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6" r:id="rId1"/>
  </p:sldMasterIdLst>
  <p:sldIdLst>
    <p:sldId id="256" r:id="rId2"/>
    <p:sldId id="258" r:id="rId3"/>
    <p:sldId id="259" r:id="rId4"/>
    <p:sldId id="260" r:id="rId5"/>
    <p:sldId id="261" r:id="rId6"/>
    <p:sldId id="262" r:id="rId7"/>
    <p:sldId id="265" r:id="rId8"/>
    <p:sldId id="267" r:id="rId9"/>
    <p:sldId id="266" r:id="rId10"/>
    <p:sldId id="290" r:id="rId11"/>
    <p:sldId id="291" r:id="rId12"/>
    <p:sldId id="292" r:id="rId13"/>
    <p:sldId id="293" r:id="rId14"/>
    <p:sldId id="294" r:id="rId15"/>
    <p:sldId id="286" r:id="rId16"/>
    <p:sldId id="287" r:id="rId17"/>
    <p:sldId id="288" r:id="rId18"/>
    <p:sldId id="268" r:id="rId19"/>
    <p:sldId id="269" r:id="rId20"/>
    <p:sldId id="270" r:id="rId21"/>
    <p:sldId id="271" r:id="rId22"/>
    <p:sldId id="289" r:id="rId23"/>
    <p:sldId id="263" r:id="rId24"/>
    <p:sldId id="264" r:id="rId25"/>
    <p:sldId id="272" r:id="rId26"/>
    <p:sldId id="274" r:id="rId27"/>
    <p:sldId id="275" r:id="rId28"/>
    <p:sldId id="283" r:id="rId29"/>
    <p:sldId id="284" r:id="rId30"/>
    <p:sldId id="285" r:id="rId31"/>
    <p:sldId id="278"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107" d="100"/>
          <a:sy n="107" d="100"/>
        </p:scale>
        <p:origin x="12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2CD4AD2-3204-4D7E-B375-E6FB64F9A852}" type="datetimeFigureOut">
              <a:rPr lang="en-US" smtClean="0"/>
              <a:t>11/5/2020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68B306-E2BF-44E2-95CE-C3ECBBF95FCA}"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889852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2CD4AD2-3204-4D7E-B375-E6FB64F9A852}" type="datetimeFigureOut">
              <a:rPr lang="en-US" smtClean="0"/>
              <a:t>11/5/2020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68B306-E2BF-44E2-95CE-C3ECBBF95FCA}" type="slidenum">
              <a:rPr lang="en-US" smtClean="0"/>
              <a:t>‹#›</a:t>
            </a:fld>
            <a:endParaRPr lang="en-US"/>
          </a:p>
        </p:txBody>
      </p:sp>
    </p:spTree>
    <p:extLst>
      <p:ext uri="{BB962C8B-B14F-4D97-AF65-F5344CB8AC3E}">
        <p14:creationId xmlns:p14="http://schemas.microsoft.com/office/powerpoint/2010/main" val="22061747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2CD4AD2-3204-4D7E-B375-E6FB64F9A852}" type="datetimeFigureOut">
              <a:rPr lang="en-US" smtClean="0"/>
              <a:t>11/5/2020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68B306-E2BF-44E2-95CE-C3ECBBF95FCA}" type="slidenum">
              <a:rPr lang="en-US" smtClean="0"/>
              <a:t>‹#›</a:t>
            </a:fld>
            <a:endParaRPr lang="en-US"/>
          </a:p>
        </p:txBody>
      </p:sp>
    </p:spTree>
    <p:extLst>
      <p:ext uri="{BB962C8B-B14F-4D97-AF65-F5344CB8AC3E}">
        <p14:creationId xmlns:p14="http://schemas.microsoft.com/office/powerpoint/2010/main" val="19147286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2CD4AD2-3204-4D7E-B375-E6FB64F9A852}" type="datetimeFigureOut">
              <a:rPr lang="en-US" smtClean="0"/>
              <a:t>11/5/2020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68B306-E2BF-44E2-95CE-C3ECBBF95FCA}" type="slidenum">
              <a:rPr lang="en-US" smtClean="0"/>
              <a:t>‹#›</a:t>
            </a:fld>
            <a:endParaRPr lang="en-US"/>
          </a:p>
        </p:txBody>
      </p:sp>
    </p:spTree>
    <p:extLst>
      <p:ext uri="{BB962C8B-B14F-4D97-AF65-F5344CB8AC3E}">
        <p14:creationId xmlns:p14="http://schemas.microsoft.com/office/powerpoint/2010/main" val="10657663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2CD4AD2-3204-4D7E-B375-E6FB64F9A852}" type="datetimeFigureOut">
              <a:rPr lang="en-US" smtClean="0"/>
              <a:t>11/5/2020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68B306-E2BF-44E2-95CE-C3ECBBF95FCA}"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192732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2CD4AD2-3204-4D7E-B375-E6FB64F9A852}" type="datetimeFigureOut">
              <a:rPr lang="en-US" smtClean="0"/>
              <a:t>11/5/2020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68B306-E2BF-44E2-95CE-C3ECBBF95FCA}" type="slidenum">
              <a:rPr lang="en-US" smtClean="0"/>
              <a:t>‹#›</a:t>
            </a:fld>
            <a:endParaRPr lang="en-US"/>
          </a:p>
        </p:txBody>
      </p:sp>
    </p:spTree>
    <p:extLst>
      <p:ext uri="{BB962C8B-B14F-4D97-AF65-F5344CB8AC3E}">
        <p14:creationId xmlns:p14="http://schemas.microsoft.com/office/powerpoint/2010/main" val="10909020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2CD4AD2-3204-4D7E-B375-E6FB64F9A852}" type="datetimeFigureOut">
              <a:rPr lang="en-US" smtClean="0"/>
              <a:t>11/5/2020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468B306-E2BF-44E2-95CE-C3ECBBF95FCA}" type="slidenum">
              <a:rPr lang="en-US" smtClean="0"/>
              <a:t>‹#›</a:t>
            </a:fld>
            <a:endParaRPr lang="en-US"/>
          </a:p>
        </p:txBody>
      </p:sp>
    </p:spTree>
    <p:extLst>
      <p:ext uri="{BB962C8B-B14F-4D97-AF65-F5344CB8AC3E}">
        <p14:creationId xmlns:p14="http://schemas.microsoft.com/office/powerpoint/2010/main" val="7110769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2CD4AD2-3204-4D7E-B375-E6FB64F9A852}" type="datetimeFigureOut">
              <a:rPr lang="en-US" smtClean="0"/>
              <a:t>11/5/2020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468B306-E2BF-44E2-95CE-C3ECBBF95FCA}" type="slidenum">
              <a:rPr lang="en-US" smtClean="0"/>
              <a:t>‹#›</a:t>
            </a:fld>
            <a:endParaRPr lang="en-US"/>
          </a:p>
        </p:txBody>
      </p:sp>
    </p:spTree>
    <p:extLst>
      <p:ext uri="{BB962C8B-B14F-4D97-AF65-F5344CB8AC3E}">
        <p14:creationId xmlns:p14="http://schemas.microsoft.com/office/powerpoint/2010/main" val="11033903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72CD4AD2-3204-4D7E-B375-E6FB64F9A852}" type="datetimeFigureOut">
              <a:rPr lang="en-US" smtClean="0"/>
              <a:t>11/5/2020</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E468B306-E2BF-44E2-95CE-C3ECBBF95FCA}" type="slidenum">
              <a:rPr lang="en-US" smtClean="0"/>
              <a:t>‹#›</a:t>
            </a:fld>
            <a:endParaRPr lang="en-US"/>
          </a:p>
        </p:txBody>
      </p:sp>
    </p:spTree>
    <p:extLst>
      <p:ext uri="{BB962C8B-B14F-4D97-AF65-F5344CB8AC3E}">
        <p14:creationId xmlns:p14="http://schemas.microsoft.com/office/powerpoint/2010/main" val="2351328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72CD4AD2-3204-4D7E-B375-E6FB64F9A852}" type="datetimeFigureOut">
              <a:rPr lang="en-US" smtClean="0"/>
              <a:t>11/5/2020</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E468B306-E2BF-44E2-95CE-C3ECBBF95FCA}" type="slidenum">
              <a:rPr lang="en-US" smtClean="0"/>
              <a:t>‹#›</a:t>
            </a:fld>
            <a:endParaRPr lang="en-US"/>
          </a:p>
        </p:txBody>
      </p:sp>
    </p:spTree>
    <p:extLst>
      <p:ext uri="{BB962C8B-B14F-4D97-AF65-F5344CB8AC3E}">
        <p14:creationId xmlns:p14="http://schemas.microsoft.com/office/powerpoint/2010/main" val="7364334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2CD4AD2-3204-4D7E-B375-E6FB64F9A852}" type="datetimeFigureOut">
              <a:rPr lang="en-US" smtClean="0"/>
              <a:t>11/5/2020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68B306-E2BF-44E2-95CE-C3ECBBF95FCA}" type="slidenum">
              <a:rPr lang="en-US" smtClean="0"/>
              <a:t>‹#›</a:t>
            </a:fld>
            <a:endParaRPr lang="en-US"/>
          </a:p>
        </p:txBody>
      </p:sp>
    </p:spTree>
    <p:extLst>
      <p:ext uri="{BB962C8B-B14F-4D97-AF65-F5344CB8AC3E}">
        <p14:creationId xmlns:p14="http://schemas.microsoft.com/office/powerpoint/2010/main" val="8788424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72CD4AD2-3204-4D7E-B375-E6FB64F9A852}" type="datetimeFigureOut">
              <a:rPr lang="en-US" smtClean="0"/>
              <a:t>11/5/2020</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E468B306-E2BF-44E2-95CE-C3ECBBF95FCA}"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84983579"/>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 id="2147483716" r:id="rId10"/>
    <p:sldLayoutId id="2147483717"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BEE03F0-3A79-432A-8E18-F002D24BA2DB}"/>
              </a:ext>
            </a:extLst>
          </p:cNvPr>
          <p:cNvSpPr>
            <a:spLocks noGrp="1"/>
          </p:cNvSpPr>
          <p:nvPr>
            <p:ph type="ctrTitle"/>
          </p:nvPr>
        </p:nvSpPr>
        <p:spPr>
          <a:xfrm>
            <a:off x="1507067" y="1574540"/>
            <a:ext cx="7766936" cy="1646302"/>
          </a:xfrm>
        </p:spPr>
        <p:txBody>
          <a:bodyPr/>
          <a:lstStyle/>
          <a:p>
            <a:pPr algn="ctr"/>
            <a:r>
              <a:rPr lang="en-US" dirty="0" smtClean="0"/>
              <a:t>Arrays </a:t>
            </a:r>
            <a:r>
              <a:rPr lang="en-US" dirty="0"/>
              <a:t>in C</a:t>
            </a:r>
          </a:p>
        </p:txBody>
      </p:sp>
      <p:sp>
        <p:nvSpPr>
          <p:cNvPr id="3" name="Subtitle 2">
            <a:extLst>
              <a:ext uri="{FF2B5EF4-FFF2-40B4-BE49-F238E27FC236}">
                <a16:creationId xmlns:a16="http://schemas.microsoft.com/office/drawing/2014/main" xmlns="" id="{96134DAF-A4AD-4BED-B6AC-D5C5F42439C3}"/>
              </a:ext>
            </a:extLst>
          </p:cNvPr>
          <p:cNvSpPr>
            <a:spLocks noGrp="1"/>
          </p:cNvSpPr>
          <p:nvPr>
            <p:ph type="subTitle" idx="1"/>
          </p:nvPr>
        </p:nvSpPr>
        <p:spPr>
          <a:xfrm>
            <a:off x="733344" y="5162181"/>
            <a:ext cx="7766936" cy="1096899"/>
          </a:xfrm>
        </p:spPr>
        <p:txBody>
          <a:bodyPr>
            <a:normAutofit/>
          </a:bodyPr>
          <a:lstStyle/>
          <a:p>
            <a:pPr algn="l"/>
            <a:r>
              <a:rPr lang="en-US" sz="2800" b="1" dirty="0">
                <a:solidFill>
                  <a:schemeClr val="tx1"/>
                </a:solidFill>
              </a:rPr>
              <a:t>By: </a:t>
            </a:r>
            <a:r>
              <a:rPr lang="en-US" sz="2800" b="1" dirty="0" smtClean="0">
                <a:solidFill>
                  <a:schemeClr val="tx1"/>
                </a:solidFill>
              </a:rPr>
              <a:t>Nida </a:t>
            </a:r>
            <a:r>
              <a:rPr lang="en-US" sz="2800" b="1" dirty="0" err="1" smtClean="0">
                <a:solidFill>
                  <a:schemeClr val="tx1"/>
                </a:solidFill>
              </a:rPr>
              <a:t>munawar</a:t>
            </a:r>
            <a:endParaRPr lang="en-US" sz="2800" b="1" dirty="0">
              <a:solidFill>
                <a:schemeClr val="tx1"/>
              </a:solidFill>
            </a:endParaRPr>
          </a:p>
        </p:txBody>
      </p:sp>
    </p:spTree>
    <p:extLst>
      <p:ext uri="{BB962C8B-B14F-4D97-AF65-F5344CB8AC3E}">
        <p14:creationId xmlns:p14="http://schemas.microsoft.com/office/powerpoint/2010/main" val="258356301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Standard Library String Functions</a:t>
            </a:r>
            <a:endParaRPr lang="en-US" dirty="0"/>
          </a:p>
        </p:txBody>
      </p:sp>
      <p:pic>
        <p:nvPicPr>
          <p:cNvPr id="4" name="Content Placeholder 3"/>
          <p:cNvPicPr>
            <a:picLocks noGrp="1" noChangeAspect="1"/>
          </p:cNvPicPr>
          <p:nvPr>
            <p:ph idx="1"/>
          </p:nvPr>
        </p:nvPicPr>
        <p:blipFill>
          <a:blip r:embed="rId2"/>
          <a:stretch>
            <a:fillRect/>
          </a:stretch>
        </p:blipFill>
        <p:spPr>
          <a:xfrm>
            <a:off x="1587629" y="1802542"/>
            <a:ext cx="8648700" cy="1550258"/>
          </a:xfrm>
          <a:prstGeom prst="rect">
            <a:avLst/>
          </a:prstGeom>
        </p:spPr>
      </p:pic>
      <p:pic>
        <p:nvPicPr>
          <p:cNvPr id="5" name="Picture 4"/>
          <p:cNvPicPr>
            <a:picLocks noChangeAspect="1"/>
          </p:cNvPicPr>
          <p:nvPr/>
        </p:nvPicPr>
        <p:blipFill>
          <a:blip r:embed="rId3"/>
          <a:stretch>
            <a:fillRect/>
          </a:stretch>
        </p:blipFill>
        <p:spPr>
          <a:xfrm>
            <a:off x="1549529" y="3262183"/>
            <a:ext cx="8724900" cy="2883243"/>
          </a:xfrm>
          <a:prstGeom prst="rect">
            <a:avLst/>
          </a:prstGeom>
        </p:spPr>
      </p:pic>
    </p:spTree>
    <p:extLst>
      <p:ext uri="{BB962C8B-B14F-4D97-AF65-F5344CB8AC3E}">
        <p14:creationId xmlns:p14="http://schemas.microsoft.com/office/powerpoint/2010/main" val="263579165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strlen</a:t>
            </a:r>
            <a:r>
              <a:rPr lang="en-US" b="1" dirty="0"/>
              <a:t>( )</a:t>
            </a:r>
            <a:endParaRPr lang="en-US" dirty="0"/>
          </a:p>
        </p:txBody>
      </p:sp>
      <p:pic>
        <p:nvPicPr>
          <p:cNvPr id="4" name="Content Placeholder 3"/>
          <p:cNvPicPr>
            <a:picLocks noGrp="1" noChangeAspect="1"/>
          </p:cNvPicPr>
          <p:nvPr>
            <p:ph idx="1"/>
          </p:nvPr>
        </p:nvPicPr>
        <p:blipFill>
          <a:blip r:embed="rId2"/>
          <a:stretch>
            <a:fillRect/>
          </a:stretch>
        </p:blipFill>
        <p:spPr>
          <a:xfrm>
            <a:off x="1179658" y="2113545"/>
            <a:ext cx="5362575" cy="2695575"/>
          </a:xfrm>
          <a:prstGeom prst="rect">
            <a:avLst/>
          </a:prstGeom>
        </p:spPr>
      </p:pic>
      <p:pic>
        <p:nvPicPr>
          <p:cNvPr id="5" name="Picture 4"/>
          <p:cNvPicPr>
            <a:picLocks noChangeAspect="1"/>
          </p:cNvPicPr>
          <p:nvPr/>
        </p:nvPicPr>
        <p:blipFill>
          <a:blip r:embed="rId3"/>
          <a:stretch>
            <a:fillRect/>
          </a:stretch>
        </p:blipFill>
        <p:spPr>
          <a:xfrm>
            <a:off x="6653701" y="2393568"/>
            <a:ext cx="4648200" cy="1774096"/>
          </a:xfrm>
          <a:prstGeom prst="rect">
            <a:avLst/>
          </a:prstGeom>
        </p:spPr>
      </p:pic>
      <p:sp>
        <p:nvSpPr>
          <p:cNvPr id="6" name="Rectangle 5"/>
          <p:cNvSpPr/>
          <p:nvPr/>
        </p:nvSpPr>
        <p:spPr>
          <a:xfrm>
            <a:off x="1573427" y="4543849"/>
            <a:ext cx="6096000" cy="1477328"/>
          </a:xfrm>
          <a:prstGeom prst="rect">
            <a:avLst/>
          </a:prstGeom>
        </p:spPr>
        <p:txBody>
          <a:bodyPr>
            <a:spAutoFit/>
          </a:bodyPr>
          <a:lstStyle/>
          <a:p>
            <a:r>
              <a:rPr lang="en-US" dirty="0">
                <a:latin typeface="Times New Roman" panose="02020603050405020304" pitchFamily="18" charset="0"/>
              </a:rPr>
              <a:t>Note that in the first call to the function </a:t>
            </a:r>
            <a:r>
              <a:rPr lang="en-US" b="1" dirty="0" err="1">
                <a:latin typeface="Times New Roman" panose="02020603050405020304" pitchFamily="18" charset="0"/>
              </a:rPr>
              <a:t>strlen</a:t>
            </a:r>
            <a:r>
              <a:rPr lang="en-US" b="1" dirty="0">
                <a:latin typeface="Times New Roman" panose="02020603050405020304" pitchFamily="18" charset="0"/>
              </a:rPr>
              <a:t>( )</a:t>
            </a:r>
            <a:r>
              <a:rPr lang="en-US" dirty="0">
                <a:latin typeface="Times New Roman" panose="02020603050405020304" pitchFamily="18" charset="0"/>
              </a:rPr>
              <a:t>, we are passing</a:t>
            </a:r>
          </a:p>
          <a:p>
            <a:r>
              <a:rPr lang="en-US" dirty="0">
                <a:latin typeface="Times New Roman" panose="02020603050405020304" pitchFamily="18" charset="0"/>
              </a:rPr>
              <a:t>the base address of the string, and the function in turn returns the</a:t>
            </a:r>
          </a:p>
          <a:p>
            <a:r>
              <a:rPr lang="en-US" dirty="0">
                <a:latin typeface="Times New Roman" panose="02020603050405020304" pitchFamily="18" charset="0"/>
              </a:rPr>
              <a:t>length of the string. While calculating the length it doesn’t count</a:t>
            </a:r>
          </a:p>
          <a:p>
            <a:r>
              <a:rPr lang="en-US" dirty="0">
                <a:latin typeface="Times New Roman" panose="02020603050405020304" pitchFamily="18" charset="0"/>
              </a:rPr>
              <a:t>‘\0’. Even in the second call,</a:t>
            </a:r>
            <a:endParaRPr lang="en-US" dirty="0"/>
          </a:p>
        </p:txBody>
      </p:sp>
    </p:spTree>
    <p:extLst>
      <p:ext uri="{BB962C8B-B14F-4D97-AF65-F5344CB8AC3E}">
        <p14:creationId xmlns:p14="http://schemas.microsoft.com/office/powerpoint/2010/main" val="23381090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strcpy</a:t>
            </a:r>
            <a:r>
              <a:rPr lang="en-US" b="1" dirty="0"/>
              <a:t>( )</a:t>
            </a:r>
            <a:endParaRPr lang="en-US" dirty="0"/>
          </a:p>
        </p:txBody>
      </p:sp>
      <p:pic>
        <p:nvPicPr>
          <p:cNvPr id="4" name="Content Placeholder 3"/>
          <p:cNvPicPr>
            <a:picLocks noGrp="1" noChangeAspect="1"/>
          </p:cNvPicPr>
          <p:nvPr>
            <p:ph idx="1"/>
          </p:nvPr>
        </p:nvPicPr>
        <p:blipFill>
          <a:blip r:embed="rId2"/>
          <a:stretch>
            <a:fillRect/>
          </a:stretch>
        </p:blipFill>
        <p:spPr>
          <a:xfrm>
            <a:off x="973781" y="1952754"/>
            <a:ext cx="3895725" cy="2162175"/>
          </a:xfrm>
          <a:prstGeom prst="rect">
            <a:avLst/>
          </a:prstGeom>
        </p:spPr>
      </p:pic>
      <p:pic>
        <p:nvPicPr>
          <p:cNvPr id="5" name="Picture 4"/>
          <p:cNvPicPr>
            <a:picLocks noChangeAspect="1"/>
          </p:cNvPicPr>
          <p:nvPr/>
        </p:nvPicPr>
        <p:blipFill>
          <a:blip r:embed="rId3"/>
          <a:stretch>
            <a:fillRect/>
          </a:stretch>
        </p:blipFill>
        <p:spPr>
          <a:xfrm>
            <a:off x="6126480" y="2144412"/>
            <a:ext cx="4667250" cy="1333500"/>
          </a:xfrm>
          <a:prstGeom prst="rect">
            <a:avLst/>
          </a:prstGeom>
        </p:spPr>
      </p:pic>
      <p:sp>
        <p:nvSpPr>
          <p:cNvPr id="6" name="Rectangle 5"/>
          <p:cNvSpPr/>
          <p:nvPr/>
        </p:nvSpPr>
        <p:spPr>
          <a:xfrm>
            <a:off x="1097280" y="4330323"/>
            <a:ext cx="5673413" cy="369332"/>
          </a:xfrm>
          <a:prstGeom prst="rect">
            <a:avLst/>
          </a:prstGeom>
        </p:spPr>
        <p:txBody>
          <a:bodyPr wrap="none">
            <a:spAutoFit/>
          </a:bodyPr>
          <a:lstStyle/>
          <a:p>
            <a:r>
              <a:rPr lang="en-US" dirty="0">
                <a:latin typeface="Times New Roman" panose="02020603050405020304" pitchFamily="18" charset="0"/>
              </a:rPr>
              <a:t>This function copies the contents of one string into another.</a:t>
            </a:r>
            <a:endParaRPr lang="en-US" dirty="0"/>
          </a:p>
        </p:txBody>
      </p:sp>
      <p:sp>
        <p:nvSpPr>
          <p:cNvPr id="7" name="Rectangle 6"/>
          <p:cNvSpPr/>
          <p:nvPr/>
        </p:nvSpPr>
        <p:spPr>
          <a:xfrm>
            <a:off x="1097279" y="4536403"/>
            <a:ext cx="8302093" cy="1477328"/>
          </a:xfrm>
          <a:prstGeom prst="rect">
            <a:avLst/>
          </a:prstGeom>
        </p:spPr>
        <p:txBody>
          <a:bodyPr wrap="square">
            <a:spAutoFit/>
          </a:bodyPr>
          <a:lstStyle/>
          <a:p>
            <a:r>
              <a:rPr lang="en-US" dirty="0">
                <a:latin typeface="Times New Roman" panose="02020603050405020304" pitchFamily="18" charset="0"/>
              </a:rPr>
              <a:t>On supplying the base addresses, </a:t>
            </a:r>
            <a:r>
              <a:rPr lang="en-US" b="1" dirty="0" err="1">
                <a:latin typeface="Times New Roman" panose="02020603050405020304" pitchFamily="18" charset="0"/>
              </a:rPr>
              <a:t>strcpy</a:t>
            </a:r>
            <a:r>
              <a:rPr lang="en-US" b="1" dirty="0">
                <a:latin typeface="Times New Roman" panose="02020603050405020304" pitchFamily="18" charset="0"/>
              </a:rPr>
              <a:t>( ) </a:t>
            </a:r>
            <a:r>
              <a:rPr lang="en-US" dirty="0">
                <a:latin typeface="Times New Roman" panose="02020603050405020304" pitchFamily="18" charset="0"/>
              </a:rPr>
              <a:t>goes on copying the</a:t>
            </a:r>
          </a:p>
          <a:p>
            <a:r>
              <a:rPr lang="en-US" dirty="0">
                <a:latin typeface="Times New Roman" panose="02020603050405020304" pitchFamily="18" charset="0"/>
              </a:rPr>
              <a:t>characters in source string into the target string till it doesn't</a:t>
            </a:r>
          </a:p>
          <a:p>
            <a:r>
              <a:rPr lang="en-US" dirty="0">
                <a:latin typeface="Times New Roman" panose="02020603050405020304" pitchFamily="18" charset="0"/>
              </a:rPr>
              <a:t>encounter the end of source string (‘\0’). It is our responsibility to</a:t>
            </a:r>
          </a:p>
          <a:p>
            <a:r>
              <a:rPr lang="en-US" dirty="0">
                <a:latin typeface="Times New Roman" panose="02020603050405020304" pitchFamily="18" charset="0"/>
              </a:rPr>
              <a:t>see to it that the target string’s dimension is big enough to hold the</a:t>
            </a:r>
          </a:p>
          <a:p>
            <a:r>
              <a:rPr lang="en-US" dirty="0">
                <a:latin typeface="Times New Roman" panose="02020603050405020304" pitchFamily="18" charset="0"/>
              </a:rPr>
              <a:t>string being copied into it.</a:t>
            </a:r>
            <a:endParaRPr lang="en-US" dirty="0"/>
          </a:p>
        </p:txBody>
      </p:sp>
    </p:spTree>
    <p:extLst>
      <p:ext uri="{BB962C8B-B14F-4D97-AF65-F5344CB8AC3E}">
        <p14:creationId xmlns:p14="http://schemas.microsoft.com/office/powerpoint/2010/main" val="29663283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strcat</a:t>
            </a:r>
            <a:r>
              <a:rPr lang="en-US" b="1" dirty="0"/>
              <a:t>( )</a:t>
            </a:r>
            <a:endParaRPr lang="en-US" dirty="0"/>
          </a:p>
        </p:txBody>
      </p:sp>
      <p:pic>
        <p:nvPicPr>
          <p:cNvPr id="4" name="Content Placeholder 3"/>
          <p:cNvPicPr>
            <a:picLocks noGrp="1" noChangeAspect="1"/>
          </p:cNvPicPr>
          <p:nvPr>
            <p:ph idx="1"/>
          </p:nvPr>
        </p:nvPicPr>
        <p:blipFill>
          <a:blip r:embed="rId2"/>
          <a:stretch>
            <a:fillRect/>
          </a:stretch>
        </p:blipFill>
        <p:spPr>
          <a:xfrm>
            <a:off x="1097280" y="1938595"/>
            <a:ext cx="4457700" cy="1762125"/>
          </a:xfrm>
          <a:prstGeom prst="rect">
            <a:avLst/>
          </a:prstGeom>
        </p:spPr>
      </p:pic>
      <p:pic>
        <p:nvPicPr>
          <p:cNvPr id="5" name="Picture 4"/>
          <p:cNvPicPr>
            <a:picLocks noChangeAspect="1"/>
          </p:cNvPicPr>
          <p:nvPr/>
        </p:nvPicPr>
        <p:blipFill>
          <a:blip r:embed="rId3"/>
          <a:stretch>
            <a:fillRect/>
          </a:stretch>
        </p:blipFill>
        <p:spPr>
          <a:xfrm>
            <a:off x="5902539" y="1737360"/>
            <a:ext cx="4752975" cy="1409700"/>
          </a:xfrm>
          <a:prstGeom prst="rect">
            <a:avLst/>
          </a:prstGeom>
        </p:spPr>
      </p:pic>
      <p:sp>
        <p:nvSpPr>
          <p:cNvPr id="6" name="Rectangle 5"/>
          <p:cNvSpPr/>
          <p:nvPr/>
        </p:nvSpPr>
        <p:spPr>
          <a:xfrm>
            <a:off x="1235676" y="4077900"/>
            <a:ext cx="6096000" cy="1200329"/>
          </a:xfrm>
          <a:prstGeom prst="rect">
            <a:avLst/>
          </a:prstGeom>
        </p:spPr>
        <p:txBody>
          <a:bodyPr>
            <a:spAutoFit/>
          </a:bodyPr>
          <a:lstStyle/>
          <a:p>
            <a:r>
              <a:rPr lang="en-US" dirty="0" smtClean="0"/>
              <a:t>This </a:t>
            </a:r>
            <a:r>
              <a:rPr lang="en-US" dirty="0"/>
              <a:t>function concatenates the source string at the end of the </a:t>
            </a:r>
            <a:r>
              <a:rPr lang="en-US" dirty="0" smtClean="0"/>
              <a:t>target string.</a:t>
            </a:r>
            <a:r>
              <a:rPr lang="en-US" dirty="0">
                <a:latin typeface="Times New Roman" panose="02020603050405020304" pitchFamily="18" charset="0"/>
              </a:rPr>
              <a:t> Note that the target string has been made big enough to hold the</a:t>
            </a:r>
          </a:p>
          <a:p>
            <a:r>
              <a:rPr lang="en-US" dirty="0">
                <a:latin typeface="Times New Roman" panose="02020603050405020304" pitchFamily="18" charset="0"/>
              </a:rPr>
              <a:t>final string.</a:t>
            </a:r>
            <a:r>
              <a:rPr lang="en-US" dirty="0"/>
              <a:t> </a:t>
            </a:r>
          </a:p>
        </p:txBody>
      </p:sp>
    </p:spTree>
    <p:extLst>
      <p:ext uri="{BB962C8B-B14F-4D97-AF65-F5344CB8AC3E}">
        <p14:creationId xmlns:p14="http://schemas.microsoft.com/office/powerpoint/2010/main" val="224613667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strcmp</a:t>
            </a:r>
            <a:r>
              <a:rPr lang="en-US" b="1" dirty="0"/>
              <a:t>( )</a:t>
            </a:r>
            <a:endParaRPr lang="en-US" dirty="0"/>
          </a:p>
        </p:txBody>
      </p:sp>
      <p:pic>
        <p:nvPicPr>
          <p:cNvPr id="4" name="Content Placeholder 3"/>
          <p:cNvPicPr>
            <a:picLocks noGrp="1" noChangeAspect="1"/>
          </p:cNvPicPr>
          <p:nvPr>
            <p:ph idx="1"/>
          </p:nvPr>
        </p:nvPicPr>
        <p:blipFill>
          <a:blip r:embed="rId2"/>
          <a:stretch>
            <a:fillRect/>
          </a:stretch>
        </p:blipFill>
        <p:spPr>
          <a:xfrm>
            <a:off x="914959" y="1934862"/>
            <a:ext cx="4095750" cy="2609850"/>
          </a:xfrm>
          <a:prstGeom prst="rect">
            <a:avLst/>
          </a:prstGeom>
        </p:spPr>
      </p:pic>
      <p:pic>
        <p:nvPicPr>
          <p:cNvPr id="5" name="Picture 4"/>
          <p:cNvPicPr>
            <a:picLocks noChangeAspect="1"/>
          </p:cNvPicPr>
          <p:nvPr/>
        </p:nvPicPr>
        <p:blipFill>
          <a:blip r:embed="rId3"/>
          <a:stretch>
            <a:fillRect/>
          </a:stretch>
        </p:blipFill>
        <p:spPr>
          <a:xfrm>
            <a:off x="6336030" y="1934862"/>
            <a:ext cx="4819650" cy="1733550"/>
          </a:xfrm>
          <a:prstGeom prst="rect">
            <a:avLst/>
          </a:prstGeom>
        </p:spPr>
      </p:pic>
      <p:pic>
        <p:nvPicPr>
          <p:cNvPr id="6" name="Picture 5"/>
          <p:cNvPicPr>
            <a:picLocks noChangeAspect="1"/>
          </p:cNvPicPr>
          <p:nvPr/>
        </p:nvPicPr>
        <p:blipFill>
          <a:blip r:embed="rId4"/>
          <a:stretch>
            <a:fillRect/>
          </a:stretch>
        </p:blipFill>
        <p:spPr>
          <a:xfrm>
            <a:off x="1195774" y="4205160"/>
            <a:ext cx="9734550" cy="2335684"/>
          </a:xfrm>
          <a:prstGeom prst="rect">
            <a:avLst/>
          </a:prstGeom>
        </p:spPr>
      </p:pic>
    </p:spTree>
    <p:extLst>
      <p:ext uri="{BB962C8B-B14F-4D97-AF65-F5344CB8AC3E}">
        <p14:creationId xmlns:p14="http://schemas.microsoft.com/office/powerpoint/2010/main" val="337780178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a:defRPr/>
            </a:pPr>
            <a:r>
              <a:rPr lang="en-US" smtClean="0"/>
              <a:t>Preprocessor Directives</a:t>
            </a:r>
          </a:p>
        </p:txBody>
      </p:sp>
      <p:sp>
        <p:nvSpPr>
          <p:cNvPr id="41986" name="Rectangle 3"/>
          <p:cNvSpPr>
            <a:spLocks noGrp="1" noChangeArrowheads="1"/>
          </p:cNvSpPr>
          <p:nvPr>
            <p:ph idx="1"/>
          </p:nvPr>
        </p:nvSpPr>
        <p:spPr>
          <a:xfrm>
            <a:off x="1061895" y="1707662"/>
            <a:ext cx="8596668" cy="3880773"/>
          </a:xfrm>
        </p:spPr>
        <p:txBody>
          <a:bodyPr/>
          <a:lstStyle/>
          <a:p>
            <a:pPr>
              <a:lnSpc>
                <a:spcPct val="90000"/>
              </a:lnSpc>
            </a:pPr>
            <a:r>
              <a:rPr lang="en-US" altLang="en-US" dirty="0" smtClean="0"/>
              <a:t>The </a:t>
            </a:r>
            <a:r>
              <a:rPr lang="en-US" altLang="en-US" b="1" dirty="0" smtClean="0"/>
              <a:t>C preprocessor executes </a:t>
            </a:r>
            <a:r>
              <a:rPr lang="en-US" altLang="en-US" b="1" i="1" dirty="0" smtClean="0"/>
              <a:t>before a program is compiled.</a:t>
            </a:r>
            <a:endParaRPr lang="en-US" altLang="en-US" dirty="0" smtClean="0"/>
          </a:p>
          <a:p>
            <a:pPr>
              <a:lnSpc>
                <a:spcPct val="90000"/>
              </a:lnSpc>
            </a:pPr>
            <a:r>
              <a:rPr lang="en-US" altLang="en-US" dirty="0" smtClean="0"/>
              <a:t>Normal program statements are instructions to the microprocessor; preprocessor directives are instructions to the compiler.</a:t>
            </a:r>
          </a:p>
          <a:p>
            <a:pPr>
              <a:lnSpc>
                <a:spcPct val="90000"/>
              </a:lnSpc>
            </a:pPr>
            <a:r>
              <a:rPr lang="en-US" altLang="en-US" dirty="0" smtClean="0"/>
              <a:t>The preprocessor more or less provides its own language which can be a very powerful tool to the programmer. Recall that all preprocessor directives or commands begin with a #. </a:t>
            </a:r>
          </a:p>
        </p:txBody>
      </p:sp>
    </p:spTree>
    <p:extLst>
      <p:ext uri="{BB962C8B-B14F-4D97-AF65-F5344CB8AC3E}">
        <p14:creationId xmlns:p14="http://schemas.microsoft.com/office/powerpoint/2010/main" val="150778088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a:defRPr/>
            </a:pPr>
            <a:r>
              <a:rPr lang="en-US" smtClean="0"/>
              <a:t>Preprocessor Directives</a:t>
            </a:r>
          </a:p>
        </p:txBody>
      </p:sp>
      <p:sp>
        <p:nvSpPr>
          <p:cNvPr id="43010" name="Rectangle 3"/>
          <p:cNvSpPr>
            <a:spLocks noGrp="1" noChangeArrowheads="1"/>
          </p:cNvSpPr>
          <p:nvPr>
            <p:ph idx="1"/>
          </p:nvPr>
        </p:nvSpPr>
        <p:spPr>
          <a:xfrm>
            <a:off x="1241276" y="1641505"/>
            <a:ext cx="7315200" cy="4525963"/>
          </a:xfrm>
        </p:spPr>
        <p:txBody>
          <a:bodyPr>
            <a:normAutofit/>
          </a:bodyPr>
          <a:lstStyle/>
          <a:p>
            <a:r>
              <a:rPr lang="en-US" altLang="en-US" sz="2800" dirty="0"/>
              <a:t>Use of the preprocessor is advantageous since it makes: </a:t>
            </a:r>
          </a:p>
          <a:p>
            <a:pPr lvl="1"/>
            <a:r>
              <a:rPr lang="en-US" altLang="en-US" sz="2400" dirty="0"/>
              <a:t>programs easier to develop, </a:t>
            </a:r>
          </a:p>
          <a:p>
            <a:pPr lvl="1"/>
            <a:r>
              <a:rPr lang="en-US" altLang="en-US" sz="2400" dirty="0"/>
              <a:t>easier to read, </a:t>
            </a:r>
          </a:p>
          <a:p>
            <a:pPr lvl="1"/>
            <a:r>
              <a:rPr lang="en-US" altLang="en-US" sz="2400" dirty="0"/>
              <a:t>easier to modify </a:t>
            </a:r>
          </a:p>
          <a:p>
            <a:pPr lvl="1"/>
            <a:r>
              <a:rPr lang="en-US" altLang="en-US" sz="2400" dirty="0"/>
              <a:t>C code more transportable between different machine architectures. </a:t>
            </a:r>
          </a:p>
          <a:p>
            <a:r>
              <a:rPr lang="en-US" altLang="en-US" sz="2800" dirty="0"/>
              <a:t>Here we’ll examine two of the most common preprocessor directives, #define and #include. </a:t>
            </a:r>
          </a:p>
        </p:txBody>
      </p:sp>
    </p:spTree>
    <p:extLst>
      <p:ext uri="{BB962C8B-B14F-4D97-AF65-F5344CB8AC3E}">
        <p14:creationId xmlns:p14="http://schemas.microsoft.com/office/powerpoint/2010/main" val="336302847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600422" y="353226"/>
            <a:ext cx="8596668" cy="1320800"/>
          </a:xfrm>
        </p:spPr>
        <p:txBody>
          <a:bodyPr>
            <a:normAutofit fontScale="90000"/>
          </a:bodyPr>
          <a:lstStyle/>
          <a:p>
            <a:pPr>
              <a:defRPr/>
            </a:pPr>
            <a:r>
              <a:rPr lang="en-US" dirty="0" smtClean="0"/>
              <a:t>The #define Directive(Symbolic Constant)</a:t>
            </a:r>
          </a:p>
        </p:txBody>
      </p:sp>
      <p:pic>
        <p:nvPicPr>
          <p:cNvPr id="2" name="Content Placeholder 1"/>
          <p:cNvPicPr>
            <a:picLocks noGrp="1" noChangeAspect="1"/>
          </p:cNvPicPr>
          <p:nvPr>
            <p:ph idx="1"/>
          </p:nvPr>
        </p:nvPicPr>
        <p:blipFill>
          <a:blip r:embed="rId2"/>
          <a:stretch>
            <a:fillRect/>
          </a:stretch>
        </p:blipFill>
        <p:spPr>
          <a:xfrm>
            <a:off x="5582676" y="1753721"/>
            <a:ext cx="5705475" cy="2781300"/>
          </a:xfrm>
          <a:prstGeom prst="rect">
            <a:avLst/>
          </a:prstGeom>
        </p:spPr>
      </p:pic>
      <p:pic>
        <p:nvPicPr>
          <p:cNvPr id="3" name="Picture 2"/>
          <p:cNvPicPr>
            <a:picLocks noChangeAspect="1"/>
          </p:cNvPicPr>
          <p:nvPr/>
        </p:nvPicPr>
        <p:blipFill>
          <a:blip r:embed="rId3"/>
          <a:stretch>
            <a:fillRect/>
          </a:stretch>
        </p:blipFill>
        <p:spPr>
          <a:xfrm>
            <a:off x="516871" y="1890712"/>
            <a:ext cx="4829175" cy="3076575"/>
          </a:xfrm>
          <a:prstGeom prst="rect">
            <a:avLst/>
          </a:prstGeom>
        </p:spPr>
      </p:pic>
    </p:spTree>
    <p:extLst>
      <p:ext uri="{BB962C8B-B14F-4D97-AF65-F5344CB8AC3E}">
        <p14:creationId xmlns:p14="http://schemas.microsoft.com/office/powerpoint/2010/main" val="302299801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US" altLang="en-US" sz="3400"/>
              <a:t>Case Study: Computing Mean, Median and Mode Using Arrays</a:t>
            </a:r>
          </a:p>
        </p:txBody>
      </p:sp>
      <p:sp>
        <p:nvSpPr>
          <p:cNvPr id="9219" name="Rectangle 3"/>
          <p:cNvSpPr>
            <a:spLocks noGrp="1" noChangeArrowheads="1"/>
          </p:cNvSpPr>
          <p:nvPr>
            <p:ph idx="1"/>
          </p:nvPr>
        </p:nvSpPr>
        <p:spPr/>
        <p:txBody>
          <a:bodyPr/>
          <a:lstStyle/>
          <a:p>
            <a:pPr eaLnBrk="1" hangingPunct="1"/>
            <a:r>
              <a:rPr lang="en-US" altLang="en-US" smtClean="0"/>
              <a:t>Mean </a:t>
            </a:r>
            <a:r>
              <a:rPr lang="en-US" altLang="en-US" smtClean="0">
                <a:cs typeface="Times New Roman" panose="02020603050405020304" pitchFamily="18" charset="0"/>
              </a:rPr>
              <a:t>–</a:t>
            </a:r>
            <a:r>
              <a:rPr lang="en-US" altLang="en-US" smtClean="0"/>
              <a:t> average</a:t>
            </a:r>
          </a:p>
          <a:p>
            <a:pPr eaLnBrk="1" hangingPunct="1"/>
            <a:r>
              <a:rPr lang="en-US" altLang="en-US" smtClean="0"/>
              <a:t>Median </a:t>
            </a:r>
            <a:r>
              <a:rPr lang="en-US" altLang="en-US" smtClean="0">
                <a:cs typeface="Times New Roman" panose="02020603050405020304" pitchFamily="18" charset="0"/>
              </a:rPr>
              <a:t>–</a:t>
            </a:r>
            <a:r>
              <a:rPr lang="en-US" altLang="en-US" smtClean="0"/>
              <a:t> number in middle of sorted list</a:t>
            </a:r>
          </a:p>
          <a:p>
            <a:pPr lvl="1" eaLnBrk="1" hangingPunct="1"/>
            <a:r>
              <a:rPr lang="en-US" altLang="en-US" smtClean="0"/>
              <a:t>1, 2, 3, 4, 5  </a:t>
            </a:r>
          </a:p>
          <a:p>
            <a:pPr lvl="1" eaLnBrk="1" hangingPunct="1"/>
            <a:r>
              <a:rPr lang="en-US" altLang="en-US" smtClean="0"/>
              <a:t>3 is the median</a:t>
            </a:r>
          </a:p>
          <a:p>
            <a:pPr eaLnBrk="1" hangingPunct="1"/>
            <a:r>
              <a:rPr lang="en-US" altLang="en-US" smtClean="0"/>
              <a:t>Mode </a:t>
            </a:r>
            <a:r>
              <a:rPr lang="en-US" altLang="en-US" smtClean="0">
                <a:cs typeface="Times New Roman" panose="02020603050405020304" pitchFamily="18" charset="0"/>
              </a:rPr>
              <a:t>–</a:t>
            </a:r>
            <a:r>
              <a:rPr lang="en-US" altLang="en-US" smtClean="0"/>
              <a:t> number that occurs most often</a:t>
            </a:r>
          </a:p>
          <a:p>
            <a:pPr lvl="1" eaLnBrk="1" hangingPunct="1"/>
            <a:r>
              <a:rPr lang="en-US" altLang="en-US" smtClean="0"/>
              <a:t>1, 1, 1, 2, 3, 3, 4, 5 </a:t>
            </a:r>
          </a:p>
          <a:p>
            <a:pPr lvl="1" eaLnBrk="1" hangingPunct="1"/>
            <a:r>
              <a:rPr lang="en-US" altLang="en-US" smtClean="0"/>
              <a:t>1 is the mode</a:t>
            </a:r>
          </a:p>
        </p:txBody>
      </p:sp>
    </p:spTree>
    <p:extLst>
      <p:ext uri="{BB962C8B-B14F-4D97-AF65-F5344CB8AC3E}">
        <p14:creationId xmlns:p14="http://schemas.microsoft.com/office/powerpoint/2010/main" val="159166665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altLang="en-US" smtClean="0"/>
              <a:t>Sorting Arrays</a:t>
            </a:r>
          </a:p>
        </p:txBody>
      </p:sp>
      <p:sp>
        <p:nvSpPr>
          <p:cNvPr id="16387" name="Rectangle 3"/>
          <p:cNvSpPr>
            <a:spLocks noGrp="1" noChangeArrowheads="1"/>
          </p:cNvSpPr>
          <p:nvPr>
            <p:ph idx="1"/>
          </p:nvPr>
        </p:nvSpPr>
        <p:spPr/>
        <p:txBody>
          <a:bodyPr>
            <a:normAutofit fontScale="92500" lnSpcReduction="20000"/>
          </a:bodyPr>
          <a:lstStyle/>
          <a:p>
            <a:pPr eaLnBrk="1" hangingPunct="1">
              <a:lnSpc>
                <a:spcPct val="80000"/>
              </a:lnSpc>
            </a:pPr>
            <a:r>
              <a:rPr lang="en-US" altLang="en-US" sz="2100" b="1"/>
              <a:t>Sorting data</a:t>
            </a:r>
          </a:p>
          <a:p>
            <a:pPr lvl="1" eaLnBrk="1" hangingPunct="1">
              <a:lnSpc>
                <a:spcPct val="80000"/>
              </a:lnSpc>
            </a:pPr>
            <a:r>
              <a:rPr lang="en-US" altLang="en-US" sz="2000"/>
              <a:t>Important computing application</a:t>
            </a:r>
          </a:p>
          <a:p>
            <a:pPr lvl="1" eaLnBrk="1" hangingPunct="1">
              <a:lnSpc>
                <a:spcPct val="80000"/>
              </a:lnSpc>
            </a:pPr>
            <a:r>
              <a:rPr lang="en-US" altLang="en-US" sz="2000"/>
              <a:t>Virtually every organization must sort some data </a:t>
            </a:r>
          </a:p>
          <a:p>
            <a:pPr eaLnBrk="1" hangingPunct="1">
              <a:lnSpc>
                <a:spcPct val="80000"/>
              </a:lnSpc>
            </a:pPr>
            <a:r>
              <a:rPr lang="en-US" altLang="en-US" sz="2100" b="1"/>
              <a:t>Bubble sort (sinking sort) </a:t>
            </a:r>
          </a:p>
          <a:p>
            <a:pPr lvl="1" eaLnBrk="1" hangingPunct="1">
              <a:lnSpc>
                <a:spcPct val="80000"/>
              </a:lnSpc>
            </a:pPr>
            <a:r>
              <a:rPr lang="en-US" altLang="en-US" sz="2000"/>
              <a:t>Several passes through the array </a:t>
            </a:r>
          </a:p>
          <a:p>
            <a:pPr lvl="1" eaLnBrk="1" hangingPunct="1">
              <a:lnSpc>
                <a:spcPct val="80000"/>
              </a:lnSpc>
            </a:pPr>
            <a:r>
              <a:rPr lang="en-US" altLang="en-US" sz="2000"/>
              <a:t>Successive pairs of elements are compared </a:t>
            </a:r>
          </a:p>
          <a:p>
            <a:pPr lvl="2" eaLnBrk="1" hangingPunct="1">
              <a:lnSpc>
                <a:spcPct val="80000"/>
              </a:lnSpc>
            </a:pPr>
            <a:r>
              <a:rPr lang="en-US" altLang="en-US" sz="1800"/>
              <a:t>If increasing order (or identical ), no change</a:t>
            </a:r>
          </a:p>
          <a:p>
            <a:pPr lvl="2" eaLnBrk="1" hangingPunct="1">
              <a:lnSpc>
                <a:spcPct val="80000"/>
              </a:lnSpc>
            </a:pPr>
            <a:r>
              <a:rPr lang="en-US" altLang="en-US" sz="1800"/>
              <a:t>If decreasing order, elements exchanged</a:t>
            </a:r>
          </a:p>
          <a:p>
            <a:pPr lvl="1" eaLnBrk="1" hangingPunct="1">
              <a:lnSpc>
                <a:spcPct val="80000"/>
              </a:lnSpc>
            </a:pPr>
            <a:r>
              <a:rPr lang="en-US" altLang="en-US" sz="2000"/>
              <a:t>Repeat</a:t>
            </a:r>
          </a:p>
          <a:p>
            <a:pPr eaLnBrk="1" hangingPunct="1">
              <a:lnSpc>
                <a:spcPct val="80000"/>
              </a:lnSpc>
            </a:pPr>
            <a:r>
              <a:rPr lang="en-US" altLang="en-US" sz="2100" b="1"/>
              <a:t>Example:</a:t>
            </a:r>
          </a:p>
          <a:p>
            <a:pPr lvl="1" eaLnBrk="1" hangingPunct="1">
              <a:lnSpc>
                <a:spcPct val="80000"/>
              </a:lnSpc>
            </a:pPr>
            <a:r>
              <a:rPr lang="en-US" altLang="en-US" sz="2000"/>
              <a:t>original:   3  4  2  6  7</a:t>
            </a:r>
          </a:p>
          <a:p>
            <a:pPr lvl="1" eaLnBrk="1" hangingPunct="1">
              <a:lnSpc>
                <a:spcPct val="80000"/>
              </a:lnSpc>
            </a:pPr>
            <a:r>
              <a:rPr lang="en-US" altLang="en-US" sz="2000"/>
              <a:t>pass 1:      3  2  4  6  7</a:t>
            </a:r>
          </a:p>
          <a:p>
            <a:pPr lvl="1" eaLnBrk="1" hangingPunct="1">
              <a:lnSpc>
                <a:spcPct val="80000"/>
              </a:lnSpc>
            </a:pPr>
            <a:r>
              <a:rPr lang="en-US" altLang="en-US" sz="2000"/>
              <a:t>pass 2:      2  3  4  6  7   </a:t>
            </a:r>
          </a:p>
          <a:p>
            <a:pPr lvl="1" eaLnBrk="1" hangingPunct="1">
              <a:lnSpc>
                <a:spcPct val="80000"/>
              </a:lnSpc>
            </a:pPr>
            <a:r>
              <a:rPr lang="en-US" altLang="en-US" sz="2000"/>
              <a:t>Small elements "bubble" to the top</a:t>
            </a:r>
          </a:p>
        </p:txBody>
      </p:sp>
      <p:sp>
        <p:nvSpPr>
          <p:cNvPr id="16388" name="Oval 4"/>
          <p:cNvSpPr>
            <a:spLocks noChangeArrowheads="1"/>
          </p:cNvSpPr>
          <p:nvPr/>
        </p:nvSpPr>
        <p:spPr bwMode="auto">
          <a:xfrm>
            <a:off x="2541662" y="4852750"/>
            <a:ext cx="609600" cy="519351"/>
          </a:xfrm>
          <a:prstGeom prst="ellipse">
            <a:avLst/>
          </a:prstGeom>
          <a:noFill/>
          <a:ln w="9525">
            <a:solidFill>
              <a:srgbClr val="FF3300"/>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endParaRPr lang="en-US" altLang="en-US" sz="1800"/>
          </a:p>
        </p:txBody>
      </p:sp>
      <p:sp>
        <p:nvSpPr>
          <p:cNvPr id="16389" name="Oval 5"/>
          <p:cNvSpPr>
            <a:spLocks noChangeArrowheads="1"/>
          </p:cNvSpPr>
          <p:nvPr/>
        </p:nvSpPr>
        <p:spPr bwMode="auto">
          <a:xfrm>
            <a:off x="2519585" y="5112425"/>
            <a:ext cx="609600" cy="519351"/>
          </a:xfrm>
          <a:prstGeom prst="ellipse">
            <a:avLst/>
          </a:prstGeom>
          <a:noFill/>
          <a:ln w="9525">
            <a:solidFill>
              <a:srgbClr val="FF3300"/>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endParaRPr lang="en-US" altLang="en-US" sz="1800"/>
          </a:p>
        </p:txBody>
      </p:sp>
    </p:spTree>
    <p:extLst>
      <p:ext uri="{BB962C8B-B14F-4D97-AF65-F5344CB8AC3E}">
        <p14:creationId xmlns:p14="http://schemas.microsoft.com/office/powerpoint/2010/main" val="286335816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altLang="en-US" smtClean="0"/>
              <a:t>Arrays</a:t>
            </a:r>
          </a:p>
        </p:txBody>
      </p:sp>
      <p:sp>
        <p:nvSpPr>
          <p:cNvPr id="5123" name="Rectangle 3"/>
          <p:cNvSpPr>
            <a:spLocks noGrp="1" noChangeArrowheads="1"/>
          </p:cNvSpPr>
          <p:nvPr>
            <p:ph idx="1"/>
          </p:nvPr>
        </p:nvSpPr>
        <p:spPr>
          <a:xfrm>
            <a:off x="1229170" y="1568452"/>
            <a:ext cx="8229600" cy="4953000"/>
          </a:xfrm>
        </p:spPr>
        <p:txBody>
          <a:bodyPr>
            <a:normAutofit fontScale="92500" lnSpcReduction="10000"/>
          </a:bodyPr>
          <a:lstStyle/>
          <a:p>
            <a:pPr eaLnBrk="1" hangingPunct="1">
              <a:lnSpc>
                <a:spcPct val="90000"/>
              </a:lnSpc>
            </a:pPr>
            <a:r>
              <a:rPr lang="en-US" altLang="en-US" sz="2000" i="1" dirty="0"/>
              <a:t>An array is a collection of variables of </a:t>
            </a:r>
          </a:p>
          <a:p>
            <a:pPr eaLnBrk="1" hangingPunct="1">
              <a:lnSpc>
                <a:spcPct val="90000"/>
              </a:lnSpc>
              <a:buFont typeface="Wingdings" panose="05000000000000000000" pitchFamily="2" charset="2"/>
              <a:buNone/>
            </a:pPr>
            <a:r>
              <a:rPr lang="en-US" altLang="en-US" sz="2000" i="1" dirty="0"/>
              <a:t>	a certain type, placed contiguously in </a:t>
            </a:r>
          </a:p>
          <a:p>
            <a:pPr eaLnBrk="1" hangingPunct="1">
              <a:lnSpc>
                <a:spcPct val="90000"/>
              </a:lnSpc>
              <a:buFont typeface="Wingdings" panose="05000000000000000000" pitchFamily="2" charset="2"/>
              <a:buNone/>
            </a:pPr>
            <a:r>
              <a:rPr lang="en-US" altLang="en-US" sz="2000" i="1" dirty="0"/>
              <a:t>	memory.</a:t>
            </a:r>
          </a:p>
          <a:p>
            <a:pPr eaLnBrk="1" hangingPunct="1">
              <a:lnSpc>
                <a:spcPct val="90000"/>
              </a:lnSpc>
            </a:pPr>
            <a:r>
              <a:rPr lang="en-US" altLang="en-US" sz="2000" dirty="0"/>
              <a:t>Array</a:t>
            </a:r>
          </a:p>
          <a:p>
            <a:pPr lvl="1" eaLnBrk="1" hangingPunct="1">
              <a:lnSpc>
                <a:spcPct val="90000"/>
              </a:lnSpc>
            </a:pPr>
            <a:r>
              <a:rPr lang="en-US" altLang="en-US" sz="2200" dirty="0"/>
              <a:t>Group of consecutive memory locations </a:t>
            </a:r>
          </a:p>
          <a:p>
            <a:pPr lvl="1" eaLnBrk="1" hangingPunct="1">
              <a:lnSpc>
                <a:spcPct val="90000"/>
              </a:lnSpc>
            </a:pPr>
            <a:r>
              <a:rPr lang="en-US" altLang="en-US" sz="2200" dirty="0"/>
              <a:t>Same name and type</a:t>
            </a:r>
          </a:p>
          <a:p>
            <a:pPr eaLnBrk="1" hangingPunct="1">
              <a:lnSpc>
                <a:spcPct val="90000"/>
              </a:lnSpc>
            </a:pPr>
            <a:r>
              <a:rPr lang="en-US" altLang="en-US" sz="2000" dirty="0"/>
              <a:t>To refer to an element, specify</a:t>
            </a:r>
          </a:p>
          <a:p>
            <a:pPr lvl="1" eaLnBrk="1" hangingPunct="1">
              <a:lnSpc>
                <a:spcPct val="90000"/>
              </a:lnSpc>
            </a:pPr>
            <a:r>
              <a:rPr lang="en-US" altLang="en-US" sz="2200" dirty="0"/>
              <a:t>Array name</a:t>
            </a:r>
          </a:p>
          <a:p>
            <a:pPr lvl="1" eaLnBrk="1" hangingPunct="1">
              <a:lnSpc>
                <a:spcPct val="90000"/>
              </a:lnSpc>
            </a:pPr>
            <a:r>
              <a:rPr lang="en-US" altLang="en-US" sz="2200" dirty="0"/>
              <a:t>Position number</a:t>
            </a:r>
          </a:p>
          <a:p>
            <a:pPr eaLnBrk="1" hangingPunct="1">
              <a:lnSpc>
                <a:spcPct val="90000"/>
              </a:lnSpc>
            </a:pPr>
            <a:r>
              <a:rPr lang="en-US" altLang="en-US" sz="2000" dirty="0"/>
              <a:t>Format:</a:t>
            </a:r>
          </a:p>
          <a:p>
            <a:pPr lvl="2" eaLnBrk="1" hangingPunct="1">
              <a:lnSpc>
                <a:spcPct val="90000"/>
              </a:lnSpc>
              <a:buFont typeface="Wingdings" panose="05000000000000000000" pitchFamily="2" charset="2"/>
              <a:buNone/>
            </a:pPr>
            <a:r>
              <a:rPr lang="en-US" altLang="en-US" sz="1800" b="1" i="1" dirty="0" err="1"/>
              <a:t>arrayname</a:t>
            </a:r>
            <a:r>
              <a:rPr lang="en-US" altLang="en-US" sz="1500" b="1" dirty="0">
                <a:latin typeface="Lucida Console" panose="020B0609040504020204" pitchFamily="49" charset="0"/>
              </a:rPr>
              <a:t>[</a:t>
            </a:r>
            <a:r>
              <a:rPr lang="en-US" altLang="en-US" sz="1800" b="1" dirty="0"/>
              <a:t> </a:t>
            </a:r>
            <a:r>
              <a:rPr lang="en-US" altLang="en-US" sz="1800" b="1" i="1" dirty="0"/>
              <a:t>position number</a:t>
            </a:r>
            <a:r>
              <a:rPr lang="en-US" altLang="en-US" sz="1800" b="1" dirty="0"/>
              <a:t> </a:t>
            </a:r>
            <a:r>
              <a:rPr lang="en-US" altLang="en-US" sz="1500" b="1" dirty="0">
                <a:latin typeface="Lucida Console" panose="020B0609040504020204" pitchFamily="49" charset="0"/>
              </a:rPr>
              <a:t>]</a:t>
            </a:r>
          </a:p>
          <a:p>
            <a:pPr lvl="1" eaLnBrk="1" hangingPunct="1">
              <a:lnSpc>
                <a:spcPct val="90000"/>
              </a:lnSpc>
            </a:pPr>
            <a:r>
              <a:rPr lang="en-US" altLang="en-US" sz="2200" dirty="0"/>
              <a:t>First element at position </a:t>
            </a:r>
            <a:r>
              <a:rPr lang="en-US" altLang="en-US" sz="1700" dirty="0">
                <a:latin typeface="Lucida Console" panose="020B0609040504020204" pitchFamily="49" charset="0"/>
              </a:rPr>
              <a:t>0</a:t>
            </a:r>
          </a:p>
          <a:p>
            <a:pPr lvl="1" eaLnBrk="1" hangingPunct="1">
              <a:lnSpc>
                <a:spcPct val="90000"/>
              </a:lnSpc>
            </a:pPr>
            <a:r>
              <a:rPr lang="en-US" altLang="en-US" sz="1700" dirty="0">
                <a:latin typeface="Lucida Console" panose="020B0609040504020204" pitchFamily="49" charset="0"/>
              </a:rPr>
              <a:t>n</a:t>
            </a:r>
            <a:r>
              <a:rPr lang="en-US" altLang="en-US" sz="2200" dirty="0"/>
              <a:t> element array named </a:t>
            </a:r>
            <a:r>
              <a:rPr lang="en-US" altLang="en-US" sz="1700" dirty="0">
                <a:latin typeface="Lucida Console" panose="020B0609040504020204" pitchFamily="49" charset="0"/>
              </a:rPr>
              <a:t>c:</a:t>
            </a:r>
          </a:p>
          <a:p>
            <a:pPr lvl="2" eaLnBrk="1" hangingPunct="1">
              <a:lnSpc>
                <a:spcPct val="90000"/>
              </a:lnSpc>
            </a:pPr>
            <a:r>
              <a:rPr lang="en-US" altLang="en-US" sz="1500" dirty="0">
                <a:latin typeface="Lucida Console" panose="020B0609040504020204" pitchFamily="49" charset="0"/>
              </a:rPr>
              <a:t>c[ 0 ], c[ 1 ]...c[ n – 1 ]</a:t>
            </a:r>
          </a:p>
        </p:txBody>
      </p:sp>
      <p:grpSp>
        <p:nvGrpSpPr>
          <p:cNvPr id="5124" name="Group 4"/>
          <p:cNvGrpSpPr>
            <a:grpSpLocks/>
          </p:cNvGrpSpPr>
          <p:nvPr/>
        </p:nvGrpSpPr>
        <p:grpSpPr bwMode="auto">
          <a:xfrm>
            <a:off x="7620000" y="457201"/>
            <a:ext cx="2743200" cy="5813425"/>
            <a:chOff x="3936" y="220"/>
            <a:chExt cx="1728" cy="3662"/>
          </a:xfrm>
        </p:grpSpPr>
        <p:sp>
          <p:nvSpPr>
            <p:cNvPr id="5125" name="Rectangle 5"/>
            <p:cNvSpPr>
              <a:spLocks noChangeArrowheads="1"/>
            </p:cNvSpPr>
            <p:nvPr/>
          </p:nvSpPr>
          <p:spPr bwMode="auto">
            <a:xfrm>
              <a:off x="4055" y="220"/>
              <a:ext cx="1609"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600">
                  <a:solidFill>
                    <a:srgbClr val="000000"/>
                  </a:solidFill>
                  <a:latin typeface="Lucida Console" panose="020B0609040504020204" pitchFamily="49" charset="0"/>
                  <a:cs typeface="Times New Roman" panose="02020603050405020304" pitchFamily="18" charset="0"/>
                </a:rPr>
                <a:t>Name of array (Note that all elements of this array have the same name, c)</a:t>
              </a:r>
            </a:p>
            <a:p>
              <a:endParaRPr lang="en-US" altLang="en-US" sz="1600">
                <a:latin typeface="Lucida Console" panose="020B0609040504020204" pitchFamily="49" charset="0"/>
              </a:endParaRPr>
            </a:p>
          </p:txBody>
        </p:sp>
        <p:sp>
          <p:nvSpPr>
            <p:cNvPr id="5126" name="Rectangle 6"/>
            <p:cNvSpPr>
              <a:spLocks noChangeArrowheads="1"/>
            </p:cNvSpPr>
            <p:nvPr/>
          </p:nvSpPr>
          <p:spPr bwMode="auto">
            <a:xfrm>
              <a:off x="3936" y="3675"/>
              <a:ext cx="1513" cy="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600">
                  <a:solidFill>
                    <a:srgbClr val="000000"/>
                  </a:solidFill>
                  <a:latin typeface="Lucida Console" panose="020B0609040504020204" pitchFamily="49" charset="0"/>
                  <a:cs typeface="Times New Roman" panose="02020603050405020304" pitchFamily="18" charset="0"/>
                </a:rPr>
                <a:t>Position number of the element within array c</a:t>
              </a:r>
              <a:endParaRPr lang="en-US" altLang="en-US" sz="1600">
                <a:latin typeface="Lucida Console" panose="020B0609040504020204" pitchFamily="49" charset="0"/>
              </a:endParaRPr>
            </a:p>
          </p:txBody>
        </p:sp>
        <p:sp>
          <p:nvSpPr>
            <p:cNvPr id="5127" name="Freeform 7"/>
            <p:cNvSpPr>
              <a:spLocks/>
            </p:cNvSpPr>
            <p:nvPr/>
          </p:nvSpPr>
          <p:spPr bwMode="auto">
            <a:xfrm>
              <a:off x="4147" y="3408"/>
              <a:ext cx="0" cy="231"/>
            </a:xfrm>
            <a:custGeom>
              <a:avLst/>
              <a:gdLst>
                <a:gd name="T0" fmla="*/ 0 w 20000"/>
                <a:gd name="T1" fmla="*/ 0 h 20000"/>
                <a:gd name="T2" fmla="*/ 0 w 20000"/>
                <a:gd name="T3" fmla="*/ 0 h 20000"/>
                <a:gd name="T4" fmla="*/ 0 60000 65536"/>
                <a:gd name="T5" fmla="*/ 0 60000 65536"/>
                <a:gd name="T6" fmla="*/ 0 w 20000"/>
                <a:gd name="T7" fmla="*/ 0 h 20000"/>
                <a:gd name="T8" fmla="*/ 0 w 20000"/>
                <a:gd name="T9" fmla="*/ 20000 h 20000"/>
              </a:gdLst>
              <a:ahLst/>
              <a:cxnLst>
                <a:cxn ang="T4">
                  <a:pos x="T0" y="T1"/>
                </a:cxn>
                <a:cxn ang="T5">
                  <a:pos x="T2" y="T3"/>
                </a:cxn>
              </a:cxnLst>
              <a:rect l="T6" t="T7" r="T8" b="T9"/>
              <a:pathLst>
                <a:path w="20000" h="20000">
                  <a:moveTo>
                    <a:pt x="0" y="0"/>
                  </a:moveTo>
                  <a:lnTo>
                    <a:pt x="0" y="19958"/>
                  </a:lnTo>
                </a:path>
              </a:pathLst>
            </a:custGeom>
            <a:noFill/>
            <a:ln w="3175">
              <a:solidFill>
                <a:srgbClr val="000000"/>
              </a:solidFill>
              <a:round/>
              <a:headEnd type="triangle" w="med" len="sm"/>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grpSp>
          <p:nvGrpSpPr>
            <p:cNvPr id="5128" name="Group 8"/>
            <p:cNvGrpSpPr>
              <a:grpSpLocks/>
            </p:cNvGrpSpPr>
            <p:nvPr/>
          </p:nvGrpSpPr>
          <p:grpSpPr bwMode="auto">
            <a:xfrm>
              <a:off x="4032" y="1070"/>
              <a:ext cx="1308" cy="2290"/>
              <a:chOff x="4032" y="1304"/>
              <a:chExt cx="1308" cy="2290"/>
            </a:xfrm>
          </p:grpSpPr>
          <p:grpSp>
            <p:nvGrpSpPr>
              <p:cNvPr id="5129" name="Group 9"/>
              <p:cNvGrpSpPr>
                <a:grpSpLocks/>
              </p:cNvGrpSpPr>
              <p:nvPr/>
            </p:nvGrpSpPr>
            <p:grpSpPr bwMode="auto">
              <a:xfrm>
                <a:off x="4528" y="1514"/>
                <a:ext cx="812" cy="2080"/>
                <a:chOff x="0" y="-2"/>
                <a:chExt cx="20000" cy="20004"/>
              </a:xfrm>
            </p:grpSpPr>
            <p:sp>
              <p:nvSpPr>
                <p:cNvPr id="5169" name="Freeform 10"/>
                <p:cNvSpPr>
                  <a:spLocks/>
                </p:cNvSpPr>
                <p:nvPr/>
              </p:nvSpPr>
              <p:spPr bwMode="auto">
                <a:xfrm>
                  <a:off x="0" y="10000"/>
                  <a:ext cx="20000" cy="1667"/>
                </a:xfrm>
                <a:custGeom>
                  <a:avLst/>
                  <a:gdLst>
                    <a:gd name="T0" fmla="*/ 19986 w 20000"/>
                    <a:gd name="T1" fmla="*/ 0 h 20000"/>
                    <a:gd name="T2" fmla="*/ 19986 w 20000"/>
                    <a:gd name="T3" fmla="*/ 1 h 20000"/>
                    <a:gd name="T4" fmla="*/ 0 w 20000"/>
                    <a:gd name="T5" fmla="*/ 1 h 20000"/>
                    <a:gd name="T6" fmla="*/ 0 w 20000"/>
                    <a:gd name="T7" fmla="*/ 0 h 20000"/>
                    <a:gd name="T8" fmla="*/ 19986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86" y="0"/>
                      </a:moveTo>
                      <a:lnTo>
                        <a:pt x="19986" y="19944"/>
                      </a:lnTo>
                      <a:lnTo>
                        <a:pt x="0" y="19944"/>
                      </a:lnTo>
                      <a:lnTo>
                        <a:pt x="0" y="0"/>
                      </a:lnTo>
                      <a:lnTo>
                        <a:pt x="19986" y="0"/>
                      </a:lnTo>
                      <a:close/>
                    </a:path>
                  </a:pathLst>
                </a:custGeom>
                <a:solidFill>
                  <a:srgbClr val="4DB3E6"/>
                </a:solidFill>
                <a:ln w="3175">
                  <a:solidFill>
                    <a:srgbClr val="4DB3E6"/>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grpSp>
              <p:nvGrpSpPr>
                <p:cNvPr id="5170" name="Group 11"/>
                <p:cNvGrpSpPr>
                  <a:grpSpLocks/>
                </p:cNvGrpSpPr>
                <p:nvPr/>
              </p:nvGrpSpPr>
              <p:grpSpPr bwMode="auto">
                <a:xfrm>
                  <a:off x="0" y="-2"/>
                  <a:ext cx="20000" cy="20004"/>
                  <a:chOff x="0" y="0"/>
                  <a:chExt cx="20000" cy="20004"/>
                </a:xfrm>
              </p:grpSpPr>
              <p:sp>
                <p:nvSpPr>
                  <p:cNvPr id="5171" name="Freeform 12"/>
                  <p:cNvSpPr>
                    <a:spLocks/>
                  </p:cNvSpPr>
                  <p:nvPr/>
                </p:nvSpPr>
                <p:spPr bwMode="auto">
                  <a:xfrm>
                    <a:off x="0" y="0"/>
                    <a:ext cx="20000" cy="1667"/>
                  </a:xfrm>
                  <a:custGeom>
                    <a:avLst/>
                    <a:gdLst>
                      <a:gd name="T0" fmla="*/ 19986 w 20000"/>
                      <a:gd name="T1" fmla="*/ 0 h 20000"/>
                      <a:gd name="T2" fmla="*/ 19986 w 20000"/>
                      <a:gd name="T3" fmla="*/ 1 h 20000"/>
                      <a:gd name="T4" fmla="*/ 0 w 20000"/>
                      <a:gd name="T5" fmla="*/ 1 h 20000"/>
                      <a:gd name="T6" fmla="*/ 0 w 20000"/>
                      <a:gd name="T7" fmla="*/ 0 h 20000"/>
                      <a:gd name="T8" fmla="*/ 19986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86" y="0"/>
                        </a:moveTo>
                        <a:lnTo>
                          <a:pt x="19986" y="19944"/>
                        </a:lnTo>
                        <a:lnTo>
                          <a:pt x="0" y="19944"/>
                        </a:lnTo>
                        <a:lnTo>
                          <a:pt x="0" y="0"/>
                        </a:lnTo>
                        <a:lnTo>
                          <a:pt x="19986" y="0"/>
                        </a:lnTo>
                        <a:close/>
                      </a:path>
                    </a:pathLst>
                  </a:custGeom>
                  <a:solidFill>
                    <a:srgbClr val="4DB3E6"/>
                  </a:solidFill>
                  <a:ln w="3175">
                    <a:solidFill>
                      <a:srgbClr val="4DB3E6"/>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5172" name="Freeform 13"/>
                  <p:cNvSpPr>
                    <a:spLocks/>
                  </p:cNvSpPr>
                  <p:nvPr/>
                </p:nvSpPr>
                <p:spPr bwMode="auto">
                  <a:xfrm>
                    <a:off x="0" y="1667"/>
                    <a:ext cx="20000" cy="1667"/>
                  </a:xfrm>
                  <a:custGeom>
                    <a:avLst/>
                    <a:gdLst>
                      <a:gd name="T0" fmla="*/ 19986 w 20000"/>
                      <a:gd name="T1" fmla="*/ 0 h 20000"/>
                      <a:gd name="T2" fmla="*/ 19986 w 20000"/>
                      <a:gd name="T3" fmla="*/ 1 h 20000"/>
                      <a:gd name="T4" fmla="*/ 0 w 20000"/>
                      <a:gd name="T5" fmla="*/ 1 h 20000"/>
                      <a:gd name="T6" fmla="*/ 0 w 20000"/>
                      <a:gd name="T7" fmla="*/ 0 h 20000"/>
                      <a:gd name="T8" fmla="*/ 19986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86" y="0"/>
                        </a:moveTo>
                        <a:lnTo>
                          <a:pt x="19986" y="19944"/>
                        </a:lnTo>
                        <a:lnTo>
                          <a:pt x="0" y="19944"/>
                        </a:lnTo>
                        <a:lnTo>
                          <a:pt x="0" y="0"/>
                        </a:lnTo>
                        <a:lnTo>
                          <a:pt x="19986" y="0"/>
                        </a:lnTo>
                        <a:close/>
                      </a:path>
                    </a:pathLst>
                  </a:custGeom>
                  <a:solidFill>
                    <a:srgbClr val="4DB3E6"/>
                  </a:solidFill>
                  <a:ln w="3175">
                    <a:solidFill>
                      <a:srgbClr val="4DB3E6"/>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5173" name="Freeform 14"/>
                  <p:cNvSpPr>
                    <a:spLocks/>
                  </p:cNvSpPr>
                  <p:nvPr/>
                </p:nvSpPr>
                <p:spPr bwMode="auto">
                  <a:xfrm>
                    <a:off x="0" y="3334"/>
                    <a:ext cx="20000" cy="1667"/>
                  </a:xfrm>
                  <a:custGeom>
                    <a:avLst/>
                    <a:gdLst>
                      <a:gd name="T0" fmla="*/ 19986 w 20000"/>
                      <a:gd name="T1" fmla="*/ 0 h 20000"/>
                      <a:gd name="T2" fmla="*/ 19986 w 20000"/>
                      <a:gd name="T3" fmla="*/ 1 h 20000"/>
                      <a:gd name="T4" fmla="*/ 0 w 20000"/>
                      <a:gd name="T5" fmla="*/ 1 h 20000"/>
                      <a:gd name="T6" fmla="*/ 0 w 20000"/>
                      <a:gd name="T7" fmla="*/ 0 h 20000"/>
                      <a:gd name="T8" fmla="*/ 19986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86" y="0"/>
                        </a:moveTo>
                        <a:lnTo>
                          <a:pt x="19986" y="19944"/>
                        </a:lnTo>
                        <a:lnTo>
                          <a:pt x="0" y="19944"/>
                        </a:lnTo>
                        <a:lnTo>
                          <a:pt x="0" y="0"/>
                        </a:lnTo>
                        <a:lnTo>
                          <a:pt x="19986" y="0"/>
                        </a:lnTo>
                        <a:close/>
                      </a:path>
                    </a:pathLst>
                  </a:custGeom>
                  <a:solidFill>
                    <a:srgbClr val="4DB3E6"/>
                  </a:solidFill>
                  <a:ln w="3175">
                    <a:solidFill>
                      <a:srgbClr val="4DB3E6"/>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5174" name="Freeform 15"/>
                  <p:cNvSpPr>
                    <a:spLocks/>
                  </p:cNvSpPr>
                  <p:nvPr/>
                </p:nvSpPr>
                <p:spPr bwMode="auto">
                  <a:xfrm>
                    <a:off x="0" y="5001"/>
                    <a:ext cx="20000" cy="1667"/>
                  </a:xfrm>
                  <a:custGeom>
                    <a:avLst/>
                    <a:gdLst>
                      <a:gd name="T0" fmla="*/ 19986 w 20000"/>
                      <a:gd name="T1" fmla="*/ 0 h 20000"/>
                      <a:gd name="T2" fmla="*/ 19986 w 20000"/>
                      <a:gd name="T3" fmla="*/ 1 h 20000"/>
                      <a:gd name="T4" fmla="*/ 0 w 20000"/>
                      <a:gd name="T5" fmla="*/ 1 h 20000"/>
                      <a:gd name="T6" fmla="*/ 0 w 20000"/>
                      <a:gd name="T7" fmla="*/ 0 h 20000"/>
                      <a:gd name="T8" fmla="*/ 19986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86" y="0"/>
                        </a:moveTo>
                        <a:lnTo>
                          <a:pt x="19986" y="19944"/>
                        </a:lnTo>
                        <a:lnTo>
                          <a:pt x="0" y="19944"/>
                        </a:lnTo>
                        <a:lnTo>
                          <a:pt x="0" y="0"/>
                        </a:lnTo>
                        <a:lnTo>
                          <a:pt x="19986" y="0"/>
                        </a:lnTo>
                        <a:close/>
                      </a:path>
                    </a:pathLst>
                  </a:custGeom>
                  <a:solidFill>
                    <a:srgbClr val="4DB3E6"/>
                  </a:solidFill>
                  <a:ln w="3175">
                    <a:solidFill>
                      <a:srgbClr val="4DB3E6"/>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5175" name="Freeform 16"/>
                  <p:cNvSpPr>
                    <a:spLocks/>
                  </p:cNvSpPr>
                  <p:nvPr/>
                </p:nvSpPr>
                <p:spPr bwMode="auto">
                  <a:xfrm>
                    <a:off x="0" y="6668"/>
                    <a:ext cx="20000" cy="1667"/>
                  </a:xfrm>
                  <a:custGeom>
                    <a:avLst/>
                    <a:gdLst>
                      <a:gd name="T0" fmla="*/ 19986 w 20000"/>
                      <a:gd name="T1" fmla="*/ 0 h 20000"/>
                      <a:gd name="T2" fmla="*/ 19986 w 20000"/>
                      <a:gd name="T3" fmla="*/ 1 h 20000"/>
                      <a:gd name="T4" fmla="*/ 0 w 20000"/>
                      <a:gd name="T5" fmla="*/ 1 h 20000"/>
                      <a:gd name="T6" fmla="*/ 0 w 20000"/>
                      <a:gd name="T7" fmla="*/ 0 h 20000"/>
                      <a:gd name="T8" fmla="*/ 19986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86" y="0"/>
                        </a:moveTo>
                        <a:lnTo>
                          <a:pt x="19986" y="19944"/>
                        </a:lnTo>
                        <a:lnTo>
                          <a:pt x="0" y="19944"/>
                        </a:lnTo>
                        <a:lnTo>
                          <a:pt x="0" y="0"/>
                        </a:lnTo>
                        <a:lnTo>
                          <a:pt x="19986" y="0"/>
                        </a:lnTo>
                        <a:close/>
                      </a:path>
                    </a:pathLst>
                  </a:custGeom>
                  <a:solidFill>
                    <a:srgbClr val="4DB3E6"/>
                  </a:solidFill>
                  <a:ln w="3175">
                    <a:solidFill>
                      <a:srgbClr val="4DB3E6"/>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5176" name="Freeform 17"/>
                  <p:cNvSpPr>
                    <a:spLocks/>
                  </p:cNvSpPr>
                  <p:nvPr/>
                </p:nvSpPr>
                <p:spPr bwMode="auto">
                  <a:xfrm>
                    <a:off x="0" y="8335"/>
                    <a:ext cx="20000" cy="1667"/>
                  </a:xfrm>
                  <a:custGeom>
                    <a:avLst/>
                    <a:gdLst>
                      <a:gd name="T0" fmla="*/ 19986 w 20000"/>
                      <a:gd name="T1" fmla="*/ 0 h 20000"/>
                      <a:gd name="T2" fmla="*/ 19986 w 20000"/>
                      <a:gd name="T3" fmla="*/ 1 h 20000"/>
                      <a:gd name="T4" fmla="*/ 0 w 20000"/>
                      <a:gd name="T5" fmla="*/ 1 h 20000"/>
                      <a:gd name="T6" fmla="*/ 0 w 20000"/>
                      <a:gd name="T7" fmla="*/ 0 h 20000"/>
                      <a:gd name="T8" fmla="*/ 19986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86" y="0"/>
                        </a:moveTo>
                        <a:lnTo>
                          <a:pt x="19986" y="19944"/>
                        </a:lnTo>
                        <a:lnTo>
                          <a:pt x="0" y="19944"/>
                        </a:lnTo>
                        <a:lnTo>
                          <a:pt x="0" y="0"/>
                        </a:lnTo>
                        <a:lnTo>
                          <a:pt x="19986" y="0"/>
                        </a:lnTo>
                        <a:close/>
                      </a:path>
                    </a:pathLst>
                  </a:custGeom>
                  <a:solidFill>
                    <a:srgbClr val="4DB3E6"/>
                  </a:solidFill>
                  <a:ln w="3175">
                    <a:solidFill>
                      <a:srgbClr val="4DB3E6"/>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5177" name="Freeform 18"/>
                  <p:cNvSpPr>
                    <a:spLocks/>
                  </p:cNvSpPr>
                  <p:nvPr/>
                </p:nvSpPr>
                <p:spPr bwMode="auto">
                  <a:xfrm>
                    <a:off x="0" y="11669"/>
                    <a:ext cx="20000" cy="1667"/>
                  </a:xfrm>
                  <a:custGeom>
                    <a:avLst/>
                    <a:gdLst>
                      <a:gd name="T0" fmla="*/ 19986 w 20000"/>
                      <a:gd name="T1" fmla="*/ 0 h 20000"/>
                      <a:gd name="T2" fmla="*/ 19986 w 20000"/>
                      <a:gd name="T3" fmla="*/ 1 h 20000"/>
                      <a:gd name="T4" fmla="*/ 0 w 20000"/>
                      <a:gd name="T5" fmla="*/ 1 h 20000"/>
                      <a:gd name="T6" fmla="*/ 0 w 20000"/>
                      <a:gd name="T7" fmla="*/ 0 h 20000"/>
                      <a:gd name="T8" fmla="*/ 19986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86" y="0"/>
                        </a:moveTo>
                        <a:lnTo>
                          <a:pt x="19986" y="19944"/>
                        </a:lnTo>
                        <a:lnTo>
                          <a:pt x="0" y="19944"/>
                        </a:lnTo>
                        <a:lnTo>
                          <a:pt x="0" y="0"/>
                        </a:lnTo>
                        <a:lnTo>
                          <a:pt x="19986" y="0"/>
                        </a:lnTo>
                        <a:close/>
                      </a:path>
                    </a:pathLst>
                  </a:custGeom>
                  <a:solidFill>
                    <a:srgbClr val="4DB3E6"/>
                  </a:solidFill>
                  <a:ln w="3175">
                    <a:solidFill>
                      <a:srgbClr val="4DB3E6"/>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5178" name="Freeform 19"/>
                  <p:cNvSpPr>
                    <a:spLocks/>
                  </p:cNvSpPr>
                  <p:nvPr/>
                </p:nvSpPr>
                <p:spPr bwMode="auto">
                  <a:xfrm>
                    <a:off x="0" y="13336"/>
                    <a:ext cx="20000" cy="1667"/>
                  </a:xfrm>
                  <a:custGeom>
                    <a:avLst/>
                    <a:gdLst>
                      <a:gd name="T0" fmla="*/ 19986 w 20000"/>
                      <a:gd name="T1" fmla="*/ 0 h 20000"/>
                      <a:gd name="T2" fmla="*/ 19986 w 20000"/>
                      <a:gd name="T3" fmla="*/ 1 h 20000"/>
                      <a:gd name="T4" fmla="*/ 0 w 20000"/>
                      <a:gd name="T5" fmla="*/ 1 h 20000"/>
                      <a:gd name="T6" fmla="*/ 0 w 20000"/>
                      <a:gd name="T7" fmla="*/ 0 h 20000"/>
                      <a:gd name="T8" fmla="*/ 19986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86" y="0"/>
                        </a:moveTo>
                        <a:lnTo>
                          <a:pt x="19986" y="19944"/>
                        </a:lnTo>
                        <a:lnTo>
                          <a:pt x="0" y="19944"/>
                        </a:lnTo>
                        <a:lnTo>
                          <a:pt x="0" y="0"/>
                        </a:lnTo>
                        <a:lnTo>
                          <a:pt x="19986" y="0"/>
                        </a:lnTo>
                        <a:close/>
                      </a:path>
                    </a:pathLst>
                  </a:custGeom>
                  <a:solidFill>
                    <a:srgbClr val="4DB3E6"/>
                  </a:solidFill>
                  <a:ln w="3175">
                    <a:solidFill>
                      <a:srgbClr val="4DB3E6"/>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5179" name="Freeform 20"/>
                  <p:cNvSpPr>
                    <a:spLocks/>
                  </p:cNvSpPr>
                  <p:nvPr/>
                </p:nvSpPr>
                <p:spPr bwMode="auto">
                  <a:xfrm>
                    <a:off x="0" y="15003"/>
                    <a:ext cx="20000" cy="1667"/>
                  </a:xfrm>
                  <a:custGeom>
                    <a:avLst/>
                    <a:gdLst>
                      <a:gd name="T0" fmla="*/ 19986 w 20000"/>
                      <a:gd name="T1" fmla="*/ 0 h 20000"/>
                      <a:gd name="T2" fmla="*/ 19986 w 20000"/>
                      <a:gd name="T3" fmla="*/ 1 h 20000"/>
                      <a:gd name="T4" fmla="*/ 0 w 20000"/>
                      <a:gd name="T5" fmla="*/ 1 h 20000"/>
                      <a:gd name="T6" fmla="*/ 0 w 20000"/>
                      <a:gd name="T7" fmla="*/ 0 h 20000"/>
                      <a:gd name="T8" fmla="*/ 19986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86" y="0"/>
                        </a:moveTo>
                        <a:lnTo>
                          <a:pt x="19986" y="19944"/>
                        </a:lnTo>
                        <a:lnTo>
                          <a:pt x="0" y="19944"/>
                        </a:lnTo>
                        <a:lnTo>
                          <a:pt x="0" y="0"/>
                        </a:lnTo>
                        <a:lnTo>
                          <a:pt x="19986" y="0"/>
                        </a:lnTo>
                        <a:close/>
                      </a:path>
                    </a:pathLst>
                  </a:custGeom>
                  <a:solidFill>
                    <a:srgbClr val="4DB3E6"/>
                  </a:solidFill>
                  <a:ln w="3175">
                    <a:solidFill>
                      <a:srgbClr val="4DB3E6"/>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5180" name="Freeform 21"/>
                  <p:cNvSpPr>
                    <a:spLocks/>
                  </p:cNvSpPr>
                  <p:nvPr/>
                </p:nvSpPr>
                <p:spPr bwMode="auto">
                  <a:xfrm>
                    <a:off x="0" y="16670"/>
                    <a:ext cx="20000" cy="1667"/>
                  </a:xfrm>
                  <a:custGeom>
                    <a:avLst/>
                    <a:gdLst>
                      <a:gd name="T0" fmla="*/ 19986 w 20000"/>
                      <a:gd name="T1" fmla="*/ 0 h 20000"/>
                      <a:gd name="T2" fmla="*/ 19986 w 20000"/>
                      <a:gd name="T3" fmla="*/ 1 h 20000"/>
                      <a:gd name="T4" fmla="*/ 0 w 20000"/>
                      <a:gd name="T5" fmla="*/ 1 h 20000"/>
                      <a:gd name="T6" fmla="*/ 0 w 20000"/>
                      <a:gd name="T7" fmla="*/ 0 h 20000"/>
                      <a:gd name="T8" fmla="*/ 19986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86" y="0"/>
                        </a:moveTo>
                        <a:lnTo>
                          <a:pt x="19986" y="19944"/>
                        </a:lnTo>
                        <a:lnTo>
                          <a:pt x="0" y="19944"/>
                        </a:lnTo>
                        <a:lnTo>
                          <a:pt x="0" y="0"/>
                        </a:lnTo>
                        <a:lnTo>
                          <a:pt x="19986" y="0"/>
                        </a:lnTo>
                        <a:close/>
                      </a:path>
                    </a:pathLst>
                  </a:custGeom>
                  <a:solidFill>
                    <a:srgbClr val="4DB3E6"/>
                  </a:solidFill>
                  <a:ln w="3175">
                    <a:solidFill>
                      <a:srgbClr val="4DB3E6"/>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5181" name="Freeform 22"/>
                  <p:cNvSpPr>
                    <a:spLocks/>
                  </p:cNvSpPr>
                  <p:nvPr/>
                </p:nvSpPr>
                <p:spPr bwMode="auto">
                  <a:xfrm>
                    <a:off x="0" y="18337"/>
                    <a:ext cx="20000" cy="1667"/>
                  </a:xfrm>
                  <a:custGeom>
                    <a:avLst/>
                    <a:gdLst>
                      <a:gd name="T0" fmla="*/ 19986 w 20000"/>
                      <a:gd name="T1" fmla="*/ 0 h 20000"/>
                      <a:gd name="T2" fmla="*/ 19986 w 20000"/>
                      <a:gd name="T3" fmla="*/ 1 h 20000"/>
                      <a:gd name="T4" fmla="*/ 0 w 20000"/>
                      <a:gd name="T5" fmla="*/ 1 h 20000"/>
                      <a:gd name="T6" fmla="*/ 0 w 20000"/>
                      <a:gd name="T7" fmla="*/ 0 h 20000"/>
                      <a:gd name="T8" fmla="*/ 19986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86" y="0"/>
                        </a:moveTo>
                        <a:lnTo>
                          <a:pt x="19986" y="19944"/>
                        </a:lnTo>
                        <a:lnTo>
                          <a:pt x="0" y="19944"/>
                        </a:lnTo>
                        <a:lnTo>
                          <a:pt x="0" y="0"/>
                        </a:lnTo>
                        <a:lnTo>
                          <a:pt x="19986" y="0"/>
                        </a:lnTo>
                        <a:close/>
                      </a:path>
                    </a:pathLst>
                  </a:custGeom>
                  <a:solidFill>
                    <a:srgbClr val="4DB3E6"/>
                  </a:solidFill>
                  <a:ln w="3175">
                    <a:solidFill>
                      <a:srgbClr val="4DB3E6"/>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grpSp>
          </p:grpSp>
          <p:sp>
            <p:nvSpPr>
              <p:cNvPr id="5130" name="Rectangle 23"/>
              <p:cNvSpPr>
                <a:spLocks noChangeArrowheads="1"/>
              </p:cNvSpPr>
              <p:nvPr/>
            </p:nvSpPr>
            <p:spPr bwMode="auto">
              <a:xfrm>
                <a:off x="4100" y="2579"/>
                <a:ext cx="293" cy="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200">
                    <a:solidFill>
                      <a:srgbClr val="000000"/>
                    </a:solidFill>
                    <a:latin typeface="Lucida Console" panose="020B0609040504020204" pitchFamily="49" charset="0"/>
                    <a:cs typeface="Times New Roman" panose="02020603050405020304" pitchFamily="18" charset="0"/>
                  </a:rPr>
                  <a:t>c[6]</a:t>
                </a:r>
              </a:p>
              <a:p>
                <a:endParaRPr lang="en-US" altLang="en-US" sz="1200">
                  <a:latin typeface="Lucida Console" panose="020B0609040504020204" pitchFamily="49" charset="0"/>
                </a:endParaRPr>
              </a:p>
            </p:txBody>
          </p:sp>
          <p:sp>
            <p:nvSpPr>
              <p:cNvPr id="5131" name="Rectangle 24"/>
              <p:cNvSpPr>
                <a:spLocks noChangeArrowheads="1"/>
              </p:cNvSpPr>
              <p:nvPr/>
            </p:nvSpPr>
            <p:spPr bwMode="auto">
              <a:xfrm>
                <a:off x="4800" y="1539"/>
                <a:ext cx="225" cy="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200">
                    <a:solidFill>
                      <a:srgbClr val="000000"/>
                    </a:solidFill>
                    <a:latin typeface="Lucida Console" panose="020B0609040504020204" pitchFamily="49" charset="0"/>
                    <a:cs typeface="Times New Roman" panose="02020603050405020304" pitchFamily="18" charset="0"/>
                  </a:rPr>
                  <a:t>-45</a:t>
                </a:r>
              </a:p>
              <a:p>
                <a:endParaRPr lang="en-US" altLang="en-US" sz="1200">
                  <a:latin typeface="Lucida Console" panose="020B0609040504020204" pitchFamily="49" charset="0"/>
                </a:endParaRPr>
              </a:p>
            </p:txBody>
          </p:sp>
          <p:sp>
            <p:nvSpPr>
              <p:cNvPr id="5132" name="Rectangle 25"/>
              <p:cNvSpPr>
                <a:spLocks noChangeArrowheads="1"/>
              </p:cNvSpPr>
              <p:nvPr/>
            </p:nvSpPr>
            <p:spPr bwMode="auto">
              <a:xfrm>
                <a:off x="4935" y="1712"/>
                <a:ext cx="90" cy="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200">
                    <a:solidFill>
                      <a:srgbClr val="000000"/>
                    </a:solidFill>
                    <a:latin typeface="Lucida Console" panose="020B0609040504020204" pitchFamily="49" charset="0"/>
                    <a:cs typeface="Times New Roman" panose="02020603050405020304" pitchFamily="18" charset="0"/>
                  </a:rPr>
                  <a:t>6</a:t>
                </a:r>
              </a:p>
              <a:p>
                <a:endParaRPr lang="en-US" altLang="en-US" sz="1200">
                  <a:latin typeface="Lucida Console" panose="020B0609040504020204" pitchFamily="49" charset="0"/>
                </a:endParaRPr>
              </a:p>
            </p:txBody>
          </p:sp>
          <p:sp>
            <p:nvSpPr>
              <p:cNvPr id="5133" name="Rectangle 26"/>
              <p:cNvSpPr>
                <a:spLocks noChangeArrowheads="1"/>
              </p:cNvSpPr>
              <p:nvPr/>
            </p:nvSpPr>
            <p:spPr bwMode="auto">
              <a:xfrm>
                <a:off x="4935" y="1886"/>
                <a:ext cx="90"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200">
                    <a:solidFill>
                      <a:srgbClr val="000000"/>
                    </a:solidFill>
                    <a:latin typeface="Lucida Console" panose="020B0609040504020204" pitchFamily="49" charset="0"/>
                    <a:cs typeface="Times New Roman" panose="02020603050405020304" pitchFamily="18" charset="0"/>
                  </a:rPr>
                  <a:t>0</a:t>
                </a:r>
              </a:p>
              <a:p>
                <a:endParaRPr lang="en-US" altLang="en-US" sz="1200">
                  <a:latin typeface="Lucida Console" panose="020B0609040504020204" pitchFamily="49" charset="0"/>
                </a:endParaRPr>
              </a:p>
            </p:txBody>
          </p:sp>
          <p:sp>
            <p:nvSpPr>
              <p:cNvPr id="5134" name="Rectangle 27"/>
              <p:cNvSpPr>
                <a:spLocks noChangeArrowheads="1"/>
              </p:cNvSpPr>
              <p:nvPr/>
            </p:nvSpPr>
            <p:spPr bwMode="auto">
              <a:xfrm>
                <a:off x="4868" y="2059"/>
                <a:ext cx="157" cy="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200">
                    <a:solidFill>
                      <a:srgbClr val="000000"/>
                    </a:solidFill>
                    <a:latin typeface="Lucida Console" panose="020B0609040504020204" pitchFamily="49" charset="0"/>
                    <a:cs typeface="Times New Roman" panose="02020603050405020304" pitchFamily="18" charset="0"/>
                  </a:rPr>
                  <a:t>72</a:t>
                </a:r>
              </a:p>
              <a:p>
                <a:endParaRPr lang="en-US" altLang="en-US" sz="1200">
                  <a:latin typeface="Lucida Console" panose="020B0609040504020204" pitchFamily="49" charset="0"/>
                </a:endParaRPr>
              </a:p>
            </p:txBody>
          </p:sp>
          <p:sp>
            <p:nvSpPr>
              <p:cNvPr id="5135" name="Rectangle 28"/>
              <p:cNvSpPr>
                <a:spLocks noChangeArrowheads="1"/>
              </p:cNvSpPr>
              <p:nvPr/>
            </p:nvSpPr>
            <p:spPr bwMode="auto">
              <a:xfrm>
                <a:off x="4732" y="2232"/>
                <a:ext cx="293" cy="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200">
                    <a:solidFill>
                      <a:srgbClr val="000000"/>
                    </a:solidFill>
                    <a:latin typeface="Lucida Console" panose="020B0609040504020204" pitchFamily="49" charset="0"/>
                    <a:cs typeface="Times New Roman" panose="02020603050405020304" pitchFamily="18" charset="0"/>
                  </a:rPr>
                  <a:t>1543</a:t>
                </a:r>
              </a:p>
              <a:p>
                <a:endParaRPr lang="en-US" altLang="en-US" sz="1200">
                  <a:latin typeface="Lucida Console" panose="020B0609040504020204" pitchFamily="49" charset="0"/>
                </a:endParaRPr>
              </a:p>
            </p:txBody>
          </p:sp>
          <p:sp>
            <p:nvSpPr>
              <p:cNvPr id="5136" name="Rectangle 29"/>
              <p:cNvSpPr>
                <a:spLocks noChangeArrowheads="1"/>
              </p:cNvSpPr>
              <p:nvPr/>
            </p:nvSpPr>
            <p:spPr bwMode="auto">
              <a:xfrm>
                <a:off x="4800" y="2406"/>
                <a:ext cx="225"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200">
                    <a:solidFill>
                      <a:srgbClr val="000000"/>
                    </a:solidFill>
                    <a:latin typeface="Lucida Console" panose="020B0609040504020204" pitchFamily="49" charset="0"/>
                    <a:cs typeface="Times New Roman" panose="02020603050405020304" pitchFamily="18" charset="0"/>
                  </a:rPr>
                  <a:t>-89</a:t>
                </a:r>
              </a:p>
              <a:p>
                <a:endParaRPr lang="en-US" altLang="en-US" sz="1200">
                  <a:latin typeface="Lucida Console" panose="020B0609040504020204" pitchFamily="49" charset="0"/>
                </a:endParaRPr>
              </a:p>
            </p:txBody>
          </p:sp>
          <p:sp>
            <p:nvSpPr>
              <p:cNvPr id="5137" name="Rectangle 30"/>
              <p:cNvSpPr>
                <a:spLocks noChangeArrowheads="1"/>
              </p:cNvSpPr>
              <p:nvPr/>
            </p:nvSpPr>
            <p:spPr bwMode="auto">
              <a:xfrm>
                <a:off x="4935" y="2579"/>
                <a:ext cx="90" cy="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200">
                    <a:solidFill>
                      <a:srgbClr val="000000"/>
                    </a:solidFill>
                    <a:latin typeface="Lucida Console" panose="020B0609040504020204" pitchFamily="49" charset="0"/>
                    <a:cs typeface="Times New Roman" panose="02020603050405020304" pitchFamily="18" charset="0"/>
                  </a:rPr>
                  <a:t>0</a:t>
                </a:r>
              </a:p>
              <a:p>
                <a:endParaRPr lang="en-US" altLang="en-US" sz="1200">
                  <a:latin typeface="Lucida Console" panose="020B0609040504020204" pitchFamily="49" charset="0"/>
                </a:endParaRPr>
              </a:p>
            </p:txBody>
          </p:sp>
          <p:sp>
            <p:nvSpPr>
              <p:cNvPr id="5138" name="Rectangle 31"/>
              <p:cNvSpPr>
                <a:spLocks noChangeArrowheads="1"/>
              </p:cNvSpPr>
              <p:nvPr/>
            </p:nvSpPr>
            <p:spPr bwMode="auto">
              <a:xfrm>
                <a:off x="4868" y="2752"/>
                <a:ext cx="157" cy="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200">
                    <a:solidFill>
                      <a:srgbClr val="000000"/>
                    </a:solidFill>
                    <a:latin typeface="Lucida Console" panose="020B0609040504020204" pitchFamily="49" charset="0"/>
                    <a:cs typeface="Times New Roman" panose="02020603050405020304" pitchFamily="18" charset="0"/>
                  </a:rPr>
                  <a:t>62</a:t>
                </a:r>
              </a:p>
              <a:p>
                <a:endParaRPr lang="en-US" altLang="en-US" sz="1200">
                  <a:latin typeface="Lucida Console" panose="020B0609040504020204" pitchFamily="49" charset="0"/>
                </a:endParaRPr>
              </a:p>
            </p:txBody>
          </p:sp>
          <p:sp>
            <p:nvSpPr>
              <p:cNvPr id="5139" name="Rectangle 32"/>
              <p:cNvSpPr>
                <a:spLocks noChangeArrowheads="1"/>
              </p:cNvSpPr>
              <p:nvPr/>
            </p:nvSpPr>
            <p:spPr bwMode="auto">
              <a:xfrm>
                <a:off x="4868" y="2926"/>
                <a:ext cx="157" cy="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200">
                    <a:solidFill>
                      <a:srgbClr val="000000"/>
                    </a:solidFill>
                    <a:latin typeface="Lucida Console" panose="020B0609040504020204" pitchFamily="49" charset="0"/>
                    <a:cs typeface="Times New Roman" panose="02020603050405020304" pitchFamily="18" charset="0"/>
                  </a:rPr>
                  <a:t>-3</a:t>
                </a:r>
              </a:p>
              <a:p>
                <a:endParaRPr lang="en-US" altLang="en-US" sz="1200">
                  <a:latin typeface="Lucida Console" panose="020B0609040504020204" pitchFamily="49" charset="0"/>
                </a:endParaRPr>
              </a:p>
            </p:txBody>
          </p:sp>
          <p:sp>
            <p:nvSpPr>
              <p:cNvPr id="5140" name="Rectangle 33"/>
              <p:cNvSpPr>
                <a:spLocks noChangeArrowheads="1"/>
              </p:cNvSpPr>
              <p:nvPr/>
            </p:nvSpPr>
            <p:spPr bwMode="auto">
              <a:xfrm>
                <a:off x="4935" y="3099"/>
                <a:ext cx="90" cy="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200">
                    <a:solidFill>
                      <a:srgbClr val="000000"/>
                    </a:solidFill>
                    <a:latin typeface="Lucida Console" panose="020B0609040504020204" pitchFamily="49" charset="0"/>
                    <a:cs typeface="Times New Roman" panose="02020603050405020304" pitchFamily="18" charset="0"/>
                  </a:rPr>
                  <a:t>1</a:t>
                </a:r>
              </a:p>
              <a:p>
                <a:endParaRPr lang="en-US" altLang="en-US" sz="1200">
                  <a:latin typeface="Lucida Console" panose="020B0609040504020204" pitchFamily="49" charset="0"/>
                </a:endParaRPr>
              </a:p>
            </p:txBody>
          </p:sp>
          <p:sp>
            <p:nvSpPr>
              <p:cNvPr id="5141" name="Rectangle 34"/>
              <p:cNvSpPr>
                <a:spLocks noChangeArrowheads="1"/>
              </p:cNvSpPr>
              <p:nvPr/>
            </p:nvSpPr>
            <p:spPr bwMode="auto">
              <a:xfrm>
                <a:off x="4732" y="3272"/>
                <a:ext cx="293" cy="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200">
                    <a:solidFill>
                      <a:srgbClr val="000000"/>
                    </a:solidFill>
                    <a:latin typeface="Lucida Console" panose="020B0609040504020204" pitchFamily="49" charset="0"/>
                    <a:cs typeface="Times New Roman" panose="02020603050405020304" pitchFamily="18" charset="0"/>
                  </a:rPr>
                  <a:t>6453</a:t>
                </a:r>
              </a:p>
              <a:p>
                <a:endParaRPr lang="en-US" altLang="en-US" sz="1200">
                  <a:latin typeface="Lucida Console" panose="020B0609040504020204" pitchFamily="49" charset="0"/>
                </a:endParaRPr>
              </a:p>
            </p:txBody>
          </p:sp>
          <p:sp>
            <p:nvSpPr>
              <p:cNvPr id="5142" name="Rectangle 35"/>
              <p:cNvSpPr>
                <a:spLocks noChangeArrowheads="1"/>
              </p:cNvSpPr>
              <p:nvPr/>
            </p:nvSpPr>
            <p:spPr bwMode="auto">
              <a:xfrm>
                <a:off x="4868" y="3446"/>
                <a:ext cx="157" cy="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200">
                    <a:solidFill>
                      <a:srgbClr val="000000"/>
                    </a:solidFill>
                    <a:latin typeface="Lucida Console" panose="020B0609040504020204" pitchFamily="49" charset="0"/>
                    <a:cs typeface="Times New Roman" panose="02020603050405020304" pitchFamily="18" charset="0"/>
                  </a:rPr>
                  <a:t>78</a:t>
                </a:r>
              </a:p>
              <a:p>
                <a:endParaRPr lang="en-US" altLang="en-US" sz="1200">
                  <a:latin typeface="Lucida Console" panose="020B0609040504020204" pitchFamily="49" charset="0"/>
                </a:endParaRPr>
              </a:p>
            </p:txBody>
          </p:sp>
          <p:sp>
            <p:nvSpPr>
              <p:cNvPr id="5143" name="Freeform 36"/>
              <p:cNvSpPr>
                <a:spLocks/>
              </p:cNvSpPr>
              <p:nvPr/>
            </p:nvSpPr>
            <p:spPr bwMode="auto">
              <a:xfrm>
                <a:off x="4173" y="1304"/>
                <a:ext cx="0" cy="231"/>
              </a:xfrm>
              <a:custGeom>
                <a:avLst/>
                <a:gdLst>
                  <a:gd name="T0" fmla="*/ 0 w 20000"/>
                  <a:gd name="T1" fmla="*/ 0 h 20000"/>
                  <a:gd name="T2" fmla="*/ 0 w 20000"/>
                  <a:gd name="T3" fmla="*/ 0 h 20000"/>
                  <a:gd name="T4" fmla="*/ 0 60000 65536"/>
                  <a:gd name="T5" fmla="*/ 0 60000 65536"/>
                  <a:gd name="T6" fmla="*/ 0 w 20000"/>
                  <a:gd name="T7" fmla="*/ 0 h 20000"/>
                  <a:gd name="T8" fmla="*/ 0 w 20000"/>
                  <a:gd name="T9" fmla="*/ 20000 h 20000"/>
                </a:gdLst>
                <a:ahLst/>
                <a:cxnLst>
                  <a:cxn ang="T4">
                    <a:pos x="T0" y="T1"/>
                  </a:cxn>
                  <a:cxn ang="T5">
                    <a:pos x="T2" y="T3"/>
                  </a:cxn>
                </a:cxnLst>
                <a:rect l="T6" t="T7" r="T8" b="T9"/>
                <a:pathLst>
                  <a:path w="20000" h="20000">
                    <a:moveTo>
                      <a:pt x="0" y="19958"/>
                    </a:moveTo>
                    <a:lnTo>
                      <a:pt x="0" y="0"/>
                    </a:lnTo>
                  </a:path>
                </a:pathLst>
              </a:custGeom>
              <a:noFill/>
              <a:ln w="3175">
                <a:solidFill>
                  <a:srgbClr val="000000"/>
                </a:solidFill>
                <a:round/>
                <a:headEnd type="triangle" w="med" len="sm"/>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5144" name="Rectangle 37"/>
              <p:cNvSpPr>
                <a:spLocks noChangeArrowheads="1"/>
              </p:cNvSpPr>
              <p:nvPr/>
            </p:nvSpPr>
            <p:spPr bwMode="auto">
              <a:xfrm>
                <a:off x="4100" y="1539"/>
                <a:ext cx="293" cy="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200">
                    <a:solidFill>
                      <a:srgbClr val="000000"/>
                    </a:solidFill>
                    <a:latin typeface="Lucida Console" panose="020B0609040504020204" pitchFamily="49" charset="0"/>
                    <a:cs typeface="Times New Roman" panose="02020603050405020304" pitchFamily="18" charset="0"/>
                  </a:rPr>
                  <a:t>c[0]</a:t>
                </a:r>
              </a:p>
              <a:p>
                <a:endParaRPr lang="en-US" altLang="en-US" sz="1200">
                  <a:latin typeface="Lucida Console" panose="020B0609040504020204" pitchFamily="49" charset="0"/>
                </a:endParaRPr>
              </a:p>
            </p:txBody>
          </p:sp>
          <p:sp>
            <p:nvSpPr>
              <p:cNvPr id="5145" name="Rectangle 38"/>
              <p:cNvSpPr>
                <a:spLocks noChangeArrowheads="1"/>
              </p:cNvSpPr>
              <p:nvPr/>
            </p:nvSpPr>
            <p:spPr bwMode="auto">
              <a:xfrm>
                <a:off x="4100" y="1712"/>
                <a:ext cx="293" cy="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200">
                    <a:solidFill>
                      <a:srgbClr val="000000"/>
                    </a:solidFill>
                    <a:latin typeface="Lucida Console" panose="020B0609040504020204" pitchFamily="49" charset="0"/>
                    <a:cs typeface="Times New Roman" panose="02020603050405020304" pitchFamily="18" charset="0"/>
                  </a:rPr>
                  <a:t>c[1]</a:t>
                </a:r>
              </a:p>
              <a:p>
                <a:endParaRPr lang="en-US" altLang="en-US" sz="1200">
                  <a:latin typeface="Lucida Console" panose="020B0609040504020204" pitchFamily="49" charset="0"/>
                </a:endParaRPr>
              </a:p>
            </p:txBody>
          </p:sp>
          <p:sp>
            <p:nvSpPr>
              <p:cNvPr id="5146" name="Rectangle 39"/>
              <p:cNvSpPr>
                <a:spLocks noChangeArrowheads="1"/>
              </p:cNvSpPr>
              <p:nvPr/>
            </p:nvSpPr>
            <p:spPr bwMode="auto">
              <a:xfrm>
                <a:off x="4100" y="1886"/>
                <a:ext cx="293"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200">
                    <a:solidFill>
                      <a:srgbClr val="000000"/>
                    </a:solidFill>
                    <a:latin typeface="Lucida Console" panose="020B0609040504020204" pitchFamily="49" charset="0"/>
                    <a:cs typeface="Times New Roman" panose="02020603050405020304" pitchFamily="18" charset="0"/>
                  </a:rPr>
                  <a:t>c[2]</a:t>
                </a:r>
              </a:p>
              <a:p>
                <a:endParaRPr lang="en-US" altLang="en-US" sz="1200">
                  <a:latin typeface="Lucida Console" panose="020B0609040504020204" pitchFamily="49" charset="0"/>
                </a:endParaRPr>
              </a:p>
            </p:txBody>
          </p:sp>
          <p:sp>
            <p:nvSpPr>
              <p:cNvPr id="5147" name="Rectangle 40"/>
              <p:cNvSpPr>
                <a:spLocks noChangeArrowheads="1"/>
              </p:cNvSpPr>
              <p:nvPr/>
            </p:nvSpPr>
            <p:spPr bwMode="auto">
              <a:xfrm>
                <a:off x="4100" y="2059"/>
                <a:ext cx="293" cy="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200">
                    <a:solidFill>
                      <a:srgbClr val="000000"/>
                    </a:solidFill>
                    <a:latin typeface="Lucida Console" panose="020B0609040504020204" pitchFamily="49" charset="0"/>
                    <a:cs typeface="Times New Roman" panose="02020603050405020304" pitchFamily="18" charset="0"/>
                  </a:rPr>
                  <a:t>c[3]</a:t>
                </a:r>
              </a:p>
              <a:p>
                <a:endParaRPr lang="en-US" altLang="en-US" sz="1200">
                  <a:latin typeface="Lucida Console" panose="020B0609040504020204" pitchFamily="49" charset="0"/>
                </a:endParaRPr>
              </a:p>
            </p:txBody>
          </p:sp>
          <p:sp>
            <p:nvSpPr>
              <p:cNvPr id="5148" name="Rectangle 41"/>
              <p:cNvSpPr>
                <a:spLocks noChangeArrowheads="1"/>
              </p:cNvSpPr>
              <p:nvPr/>
            </p:nvSpPr>
            <p:spPr bwMode="auto">
              <a:xfrm>
                <a:off x="4032" y="3446"/>
                <a:ext cx="361" cy="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200">
                    <a:solidFill>
                      <a:srgbClr val="000000"/>
                    </a:solidFill>
                    <a:latin typeface="Lucida Console" panose="020B0609040504020204" pitchFamily="49" charset="0"/>
                    <a:cs typeface="Times New Roman" panose="02020603050405020304" pitchFamily="18" charset="0"/>
                  </a:rPr>
                  <a:t>c[11]</a:t>
                </a:r>
              </a:p>
              <a:p>
                <a:endParaRPr lang="en-US" altLang="en-US" sz="1200">
                  <a:latin typeface="Lucida Console" panose="020B0609040504020204" pitchFamily="49" charset="0"/>
                </a:endParaRPr>
              </a:p>
            </p:txBody>
          </p:sp>
          <p:sp>
            <p:nvSpPr>
              <p:cNvPr id="5149" name="Rectangle 42"/>
              <p:cNvSpPr>
                <a:spLocks noChangeArrowheads="1"/>
              </p:cNvSpPr>
              <p:nvPr/>
            </p:nvSpPr>
            <p:spPr bwMode="auto">
              <a:xfrm>
                <a:off x="4032" y="3272"/>
                <a:ext cx="361" cy="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200">
                    <a:solidFill>
                      <a:srgbClr val="000000"/>
                    </a:solidFill>
                    <a:latin typeface="Lucida Console" panose="020B0609040504020204" pitchFamily="49" charset="0"/>
                    <a:cs typeface="Times New Roman" panose="02020603050405020304" pitchFamily="18" charset="0"/>
                  </a:rPr>
                  <a:t>c[10]</a:t>
                </a:r>
              </a:p>
              <a:p>
                <a:endParaRPr lang="en-US" altLang="en-US" sz="1200">
                  <a:latin typeface="Lucida Console" panose="020B0609040504020204" pitchFamily="49" charset="0"/>
                </a:endParaRPr>
              </a:p>
            </p:txBody>
          </p:sp>
          <p:sp>
            <p:nvSpPr>
              <p:cNvPr id="5150" name="Rectangle 43"/>
              <p:cNvSpPr>
                <a:spLocks noChangeArrowheads="1"/>
              </p:cNvSpPr>
              <p:nvPr/>
            </p:nvSpPr>
            <p:spPr bwMode="auto">
              <a:xfrm>
                <a:off x="4100" y="3099"/>
                <a:ext cx="293" cy="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200">
                    <a:solidFill>
                      <a:srgbClr val="000000"/>
                    </a:solidFill>
                    <a:latin typeface="Lucida Console" panose="020B0609040504020204" pitchFamily="49" charset="0"/>
                    <a:cs typeface="Times New Roman" panose="02020603050405020304" pitchFamily="18" charset="0"/>
                  </a:rPr>
                  <a:t>c[9]</a:t>
                </a:r>
              </a:p>
              <a:p>
                <a:endParaRPr lang="en-US" altLang="en-US" sz="1200">
                  <a:latin typeface="Lucida Console" panose="020B0609040504020204" pitchFamily="49" charset="0"/>
                </a:endParaRPr>
              </a:p>
            </p:txBody>
          </p:sp>
          <p:sp>
            <p:nvSpPr>
              <p:cNvPr id="5151" name="Rectangle 44"/>
              <p:cNvSpPr>
                <a:spLocks noChangeArrowheads="1"/>
              </p:cNvSpPr>
              <p:nvPr/>
            </p:nvSpPr>
            <p:spPr bwMode="auto">
              <a:xfrm>
                <a:off x="4100" y="2926"/>
                <a:ext cx="293" cy="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200">
                    <a:solidFill>
                      <a:srgbClr val="000000"/>
                    </a:solidFill>
                    <a:latin typeface="Lucida Console" panose="020B0609040504020204" pitchFamily="49" charset="0"/>
                    <a:cs typeface="Times New Roman" panose="02020603050405020304" pitchFamily="18" charset="0"/>
                  </a:rPr>
                  <a:t>c[8]</a:t>
                </a:r>
              </a:p>
              <a:p>
                <a:endParaRPr lang="en-US" altLang="en-US" sz="1200">
                  <a:latin typeface="Lucida Console" panose="020B0609040504020204" pitchFamily="49" charset="0"/>
                </a:endParaRPr>
              </a:p>
            </p:txBody>
          </p:sp>
          <p:sp>
            <p:nvSpPr>
              <p:cNvPr id="5152" name="Rectangle 45"/>
              <p:cNvSpPr>
                <a:spLocks noChangeArrowheads="1"/>
              </p:cNvSpPr>
              <p:nvPr/>
            </p:nvSpPr>
            <p:spPr bwMode="auto">
              <a:xfrm>
                <a:off x="4100" y="2752"/>
                <a:ext cx="293" cy="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200">
                    <a:solidFill>
                      <a:srgbClr val="000000"/>
                    </a:solidFill>
                    <a:latin typeface="Lucida Console" panose="020B0609040504020204" pitchFamily="49" charset="0"/>
                    <a:cs typeface="Times New Roman" panose="02020603050405020304" pitchFamily="18" charset="0"/>
                  </a:rPr>
                  <a:t>c[7]</a:t>
                </a:r>
              </a:p>
              <a:p>
                <a:endParaRPr lang="en-US" altLang="en-US" sz="1200">
                  <a:latin typeface="Lucida Console" panose="020B0609040504020204" pitchFamily="49" charset="0"/>
                </a:endParaRPr>
              </a:p>
            </p:txBody>
          </p:sp>
          <p:sp>
            <p:nvSpPr>
              <p:cNvPr id="5153" name="Rectangle 46"/>
              <p:cNvSpPr>
                <a:spLocks noChangeArrowheads="1"/>
              </p:cNvSpPr>
              <p:nvPr/>
            </p:nvSpPr>
            <p:spPr bwMode="auto">
              <a:xfrm>
                <a:off x="4100" y="2406"/>
                <a:ext cx="293"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200">
                    <a:solidFill>
                      <a:srgbClr val="000000"/>
                    </a:solidFill>
                    <a:latin typeface="Lucida Console" panose="020B0609040504020204" pitchFamily="49" charset="0"/>
                    <a:cs typeface="Times New Roman" panose="02020603050405020304" pitchFamily="18" charset="0"/>
                  </a:rPr>
                  <a:t>c[5]</a:t>
                </a:r>
              </a:p>
              <a:p>
                <a:endParaRPr lang="en-US" altLang="en-US" sz="1200">
                  <a:latin typeface="Lucida Console" panose="020B0609040504020204" pitchFamily="49" charset="0"/>
                </a:endParaRPr>
              </a:p>
            </p:txBody>
          </p:sp>
          <p:sp>
            <p:nvSpPr>
              <p:cNvPr id="5154" name="Rectangle 47"/>
              <p:cNvSpPr>
                <a:spLocks noChangeArrowheads="1"/>
              </p:cNvSpPr>
              <p:nvPr/>
            </p:nvSpPr>
            <p:spPr bwMode="auto">
              <a:xfrm>
                <a:off x="4100" y="2232"/>
                <a:ext cx="293" cy="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200">
                    <a:solidFill>
                      <a:srgbClr val="000000"/>
                    </a:solidFill>
                    <a:latin typeface="Lucida Console" panose="020B0609040504020204" pitchFamily="49" charset="0"/>
                    <a:cs typeface="Times New Roman" panose="02020603050405020304" pitchFamily="18" charset="0"/>
                  </a:rPr>
                  <a:t>c[4]</a:t>
                </a:r>
              </a:p>
              <a:p>
                <a:endParaRPr lang="en-US" altLang="en-US" sz="1200">
                  <a:latin typeface="Lucida Console" panose="020B0609040504020204" pitchFamily="49" charset="0"/>
                </a:endParaRPr>
              </a:p>
            </p:txBody>
          </p:sp>
          <p:grpSp>
            <p:nvGrpSpPr>
              <p:cNvPr id="5155" name="Group 48"/>
              <p:cNvGrpSpPr>
                <a:grpSpLocks/>
              </p:cNvGrpSpPr>
              <p:nvPr/>
            </p:nvGrpSpPr>
            <p:grpSpPr bwMode="auto">
              <a:xfrm>
                <a:off x="4528" y="1514"/>
                <a:ext cx="812" cy="2080"/>
                <a:chOff x="0" y="-2"/>
                <a:chExt cx="20000" cy="20004"/>
              </a:xfrm>
            </p:grpSpPr>
            <p:sp>
              <p:nvSpPr>
                <p:cNvPr id="5156" name="Freeform 49"/>
                <p:cNvSpPr>
                  <a:spLocks/>
                </p:cNvSpPr>
                <p:nvPr/>
              </p:nvSpPr>
              <p:spPr bwMode="auto">
                <a:xfrm>
                  <a:off x="0" y="10000"/>
                  <a:ext cx="20000" cy="1667"/>
                </a:xfrm>
                <a:custGeom>
                  <a:avLst/>
                  <a:gdLst>
                    <a:gd name="T0" fmla="*/ 19986 w 20000"/>
                    <a:gd name="T1" fmla="*/ 0 h 20000"/>
                    <a:gd name="T2" fmla="*/ 19986 w 20000"/>
                    <a:gd name="T3" fmla="*/ 1 h 20000"/>
                    <a:gd name="T4" fmla="*/ 0 w 20000"/>
                    <a:gd name="T5" fmla="*/ 1 h 20000"/>
                    <a:gd name="T6" fmla="*/ 0 w 20000"/>
                    <a:gd name="T7" fmla="*/ 0 h 20000"/>
                    <a:gd name="T8" fmla="*/ 19986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86" y="0"/>
                      </a:moveTo>
                      <a:lnTo>
                        <a:pt x="19986" y="19944"/>
                      </a:lnTo>
                      <a:lnTo>
                        <a:pt x="0" y="19944"/>
                      </a:lnTo>
                      <a:lnTo>
                        <a:pt x="0" y="0"/>
                      </a:lnTo>
                      <a:lnTo>
                        <a:pt x="19986" y="0"/>
                      </a:lnTo>
                      <a:close/>
                    </a:path>
                  </a:pathLst>
                </a:custGeom>
                <a:noFill/>
                <a:ln w="31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grpSp>
              <p:nvGrpSpPr>
                <p:cNvPr id="5157" name="Group 50"/>
                <p:cNvGrpSpPr>
                  <a:grpSpLocks/>
                </p:cNvGrpSpPr>
                <p:nvPr/>
              </p:nvGrpSpPr>
              <p:grpSpPr bwMode="auto">
                <a:xfrm>
                  <a:off x="0" y="-2"/>
                  <a:ext cx="20000" cy="20004"/>
                  <a:chOff x="0" y="0"/>
                  <a:chExt cx="20000" cy="20004"/>
                </a:xfrm>
              </p:grpSpPr>
              <p:sp>
                <p:nvSpPr>
                  <p:cNvPr id="5158" name="Freeform 51"/>
                  <p:cNvSpPr>
                    <a:spLocks/>
                  </p:cNvSpPr>
                  <p:nvPr/>
                </p:nvSpPr>
                <p:spPr bwMode="auto">
                  <a:xfrm>
                    <a:off x="0" y="0"/>
                    <a:ext cx="20000" cy="1667"/>
                  </a:xfrm>
                  <a:custGeom>
                    <a:avLst/>
                    <a:gdLst>
                      <a:gd name="T0" fmla="*/ 19986 w 20000"/>
                      <a:gd name="T1" fmla="*/ 0 h 20000"/>
                      <a:gd name="T2" fmla="*/ 19986 w 20000"/>
                      <a:gd name="T3" fmla="*/ 1 h 20000"/>
                      <a:gd name="T4" fmla="*/ 0 w 20000"/>
                      <a:gd name="T5" fmla="*/ 1 h 20000"/>
                      <a:gd name="T6" fmla="*/ 0 w 20000"/>
                      <a:gd name="T7" fmla="*/ 0 h 20000"/>
                      <a:gd name="T8" fmla="*/ 19986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86" y="0"/>
                        </a:moveTo>
                        <a:lnTo>
                          <a:pt x="19986" y="19944"/>
                        </a:lnTo>
                        <a:lnTo>
                          <a:pt x="0" y="19944"/>
                        </a:lnTo>
                        <a:lnTo>
                          <a:pt x="0" y="0"/>
                        </a:lnTo>
                        <a:lnTo>
                          <a:pt x="19986" y="0"/>
                        </a:lnTo>
                        <a:close/>
                      </a:path>
                    </a:pathLst>
                  </a:custGeom>
                  <a:noFill/>
                  <a:ln w="31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5159" name="Freeform 52"/>
                  <p:cNvSpPr>
                    <a:spLocks/>
                  </p:cNvSpPr>
                  <p:nvPr/>
                </p:nvSpPr>
                <p:spPr bwMode="auto">
                  <a:xfrm>
                    <a:off x="0" y="1667"/>
                    <a:ext cx="20000" cy="1667"/>
                  </a:xfrm>
                  <a:custGeom>
                    <a:avLst/>
                    <a:gdLst>
                      <a:gd name="T0" fmla="*/ 19986 w 20000"/>
                      <a:gd name="T1" fmla="*/ 0 h 20000"/>
                      <a:gd name="T2" fmla="*/ 19986 w 20000"/>
                      <a:gd name="T3" fmla="*/ 1 h 20000"/>
                      <a:gd name="T4" fmla="*/ 0 w 20000"/>
                      <a:gd name="T5" fmla="*/ 1 h 20000"/>
                      <a:gd name="T6" fmla="*/ 0 w 20000"/>
                      <a:gd name="T7" fmla="*/ 0 h 20000"/>
                      <a:gd name="T8" fmla="*/ 19986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86" y="0"/>
                        </a:moveTo>
                        <a:lnTo>
                          <a:pt x="19986" y="19944"/>
                        </a:lnTo>
                        <a:lnTo>
                          <a:pt x="0" y="19944"/>
                        </a:lnTo>
                        <a:lnTo>
                          <a:pt x="0" y="0"/>
                        </a:lnTo>
                        <a:lnTo>
                          <a:pt x="19986" y="0"/>
                        </a:lnTo>
                        <a:close/>
                      </a:path>
                    </a:pathLst>
                  </a:custGeom>
                  <a:noFill/>
                  <a:ln w="31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5160" name="Freeform 53"/>
                  <p:cNvSpPr>
                    <a:spLocks/>
                  </p:cNvSpPr>
                  <p:nvPr/>
                </p:nvSpPr>
                <p:spPr bwMode="auto">
                  <a:xfrm>
                    <a:off x="0" y="3334"/>
                    <a:ext cx="20000" cy="1667"/>
                  </a:xfrm>
                  <a:custGeom>
                    <a:avLst/>
                    <a:gdLst>
                      <a:gd name="T0" fmla="*/ 19986 w 20000"/>
                      <a:gd name="T1" fmla="*/ 0 h 20000"/>
                      <a:gd name="T2" fmla="*/ 19986 w 20000"/>
                      <a:gd name="T3" fmla="*/ 1 h 20000"/>
                      <a:gd name="T4" fmla="*/ 0 w 20000"/>
                      <a:gd name="T5" fmla="*/ 1 h 20000"/>
                      <a:gd name="T6" fmla="*/ 0 w 20000"/>
                      <a:gd name="T7" fmla="*/ 0 h 20000"/>
                      <a:gd name="T8" fmla="*/ 19986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86" y="0"/>
                        </a:moveTo>
                        <a:lnTo>
                          <a:pt x="19986" y="19944"/>
                        </a:lnTo>
                        <a:lnTo>
                          <a:pt x="0" y="19944"/>
                        </a:lnTo>
                        <a:lnTo>
                          <a:pt x="0" y="0"/>
                        </a:lnTo>
                        <a:lnTo>
                          <a:pt x="19986" y="0"/>
                        </a:lnTo>
                        <a:close/>
                      </a:path>
                    </a:pathLst>
                  </a:custGeom>
                  <a:noFill/>
                  <a:ln w="31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5161" name="Freeform 54"/>
                  <p:cNvSpPr>
                    <a:spLocks/>
                  </p:cNvSpPr>
                  <p:nvPr/>
                </p:nvSpPr>
                <p:spPr bwMode="auto">
                  <a:xfrm>
                    <a:off x="0" y="5001"/>
                    <a:ext cx="20000" cy="1667"/>
                  </a:xfrm>
                  <a:custGeom>
                    <a:avLst/>
                    <a:gdLst>
                      <a:gd name="T0" fmla="*/ 19986 w 20000"/>
                      <a:gd name="T1" fmla="*/ 0 h 20000"/>
                      <a:gd name="T2" fmla="*/ 19986 w 20000"/>
                      <a:gd name="T3" fmla="*/ 1 h 20000"/>
                      <a:gd name="T4" fmla="*/ 0 w 20000"/>
                      <a:gd name="T5" fmla="*/ 1 h 20000"/>
                      <a:gd name="T6" fmla="*/ 0 w 20000"/>
                      <a:gd name="T7" fmla="*/ 0 h 20000"/>
                      <a:gd name="T8" fmla="*/ 19986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86" y="0"/>
                        </a:moveTo>
                        <a:lnTo>
                          <a:pt x="19986" y="19944"/>
                        </a:lnTo>
                        <a:lnTo>
                          <a:pt x="0" y="19944"/>
                        </a:lnTo>
                        <a:lnTo>
                          <a:pt x="0" y="0"/>
                        </a:lnTo>
                        <a:lnTo>
                          <a:pt x="19986" y="0"/>
                        </a:lnTo>
                        <a:close/>
                      </a:path>
                    </a:pathLst>
                  </a:custGeom>
                  <a:noFill/>
                  <a:ln w="31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5162" name="Freeform 55"/>
                  <p:cNvSpPr>
                    <a:spLocks/>
                  </p:cNvSpPr>
                  <p:nvPr/>
                </p:nvSpPr>
                <p:spPr bwMode="auto">
                  <a:xfrm>
                    <a:off x="0" y="6668"/>
                    <a:ext cx="20000" cy="1667"/>
                  </a:xfrm>
                  <a:custGeom>
                    <a:avLst/>
                    <a:gdLst>
                      <a:gd name="T0" fmla="*/ 19986 w 20000"/>
                      <a:gd name="T1" fmla="*/ 0 h 20000"/>
                      <a:gd name="T2" fmla="*/ 19986 w 20000"/>
                      <a:gd name="T3" fmla="*/ 1 h 20000"/>
                      <a:gd name="T4" fmla="*/ 0 w 20000"/>
                      <a:gd name="T5" fmla="*/ 1 h 20000"/>
                      <a:gd name="T6" fmla="*/ 0 w 20000"/>
                      <a:gd name="T7" fmla="*/ 0 h 20000"/>
                      <a:gd name="T8" fmla="*/ 19986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86" y="0"/>
                        </a:moveTo>
                        <a:lnTo>
                          <a:pt x="19986" y="19944"/>
                        </a:lnTo>
                        <a:lnTo>
                          <a:pt x="0" y="19944"/>
                        </a:lnTo>
                        <a:lnTo>
                          <a:pt x="0" y="0"/>
                        </a:lnTo>
                        <a:lnTo>
                          <a:pt x="19986" y="0"/>
                        </a:lnTo>
                        <a:close/>
                      </a:path>
                    </a:pathLst>
                  </a:custGeom>
                  <a:noFill/>
                  <a:ln w="31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5163" name="Freeform 56"/>
                  <p:cNvSpPr>
                    <a:spLocks/>
                  </p:cNvSpPr>
                  <p:nvPr/>
                </p:nvSpPr>
                <p:spPr bwMode="auto">
                  <a:xfrm>
                    <a:off x="0" y="8335"/>
                    <a:ext cx="20000" cy="1667"/>
                  </a:xfrm>
                  <a:custGeom>
                    <a:avLst/>
                    <a:gdLst>
                      <a:gd name="T0" fmla="*/ 19986 w 20000"/>
                      <a:gd name="T1" fmla="*/ 0 h 20000"/>
                      <a:gd name="T2" fmla="*/ 19986 w 20000"/>
                      <a:gd name="T3" fmla="*/ 1 h 20000"/>
                      <a:gd name="T4" fmla="*/ 0 w 20000"/>
                      <a:gd name="T5" fmla="*/ 1 h 20000"/>
                      <a:gd name="T6" fmla="*/ 0 w 20000"/>
                      <a:gd name="T7" fmla="*/ 0 h 20000"/>
                      <a:gd name="T8" fmla="*/ 19986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86" y="0"/>
                        </a:moveTo>
                        <a:lnTo>
                          <a:pt x="19986" y="19944"/>
                        </a:lnTo>
                        <a:lnTo>
                          <a:pt x="0" y="19944"/>
                        </a:lnTo>
                        <a:lnTo>
                          <a:pt x="0" y="0"/>
                        </a:lnTo>
                        <a:lnTo>
                          <a:pt x="19986" y="0"/>
                        </a:lnTo>
                        <a:close/>
                      </a:path>
                    </a:pathLst>
                  </a:custGeom>
                  <a:noFill/>
                  <a:ln w="31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5164" name="Freeform 57"/>
                  <p:cNvSpPr>
                    <a:spLocks/>
                  </p:cNvSpPr>
                  <p:nvPr/>
                </p:nvSpPr>
                <p:spPr bwMode="auto">
                  <a:xfrm>
                    <a:off x="0" y="11669"/>
                    <a:ext cx="20000" cy="1667"/>
                  </a:xfrm>
                  <a:custGeom>
                    <a:avLst/>
                    <a:gdLst>
                      <a:gd name="T0" fmla="*/ 19986 w 20000"/>
                      <a:gd name="T1" fmla="*/ 0 h 20000"/>
                      <a:gd name="T2" fmla="*/ 19986 w 20000"/>
                      <a:gd name="T3" fmla="*/ 1 h 20000"/>
                      <a:gd name="T4" fmla="*/ 0 w 20000"/>
                      <a:gd name="T5" fmla="*/ 1 h 20000"/>
                      <a:gd name="T6" fmla="*/ 0 w 20000"/>
                      <a:gd name="T7" fmla="*/ 0 h 20000"/>
                      <a:gd name="T8" fmla="*/ 19986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86" y="0"/>
                        </a:moveTo>
                        <a:lnTo>
                          <a:pt x="19986" y="19944"/>
                        </a:lnTo>
                        <a:lnTo>
                          <a:pt x="0" y="19944"/>
                        </a:lnTo>
                        <a:lnTo>
                          <a:pt x="0" y="0"/>
                        </a:lnTo>
                        <a:lnTo>
                          <a:pt x="19986" y="0"/>
                        </a:lnTo>
                        <a:close/>
                      </a:path>
                    </a:pathLst>
                  </a:custGeom>
                  <a:noFill/>
                  <a:ln w="31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5165" name="Freeform 58"/>
                  <p:cNvSpPr>
                    <a:spLocks/>
                  </p:cNvSpPr>
                  <p:nvPr/>
                </p:nvSpPr>
                <p:spPr bwMode="auto">
                  <a:xfrm>
                    <a:off x="0" y="13336"/>
                    <a:ext cx="20000" cy="1667"/>
                  </a:xfrm>
                  <a:custGeom>
                    <a:avLst/>
                    <a:gdLst>
                      <a:gd name="T0" fmla="*/ 19986 w 20000"/>
                      <a:gd name="T1" fmla="*/ 0 h 20000"/>
                      <a:gd name="T2" fmla="*/ 19986 w 20000"/>
                      <a:gd name="T3" fmla="*/ 1 h 20000"/>
                      <a:gd name="T4" fmla="*/ 0 w 20000"/>
                      <a:gd name="T5" fmla="*/ 1 h 20000"/>
                      <a:gd name="T6" fmla="*/ 0 w 20000"/>
                      <a:gd name="T7" fmla="*/ 0 h 20000"/>
                      <a:gd name="T8" fmla="*/ 19986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86" y="0"/>
                        </a:moveTo>
                        <a:lnTo>
                          <a:pt x="19986" y="19944"/>
                        </a:lnTo>
                        <a:lnTo>
                          <a:pt x="0" y="19944"/>
                        </a:lnTo>
                        <a:lnTo>
                          <a:pt x="0" y="0"/>
                        </a:lnTo>
                        <a:lnTo>
                          <a:pt x="19986" y="0"/>
                        </a:lnTo>
                        <a:close/>
                      </a:path>
                    </a:pathLst>
                  </a:custGeom>
                  <a:noFill/>
                  <a:ln w="31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5166" name="Freeform 59"/>
                  <p:cNvSpPr>
                    <a:spLocks/>
                  </p:cNvSpPr>
                  <p:nvPr/>
                </p:nvSpPr>
                <p:spPr bwMode="auto">
                  <a:xfrm>
                    <a:off x="0" y="15003"/>
                    <a:ext cx="20000" cy="1667"/>
                  </a:xfrm>
                  <a:custGeom>
                    <a:avLst/>
                    <a:gdLst>
                      <a:gd name="T0" fmla="*/ 19986 w 20000"/>
                      <a:gd name="T1" fmla="*/ 0 h 20000"/>
                      <a:gd name="T2" fmla="*/ 19986 w 20000"/>
                      <a:gd name="T3" fmla="*/ 1 h 20000"/>
                      <a:gd name="T4" fmla="*/ 0 w 20000"/>
                      <a:gd name="T5" fmla="*/ 1 h 20000"/>
                      <a:gd name="T6" fmla="*/ 0 w 20000"/>
                      <a:gd name="T7" fmla="*/ 0 h 20000"/>
                      <a:gd name="T8" fmla="*/ 19986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86" y="0"/>
                        </a:moveTo>
                        <a:lnTo>
                          <a:pt x="19986" y="19944"/>
                        </a:lnTo>
                        <a:lnTo>
                          <a:pt x="0" y="19944"/>
                        </a:lnTo>
                        <a:lnTo>
                          <a:pt x="0" y="0"/>
                        </a:lnTo>
                        <a:lnTo>
                          <a:pt x="19986" y="0"/>
                        </a:lnTo>
                        <a:close/>
                      </a:path>
                    </a:pathLst>
                  </a:custGeom>
                  <a:noFill/>
                  <a:ln w="31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5167" name="Freeform 60"/>
                  <p:cNvSpPr>
                    <a:spLocks/>
                  </p:cNvSpPr>
                  <p:nvPr/>
                </p:nvSpPr>
                <p:spPr bwMode="auto">
                  <a:xfrm>
                    <a:off x="0" y="16670"/>
                    <a:ext cx="20000" cy="1667"/>
                  </a:xfrm>
                  <a:custGeom>
                    <a:avLst/>
                    <a:gdLst>
                      <a:gd name="T0" fmla="*/ 19986 w 20000"/>
                      <a:gd name="T1" fmla="*/ 0 h 20000"/>
                      <a:gd name="T2" fmla="*/ 19986 w 20000"/>
                      <a:gd name="T3" fmla="*/ 1 h 20000"/>
                      <a:gd name="T4" fmla="*/ 0 w 20000"/>
                      <a:gd name="T5" fmla="*/ 1 h 20000"/>
                      <a:gd name="T6" fmla="*/ 0 w 20000"/>
                      <a:gd name="T7" fmla="*/ 0 h 20000"/>
                      <a:gd name="T8" fmla="*/ 19986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86" y="0"/>
                        </a:moveTo>
                        <a:lnTo>
                          <a:pt x="19986" y="19944"/>
                        </a:lnTo>
                        <a:lnTo>
                          <a:pt x="0" y="19944"/>
                        </a:lnTo>
                        <a:lnTo>
                          <a:pt x="0" y="0"/>
                        </a:lnTo>
                        <a:lnTo>
                          <a:pt x="19986" y="0"/>
                        </a:lnTo>
                        <a:close/>
                      </a:path>
                    </a:pathLst>
                  </a:custGeom>
                  <a:noFill/>
                  <a:ln w="31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5168" name="Freeform 61"/>
                  <p:cNvSpPr>
                    <a:spLocks/>
                  </p:cNvSpPr>
                  <p:nvPr/>
                </p:nvSpPr>
                <p:spPr bwMode="auto">
                  <a:xfrm>
                    <a:off x="0" y="18337"/>
                    <a:ext cx="20000" cy="1667"/>
                  </a:xfrm>
                  <a:custGeom>
                    <a:avLst/>
                    <a:gdLst>
                      <a:gd name="T0" fmla="*/ 19986 w 20000"/>
                      <a:gd name="T1" fmla="*/ 0 h 20000"/>
                      <a:gd name="T2" fmla="*/ 19986 w 20000"/>
                      <a:gd name="T3" fmla="*/ 1 h 20000"/>
                      <a:gd name="T4" fmla="*/ 0 w 20000"/>
                      <a:gd name="T5" fmla="*/ 1 h 20000"/>
                      <a:gd name="T6" fmla="*/ 0 w 20000"/>
                      <a:gd name="T7" fmla="*/ 0 h 20000"/>
                      <a:gd name="T8" fmla="*/ 19986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86" y="0"/>
                        </a:moveTo>
                        <a:lnTo>
                          <a:pt x="19986" y="19944"/>
                        </a:lnTo>
                        <a:lnTo>
                          <a:pt x="0" y="19944"/>
                        </a:lnTo>
                        <a:lnTo>
                          <a:pt x="0" y="0"/>
                        </a:lnTo>
                        <a:lnTo>
                          <a:pt x="19986" y="0"/>
                        </a:lnTo>
                        <a:close/>
                      </a:path>
                    </a:pathLst>
                  </a:custGeom>
                  <a:noFill/>
                  <a:ln w="31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grpSp>
          </p:grpSp>
        </p:grpSp>
      </p:grpSp>
    </p:spTree>
    <p:extLst>
      <p:ext uri="{BB962C8B-B14F-4D97-AF65-F5344CB8AC3E}">
        <p14:creationId xmlns:p14="http://schemas.microsoft.com/office/powerpoint/2010/main" val="410821575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altLang="en-US" sz="3800"/>
              <a:t>Searching Arrays: Linear Searching</a:t>
            </a:r>
          </a:p>
        </p:txBody>
      </p:sp>
      <p:sp>
        <p:nvSpPr>
          <p:cNvPr id="17411" name="Rectangle 3"/>
          <p:cNvSpPr>
            <a:spLocks noGrp="1" noChangeArrowheads="1"/>
          </p:cNvSpPr>
          <p:nvPr>
            <p:ph idx="1"/>
          </p:nvPr>
        </p:nvSpPr>
        <p:spPr/>
        <p:txBody>
          <a:bodyPr/>
          <a:lstStyle/>
          <a:p>
            <a:pPr eaLnBrk="1" hangingPunct="1"/>
            <a:r>
              <a:rPr lang="en-US" altLang="en-US" smtClean="0"/>
              <a:t>Search an array for a </a:t>
            </a:r>
            <a:r>
              <a:rPr lang="en-US" altLang="en-US" i="1" smtClean="0"/>
              <a:t>key value</a:t>
            </a:r>
          </a:p>
          <a:p>
            <a:pPr eaLnBrk="1" hangingPunct="1"/>
            <a:r>
              <a:rPr lang="en-US" altLang="en-US" smtClean="0"/>
              <a:t>Linear search</a:t>
            </a:r>
          </a:p>
          <a:p>
            <a:pPr lvl="1" eaLnBrk="1" hangingPunct="1"/>
            <a:r>
              <a:rPr lang="en-US" altLang="en-US" smtClean="0"/>
              <a:t>Simple </a:t>
            </a:r>
          </a:p>
          <a:p>
            <a:pPr lvl="1" eaLnBrk="1" hangingPunct="1"/>
            <a:r>
              <a:rPr lang="en-US" altLang="en-US" smtClean="0"/>
              <a:t>Compare each element of array with key value</a:t>
            </a:r>
          </a:p>
          <a:p>
            <a:pPr lvl="1" eaLnBrk="1" hangingPunct="1"/>
            <a:r>
              <a:rPr lang="en-US" altLang="en-US" smtClean="0"/>
              <a:t>Useful for small and unsorted arrays</a:t>
            </a:r>
          </a:p>
        </p:txBody>
      </p:sp>
    </p:spTree>
    <p:extLst>
      <p:ext uri="{BB962C8B-B14F-4D97-AF65-F5344CB8AC3E}">
        <p14:creationId xmlns:p14="http://schemas.microsoft.com/office/powerpoint/2010/main" val="127203008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altLang="en-US" sz="3800"/>
              <a:t>Searching Arrays:Binary Searching</a:t>
            </a:r>
          </a:p>
        </p:txBody>
      </p:sp>
      <p:sp>
        <p:nvSpPr>
          <p:cNvPr id="18435" name="Rectangle 3"/>
          <p:cNvSpPr>
            <a:spLocks noGrp="1" noChangeArrowheads="1"/>
          </p:cNvSpPr>
          <p:nvPr>
            <p:ph idx="1"/>
          </p:nvPr>
        </p:nvSpPr>
        <p:spPr/>
        <p:txBody>
          <a:bodyPr/>
          <a:lstStyle/>
          <a:p>
            <a:pPr eaLnBrk="1" hangingPunct="1"/>
            <a:r>
              <a:rPr lang="en-US" altLang="en-US" sz="2600"/>
              <a:t>Binary search </a:t>
            </a:r>
          </a:p>
          <a:p>
            <a:pPr lvl="1" eaLnBrk="1" hangingPunct="1"/>
            <a:r>
              <a:rPr lang="en-US" altLang="en-US" sz="2200"/>
              <a:t>For sorted arrays</a:t>
            </a:r>
          </a:p>
          <a:p>
            <a:pPr lvl="1" eaLnBrk="1" hangingPunct="1"/>
            <a:r>
              <a:rPr lang="en-US" altLang="en-US" sz="2200"/>
              <a:t>Compares </a:t>
            </a:r>
            <a:r>
              <a:rPr lang="en-US" altLang="en-US" sz="2100">
                <a:latin typeface="Lucida Console" panose="020B0609040504020204" pitchFamily="49" charset="0"/>
              </a:rPr>
              <a:t>middle</a:t>
            </a:r>
            <a:r>
              <a:rPr lang="en-US" altLang="en-US" sz="2200"/>
              <a:t> element with </a:t>
            </a:r>
            <a:r>
              <a:rPr lang="en-US" altLang="en-US" sz="2100">
                <a:latin typeface="Lucida Console" panose="020B0609040504020204" pitchFamily="49" charset="0"/>
              </a:rPr>
              <a:t>key</a:t>
            </a:r>
          </a:p>
          <a:p>
            <a:pPr lvl="2" eaLnBrk="1" hangingPunct="1"/>
            <a:r>
              <a:rPr lang="en-US" altLang="en-US"/>
              <a:t>If equal, match found</a:t>
            </a:r>
          </a:p>
          <a:p>
            <a:pPr lvl="2" eaLnBrk="1" hangingPunct="1"/>
            <a:r>
              <a:rPr lang="en-US" altLang="en-US"/>
              <a:t>If </a:t>
            </a:r>
            <a:r>
              <a:rPr lang="en-US" altLang="en-US" sz="1800">
                <a:latin typeface="Lucida Console" panose="020B0609040504020204" pitchFamily="49" charset="0"/>
              </a:rPr>
              <a:t>key &lt; middle</a:t>
            </a:r>
            <a:r>
              <a:rPr lang="en-US" altLang="en-US"/>
              <a:t>, looks in first half of array</a:t>
            </a:r>
          </a:p>
          <a:p>
            <a:pPr lvl="2" eaLnBrk="1" hangingPunct="1"/>
            <a:r>
              <a:rPr lang="en-US" altLang="en-US"/>
              <a:t>If </a:t>
            </a:r>
            <a:r>
              <a:rPr lang="en-US" altLang="en-US" sz="1800">
                <a:latin typeface="Lucida Console" panose="020B0609040504020204" pitchFamily="49" charset="0"/>
              </a:rPr>
              <a:t>key &gt; middle</a:t>
            </a:r>
            <a:r>
              <a:rPr lang="en-US" altLang="en-US"/>
              <a:t>, looks in last half</a:t>
            </a:r>
          </a:p>
          <a:p>
            <a:pPr lvl="2" eaLnBrk="1" hangingPunct="1"/>
            <a:r>
              <a:rPr lang="en-US" altLang="en-US"/>
              <a:t>Repeat</a:t>
            </a:r>
          </a:p>
          <a:p>
            <a:pPr lvl="1" eaLnBrk="1" hangingPunct="1"/>
            <a:r>
              <a:rPr lang="en-US" altLang="en-US" sz="2200"/>
              <a:t>Very fast; at most n steps, where 2</a:t>
            </a:r>
            <a:r>
              <a:rPr lang="en-US" altLang="en-US" sz="2200" baseline="30000"/>
              <a:t>n</a:t>
            </a:r>
            <a:r>
              <a:rPr lang="en-US" altLang="en-US" sz="2200"/>
              <a:t> &gt; number of elements</a:t>
            </a:r>
          </a:p>
          <a:p>
            <a:pPr lvl="2" eaLnBrk="1" hangingPunct="1"/>
            <a:r>
              <a:rPr lang="en-US" altLang="en-US"/>
              <a:t>30 element array takes at most 5 steps</a:t>
            </a:r>
          </a:p>
          <a:p>
            <a:pPr lvl="3" eaLnBrk="1" hangingPunct="1"/>
            <a:r>
              <a:rPr lang="en-US" altLang="en-US"/>
              <a:t>2</a:t>
            </a:r>
            <a:r>
              <a:rPr lang="en-US" altLang="en-US" baseline="30000"/>
              <a:t>5</a:t>
            </a:r>
            <a:r>
              <a:rPr lang="en-US" altLang="en-US"/>
              <a:t> &gt; 30 so at most 5 steps</a:t>
            </a:r>
          </a:p>
        </p:txBody>
      </p:sp>
    </p:spTree>
    <p:extLst>
      <p:ext uri="{BB962C8B-B14F-4D97-AF65-F5344CB8AC3E}">
        <p14:creationId xmlns:p14="http://schemas.microsoft.com/office/powerpoint/2010/main" val="187403384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altLang="en-US" sz="3400" dirty="0" smtClean="0"/>
              <a:t>TASK to understand</a:t>
            </a:r>
            <a:endParaRPr lang="en-US" altLang="en-US" sz="3400" dirty="0"/>
          </a:p>
        </p:txBody>
      </p:sp>
      <p:sp>
        <p:nvSpPr>
          <p:cNvPr id="10243" name="Content Placeholder 2"/>
          <p:cNvSpPr>
            <a:spLocks noGrp="1"/>
          </p:cNvSpPr>
          <p:nvPr>
            <p:ph idx="1"/>
          </p:nvPr>
        </p:nvSpPr>
        <p:spPr>
          <a:xfrm>
            <a:off x="838200" y="1825625"/>
            <a:ext cx="9408207" cy="4351338"/>
          </a:xfrm>
        </p:spPr>
        <p:txBody>
          <a:bodyPr/>
          <a:lstStyle/>
          <a:p>
            <a:pPr algn="just"/>
            <a:r>
              <a:rPr lang="en-US" altLang="en-US" dirty="0" smtClean="0"/>
              <a:t>Linear Search in array</a:t>
            </a:r>
          </a:p>
          <a:p>
            <a:pPr algn="just"/>
            <a:r>
              <a:rPr lang="en-US" altLang="en-US" dirty="0" smtClean="0"/>
              <a:t>Binary Search in array</a:t>
            </a:r>
          </a:p>
          <a:p>
            <a:pPr algn="just"/>
            <a:r>
              <a:rPr lang="en-US" altLang="en-US" dirty="0" smtClean="0"/>
              <a:t>Ascending elements</a:t>
            </a:r>
          </a:p>
          <a:p>
            <a:pPr algn="just"/>
            <a:r>
              <a:rPr lang="en-US" altLang="en-US" dirty="0" smtClean="0"/>
              <a:t>Descending elements</a:t>
            </a:r>
          </a:p>
          <a:p>
            <a:pPr algn="just"/>
            <a:r>
              <a:rPr lang="en-US" altLang="en-US" dirty="0" smtClean="0"/>
              <a:t>Bubble sort in array</a:t>
            </a:r>
          </a:p>
          <a:p>
            <a:pPr algn="just"/>
            <a:r>
              <a:rPr lang="en-US" altLang="en-US" dirty="0" smtClean="0"/>
              <a:t>Minimum element in array</a:t>
            </a:r>
          </a:p>
          <a:p>
            <a:pPr algn="just"/>
            <a:r>
              <a:rPr lang="en-US" altLang="en-US" dirty="0" smtClean="0"/>
              <a:t>Maximum element in array</a:t>
            </a:r>
          </a:p>
          <a:p>
            <a:pPr algn="just"/>
            <a:endParaRPr lang="en-US" altLang="en-US" dirty="0" smtClean="0"/>
          </a:p>
        </p:txBody>
      </p:sp>
    </p:spTree>
    <p:extLst>
      <p:ext uri="{BB962C8B-B14F-4D97-AF65-F5344CB8AC3E}">
        <p14:creationId xmlns:p14="http://schemas.microsoft.com/office/powerpoint/2010/main" val="366463049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altLang="en-US" sz="3400"/>
              <a:t>Using Arrays to Summarize Survey Results</a:t>
            </a:r>
          </a:p>
        </p:txBody>
      </p:sp>
      <p:sp>
        <p:nvSpPr>
          <p:cNvPr id="10243" name="Content Placeholder 2"/>
          <p:cNvSpPr>
            <a:spLocks noGrp="1"/>
          </p:cNvSpPr>
          <p:nvPr>
            <p:ph idx="1"/>
          </p:nvPr>
        </p:nvSpPr>
        <p:spPr>
          <a:xfrm>
            <a:off x="838200" y="1825625"/>
            <a:ext cx="9408207" cy="4351338"/>
          </a:xfrm>
        </p:spPr>
        <p:txBody>
          <a:bodyPr/>
          <a:lstStyle/>
          <a:p>
            <a:pPr algn="just"/>
            <a:r>
              <a:rPr lang="en-US" altLang="en-US" dirty="0" smtClean="0"/>
              <a:t>Forty students were asked to rate the quality of the food in the student cafeteria on a scale of 1 to 10 (1 means awful and 10 means excellent). Place the 40 responses in an integer array and summarize the results of the poll.</a:t>
            </a:r>
          </a:p>
        </p:txBody>
      </p:sp>
    </p:spTree>
    <p:extLst>
      <p:ext uri="{BB962C8B-B14F-4D97-AF65-F5344CB8AC3E}">
        <p14:creationId xmlns:p14="http://schemas.microsoft.com/office/powerpoint/2010/main" val="147972228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altLang="en-US" sz="3400"/>
              <a:t>Using Arrays to Summarize Survey Results</a:t>
            </a:r>
          </a:p>
        </p:txBody>
      </p:sp>
      <p:pic>
        <p:nvPicPr>
          <p:cNvPr id="3" name="Picture 2"/>
          <p:cNvPicPr>
            <a:picLocks noChangeAspect="1"/>
          </p:cNvPicPr>
          <p:nvPr/>
        </p:nvPicPr>
        <p:blipFill>
          <a:blip r:embed="rId2"/>
          <a:stretch>
            <a:fillRect/>
          </a:stretch>
        </p:blipFill>
        <p:spPr>
          <a:xfrm>
            <a:off x="1060391" y="1622321"/>
            <a:ext cx="6955564" cy="4906665"/>
          </a:xfrm>
          <a:prstGeom prst="rect">
            <a:avLst/>
          </a:prstGeom>
        </p:spPr>
      </p:pic>
      <p:pic>
        <p:nvPicPr>
          <p:cNvPr id="4" name="Picture 3"/>
          <p:cNvPicPr>
            <a:picLocks noChangeAspect="1"/>
          </p:cNvPicPr>
          <p:nvPr/>
        </p:nvPicPr>
        <p:blipFill>
          <a:blip r:embed="rId3"/>
          <a:stretch>
            <a:fillRect/>
          </a:stretch>
        </p:blipFill>
        <p:spPr>
          <a:xfrm>
            <a:off x="8573158" y="2016807"/>
            <a:ext cx="3545224" cy="3973794"/>
          </a:xfrm>
          <a:prstGeom prst="rect">
            <a:avLst/>
          </a:prstGeom>
        </p:spPr>
      </p:pic>
    </p:spTree>
    <p:extLst>
      <p:ext uri="{BB962C8B-B14F-4D97-AF65-F5344CB8AC3E}">
        <p14:creationId xmlns:p14="http://schemas.microsoft.com/office/powerpoint/2010/main" val="237675751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b="1" u="sng" dirty="0"/>
              <a:t>Passing array to function :</a:t>
            </a:r>
            <a:endParaRPr lang="en-US" altLang="en-US" sz="3400" dirty="0"/>
          </a:p>
        </p:txBody>
      </p:sp>
      <p:sp>
        <p:nvSpPr>
          <p:cNvPr id="10243" name="Content Placeholder 2"/>
          <p:cNvSpPr>
            <a:spLocks noGrp="1"/>
          </p:cNvSpPr>
          <p:nvPr>
            <p:ph idx="1"/>
          </p:nvPr>
        </p:nvSpPr>
        <p:spPr>
          <a:xfrm>
            <a:off x="838200" y="1825625"/>
            <a:ext cx="9408207" cy="4351338"/>
          </a:xfrm>
        </p:spPr>
        <p:txBody>
          <a:bodyPr/>
          <a:lstStyle/>
          <a:p>
            <a:r>
              <a:rPr lang="en-US" dirty="0"/>
              <a:t>Array can be passed to function by two ways :</a:t>
            </a:r>
          </a:p>
          <a:p>
            <a:pPr marL="512763"/>
            <a:r>
              <a:rPr lang="en-US" b="1" dirty="0" smtClean="0"/>
              <a:t>Pass </a:t>
            </a:r>
            <a:r>
              <a:rPr lang="en-US" b="1" dirty="0"/>
              <a:t>Array element by </a:t>
            </a:r>
            <a:r>
              <a:rPr lang="en-US" b="1" dirty="0" smtClean="0"/>
              <a:t>element</a:t>
            </a:r>
          </a:p>
          <a:p>
            <a:pPr marL="512763"/>
            <a:r>
              <a:rPr lang="en-US" b="1" dirty="0"/>
              <a:t>Pass Entire array</a:t>
            </a:r>
            <a:endParaRPr lang="en-US" dirty="0"/>
          </a:p>
          <a:p>
            <a:pPr marL="512763"/>
            <a:endParaRPr lang="en-US" dirty="0"/>
          </a:p>
        </p:txBody>
      </p:sp>
    </p:spTree>
    <p:extLst>
      <p:ext uri="{BB962C8B-B14F-4D97-AF65-F5344CB8AC3E}">
        <p14:creationId xmlns:p14="http://schemas.microsoft.com/office/powerpoint/2010/main" val="403929873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b="1" u="sng" dirty="0"/>
              <a:t>Passing array to function :</a:t>
            </a:r>
            <a:endParaRPr lang="en-US" altLang="en-US" sz="3400" dirty="0"/>
          </a:p>
        </p:txBody>
      </p:sp>
      <p:sp>
        <p:nvSpPr>
          <p:cNvPr id="10243" name="Content Placeholder 2"/>
          <p:cNvSpPr>
            <a:spLocks noGrp="1"/>
          </p:cNvSpPr>
          <p:nvPr>
            <p:ph idx="1"/>
          </p:nvPr>
        </p:nvSpPr>
        <p:spPr>
          <a:xfrm>
            <a:off x="838200" y="1825625"/>
            <a:ext cx="9408207" cy="4351338"/>
          </a:xfrm>
        </p:spPr>
        <p:txBody>
          <a:bodyPr>
            <a:normAutofit/>
          </a:bodyPr>
          <a:lstStyle/>
          <a:p>
            <a:r>
              <a:rPr lang="en-US" b="1" u="sng" dirty="0"/>
              <a:t>1</a:t>
            </a:r>
            <a:r>
              <a:rPr lang="en-US" b="1" u="sng" dirty="0" smtClean="0"/>
              <a:t>. </a:t>
            </a:r>
            <a:r>
              <a:rPr lang="en-US" b="1" u="sng" dirty="0"/>
              <a:t>Pass Array element by element</a:t>
            </a:r>
            <a:endParaRPr lang="en-US" dirty="0"/>
          </a:p>
          <a:p>
            <a:pPr marL="631825"/>
            <a:r>
              <a:rPr lang="en-US" dirty="0"/>
              <a:t>Here individual elements are passed to function as argument.</a:t>
            </a:r>
          </a:p>
          <a:p>
            <a:pPr marL="631825"/>
            <a:r>
              <a:rPr lang="en-US" dirty="0"/>
              <a:t>Duplicate </a:t>
            </a:r>
            <a:r>
              <a:rPr lang="en-US" b="1" u="sng" dirty="0"/>
              <a:t>carbon copy of Original variable</a:t>
            </a:r>
            <a:r>
              <a:rPr lang="en-US" dirty="0"/>
              <a:t> is passed to function .</a:t>
            </a:r>
          </a:p>
          <a:p>
            <a:pPr marL="631825"/>
            <a:r>
              <a:rPr lang="en-US" dirty="0"/>
              <a:t>So any changes made inside function </a:t>
            </a:r>
            <a:r>
              <a:rPr lang="en-US" b="1" u="sng" dirty="0"/>
              <a:t>does not affects the original value</a:t>
            </a:r>
            <a:r>
              <a:rPr lang="en-US" b="1" dirty="0"/>
              <a:t>.</a:t>
            </a:r>
            <a:endParaRPr lang="en-US" dirty="0"/>
          </a:p>
          <a:p>
            <a:pPr marL="631825"/>
            <a:r>
              <a:rPr lang="en-US" dirty="0"/>
              <a:t>Function doesn’t get complete access to the original array element.</a:t>
            </a:r>
          </a:p>
          <a:p>
            <a:pPr marL="631825"/>
            <a:r>
              <a:rPr lang="en-US" dirty="0"/>
              <a:t>Function passing method is </a:t>
            </a:r>
            <a:r>
              <a:rPr lang="en-US" b="1" dirty="0"/>
              <a:t>“</a:t>
            </a:r>
            <a:r>
              <a:rPr lang="en-US" b="1" u="sng" dirty="0"/>
              <a:t>Pass by Value</a:t>
            </a:r>
            <a:r>
              <a:rPr lang="en-US" b="1" dirty="0"/>
              <a:t>“</a:t>
            </a:r>
            <a:endParaRPr lang="en-US" dirty="0"/>
          </a:p>
        </p:txBody>
      </p:sp>
    </p:spTree>
    <p:extLst>
      <p:ext uri="{BB962C8B-B14F-4D97-AF65-F5344CB8AC3E}">
        <p14:creationId xmlns:p14="http://schemas.microsoft.com/office/powerpoint/2010/main" val="344214628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b="1" u="sng" dirty="0"/>
              <a:t>Passing array to function :</a:t>
            </a:r>
            <a:endParaRPr lang="en-US" altLang="en-US" sz="3400" dirty="0"/>
          </a:p>
        </p:txBody>
      </p:sp>
      <p:sp>
        <p:nvSpPr>
          <p:cNvPr id="10243" name="Content Placeholder 2"/>
          <p:cNvSpPr>
            <a:spLocks noGrp="1"/>
          </p:cNvSpPr>
          <p:nvPr>
            <p:ph idx="1"/>
          </p:nvPr>
        </p:nvSpPr>
        <p:spPr>
          <a:xfrm>
            <a:off x="838200" y="1690688"/>
            <a:ext cx="9408207" cy="4351338"/>
          </a:xfrm>
        </p:spPr>
        <p:txBody>
          <a:bodyPr>
            <a:normAutofit fontScale="85000" lnSpcReduction="20000"/>
          </a:bodyPr>
          <a:lstStyle/>
          <a:p>
            <a:r>
              <a:rPr lang="en-US" b="1" u="sng" dirty="0"/>
              <a:t>1</a:t>
            </a:r>
            <a:r>
              <a:rPr lang="en-US" b="1" u="sng" dirty="0" smtClean="0"/>
              <a:t>. </a:t>
            </a:r>
            <a:r>
              <a:rPr lang="en-US" b="1" u="sng" dirty="0"/>
              <a:t>Pass Array element by element</a:t>
            </a:r>
            <a:endParaRPr lang="en-US" dirty="0"/>
          </a:p>
          <a:p>
            <a:pPr marL="230188" indent="0">
              <a:buNone/>
            </a:pPr>
            <a:r>
              <a:rPr lang="en-US" dirty="0"/>
              <a:t>main( )</a:t>
            </a:r>
          </a:p>
          <a:p>
            <a:pPr marL="230188" indent="0">
              <a:buNone/>
            </a:pPr>
            <a:r>
              <a:rPr lang="en-US" dirty="0"/>
              <a:t>{</a:t>
            </a:r>
          </a:p>
          <a:p>
            <a:pPr marL="230188" indent="0">
              <a:buNone/>
            </a:pPr>
            <a:r>
              <a:rPr lang="en-US" dirty="0" err="1"/>
              <a:t>int</a:t>
            </a:r>
            <a:r>
              <a:rPr lang="en-US" dirty="0"/>
              <a:t> </a:t>
            </a:r>
            <a:r>
              <a:rPr lang="en-US" dirty="0" err="1"/>
              <a:t>i</a:t>
            </a:r>
            <a:r>
              <a:rPr lang="en-US" dirty="0"/>
              <a:t> ;</a:t>
            </a:r>
          </a:p>
          <a:p>
            <a:pPr marL="230188" indent="0">
              <a:buNone/>
            </a:pPr>
            <a:r>
              <a:rPr lang="en-US" dirty="0" err="1"/>
              <a:t>int</a:t>
            </a:r>
            <a:r>
              <a:rPr lang="en-US" dirty="0"/>
              <a:t> marks[ ] = { 55, 65, 75, 56, 78, 78, 90 } ;</a:t>
            </a:r>
          </a:p>
          <a:p>
            <a:pPr marL="230188" indent="0">
              <a:buNone/>
            </a:pPr>
            <a:r>
              <a:rPr lang="nn-NO" dirty="0"/>
              <a:t>for ( i = 0 ; i &lt;= 6 ; i++ )</a:t>
            </a:r>
          </a:p>
          <a:p>
            <a:pPr marL="230188" indent="0">
              <a:buNone/>
            </a:pPr>
            <a:r>
              <a:rPr lang="en-US" dirty="0"/>
              <a:t>display ( marks[</a:t>
            </a:r>
            <a:r>
              <a:rPr lang="en-US" dirty="0" err="1"/>
              <a:t>i</a:t>
            </a:r>
            <a:r>
              <a:rPr lang="en-US" dirty="0"/>
              <a:t>] ) ;</a:t>
            </a:r>
          </a:p>
          <a:p>
            <a:pPr marL="230188" indent="0">
              <a:buNone/>
            </a:pPr>
            <a:r>
              <a:rPr lang="en-US" dirty="0"/>
              <a:t>}</a:t>
            </a:r>
          </a:p>
          <a:p>
            <a:pPr marL="230188" indent="0">
              <a:buNone/>
            </a:pPr>
            <a:r>
              <a:rPr lang="en-US" dirty="0"/>
              <a:t>display ( </a:t>
            </a:r>
            <a:r>
              <a:rPr lang="en-US" dirty="0" err="1"/>
              <a:t>int</a:t>
            </a:r>
            <a:r>
              <a:rPr lang="en-US" dirty="0"/>
              <a:t> m )</a:t>
            </a:r>
          </a:p>
          <a:p>
            <a:pPr marL="230188" indent="0">
              <a:buNone/>
            </a:pPr>
            <a:r>
              <a:rPr lang="en-US" dirty="0"/>
              <a:t>{</a:t>
            </a:r>
          </a:p>
          <a:p>
            <a:pPr marL="230188" indent="0">
              <a:buNone/>
            </a:pPr>
            <a:r>
              <a:rPr lang="en-US" dirty="0"/>
              <a:t>printf ( "%d ", m ) ;</a:t>
            </a:r>
          </a:p>
          <a:p>
            <a:pPr marL="230188" indent="0">
              <a:buNone/>
            </a:pPr>
            <a:r>
              <a:rPr lang="en-US" dirty="0"/>
              <a:t>}</a:t>
            </a:r>
          </a:p>
        </p:txBody>
      </p:sp>
    </p:spTree>
    <p:extLst>
      <p:ext uri="{BB962C8B-B14F-4D97-AF65-F5344CB8AC3E}">
        <p14:creationId xmlns:p14="http://schemas.microsoft.com/office/powerpoint/2010/main" val="98617624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b="1" u="sng" dirty="0"/>
              <a:t>Passing array to function :</a:t>
            </a:r>
            <a:endParaRPr lang="en-US" altLang="en-US" sz="3400" dirty="0"/>
          </a:p>
        </p:txBody>
      </p:sp>
      <p:sp>
        <p:nvSpPr>
          <p:cNvPr id="10243" name="Content Placeholder 2"/>
          <p:cNvSpPr>
            <a:spLocks noGrp="1"/>
          </p:cNvSpPr>
          <p:nvPr>
            <p:ph idx="1"/>
          </p:nvPr>
        </p:nvSpPr>
        <p:spPr>
          <a:xfrm>
            <a:off x="838200" y="1825625"/>
            <a:ext cx="9408207" cy="4351338"/>
          </a:xfrm>
        </p:spPr>
        <p:txBody>
          <a:bodyPr/>
          <a:lstStyle/>
          <a:p>
            <a:r>
              <a:rPr lang="en-US" b="1" u="sng" dirty="0"/>
              <a:t>2</a:t>
            </a:r>
            <a:r>
              <a:rPr lang="en-US" b="1" u="sng" dirty="0" smtClean="0"/>
              <a:t> </a:t>
            </a:r>
            <a:r>
              <a:rPr lang="en-US" b="1" u="sng" dirty="0"/>
              <a:t>. Pass Entire array</a:t>
            </a:r>
            <a:endParaRPr lang="en-US" dirty="0"/>
          </a:p>
          <a:p>
            <a:pPr marL="573088"/>
            <a:r>
              <a:rPr lang="en-US" dirty="0"/>
              <a:t>Here entire array can be passed as a argument to function .</a:t>
            </a:r>
          </a:p>
          <a:p>
            <a:pPr marL="573088"/>
            <a:r>
              <a:rPr lang="en-US" dirty="0"/>
              <a:t>Function gets </a:t>
            </a:r>
            <a:r>
              <a:rPr lang="en-US" b="1" u="sng" dirty="0"/>
              <a:t>complete access</a:t>
            </a:r>
            <a:r>
              <a:rPr lang="en-US" dirty="0"/>
              <a:t> to the original array .</a:t>
            </a:r>
          </a:p>
          <a:p>
            <a:pPr marL="573088"/>
            <a:r>
              <a:rPr lang="en-US" dirty="0"/>
              <a:t>While passing entire array Address of first element is passed to function , any changes made inside function , directly </a:t>
            </a:r>
            <a:r>
              <a:rPr lang="en-US" b="1" u="sng" dirty="0"/>
              <a:t>affects the Original value</a:t>
            </a:r>
            <a:r>
              <a:rPr lang="en-US" u="sng" dirty="0"/>
              <a:t> </a:t>
            </a:r>
            <a:r>
              <a:rPr lang="en-US" dirty="0"/>
              <a:t>.</a:t>
            </a:r>
          </a:p>
          <a:p>
            <a:pPr marL="573088"/>
            <a:r>
              <a:rPr lang="en-US" dirty="0"/>
              <a:t>Function Passing method : </a:t>
            </a:r>
            <a:r>
              <a:rPr lang="en-US" b="1" dirty="0"/>
              <a:t>“</a:t>
            </a:r>
            <a:r>
              <a:rPr lang="en-US" b="1" u="sng" dirty="0"/>
              <a:t>Pass by Address</a:t>
            </a:r>
            <a:r>
              <a:rPr lang="en-US" b="1" dirty="0"/>
              <a:t>“</a:t>
            </a:r>
            <a:endParaRPr lang="en-US" dirty="0"/>
          </a:p>
        </p:txBody>
      </p:sp>
    </p:spTree>
    <p:extLst>
      <p:ext uri="{BB962C8B-B14F-4D97-AF65-F5344CB8AC3E}">
        <p14:creationId xmlns:p14="http://schemas.microsoft.com/office/powerpoint/2010/main" val="406922399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a:xfrm>
            <a:off x="812562" y="89864"/>
            <a:ext cx="10515600" cy="1325563"/>
          </a:xfrm>
        </p:spPr>
        <p:txBody>
          <a:bodyPr/>
          <a:lstStyle/>
          <a:p>
            <a:r>
              <a:rPr lang="en-US" b="1" u="sng" dirty="0"/>
              <a:t>Passing array to function :</a:t>
            </a:r>
            <a:endParaRPr lang="en-US" altLang="en-US" sz="3400" dirty="0"/>
          </a:p>
        </p:txBody>
      </p:sp>
      <p:sp>
        <p:nvSpPr>
          <p:cNvPr id="10243" name="Content Placeholder 2"/>
          <p:cNvSpPr>
            <a:spLocks noGrp="1"/>
          </p:cNvSpPr>
          <p:nvPr>
            <p:ph idx="1"/>
          </p:nvPr>
        </p:nvSpPr>
        <p:spPr>
          <a:xfrm>
            <a:off x="983479" y="1415427"/>
            <a:ext cx="9852588" cy="4626450"/>
          </a:xfrm>
        </p:spPr>
        <p:txBody>
          <a:bodyPr>
            <a:noAutofit/>
          </a:bodyPr>
          <a:lstStyle/>
          <a:p>
            <a:r>
              <a:rPr lang="en-US" sz="1600" b="1" u="sng" dirty="0"/>
              <a:t>2</a:t>
            </a:r>
            <a:r>
              <a:rPr lang="en-US" sz="1600" b="1" u="sng" dirty="0" smtClean="0"/>
              <a:t> </a:t>
            </a:r>
            <a:r>
              <a:rPr lang="en-US" sz="1600" b="1" u="sng" dirty="0"/>
              <a:t>. Pass Entire </a:t>
            </a:r>
            <a:r>
              <a:rPr lang="en-US" sz="1600" b="1" u="sng" dirty="0" smtClean="0"/>
              <a:t>array</a:t>
            </a:r>
          </a:p>
          <a:p>
            <a:pPr marL="230188" indent="0">
              <a:buNone/>
            </a:pPr>
            <a:r>
              <a:rPr lang="en-US" sz="1800" dirty="0"/>
              <a:t>Now, consider the following function, which takes an array as an argument along with another argument and based on the passed arguments, it returns the average of the numbers passed through the array as follows −</a:t>
            </a:r>
            <a:endParaRPr lang="en-US" sz="1100" dirty="0"/>
          </a:p>
        </p:txBody>
      </p:sp>
      <p:pic>
        <p:nvPicPr>
          <p:cNvPr id="2" name="Picture 1"/>
          <p:cNvPicPr>
            <a:picLocks noChangeAspect="1"/>
          </p:cNvPicPr>
          <p:nvPr/>
        </p:nvPicPr>
        <p:blipFill>
          <a:blip r:embed="rId2"/>
          <a:stretch>
            <a:fillRect/>
          </a:stretch>
        </p:blipFill>
        <p:spPr>
          <a:xfrm>
            <a:off x="1317032" y="2740990"/>
            <a:ext cx="4160823" cy="3495091"/>
          </a:xfrm>
          <a:prstGeom prst="rect">
            <a:avLst/>
          </a:prstGeom>
        </p:spPr>
      </p:pic>
    </p:spTree>
    <p:extLst>
      <p:ext uri="{BB962C8B-B14F-4D97-AF65-F5344CB8AC3E}">
        <p14:creationId xmlns:p14="http://schemas.microsoft.com/office/powerpoint/2010/main" val="204291062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906566" y="134389"/>
            <a:ext cx="10515600" cy="1325563"/>
          </a:xfrm>
        </p:spPr>
        <p:txBody>
          <a:bodyPr/>
          <a:lstStyle/>
          <a:p>
            <a:pPr eaLnBrk="1" hangingPunct="1"/>
            <a:r>
              <a:rPr lang="en-US" altLang="en-US" smtClean="0"/>
              <a:t>Arrays (Cont’d)</a:t>
            </a:r>
          </a:p>
        </p:txBody>
      </p:sp>
      <p:sp>
        <p:nvSpPr>
          <p:cNvPr id="6147" name="Rectangle 3"/>
          <p:cNvSpPr>
            <a:spLocks noGrp="1" noChangeArrowheads="1"/>
          </p:cNvSpPr>
          <p:nvPr>
            <p:ph idx="1"/>
          </p:nvPr>
        </p:nvSpPr>
        <p:spPr>
          <a:xfrm>
            <a:off x="906566" y="1381244"/>
            <a:ext cx="10515600" cy="4351338"/>
          </a:xfrm>
        </p:spPr>
        <p:txBody>
          <a:bodyPr>
            <a:noAutofit/>
          </a:bodyPr>
          <a:lstStyle/>
          <a:p>
            <a:pPr eaLnBrk="1" hangingPunct="1">
              <a:lnSpc>
                <a:spcPct val="80000"/>
              </a:lnSpc>
            </a:pPr>
            <a:r>
              <a:rPr lang="en-US" altLang="en-US" sz="2000" dirty="0"/>
              <a:t>Array elements are like normal variables</a:t>
            </a:r>
          </a:p>
          <a:p>
            <a:pPr lvl="2" eaLnBrk="1" hangingPunct="1">
              <a:lnSpc>
                <a:spcPct val="80000"/>
              </a:lnSpc>
              <a:buFont typeface="Wingdings" panose="05000000000000000000" pitchFamily="2" charset="2"/>
              <a:buNone/>
            </a:pPr>
            <a:r>
              <a:rPr lang="en-US" altLang="en-US" sz="1600" b="1" dirty="0">
                <a:latin typeface="Lucida Console" panose="020B0609040504020204" pitchFamily="49" charset="0"/>
              </a:rPr>
              <a:t>	</a:t>
            </a:r>
            <a:r>
              <a:rPr lang="en-US" altLang="en-US" sz="1400" dirty="0">
                <a:latin typeface="Lucida Console" panose="020B0609040504020204" pitchFamily="49" charset="0"/>
              </a:rPr>
              <a:t>c[ 0 ] =  3;</a:t>
            </a:r>
          </a:p>
          <a:p>
            <a:pPr lvl="2" eaLnBrk="1" hangingPunct="1">
              <a:lnSpc>
                <a:spcPct val="80000"/>
              </a:lnSpc>
              <a:buFont typeface="Wingdings" panose="05000000000000000000" pitchFamily="2" charset="2"/>
              <a:buNone/>
            </a:pPr>
            <a:r>
              <a:rPr lang="en-US" altLang="en-US" sz="1400" dirty="0">
                <a:latin typeface="Lucida Console" panose="020B0609040504020204" pitchFamily="49" charset="0"/>
              </a:rPr>
              <a:t>	printf( "%d", c[ 0 ] );</a:t>
            </a:r>
          </a:p>
          <a:p>
            <a:pPr lvl="1" eaLnBrk="1" hangingPunct="1">
              <a:lnSpc>
                <a:spcPct val="80000"/>
              </a:lnSpc>
            </a:pPr>
            <a:r>
              <a:rPr lang="en-US" altLang="en-US" sz="1800" dirty="0"/>
              <a:t>Perform operations in subscript.  If  </a:t>
            </a:r>
            <a:r>
              <a:rPr lang="en-US" altLang="en-US" sz="1600" dirty="0">
                <a:latin typeface="Lucida Console" panose="020B0609040504020204" pitchFamily="49" charset="0"/>
              </a:rPr>
              <a:t>x</a:t>
            </a:r>
            <a:r>
              <a:rPr lang="en-US" altLang="en-US" sz="1800" dirty="0"/>
              <a:t> equals </a:t>
            </a:r>
            <a:r>
              <a:rPr lang="en-US" altLang="en-US" sz="1600" dirty="0">
                <a:latin typeface="Lucida Console" panose="020B0609040504020204" pitchFamily="49" charset="0"/>
              </a:rPr>
              <a:t>3</a:t>
            </a:r>
          </a:p>
          <a:p>
            <a:pPr lvl="2" eaLnBrk="1" hangingPunct="1">
              <a:lnSpc>
                <a:spcPct val="80000"/>
              </a:lnSpc>
              <a:buFont typeface="Wingdings" panose="05000000000000000000" pitchFamily="2" charset="2"/>
              <a:buNone/>
            </a:pPr>
            <a:r>
              <a:rPr lang="en-US" altLang="en-US" sz="1600" dirty="0"/>
              <a:t>	</a:t>
            </a:r>
            <a:r>
              <a:rPr lang="en-US" altLang="en-US" sz="1400" dirty="0">
                <a:latin typeface="Lucida Console" panose="020B0609040504020204" pitchFamily="49" charset="0"/>
              </a:rPr>
              <a:t>c[ 5 - 2 ] == c[ 3 ] == c[ x ]</a:t>
            </a:r>
          </a:p>
          <a:p>
            <a:pPr eaLnBrk="1" hangingPunct="1">
              <a:lnSpc>
                <a:spcPct val="80000"/>
              </a:lnSpc>
            </a:pPr>
            <a:r>
              <a:rPr lang="en-US" altLang="en-US" sz="2000" dirty="0"/>
              <a:t>When defining arrays, specify</a:t>
            </a:r>
          </a:p>
          <a:p>
            <a:pPr lvl="1" eaLnBrk="1" hangingPunct="1">
              <a:lnSpc>
                <a:spcPct val="80000"/>
              </a:lnSpc>
            </a:pPr>
            <a:r>
              <a:rPr lang="en-US" altLang="en-US" sz="1800" dirty="0"/>
              <a:t>Name</a:t>
            </a:r>
          </a:p>
          <a:p>
            <a:pPr lvl="1" eaLnBrk="1" hangingPunct="1">
              <a:lnSpc>
                <a:spcPct val="80000"/>
              </a:lnSpc>
            </a:pPr>
            <a:r>
              <a:rPr lang="en-US" altLang="en-US" sz="1800" dirty="0"/>
              <a:t>Type of array</a:t>
            </a:r>
          </a:p>
          <a:p>
            <a:pPr lvl="1" eaLnBrk="1" hangingPunct="1">
              <a:lnSpc>
                <a:spcPct val="80000"/>
              </a:lnSpc>
            </a:pPr>
            <a:r>
              <a:rPr lang="en-US" altLang="en-US" sz="1800" dirty="0"/>
              <a:t>Number of elements</a:t>
            </a:r>
          </a:p>
          <a:p>
            <a:pPr lvl="2" eaLnBrk="1" hangingPunct="1">
              <a:lnSpc>
                <a:spcPct val="80000"/>
              </a:lnSpc>
              <a:buFont typeface="Wingdings" panose="05000000000000000000" pitchFamily="2" charset="2"/>
              <a:buNone/>
            </a:pPr>
            <a:r>
              <a:rPr lang="en-US" altLang="en-US" sz="1400" dirty="0" err="1">
                <a:latin typeface="Lucida Console" panose="020B0609040504020204" pitchFamily="49" charset="0"/>
              </a:rPr>
              <a:t>arrayType</a:t>
            </a:r>
            <a:r>
              <a:rPr lang="en-US" altLang="en-US" sz="1400" dirty="0">
                <a:latin typeface="Lucida Console" panose="020B0609040504020204" pitchFamily="49" charset="0"/>
              </a:rPr>
              <a:t> </a:t>
            </a:r>
            <a:r>
              <a:rPr lang="en-US" altLang="en-US" sz="1400" dirty="0" err="1">
                <a:latin typeface="Lucida Console" panose="020B0609040504020204" pitchFamily="49" charset="0"/>
              </a:rPr>
              <a:t>arrayName</a:t>
            </a:r>
            <a:r>
              <a:rPr lang="en-US" altLang="en-US" sz="1400" dirty="0">
                <a:latin typeface="Lucida Console" panose="020B0609040504020204" pitchFamily="49" charset="0"/>
              </a:rPr>
              <a:t>[ </a:t>
            </a:r>
            <a:r>
              <a:rPr lang="en-US" altLang="en-US" sz="1400" dirty="0" err="1">
                <a:latin typeface="Lucida Console" panose="020B0609040504020204" pitchFamily="49" charset="0"/>
              </a:rPr>
              <a:t>numberOfElements</a:t>
            </a:r>
            <a:r>
              <a:rPr lang="en-US" altLang="en-US" sz="1400" dirty="0">
                <a:latin typeface="Lucida Console" panose="020B0609040504020204" pitchFamily="49" charset="0"/>
              </a:rPr>
              <a:t> ];</a:t>
            </a:r>
          </a:p>
          <a:p>
            <a:pPr lvl="1" eaLnBrk="1" hangingPunct="1">
              <a:lnSpc>
                <a:spcPct val="80000"/>
              </a:lnSpc>
            </a:pPr>
            <a:r>
              <a:rPr lang="en-US" altLang="en-US" sz="1800" dirty="0"/>
              <a:t>Examples:	</a:t>
            </a:r>
          </a:p>
          <a:p>
            <a:pPr lvl="2" eaLnBrk="1" hangingPunct="1">
              <a:lnSpc>
                <a:spcPct val="80000"/>
              </a:lnSpc>
              <a:buFont typeface="Wingdings" panose="05000000000000000000" pitchFamily="2" charset="2"/>
              <a:buNone/>
            </a:pPr>
            <a:r>
              <a:rPr lang="en-US" altLang="en-US" sz="1400" dirty="0" err="1">
                <a:latin typeface="Lucida Console" panose="020B0609040504020204" pitchFamily="49" charset="0"/>
              </a:rPr>
              <a:t>int</a:t>
            </a:r>
            <a:r>
              <a:rPr lang="en-US" altLang="en-US" sz="1400" dirty="0">
                <a:latin typeface="Lucida Console" panose="020B0609040504020204" pitchFamily="49" charset="0"/>
              </a:rPr>
              <a:t> c[ 10 ];  </a:t>
            </a:r>
          </a:p>
          <a:p>
            <a:pPr lvl="2" eaLnBrk="1" hangingPunct="1">
              <a:lnSpc>
                <a:spcPct val="80000"/>
              </a:lnSpc>
              <a:buFont typeface="Wingdings" panose="05000000000000000000" pitchFamily="2" charset="2"/>
              <a:buNone/>
            </a:pPr>
            <a:r>
              <a:rPr lang="en-US" altLang="en-US" sz="1400" dirty="0">
                <a:latin typeface="Lucida Console" panose="020B0609040504020204" pitchFamily="49" charset="0"/>
              </a:rPr>
              <a:t>float </a:t>
            </a:r>
            <a:r>
              <a:rPr lang="en-US" altLang="en-US" sz="1400" dirty="0" err="1">
                <a:latin typeface="Lucida Console" panose="020B0609040504020204" pitchFamily="49" charset="0"/>
              </a:rPr>
              <a:t>myArray</a:t>
            </a:r>
            <a:r>
              <a:rPr lang="en-US" altLang="en-US" sz="1400" dirty="0">
                <a:latin typeface="Lucida Console" panose="020B0609040504020204" pitchFamily="49" charset="0"/>
              </a:rPr>
              <a:t>[ 3284 ];</a:t>
            </a:r>
          </a:p>
          <a:p>
            <a:pPr eaLnBrk="1" hangingPunct="1">
              <a:lnSpc>
                <a:spcPct val="80000"/>
              </a:lnSpc>
            </a:pPr>
            <a:r>
              <a:rPr lang="en-US" altLang="en-US" sz="2000" dirty="0"/>
              <a:t>Defining multiple arrays of same type</a:t>
            </a:r>
          </a:p>
          <a:p>
            <a:pPr lvl="1" eaLnBrk="1" hangingPunct="1">
              <a:lnSpc>
                <a:spcPct val="80000"/>
              </a:lnSpc>
            </a:pPr>
            <a:r>
              <a:rPr lang="en-US" altLang="en-US" sz="1800" dirty="0"/>
              <a:t>Format similar to regular variables</a:t>
            </a:r>
          </a:p>
          <a:p>
            <a:pPr lvl="1" eaLnBrk="1" hangingPunct="1">
              <a:lnSpc>
                <a:spcPct val="80000"/>
              </a:lnSpc>
            </a:pPr>
            <a:r>
              <a:rPr lang="en-US" altLang="en-US" sz="1800" dirty="0"/>
              <a:t>Example:</a:t>
            </a:r>
          </a:p>
          <a:p>
            <a:pPr lvl="2" eaLnBrk="1" hangingPunct="1">
              <a:lnSpc>
                <a:spcPct val="80000"/>
              </a:lnSpc>
              <a:buFont typeface="Wingdings" panose="05000000000000000000" pitchFamily="2" charset="2"/>
              <a:buNone/>
            </a:pPr>
            <a:r>
              <a:rPr lang="en-US" altLang="en-US" sz="1400" dirty="0" err="1">
                <a:latin typeface="Lucida Console" panose="020B0609040504020204" pitchFamily="49" charset="0"/>
              </a:rPr>
              <a:t>int</a:t>
            </a:r>
            <a:r>
              <a:rPr lang="en-US" altLang="en-US" sz="1400" dirty="0">
                <a:latin typeface="Lucida Console" panose="020B0609040504020204" pitchFamily="49" charset="0"/>
              </a:rPr>
              <a:t> b[ 100 ], x[ 27 ];</a:t>
            </a:r>
            <a:r>
              <a:rPr lang="en-US" altLang="en-US" sz="1600" b="1" dirty="0">
                <a:latin typeface="Lucida Console" panose="020B0609040504020204" pitchFamily="49" charset="0"/>
              </a:rPr>
              <a:t> </a:t>
            </a:r>
          </a:p>
          <a:p>
            <a:pPr eaLnBrk="1" hangingPunct="1">
              <a:lnSpc>
                <a:spcPct val="80000"/>
              </a:lnSpc>
            </a:pPr>
            <a:endParaRPr lang="en-US" altLang="en-US" sz="2000" dirty="0"/>
          </a:p>
        </p:txBody>
      </p:sp>
    </p:spTree>
    <p:extLst>
      <p:ext uri="{BB962C8B-B14F-4D97-AF65-F5344CB8AC3E}">
        <p14:creationId xmlns:p14="http://schemas.microsoft.com/office/powerpoint/2010/main" val="223290351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a:xfrm>
            <a:off x="812562" y="89864"/>
            <a:ext cx="10515600" cy="1325563"/>
          </a:xfrm>
        </p:spPr>
        <p:txBody>
          <a:bodyPr/>
          <a:lstStyle/>
          <a:p>
            <a:r>
              <a:rPr lang="en-US" b="1" u="sng" dirty="0"/>
              <a:t>Passing array to function :</a:t>
            </a:r>
            <a:endParaRPr lang="en-US" altLang="en-US" sz="3400" dirty="0"/>
          </a:p>
        </p:txBody>
      </p:sp>
      <p:sp>
        <p:nvSpPr>
          <p:cNvPr id="10243" name="Content Placeholder 2"/>
          <p:cNvSpPr>
            <a:spLocks noGrp="1"/>
          </p:cNvSpPr>
          <p:nvPr>
            <p:ph idx="1"/>
          </p:nvPr>
        </p:nvSpPr>
        <p:spPr>
          <a:xfrm>
            <a:off x="983479" y="1415427"/>
            <a:ext cx="9852588" cy="4626450"/>
          </a:xfrm>
        </p:spPr>
        <p:txBody>
          <a:bodyPr>
            <a:noAutofit/>
          </a:bodyPr>
          <a:lstStyle/>
          <a:p>
            <a:r>
              <a:rPr lang="en-US" sz="1600" b="1" u="sng" dirty="0"/>
              <a:t>2</a:t>
            </a:r>
            <a:r>
              <a:rPr lang="en-US" sz="1600" b="1" u="sng" dirty="0" smtClean="0"/>
              <a:t>. </a:t>
            </a:r>
            <a:r>
              <a:rPr lang="en-US" sz="1600" b="1" u="sng" dirty="0"/>
              <a:t>Pass Entire </a:t>
            </a:r>
            <a:r>
              <a:rPr lang="en-US" sz="1600" b="1" u="sng" dirty="0" smtClean="0"/>
              <a:t>array</a:t>
            </a:r>
          </a:p>
          <a:p>
            <a:pPr marL="230188" indent="0">
              <a:buNone/>
            </a:pPr>
            <a:r>
              <a:rPr lang="en-US" sz="1800" dirty="0"/>
              <a:t>Now, let us call the above function as follows −</a:t>
            </a:r>
            <a:endParaRPr lang="en-US" sz="900" dirty="0"/>
          </a:p>
        </p:txBody>
      </p:sp>
      <p:pic>
        <p:nvPicPr>
          <p:cNvPr id="3" name="Picture 2"/>
          <p:cNvPicPr>
            <a:picLocks noChangeAspect="1"/>
          </p:cNvPicPr>
          <p:nvPr/>
        </p:nvPicPr>
        <p:blipFill>
          <a:blip r:embed="rId2"/>
          <a:stretch>
            <a:fillRect/>
          </a:stretch>
        </p:blipFill>
        <p:spPr>
          <a:xfrm>
            <a:off x="1346363" y="2150816"/>
            <a:ext cx="6003019" cy="4394905"/>
          </a:xfrm>
          <a:prstGeom prst="rect">
            <a:avLst/>
          </a:prstGeom>
        </p:spPr>
      </p:pic>
    </p:spTree>
    <p:extLst>
      <p:ext uri="{BB962C8B-B14F-4D97-AF65-F5344CB8AC3E}">
        <p14:creationId xmlns:p14="http://schemas.microsoft.com/office/powerpoint/2010/main" val="114257073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b="1" u="sng" dirty="0" err="1" smtClean="0"/>
              <a:t>Const</a:t>
            </a:r>
            <a:r>
              <a:rPr lang="en-US" b="1" u="sng" dirty="0" smtClean="0"/>
              <a:t> Qualifier:</a:t>
            </a:r>
            <a:endParaRPr lang="en-US" altLang="en-US" sz="3400" dirty="0"/>
          </a:p>
        </p:txBody>
      </p:sp>
      <p:sp>
        <p:nvSpPr>
          <p:cNvPr id="10243" name="Content Placeholder 2"/>
          <p:cNvSpPr>
            <a:spLocks noGrp="1"/>
          </p:cNvSpPr>
          <p:nvPr>
            <p:ph idx="1"/>
          </p:nvPr>
        </p:nvSpPr>
        <p:spPr>
          <a:xfrm>
            <a:off x="838200" y="1477043"/>
            <a:ext cx="9408207" cy="4351338"/>
          </a:xfrm>
        </p:spPr>
        <p:txBody>
          <a:bodyPr>
            <a:normAutofit/>
          </a:bodyPr>
          <a:lstStyle/>
          <a:p>
            <a:r>
              <a:rPr lang="en-US" sz="2400" dirty="0"/>
              <a:t>The </a:t>
            </a:r>
            <a:r>
              <a:rPr lang="en-US" sz="2400" dirty="0" err="1"/>
              <a:t>const</a:t>
            </a:r>
            <a:r>
              <a:rPr lang="en-US" sz="2400" dirty="0"/>
              <a:t> type qualifier can be applied to an array parameter in a function definition </a:t>
            </a:r>
            <a:r>
              <a:rPr lang="en-US" sz="2400" dirty="0" smtClean="0"/>
              <a:t>to prevent </a:t>
            </a:r>
            <a:r>
              <a:rPr lang="en-US" sz="2400" dirty="0"/>
              <a:t>the original array from being modified in the function body.</a:t>
            </a:r>
          </a:p>
        </p:txBody>
      </p:sp>
      <p:pic>
        <p:nvPicPr>
          <p:cNvPr id="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7434" t="4132" b="18077"/>
          <a:stretch/>
        </p:blipFill>
        <p:spPr>
          <a:xfrm>
            <a:off x="1204958" y="2674983"/>
            <a:ext cx="7067372" cy="3785638"/>
          </a:xfrm>
          <a:prstGeom prst="rect">
            <a:avLst/>
          </a:prstGeom>
          <a:noFill/>
        </p:spPr>
      </p:pic>
      <p:pic>
        <p:nvPicPr>
          <p:cNvPr id="2" name="Picture 1"/>
          <p:cNvPicPr>
            <a:picLocks noChangeAspect="1"/>
          </p:cNvPicPr>
          <p:nvPr/>
        </p:nvPicPr>
        <p:blipFill>
          <a:blip r:embed="rId3"/>
          <a:stretch>
            <a:fillRect/>
          </a:stretch>
        </p:blipFill>
        <p:spPr>
          <a:xfrm>
            <a:off x="7200900" y="5536696"/>
            <a:ext cx="4991100" cy="923925"/>
          </a:xfrm>
          <a:prstGeom prst="rect">
            <a:avLst/>
          </a:prstGeom>
        </p:spPr>
      </p:pic>
    </p:spTree>
    <p:extLst>
      <p:ext uri="{BB962C8B-B14F-4D97-AF65-F5344CB8AC3E}">
        <p14:creationId xmlns:p14="http://schemas.microsoft.com/office/powerpoint/2010/main" val="333357637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US" altLang="en-US" smtClean="0"/>
              <a:t>Arrays (Cont’d)</a:t>
            </a:r>
          </a:p>
        </p:txBody>
      </p:sp>
      <p:sp>
        <p:nvSpPr>
          <p:cNvPr id="7171" name="Rectangle 3"/>
          <p:cNvSpPr>
            <a:spLocks noGrp="1" noChangeArrowheads="1"/>
          </p:cNvSpPr>
          <p:nvPr>
            <p:ph idx="1"/>
          </p:nvPr>
        </p:nvSpPr>
        <p:spPr>
          <a:xfrm>
            <a:off x="1981200" y="1600201"/>
            <a:ext cx="8382000" cy="4525963"/>
          </a:xfrm>
        </p:spPr>
        <p:txBody>
          <a:bodyPr/>
          <a:lstStyle/>
          <a:p>
            <a:pPr eaLnBrk="1" hangingPunct="1"/>
            <a:r>
              <a:rPr lang="en-US" altLang="en-US" dirty="0" smtClean="0"/>
              <a:t>Initializers</a:t>
            </a:r>
          </a:p>
          <a:p>
            <a:pPr lvl="2" eaLnBrk="1" hangingPunct="1">
              <a:buFont typeface="Wingdings" panose="05000000000000000000" pitchFamily="2" charset="2"/>
              <a:buNone/>
            </a:pPr>
            <a:r>
              <a:rPr lang="en-US" altLang="en-US" dirty="0" err="1">
                <a:latin typeface="Lucida Console" panose="020B0609040504020204" pitchFamily="49" charset="0"/>
              </a:rPr>
              <a:t>int</a:t>
            </a:r>
            <a:r>
              <a:rPr lang="en-US" altLang="en-US" dirty="0">
                <a:latin typeface="Lucida Console" panose="020B0609040504020204" pitchFamily="49" charset="0"/>
              </a:rPr>
              <a:t> n[ 5 ] = { 1, 2, 3, 4, 5 };</a:t>
            </a:r>
            <a:r>
              <a:rPr lang="en-US" altLang="en-US" b="1" dirty="0" smtClean="0">
                <a:latin typeface="Lucida Console" panose="020B0609040504020204" pitchFamily="49" charset="0"/>
              </a:rPr>
              <a:t> </a:t>
            </a:r>
          </a:p>
          <a:p>
            <a:pPr lvl="1" eaLnBrk="1" hangingPunct="1"/>
            <a:r>
              <a:rPr lang="en-US" altLang="en-US" dirty="0" smtClean="0"/>
              <a:t>If not enough initializers, rightmost elements become </a:t>
            </a:r>
            <a:r>
              <a:rPr lang="en-US" altLang="en-US" sz="2000" dirty="0">
                <a:latin typeface="Lucida Console" panose="020B0609040504020204" pitchFamily="49" charset="0"/>
              </a:rPr>
              <a:t>0</a:t>
            </a:r>
          </a:p>
          <a:p>
            <a:pPr lvl="3" eaLnBrk="1" hangingPunct="1">
              <a:buFont typeface="Wingdings" panose="05000000000000000000" pitchFamily="2" charset="2"/>
              <a:buNone/>
            </a:pPr>
            <a:r>
              <a:rPr lang="en-US" altLang="en-US" dirty="0" err="1">
                <a:latin typeface="Lucida Console" panose="020B0609040504020204" pitchFamily="49" charset="0"/>
              </a:rPr>
              <a:t>int</a:t>
            </a:r>
            <a:r>
              <a:rPr lang="en-US" altLang="en-US" dirty="0">
                <a:latin typeface="Lucida Console" panose="020B0609040504020204" pitchFamily="49" charset="0"/>
              </a:rPr>
              <a:t> n[ 5 ] = { 0 }</a:t>
            </a:r>
            <a:r>
              <a:rPr lang="en-US" altLang="en-US" dirty="0"/>
              <a:t>  </a:t>
            </a:r>
            <a:r>
              <a:rPr lang="en-US" altLang="en-US" dirty="0" smtClean="0"/>
              <a:t>; </a:t>
            </a:r>
            <a:endParaRPr lang="en-US" altLang="en-US" dirty="0"/>
          </a:p>
          <a:p>
            <a:pPr lvl="2" eaLnBrk="1" hangingPunct="1"/>
            <a:r>
              <a:rPr lang="en-US" altLang="en-US" dirty="0" smtClean="0"/>
              <a:t>All elements 0</a:t>
            </a:r>
          </a:p>
          <a:p>
            <a:pPr lvl="2" eaLnBrk="1" hangingPunct="1"/>
            <a:endParaRPr lang="en-US" altLang="en-US" dirty="0" smtClean="0"/>
          </a:p>
          <a:p>
            <a:pPr eaLnBrk="1" hangingPunct="1"/>
            <a:r>
              <a:rPr lang="en-US" altLang="en-US" dirty="0" smtClean="0"/>
              <a:t>If size omitted, initializers determine it</a:t>
            </a:r>
          </a:p>
          <a:p>
            <a:pPr lvl="2" eaLnBrk="1" hangingPunct="1">
              <a:buFont typeface="Wingdings" panose="05000000000000000000" pitchFamily="2" charset="2"/>
              <a:buNone/>
            </a:pPr>
            <a:r>
              <a:rPr lang="en-US" altLang="en-US" dirty="0" err="1">
                <a:latin typeface="Lucida Console" panose="020B0609040504020204" pitchFamily="49" charset="0"/>
              </a:rPr>
              <a:t>int</a:t>
            </a:r>
            <a:r>
              <a:rPr lang="en-US" altLang="en-US" dirty="0">
                <a:latin typeface="Lucida Console" panose="020B0609040504020204" pitchFamily="49" charset="0"/>
              </a:rPr>
              <a:t> n[ ] = { 1, 2, 3, 4, 5 };</a:t>
            </a:r>
            <a:r>
              <a:rPr lang="en-US" altLang="en-US" b="1" dirty="0" smtClean="0">
                <a:latin typeface="Lucida Console" panose="020B0609040504020204" pitchFamily="49" charset="0"/>
              </a:rPr>
              <a:t> </a:t>
            </a:r>
          </a:p>
          <a:p>
            <a:pPr lvl="1" eaLnBrk="1" hangingPunct="1"/>
            <a:r>
              <a:rPr lang="en-US" altLang="en-US" dirty="0" smtClean="0"/>
              <a:t>5 initializers, therefore 5 element array</a:t>
            </a:r>
          </a:p>
          <a:p>
            <a:pPr eaLnBrk="1" hangingPunct="1"/>
            <a:endParaRPr lang="en-US" altLang="en-US" dirty="0" smtClean="0"/>
          </a:p>
        </p:txBody>
      </p:sp>
    </p:spTree>
    <p:extLst>
      <p:ext uri="{BB962C8B-B14F-4D97-AF65-F5344CB8AC3E}">
        <p14:creationId xmlns:p14="http://schemas.microsoft.com/office/powerpoint/2010/main" val="322808848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761288" y="279667"/>
            <a:ext cx="10515600" cy="1325563"/>
          </a:xfrm>
        </p:spPr>
        <p:txBody>
          <a:bodyPr/>
          <a:lstStyle/>
          <a:p>
            <a:pPr eaLnBrk="1" hangingPunct="1"/>
            <a:r>
              <a:rPr lang="en-US" altLang="en-US" dirty="0" smtClean="0"/>
              <a:t>Arrays (Cont’d)</a:t>
            </a:r>
          </a:p>
        </p:txBody>
      </p:sp>
      <p:pic>
        <p:nvPicPr>
          <p:cNvPr id="3" name="Picture 2"/>
          <p:cNvPicPr>
            <a:picLocks noChangeAspect="1"/>
          </p:cNvPicPr>
          <p:nvPr/>
        </p:nvPicPr>
        <p:blipFill>
          <a:blip r:embed="rId2"/>
          <a:stretch>
            <a:fillRect/>
          </a:stretch>
        </p:blipFill>
        <p:spPr>
          <a:xfrm>
            <a:off x="1180032" y="1511227"/>
            <a:ext cx="5733516" cy="4527329"/>
          </a:xfrm>
          <a:prstGeom prst="rect">
            <a:avLst/>
          </a:prstGeom>
        </p:spPr>
      </p:pic>
      <p:pic>
        <p:nvPicPr>
          <p:cNvPr id="4" name="Picture 3"/>
          <p:cNvPicPr>
            <a:picLocks noChangeAspect="1"/>
          </p:cNvPicPr>
          <p:nvPr/>
        </p:nvPicPr>
        <p:blipFill>
          <a:blip r:embed="rId3"/>
          <a:stretch>
            <a:fillRect/>
          </a:stretch>
        </p:blipFill>
        <p:spPr>
          <a:xfrm>
            <a:off x="7489723" y="2931340"/>
            <a:ext cx="4252283" cy="3700195"/>
          </a:xfrm>
          <a:prstGeom prst="rect">
            <a:avLst/>
          </a:prstGeom>
        </p:spPr>
      </p:pic>
    </p:spTree>
    <p:extLst>
      <p:ext uri="{BB962C8B-B14F-4D97-AF65-F5344CB8AC3E}">
        <p14:creationId xmlns:p14="http://schemas.microsoft.com/office/powerpoint/2010/main" val="208356066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761288" y="279667"/>
            <a:ext cx="10515600" cy="1325563"/>
          </a:xfrm>
        </p:spPr>
        <p:txBody>
          <a:bodyPr/>
          <a:lstStyle/>
          <a:p>
            <a:pPr eaLnBrk="1" hangingPunct="1"/>
            <a:r>
              <a:rPr lang="en-US" altLang="en-US" dirty="0" smtClean="0"/>
              <a:t>Arrays (Cont’d)</a:t>
            </a:r>
          </a:p>
        </p:txBody>
      </p:sp>
      <p:pic>
        <p:nvPicPr>
          <p:cNvPr id="2" name="Picture 1"/>
          <p:cNvPicPr>
            <a:picLocks noChangeAspect="1"/>
          </p:cNvPicPr>
          <p:nvPr/>
        </p:nvPicPr>
        <p:blipFill>
          <a:blip r:embed="rId2"/>
          <a:stretch>
            <a:fillRect/>
          </a:stretch>
        </p:blipFill>
        <p:spPr>
          <a:xfrm>
            <a:off x="761288" y="1502191"/>
            <a:ext cx="6422120" cy="4400550"/>
          </a:xfrm>
          <a:prstGeom prst="rect">
            <a:avLst/>
          </a:prstGeom>
        </p:spPr>
      </p:pic>
      <p:pic>
        <p:nvPicPr>
          <p:cNvPr id="5" name="Picture 4"/>
          <p:cNvPicPr>
            <a:picLocks noChangeAspect="1"/>
          </p:cNvPicPr>
          <p:nvPr/>
        </p:nvPicPr>
        <p:blipFill>
          <a:blip r:embed="rId3"/>
          <a:stretch>
            <a:fillRect/>
          </a:stretch>
        </p:blipFill>
        <p:spPr>
          <a:xfrm>
            <a:off x="7291343" y="2375730"/>
            <a:ext cx="4343400" cy="3691783"/>
          </a:xfrm>
          <a:prstGeom prst="rect">
            <a:avLst/>
          </a:prstGeom>
        </p:spPr>
      </p:pic>
    </p:spTree>
    <p:extLst>
      <p:ext uri="{BB962C8B-B14F-4D97-AF65-F5344CB8AC3E}">
        <p14:creationId xmlns:p14="http://schemas.microsoft.com/office/powerpoint/2010/main" val="144398921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761288" y="279667"/>
            <a:ext cx="10515600" cy="1325563"/>
          </a:xfrm>
        </p:spPr>
        <p:txBody>
          <a:bodyPr/>
          <a:lstStyle/>
          <a:p>
            <a:pPr eaLnBrk="1" hangingPunct="1"/>
            <a:r>
              <a:rPr lang="en-US" altLang="en-US" dirty="0" smtClean="0"/>
              <a:t>Arrays (Cont’d)</a:t>
            </a:r>
          </a:p>
        </p:txBody>
      </p:sp>
      <p:sp>
        <p:nvSpPr>
          <p:cNvPr id="3" name="Rectangle 2"/>
          <p:cNvSpPr/>
          <p:nvPr/>
        </p:nvSpPr>
        <p:spPr>
          <a:xfrm>
            <a:off x="894460" y="1605230"/>
            <a:ext cx="7676972" cy="1754326"/>
          </a:xfrm>
          <a:prstGeom prst="rect">
            <a:avLst/>
          </a:prstGeom>
        </p:spPr>
        <p:txBody>
          <a:bodyPr wrap="square">
            <a:spAutoFit/>
          </a:bodyPr>
          <a:lstStyle/>
          <a:p>
            <a:r>
              <a:rPr lang="en-US" b="1" dirty="0">
                <a:solidFill>
                  <a:srgbClr val="000000"/>
                </a:solidFill>
                <a:latin typeface="Calibri" panose="020F0502020204030204" pitchFamily="34" charset="0"/>
              </a:rPr>
              <a:t>Characters Array or Strings </a:t>
            </a:r>
            <a:endParaRPr lang="en-US" dirty="0">
              <a:solidFill>
                <a:srgbClr val="000000"/>
              </a:solidFill>
              <a:latin typeface="Calibri" panose="020F0502020204030204" pitchFamily="34" charset="0"/>
            </a:endParaRPr>
          </a:p>
          <a:p>
            <a:r>
              <a:rPr lang="en-US" dirty="0">
                <a:solidFill>
                  <a:srgbClr val="000000"/>
                </a:solidFill>
                <a:latin typeface="Calibri" panose="020F0502020204030204" pitchFamily="34" charset="0"/>
              </a:rPr>
              <a:t>A string constant is a one-dimensional array of characters terminated by a null (‘\0’). </a:t>
            </a:r>
            <a:endParaRPr lang="en-US" dirty="0" smtClean="0">
              <a:solidFill>
                <a:srgbClr val="000000"/>
              </a:solidFill>
              <a:latin typeface="Calibri" panose="020F0502020204030204" pitchFamily="34" charset="0"/>
            </a:endParaRPr>
          </a:p>
          <a:p>
            <a:r>
              <a:rPr lang="en-US" dirty="0" smtClean="0">
                <a:solidFill>
                  <a:srgbClr val="000000"/>
                </a:solidFill>
                <a:latin typeface="Calibri" panose="020F0502020204030204" pitchFamily="34" charset="0"/>
              </a:rPr>
              <a:t>The terminator </a:t>
            </a:r>
            <a:r>
              <a:rPr lang="en-US" dirty="0">
                <a:solidFill>
                  <a:srgbClr val="000000"/>
                </a:solidFill>
                <a:latin typeface="Calibri" panose="020F0502020204030204" pitchFamily="34" charset="0"/>
              </a:rPr>
              <a:t>define end of string. </a:t>
            </a:r>
          </a:p>
          <a:p>
            <a:r>
              <a:rPr lang="en-US" dirty="0">
                <a:solidFill>
                  <a:srgbClr val="000000"/>
                </a:solidFill>
                <a:latin typeface="Calibri" panose="020F0502020204030204" pitchFamily="34" charset="0"/>
              </a:rPr>
              <a:t>For example, </a:t>
            </a:r>
          </a:p>
          <a:p>
            <a:r>
              <a:rPr lang="en-US" dirty="0">
                <a:solidFill>
                  <a:srgbClr val="000000"/>
                </a:solidFill>
                <a:latin typeface="Calibri" panose="020F0502020204030204" pitchFamily="34" charset="0"/>
              </a:rPr>
              <a:t>char name[5] = { ‘F’, ‘A’, ‘S’, ‘T’, ‘\0’ }; </a:t>
            </a:r>
            <a:endParaRPr lang="en-US" dirty="0"/>
          </a:p>
        </p:txBody>
      </p:sp>
      <p:sp>
        <p:nvSpPr>
          <p:cNvPr id="4" name="Rectangle 3"/>
          <p:cNvSpPr/>
          <p:nvPr/>
        </p:nvSpPr>
        <p:spPr>
          <a:xfrm>
            <a:off x="894460" y="3637153"/>
            <a:ext cx="9762146" cy="1200329"/>
          </a:xfrm>
          <a:prstGeom prst="rect">
            <a:avLst/>
          </a:prstGeom>
        </p:spPr>
        <p:txBody>
          <a:bodyPr wrap="square">
            <a:spAutoFit/>
          </a:bodyPr>
          <a:lstStyle/>
          <a:p>
            <a:pPr marL="285750" indent="-285750">
              <a:buFont typeface="Arial" panose="020B0604020202020204" pitchFamily="34" charset="0"/>
              <a:buChar char="•"/>
            </a:pPr>
            <a:r>
              <a:rPr lang="en-US" dirty="0">
                <a:solidFill>
                  <a:srgbClr val="000000"/>
                </a:solidFill>
                <a:latin typeface="Calibri" panose="020F0502020204030204" pitchFamily="34" charset="0"/>
              </a:rPr>
              <a:t>Input function </a:t>
            </a:r>
            <a:r>
              <a:rPr lang="en-US" dirty="0" err="1">
                <a:solidFill>
                  <a:srgbClr val="000000"/>
                </a:solidFill>
                <a:latin typeface="Calibri" panose="020F0502020204030204" pitchFamily="34" charset="0"/>
              </a:rPr>
              <a:t>scanf</a:t>
            </a:r>
            <a:r>
              <a:rPr lang="en-US" dirty="0">
                <a:solidFill>
                  <a:srgbClr val="000000"/>
                </a:solidFill>
                <a:latin typeface="Calibri" panose="020F0502020204030204" pitchFamily="34" charset="0"/>
              </a:rPr>
              <a:t>() can be used with %s format specifier to read a string input from the terminal. But there is one problem with </a:t>
            </a:r>
            <a:r>
              <a:rPr lang="en-US" dirty="0" err="1">
                <a:solidFill>
                  <a:srgbClr val="000000"/>
                </a:solidFill>
                <a:latin typeface="Calibri" panose="020F0502020204030204" pitchFamily="34" charset="0"/>
              </a:rPr>
              <a:t>scanf</a:t>
            </a:r>
            <a:r>
              <a:rPr lang="en-US" dirty="0">
                <a:solidFill>
                  <a:srgbClr val="000000"/>
                </a:solidFill>
                <a:latin typeface="Calibri" panose="020F0502020204030204" pitchFamily="34" charset="0"/>
              </a:rPr>
              <a:t>() function, it terminates its input on the first white space it encounters. Therefore if you try to read an input string "Hello World" using </a:t>
            </a:r>
            <a:r>
              <a:rPr lang="en-US" dirty="0" err="1">
                <a:solidFill>
                  <a:srgbClr val="000000"/>
                </a:solidFill>
                <a:latin typeface="Calibri" panose="020F0502020204030204" pitchFamily="34" charset="0"/>
              </a:rPr>
              <a:t>scanf</a:t>
            </a:r>
            <a:r>
              <a:rPr lang="en-US" dirty="0">
                <a:solidFill>
                  <a:srgbClr val="000000"/>
                </a:solidFill>
                <a:latin typeface="Calibri" panose="020F0502020204030204" pitchFamily="34" charset="0"/>
              </a:rPr>
              <a:t>() function, it will only read Hello and terminate after encountering white spaces. </a:t>
            </a:r>
            <a:endParaRPr lang="en-US" dirty="0"/>
          </a:p>
        </p:txBody>
      </p:sp>
    </p:spTree>
    <p:extLst>
      <p:ext uri="{BB962C8B-B14F-4D97-AF65-F5344CB8AC3E}">
        <p14:creationId xmlns:p14="http://schemas.microsoft.com/office/powerpoint/2010/main" val="400094997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761288" y="279667"/>
            <a:ext cx="10515600" cy="1325563"/>
          </a:xfrm>
        </p:spPr>
        <p:txBody>
          <a:bodyPr/>
          <a:lstStyle/>
          <a:p>
            <a:pPr eaLnBrk="1" hangingPunct="1"/>
            <a:r>
              <a:rPr lang="en-US" altLang="en-US" dirty="0" smtClean="0"/>
              <a:t>Arrays (Cont’d)</a:t>
            </a:r>
          </a:p>
        </p:txBody>
      </p:sp>
      <p:sp>
        <p:nvSpPr>
          <p:cNvPr id="3" name="Rectangle 2"/>
          <p:cNvSpPr/>
          <p:nvPr/>
        </p:nvSpPr>
        <p:spPr>
          <a:xfrm>
            <a:off x="894460" y="1605230"/>
            <a:ext cx="7676972" cy="369332"/>
          </a:xfrm>
          <a:prstGeom prst="rect">
            <a:avLst/>
          </a:prstGeom>
        </p:spPr>
        <p:txBody>
          <a:bodyPr wrap="square">
            <a:spAutoFit/>
          </a:bodyPr>
          <a:lstStyle/>
          <a:p>
            <a:r>
              <a:rPr lang="en-US" b="1" dirty="0">
                <a:solidFill>
                  <a:srgbClr val="000000"/>
                </a:solidFill>
                <a:latin typeface="Calibri" panose="020F0502020204030204" pitchFamily="34" charset="0"/>
              </a:rPr>
              <a:t>Characters Array or Strings </a:t>
            </a:r>
            <a:endParaRPr lang="en-US" dirty="0">
              <a:solidFill>
                <a:srgbClr val="000000"/>
              </a:solidFill>
              <a:latin typeface="Calibri" panose="020F0502020204030204" pitchFamily="34" charset="0"/>
            </a:endParaRPr>
          </a:p>
        </p:txBody>
      </p:sp>
      <p:pic>
        <p:nvPicPr>
          <p:cNvPr id="2" name="Picture 1"/>
          <p:cNvPicPr>
            <a:picLocks noChangeAspect="1"/>
          </p:cNvPicPr>
          <p:nvPr/>
        </p:nvPicPr>
        <p:blipFill>
          <a:blip r:embed="rId2"/>
          <a:stretch>
            <a:fillRect/>
          </a:stretch>
        </p:blipFill>
        <p:spPr>
          <a:xfrm>
            <a:off x="961313" y="2269486"/>
            <a:ext cx="4431083" cy="2900720"/>
          </a:xfrm>
          <a:prstGeom prst="rect">
            <a:avLst/>
          </a:prstGeom>
        </p:spPr>
      </p:pic>
      <p:pic>
        <p:nvPicPr>
          <p:cNvPr id="4" name="Picture 3"/>
          <p:cNvPicPr>
            <a:picLocks noChangeAspect="1"/>
          </p:cNvPicPr>
          <p:nvPr/>
        </p:nvPicPr>
        <p:blipFill>
          <a:blip r:embed="rId3"/>
          <a:stretch>
            <a:fillRect/>
          </a:stretch>
        </p:blipFill>
        <p:spPr>
          <a:xfrm>
            <a:off x="5658236" y="2049161"/>
            <a:ext cx="4467225" cy="2473411"/>
          </a:xfrm>
          <a:prstGeom prst="rect">
            <a:avLst/>
          </a:prstGeom>
        </p:spPr>
      </p:pic>
    </p:spTree>
    <p:extLst>
      <p:ext uri="{BB962C8B-B14F-4D97-AF65-F5344CB8AC3E}">
        <p14:creationId xmlns:p14="http://schemas.microsoft.com/office/powerpoint/2010/main" val="251152963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761288" y="279667"/>
            <a:ext cx="10515600" cy="1325563"/>
          </a:xfrm>
        </p:spPr>
        <p:txBody>
          <a:bodyPr/>
          <a:lstStyle/>
          <a:p>
            <a:pPr eaLnBrk="1" hangingPunct="1"/>
            <a:r>
              <a:rPr lang="en-US" altLang="en-US" dirty="0" smtClean="0"/>
              <a:t>Arrays (Cont’d)</a:t>
            </a:r>
          </a:p>
        </p:txBody>
      </p:sp>
      <p:sp>
        <p:nvSpPr>
          <p:cNvPr id="3" name="Rectangle 2"/>
          <p:cNvSpPr/>
          <p:nvPr/>
        </p:nvSpPr>
        <p:spPr>
          <a:xfrm>
            <a:off x="894459" y="1357402"/>
            <a:ext cx="8958841" cy="1200329"/>
          </a:xfrm>
          <a:prstGeom prst="rect">
            <a:avLst/>
          </a:prstGeom>
        </p:spPr>
        <p:txBody>
          <a:bodyPr wrap="square">
            <a:spAutoFit/>
          </a:bodyPr>
          <a:lstStyle/>
          <a:p>
            <a:r>
              <a:rPr lang="en-US" b="1" dirty="0"/>
              <a:t>The String I/O Function gets() &amp; puts() </a:t>
            </a:r>
            <a:endParaRPr lang="en-US" dirty="0"/>
          </a:p>
          <a:p>
            <a:r>
              <a:rPr lang="en-US" dirty="0" err="1"/>
              <a:t>Sanf</a:t>
            </a:r>
            <a:r>
              <a:rPr lang="en-US" dirty="0"/>
              <a:t>() and printf() is not versatile for string I/O we can use gets() and puts() function from </a:t>
            </a:r>
            <a:r>
              <a:rPr lang="en-US" dirty="0" err="1" smtClean="0"/>
              <a:t>stdio</a:t>
            </a:r>
            <a:r>
              <a:rPr lang="en-US" dirty="0" smtClean="0"/>
              <a:t> </a:t>
            </a:r>
            <a:r>
              <a:rPr lang="en-US" dirty="0"/>
              <a:t>library. </a:t>
            </a:r>
          </a:p>
          <a:p>
            <a:r>
              <a:rPr lang="en-US" dirty="0"/>
              <a:t>For Example: </a:t>
            </a:r>
          </a:p>
        </p:txBody>
      </p:sp>
      <p:pic>
        <p:nvPicPr>
          <p:cNvPr id="2" name="Picture 1"/>
          <p:cNvPicPr>
            <a:picLocks noChangeAspect="1"/>
          </p:cNvPicPr>
          <p:nvPr/>
        </p:nvPicPr>
        <p:blipFill>
          <a:blip r:embed="rId2"/>
          <a:stretch>
            <a:fillRect/>
          </a:stretch>
        </p:blipFill>
        <p:spPr>
          <a:xfrm>
            <a:off x="1288190" y="2864222"/>
            <a:ext cx="4486731" cy="2579450"/>
          </a:xfrm>
          <a:prstGeom prst="rect">
            <a:avLst/>
          </a:prstGeom>
        </p:spPr>
      </p:pic>
      <p:pic>
        <p:nvPicPr>
          <p:cNvPr id="4" name="Picture 3"/>
          <p:cNvPicPr>
            <a:picLocks noChangeAspect="1"/>
          </p:cNvPicPr>
          <p:nvPr/>
        </p:nvPicPr>
        <p:blipFill>
          <a:blip r:embed="rId3"/>
          <a:stretch>
            <a:fillRect/>
          </a:stretch>
        </p:blipFill>
        <p:spPr>
          <a:xfrm>
            <a:off x="5663127" y="2435568"/>
            <a:ext cx="4638675" cy="2325902"/>
          </a:xfrm>
          <a:prstGeom prst="rect">
            <a:avLst/>
          </a:prstGeom>
        </p:spPr>
      </p:pic>
    </p:spTree>
    <p:extLst>
      <p:ext uri="{BB962C8B-B14F-4D97-AF65-F5344CB8AC3E}">
        <p14:creationId xmlns:p14="http://schemas.microsoft.com/office/powerpoint/2010/main" val="438108989"/>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931</TotalTime>
  <Words>1201</Words>
  <Application>Microsoft Office PowerPoint</Application>
  <PresentationFormat>Widescreen</PresentationFormat>
  <Paragraphs>204</Paragraphs>
  <Slides>31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31</vt:i4>
      </vt:variant>
    </vt:vector>
  </HeadingPairs>
  <TitlesOfParts>
    <vt:vector size="38" baseType="lpstr">
      <vt:lpstr>Arial</vt:lpstr>
      <vt:lpstr>Calibri</vt:lpstr>
      <vt:lpstr>Calibri Light</vt:lpstr>
      <vt:lpstr>Lucida Console</vt:lpstr>
      <vt:lpstr>Times New Roman</vt:lpstr>
      <vt:lpstr>Wingdings</vt:lpstr>
      <vt:lpstr>Retrospect</vt:lpstr>
      <vt:lpstr>Arrays in C</vt:lpstr>
      <vt:lpstr>Arrays</vt:lpstr>
      <vt:lpstr>Arrays (Cont’d)</vt:lpstr>
      <vt:lpstr>Arrays (Cont’d)</vt:lpstr>
      <vt:lpstr>Arrays (Cont’d)</vt:lpstr>
      <vt:lpstr>Arrays (Cont’d)</vt:lpstr>
      <vt:lpstr>Arrays (Cont’d)</vt:lpstr>
      <vt:lpstr>Arrays (Cont’d)</vt:lpstr>
      <vt:lpstr>Arrays (Cont’d)</vt:lpstr>
      <vt:lpstr>Standard Library String Functions</vt:lpstr>
      <vt:lpstr>strlen( )</vt:lpstr>
      <vt:lpstr>strcpy( )</vt:lpstr>
      <vt:lpstr>strcat( )</vt:lpstr>
      <vt:lpstr>strcmp( )</vt:lpstr>
      <vt:lpstr>Preprocessor Directives</vt:lpstr>
      <vt:lpstr>Preprocessor Directives</vt:lpstr>
      <vt:lpstr>The #define Directive(Symbolic Constant)</vt:lpstr>
      <vt:lpstr>Case Study: Computing Mean, Median and Mode Using Arrays</vt:lpstr>
      <vt:lpstr>Sorting Arrays</vt:lpstr>
      <vt:lpstr>Searching Arrays: Linear Searching</vt:lpstr>
      <vt:lpstr>Searching Arrays:Binary Searching</vt:lpstr>
      <vt:lpstr>TASK to understand</vt:lpstr>
      <vt:lpstr>Using Arrays to Summarize Survey Results</vt:lpstr>
      <vt:lpstr>Using Arrays to Summarize Survey Results</vt:lpstr>
      <vt:lpstr>Passing array to function :</vt:lpstr>
      <vt:lpstr>Passing array to function :</vt:lpstr>
      <vt:lpstr>Passing array to function :</vt:lpstr>
      <vt:lpstr>Passing array to function :</vt:lpstr>
      <vt:lpstr>Passing array to function :</vt:lpstr>
      <vt:lpstr>Passing array to function :</vt:lpstr>
      <vt:lpstr>Const Qualifier:</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Functions in C</dc:title>
  <dc:creator>Atiya jokhio</dc:creator>
  <cp:lastModifiedBy>Nida Munawar</cp:lastModifiedBy>
  <cp:revision>100</cp:revision>
  <dcterms:created xsi:type="dcterms:W3CDTF">2020-02-19T14:26:45Z</dcterms:created>
  <dcterms:modified xsi:type="dcterms:W3CDTF">2020-11-05T04:48:15Z</dcterms:modified>
</cp:coreProperties>
</file>