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8" r:id="rId4"/>
    <p:sldId id="267" r:id="rId5"/>
    <p:sldId id="270" r:id="rId6"/>
    <p:sldId id="271" r:id="rId7"/>
    <p:sldId id="269" r:id="rId8"/>
    <p:sldId id="272" r:id="rId9"/>
    <p:sldId id="273" r:id="rId10"/>
    <p:sldId id="280" r:id="rId11"/>
    <p:sldId id="281"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875192-E13A-4109-B624-277728F92DE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17C36-4386-42A2-990C-D8EB508E8D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05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75192-E13A-4109-B624-277728F92DE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15662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75192-E13A-4109-B624-277728F92DE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346782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875192-E13A-4109-B624-277728F92DE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49045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875192-E13A-4109-B624-277728F92DEE}"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17C36-4386-42A2-990C-D8EB508E8D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1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875192-E13A-4109-B624-277728F92DEE}"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207393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875192-E13A-4109-B624-277728F92DEE}"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381655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875192-E13A-4109-B624-277728F92DEE}"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52187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875192-E13A-4109-B624-277728F92DEE}" type="datetimeFigureOut">
              <a:rPr lang="en-US" smtClean="0"/>
              <a:t>11/9/2020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280154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875192-E13A-4109-B624-277728F92DEE}" type="datetimeFigureOut">
              <a:rPr lang="en-US" smtClean="0"/>
              <a:t>11/9/2020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A17C36-4386-42A2-990C-D8EB508E8DF2}" type="slidenum">
              <a:rPr lang="en-US" smtClean="0"/>
              <a:t>‹#›</a:t>
            </a:fld>
            <a:endParaRPr lang="en-US"/>
          </a:p>
        </p:txBody>
      </p:sp>
    </p:spTree>
    <p:extLst>
      <p:ext uri="{BB962C8B-B14F-4D97-AF65-F5344CB8AC3E}">
        <p14:creationId xmlns:p14="http://schemas.microsoft.com/office/powerpoint/2010/main" val="30462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75192-E13A-4109-B624-277728F92DEE}"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17C36-4386-42A2-990C-D8EB508E8DF2}" type="slidenum">
              <a:rPr lang="en-US" smtClean="0"/>
              <a:t>‹#›</a:t>
            </a:fld>
            <a:endParaRPr lang="en-US"/>
          </a:p>
        </p:txBody>
      </p:sp>
    </p:spTree>
    <p:extLst>
      <p:ext uri="{BB962C8B-B14F-4D97-AF65-F5344CB8AC3E}">
        <p14:creationId xmlns:p14="http://schemas.microsoft.com/office/powerpoint/2010/main" val="374440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875192-E13A-4109-B624-277728F92DEE}" type="datetimeFigureOut">
              <a:rPr lang="en-US" smtClean="0"/>
              <a:t>11/9/2020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A17C36-4386-42A2-990C-D8EB508E8D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587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ABA3C-EB68-4719-8F8F-7DADBAB76698}"/>
              </a:ext>
            </a:extLst>
          </p:cNvPr>
          <p:cNvSpPr>
            <a:spLocks noGrp="1"/>
          </p:cNvSpPr>
          <p:nvPr>
            <p:ph type="ctrTitle"/>
          </p:nvPr>
        </p:nvSpPr>
        <p:spPr>
          <a:xfrm>
            <a:off x="1355188" y="1839816"/>
            <a:ext cx="9144000" cy="2387600"/>
          </a:xfrm>
        </p:spPr>
        <p:txBody>
          <a:bodyPr>
            <a:normAutofit fontScale="90000"/>
          </a:bodyPr>
          <a:lstStyle/>
          <a:p>
            <a:r>
              <a:rPr lang="en-US" dirty="0"/>
              <a:t>Multidimensional Arrays </a:t>
            </a:r>
            <a:br>
              <a:rPr lang="en-US" dirty="0"/>
            </a:br>
            <a:r>
              <a:rPr lang="en-US" dirty="0"/>
              <a:t>in C</a:t>
            </a:r>
          </a:p>
        </p:txBody>
      </p:sp>
      <p:sp>
        <p:nvSpPr>
          <p:cNvPr id="3" name="Subtitle 2">
            <a:extLst>
              <a:ext uri="{FF2B5EF4-FFF2-40B4-BE49-F238E27FC236}">
                <a16:creationId xmlns="" xmlns:a16="http://schemas.microsoft.com/office/drawing/2014/main" id="{24ED22F3-9783-44FC-AD90-48F52375C2D8}"/>
              </a:ext>
            </a:extLst>
          </p:cNvPr>
          <p:cNvSpPr>
            <a:spLocks noGrp="1"/>
          </p:cNvSpPr>
          <p:nvPr>
            <p:ph type="subTitle" idx="1"/>
          </p:nvPr>
        </p:nvSpPr>
        <p:spPr>
          <a:xfrm>
            <a:off x="-473612" y="5768463"/>
            <a:ext cx="5636455" cy="1655762"/>
          </a:xfrm>
        </p:spPr>
        <p:txBody>
          <a:bodyPr>
            <a:normAutofit/>
          </a:bodyPr>
          <a:lstStyle/>
          <a:p>
            <a:r>
              <a:rPr lang="en-US" sz="2800" b="1" dirty="0"/>
              <a:t>By </a:t>
            </a:r>
            <a:r>
              <a:rPr lang="en-US" sz="2800" b="1" dirty="0" err="1" smtClean="0"/>
              <a:t>nida</a:t>
            </a:r>
            <a:r>
              <a:rPr lang="en-US" sz="2800" b="1" dirty="0" smtClean="0"/>
              <a:t> </a:t>
            </a:r>
            <a:r>
              <a:rPr lang="en-US" sz="2800" b="1" dirty="0" err="1" smtClean="0"/>
              <a:t>munawar</a:t>
            </a:r>
            <a:endParaRPr lang="en-US" sz="2800" b="1" dirty="0"/>
          </a:p>
        </p:txBody>
      </p:sp>
    </p:spTree>
    <p:extLst>
      <p:ext uri="{BB962C8B-B14F-4D97-AF65-F5344CB8AC3E}">
        <p14:creationId xmlns:p14="http://schemas.microsoft.com/office/powerpoint/2010/main" val="4042327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01950" y="2252663"/>
            <a:ext cx="6448425" cy="3209925"/>
          </a:xfrm>
          <a:prstGeom prst="rect">
            <a:avLst/>
          </a:prstGeom>
        </p:spPr>
      </p:pic>
    </p:spTree>
    <p:extLst>
      <p:ext uri="{BB962C8B-B14F-4D97-AF65-F5344CB8AC3E}">
        <p14:creationId xmlns:p14="http://schemas.microsoft.com/office/powerpoint/2010/main" val="1397767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Summarized code</a:t>
            </a:r>
            <a:endParaRPr lang="en-US" dirty="0"/>
          </a:p>
        </p:txBody>
      </p:sp>
      <p:pic>
        <p:nvPicPr>
          <p:cNvPr id="4" name="Content Placeholder 3"/>
          <p:cNvPicPr>
            <a:picLocks noGrp="1" noChangeAspect="1"/>
          </p:cNvPicPr>
          <p:nvPr>
            <p:ph idx="1"/>
          </p:nvPr>
        </p:nvPicPr>
        <p:blipFill>
          <a:blip r:embed="rId2"/>
          <a:stretch>
            <a:fillRect/>
          </a:stretch>
        </p:blipFill>
        <p:spPr>
          <a:xfrm>
            <a:off x="2001796" y="1846263"/>
            <a:ext cx="7241058" cy="4022725"/>
          </a:xfrm>
          <a:prstGeom prst="rect">
            <a:avLst/>
          </a:prstGeom>
        </p:spPr>
      </p:pic>
    </p:spTree>
    <p:extLst>
      <p:ext uri="{BB962C8B-B14F-4D97-AF65-F5344CB8AC3E}">
        <p14:creationId xmlns:p14="http://schemas.microsoft.com/office/powerpoint/2010/main" val="3937845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a:xfrm>
            <a:off x="627184" y="-216560"/>
            <a:ext cx="10515600" cy="1325563"/>
          </a:xfrm>
        </p:spPr>
        <p:txBody>
          <a:bodyPr/>
          <a:lstStyle/>
          <a:p>
            <a:pPr eaLnBrk="1" hangingPunct="1"/>
            <a:r>
              <a:rPr lang="en-US" altLang="en-US" sz="3800" b="1" dirty="0"/>
              <a:t>Multiple-Subscripted Arrays (cont’d)</a:t>
            </a:r>
          </a:p>
        </p:txBody>
      </p:sp>
      <p:sp>
        <p:nvSpPr>
          <p:cNvPr id="4" name="Rectangle 2">
            <a:extLst>
              <a:ext uri="{FF2B5EF4-FFF2-40B4-BE49-F238E27FC236}">
                <a16:creationId xmlns="" xmlns:a16="http://schemas.microsoft.com/office/drawing/2014/main" id="{078CCBCA-AA59-4E79-87B4-23358EDFEA99}"/>
              </a:ext>
            </a:extLst>
          </p:cNvPr>
          <p:cNvSpPr txBox="1">
            <a:spLocks noChangeArrowheads="1"/>
          </p:cNvSpPr>
          <p:nvPr/>
        </p:nvSpPr>
        <p:spPr>
          <a:xfrm>
            <a:off x="627184" y="5462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Passing 2-D Array to Function</a:t>
            </a:r>
          </a:p>
        </p:txBody>
      </p:sp>
      <p:pic>
        <p:nvPicPr>
          <p:cNvPr id="2" name="Picture 1">
            <a:extLst>
              <a:ext uri="{FF2B5EF4-FFF2-40B4-BE49-F238E27FC236}">
                <a16:creationId xmlns="" xmlns:a16="http://schemas.microsoft.com/office/drawing/2014/main" id="{FF17F61E-A4EC-453E-A252-771F55E93300}"/>
              </a:ext>
            </a:extLst>
          </p:cNvPr>
          <p:cNvPicPr>
            <a:picLocks noChangeAspect="1"/>
          </p:cNvPicPr>
          <p:nvPr/>
        </p:nvPicPr>
        <p:blipFill>
          <a:blip r:embed="rId2"/>
          <a:stretch>
            <a:fillRect/>
          </a:stretch>
        </p:blipFill>
        <p:spPr>
          <a:xfrm>
            <a:off x="627183" y="1603790"/>
            <a:ext cx="6964905" cy="5254210"/>
          </a:xfrm>
          <a:prstGeom prst="rect">
            <a:avLst/>
          </a:prstGeom>
        </p:spPr>
      </p:pic>
      <p:pic>
        <p:nvPicPr>
          <p:cNvPr id="3" name="Picture 2">
            <a:extLst>
              <a:ext uri="{FF2B5EF4-FFF2-40B4-BE49-F238E27FC236}">
                <a16:creationId xmlns="" xmlns:a16="http://schemas.microsoft.com/office/drawing/2014/main" id="{04E61A4B-0255-4CDE-9111-4EEA3A5A70E9}"/>
              </a:ext>
            </a:extLst>
          </p:cNvPr>
          <p:cNvPicPr>
            <a:picLocks noChangeAspect="1"/>
          </p:cNvPicPr>
          <p:nvPr/>
        </p:nvPicPr>
        <p:blipFill>
          <a:blip r:embed="rId3"/>
          <a:stretch>
            <a:fillRect/>
          </a:stretch>
        </p:blipFill>
        <p:spPr>
          <a:xfrm>
            <a:off x="7780774" y="1603790"/>
            <a:ext cx="3972728" cy="2934872"/>
          </a:xfrm>
          <a:prstGeom prst="rect">
            <a:avLst/>
          </a:prstGeom>
        </p:spPr>
      </p:pic>
    </p:spTree>
    <p:extLst>
      <p:ext uri="{BB962C8B-B14F-4D97-AF65-F5344CB8AC3E}">
        <p14:creationId xmlns:p14="http://schemas.microsoft.com/office/powerpoint/2010/main" val="214593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078CCBCA-AA59-4E79-87B4-23358EDFEA99}"/>
              </a:ext>
            </a:extLst>
          </p:cNvPr>
          <p:cNvSpPr txBox="1">
            <a:spLocks noChangeArrowheads="1"/>
          </p:cNvSpPr>
          <p:nvPr/>
        </p:nvSpPr>
        <p:spPr>
          <a:xfrm>
            <a:off x="627184" y="3687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Array of Strings</a:t>
            </a:r>
          </a:p>
        </p:txBody>
      </p:sp>
      <p:sp>
        <p:nvSpPr>
          <p:cNvPr id="6" name="Rectangle 5">
            <a:extLst>
              <a:ext uri="{FF2B5EF4-FFF2-40B4-BE49-F238E27FC236}">
                <a16:creationId xmlns="" xmlns:a16="http://schemas.microsoft.com/office/drawing/2014/main" id="{E14A0362-E49C-456B-B4E4-F08EA6B6FD6A}"/>
              </a:ext>
            </a:extLst>
          </p:cNvPr>
          <p:cNvSpPr/>
          <p:nvPr/>
        </p:nvSpPr>
        <p:spPr>
          <a:xfrm>
            <a:off x="627184" y="1694338"/>
            <a:ext cx="10229502" cy="400110"/>
          </a:xfrm>
          <a:prstGeom prst="rect">
            <a:avLst/>
          </a:prstGeom>
        </p:spPr>
        <p:txBody>
          <a:bodyPr wrap="square">
            <a:spAutoFit/>
          </a:bodyPr>
          <a:lstStyle/>
          <a:p>
            <a:r>
              <a:rPr lang="en-US" sz="2000" dirty="0">
                <a:solidFill>
                  <a:srgbClr val="3A3A3A"/>
                </a:solidFill>
                <a:latin typeface="+mj-lt"/>
              </a:rPr>
              <a:t>A string is a 1-D array of characters, so an array of strings is a 2-D array of characters.</a:t>
            </a:r>
            <a:endParaRPr lang="en-US" sz="2000" dirty="0">
              <a:latin typeface="+mj-lt"/>
            </a:endParaRPr>
          </a:p>
        </p:txBody>
      </p:sp>
      <p:sp>
        <p:nvSpPr>
          <p:cNvPr id="9" name="Rectangle 1">
            <a:extLst>
              <a:ext uri="{FF2B5EF4-FFF2-40B4-BE49-F238E27FC236}">
                <a16:creationId xmlns="" xmlns:a16="http://schemas.microsoft.com/office/drawing/2014/main" id="{0A27E286-37AF-40A2-8A8B-88B28A0C535F}"/>
              </a:ext>
            </a:extLst>
          </p:cNvPr>
          <p:cNvSpPr>
            <a:spLocks noChangeArrowheads="1"/>
          </p:cNvSpPr>
          <p:nvPr/>
        </p:nvSpPr>
        <p:spPr bwMode="auto">
          <a:xfrm>
            <a:off x="627184" y="2130624"/>
            <a:ext cx="9567234"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mj-lt"/>
              </a:rPr>
              <a:t>Just like we can create a 2-D array of </a:t>
            </a:r>
            <a:r>
              <a:rPr kumimoji="0" lang="en-US" altLang="en-US" sz="2000" b="0" i="0" u="none" strike="noStrike" cap="none" normalizeH="0" baseline="0" dirty="0">
                <a:ln>
                  <a:noFill/>
                </a:ln>
                <a:solidFill>
                  <a:srgbClr val="E84C80"/>
                </a:solidFill>
                <a:effectLst/>
                <a:latin typeface="+mj-lt"/>
              </a:rPr>
              <a:t>int</a:t>
            </a:r>
            <a:r>
              <a:rPr kumimoji="0" lang="en-US" altLang="en-US" sz="2000" b="0" i="0" u="none" strike="noStrike" cap="none" normalizeH="0" baseline="0" dirty="0">
                <a:ln>
                  <a:noFill/>
                </a:ln>
                <a:solidFill>
                  <a:srgbClr val="3A3A3A"/>
                </a:solidFill>
                <a:effectLst/>
                <a:latin typeface="+mj-lt"/>
              </a:rPr>
              <a:t>, </a:t>
            </a:r>
            <a:r>
              <a:rPr kumimoji="0" lang="en-US" altLang="en-US" sz="2000" b="0" i="0" u="none" strike="noStrike" cap="none" normalizeH="0" baseline="0" dirty="0">
                <a:ln>
                  <a:noFill/>
                </a:ln>
                <a:solidFill>
                  <a:srgbClr val="E84C80"/>
                </a:solidFill>
                <a:effectLst/>
                <a:latin typeface="+mj-lt"/>
              </a:rPr>
              <a:t>float</a:t>
            </a:r>
            <a:r>
              <a:rPr kumimoji="0" lang="en-US" altLang="en-US" sz="2000" b="0" i="0" u="none" strike="noStrike" cap="none" normalizeH="0" baseline="0" dirty="0">
                <a:ln>
                  <a:noFill/>
                </a:ln>
                <a:solidFill>
                  <a:srgbClr val="3A3A3A"/>
                </a:solidFill>
                <a:effectLst/>
                <a:latin typeface="+mj-lt"/>
              </a:rPr>
              <a:t> </a:t>
            </a:r>
            <a:r>
              <a:rPr kumimoji="0" lang="en-US" altLang="en-US" sz="2000" b="0" i="0" u="none" strike="noStrike" cap="none" normalizeH="0" baseline="0" dirty="0" err="1">
                <a:ln>
                  <a:noFill/>
                </a:ln>
                <a:solidFill>
                  <a:srgbClr val="3A3A3A"/>
                </a:solidFill>
                <a:effectLst/>
                <a:latin typeface="+mj-lt"/>
              </a:rPr>
              <a:t>etc</a:t>
            </a:r>
            <a:r>
              <a:rPr kumimoji="0" lang="en-US" altLang="en-US" sz="2000" b="0" i="0" u="none" strike="noStrike" cap="none" normalizeH="0" baseline="0" dirty="0">
                <a:ln>
                  <a:noFill/>
                </a:ln>
                <a:solidFill>
                  <a:srgbClr val="3A3A3A"/>
                </a:solidFill>
                <a:effectLst/>
                <a:latin typeface="+mj-lt"/>
              </a:rPr>
              <a:t>; we can also create a 2-D array of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mj-lt"/>
              </a:rPr>
              <a:t>or array of strings. Here is how we can declare a 2-D array of characters.</a:t>
            </a:r>
            <a:r>
              <a:rPr kumimoji="0" lang="en-US" altLang="en-US" sz="2000" b="0" i="0" u="none" strike="noStrike" cap="none" normalizeH="0" baseline="0" dirty="0">
                <a:ln>
                  <a:noFill/>
                </a:ln>
                <a:solidFill>
                  <a:schemeClr val="tx1"/>
                </a:solidFill>
                <a:effectLst/>
                <a:latin typeface="+mj-lt"/>
              </a:rPr>
              <a:t> </a:t>
            </a:r>
          </a:p>
        </p:txBody>
      </p:sp>
      <p:pic>
        <p:nvPicPr>
          <p:cNvPr id="10" name="Picture 9">
            <a:extLst>
              <a:ext uri="{FF2B5EF4-FFF2-40B4-BE49-F238E27FC236}">
                <a16:creationId xmlns="" xmlns:a16="http://schemas.microsoft.com/office/drawing/2014/main" id="{26746D2B-3AA1-4A3A-8363-42D886F50146}"/>
              </a:ext>
            </a:extLst>
          </p:cNvPr>
          <p:cNvPicPr>
            <a:picLocks noChangeAspect="1"/>
          </p:cNvPicPr>
          <p:nvPr/>
        </p:nvPicPr>
        <p:blipFill>
          <a:blip r:embed="rId2"/>
          <a:stretch>
            <a:fillRect/>
          </a:stretch>
        </p:blipFill>
        <p:spPr>
          <a:xfrm>
            <a:off x="1095375" y="2909886"/>
            <a:ext cx="7206796" cy="1821771"/>
          </a:xfrm>
          <a:prstGeom prst="rect">
            <a:avLst/>
          </a:prstGeom>
          <a:ln>
            <a:solidFill>
              <a:schemeClr val="tx1"/>
            </a:solidFill>
          </a:ln>
        </p:spPr>
      </p:pic>
      <p:pic>
        <p:nvPicPr>
          <p:cNvPr id="11" name="Picture 10">
            <a:extLst>
              <a:ext uri="{FF2B5EF4-FFF2-40B4-BE49-F238E27FC236}">
                <a16:creationId xmlns="" xmlns:a16="http://schemas.microsoft.com/office/drawing/2014/main" id="{812FC997-3E14-4062-BC8E-092A52ED56EF}"/>
              </a:ext>
            </a:extLst>
          </p:cNvPr>
          <p:cNvPicPr>
            <a:picLocks noChangeAspect="1"/>
          </p:cNvPicPr>
          <p:nvPr/>
        </p:nvPicPr>
        <p:blipFill>
          <a:blip r:embed="rId3"/>
          <a:stretch>
            <a:fillRect/>
          </a:stretch>
        </p:blipFill>
        <p:spPr>
          <a:xfrm>
            <a:off x="1095374" y="4956921"/>
            <a:ext cx="7206795" cy="1678851"/>
          </a:xfrm>
          <a:prstGeom prst="rect">
            <a:avLst/>
          </a:prstGeom>
          <a:ln>
            <a:solidFill>
              <a:schemeClr val="tx1"/>
            </a:solidFill>
          </a:ln>
        </p:spPr>
      </p:pic>
    </p:spTree>
    <p:extLst>
      <p:ext uri="{BB962C8B-B14F-4D97-AF65-F5344CB8AC3E}">
        <p14:creationId xmlns:p14="http://schemas.microsoft.com/office/powerpoint/2010/main" val="585054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078CCBCA-AA59-4E79-87B4-23358EDFEA99}"/>
              </a:ext>
            </a:extLst>
          </p:cNvPr>
          <p:cNvSpPr txBox="1">
            <a:spLocks noChangeArrowheads="1"/>
          </p:cNvSpPr>
          <p:nvPr/>
        </p:nvSpPr>
        <p:spPr>
          <a:xfrm>
            <a:off x="627184" y="36877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b="1" dirty="0"/>
              <a:t>Array of Strings</a:t>
            </a:r>
          </a:p>
          <a:p>
            <a:endParaRPr lang="en-US" sz="3600" b="1" dirty="0"/>
          </a:p>
          <a:p>
            <a:r>
              <a:rPr lang="en-US" sz="3600" dirty="0"/>
              <a:t>In memory allocation:</a:t>
            </a:r>
          </a:p>
        </p:txBody>
      </p:sp>
      <p:pic>
        <p:nvPicPr>
          <p:cNvPr id="2" name="Picture 1">
            <a:extLst>
              <a:ext uri="{FF2B5EF4-FFF2-40B4-BE49-F238E27FC236}">
                <a16:creationId xmlns="" xmlns:a16="http://schemas.microsoft.com/office/drawing/2014/main" id="{8EA78CE2-FC4A-4B60-A687-25792D0D457C}"/>
              </a:ext>
            </a:extLst>
          </p:cNvPr>
          <p:cNvPicPr>
            <a:picLocks noChangeAspect="1"/>
          </p:cNvPicPr>
          <p:nvPr/>
        </p:nvPicPr>
        <p:blipFill>
          <a:blip r:embed="rId2"/>
          <a:stretch>
            <a:fillRect/>
          </a:stretch>
        </p:blipFill>
        <p:spPr>
          <a:xfrm>
            <a:off x="1313424" y="1694338"/>
            <a:ext cx="7718034" cy="4794887"/>
          </a:xfrm>
          <a:prstGeom prst="rect">
            <a:avLst/>
          </a:prstGeom>
        </p:spPr>
      </p:pic>
    </p:spTree>
    <p:extLst>
      <p:ext uri="{BB962C8B-B14F-4D97-AF65-F5344CB8AC3E}">
        <p14:creationId xmlns:p14="http://schemas.microsoft.com/office/powerpoint/2010/main" val="82661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078CCBCA-AA59-4E79-87B4-23358EDFEA99}"/>
              </a:ext>
            </a:extLst>
          </p:cNvPr>
          <p:cNvSpPr txBox="1">
            <a:spLocks noChangeArrowheads="1"/>
          </p:cNvSpPr>
          <p:nvPr/>
        </p:nvSpPr>
        <p:spPr>
          <a:xfrm>
            <a:off x="627184" y="36877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b="1" dirty="0"/>
              <a:t>Array of Strings</a:t>
            </a:r>
          </a:p>
          <a:p>
            <a:endParaRPr lang="en-US" sz="3600" b="1" dirty="0"/>
          </a:p>
          <a:p>
            <a:r>
              <a:rPr lang="en-US" sz="3600" dirty="0"/>
              <a:t>In memory allocation:</a:t>
            </a:r>
          </a:p>
        </p:txBody>
      </p:sp>
      <p:pic>
        <p:nvPicPr>
          <p:cNvPr id="5" name="Picture 4">
            <a:extLst>
              <a:ext uri="{FF2B5EF4-FFF2-40B4-BE49-F238E27FC236}">
                <a16:creationId xmlns="" xmlns:a16="http://schemas.microsoft.com/office/drawing/2014/main" id="{543873BA-D46E-4163-9FEF-BE01F0E708E0}"/>
              </a:ext>
            </a:extLst>
          </p:cNvPr>
          <p:cNvPicPr>
            <a:picLocks noChangeAspect="1"/>
          </p:cNvPicPr>
          <p:nvPr/>
        </p:nvPicPr>
        <p:blipFill>
          <a:blip r:embed="rId2"/>
          <a:stretch>
            <a:fillRect/>
          </a:stretch>
        </p:blipFill>
        <p:spPr>
          <a:xfrm>
            <a:off x="813934" y="1781424"/>
            <a:ext cx="7270523" cy="4866119"/>
          </a:xfrm>
          <a:prstGeom prst="rect">
            <a:avLst/>
          </a:prstGeom>
        </p:spPr>
      </p:pic>
    </p:spTree>
    <p:extLst>
      <p:ext uri="{BB962C8B-B14F-4D97-AF65-F5344CB8AC3E}">
        <p14:creationId xmlns:p14="http://schemas.microsoft.com/office/powerpoint/2010/main" val="2465172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659CD8C-AA0F-4F82-B9CE-0A8269A53247}"/>
              </a:ext>
            </a:extLst>
          </p:cNvPr>
          <p:cNvPicPr>
            <a:picLocks noChangeAspect="1"/>
          </p:cNvPicPr>
          <p:nvPr/>
        </p:nvPicPr>
        <p:blipFill>
          <a:blip r:embed="rId2"/>
          <a:stretch>
            <a:fillRect/>
          </a:stretch>
        </p:blipFill>
        <p:spPr>
          <a:xfrm>
            <a:off x="1039359" y="638627"/>
            <a:ext cx="9933441" cy="5936343"/>
          </a:xfrm>
          <a:prstGeom prst="rect">
            <a:avLst/>
          </a:prstGeom>
        </p:spPr>
      </p:pic>
    </p:spTree>
    <p:extLst>
      <p:ext uri="{BB962C8B-B14F-4D97-AF65-F5344CB8AC3E}">
        <p14:creationId xmlns:p14="http://schemas.microsoft.com/office/powerpoint/2010/main" val="2056454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F9F20260-49ED-43F5-A55C-ACCA81F79BEE}"/>
              </a:ext>
            </a:extLst>
          </p:cNvPr>
          <p:cNvSpPr>
            <a:spLocks noGrp="1" noChangeArrowheads="1"/>
          </p:cNvSpPr>
          <p:nvPr>
            <p:ph type="title"/>
          </p:nvPr>
        </p:nvSpPr>
        <p:spPr/>
        <p:txBody>
          <a:bodyPr/>
          <a:lstStyle/>
          <a:p>
            <a:pPr eaLnBrk="1" hangingPunct="1"/>
            <a:r>
              <a:rPr lang="en-US" altLang="en-US"/>
              <a:t>Multiple-Subscripted Arrays</a:t>
            </a:r>
          </a:p>
        </p:txBody>
      </p:sp>
      <p:sp>
        <p:nvSpPr>
          <p:cNvPr id="19459" name="Rectangle 3">
            <a:extLst>
              <a:ext uri="{FF2B5EF4-FFF2-40B4-BE49-F238E27FC236}">
                <a16:creationId xmlns="" xmlns:a16="http://schemas.microsoft.com/office/drawing/2014/main" id="{6FDE97E0-4042-4870-A132-D80A7D65780F}"/>
              </a:ext>
            </a:extLst>
          </p:cNvPr>
          <p:cNvSpPr>
            <a:spLocks noGrp="1" noChangeArrowheads="1"/>
          </p:cNvSpPr>
          <p:nvPr>
            <p:ph idx="1"/>
          </p:nvPr>
        </p:nvSpPr>
        <p:spPr>
          <a:xfrm>
            <a:off x="838200" y="1487792"/>
            <a:ext cx="10515600" cy="4351338"/>
          </a:xfrm>
        </p:spPr>
        <p:txBody>
          <a:bodyPr>
            <a:normAutofit/>
          </a:bodyPr>
          <a:lstStyle/>
          <a:p>
            <a:r>
              <a:rPr lang="en-US" dirty="0"/>
              <a:t>An array of arrays is called as multi dimensional array. In simple words, an array created with more than one dimension (size) is called as multi dimensional array. Multi dimensional array can be of </a:t>
            </a:r>
            <a:r>
              <a:rPr lang="en-US" b="1" dirty="0"/>
              <a:t>two dimensional array</a:t>
            </a:r>
            <a:r>
              <a:rPr lang="en-US" dirty="0"/>
              <a:t> or </a:t>
            </a:r>
            <a:r>
              <a:rPr lang="en-US" b="1" dirty="0"/>
              <a:t>three dimensional array</a:t>
            </a:r>
            <a:r>
              <a:rPr lang="en-US" dirty="0"/>
              <a:t> or </a:t>
            </a:r>
            <a:r>
              <a:rPr lang="en-US" b="1" dirty="0"/>
              <a:t>four dimensional array</a:t>
            </a:r>
            <a:r>
              <a:rPr lang="en-US" dirty="0"/>
              <a:t>...</a:t>
            </a:r>
            <a:br>
              <a:rPr lang="en-US" dirty="0"/>
            </a:br>
            <a:r>
              <a:rPr lang="en-US" dirty="0"/>
              <a:t/>
            </a:r>
            <a:br>
              <a:rPr lang="en-US" dirty="0"/>
            </a:br>
            <a:r>
              <a:rPr lang="en-US" dirty="0"/>
              <a:t>Most popular and commonly used multi dimensional array is </a:t>
            </a:r>
            <a:r>
              <a:rPr lang="en-US" b="1" dirty="0"/>
              <a:t>two dimensional array</a:t>
            </a:r>
            <a:r>
              <a:rPr lang="en-US" dirty="0"/>
              <a:t>. The 2-D arrays are used to store data in the form of table. We also use 2-D arrays to create mathematical </a:t>
            </a:r>
            <a:r>
              <a:rPr lang="en-US" b="1" dirty="0"/>
              <a:t>matrices</a:t>
            </a:r>
            <a:r>
              <a:rPr lang="en-US" dirty="0"/>
              <a:t>.</a:t>
            </a:r>
            <a:endParaRPr lang="en-US" altLang="en-US" dirty="0"/>
          </a:p>
          <a:p>
            <a:pPr algn="just" eaLnBrk="1" hangingPunct="1"/>
            <a:endParaRPr lang="en-US" altLang="en-US" dirty="0"/>
          </a:p>
        </p:txBody>
      </p:sp>
      <p:sp>
        <p:nvSpPr>
          <p:cNvPr id="19461" name="Rectangle 57">
            <a:extLst>
              <a:ext uri="{FF2B5EF4-FFF2-40B4-BE49-F238E27FC236}">
                <a16:creationId xmlns="" xmlns:a16="http://schemas.microsoft.com/office/drawing/2014/main" id="{F459189F-7B64-4A49-B9D7-5AFBFBD38D52}"/>
              </a:ext>
            </a:extLst>
          </p:cNvPr>
          <p:cNvSpPr>
            <a:spLocks noChangeArrowheads="1"/>
          </p:cNvSpPr>
          <p:nvPr/>
        </p:nvSpPr>
        <p:spPr bwMode="auto">
          <a:xfrm>
            <a:off x="1095375" y="1865313"/>
            <a:ext cx="548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F9F20260-49ED-43F5-A55C-ACCA81F79BEE}"/>
              </a:ext>
            </a:extLst>
          </p:cNvPr>
          <p:cNvSpPr>
            <a:spLocks noGrp="1" noChangeArrowheads="1"/>
          </p:cNvSpPr>
          <p:nvPr>
            <p:ph type="title"/>
          </p:nvPr>
        </p:nvSpPr>
        <p:spPr/>
        <p:txBody>
          <a:bodyPr/>
          <a:lstStyle/>
          <a:p>
            <a:pPr eaLnBrk="1" hangingPunct="1"/>
            <a:r>
              <a:rPr lang="en-US" altLang="en-US"/>
              <a:t>Multiple-Subscripted Arrays</a:t>
            </a:r>
          </a:p>
        </p:txBody>
      </p:sp>
      <p:sp>
        <p:nvSpPr>
          <p:cNvPr id="19459" name="Rectangle 3">
            <a:extLst>
              <a:ext uri="{FF2B5EF4-FFF2-40B4-BE49-F238E27FC236}">
                <a16:creationId xmlns="" xmlns:a16="http://schemas.microsoft.com/office/drawing/2014/main" id="{6FDE97E0-4042-4870-A132-D80A7D65780F}"/>
              </a:ext>
            </a:extLst>
          </p:cNvPr>
          <p:cNvSpPr>
            <a:spLocks noGrp="1" noChangeArrowheads="1"/>
          </p:cNvSpPr>
          <p:nvPr>
            <p:ph idx="1"/>
          </p:nvPr>
        </p:nvSpPr>
        <p:spPr>
          <a:xfrm>
            <a:off x="1095375" y="1653381"/>
            <a:ext cx="10515600" cy="4351338"/>
          </a:xfrm>
        </p:spPr>
        <p:txBody>
          <a:bodyPr/>
          <a:lstStyle/>
          <a:p>
            <a:pPr eaLnBrk="1" hangingPunct="1"/>
            <a:r>
              <a:rPr lang="en-US" altLang="en-US" dirty="0"/>
              <a:t>Multiple subscripted arrays  </a:t>
            </a:r>
          </a:p>
          <a:p>
            <a:pPr lvl="1" eaLnBrk="1" hangingPunct="1"/>
            <a:r>
              <a:rPr lang="en-US" altLang="en-US" dirty="0"/>
              <a:t>Tables with rows and columns (</a:t>
            </a:r>
            <a:r>
              <a:rPr lang="en-US" altLang="en-US" sz="2300" dirty="0">
                <a:latin typeface="Lucida Console" panose="020B0609040504020204" pitchFamily="49" charset="0"/>
              </a:rPr>
              <a:t>m</a:t>
            </a:r>
            <a:r>
              <a:rPr lang="en-US" altLang="en-US" dirty="0"/>
              <a:t> by </a:t>
            </a:r>
            <a:r>
              <a:rPr lang="en-US" altLang="en-US" sz="2300" dirty="0">
                <a:latin typeface="Lucida Console" panose="020B0609040504020204" pitchFamily="49" charset="0"/>
              </a:rPr>
              <a:t>n</a:t>
            </a:r>
            <a:r>
              <a:rPr lang="en-US" altLang="en-US" dirty="0"/>
              <a:t> array)</a:t>
            </a:r>
          </a:p>
          <a:p>
            <a:pPr lvl="1" eaLnBrk="1" hangingPunct="1"/>
            <a:r>
              <a:rPr lang="en-US" altLang="en-US" dirty="0"/>
              <a:t>Like matrices: specify row, then column </a:t>
            </a:r>
          </a:p>
          <a:p>
            <a:pPr eaLnBrk="1" hangingPunct="1"/>
            <a:endParaRPr lang="en-US" altLang="en-US" dirty="0"/>
          </a:p>
        </p:txBody>
      </p:sp>
      <p:grpSp>
        <p:nvGrpSpPr>
          <p:cNvPr id="19460" name="Group 5">
            <a:extLst>
              <a:ext uri="{FF2B5EF4-FFF2-40B4-BE49-F238E27FC236}">
                <a16:creationId xmlns="" xmlns:a16="http://schemas.microsoft.com/office/drawing/2014/main" id="{4CEC1EA9-EA1A-46A2-B128-F0AFF86F8687}"/>
              </a:ext>
            </a:extLst>
          </p:cNvPr>
          <p:cNvGrpSpPr>
            <a:grpSpLocks/>
          </p:cNvGrpSpPr>
          <p:nvPr/>
        </p:nvGrpSpPr>
        <p:grpSpPr bwMode="auto">
          <a:xfrm>
            <a:off x="3048001" y="3429000"/>
            <a:ext cx="6505575" cy="2389188"/>
            <a:chOff x="750" y="1632"/>
            <a:chExt cx="4098" cy="1505"/>
          </a:xfrm>
        </p:grpSpPr>
        <p:grpSp>
          <p:nvGrpSpPr>
            <p:cNvPr id="19462" name="Group 6">
              <a:extLst>
                <a:ext uri="{FF2B5EF4-FFF2-40B4-BE49-F238E27FC236}">
                  <a16:creationId xmlns="" xmlns:a16="http://schemas.microsoft.com/office/drawing/2014/main" id="{62704F58-D82E-4BDB-BCEC-B84FDE3BA61E}"/>
                </a:ext>
              </a:extLst>
            </p:cNvPr>
            <p:cNvGrpSpPr>
              <a:grpSpLocks/>
            </p:cNvGrpSpPr>
            <p:nvPr/>
          </p:nvGrpSpPr>
          <p:grpSpPr bwMode="auto">
            <a:xfrm>
              <a:off x="750" y="1632"/>
              <a:ext cx="3848" cy="864"/>
              <a:chOff x="750" y="1632"/>
              <a:chExt cx="3848" cy="864"/>
            </a:xfrm>
          </p:grpSpPr>
          <p:sp>
            <p:nvSpPr>
              <p:cNvPr id="19470" name="Rectangle 7">
                <a:extLst>
                  <a:ext uri="{FF2B5EF4-FFF2-40B4-BE49-F238E27FC236}">
                    <a16:creationId xmlns="" xmlns:a16="http://schemas.microsoft.com/office/drawing/2014/main" id="{D982843E-DB93-4C88-BF07-7E47CBFABADC}"/>
                  </a:ext>
                </a:extLst>
              </p:cNvPr>
              <p:cNvSpPr>
                <a:spLocks noChangeArrowheads="1"/>
              </p:cNvSpPr>
              <p:nvPr/>
            </p:nvSpPr>
            <p:spPr bwMode="auto">
              <a:xfrm>
                <a:off x="750" y="1884"/>
                <a:ext cx="44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Row 0</a:t>
                </a:r>
              </a:p>
              <a:p>
                <a:endParaRPr lang="en-US" altLang="en-US">
                  <a:latin typeface="Lucida Console" panose="020B0609040504020204" pitchFamily="49" charset="0"/>
                </a:endParaRPr>
              </a:p>
            </p:txBody>
          </p:sp>
          <p:sp>
            <p:nvSpPr>
              <p:cNvPr id="19471" name="Rectangle 8">
                <a:extLst>
                  <a:ext uri="{FF2B5EF4-FFF2-40B4-BE49-F238E27FC236}">
                    <a16:creationId xmlns="" xmlns:a16="http://schemas.microsoft.com/office/drawing/2014/main" id="{57FA8651-DD46-4B6A-AD20-7C5C902DEF93}"/>
                  </a:ext>
                </a:extLst>
              </p:cNvPr>
              <p:cNvSpPr>
                <a:spLocks noChangeArrowheads="1"/>
              </p:cNvSpPr>
              <p:nvPr/>
            </p:nvSpPr>
            <p:spPr bwMode="auto">
              <a:xfrm>
                <a:off x="750" y="2053"/>
                <a:ext cx="44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Row 1</a:t>
                </a:r>
              </a:p>
              <a:p>
                <a:endParaRPr lang="en-US" altLang="en-US">
                  <a:latin typeface="Lucida Console" panose="020B0609040504020204" pitchFamily="49" charset="0"/>
                </a:endParaRPr>
              </a:p>
            </p:txBody>
          </p:sp>
          <p:sp>
            <p:nvSpPr>
              <p:cNvPr id="19472" name="Rectangle 9">
                <a:extLst>
                  <a:ext uri="{FF2B5EF4-FFF2-40B4-BE49-F238E27FC236}">
                    <a16:creationId xmlns="" xmlns:a16="http://schemas.microsoft.com/office/drawing/2014/main" id="{FA71DF7B-48CD-4526-9203-3FBBA81E236E}"/>
                  </a:ext>
                </a:extLst>
              </p:cNvPr>
              <p:cNvSpPr>
                <a:spLocks noChangeArrowheads="1"/>
              </p:cNvSpPr>
              <p:nvPr/>
            </p:nvSpPr>
            <p:spPr bwMode="auto">
              <a:xfrm>
                <a:off x="750" y="2222"/>
                <a:ext cx="44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Row 2</a:t>
                </a:r>
              </a:p>
              <a:p>
                <a:endParaRPr lang="en-US" altLang="en-US" sz="1200">
                  <a:latin typeface="Lucida Console" panose="020B0609040504020204" pitchFamily="49" charset="0"/>
                </a:endParaRPr>
              </a:p>
            </p:txBody>
          </p:sp>
          <p:sp>
            <p:nvSpPr>
              <p:cNvPr id="19473" name="Rectangle 10">
                <a:extLst>
                  <a:ext uri="{FF2B5EF4-FFF2-40B4-BE49-F238E27FC236}">
                    <a16:creationId xmlns="" xmlns:a16="http://schemas.microsoft.com/office/drawing/2014/main" id="{BAB0969F-E649-4E56-A1B9-D8E53F32A48C}"/>
                  </a:ext>
                </a:extLst>
              </p:cNvPr>
              <p:cNvSpPr>
                <a:spLocks noChangeArrowheads="1"/>
              </p:cNvSpPr>
              <p:nvPr/>
            </p:nvSpPr>
            <p:spPr bwMode="auto">
              <a:xfrm>
                <a:off x="1371" y="1632"/>
                <a:ext cx="69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Column 0</a:t>
                </a:r>
              </a:p>
              <a:p>
                <a:endParaRPr lang="en-US" altLang="en-US">
                  <a:latin typeface="Lucida Console" panose="020B0609040504020204" pitchFamily="49" charset="0"/>
                </a:endParaRPr>
              </a:p>
            </p:txBody>
          </p:sp>
          <p:sp>
            <p:nvSpPr>
              <p:cNvPr id="19474" name="Rectangle 11">
                <a:extLst>
                  <a:ext uri="{FF2B5EF4-FFF2-40B4-BE49-F238E27FC236}">
                    <a16:creationId xmlns="" xmlns:a16="http://schemas.microsoft.com/office/drawing/2014/main" id="{1E6E73DB-3060-4F38-812C-D2A92A22F9E1}"/>
                  </a:ext>
                </a:extLst>
              </p:cNvPr>
              <p:cNvSpPr>
                <a:spLocks noChangeArrowheads="1"/>
              </p:cNvSpPr>
              <p:nvPr/>
            </p:nvSpPr>
            <p:spPr bwMode="auto">
              <a:xfrm>
                <a:off x="2196" y="1632"/>
                <a:ext cx="6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Column 1</a:t>
                </a:r>
              </a:p>
              <a:p>
                <a:endParaRPr lang="en-US" altLang="en-US">
                  <a:latin typeface="Lucida Console" panose="020B0609040504020204" pitchFamily="49" charset="0"/>
                </a:endParaRPr>
              </a:p>
            </p:txBody>
          </p:sp>
          <p:sp>
            <p:nvSpPr>
              <p:cNvPr id="19475" name="Rectangle 12">
                <a:extLst>
                  <a:ext uri="{FF2B5EF4-FFF2-40B4-BE49-F238E27FC236}">
                    <a16:creationId xmlns="" xmlns:a16="http://schemas.microsoft.com/office/drawing/2014/main" id="{76AD5C06-0269-47E4-8CB9-EB84A879BCAB}"/>
                  </a:ext>
                </a:extLst>
              </p:cNvPr>
              <p:cNvSpPr>
                <a:spLocks noChangeArrowheads="1"/>
              </p:cNvSpPr>
              <p:nvPr/>
            </p:nvSpPr>
            <p:spPr bwMode="auto">
              <a:xfrm>
                <a:off x="3022" y="1632"/>
                <a:ext cx="69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Column 2</a:t>
                </a:r>
              </a:p>
              <a:p>
                <a:endParaRPr lang="en-US" altLang="en-US">
                  <a:latin typeface="Lucida Console" panose="020B0609040504020204" pitchFamily="49" charset="0"/>
                </a:endParaRPr>
              </a:p>
            </p:txBody>
          </p:sp>
          <p:sp>
            <p:nvSpPr>
              <p:cNvPr id="19476" name="Rectangle 13">
                <a:extLst>
                  <a:ext uri="{FF2B5EF4-FFF2-40B4-BE49-F238E27FC236}">
                    <a16:creationId xmlns="" xmlns:a16="http://schemas.microsoft.com/office/drawing/2014/main" id="{B19A0651-03C4-4002-9F41-3FC2A55A9081}"/>
                  </a:ext>
                </a:extLst>
              </p:cNvPr>
              <p:cNvSpPr>
                <a:spLocks noChangeArrowheads="1"/>
              </p:cNvSpPr>
              <p:nvPr/>
            </p:nvSpPr>
            <p:spPr bwMode="auto">
              <a:xfrm>
                <a:off x="3847" y="1632"/>
                <a:ext cx="6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Column 3</a:t>
                </a:r>
              </a:p>
              <a:p>
                <a:endParaRPr lang="en-US" altLang="en-US">
                  <a:latin typeface="Lucida Console" panose="020B0609040504020204" pitchFamily="49" charset="0"/>
                </a:endParaRPr>
              </a:p>
            </p:txBody>
          </p:sp>
          <p:grpSp>
            <p:nvGrpSpPr>
              <p:cNvPr id="19477" name="Group 14">
                <a:extLst>
                  <a:ext uri="{FF2B5EF4-FFF2-40B4-BE49-F238E27FC236}">
                    <a16:creationId xmlns="" xmlns:a16="http://schemas.microsoft.com/office/drawing/2014/main" id="{9ACF142E-8BDD-4431-A09E-6A96125F3F30}"/>
                  </a:ext>
                </a:extLst>
              </p:cNvPr>
              <p:cNvGrpSpPr>
                <a:grpSpLocks/>
              </p:cNvGrpSpPr>
              <p:nvPr/>
            </p:nvGrpSpPr>
            <p:grpSpPr bwMode="auto">
              <a:xfrm>
                <a:off x="1296" y="1824"/>
                <a:ext cx="826" cy="217"/>
                <a:chOff x="0" y="0"/>
                <a:chExt cx="20000" cy="20000"/>
              </a:xfrm>
            </p:grpSpPr>
            <p:sp>
              <p:nvSpPr>
                <p:cNvPr id="19511" name="Freeform 15">
                  <a:extLst>
                    <a:ext uri="{FF2B5EF4-FFF2-40B4-BE49-F238E27FC236}">
                      <a16:creationId xmlns="" xmlns:a16="http://schemas.microsoft.com/office/drawing/2014/main" id="{BC602A63-4E1E-4D11-BBF6-AFA8E2527DF4}"/>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12" name="Rectangle 16">
                  <a:extLst>
                    <a:ext uri="{FF2B5EF4-FFF2-40B4-BE49-F238E27FC236}">
                      <a16:creationId xmlns="" xmlns:a16="http://schemas.microsoft.com/office/drawing/2014/main" id="{CDC8095F-3D08-409A-96A5-B3D0CA25E7A2}"/>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78" name="Group 17">
                <a:extLst>
                  <a:ext uri="{FF2B5EF4-FFF2-40B4-BE49-F238E27FC236}">
                    <a16:creationId xmlns="" xmlns:a16="http://schemas.microsoft.com/office/drawing/2014/main" id="{4C95BAED-D9F4-4879-B3C7-8B18B707F724}"/>
                  </a:ext>
                </a:extLst>
              </p:cNvPr>
              <p:cNvGrpSpPr>
                <a:grpSpLocks/>
              </p:cNvGrpSpPr>
              <p:nvPr/>
            </p:nvGrpSpPr>
            <p:grpSpPr bwMode="auto">
              <a:xfrm>
                <a:off x="1296" y="2041"/>
                <a:ext cx="826" cy="215"/>
                <a:chOff x="0" y="0"/>
                <a:chExt cx="20000" cy="20000"/>
              </a:xfrm>
            </p:grpSpPr>
            <p:sp>
              <p:nvSpPr>
                <p:cNvPr id="19509" name="Freeform 18">
                  <a:extLst>
                    <a:ext uri="{FF2B5EF4-FFF2-40B4-BE49-F238E27FC236}">
                      <a16:creationId xmlns="" xmlns:a16="http://schemas.microsoft.com/office/drawing/2014/main" id="{E072169E-F343-49EC-BDFF-551E8AADFB8C}"/>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10" name="Rectangle 19">
                  <a:extLst>
                    <a:ext uri="{FF2B5EF4-FFF2-40B4-BE49-F238E27FC236}">
                      <a16:creationId xmlns="" xmlns:a16="http://schemas.microsoft.com/office/drawing/2014/main" id="{B84068B3-388F-4109-9F03-27787CDFF0F7}"/>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79" name="Group 20">
                <a:extLst>
                  <a:ext uri="{FF2B5EF4-FFF2-40B4-BE49-F238E27FC236}">
                    <a16:creationId xmlns="" xmlns:a16="http://schemas.microsoft.com/office/drawing/2014/main" id="{D200C5C1-AAB7-4C59-B266-022586ABA065}"/>
                  </a:ext>
                </a:extLst>
              </p:cNvPr>
              <p:cNvGrpSpPr>
                <a:grpSpLocks/>
              </p:cNvGrpSpPr>
              <p:nvPr/>
            </p:nvGrpSpPr>
            <p:grpSpPr bwMode="auto">
              <a:xfrm>
                <a:off x="1296" y="2256"/>
                <a:ext cx="826" cy="240"/>
                <a:chOff x="0" y="0"/>
                <a:chExt cx="20000" cy="20000"/>
              </a:xfrm>
            </p:grpSpPr>
            <p:sp>
              <p:nvSpPr>
                <p:cNvPr id="19507" name="Freeform 21">
                  <a:extLst>
                    <a:ext uri="{FF2B5EF4-FFF2-40B4-BE49-F238E27FC236}">
                      <a16:creationId xmlns="" xmlns:a16="http://schemas.microsoft.com/office/drawing/2014/main" id="{06A7B016-1115-4172-A4AA-E78EC725F7AC}"/>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08" name="Rectangle 22">
                  <a:extLst>
                    <a:ext uri="{FF2B5EF4-FFF2-40B4-BE49-F238E27FC236}">
                      <a16:creationId xmlns="" xmlns:a16="http://schemas.microsoft.com/office/drawing/2014/main" id="{DF4F1D66-3233-4A4C-9A6D-3AE098924414}"/>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sz="1200">
                    <a:latin typeface="Lucida Console" panose="020B0609040504020204" pitchFamily="49" charset="0"/>
                  </a:endParaRPr>
                </a:p>
              </p:txBody>
            </p:sp>
          </p:grpSp>
          <p:grpSp>
            <p:nvGrpSpPr>
              <p:cNvPr id="19480" name="Group 23">
                <a:extLst>
                  <a:ext uri="{FF2B5EF4-FFF2-40B4-BE49-F238E27FC236}">
                    <a16:creationId xmlns="" xmlns:a16="http://schemas.microsoft.com/office/drawing/2014/main" id="{88A5D9D2-E9CE-4A4A-BDCA-D83382BF452D}"/>
                  </a:ext>
                </a:extLst>
              </p:cNvPr>
              <p:cNvGrpSpPr>
                <a:grpSpLocks/>
              </p:cNvGrpSpPr>
              <p:nvPr/>
            </p:nvGrpSpPr>
            <p:grpSpPr bwMode="auto">
              <a:xfrm>
                <a:off x="2122" y="1824"/>
                <a:ext cx="825" cy="217"/>
                <a:chOff x="0" y="0"/>
                <a:chExt cx="20000" cy="20000"/>
              </a:xfrm>
            </p:grpSpPr>
            <p:sp>
              <p:nvSpPr>
                <p:cNvPr id="19505" name="Freeform 24">
                  <a:extLst>
                    <a:ext uri="{FF2B5EF4-FFF2-40B4-BE49-F238E27FC236}">
                      <a16:creationId xmlns="" xmlns:a16="http://schemas.microsoft.com/office/drawing/2014/main" id="{C225916A-ABA4-436D-9270-FF78578DF7A7}"/>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06" name="Rectangle 25">
                  <a:extLst>
                    <a:ext uri="{FF2B5EF4-FFF2-40B4-BE49-F238E27FC236}">
                      <a16:creationId xmlns="" xmlns:a16="http://schemas.microsoft.com/office/drawing/2014/main" id="{A03A49C7-0FD5-4DC0-B617-A9BD24D530BA}"/>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81" name="Group 26">
                <a:extLst>
                  <a:ext uri="{FF2B5EF4-FFF2-40B4-BE49-F238E27FC236}">
                    <a16:creationId xmlns="" xmlns:a16="http://schemas.microsoft.com/office/drawing/2014/main" id="{0B314804-EAE9-4CBC-B5BD-54494942206B}"/>
                  </a:ext>
                </a:extLst>
              </p:cNvPr>
              <p:cNvGrpSpPr>
                <a:grpSpLocks/>
              </p:cNvGrpSpPr>
              <p:nvPr/>
            </p:nvGrpSpPr>
            <p:grpSpPr bwMode="auto">
              <a:xfrm>
                <a:off x="2122" y="2041"/>
                <a:ext cx="825" cy="215"/>
                <a:chOff x="0" y="0"/>
                <a:chExt cx="20000" cy="20000"/>
              </a:xfrm>
            </p:grpSpPr>
            <p:sp>
              <p:nvSpPr>
                <p:cNvPr id="19503" name="Freeform 27">
                  <a:extLst>
                    <a:ext uri="{FF2B5EF4-FFF2-40B4-BE49-F238E27FC236}">
                      <a16:creationId xmlns="" xmlns:a16="http://schemas.microsoft.com/office/drawing/2014/main" id="{F42FA170-1871-4479-BBA2-A9A4F2B3D981}"/>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04" name="Rectangle 28">
                  <a:extLst>
                    <a:ext uri="{FF2B5EF4-FFF2-40B4-BE49-F238E27FC236}">
                      <a16:creationId xmlns="" xmlns:a16="http://schemas.microsoft.com/office/drawing/2014/main" id="{9AD5BC9A-095C-4AB2-AE7D-6FAD7A3476DA}"/>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sz="1200">
                    <a:latin typeface="Lucida Console" panose="020B0609040504020204" pitchFamily="49" charset="0"/>
                  </a:endParaRPr>
                </a:p>
              </p:txBody>
            </p:sp>
          </p:grpSp>
          <p:grpSp>
            <p:nvGrpSpPr>
              <p:cNvPr id="19482" name="Group 29">
                <a:extLst>
                  <a:ext uri="{FF2B5EF4-FFF2-40B4-BE49-F238E27FC236}">
                    <a16:creationId xmlns="" xmlns:a16="http://schemas.microsoft.com/office/drawing/2014/main" id="{4AE8372A-CFB2-4430-961F-0FE605AFCF36}"/>
                  </a:ext>
                </a:extLst>
              </p:cNvPr>
              <p:cNvGrpSpPr>
                <a:grpSpLocks/>
              </p:cNvGrpSpPr>
              <p:nvPr/>
            </p:nvGrpSpPr>
            <p:grpSpPr bwMode="auto">
              <a:xfrm>
                <a:off x="2122" y="2256"/>
                <a:ext cx="825" cy="240"/>
                <a:chOff x="0" y="0"/>
                <a:chExt cx="20000" cy="20000"/>
              </a:xfrm>
            </p:grpSpPr>
            <p:sp>
              <p:nvSpPr>
                <p:cNvPr id="19501" name="Freeform 30">
                  <a:extLst>
                    <a:ext uri="{FF2B5EF4-FFF2-40B4-BE49-F238E27FC236}">
                      <a16:creationId xmlns="" xmlns:a16="http://schemas.microsoft.com/office/drawing/2014/main" id="{A6DC4FDB-CB47-4660-A3AE-1D0E5AA96DE8}"/>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02" name="Rectangle 31">
                  <a:extLst>
                    <a:ext uri="{FF2B5EF4-FFF2-40B4-BE49-F238E27FC236}">
                      <a16:creationId xmlns="" xmlns:a16="http://schemas.microsoft.com/office/drawing/2014/main" id="{DA570364-AC25-4B1C-BAE6-065A162D1E2A}"/>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sz="1200">
                    <a:latin typeface="Lucida Console" panose="020B0609040504020204" pitchFamily="49" charset="0"/>
                  </a:endParaRPr>
                </a:p>
              </p:txBody>
            </p:sp>
          </p:grpSp>
          <p:grpSp>
            <p:nvGrpSpPr>
              <p:cNvPr id="19483" name="Group 32">
                <a:extLst>
                  <a:ext uri="{FF2B5EF4-FFF2-40B4-BE49-F238E27FC236}">
                    <a16:creationId xmlns="" xmlns:a16="http://schemas.microsoft.com/office/drawing/2014/main" id="{3D64169E-0D60-4A19-9011-5DCF04B37D16}"/>
                  </a:ext>
                </a:extLst>
              </p:cNvPr>
              <p:cNvGrpSpPr>
                <a:grpSpLocks/>
              </p:cNvGrpSpPr>
              <p:nvPr/>
            </p:nvGrpSpPr>
            <p:grpSpPr bwMode="auto">
              <a:xfrm>
                <a:off x="2947" y="1824"/>
                <a:ext cx="826" cy="217"/>
                <a:chOff x="0" y="0"/>
                <a:chExt cx="20000" cy="20000"/>
              </a:xfrm>
            </p:grpSpPr>
            <p:sp>
              <p:nvSpPr>
                <p:cNvPr id="19499" name="Freeform 33">
                  <a:extLst>
                    <a:ext uri="{FF2B5EF4-FFF2-40B4-BE49-F238E27FC236}">
                      <a16:creationId xmlns="" xmlns:a16="http://schemas.microsoft.com/office/drawing/2014/main" id="{02B34AFD-92B5-4FD9-A65B-9F864AF28448}"/>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00" name="Rectangle 34">
                  <a:extLst>
                    <a:ext uri="{FF2B5EF4-FFF2-40B4-BE49-F238E27FC236}">
                      <a16:creationId xmlns="" xmlns:a16="http://schemas.microsoft.com/office/drawing/2014/main" id="{2C0A104B-0AE7-4272-88AC-3F693F82BE09}"/>
                    </a:ext>
                  </a:extLst>
                </p:cNvPr>
                <p:cNvSpPr>
                  <a:spLocks noChangeArrowheads="1"/>
                </p:cNvSpPr>
                <p:nvPr/>
              </p:nvSpPr>
              <p:spPr bwMode="auto">
                <a:xfrm>
                  <a:off x="813" y="2886"/>
                  <a:ext cx="18350"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84" name="Group 35">
                <a:extLst>
                  <a:ext uri="{FF2B5EF4-FFF2-40B4-BE49-F238E27FC236}">
                    <a16:creationId xmlns="" xmlns:a16="http://schemas.microsoft.com/office/drawing/2014/main" id="{DA339043-B360-4338-BA8A-68C9E2427813}"/>
                  </a:ext>
                </a:extLst>
              </p:cNvPr>
              <p:cNvGrpSpPr>
                <a:grpSpLocks/>
              </p:cNvGrpSpPr>
              <p:nvPr/>
            </p:nvGrpSpPr>
            <p:grpSpPr bwMode="auto">
              <a:xfrm>
                <a:off x="2947" y="2041"/>
                <a:ext cx="826" cy="215"/>
                <a:chOff x="0" y="0"/>
                <a:chExt cx="20000" cy="20000"/>
              </a:xfrm>
            </p:grpSpPr>
            <p:sp>
              <p:nvSpPr>
                <p:cNvPr id="19497" name="Freeform 36">
                  <a:extLst>
                    <a:ext uri="{FF2B5EF4-FFF2-40B4-BE49-F238E27FC236}">
                      <a16:creationId xmlns="" xmlns:a16="http://schemas.microsoft.com/office/drawing/2014/main" id="{1AD52A6C-3D8D-4D8A-BBE3-F5021BA8D1EA}"/>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98" name="Rectangle 37">
                  <a:extLst>
                    <a:ext uri="{FF2B5EF4-FFF2-40B4-BE49-F238E27FC236}">
                      <a16:creationId xmlns="" xmlns:a16="http://schemas.microsoft.com/office/drawing/2014/main" id="{281B712E-38D3-44B3-B6BD-8DCC28FA462C}"/>
                    </a:ext>
                  </a:extLst>
                </p:cNvPr>
                <p:cNvSpPr>
                  <a:spLocks noChangeArrowheads="1"/>
                </p:cNvSpPr>
                <p:nvPr/>
              </p:nvSpPr>
              <p:spPr bwMode="auto">
                <a:xfrm>
                  <a:off x="813" y="2886"/>
                  <a:ext cx="18350"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85" name="Group 38">
                <a:extLst>
                  <a:ext uri="{FF2B5EF4-FFF2-40B4-BE49-F238E27FC236}">
                    <a16:creationId xmlns="" xmlns:a16="http://schemas.microsoft.com/office/drawing/2014/main" id="{C18128A5-3210-43D4-B2C4-9A811F04D899}"/>
                  </a:ext>
                </a:extLst>
              </p:cNvPr>
              <p:cNvGrpSpPr>
                <a:grpSpLocks/>
              </p:cNvGrpSpPr>
              <p:nvPr/>
            </p:nvGrpSpPr>
            <p:grpSpPr bwMode="auto">
              <a:xfrm>
                <a:off x="2947" y="2256"/>
                <a:ext cx="826" cy="240"/>
                <a:chOff x="0" y="0"/>
                <a:chExt cx="20000" cy="20000"/>
              </a:xfrm>
            </p:grpSpPr>
            <p:sp>
              <p:nvSpPr>
                <p:cNvPr id="19495" name="Freeform 39">
                  <a:extLst>
                    <a:ext uri="{FF2B5EF4-FFF2-40B4-BE49-F238E27FC236}">
                      <a16:creationId xmlns="" xmlns:a16="http://schemas.microsoft.com/office/drawing/2014/main" id="{6BAC19AC-98FC-47AA-A972-CA077333AE5D}"/>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96" name="Rectangle 40">
                  <a:extLst>
                    <a:ext uri="{FF2B5EF4-FFF2-40B4-BE49-F238E27FC236}">
                      <a16:creationId xmlns="" xmlns:a16="http://schemas.microsoft.com/office/drawing/2014/main" id="{95704FE7-9E57-4AA8-B40D-E022E07CB594}"/>
                    </a:ext>
                  </a:extLst>
                </p:cNvPr>
                <p:cNvSpPr>
                  <a:spLocks noChangeArrowheads="1"/>
                </p:cNvSpPr>
                <p:nvPr/>
              </p:nvSpPr>
              <p:spPr bwMode="auto">
                <a:xfrm>
                  <a:off x="813" y="2886"/>
                  <a:ext cx="18350"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sz="1200">
                    <a:latin typeface="Lucida Console" panose="020B0609040504020204" pitchFamily="49" charset="0"/>
                  </a:endParaRPr>
                </a:p>
              </p:txBody>
            </p:sp>
          </p:grpSp>
          <p:grpSp>
            <p:nvGrpSpPr>
              <p:cNvPr id="19486" name="Group 41">
                <a:extLst>
                  <a:ext uri="{FF2B5EF4-FFF2-40B4-BE49-F238E27FC236}">
                    <a16:creationId xmlns="" xmlns:a16="http://schemas.microsoft.com/office/drawing/2014/main" id="{4FEC1070-75A3-4E30-960A-366AEDD6FFCA}"/>
                  </a:ext>
                </a:extLst>
              </p:cNvPr>
              <p:cNvGrpSpPr>
                <a:grpSpLocks/>
              </p:cNvGrpSpPr>
              <p:nvPr/>
            </p:nvGrpSpPr>
            <p:grpSpPr bwMode="auto">
              <a:xfrm>
                <a:off x="3773" y="1824"/>
                <a:ext cx="825" cy="217"/>
                <a:chOff x="0" y="0"/>
                <a:chExt cx="20000" cy="20000"/>
              </a:xfrm>
            </p:grpSpPr>
            <p:sp>
              <p:nvSpPr>
                <p:cNvPr id="19493" name="Freeform 42">
                  <a:extLst>
                    <a:ext uri="{FF2B5EF4-FFF2-40B4-BE49-F238E27FC236}">
                      <a16:creationId xmlns="" xmlns:a16="http://schemas.microsoft.com/office/drawing/2014/main" id="{C8E21993-74E2-42C4-A182-06203AECE160}"/>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94" name="Rectangle 43">
                  <a:extLst>
                    <a:ext uri="{FF2B5EF4-FFF2-40B4-BE49-F238E27FC236}">
                      <a16:creationId xmlns="" xmlns:a16="http://schemas.microsoft.com/office/drawing/2014/main" id="{FB0FE0B5-A9A0-4463-9933-B1EFBEDD089F}"/>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0</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3</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87" name="Group 44">
                <a:extLst>
                  <a:ext uri="{FF2B5EF4-FFF2-40B4-BE49-F238E27FC236}">
                    <a16:creationId xmlns="" xmlns:a16="http://schemas.microsoft.com/office/drawing/2014/main" id="{5B74895E-ACA2-4476-A144-1650B006161E}"/>
                  </a:ext>
                </a:extLst>
              </p:cNvPr>
              <p:cNvGrpSpPr>
                <a:grpSpLocks/>
              </p:cNvGrpSpPr>
              <p:nvPr/>
            </p:nvGrpSpPr>
            <p:grpSpPr bwMode="auto">
              <a:xfrm>
                <a:off x="3773" y="2041"/>
                <a:ext cx="825" cy="215"/>
                <a:chOff x="0" y="0"/>
                <a:chExt cx="20000" cy="20000"/>
              </a:xfrm>
            </p:grpSpPr>
            <p:sp>
              <p:nvSpPr>
                <p:cNvPr id="19491" name="Freeform 45">
                  <a:extLst>
                    <a:ext uri="{FF2B5EF4-FFF2-40B4-BE49-F238E27FC236}">
                      <a16:creationId xmlns="" xmlns:a16="http://schemas.microsoft.com/office/drawing/2014/main" id="{DA29D7F6-1372-4642-A50C-889554F26314}"/>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92" name="Rectangle 46">
                  <a:extLst>
                    <a:ext uri="{FF2B5EF4-FFF2-40B4-BE49-F238E27FC236}">
                      <a16:creationId xmlns="" xmlns:a16="http://schemas.microsoft.com/office/drawing/2014/main" id="{59C11BB8-FD14-4DA6-894E-59AFB1FE7374}"/>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1</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3</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nvGrpSpPr>
              <p:cNvPr id="19488" name="Group 47">
                <a:extLst>
                  <a:ext uri="{FF2B5EF4-FFF2-40B4-BE49-F238E27FC236}">
                    <a16:creationId xmlns="" xmlns:a16="http://schemas.microsoft.com/office/drawing/2014/main" id="{106FD8A5-804E-4181-B4B1-11E919AF67B1}"/>
                  </a:ext>
                </a:extLst>
              </p:cNvPr>
              <p:cNvGrpSpPr>
                <a:grpSpLocks/>
              </p:cNvGrpSpPr>
              <p:nvPr/>
            </p:nvGrpSpPr>
            <p:grpSpPr bwMode="auto">
              <a:xfrm>
                <a:off x="3773" y="2256"/>
                <a:ext cx="825" cy="240"/>
                <a:chOff x="0" y="0"/>
                <a:chExt cx="20000" cy="20000"/>
              </a:xfrm>
            </p:grpSpPr>
            <p:sp>
              <p:nvSpPr>
                <p:cNvPr id="19489" name="Freeform 48">
                  <a:extLst>
                    <a:ext uri="{FF2B5EF4-FFF2-40B4-BE49-F238E27FC236}">
                      <a16:creationId xmlns="" xmlns:a16="http://schemas.microsoft.com/office/drawing/2014/main" id="{51F16A90-4568-4450-A841-C7EB2B2156E4}"/>
                    </a:ext>
                  </a:extLst>
                </p:cNvPr>
                <p:cNvSpPr>
                  <a:spLocks/>
                </p:cNvSpPr>
                <p:nvPr/>
              </p:nvSpPr>
              <p:spPr bwMode="auto">
                <a:xfrm>
                  <a:off x="0" y="0"/>
                  <a:ext cx="20000" cy="20000"/>
                </a:xfrm>
                <a:custGeom>
                  <a:avLst/>
                  <a:gdLst>
                    <a:gd name="T0" fmla="*/ 19979 w 20000"/>
                    <a:gd name="T1" fmla="*/ 0 h 20000"/>
                    <a:gd name="T2" fmla="*/ 19979 w 20000"/>
                    <a:gd name="T3" fmla="*/ 19944 h 20000"/>
                    <a:gd name="T4" fmla="*/ 0 w 20000"/>
                    <a:gd name="T5" fmla="*/ 19944 h 20000"/>
                    <a:gd name="T6" fmla="*/ 0 w 20000"/>
                    <a:gd name="T7" fmla="*/ 0 h 20000"/>
                    <a:gd name="T8" fmla="*/ 1997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9" y="0"/>
                      </a:moveTo>
                      <a:lnTo>
                        <a:pt x="19979" y="19944"/>
                      </a:lnTo>
                      <a:lnTo>
                        <a:pt x="0" y="19944"/>
                      </a:lnTo>
                      <a:lnTo>
                        <a:pt x="0" y="0"/>
                      </a:lnTo>
                      <a:lnTo>
                        <a:pt x="19979" y="0"/>
                      </a:lnTo>
                      <a:close/>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90" name="Rectangle 49">
                  <a:extLst>
                    <a:ext uri="{FF2B5EF4-FFF2-40B4-BE49-F238E27FC236}">
                      <a16:creationId xmlns="" xmlns:a16="http://schemas.microsoft.com/office/drawing/2014/main" id="{A28C1F4F-B0E1-4AAF-99B2-409F381E8C01}"/>
                    </a:ext>
                  </a:extLst>
                </p:cNvPr>
                <p:cNvSpPr>
                  <a:spLocks noChangeArrowheads="1"/>
                </p:cNvSpPr>
                <p:nvPr/>
              </p:nvSpPr>
              <p:spPr bwMode="auto">
                <a:xfrm>
                  <a:off x="813" y="2886"/>
                  <a:ext cx="18355"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2</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3</a:t>
                  </a: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000000"/>
                      </a:solidFill>
                      <a:latin typeface="Lucida Console" panose="020B0609040504020204" pitchFamily="49" charset="0"/>
                      <a:cs typeface="Times New Roman" panose="02020603050405020304" pitchFamily="18" charset="0"/>
                    </a:rPr>
                    <a:t>]</a:t>
                  </a:r>
                </a:p>
                <a:p>
                  <a:endParaRPr lang="en-US" altLang="en-US">
                    <a:latin typeface="Lucida Console" panose="020B0609040504020204" pitchFamily="49" charset="0"/>
                  </a:endParaRPr>
                </a:p>
              </p:txBody>
            </p:sp>
          </p:grpSp>
        </p:grpSp>
        <p:sp>
          <p:nvSpPr>
            <p:cNvPr id="19463" name="Rectangle 50">
              <a:extLst>
                <a:ext uri="{FF2B5EF4-FFF2-40B4-BE49-F238E27FC236}">
                  <a16:creationId xmlns="" xmlns:a16="http://schemas.microsoft.com/office/drawing/2014/main" id="{0FB19E9A-57AB-4D97-9A04-9288A4E3435B}"/>
                </a:ext>
              </a:extLst>
            </p:cNvPr>
            <p:cNvSpPr>
              <a:spLocks noChangeArrowheads="1"/>
            </p:cNvSpPr>
            <p:nvPr/>
          </p:nvSpPr>
          <p:spPr bwMode="auto">
            <a:xfrm>
              <a:off x="1872" y="3024"/>
              <a:ext cx="139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Row subscript</a:t>
              </a:r>
            </a:p>
            <a:p>
              <a:endParaRPr lang="en-US" altLang="en-US">
                <a:latin typeface="Lucida Console" panose="020B0609040504020204" pitchFamily="49" charset="0"/>
              </a:endParaRPr>
            </a:p>
          </p:txBody>
        </p:sp>
        <p:sp>
          <p:nvSpPr>
            <p:cNvPr id="19464" name="Rectangle 51">
              <a:extLst>
                <a:ext uri="{FF2B5EF4-FFF2-40B4-BE49-F238E27FC236}">
                  <a16:creationId xmlns="" xmlns:a16="http://schemas.microsoft.com/office/drawing/2014/main" id="{1C4C2F9B-9382-4A67-B0CD-7B43C1B80AD1}"/>
                </a:ext>
              </a:extLst>
            </p:cNvPr>
            <p:cNvSpPr>
              <a:spLocks noChangeArrowheads="1"/>
            </p:cNvSpPr>
            <p:nvPr/>
          </p:nvSpPr>
          <p:spPr bwMode="auto">
            <a:xfrm>
              <a:off x="1440" y="2832"/>
              <a:ext cx="86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Array name</a:t>
              </a:r>
            </a:p>
            <a:p>
              <a:endParaRPr lang="en-US" altLang="en-US">
                <a:latin typeface="Lucida Console" panose="020B0609040504020204" pitchFamily="49" charset="0"/>
              </a:endParaRPr>
            </a:p>
          </p:txBody>
        </p:sp>
        <p:sp>
          <p:nvSpPr>
            <p:cNvPr id="19465" name="Rectangle 52">
              <a:extLst>
                <a:ext uri="{FF2B5EF4-FFF2-40B4-BE49-F238E27FC236}">
                  <a16:creationId xmlns="" xmlns:a16="http://schemas.microsoft.com/office/drawing/2014/main" id="{D4A9D5C6-0E19-4F98-954B-7BA939D25DFE}"/>
                </a:ext>
              </a:extLst>
            </p:cNvPr>
            <p:cNvSpPr>
              <a:spLocks noChangeArrowheads="1"/>
            </p:cNvSpPr>
            <p:nvPr/>
          </p:nvSpPr>
          <p:spPr bwMode="auto">
            <a:xfrm>
              <a:off x="3249" y="2658"/>
              <a:ext cx="15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Times New Roman" panose="02020603050405020304" pitchFamily="18" charset="0"/>
                </a:rPr>
                <a:t>Column subscript</a:t>
              </a:r>
            </a:p>
            <a:p>
              <a:endParaRPr lang="en-US" altLang="en-US">
                <a:latin typeface="Lucida Console" panose="020B0609040504020204" pitchFamily="49" charset="0"/>
              </a:endParaRPr>
            </a:p>
          </p:txBody>
        </p:sp>
        <p:sp>
          <p:nvSpPr>
            <p:cNvPr id="19466" name="Freeform 53">
              <a:extLst>
                <a:ext uri="{FF2B5EF4-FFF2-40B4-BE49-F238E27FC236}">
                  <a16:creationId xmlns="" xmlns:a16="http://schemas.microsoft.com/office/drawing/2014/main" id="{BA0EE2B8-6B36-4A4A-A4A3-5B3242366A78}"/>
                </a:ext>
              </a:extLst>
            </p:cNvPr>
            <p:cNvSpPr>
              <a:spLocks/>
            </p:cNvSpPr>
            <p:nvPr/>
          </p:nvSpPr>
          <p:spPr bwMode="auto">
            <a:xfrm>
              <a:off x="2208" y="2448"/>
              <a:ext cx="48" cy="432"/>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0" y="19984"/>
                  </a:lnTo>
                </a:path>
              </a:pathLst>
            </a:custGeom>
            <a:solidFill>
              <a:srgbClr val="FFFFFF"/>
            </a:solidFill>
            <a:ln w="3175">
              <a:solidFill>
                <a:srgbClr val="000000"/>
              </a:solidFill>
              <a:round/>
              <a:headEnd type="triangle" w="med" len="sm"/>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7" name="Freeform 54">
              <a:extLst>
                <a:ext uri="{FF2B5EF4-FFF2-40B4-BE49-F238E27FC236}">
                  <a16:creationId xmlns="" xmlns:a16="http://schemas.microsoft.com/office/drawing/2014/main" id="{60719882-46A8-455A-A756-8C8D8527C6B9}"/>
                </a:ext>
              </a:extLst>
            </p:cNvPr>
            <p:cNvSpPr>
              <a:spLocks/>
            </p:cNvSpPr>
            <p:nvPr/>
          </p:nvSpPr>
          <p:spPr bwMode="auto">
            <a:xfrm flipH="1">
              <a:off x="2353" y="2448"/>
              <a:ext cx="47" cy="566"/>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0" y="19977"/>
                  </a:lnTo>
                </a:path>
              </a:pathLst>
            </a:custGeom>
            <a:solidFill>
              <a:srgbClr val="FFFFFF"/>
            </a:solidFill>
            <a:ln w="3175">
              <a:solidFill>
                <a:srgbClr val="000000"/>
              </a:solidFill>
              <a:round/>
              <a:headEnd type="triangle" w="med" len="sm"/>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8" name="Freeform 55">
              <a:extLst>
                <a:ext uri="{FF2B5EF4-FFF2-40B4-BE49-F238E27FC236}">
                  <a16:creationId xmlns="" xmlns:a16="http://schemas.microsoft.com/office/drawing/2014/main" id="{66E50625-AD5E-4F89-AE4A-554F78890C48}"/>
                </a:ext>
              </a:extLst>
            </p:cNvPr>
            <p:cNvSpPr>
              <a:spLocks/>
            </p:cNvSpPr>
            <p:nvPr/>
          </p:nvSpPr>
          <p:spPr bwMode="auto">
            <a:xfrm>
              <a:off x="2737" y="2448"/>
              <a:ext cx="47" cy="288"/>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0" y="19962"/>
                  </a:lnTo>
                </a:path>
              </a:pathLst>
            </a:custGeom>
            <a:solidFill>
              <a:srgbClr val="FFFFFF"/>
            </a:solidFill>
            <a:ln w="3175">
              <a:solidFill>
                <a:srgbClr val="000000"/>
              </a:solidFill>
              <a:round/>
              <a:headEnd type="triangle" w="med" len="sm"/>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9" name="Freeform 56">
              <a:extLst>
                <a:ext uri="{FF2B5EF4-FFF2-40B4-BE49-F238E27FC236}">
                  <a16:creationId xmlns="" xmlns:a16="http://schemas.microsoft.com/office/drawing/2014/main" id="{5A8353CC-CA0A-4108-93CC-636AD6C16AFD}"/>
                </a:ext>
              </a:extLst>
            </p:cNvPr>
            <p:cNvSpPr>
              <a:spLocks/>
            </p:cNvSpPr>
            <p:nvPr/>
          </p:nvSpPr>
          <p:spPr bwMode="auto">
            <a:xfrm flipV="1">
              <a:off x="2736" y="2688"/>
              <a:ext cx="480" cy="47"/>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5" y="0"/>
                  </a:moveTo>
                  <a:lnTo>
                    <a:pt x="0" y="0"/>
                  </a:lnTo>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9461" name="Rectangle 57">
            <a:extLst>
              <a:ext uri="{FF2B5EF4-FFF2-40B4-BE49-F238E27FC236}">
                <a16:creationId xmlns="" xmlns:a16="http://schemas.microsoft.com/office/drawing/2014/main" id="{F459189F-7B64-4A49-B9D7-5AFBFBD38D52}"/>
              </a:ext>
            </a:extLst>
          </p:cNvPr>
          <p:cNvSpPr>
            <a:spLocks noChangeArrowheads="1"/>
          </p:cNvSpPr>
          <p:nvPr/>
        </p:nvSpPr>
        <p:spPr bwMode="auto">
          <a:xfrm>
            <a:off x="1095375" y="1865313"/>
            <a:ext cx="548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p:txBody>
          <a:bodyPr/>
          <a:lstStyle/>
          <a:p>
            <a:pPr eaLnBrk="1" hangingPunct="1"/>
            <a:r>
              <a:rPr lang="en-US" altLang="en-US" sz="3800"/>
              <a:t>Multiple-Subscripted Arrays (cont’d)</a:t>
            </a:r>
          </a:p>
        </p:txBody>
      </p:sp>
      <p:sp>
        <p:nvSpPr>
          <p:cNvPr id="20483" name="Rectangle 3">
            <a:extLst>
              <a:ext uri="{FF2B5EF4-FFF2-40B4-BE49-F238E27FC236}">
                <a16:creationId xmlns="" xmlns:a16="http://schemas.microsoft.com/office/drawing/2014/main" id="{8F46D184-D5AC-4025-B553-190D4CF74871}"/>
              </a:ext>
            </a:extLst>
          </p:cNvPr>
          <p:cNvSpPr>
            <a:spLocks noGrp="1" noChangeArrowheads="1"/>
          </p:cNvSpPr>
          <p:nvPr>
            <p:ph idx="1"/>
          </p:nvPr>
        </p:nvSpPr>
        <p:spPr/>
        <p:txBody>
          <a:bodyPr>
            <a:normAutofit/>
          </a:bodyPr>
          <a:lstStyle/>
          <a:p>
            <a:pPr eaLnBrk="1" hangingPunct="1"/>
            <a:r>
              <a:rPr lang="en-US" altLang="en-US" sz="3200" dirty="0"/>
              <a:t>Initialization</a:t>
            </a:r>
          </a:p>
          <a:p>
            <a:pPr lvl="1" eaLnBrk="1" hangingPunct="1"/>
            <a:r>
              <a:rPr lang="en-US" altLang="en-US" dirty="0">
                <a:latin typeface="Lucida Console" panose="020B0609040504020204" pitchFamily="49" charset="0"/>
              </a:rPr>
              <a:t>int b[</a:t>
            </a:r>
            <a:r>
              <a:rPr lang="en-US" altLang="en-US" dirty="0"/>
              <a:t> </a:t>
            </a:r>
            <a:r>
              <a:rPr lang="en-US" altLang="en-US" dirty="0">
                <a:latin typeface="Lucida Console" panose="020B0609040504020204" pitchFamily="49" charset="0"/>
              </a:rPr>
              <a:t>2</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2</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1,</a:t>
            </a:r>
            <a:r>
              <a:rPr lang="en-US" altLang="en-US" dirty="0"/>
              <a:t> </a:t>
            </a:r>
            <a:r>
              <a:rPr lang="en-US" altLang="en-US" dirty="0">
                <a:latin typeface="Lucida Console" panose="020B0609040504020204" pitchFamily="49" charset="0"/>
              </a:rPr>
              <a:t>2</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3,</a:t>
            </a:r>
            <a:r>
              <a:rPr lang="en-US" altLang="en-US" dirty="0"/>
              <a:t> </a:t>
            </a:r>
            <a:r>
              <a:rPr lang="en-US" altLang="en-US" dirty="0">
                <a:latin typeface="Lucida Console" panose="020B0609040504020204" pitchFamily="49" charset="0"/>
              </a:rPr>
              <a:t>4</a:t>
            </a:r>
            <a:r>
              <a:rPr lang="en-US" altLang="en-US" dirty="0"/>
              <a:t> </a:t>
            </a:r>
            <a:r>
              <a:rPr lang="en-US" altLang="en-US" dirty="0">
                <a:latin typeface="Lucida Console" panose="020B0609040504020204" pitchFamily="49" charset="0"/>
              </a:rPr>
              <a:t>}</a:t>
            </a:r>
            <a:r>
              <a:rPr lang="en-US" altLang="en-US" dirty="0"/>
              <a:t> </a:t>
            </a:r>
            <a:r>
              <a:rPr lang="en-US" altLang="en-US" dirty="0">
                <a:latin typeface="Lucida Console" panose="020B0609040504020204" pitchFamily="49" charset="0"/>
              </a:rPr>
              <a:t>};</a:t>
            </a:r>
            <a:r>
              <a:rPr lang="en-US" altLang="en-US" sz="2800" b="1" dirty="0">
                <a:latin typeface="Lucida Console" panose="020B0609040504020204" pitchFamily="49" charset="0"/>
              </a:rPr>
              <a:t> </a:t>
            </a:r>
          </a:p>
          <a:p>
            <a:pPr lvl="1" eaLnBrk="1" hangingPunct="1"/>
            <a:r>
              <a:rPr lang="en-US" altLang="en-US" sz="2800" dirty="0"/>
              <a:t>Initializers grouped by row in braces </a:t>
            </a:r>
          </a:p>
          <a:p>
            <a:pPr lvl="1" eaLnBrk="1" hangingPunct="1"/>
            <a:r>
              <a:rPr lang="en-US" altLang="en-US" sz="2800" dirty="0"/>
              <a:t>If not enough, unspecified elements set to zero</a:t>
            </a:r>
          </a:p>
          <a:p>
            <a:pPr lvl="2" eaLnBrk="1" hangingPunct="1">
              <a:buFont typeface="Wingdings" panose="05000000000000000000" pitchFamily="2" charset="2"/>
              <a:buNone/>
            </a:pPr>
            <a:r>
              <a:rPr lang="en-US" altLang="en-US" sz="2400" dirty="0">
                <a:latin typeface="Lucida Console" panose="020B0609040504020204" pitchFamily="49" charset="0"/>
              </a:rPr>
              <a:t>int b[</a:t>
            </a:r>
            <a:r>
              <a:rPr lang="en-US" altLang="en-US" sz="2400" dirty="0"/>
              <a:t> </a:t>
            </a:r>
            <a:r>
              <a:rPr lang="en-US" altLang="en-US" sz="2400" dirty="0">
                <a:latin typeface="Lucida Console" panose="020B0609040504020204" pitchFamily="49" charset="0"/>
              </a:rPr>
              <a:t>2</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2</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1</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3,</a:t>
            </a:r>
            <a:r>
              <a:rPr lang="en-US" altLang="en-US" sz="2400" dirty="0"/>
              <a:t> </a:t>
            </a:r>
            <a:r>
              <a:rPr lang="en-US" altLang="en-US" sz="2400" dirty="0">
                <a:latin typeface="Lucida Console" panose="020B0609040504020204" pitchFamily="49" charset="0"/>
              </a:rPr>
              <a:t>4</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a:t>
            </a:r>
            <a:r>
              <a:rPr lang="en-US" altLang="en-US" sz="2400" b="1" dirty="0">
                <a:latin typeface="Lucida Console" panose="020B0609040504020204" pitchFamily="49" charset="0"/>
              </a:rPr>
              <a:t> </a:t>
            </a:r>
          </a:p>
          <a:p>
            <a:pPr eaLnBrk="1" hangingPunct="1"/>
            <a:r>
              <a:rPr lang="en-US" altLang="en-US" sz="3200" dirty="0"/>
              <a:t>Referencing elements</a:t>
            </a:r>
          </a:p>
          <a:p>
            <a:pPr lvl="1" eaLnBrk="1" hangingPunct="1"/>
            <a:r>
              <a:rPr lang="en-US" altLang="en-US" sz="2800" dirty="0"/>
              <a:t>Specify row, then column</a:t>
            </a:r>
          </a:p>
          <a:p>
            <a:pPr lvl="2" eaLnBrk="1" hangingPunct="1">
              <a:buFont typeface="Wingdings" panose="05000000000000000000" pitchFamily="2" charset="2"/>
              <a:buNone/>
            </a:pPr>
            <a:r>
              <a:rPr lang="en-US" altLang="en-US" sz="2400" dirty="0">
                <a:latin typeface="Lucida Console" panose="020B0609040504020204" pitchFamily="49" charset="0"/>
              </a:rPr>
              <a:t>printf(</a:t>
            </a:r>
            <a:r>
              <a:rPr lang="en-US" altLang="en-US" sz="2400" dirty="0"/>
              <a:t> </a:t>
            </a:r>
            <a:r>
              <a:rPr lang="en-US" altLang="en-US" sz="2400" dirty="0">
                <a:latin typeface="Lucida Console" panose="020B0609040504020204" pitchFamily="49" charset="0"/>
              </a:rPr>
              <a:t>"%d",</a:t>
            </a:r>
            <a:r>
              <a:rPr lang="en-US" altLang="en-US" sz="2400" dirty="0"/>
              <a:t> </a:t>
            </a:r>
            <a:r>
              <a:rPr lang="en-US" altLang="en-US" sz="2400" dirty="0">
                <a:latin typeface="Lucida Console" panose="020B0609040504020204" pitchFamily="49" charset="0"/>
              </a:rPr>
              <a:t>b[</a:t>
            </a:r>
            <a:r>
              <a:rPr lang="en-US" altLang="en-US" sz="2400" dirty="0"/>
              <a:t> </a:t>
            </a:r>
            <a:r>
              <a:rPr lang="en-US" altLang="en-US" sz="2400" dirty="0">
                <a:latin typeface="Lucida Console" panose="020B0609040504020204" pitchFamily="49" charset="0"/>
              </a:rPr>
              <a:t>0</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1</a:t>
            </a:r>
            <a:r>
              <a:rPr lang="en-US" altLang="en-US" sz="2400" dirty="0"/>
              <a:t> </a:t>
            </a:r>
            <a:r>
              <a:rPr lang="en-US" altLang="en-US" sz="2400" dirty="0">
                <a:latin typeface="Lucida Console" panose="020B0609040504020204" pitchFamily="49" charset="0"/>
              </a:rPr>
              <a:t>]</a:t>
            </a:r>
            <a:r>
              <a:rPr lang="en-US" altLang="en-US" sz="2400" dirty="0"/>
              <a:t> </a:t>
            </a:r>
            <a:r>
              <a:rPr lang="en-US" altLang="en-US" sz="2400" dirty="0">
                <a:latin typeface="Lucida Console" panose="020B0609040504020204" pitchFamily="49" charset="0"/>
              </a:rPr>
              <a:t>);</a:t>
            </a:r>
            <a:endParaRPr lang="en-US" altLang="en-US" sz="2400" dirty="0"/>
          </a:p>
        </p:txBody>
      </p:sp>
      <p:grpSp>
        <p:nvGrpSpPr>
          <p:cNvPr id="20484" name="Group 4">
            <a:extLst>
              <a:ext uri="{FF2B5EF4-FFF2-40B4-BE49-F238E27FC236}">
                <a16:creationId xmlns="" xmlns:a16="http://schemas.microsoft.com/office/drawing/2014/main" id="{4BEE10E1-4851-4FA7-AE0C-82BF631D1851}"/>
              </a:ext>
            </a:extLst>
          </p:cNvPr>
          <p:cNvGrpSpPr>
            <a:grpSpLocks/>
          </p:cNvGrpSpPr>
          <p:nvPr/>
        </p:nvGrpSpPr>
        <p:grpSpPr bwMode="auto">
          <a:xfrm>
            <a:off x="9296400" y="2133601"/>
            <a:ext cx="914400" cy="633413"/>
            <a:chOff x="4224" y="2736"/>
            <a:chExt cx="576" cy="399"/>
          </a:xfrm>
        </p:grpSpPr>
        <p:sp>
          <p:nvSpPr>
            <p:cNvPr id="20489" name="Text Box 5">
              <a:extLst>
                <a:ext uri="{FF2B5EF4-FFF2-40B4-BE49-F238E27FC236}">
                  <a16:creationId xmlns="" xmlns:a16="http://schemas.microsoft.com/office/drawing/2014/main" id="{B9E8CA6B-4D77-47C6-A5E1-92FBB8E2660A}"/>
                </a:ext>
              </a:extLst>
            </p:cNvPr>
            <p:cNvSpPr txBox="1">
              <a:spLocks noChangeArrowheads="1"/>
            </p:cNvSpPr>
            <p:nvPr/>
          </p:nvSpPr>
          <p:spPr bwMode="auto">
            <a:xfrm>
              <a:off x="4224" y="2736"/>
              <a:ext cx="576" cy="3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solidFill>
                    <a:srgbClr val="000000"/>
                  </a:solidFill>
                  <a:latin typeface="Lucida Console" panose="020B0609040504020204" pitchFamily="49" charset="0"/>
                  <a:cs typeface="Times New Roman" panose="02020603050405020304" pitchFamily="18" charset="0"/>
                </a:rPr>
                <a:t>1    2</a:t>
              </a:r>
            </a:p>
            <a:p>
              <a:pPr>
                <a:spcBef>
                  <a:spcPct val="50000"/>
                </a:spcBef>
              </a:pPr>
              <a:r>
                <a:rPr lang="en-US" altLang="en-US" sz="1400" b="1">
                  <a:solidFill>
                    <a:srgbClr val="000000"/>
                  </a:solidFill>
                  <a:latin typeface="Lucida Console" panose="020B0609040504020204" pitchFamily="49" charset="0"/>
                  <a:cs typeface="Times New Roman" panose="02020603050405020304" pitchFamily="18" charset="0"/>
                </a:rPr>
                <a:t>3    4</a:t>
              </a:r>
            </a:p>
          </p:txBody>
        </p:sp>
        <p:sp>
          <p:nvSpPr>
            <p:cNvPr id="20490" name="Line 6">
              <a:extLst>
                <a:ext uri="{FF2B5EF4-FFF2-40B4-BE49-F238E27FC236}">
                  <a16:creationId xmlns="" xmlns:a16="http://schemas.microsoft.com/office/drawing/2014/main" id="{C2975856-D349-4498-94C3-E9EC71B604C7}"/>
                </a:ext>
              </a:extLst>
            </p:cNvPr>
            <p:cNvSpPr>
              <a:spLocks noChangeShapeType="1"/>
            </p:cNvSpPr>
            <p:nvPr/>
          </p:nvSpPr>
          <p:spPr bwMode="auto">
            <a:xfrm>
              <a:off x="4512" y="27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Line 7">
              <a:extLst>
                <a:ext uri="{FF2B5EF4-FFF2-40B4-BE49-F238E27FC236}">
                  <a16:creationId xmlns="" xmlns:a16="http://schemas.microsoft.com/office/drawing/2014/main" id="{8BB63D31-89A1-476C-9C7E-7481B241F83B}"/>
                </a:ext>
              </a:extLst>
            </p:cNvPr>
            <p:cNvSpPr>
              <a:spLocks noChangeShapeType="1"/>
            </p:cNvSpPr>
            <p:nvPr/>
          </p:nvSpPr>
          <p:spPr bwMode="auto">
            <a:xfrm>
              <a:off x="4224" y="292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20485" name="Group 8">
            <a:extLst>
              <a:ext uri="{FF2B5EF4-FFF2-40B4-BE49-F238E27FC236}">
                <a16:creationId xmlns="" xmlns:a16="http://schemas.microsoft.com/office/drawing/2014/main" id="{191E9318-6CC3-46DD-9AB4-847CC0D4DCC3}"/>
              </a:ext>
            </a:extLst>
          </p:cNvPr>
          <p:cNvGrpSpPr>
            <a:grpSpLocks/>
          </p:cNvGrpSpPr>
          <p:nvPr/>
        </p:nvGrpSpPr>
        <p:grpSpPr bwMode="auto">
          <a:xfrm>
            <a:off x="9220200" y="4038601"/>
            <a:ext cx="914400" cy="633413"/>
            <a:chOff x="4224" y="2736"/>
            <a:chExt cx="576" cy="399"/>
          </a:xfrm>
        </p:grpSpPr>
        <p:sp>
          <p:nvSpPr>
            <p:cNvPr id="20486" name="Text Box 9">
              <a:extLst>
                <a:ext uri="{FF2B5EF4-FFF2-40B4-BE49-F238E27FC236}">
                  <a16:creationId xmlns="" xmlns:a16="http://schemas.microsoft.com/office/drawing/2014/main" id="{9FA8C387-27C8-494A-981B-E7FCBBE9A776}"/>
                </a:ext>
              </a:extLst>
            </p:cNvPr>
            <p:cNvSpPr txBox="1">
              <a:spLocks noChangeArrowheads="1"/>
            </p:cNvSpPr>
            <p:nvPr/>
          </p:nvSpPr>
          <p:spPr bwMode="auto">
            <a:xfrm>
              <a:off x="4224" y="2736"/>
              <a:ext cx="576" cy="3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solidFill>
                    <a:srgbClr val="000000"/>
                  </a:solidFill>
                  <a:latin typeface="Lucida Console" panose="020B0609040504020204" pitchFamily="49" charset="0"/>
                  <a:cs typeface="Times New Roman" panose="02020603050405020304" pitchFamily="18" charset="0"/>
                </a:rPr>
                <a:t>1    0</a:t>
              </a:r>
            </a:p>
            <a:p>
              <a:pPr>
                <a:spcBef>
                  <a:spcPct val="50000"/>
                </a:spcBef>
              </a:pPr>
              <a:r>
                <a:rPr lang="en-US" altLang="en-US" sz="1400" b="1">
                  <a:solidFill>
                    <a:srgbClr val="000000"/>
                  </a:solidFill>
                  <a:latin typeface="Lucida Console" panose="020B0609040504020204" pitchFamily="49" charset="0"/>
                  <a:cs typeface="Times New Roman" panose="02020603050405020304" pitchFamily="18" charset="0"/>
                </a:rPr>
                <a:t>3    4</a:t>
              </a:r>
            </a:p>
          </p:txBody>
        </p:sp>
        <p:sp>
          <p:nvSpPr>
            <p:cNvPr id="20487" name="Line 10">
              <a:extLst>
                <a:ext uri="{FF2B5EF4-FFF2-40B4-BE49-F238E27FC236}">
                  <a16:creationId xmlns="" xmlns:a16="http://schemas.microsoft.com/office/drawing/2014/main" id="{48137399-51C9-40CD-8CBB-47D218639BB0}"/>
                </a:ext>
              </a:extLst>
            </p:cNvPr>
            <p:cNvSpPr>
              <a:spLocks noChangeShapeType="1"/>
            </p:cNvSpPr>
            <p:nvPr/>
          </p:nvSpPr>
          <p:spPr bwMode="auto">
            <a:xfrm>
              <a:off x="4512" y="27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8" name="Line 11">
              <a:extLst>
                <a:ext uri="{FF2B5EF4-FFF2-40B4-BE49-F238E27FC236}">
                  <a16:creationId xmlns="" xmlns:a16="http://schemas.microsoft.com/office/drawing/2014/main" id="{C7DFE336-2210-4C70-AFE2-BD90126A6656}"/>
                </a:ext>
              </a:extLst>
            </p:cNvPr>
            <p:cNvSpPr>
              <a:spLocks noChangeShapeType="1"/>
            </p:cNvSpPr>
            <p:nvPr/>
          </p:nvSpPr>
          <p:spPr bwMode="auto">
            <a:xfrm>
              <a:off x="4224" y="292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p:txBody>
          <a:bodyPr/>
          <a:lstStyle/>
          <a:p>
            <a:pPr eaLnBrk="1" hangingPunct="1"/>
            <a:r>
              <a:rPr lang="en-US" altLang="en-US" sz="3800" b="1" dirty="0"/>
              <a:t>Multiple-Subscripted Arrays (cont’d)</a:t>
            </a:r>
          </a:p>
        </p:txBody>
      </p:sp>
      <p:sp>
        <p:nvSpPr>
          <p:cNvPr id="5" name="Rectangle 2">
            <a:extLst>
              <a:ext uri="{FF2B5EF4-FFF2-40B4-BE49-F238E27FC236}">
                <a16:creationId xmlns="" xmlns:a16="http://schemas.microsoft.com/office/drawing/2014/main" id="{63FC5FDD-0447-4F28-B157-1872367E795A}"/>
              </a:ext>
            </a:extLst>
          </p:cNvPr>
          <p:cNvSpPr txBox="1">
            <a:spLocks noChangeArrowheads="1"/>
          </p:cNvSpPr>
          <p:nvPr/>
        </p:nvSpPr>
        <p:spPr>
          <a:xfrm>
            <a:off x="838200" y="13166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en-US" sz="2400" dirty="0"/>
              <a:t>The 2-D array arrangement is shown below. </a:t>
            </a:r>
          </a:p>
          <a:p>
            <a:pPr algn="just"/>
            <a:r>
              <a:rPr lang="en-US" altLang="en-US" sz="2400" dirty="0"/>
              <a:t>Remember the counting of rows and  columns begin with zero. </a:t>
            </a:r>
          </a:p>
        </p:txBody>
      </p:sp>
      <p:pic>
        <p:nvPicPr>
          <p:cNvPr id="2" name="Picture 1">
            <a:extLst>
              <a:ext uri="{FF2B5EF4-FFF2-40B4-BE49-F238E27FC236}">
                <a16:creationId xmlns="" xmlns:a16="http://schemas.microsoft.com/office/drawing/2014/main" id="{911C5BD2-13BC-4C7A-9F70-322B8E870F8B}"/>
              </a:ext>
            </a:extLst>
          </p:cNvPr>
          <p:cNvPicPr>
            <a:picLocks noChangeAspect="1"/>
          </p:cNvPicPr>
          <p:nvPr/>
        </p:nvPicPr>
        <p:blipFill>
          <a:blip r:embed="rId2"/>
          <a:stretch>
            <a:fillRect/>
          </a:stretch>
        </p:blipFill>
        <p:spPr>
          <a:xfrm>
            <a:off x="1873297" y="2756710"/>
            <a:ext cx="6919011" cy="2968711"/>
          </a:xfrm>
          <a:prstGeom prst="rect">
            <a:avLst/>
          </a:prstGeom>
        </p:spPr>
      </p:pic>
    </p:spTree>
    <p:extLst>
      <p:ext uri="{BB962C8B-B14F-4D97-AF65-F5344CB8AC3E}">
        <p14:creationId xmlns:p14="http://schemas.microsoft.com/office/powerpoint/2010/main" val="2635962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p:txBody>
          <a:bodyPr/>
          <a:lstStyle/>
          <a:p>
            <a:pPr eaLnBrk="1" hangingPunct="1"/>
            <a:r>
              <a:rPr lang="en-US" altLang="en-US" sz="3800" b="1" dirty="0"/>
              <a:t>Multiple-Subscripted Arrays (cont’d)</a:t>
            </a:r>
          </a:p>
        </p:txBody>
      </p:sp>
      <p:sp>
        <p:nvSpPr>
          <p:cNvPr id="5" name="Rectangle 2">
            <a:extLst>
              <a:ext uri="{FF2B5EF4-FFF2-40B4-BE49-F238E27FC236}">
                <a16:creationId xmlns="" xmlns:a16="http://schemas.microsoft.com/office/drawing/2014/main" id="{63FC5FDD-0447-4F28-B157-1872367E795A}"/>
              </a:ext>
            </a:extLst>
          </p:cNvPr>
          <p:cNvSpPr txBox="1">
            <a:spLocks noChangeArrowheads="1"/>
          </p:cNvSpPr>
          <p:nvPr/>
        </p:nvSpPr>
        <p:spPr>
          <a:xfrm>
            <a:off x="939800" y="1521391"/>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en-US" sz="2400" b="1" u="sng" dirty="0"/>
              <a:t>Memory Map of a 2-Dimensional Array:</a:t>
            </a:r>
          </a:p>
          <a:p>
            <a:pPr algn="just"/>
            <a:endParaRPr lang="en-US" altLang="en-US" sz="2400" b="1" dirty="0"/>
          </a:p>
          <a:p>
            <a:pPr algn="just"/>
            <a:r>
              <a:rPr lang="en-US" altLang="en-US" sz="2400" b="1" dirty="0"/>
              <a:t>Let us reiterate the arrangement of array elements in a two-dimensional array of students, which contains roll nos. in one column and the marks in the other. </a:t>
            </a:r>
          </a:p>
          <a:p>
            <a:pPr algn="just"/>
            <a:r>
              <a:rPr lang="en-US" altLang="en-US" sz="2400" b="1" dirty="0"/>
              <a:t>The arrangement of array elements of  a two-dimensional array  in memory is shown below:</a:t>
            </a:r>
          </a:p>
        </p:txBody>
      </p:sp>
      <p:pic>
        <p:nvPicPr>
          <p:cNvPr id="2" name="Picture 1">
            <a:extLst>
              <a:ext uri="{FF2B5EF4-FFF2-40B4-BE49-F238E27FC236}">
                <a16:creationId xmlns="" xmlns:a16="http://schemas.microsoft.com/office/drawing/2014/main" id="{52D8CC05-39E8-4B8B-A577-BC4B5BC5942E}"/>
              </a:ext>
            </a:extLst>
          </p:cNvPr>
          <p:cNvPicPr>
            <a:picLocks noChangeAspect="1"/>
          </p:cNvPicPr>
          <p:nvPr/>
        </p:nvPicPr>
        <p:blipFill>
          <a:blip r:embed="rId2"/>
          <a:stretch>
            <a:fillRect/>
          </a:stretch>
        </p:blipFill>
        <p:spPr>
          <a:xfrm>
            <a:off x="2082018" y="3428999"/>
            <a:ext cx="8088924" cy="2129501"/>
          </a:xfrm>
          <a:prstGeom prst="rect">
            <a:avLst/>
          </a:prstGeom>
        </p:spPr>
      </p:pic>
    </p:spTree>
    <p:extLst>
      <p:ext uri="{BB962C8B-B14F-4D97-AF65-F5344CB8AC3E}">
        <p14:creationId xmlns:p14="http://schemas.microsoft.com/office/powerpoint/2010/main" val="2344996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p:txBody>
          <a:bodyPr/>
          <a:lstStyle/>
          <a:p>
            <a:pPr eaLnBrk="1" hangingPunct="1"/>
            <a:r>
              <a:rPr lang="en-US" altLang="en-US" sz="3800"/>
              <a:t>Multiple-Subscripted Arrays (cont’d)</a:t>
            </a:r>
          </a:p>
        </p:txBody>
      </p:sp>
      <p:pic>
        <p:nvPicPr>
          <p:cNvPr id="4" name="Picture 3">
            <a:extLst>
              <a:ext uri="{FF2B5EF4-FFF2-40B4-BE49-F238E27FC236}">
                <a16:creationId xmlns="" xmlns:a16="http://schemas.microsoft.com/office/drawing/2014/main" id="{5E9F6B63-83A4-4A01-9672-3AF78DAD57D5}"/>
              </a:ext>
            </a:extLst>
          </p:cNvPr>
          <p:cNvPicPr>
            <a:picLocks noChangeAspect="1"/>
          </p:cNvPicPr>
          <p:nvPr/>
        </p:nvPicPr>
        <p:blipFill>
          <a:blip r:embed="rId2"/>
          <a:stretch>
            <a:fillRect/>
          </a:stretch>
        </p:blipFill>
        <p:spPr>
          <a:xfrm>
            <a:off x="838200" y="1519237"/>
            <a:ext cx="10795782" cy="4973638"/>
          </a:xfrm>
          <a:prstGeom prst="rect">
            <a:avLst/>
          </a:prstGeom>
        </p:spPr>
      </p:pic>
    </p:spTree>
    <p:extLst>
      <p:ext uri="{BB962C8B-B14F-4D97-AF65-F5344CB8AC3E}">
        <p14:creationId xmlns:p14="http://schemas.microsoft.com/office/powerpoint/2010/main" val="2600959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a:xfrm>
            <a:off x="838200" y="0"/>
            <a:ext cx="10515600" cy="1325563"/>
          </a:xfrm>
        </p:spPr>
        <p:txBody>
          <a:bodyPr/>
          <a:lstStyle/>
          <a:p>
            <a:pPr eaLnBrk="1" hangingPunct="1"/>
            <a:endParaRPr lang="en-US" altLang="en-US" sz="3800" b="1" dirty="0"/>
          </a:p>
        </p:txBody>
      </p:sp>
      <p:sp>
        <p:nvSpPr>
          <p:cNvPr id="5" name="Rectangle 2">
            <a:extLst>
              <a:ext uri="{FF2B5EF4-FFF2-40B4-BE49-F238E27FC236}">
                <a16:creationId xmlns="" xmlns:a16="http://schemas.microsoft.com/office/drawing/2014/main" id="{63FC5FDD-0447-4F28-B157-1872367E795A}"/>
              </a:ext>
            </a:extLst>
          </p:cNvPr>
          <p:cNvSpPr txBox="1">
            <a:spLocks noChangeArrowheads="1"/>
          </p:cNvSpPr>
          <p:nvPr/>
        </p:nvSpPr>
        <p:spPr>
          <a:xfrm>
            <a:off x="838200" y="5450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en-US" sz="2400" b="1" u="sng" dirty="0"/>
              <a:t>Example: Addition of two matrices</a:t>
            </a:r>
            <a:endParaRPr lang="en-US" altLang="en-US" sz="2400" b="1" dirty="0"/>
          </a:p>
        </p:txBody>
      </p:sp>
      <p:sp>
        <p:nvSpPr>
          <p:cNvPr id="2" name="Rectangle 1"/>
          <p:cNvSpPr/>
          <p:nvPr/>
        </p:nvSpPr>
        <p:spPr>
          <a:xfrm>
            <a:off x="5395785" y="82016"/>
            <a:ext cx="6096000" cy="6463308"/>
          </a:xfrm>
          <a:prstGeom prst="rect">
            <a:avLst/>
          </a:prstGeom>
        </p:spPr>
        <p:txBody>
          <a:bodyPr>
            <a:spAutoFit/>
          </a:bodyPr>
          <a:lstStyle/>
          <a:p>
            <a:r>
              <a:rPr lang="en-US" dirty="0"/>
              <a:t>#include &lt;</a:t>
            </a:r>
            <a:r>
              <a:rPr lang="en-US" dirty="0" err="1"/>
              <a:t>stdio.h</a:t>
            </a:r>
            <a:r>
              <a:rPr lang="en-US" dirty="0"/>
              <a:t>&gt;</a:t>
            </a:r>
          </a:p>
          <a:p>
            <a:r>
              <a:rPr lang="en-US" dirty="0" err="1"/>
              <a:t>int</a:t>
            </a:r>
            <a:r>
              <a:rPr lang="en-US" dirty="0"/>
              <a:t> main() {</a:t>
            </a:r>
          </a:p>
          <a:p>
            <a:r>
              <a:rPr lang="en-US" dirty="0"/>
              <a:t>    </a:t>
            </a:r>
            <a:r>
              <a:rPr lang="en-US" dirty="0" err="1"/>
              <a:t>int</a:t>
            </a:r>
            <a:r>
              <a:rPr lang="en-US" dirty="0"/>
              <a:t> r, c, a[100][100], b[100][100], sum[100][100], </a:t>
            </a:r>
            <a:r>
              <a:rPr lang="en-US" dirty="0" err="1"/>
              <a:t>i</a:t>
            </a:r>
            <a:r>
              <a:rPr lang="en-US" dirty="0"/>
              <a:t>, j;</a:t>
            </a:r>
          </a:p>
          <a:p>
            <a:r>
              <a:rPr lang="en-US" dirty="0"/>
              <a:t>    </a:t>
            </a:r>
            <a:r>
              <a:rPr lang="en-US" dirty="0" err="1"/>
              <a:t>printf</a:t>
            </a:r>
            <a:r>
              <a:rPr lang="en-US" dirty="0"/>
              <a:t>("Enter the number of rows (between 1 and 100): ");</a:t>
            </a:r>
          </a:p>
          <a:p>
            <a:r>
              <a:rPr lang="en-US" dirty="0"/>
              <a:t>    </a:t>
            </a:r>
            <a:r>
              <a:rPr lang="en-US" dirty="0" err="1"/>
              <a:t>scanf</a:t>
            </a:r>
            <a:r>
              <a:rPr lang="en-US" dirty="0"/>
              <a:t>("%d", &amp;r);</a:t>
            </a:r>
          </a:p>
          <a:p>
            <a:r>
              <a:rPr lang="en-US" dirty="0"/>
              <a:t>    </a:t>
            </a:r>
            <a:r>
              <a:rPr lang="en-US" dirty="0" err="1"/>
              <a:t>printf</a:t>
            </a:r>
            <a:r>
              <a:rPr lang="en-US" dirty="0"/>
              <a:t>("Enter the number of columns (between 1 and 100): ");</a:t>
            </a:r>
          </a:p>
          <a:p>
            <a:r>
              <a:rPr lang="en-US" dirty="0"/>
              <a:t>    </a:t>
            </a:r>
            <a:r>
              <a:rPr lang="en-US" dirty="0" err="1"/>
              <a:t>scanf</a:t>
            </a:r>
            <a:r>
              <a:rPr lang="en-US" dirty="0"/>
              <a:t>("%d", &amp;c);</a:t>
            </a:r>
          </a:p>
          <a:p>
            <a:endParaRPr lang="en-US" dirty="0"/>
          </a:p>
          <a:p>
            <a:r>
              <a:rPr lang="en-US" dirty="0"/>
              <a:t>    </a:t>
            </a:r>
            <a:r>
              <a:rPr lang="en-US" dirty="0" err="1"/>
              <a:t>printf</a:t>
            </a:r>
            <a:r>
              <a:rPr lang="en-US" dirty="0"/>
              <a:t>("\</a:t>
            </a:r>
            <a:r>
              <a:rPr lang="en-US" dirty="0" err="1"/>
              <a:t>nEnter</a:t>
            </a:r>
            <a:r>
              <a:rPr lang="en-US" dirty="0"/>
              <a:t> elements of 1st matrix:\n");</a:t>
            </a:r>
          </a:p>
          <a:p>
            <a:r>
              <a:rPr lang="en-US" dirty="0"/>
              <a:t>    for (</a:t>
            </a:r>
            <a:r>
              <a:rPr lang="en-US" dirty="0" err="1"/>
              <a:t>i</a:t>
            </a:r>
            <a:r>
              <a:rPr lang="en-US" dirty="0"/>
              <a:t> = 0; </a:t>
            </a:r>
            <a:r>
              <a:rPr lang="en-US" dirty="0" err="1"/>
              <a:t>i</a:t>
            </a:r>
            <a:r>
              <a:rPr lang="en-US" dirty="0"/>
              <a:t> &lt; r; ++</a:t>
            </a:r>
            <a:r>
              <a:rPr lang="en-US" dirty="0" err="1"/>
              <a:t>i</a:t>
            </a:r>
            <a:r>
              <a:rPr lang="en-US" dirty="0"/>
              <a:t>)</a:t>
            </a:r>
          </a:p>
          <a:p>
            <a:r>
              <a:rPr lang="en-US" dirty="0"/>
              <a:t>        for (j = 0; j &lt; c; ++j) {</a:t>
            </a:r>
          </a:p>
          <a:p>
            <a:r>
              <a:rPr lang="en-US" dirty="0"/>
              <a:t>            </a:t>
            </a:r>
            <a:r>
              <a:rPr lang="en-US" dirty="0" err="1"/>
              <a:t>printf</a:t>
            </a:r>
            <a:r>
              <a:rPr lang="en-US" dirty="0"/>
              <a:t>("Enter element </a:t>
            </a:r>
            <a:r>
              <a:rPr lang="en-US" dirty="0" err="1"/>
              <a:t>a%d%d</a:t>
            </a:r>
            <a:r>
              <a:rPr lang="en-US" dirty="0"/>
              <a:t>: ", </a:t>
            </a:r>
            <a:r>
              <a:rPr lang="en-US" dirty="0" err="1"/>
              <a:t>i</a:t>
            </a:r>
            <a:r>
              <a:rPr lang="en-US" dirty="0"/>
              <a:t> + 1, j + 1);</a:t>
            </a:r>
          </a:p>
          <a:p>
            <a:r>
              <a:rPr lang="en-US" dirty="0"/>
              <a:t>            </a:t>
            </a:r>
            <a:r>
              <a:rPr lang="en-US" dirty="0" err="1"/>
              <a:t>scanf</a:t>
            </a:r>
            <a:r>
              <a:rPr lang="en-US" dirty="0"/>
              <a:t>("%d", &amp;a[</a:t>
            </a:r>
            <a:r>
              <a:rPr lang="en-US" dirty="0" err="1"/>
              <a:t>i</a:t>
            </a:r>
            <a:r>
              <a:rPr lang="en-US" dirty="0"/>
              <a:t>][j]);</a:t>
            </a:r>
          </a:p>
          <a:p>
            <a:r>
              <a:rPr lang="en-US" dirty="0"/>
              <a:t>            </a:t>
            </a:r>
          </a:p>
          <a:p>
            <a:r>
              <a:rPr lang="en-US" dirty="0"/>
              <a:t>        }</a:t>
            </a:r>
          </a:p>
          <a:p>
            <a:endParaRPr lang="en-US" dirty="0"/>
          </a:p>
          <a:p>
            <a:r>
              <a:rPr lang="en-US" dirty="0"/>
              <a:t>    </a:t>
            </a:r>
            <a:r>
              <a:rPr lang="en-US" dirty="0" err="1"/>
              <a:t>printf</a:t>
            </a:r>
            <a:r>
              <a:rPr lang="en-US" dirty="0"/>
              <a:t>("Enter elements of 2nd matrix:\n");</a:t>
            </a:r>
          </a:p>
          <a:p>
            <a:r>
              <a:rPr lang="en-US" dirty="0"/>
              <a:t>    for (</a:t>
            </a:r>
            <a:r>
              <a:rPr lang="en-US" dirty="0" err="1"/>
              <a:t>i</a:t>
            </a:r>
            <a:r>
              <a:rPr lang="en-US" dirty="0"/>
              <a:t> = 0; </a:t>
            </a:r>
            <a:r>
              <a:rPr lang="en-US" dirty="0" err="1"/>
              <a:t>i</a:t>
            </a:r>
            <a:r>
              <a:rPr lang="en-US" dirty="0"/>
              <a:t> &lt; r; ++</a:t>
            </a:r>
            <a:r>
              <a:rPr lang="en-US" dirty="0" err="1"/>
              <a:t>i</a:t>
            </a:r>
            <a:r>
              <a:rPr lang="en-US" dirty="0"/>
              <a:t>)</a:t>
            </a:r>
          </a:p>
          <a:p>
            <a:r>
              <a:rPr lang="en-US" dirty="0"/>
              <a:t>        for (j = 0; j &lt; c; ++j) {</a:t>
            </a:r>
          </a:p>
          <a:p>
            <a:r>
              <a:rPr lang="en-US" dirty="0"/>
              <a:t>            </a:t>
            </a:r>
            <a:r>
              <a:rPr lang="en-US" dirty="0" err="1"/>
              <a:t>printf</a:t>
            </a:r>
            <a:r>
              <a:rPr lang="en-US" dirty="0"/>
              <a:t>("Enter element </a:t>
            </a:r>
            <a:r>
              <a:rPr lang="en-US" dirty="0" err="1"/>
              <a:t>b%d%d</a:t>
            </a:r>
            <a:r>
              <a:rPr lang="en-US" dirty="0"/>
              <a:t>: ", </a:t>
            </a:r>
            <a:r>
              <a:rPr lang="en-US" dirty="0" err="1"/>
              <a:t>i</a:t>
            </a:r>
            <a:r>
              <a:rPr lang="en-US" dirty="0"/>
              <a:t> + 1, j + 1);</a:t>
            </a:r>
          </a:p>
          <a:p>
            <a:r>
              <a:rPr lang="en-US" dirty="0"/>
              <a:t>            </a:t>
            </a:r>
            <a:r>
              <a:rPr lang="en-US" dirty="0" err="1"/>
              <a:t>scanf</a:t>
            </a:r>
            <a:r>
              <a:rPr lang="en-US" dirty="0"/>
              <a:t>("%d", &amp;b[</a:t>
            </a:r>
            <a:r>
              <a:rPr lang="en-US" dirty="0" err="1"/>
              <a:t>i</a:t>
            </a:r>
            <a:r>
              <a:rPr lang="en-US" dirty="0"/>
              <a:t>][j]);</a:t>
            </a:r>
          </a:p>
          <a:p>
            <a:r>
              <a:rPr lang="en-US" dirty="0"/>
              <a:t>        }</a:t>
            </a:r>
          </a:p>
        </p:txBody>
      </p:sp>
    </p:spTree>
    <p:extLst>
      <p:ext uri="{BB962C8B-B14F-4D97-AF65-F5344CB8AC3E}">
        <p14:creationId xmlns:p14="http://schemas.microsoft.com/office/powerpoint/2010/main" val="97352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74615A6C-0697-4A47-9722-B7AD5A86BDA5}"/>
              </a:ext>
            </a:extLst>
          </p:cNvPr>
          <p:cNvSpPr>
            <a:spLocks noGrp="1" noChangeArrowheads="1"/>
          </p:cNvSpPr>
          <p:nvPr>
            <p:ph type="title"/>
          </p:nvPr>
        </p:nvSpPr>
        <p:spPr>
          <a:xfrm>
            <a:off x="838200" y="0"/>
            <a:ext cx="10515600" cy="1325563"/>
          </a:xfrm>
        </p:spPr>
        <p:txBody>
          <a:bodyPr/>
          <a:lstStyle/>
          <a:p>
            <a:pPr eaLnBrk="1" hangingPunct="1"/>
            <a:r>
              <a:rPr lang="en-US" altLang="en-US" sz="3800" b="1" dirty="0"/>
              <a:t>Multiple-Subscripted Arrays (cont’d)</a:t>
            </a:r>
          </a:p>
        </p:txBody>
      </p:sp>
      <p:sp>
        <p:nvSpPr>
          <p:cNvPr id="5" name="Rectangle 2">
            <a:extLst>
              <a:ext uri="{FF2B5EF4-FFF2-40B4-BE49-F238E27FC236}">
                <a16:creationId xmlns="" xmlns:a16="http://schemas.microsoft.com/office/drawing/2014/main" id="{63FC5FDD-0447-4F28-B157-1872367E795A}"/>
              </a:ext>
            </a:extLst>
          </p:cNvPr>
          <p:cNvSpPr txBox="1">
            <a:spLocks noChangeArrowheads="1"/>
          </p:cNvSpPr>
          <p:nvPr/>
        </p:nvSpPr>
        <p:spPr>
          <a:xfrm>
            <a:off x="838200" y="6627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en-US" sz="2400" b="1" u="sng" dirty="0"/>
              <a:t>Example: Addition of two matrices</a:t>
            </a:r>
            <a:endParaRPr lang="en-US" altLang="en-US" sz="2400" b="1" dirty="0"/>
          </a:p>
        </p:txBody>
      </p:sp>
      <p:sp>
        <p:nvSpPr>
          <p:cNvPr id="3" name="Rectangle 2"/>
          <p:cNvSpPr/>
          <p:nvPr/>
        </p:nvSpPr>
        <p:spPr>
          <a:xfrm>
            <a:off x="7348151" y="484127"/>
            <a:ext cx="6096000" cy="5632311"/>
          </a:xfrm>
          <a:prstGeom prst="rect">
            <a:avLst/>
          </a:prstGeom>
        </p:spPr>
        <p:txBody>
          <a:bodyPr>
            <a:spAutoFit/>
          </a:bodyPr>
          <a:lstStyle/>
          <a:p>
            <a:r>
              <a:rPr lang="en-US" dirty="0"/>
              <a:t>// adding two matrices</a:t>
            </a:r>
          </a:p>
          <a:p>
            <a:r>
              <a:rPr lang="en-US" dirty="0"/>
              <a:t>    for (</a:t>
            </a:r>
            <a:r>
              <a:rPr lang="en-US" dirty="0" err="1"/>
              <a:t>i</a:t>
            </a:r>
            <a:r>
              <a:rPr lang="en-US" dirty="0"/>
              <a:t> = 0; </a:t>
            </a:r>
            <a:r>
              <a:rPr lang="en-US" dirty="0" err="1"/>
              <a:t>i</a:t>
            </a:r>
            <a:r>
              <a:rPr lang="en-US" dirty="0"/>
              <a:t> &lt; r; ++</a:t>
            </a:r>
            <a:r>
              <a:rPr lang="en-US" dirty="0" err="1"/>
              <a:t>i</a:t>
            </a:r>
            <a:r>
              <a:rPr lang="en-US" dirty="0"/>
              <a:t>)</a:t>
            </a:r>
          </a:p>
          <a:p>
            <a:r>
              <a:rPr lang="en-US" dirty="0"/>
              <a:t>	</a:t>
            </a:r>
          </a:p>
          <a:p>
            <a:r>
              <a:rPr lang="en-US" dirty="0"/>
              <a:t>        for (j = 0; j &lt; c; ++j) {</a:t>
            </a:r>
          </a:p>
          <a:p>
            <a:r>
              <a:rPr lang="en-US" dirty="0"/>
              <a:t>            sum[</a:t>
            </a:r>
            <a:r>
              <a:rPr lang="en-US" dirty="0" err="1"/>
              <a:t>i</a:t>
            </a:r>
            <a:r>
              <a:rPr lang="en-US" dirty="0"/>
              <a:t>][j] = a[</a:t>
            </a:r>
            <a:r>
              <a:rPr lang="en-US" dirty="0" err="1"/>
              <a:t>i</a:t>
            </a:r>
            <a:r>
              <a:rPr lang="en-US" dirty="0"/>
              <a:t>][j] + b[</a:t>
            </a:r>
            <a:r>
              <a:rPr lang="en-US" dirty="0" err="1"/>
              <a:t>i</a:t>
            </a:r>
            <a:r>
              <a:rPr lang="en-US" dirty="0"/>
              <a:t>][j];</a:t>
            </a:r>
          </a:p>
          <a:p>
            <a:r>
              <a:rPr lang="en-US" dirty="0"/>
              <a:t>            </a:t>
            </a:r>
            <a:r>
              <a:rPr lang="en-US" dirty="0" smtClean="0"/>
              <a:t>  </a:t>
            </a:r>
            <a:r>
              <a:rPr lang="en-US" dirty="0"/>
              <a:t>}</a:t>
            </a:r>
          </a:p>
          <a:p>
            <a:endParaRPr lang="en-US" dirty="0"/>
          </a:p>
          <a:p>
            <a:r>
              <a:rPr lang="en-US" dirty="0"/>
              <a:t>    // printing the result</a:t>
            </a:r>
          </a:p>
          <a:p>
            <a:r>
              <a:rPr lang="en-US" dirty="0"/>
              <a:t>    </a:t>
            </a:r>
            <a:r>
              <a:rPr lang="en-US" dirty="0" err="1"/>
              <a:t>printf</a:t>
            </a:r>
            <a:r>
              <a:rPr lang="en-US" dirty="0"/>
              <a:t>("\</a:t>
            </a:r>
            <a:r>
              <a:rPr lang="en-US" dirty="0" err="1"/>
              <a:t>nSum</a:t>
            </a:r>
            <a:r>
              <a:rPr lang="en-US" dirty="0"/>
              <a:t> of two matrices: \n");</a:t>
            </a:r>
          </a:p>
          <a:p>
            <a:r>
              <a:rPr lang="en-US" dirty="0"/>
              <a:t>    for (</a:t>
            </a:r>
            <a:r>
              <a:rPr lang="en-US" dirty="0" err="1"/>
              <a:t>i</a:t>
            </a:r>
            <a:r>
              <a:rPr lang="en-US" dirty="0"/>
              <a:t> = 0; </a:t>
            </a:r>
            <a:r>
              <a:rPr lang="en-US" dirty="0" err="1"/>
              <a:t>i</a:t>
            </a:r>
            <a:r>
              <a:rPr lang="en-US" dirty="0"/>
              <a:t> &lt; r; ++</a:t>
            </a:r>
            <a:r>
              <a:rPr lang="en-US" dirty="0" err="1"/>
              <a:t>i</a:t>
            </a:r>
            <a:r>
              <a:rPr lang="en-US" dirty="0"/>
              <a:t>){</a:t>
            </a:r>
          </a:p>
          <a:p>
            <a:r>
              <a:rPr lang="en-US" dirty="0"/>
              <a:t>	</a:t>
            </a:r>
          </a:p>
          <a:p>
            <a:r>
              <a:rPr lang="en-US" dirty="0"/>
              <a:t>        for (j = 0; j &lt; c; ++j) {</a:t>
            </a:r>
          </a:p>
          <a:p>
            <a:r>
              <a:rPr lang="en-US" dirty="0"/>
              <a:t>            </a:t>
            </a:r>
            <a:r>
              <a:rPr lang="en-US" dirty="0" err="1"/>
              <a:t>printf</a:t>
            </a:r>
            <a:r>
              <a:rPr lang="en-US" dirty="0"/>
              <a:t>("%d   ", sum[</a:t>
            </a:r>
            <a:r>
              <a:rPr lang="en-US" dirty="0" err="1"/>
              <a:t>i</a:t>
            </a:r>
            <a:r>
              <a:rPr lang="en-US" dirty="0"/>
              <a:t>][j]);</a:t>
            </a:r>
          </a:p>
          <a:p>
            <a:r>
              <a:rPr lang="en-US" dirty="0"/>
              <a:t>        }</a:t>
            </a:r>
          </a:p>
          <a:p>
            <a:r>
              <a:rPr lang="en-US" dirty="0"/>
              <a:t>                </a:t>
            </a:r>
            <a:r>
              <a:rPr lang="en-US" dirty="0" err="1"/>
              <a:t>printf</a:t>
            </a:r>
            <a:r>
              <a:rPr lang="en-US" dirty="0"/>
              <a:t>("\n");</a:t>
            </a:r>
          </a:p>
          <a:p>
            <a:r>
              <a:rPr lang="en-US" dirty="0"/>
              <a:t>            </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776248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296</TotalTime>
  <Words>642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Lucida Console</vt:lpstr>
      <vt:lpstr>Times New Roman</vt:lpstr>
      <vt:lpstr>Wingdings</vt:lpstr>
      <vt:lpstr>Retrospect</vt:lpstr>
      <vt:lpstr>Multidimensional Arrays  in C</vt:lpstr>
      <vt:lpstr>Multiple-Subscripted Arrays</vt:lpstr>
      <vt:lpstr>Multiple-Subscripted Arrays</vt:lpstr>
      <vt:lpstr>Multiple-Subscripted Arrays (cont’d)</vt:lpstr>
      <vt:lpstr>Multiple-Subscripted Arrays (cont’d)</vt:lpstr>
      <vt:lpstr>Multiple-Subscripted Arrays (cont’d)</vt:lpstr>
      <vt:lpstr>Multiple-Subscripted Arrays (cont’d)</vt:lpstr>
      <vt:lpstr>PowerPoint Presentation</vt:lpstr>
      <vt:lpstr>Multiple-Subscripted Arrays (cont’d)</vt:lpstr>
      <vt:lpstr>PowerPoint Presentation</vt:lpstr>
      <vt:lpstr>Summarized code</vt:lpstr>
      <vt:lpstr>Multiple-Subscripted Arrays (cont’d)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Arrays  in C</dc:title>
  <dc:creator>Atiya jokhio</dc:creator>
  <cp:lastModifiedBy>Nida Munawar</cp:lastModifiedBy>
  <cp:revision>22</cp:revision>
  <dcterms:created xsi:type="dcterms:W3CDTF">2020-03-18T07:07:30Z</dcterms:created>
  <dcterms:modified xsi:type="dcterms:W3CDTF">2020-11-09T06:33:44Z</dcterms:modified>
</cp:coreProperties>
</file>