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F6FAF0-D8C4-4E6F-9B6B-52408E5CD14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C079C-C100-40AD-94AD-786268D11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8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</a:t>
            </a:r>
            <a:r>
              <a:rPr lang="en-US" b="1" dirty="0" smtClean="0"/>
              <a:t>6 (Decision Logic structure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Nida Munawar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6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Module: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63" y="1924050"/>
            <a:ext cx="7543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3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Decision structure</a:t>
            </a:r>
            <a:br>
              <a:rPr lang="en-GB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latin typeface="AGaramond-SemiboldItalic"/>
              </a:rPr>
              <a:t>Selection Statements : Ask a question which path to take next.</a:t>
            </a:r>
          </a:p>
          <a:p>
            <a:r>
              <a:rPr lang="en-US" dirty="0">
                <a:solidFill>
                  <a:srgbClr val="000000"/>
                </a:solidFill>
                <a:latin typeface="AGaramond-Regular"/>
              </a:rPr>
              <a:t> three types of selection structures in the form of statements.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Garamond-Regular"/>
              </a:rPr>
              <a:t> The </a:t>
            </a:r>
            <a:r>
              <a:rPr lang="en-US" b="1" dirty="0">
                <a:solidFill>
                  <a:srgbClr val="000000"/>
                </a:solidFill>
                <a:latin typeface="LucidaSansTypewriter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AGaramond-Regular"/>
              </a:rPr>
              <a:t>selection statement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either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selects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(performs) an action if a condition is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true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or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skips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the action if the condition is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. (</a:t>
            </a:r>
            <a:r>
              <a:rPr lang="en-US" b="1" dirty="0">
                <a:solidFill>
                  <a:srgbClr val="00AEF0"/>
                </a:solidFill>
                <a:latin typeface="AGaramond-Semibold"/>
              </a:rPr>
              <a:t>single-selection statement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Garamond-Regular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LucidaSansTypewriter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AGaramond-Regular"/>
              </a:rPr>
              <a:t>…</a:t>
            </a:r>
            <a:r>
              <a:rPr lang="en-US" b="1" dirty="0">
                <a:solidFill>
                  <a:srgbClr val="000000"/>
                </a:solidFill>
                <a:latin typeface="LucidaSansTypewriter"/>
              </a:rPr>
              <a:t>else </a:t>
            </a:r>
            <a:r>
              <a:rPr lang="en-US" b="1" dirty="0">
                <a:solidFill>
                  <a:srgbClr val="000000"/>
                </a:solidFill>
                <a:latin typeface="AGaramond-Regular"/>
              </a:rPr>
              <a:t>selection statement 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performs an action if a condition is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true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and performs a different action if the condition is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. (</a:t>
            </a:r>
            <a:r>
              <a:rPr lang="en-US" b="1" dirty="0">
                <a:solidFill>
                  <a:srgbClr val="00AEF0"/>
                </a:solidFill>
                <a:latin typeface="AGaramond-Semibold"/>
              </a:rPr>
              <a:t>double-selection statement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Garamond-Regular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LucidaSansTypewriter"/>
              </a:rPr>
              <a:t>switch </a:t>
            </a:r>
            <a:r>
              <a:rPr lang="en-US" b="1" dirty="0">
                <a:solidFill>
                  <a:srgbClr val="000000"/>
                </a:solidFill>
                <a:latin typeface="AGaramond-Regular"/>
              </a:rPr>
              <a:t>selection statement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performs one of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many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different actions, depending on the value of an expression. (</a:t>
            </a:r>
            <a:r>
              <a:rPr lang="en-US" b="1" dirty="0">
                <a:solidFill>
                  <a:srgbClr val="00AEF0"/>
                </a:solidFill>
                <a:latin typeface="AGaramond-Semibold"/>
              </a:rPr>
              <a:t>multiple-selection statement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because it selects among many different 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0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Fantastic Floral Company sells to wholesale and retail buyers. The wholesale</a:t>
            </a:r>
          </a:p>
          <a:p>
            <a:r>
              <a:rPr lang="en-US" dirty="0"/>
              <a:t>buyer needs a resale number in order to buy at no tax and to receive discounts. The retail</a:t>
            </a:r>
          </a:p>
          <a:p>
            <a:r>
              <a:rPr lang="en-US" dirty="0"/>
              <a:t>buyer pays 6% tax. These are the discounts to the wholesale buyer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80" y="3216746"/>
            <a:ext cx="5429250" cy="885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4487" y="42109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Times-Roman"/>
              </a:rPr>
              <a:t>Given an amount of purchase, how much will the customer owe the company?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223" y="1846263"/>
            <a:ext cx="70478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3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HIPO: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813" y="2362200"/>
            <a:ext cx="7886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2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725" y="2800350"/>
            <a:ext cx="100488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Algorithms and Flowcharts—Control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347" y="1846263"/>
            <a:ext cx="51336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971" y="1846263"/>
            <a:ext cx="597638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0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 Module: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181" y="1846263"/>
            <a:ext cx="79259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46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206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AGaramond-Italic</vt:lpstr>
      <vt:lpstr>AGaramond-Regular</vt:lpstr>
      <vt:lpstr>AGaramond-Semibold</vt:lpstr>
      <vt:lpstr>AGaramond-SemiboldItalic</vt:lpstr>
      <vt:lpstr>Calibri</vt:lpstr>
      <vt:lpstr>Calibri Light</vt:lpstr>
      <vt:lpstr>LucidaSansTypewriter</vt:lpstr>
      <vt:lpstr>Times-Roman</vt:lpstr>
      <vt:lpstr>Retrospect</vt:lpstr>
      <vt:lpstr>Chapter 6 (Decision Logic structure )</vt:lpstr>
      <vt:lpstr>Decision structure </vt:lpstr>
      <vt:lpstr>Problem:</vt:lpstr>
      <vt:lpstr>PAC:</vt:lpstr>
      <vt:lpstr>HIPO:</vt:lpstr>
      <vt:lpstr>IPO:</vt:lpstr>
      <vt:lpstr>The Algorithms and Flowcharts—Control Module</vt:lpstr>
      <vt:lpstr>Read Module</vt:lpstr>
      <vt:lpstr>CAL Module:</vt:lpstr>
      <vt:lpstr>Print Module: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(Decision Logic structure )</dc:title>
  <dc:creator>Nida Munawar</dc:creator>
  <cp:lastModifiedBy>Nida Munawar</cp:lastModifiedBy>
  <cp:revision>2</cp:revision>
  <dcterms:created xsi:type="dcterms:W3CDTF">2020-09-30T04:45:53Z</dcterms:created>
  <dcterms:modified xsi:type="dcterms:W3CDTF">2020-09-30T04:59:18Z</dcterms:modified>
</cp:coreProperties>
</file>