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72" r:id="rId10"/>
    <p:sldId id="262" r:id="rId11"/>
    <p:sldId id="265" r:id="rId12"/>
    <p:sldId id="266" r:id="rId13"/>
    <p:sldId id="269" r:id="rId14"/>
    <p:sldId id="267" r:id="rId15"/>
    <p:sldId id="268" r:id="rId16"/>
    <p:sldId id="270"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0E24CD-0691-4669-BCF4-A2C08427837A}"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A07D-FE50-4584-8D94-B35E022B46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02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E24CD-0691-4669-BCF4-A2C08427837A}"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16154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E24CD-0691-4669-BCF4-A2C08427837A}"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124575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E24CD-0691-4669-BCF4-A2C08427837A}"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174060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0E24CD-0691-4669-BCF4-A2C08427837A}"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FA07D-FE50-4584-8D94-B35E022B46F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8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E24CD-0691-4669-BCF4-A2C08427837A}"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233176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E24CD-0691-4669-BCF4-A2C08427837A}"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89340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E24CD-0691-4669-BCF4-A2C08427837A}"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9385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0E24CD-0691-4669-BCF4-A2C08427837A}" type="datetimeFigureOut">
              <a:rPr lang="en-US" smtClean="0"/>
              <a:t>9/30/2020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253292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0E24CD-0691-4669-BCF4-A2C08427837A}" type="datetimeFigureOut">
              <a:rPr lang="en-US" smtClean="0"/>
              <a:t>9/30/2020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BFA07D-FE50-4584-8D94-B35E022B46FE}" type="slidenum">
              <a:rPr lang="en-US" smtClean="0"/>
              <a:t>‹#›</a:t>
            </a:fld>
            <a:endParaRPr lang="en-US"/>
          </a:p>
        </p:txBody>
      </p:sp>
    </p:spTree>
    <p:extLst>
      <p:ext uri="{BB962C8B-B14F-4D97-AF65-F5344CB8AC3E}">
        <p14:creationId xmlns:p14="http://schemas.microsoft.com/office/powerpoint/2010/main" val="300932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E24CD-0691-4669-BCF4-A2C08427837A}"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FA07D-FE50-4584-8D94-B35E022B46FE}" type="slidenum">
              <a:rPr lang="en-US" smtClean="0"/>
              <a:t>‹#›</a:t>
            </a:fld>
            <a:endParaRPr lang="en-US"/>
          </a:p>
        </p:txBody>
      </p:sp>
    </p:spTree>
    <p:extLst>
      <p:ext uri="{BB962C8B-B14F-4D97-AF65-F5344CB8AC3E}">
        <p14:creationId xmlns:p14="http://schemas.microsoft.com/office/powerpoint/2010/main" val="92451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0E24CD-0691-4669-BCF4-A2C08427837A}" type="datetimeFigureOut">
              <a:rPr lang="en-US" smtClean="0"/>
              <a:t>9/30/2020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BFA07D-FE50-4584-8D94-B35E022B46F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746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a:t>
            </a:r>
            <a:r>
              <a:rPr lang="en-US" b="1" dirty="0" smtClean="0"/>
              <a:t>5 </a:t>
            </a:r>
            <a:r>
              <a:rPr lang="en-US" b="1" dirty="0"/>
              <a:t>(Sequential structure problem)</a:t>
            </a:r>
          </a:p>
        </p:txBody>
      </p:sp>
      <p:sp>
        <p:nvSpPr>
          <p:cNvPr id="3" name="Subtitle 2"/>
          <p:cNvSpPr>
            <a:spLocks noGrp="1"/>
          </p:cNvSpPr>
          <p:nvPr>
            <p:ph type="subTitle" idx="1"/>
          </p:nvPr>
        </p:nvSpPr>
        <p:spPr/>
        <p:txBody>
          <a:bodyPr/>
          <a:lstStyle/>
          <a:p>
            <a:pPr algn="l"/>
            <a:r>
              <a:rPr lang="en-US" b="1" dirty="0"/>
              <a:t>Nida Munawar</a:t>
            </a:r>
          </a:p>
        </p:txBody>
      </p:sp>
    </p:spTree>
    <p:extLst>
      <p:ext uri="{BB962C8B-B14F-4D97-AF65-F5344CB8AC3E}">
        <p14:creationId xmlns:p14="http://schemas.microsoft.com/office/powerpoint/2010/main" val="471604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IPO Chart</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Now the IPO chart can be developed from the problem analysis chart and the interactivity chart. To complete the IPO chart you have to answer the question:</a:t>
            </a:r>
          </a:p>
          <a:p>
            <a:pPr marL="0" indent="0" algn="just">
              <a:buNone/>
            </a:pPr>
            <a:r>
              <a:rPr lang="en-US" dirty="0"/>
              <a:t> How can the input be processed to achieve the required output? You will provide general instructions for the solution on the IPO chart. You will not write the specific instructions to the computer until you complete the algorithms and the flowcharts.</a:t>
            </a:r>
          </a:p>
          <a:p>
            <a:pPr marL="0" indent="0" algn="just">
              <a:buNone/>
            </a:pPr>
            <a:r>
              <a:rPr lang="en-US" dirty="0"/>
              <a:t>Remember to start with the output, next specify the input, and then develop the processing method required to calculate the output from the input.</a:t>
            </a:r>
          </a:p>
        </p:txBody>
      </p:sp>
    </p:spTree>
    <p:extLst>
      <p:ext uri="{BB962C8B-B14F-4D97-AF65-F5344CB8AC3E}">
        <p14:creationId xmlns:p14="http://schemas.microsoft.com/office/powerpoint/2010/main" val="61093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IPO:</a:t>
            </a:r>
          </a:p>
        </p:txBody>
      </p:sp>
      <p:pic>
        <p:nvPicPr>
          <p:cNvPr id="4" name="Content Placeholder 3"/>
          <p:cNvPicPr>
            <a:picLocks noGrp="1" noChangeAspect="1"/>
          </p:cNvPicPr>
          <p:nvPr>
            <p:ph idx="1"/>
          </p:nvPr>
        </p:nvPicPr>
        <p:blipFill>
          <a:blip r:embed="rId2"/>
          <a:stretch>
            <a:fillRect/>
          </a:stretch>
        </p:blipFill>
        <p:spPr>
          <a:xfrm>
            <a:off x="838200" y="2567461"/>
            <a:ext cx="9829800" cy="3141361"/>
          </a:xfrm>
          <a:prstGeom prst="rect">
            <a:avLst/>
          </a:prstGeom>
        </p:spPr>
      </p:pic>
      <p:sp>
        <p:nvSpPr>
          <p:cNvPr id="5" name="Rectangle 4"/>
          <p:cNvSpPr/>
          <p:nvPr/>
        </p:nvSpPr>
        <p:spPr>
          <a:xfrm>
            <a:off x="3919132" y="5798064"/>
            <a:ext cx="3595856" cy="369332"/>
          </a:xfrm>
          <a:prstGeom prst="rect">
            <a:avLst/>
          </a:prstGeom>
        </p:spPr>
        <p:txBody>
          <a:bodyPr wrap="none">
            <a:spAutoFit/>
          </a:bodyPr>
          <a:lstStyle/>
          <a:p>
            <a:r>
              <a:rPr lang="en-US" b="0" i="0" u="none" strike="noStrike" baseline="0" dirty="0">
                <a:latin typeface="Helvetica-Light"/>
              </a:rPr>
              <a:t>The IPO Chart—Interest Problem</a:t>
            </a:r>
            <a:endParaRPr lang="en-US" dirty="0"/>
          </a:p>
        </p:txBody>
      </p:sp>
    </p:spTree>
    <p:extLst>
      <p:ext uri="{BB962C8B-B14F-4D97-AF65-F5344CB8AC3E}">
        <p14:creationId xmlns:p14="http://schemas.microsoft.com/office/powerpoint/2010/main" val="321305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Algorithms and Flowcharts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Once the structure chart and the IPO chart are completed, you can proceed with the</a:t>
            </a:r>
          </a:p>
          <a:p>
            <a:pPr marL="0" indent="0">
              <a:buNone/>
            </a:pPr>
            <a:r>
              <a:rPr lang="en-US" dirty="0"/>
              <a:t>algorithms and the flowcharts. To complete an algorithm, you have to answer the question:</a:t>
            </a:r>
          </a:p>
          <a:p>
            <a:pPr marL="0" indent="0">
              <a:buNone/>
            </a:pPr>
            <a:r>
              <a:rPr lang="en-US" dirty="0"/>
              <a:t>How can this module complete its function? </a:t>
            </a:r>
          </a:p>
          <a:p>
            <a:pPr marL="0" indent="0">
              <a:buNone/>
            </a:pPr>
            <a:r>
              <a:rPr lang="en-US" dirty="0"/>
              <a:t>To draw the flowchart, you answer the question:</a:t>
            </a:r>
          </a:p>
          <a:p>
            <a:pPr marL="0" indent="0">
              <a:buNone/>
            </a:pPr>
            <a:r>
              <a:rPr lang="en-US" dirty="0"/>
              <a:t> How does the algorithm look graphically? </a:t>
            </a:r>
          </a:p>
          <a:p>
            <a:pPr marL="0" indent="0">
              <a:buNone/>
            </a:pPr>
            <a:r>
              <a:rPr lang="en-US" dirty="0"/>
              <a:t>By using the completed algorithms and the flowcharts, you can find and correct logic errors.</a:t>
            </a:r>
          </a:p>
          <a:p>
            <a:pPr marL="0" indent="0">
              <a:buNone/>
            </a:pPr>
            <a:r>
              <a:rPr lang="en-US" dirty="0"/>
              <a:t>There are four algorithms, one for each module in the structure chart,</a:t>
            </a:r>
          </a:p>
          <a:p>
            <a:pPr marL="0" indent="0">
              <a:buNone/>
            </a:pPr>
            <a:r>
              <a:rPr lang="en-US" dirty="0"/>
              <a:t>and their corresponding flowcharts. </a:t>
            </a:r>
          </a:p>
          <a:p>
            <a:pPr marL="0" indent="0">
              <a:buNone/>
            </a:pPr>
            <a:r>
              <a:rPr lang="en-US" dirty="0"/>
              <a:t>The </a:t>
            </a:r>
            <a:r>
              <a:rPr lang="en-US" i="1" dirty="0" err="1"/>
              <a:t>InterestControl</a:t>
            </a:r>
            <a:r>
              <a:rPr lang="en-US" i="1" dirty="0"/>
              <a:t> </a:t>
            </a:r>
            <a:r>
              <a:rPr lang="en-US" dirty="0"/>
              <a:t>module uses a sequential structure to execute the instructions, as do each of the other modules. Notice how the instructions simply flow in order from the top to the bottom of each algorithm.</a:t>
            </a:r>
          </a:p>
        </p:txBody>
      </p:sp>
    </p:spTree>
    <p:extLst>
      <p:ext uri="{BB962C8B-B14F-4D97-AF65-F5344CB8AC3E}">
        <p14:creationId xmlns:p14="http://schemas.microsoft.com/office/powerpoint/2010/main" val="2207050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4060" y="2465773"/>
            <a:ext cx="10515600" cy="1325563"/>
          </a:xfrm>
        </p:spPr>
        <p:txBody>
          <a:bodyPr/>
          <a:lstStyle/>
          <a:p>
            <a:r>
              <a:rPr lang="en-US" b="1" dirty="0"/>
              <a:t>Algorithm, Flowchart, and Pseudocode</a:t>
            </a:r>
            <a:endParaRPr lang="en-US" dirty="0"/>
          </a:p>
        </p:txBody>
      </p:sp>
    </p:spTree>
    <p:extLst>
      <p:ext uri="{BB962C8B-B14F-4D97-AF65-F5344CB8AC3E}">
        <p14:creationId xmlns:p14="http://schemas.microsoft.com/office/powerpoint/2010/main" val="351078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InterestControl</a:t>
            </a:r>
            <a:r>
              <a:rPr lang="en-US" b="1" dirty="0"/>
              <a:t> Module:</a:t>
            </a:r>
          </a:p>
        </p:txBody>
      </p:sp>
      <p:pic>
        <p:nvPicPr>
          <p:cNvPr id="4" name="Content Placeholder 3"/>
          <p:cNvPicPr>
            <a:picLocks noGrp="1" noChangeAspect="1"/>
          </p:cNvPicPr>
          <p:nvPr>
            <p:ph idx="1"/>
          </p:nvPr>
        </p:nvPicPr>
        <p:blipFill>
          <a:blip r:embed="rId2"/>
          <a:stretch>
            <a:fillRect/>
          </a:stretch>
        </p:blipFill>
        <p:spPr>
          <a:xfrm>
            <a:off x="1364566" y="2000250"/>
            <a:ext cx="9791114" cy="3714750"/>
          </a:xfrm>
          <a:prstGeom prst="rect">
            <a:avLst/>
          </a:prstGeom>
        </p:spPr>
      </p:pic>
    </p:spTree>
    <p:extLst>
      <p:ext uri="{BB962C8B-B14F-4D97-AF65-F5344CB8AC3E}">
        <p14:creationId xmlns:p14="http://schemas.microsoft.com/office/powerpoint/2010/main" val="325549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 Module:</a:t>
            </a:r>
          </a:p>
        </p:txBody>
      </p:sp>
      <p:pic>
        <p:nvPicPr>
          <p:cNvPr id="4" name="Content Placeholder 3"/>
          <p:cNvPicPr>
            <a:picLocks noGrp="1" noChangeAspect="1"/>
          </p:cNvPicPr>
          <p:nvPr>
            <p:ph idx="1"/>
          </p:nvPr>
        </p:nvPicPr>
        <p:blipFill>
          <a:blip r:embed="rId2"/>
          <a:stretch>
            <a:fillRect/>
          </a:stretch>
        </p:blipFill>
        <p:spPr>
          <a:xfrm>
            <a:off x="2553729" y="2173780"/>
            <a:ext cx="6903308" cy="3419711"/>
          </a:xfrm>
          <a:prstGeom prst="rect">
            <a:avLst/>
          </a:prstGeom>
        </p:spPr>
      </p:pic>
    </p:spTree>
    <p:extLst>
      <p:ext uri="{BB962C8B-B14F-4D97-AF65-F5344CB8AC3E}">
        <p14:creationId xmlns:p14="http://schemas.microsoft.com/office/powerpoint/2010/main" val="367834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Calc</a:t>
            </a:r>
            <a:r>
              <a:rPr lang="en-US" b="1" dirty="0"/>
              <a:t> Module:</a:t>
            </a:r>
          </a:p>
        </p:txBody>
      </p:sp>
      <p:pic>
        <p:nvPicPr>
          <p:cNvPr id="4" name="Content Placeholder 3"/>
          <p:cNvPicPr>
            <a:picLocks noGrp="1" noChangeAspect="1"/>
          </p:cNvPicPr>
          <p:nvPr>
            <p:ph idx="1"/>
          </p:nvPr>
        </p:nvPicPr>
        <p:blipFill>
          <a:blip r:embed="rId2"/>
          <a:stretch>
            <a:fillRect/>
          </a:stretch>
        </p:blipFill>
        <p:spPr>
          <a:xfrm>
            <a:off x="1902941" y="1904249"/>
            <a:ext cx="8237837" cy="3310302"/>
          </a:xfrm>
          <a:prstGeom prst="rect">
            <a:avLst/>
          </a:prstGeom>
        </p:spPr>
      </p:pic>
    </p:spTree>
    <p:extLst>
      <p:ext uri="{BB962C8B-B14F-4D97-AF65-F5344CB8AC3E}">
        <p14:creationId xmlns:p14="http://schemas.microsoft.com/office/powerpoint/2010/main" val="210833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Print Module:</a:t>
            </a:r>
          </a:p>
        </p:txBody>
      </p:sp>
      <p:pic>
        <p:nvPicPr>
          <p:cNvPr id="4" name="Content Placeholder 3"/>
          <p:cNvPicPr>
            <a:picLocks noGrp="1" noChangeAspect="1"/>
          </p:cNvPicPr>
          <p:nvPr>
            <p:ph idx="1"/>
          </p:nvPr>
        </p:nvPicPr>
        <p:blipFill>
          <a:blip r:embed="rId2"/>
          <a:stretch>
            <a:fillRect/>
          </a:stretch>
        </p:blipFill>
        <p:spPr>
          <a:xfrm>
            <a:off x="1985318" y="2235307"/>
            <a:ext cx="7570573" cy="3152238"/>
          </a:xfrm>
          <a:prstGeom prst="rect">
            <a:avLst/>
          </a:prstGeom>
        </p:spPr>
      </p:pic>
    </p:spTree>
    <p:extLst>
      <p:ext uri="{BB962C8B-B14F-4D97-AF65-F5344CB8AC3E}">
        <p14:creationId xmlns:p14="http://schemas.microsoft.com/office/powerpoint/2010/main" val="67240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78C792-87C7-4D6F-BBC0-C5014ED84BC5}"/>
              </a:ext>
            </a:extLst>
          </p:cNvPr>
          <p:cNvSpPr>
            <a:spLocks noGrp="1"/>
          </p:cNvSpPr>
          <p:nvPr>
            <p:ph type="title"/>
          </p:nvPr>
        </p:nvSpPr>
        <p:spPr/>
        <p:txBody>
          <a:bodyPr/>
          <a:lstStyle/>
          <a:p>
            <a:r>
              <a:rPr lang="en-US" b="1" dirty="0"/>
              <a:t>Home Task</a:t>
            </a:r>
          </a:p>
        </p:txBody>
      </p:sp>
      <p:sp>
        <p:nvSpPr>
          <p:cNvPr id="3" name="Content Placeholder 2">
            <a:extLst>
              <a:ext uri="{FF2B5EF4-FFF2-40B4-BE49-F238E27FC236}">
                <a16:creationId xmlns:a16="http://schemas.microsoft.com/office/drawing/2014/main" xmlns="" id="{3238DA21-DFF9-4A75-B468-FA3FF4B56BD7}"/>
              </a:ext>
            </a:extLst>
          </p:cNvPr>
          <p:cNvSpPr>
            <a:spLocks noGrp="1"/>
          </p:cNvSpPr>
          <p:nvPr>
            <p:ph idx="1"/>
          </p:nvPr>
        </p:nvSpPr>
        <p:spPr/>
        <p:txBody>
          <a:bodyPr/>
          <a:lstStyle/>
          <a:p>
            <a:r>
              <a:rPr lang="en-US" dirty="0"/>
              <a:t>Create a Flowchart for visiting a hospital using loops and decision structure</a:t>
            </a:r>
          </a:p>
        </p:txBody>
      </p:sp>
    </p:spTree>
    <p:extLst>
      <p:ext uri="{BB962C8B-B14F-4D97-AF65-F5344CB8AC3E}">
        <p14:creationId xmlns:p14="http://schemas.microsoft.com/office/powerpoint/2010/main" val="602870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E0CD4-85AB-41F9-BA8E-2FC2ABEB4D31}"/>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xmlns="" id="{297F3E1D-8758-45FD-8DC5-1B867E18E781}"/>
              </a:ext>
            </a:extLst>
          </p:cNvPr>
          <p:cNvSpPr>
            <a:spLocks noGrp="1"/>
          </p:cNvSpPr>
          <p:nvPr>
            <p:ph idx="1"/>
          </p:nvPr>
        </p:nvSpPr>
        <p:spPr/>
        <p:txBody>
          <a:bodyPr/>
          <a:lstStyle/>
          <a:p>
            <a:r>
              <a:rPr lang="en-US" dirty="0"/>
              <a:t>Solve all the problems of </a:t>
            </a:r>
            <a:r>
              <a:rPr lang="en-US"/>
              <a:t>chapter </a:t>
            </a:r>
            <a:r>
              <a:rPr lang="en-US" smtClean="0"/>
              <a:t>5 (Page </a:t>
            </a:r>
            <a:r>
              <a:rPr lang="en-US" dirty="0"/>
              <a:t>no 102 to 103)</a:t>
            </a:r>
          </a:p>
          <a:p>
            <a:r>
              <a:rPr lang="en-US" dirty="0"/>
              <a:t>Problem Solving, Programming Concepts 9th Ed - </a:t>
            </a:r>
            <a:r>
              <a:rPr lang="en-US" dirty="0" err="1"/>
              <a:t>Sprankle</a:t>
            </a:r>
            <a:r>
              <a:rPr lang="en-US" dirty="0"/>
              <a:t> and Hubbard </a:t>
            </a:r>
          </a:p>
        </p:txBody>
      </p:sp>
    </p:spTree>
    <p:extLst>
      <p:ext uri="{BB962C8B-B14F-4D97-AF65-F5344CB8AC3E}">
        <p14:creationId xmlns:p14="http://schemas.microsoft.com/office/powerpoint/2010/main" val="85850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Sequential structure problem</a:t>
            </a:r>
          </a:p>
        </p:txBody>
      </p:sp>
      <p:sp>
        <p:nvSpPr>
          <p:cNvPr id="3" name="Content Placeholder 2"/>
          <p:cNvSpPr>
            <a:spLocks noGrp="1"/>
          </p:cNvSpPr>
          <p:nvPr>
            <p:ph idx="1"/>
          </p:nvPr>
        </p:nvSpPr>
        <p:spPr/>
        <p:txBody>
          <a:bodyPr/>
          <a:lstStyle/>
          <a:p>
            <a:endParaRPr lang="en-US" dirty="0"/>
          </a:p>
          <a:p>
            <a:r>
              <a:rPr lang="en-US" dirty="0"/>
              <a:t>The seventh step in solving the problem is to test the solution to catch any errors in logic or calculation. Remember, the charts are aids to the efficient development of a well-written program. They will not be perfect the first time around and will often need several revisions.</a:t>
            </a:r>
          </a:p>
        </p:txBody>
      </p:sp>
    </p:spTree>
    <p:extLst>
      <p:ext uri="{BB962C8B-B14F-4D97-AF65-F5344CB8AC3E}">
        <p14:creationId xmlns:p14="http://schemas.microsoft.com/office/powerpoint/2010/main" val="1882565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Seven steps for problem solving</a:t>
            </a:r>
          </a:p>
        </p:txBody>
      </p:sp>
      <p:sp>
        <p:nvSpPr>
          <p:cNvPr id="3" name="Content Placeholder 2"/>
          <p:cNvSpPr>
            <a:spLocks noGrp="1"/>
          </p:cNvSpPr>
          <p:nvPr>
            <p:ph idx="1"/>
          </p:nvPr>
        </p:nvSpPr>
        <p:spPr/>
        <p:txBody>
          <a:bodyPr>
            <a:normAutofit/>
          </a:bodyPr>
          <a:lstStyle/>
          <a:p>
            <a:r>
              <a:rPr lang="en-US" dirty="0"/>
              <a:t>1. The problem analysis chart—helps you define and understand the problem,</a:t>
            </a:r>
          </a:p>
          <a:p>
            <a:r>
              <a:rPr lang="en-US" dirty="0"/>
              <a:t>develop ideas for the solution, and select the best solution.</a:t>
            </a:r>
          </a:p>
          <a:p>
            <a:r>
              <a:rPr lang="en-US" b="1" dirty="0"/>
              <a:t>2. </a:t>
            </a:r>
            <a:r>
              <a:rPr lang="en-US" dirty="0"/>
              <a:t>The interactivity chart—breaks the solution to the problem into parts.</a:t>
            </a:r>
          </a:p>
          <a:p>
            <a:r>
              <a:rPr lang="en-US" b="1" dirty="0"/>
              <a:t>3. </a:t>
            </a:r>
            <a:r>
              <a:rPr lang="en-US" dirty="0"/>
              <a:t>The IPO chart—helps define the input, the output, and the processing steps.</a:t>
            </a:r>
          </a:p>
          <a:p>
            <a:r>
              <a:rPr lang="en-US" b="1" dirty="0"/>
              <a:t>4. </a:t>
            </a:r>
            <a:r>
              <a:rPr lang="en-US" dirty="0"/>
              <a:t>The coupling diagram and the data dictionary designate the data flow</a:t>
            </a:r>
          </a:p>
          <a:p>
            <a:r>
              <a:rPr lang="en-US" dirty="0"/>
              <a:t>between modules. The data dictionary records information on the items.</a:t>
            </a:r>
          </a:p>
          <a:p>
            <a:r>
              <a:rPr lang="en-US" b="1" dirty="0"/>
              <a:t>5. </a:t>
            </a:r>
            <a:r>
              <a:rPr lang="en-US" dirty="0"/>
              <a:t>The algorithms define the steps of the solution.</a:t>
            </a:r>
          </a:p>
          <a:p>
            <a:r>
              <a:rPr lang="en-US" b="1" dirty="0"/>
              <a:t>6. </a:t>
            </a:r>
            <a:r>
              <a:rPr lang="en-US" dirty="0"/>
              <a:t>The flowcharts are a graphic form of the algorithms.</a:t>
            </a:r>
          </a:p>
          <a:p>
            <a:r>
              <a:rPr lang="en-US" b="1" dirty="0"/>
              <a:t>7. </a:t>
            </a:r>
            <a:r>
              <a:rPr lang="en-US" dirty="0"/>
              <a:t>The pseudocode presents a generic language representation of the algorithm.</a:t>
            </a:r>
          </a:p>
        </p:txBody>
      </p:sp>
    </p:spTree>
    <p:extLst>
      <p:ext uri="{BB962C8B-B14F-4D97-AF65-F5344CB8AC3E}">
        <p14:creationId xmlns:p14="http://schemas.microsoft.com/office/powerpoint/2010/main" val="2561712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p>
        </p:txBody>
      </p:sp>
      <p:sp>
        <p:nvSpPr>
          <p:cNvPr id="3" name="Content Placeholder 2"/>
          <p:cNvSpPr>
            <a:spLocks noGrp="1"/>
          </p:cNvSpPr>
          <p:nvPr>
            <p:ph idx="1"/>
          </p:nvPr>
        </p:nvSpPr>
        <p:spPr/>
        <p:txBody>
          <a:bodyPr>
            <a:normAutofit/>
          </a:bodyPr>
          <a:lstStyle/>
          <a:p>
            <a:pPr marL="0" indent="0" algn="just">
              <a:buNone/>
            </a:pPr>
            <a:r>
              <a:rPr lang="en-US" dirty="0"/>
              <a:t>Problem: Mary Smith is looking for the bank that will give the most return on her money over the next five years. She has $2,000 to put into a savings account. The standard equation to calculate principal plus interest at the end of a period of time is</a:t>
            </a:r>
          </a:p>
          <a:p>
            <a:pPr marL="0" indent="0" algn="just">
              <a:buNone/>
            </a:pPr>
            <a:r>
              <a:rPr lang="en-US" dirty="0"/>
              <a:t>where </a:t>
            </a:r>
            <a:r>
              <a:rPr lang="en-US" i="1" dirty="0"/>
              <a:t>P Principal </a:t>
            </a:r>
            <a:r>
              <a:rPr lang="en-US" dirty="0"/>
              <a:t>(amount of money to invest, in this case $2,000)</a:t>
            </a:r>
          </a:p>
          <a:p>
            <a:pPr marL="0" indent="0" algn="just">
              <a:buNone/>
            </a:pPr>
            <a:r>
              <a:rPr lang="en-US" i="1" dirty="0"/>
              <a:t>I Interest </a:t>
            </a:r>
            <a:r>
              <a:rPr lang="en-US" dirty="0"/>
              <a:t>(percentage rate the bank pays to the investor)</a:t>
            </a:r>
          </a:p>
          <a:p>
            <a:pPr marL="0" indent="0" algn="just">
              <a:buNone/>
            </a:pPr>
            <a:r>
              <a:rPr lang="en-US" i="1" dirty="0"/>
              <a:t>N Number of Years </a:t>
            </a:r>
            <a:r>
              <a:rPr lang="en-US" dirty="0"/>
              <a:t>(time for which the principal is invested)</a:t>
            </a:r>
          </a:p>
          <a:p>
            <a:pPr marL="0" indent="0" algn="just">
              <a:buNone/>
            </a:pPr>
            <a:r>
              <a:rPr lang="en-US" i="1" dirty="0"/>
              <a:t>M Compound Interval </a:t>
            </a:r>
            <a:r>
              <a:rPr lang="en-US" dirty="0"/>
              <a:t>(the number of times per year the interest is calculated and added to the principal)</a:t>
            </a:r>
          </a:p>
        </p:txBody>
      </p:sp>
      <p:sp>
        <p:nvSpPr>
          <p:cNvPr id="4" name="Rectangle 3"/>
          <p:cNvSpPr/>
          <p:nvPr/>
        </p:nvSpPr>
        <p:spPr>
          <a:xfrm>
            <a:off x="3965795" y="5110205"/>
            <a:ext cx="3292248" cy="369332"/>
          </a:xfrm>
          <a:prstGeom prst="rect">
            <a:avLst/>
          </a:prstGeom>
        </p:spPr>
        <p:txBody>
          <a:bodyPr wrap="none">
            <a:spAutoFit/>
          </a:bodyPr>
          <a:lstStyle/>
          <a:p>
            <a:r>
              <a:rPr lang="en-US" i="1" dirty="0"/>
              <a:t>Amount </a:t>
            </a:r>
            <a:r>
              <a:rPr lang="en-US" dirty="0"/>
              <a:t>= </a:t>
            </a:r>
            <a:r>
              <a:rPr lang="en-US" i="1" dirty="0"/>
              <a:t>P </a:t>
            </a:r>
            <a:r>
              <a:rPr lang="en-US" dirty="0"/>
              <a:t>* </a:t>
            </a:r>
            <a:r>
              <a:rPr lang="en-US" dirty="0" smtClean="0"/>
              <a:t>(1 </a:t>
            </a:r>
            <a:r>
              <a:rPr lang="en-US" dirty="0"/>
              <a:t>+ </a:t>
            </a:r>
            <a:r>
              <a:rPr lang="en-US" i="1" dirty="0" smtClean="0"/>
              <a:t>I/M) ^ (N </a:t>
            </a:r>
            <a:r>
              <a:rPr lang="en-US" dirty="0"/>
              <a:t>* </a:t>
            </a:r>
            <a:r>
              <a:rPr lang="en-US" i="1" dirty="0" smtClean="0"/>
              <a:t>M</a:t>
            </a:r>
            <a:r>
              <a:rPr lang="en-US" dirty="0"/>
              <a:t>)</a:t>
            </a:r>
            <a:endParaRPr lang="en-US" dirty="0"/>
          </a:p>
        </p:txBody>
      </p:sp>
    </p:spTree>
    <p:extLst>
      <p:ext uri="{BB962C8B-B14F-4D97-AF65-F5344CB8AC3E}">
        <p14:creationId xmlns:p14="http://schemas.microsoft.com/office/powerpoint/2010/main" val="4123736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Analysis</a:t>
            </a:r>
            <a:endParaRPr lang="en-US" dirty="0"/>
          </a:p>
        </p:txBody>
      </p:sp>
      <p:sp>
        <p:nvSpPr>
          <p:cNvPr id="3" name="Content Placeholder 2"/>
          <p:cNvSpPr>
            <a:spLocks noGrp="1"/>
          </p:cNvSpPr>
          <p:nvPr>
            <p:ph idx="1"/>
          </p:nvPr>
        </p:nvSpPr>
        <p:spPr/>
        <p:txBody>
          <a:bodyPr/>
          <a:lstStyle/>
          <a:p>
            <a:pPr marL="0" indent="0" algn="just">
              <a:buNone/>
            </a:pPr>
            <a:r>
              <a:rPr lang="en-US" dirty="0"/>
              <a:t>The first step in analyzing the problem is to understand what is needed and what is given and to separate them from all of the nonessential information in the problem. Write down the input in the Given Data section and the output in the Required Results section. Record the processing that the problem demands in the section of the problem analysis chart headed Required Processing.</a:t>
            </a:r>
          </a:p>
        </p:txBody>
      </p:sp>
    </p:spTree>
    <p:extLst>
      <p:ext uri="{BB962C8B-B14F-4D97-AF65-F5344CB8AC3E}">
        <p14:creationId xmlns:p14="http://schemas.microsoft.com/office/powerpoint/2010/main" val="3013105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a:t>
            </a:r>
          </a:p>
        </p:txBody>
      </p:sp>
      <p:pic>
        <p:nvPicPr>
          <p:cNvPr id="4" name="Content Placeholder 3"/>
          <p:cNvPicPr>
            <a:picLocks noGrp="1" noChangeAspect="1"/>
          </p:cNvPicPr>
          <p:nvPr>
            <p:ph idx="1"/>
          </p:nvPr>
        </p:nvPicPr>
        <p:blipFill>
          <a:blip r:embed="rId2"/>
          <a:stretch>
            <a:fillRect/>
          </a:stretch>
        </p:blipFill>
        <p:spPr>
          <a:xfrm>
            <a:off x="1268855" y="1897543"/>
            <a:ext cx="8517925" cy="3444039"/>
          </a:xfrm>
          <a:prstGeom prst="rect">
            <a:avLst/>
          </a:prstGeom>
        </p:spPr>
      </p:pic>
      <p:sp>
        <p:nvSpPr>
          <p:cNvPr id="5" name="Rectangle 4"/>
          <p:cNvSpPr/>
          <p:nvPr/>
        </p:nvSpPr>
        <p:spPr>
          <a:xfrm>
            <a:off x="2458603" y="5341582"/>
            <a:ext cx="4506426" cy="369332"/>
          </a:xfrm>
          <a:prstGeom prst="rect">
            <a:avLst/>
          </a:prstGeom>
        </p:spPr>
        <p:txBody>
          <a:bodyPr wrap="none">
            <a:spAutoFit/>
          </a:bodyPr>
          <a:lstStyle/>
          <a:p>
            <a:r>
              <a:rPr lang="en-US" b="0" i="0" u="none" strike="noStrike" baseline="0" dirty="0">
                <a:latin typeface="Helvetica-Light"/>
              </a:rPr>
              <a:t>Problem Analysis Chart—Interest Problem</a:t>
            </a:r>
            <a:endParaRPr lang="en-US" dirty="0"/>
          </a:p>
        </p:txBody>
      </p:sp>
    </p:spTree>
    <p:extLst>
      <p:ext uri="{BB962C8B-B14F-4D97-AF65-F5344CB8AC3E}">
        <p14:creationId xmlns:p14="http://schemas.microsoft.com/office/powerpoint/2010/main" val="351530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Interactivity Chart</a:t>
            </a:r>
            <a:endParaRPr lang="en-US" dirty="0"/>
          </a:p>
        </p:txBody>
      </p:sp>
      <p:sp>
        <p:nvSpPr>
          <p:cNvPr id="3" name="Content Placeholder 2"/>
          <p:cNvSpPr>
            <a:spLocks noGrp="1"/>
          </p:cNvSpPr>
          <p:nvPr>
            <p:ph idx="1"/>
          </p:nvPr>
        </p:nvSpPr>
        <p:spPr/>
        <p:txBody>
          <a:bodyPr/>
          <a:lstStyle/>
          <a:p>
            <a:pPr marL="0" indent="0" algn="just">
              <a:buNone/>
            </a:pPr>
            <a:r>
              <a:rPr lang="en-US" dirty="0"/>
              <a:t>At this point, you can develop the interactivity chart. To complete the interactivity chart you have to answer the question: How can I divide this problem into smaller, more manageable </a:t>
            </a:r>
            <a:r>
              <a:rPr lang="en-US" dirty="0" err="1"/>
              <a:t>parts?The</a:t>
            </a:r>
            <a:r>
              <a:rPr lang="en-US" dirty="0"/>
              <a:t> interest problem is broken into four modules:</a:t>
            </a:r>
          </a:p>
          <a:p>
            <a:pPr marL="0" indent="0" algn="just">
              <a:buNone/>
            </a:pPr>
            <a:r>
              <a:rPr lang="en-US" b="1" dirty="0"/>
              <a:t>1. </a:t>
            </a:r>
            <a:r>
              <a:rPr lang="en-US" dirty="0"/>
              <a:t>The </a:t>
            </a:r>
            <a:r>
              <a:rPr lang="en-US" i="1" dirty="0" err="1"/>
              <a:t>InterestControl</a:t>
            </a:r>
            <a:r>
              <a:rPr lang="en-US" i="1" dirty="0"/>
              <a:t> </a:t>
            </a:r>
            <a:r>
              <a:rPr lang="en-US" dirty="0"/>
              <a:t>module, which controls the solution</a:t>
            </a:r>
          </a:p>
          <a:p>
            <a:pPr marL="0" indent="0" algn="just">
              <a:buNone/>
            </a:pPr>
            <a:r>
              <a:rPr lang="en-US" b="1" dirty="0"/>
              <a:t>2. </a:t>
            </a:r>
            <a:r>
              <a:rPr lang="en-US" dirty="0"/>
              <a:t>The </a:t>
            </a:r>
            <a:r>
              <a:rPr lang="en-US" i="1" dirty="0"/>
              <a:t>Read </a:t>
            </a:r>
            <a:r>
              <a:rPr lang="en-US" dirty="0"/>
              <a:t>module, which enters the data</a:t>
            </a:r>
          </a:p>
          <a:p>
            <a:pPr marL="0" indent="0" algn="just">
              <a:buNone/>
            </a:pPr>
            <a:r>
              <a:rPr lang="en-US" b="1" dirty="0"/>
              <a:t>3. </a:t>
            </a:r>
            <a:r>
              <a:rPr lang="en-US" dirty="0"/>
              <a:t>The </a:t>
            </a:r>
            <a:r>
              <a:rPr lang="en-US" i="1" dirty="0" err="1"/>
              <a:t>Calc</a:t>
            </a:r>
            <a:r>
              <a:rPr lang="en-US" i="1" dirty="0"/>
              <a:t> </a:t>
            </a:r>
            <a:r>
              <a:rPr lang="en-US" dirty="0"/>
              <a:t>module, which calculates the amount</a:t>
            </a:r>
          </a:p>
          <a:p>
            <a:pPr marL="0" indent="0" algn="just">
              <a:buNone/>
            </a:pPr>
            <a:r>
              <a:rPr lang="en-US" b="1" dirty="0"/>
              <a:t>4. </a:t>
            </a:r>
            <a:r>
              <a:rPr lang="en-US" dirty="0"/>
              <a:t>The </a:t>
            </a:r>
            <a:r>
              <a:rPr lang="en-US" i="1" dirty="0"/>
              <a:t>Print </a:t>
            </a:r>
            <a:r>
              <a:rPr lang="en-US" dirty="0"/>
              <a:t>module, which prints the result</a:t>
            </a:r>
          </a:p>
        </p:txBody>
      </p:sp>
    </p:spTree>
    <p:extLst>
      <p:ext uri="{BB962C8B-B14F-4D97-AF65-F5344CB8AC3E}">
        <p14:creationId xmlns:p14="http://schemas.microsoft.com/office/powerpoint/2010/main" val="1301583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HIPO/IC</a:t>
            </a:r>
          </a:p>
        </p:txBody>
      </p:sp>
      <p:pic>
        <p:nvPicPr>
          <p:cNvPr id="4" name="Content Placeholder 3"/>
          <p:cNvPicPr>
            <a:picLocks noGrp="1" noChangeAspect="1"/>
          </p:cNvPicPr>
          <p:nvPr>
            <p:ph idx="1"/>
          </p:nvPr>
        </p:nvPicPr>
        <p:blipFill>
          <a:blip r:embed="rId2"/>
          <a:stretch>
            <a:fillRect/>
          </a:stretch>
        </p:blipFill>
        <p:spPr>
          <a:xfrm>
            <a:off x="2710250" y="2391182"/>
            <a:ext cx="7043350" cy="2066925"/>
          </a:xfrm>
          <a:prstGeom prst="rect">
            <a:avLst/>
          </a:prstGeom>
        </p:spPr>
      </p:pic>
      <p:sp>
        <p:nvSpPr>
          <p:cNvPr id="5" name="Rectangle 4"/>
          <p:cNvSpPr/>
          <p:nvPr/>
        </p:nvSpPr>
        <p:spPr>
          <a:xfrm>
            <a:off x="4168724" y="4789269"/>
            <a:ext cx="4365298" cy="369332"/>
          </a:xfrm>
          <a:prstGeom prst="rect">
            <a:avLst/>
          </a:prstGeom>
        </p:spPr>
        <p:txBody>
          <a:bodyPr wrap="none">
            <a:spAutoFit/>
          </a:bodyPr>
          <a:lstStyle/>
          <a:p>
            <a:r>
              <a:rPr lang="en-US" b="0" i="0" u="none" strike="noStrike" baseline="0" dirty="0">
                <a:latin typeface="Helvetica-Light"/>
              </a:rPr>
              <a:t>The Interactivity Chart—Interest Problem</a:t>
            </a:r>
            <a:endParaRPr lang="en-US" dirty="0"/>
          </a:p>
        </p:txBody>
      </p:sp>
    </p:spTree>
    <p:extLst>
      <p:ext uri="{BB962C8B-B14F-4D97-AF65-F5344CB8AC3E}">
        <p14:creationId xmlns:p14="http://schemas.microsoft.com/office/powerpoint/2010/main" val="151943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877EE-A603-4AC3-B953-C4C33EE157C6}"/>
              </a:ext>
            </a:extLst>
          </p:cNvPr>
          <p:cNvSpPr>
            <a:spLocks noGrp="1"/>
          </p:cNvSpPr>
          <p:nvPr>
            <p:ph type="title"/>
          </p:nvPr>
        </p:nvSpPr>
        <p:spPr/>
        <p:txBody>
          <a:bodyPr/>
          <a:lstStyle/>
          <a:p>
            <a:r>
              <a:rPr lang="en-US" b="1" dirty="0"/>
              <a:t>HIPO/IC</a:t>
            </a:r>
            <a:endParaRPr lang="en-US" dirty="0"/>
          </a:p>
        </p:txBody>
      </p:sp>
      <p:sp>
        <p:nvSpPr>
          <p:cNvPr id="3" name="Content Placeholder 2">
            <a:extLst>
              <a:ext uri="{FF2B5EF4-FFF2-40B4-BE49-F238E27FC236}">
                <a16:creationId xmlns:a16="http://schemas.microsoft.com/office/drawing/2014/main" xmlns="" id="{76D9F993-BC42-44C9-A13C-BDE40C0819CC}"/>
              </a:ext>
            </a:extLst>
          </p:cNvPr>
          <p:cNvSpPr>
            <a:spLocks noGrp="1"/>
          </p:cNvSpPr>
          <p:nvPr>
            <p:ph idx="1"/>
          </p:nvPr>
        </p:nvSpPr>
        <p:spPr/>
        <p:txBody>
          <a:bodyPr/>
          <a:lstStyle/>
          <a:p>
            <a:pPr algn="l"/>
            <a:r>
              <a:rPr lang="en-US" sz="1800" b="0" i="0" u="none" strike="noStrike" baseline="0" dirty="0">
                <a:latin typeface="Times-Roman"/>
              </a:rPr>
              <a:t>The solution requires only that</a:t>
            </a:r>
          </a:p>
          <a:p>
            <a:pPr algn="l"/>
            <a:r>
              <a:rPr lang="en-US" sz="1800" b="0" i="0" u="none" strike="noStrike" baseline="0" dirty="0">
                <a:latin typeface="Times-Roman"/>
              </a:rPr>
              <a:t>data be entered, </a:t>
            </a:r>
          </a:p>
          <a:p>
            <a:pPr algn="l"/>
            <a:r>
              <a:rPr lang="en-US" sz="1800" b="0" i="0" u="none" strike="noStrike" baseline="0" dirty="0">
                <a:latin typeface="Times-Roman"/>
              </a:rPr>
              <a:t>that a calculation be performed, </a:t>
            </a:r>
          </a:p>
          <a:p>
            <a:pPr algn="l"/>
            <a:r>
              <a:rPr lang="en-US" sz="1800" b="0" i="0" u="none" strike="noStrike" baseline="0" dirty="0">
                <a:latin typeface="Times-Roman"/>
              </a:rPr>
              <a:t>and that the results be printed.</a:t>
            </a:r>
          </a:p>
          <a:p>
            <a:pPr marL="0" indent="0" algn="l">
              <a:buNone/>
            </a:pPr>
            <a:r>
              <a:rPr lang="en-US" sz="1800" b="0" i="0" u="none" strike="noStrike" baseline="0" dirty="0">
                <a:latin typeface="Times-Roman"/>
              </a:rPr>
              <a:t> Each box represents a module. Each module has a function and represents two or more</a:t>
            </a:r>
          </a:p>
          <a:p>
            <a:pPr algn="l"/>
            <a:r>
              <a:rPr lang="en-US" sz="1800" b="0" i="0" u="none" strike="noStrike" baseline="0" dirty="0">
                <a:latin typeface="Times-Roman"/>
              </a:rPr>
              <a:t>instructions. The modules are numbered according to their level.</a:t>
            </a:r>
            <a:endParaRPr lang="en-US" dirty="0"/>
          </a:p>
        </p:txBody>
      </p:sp>
    </p:spTree>
    <p:extLst>
      <p:ext uri="{BB962C8B-B14F-4D97-AF65-F5344CB8AC3E}">
        <p14:creationId xmlns:p14="http://schemas.microsoft.com/office/powerpoint/2010/main" val="347139494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140</TotalTime>
  <Words>837</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Helvetica-Light</vt:lpstr>
      <vt:lpstr>Times-Roman</vt:lpstr>
      <vt:lpstr>Retrospect</vt:lpstr>
      <vt:lpstr>Chapter 5 (Sequential structure problem)</vt:lpstr>
      <vt:lpstr>Sequential structure problem</vt:lpstr>
      <vt:lpstr>Seven steps for problem solving</vt:lpstr>
      <vt:lpstr>Problem:</vt:lpstr>
      <vt:lpstr>Problem Analysis</vt:lpstr>
      <vt:lpstr>PAC</vt:lpstr>
      <vt:lpstr>The Interactivity Chart</vt:lpstr>
      <vt:lpstr>HIPO/IC</vt:lpstr>
      <vt:lpstr>HIPO/IC</vt:lpstr>
      <vt:lpstr>The IPO Chart</vt:lpstr>
      <vt:lpstr>IPO:</vt:lpstr>
      <vt:lpstr>The Algorithms and Flowcharts</vt:lpstr>
      <vt:lpstr>Algorithm, Flowchart, and Pseudocode</vt:lpstr>
      <vt:lpstr>InterestControl Module:</vt:lpstr>
      <vt:lpstr>Read Module:</vt:lpstr>
      <vt:lpstr>Calc Module:</vt:lpstr>
      <vt:lpstr>Print Module:</vt:lpstr>
      <vt:lpstr>Home Task</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 Munawar</dc:creator>
  <cp:lastModifiedBy>Nida Munawar</cp:lastModifiedBy>
  <cp:revision>14</cp:revision>
  <dcterms:created xsi:type="dcterms:W3CDTF">2020-09-28T06:55:05Z</dcterms:created>
  <dcterms:modified xsi:type="dcterms:W3CDTF">2020-09-30T04:01:00Z</dcterms:modified>
</cp:coreProperties>
</file>