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8" r:id="rId3"/>
    <p:sldId id="259" r:id="rId4"/>
    <p:sldId id="260" r:id="rId5"/>
    <p:sldId id="261" r:id="rId6"/>
    <p:sldId id="345" r:id="rId7"/>
    <p:sldId id="346" r:id="rId8"/>
    <p:sldId id="262" r:id="rId9"/>
    <p:sldId id="263" r:id="rId10"/>
    <p:sldId id="386" r:id="rId11"/>
    <p:sldId id="264" r:id="rId12"/>
    <p:sldId id="265" r:id="rId13"/>
    <p:sldId id="385" r:id="rId14"/>
    <p:sldId id="344" r:id="rId15"/>
    <p:sldId id="266" r:id="rId16"/>
    <p:sldId id="388" r:id="rId17"/>
    <p:sldId id="389" r:id="rId18"/>
    <p:sldId id="390" r:id="rId19"/>
    <p:sldId id="257" r:id="rId20"/>
    <p:sldId id="400" r:id="rId21"/>
    <p:sldId id="401" r:id="rId22"/>
    <p:sldId id="402" r:id="rId23"/>
    <p:sldId id="392" r:id="rId24"/>
    <p:sldId id="384" r:id="rId25"/>
    <p:sldId id="347" r:id="rId26"/>
    <p:sldId id="349" r:id="rId27"/>
    <p:sldId id="380" r:id="rId28"/>
    <p:sldId id="381" r:id="rId29"/>
    <p:sldId id="350" r:id="rId30"/>
    <p:sldId id="393" r:id="rId31"/>
    <p:sldId id="394" r:id="rId32"/>
    <p:sldId id="395" r:id="rId33"/>
    <p:sldId id="396" r:id="rId34"/>
    <p:sldId id="398" r:id="rId35"/>
    <p:sldId id="268" r:id="rId36"/>
    <p:sldId id="267" r:id="rId37"/>
    <p:sldId id="270" r:id="rId38"/>
    <p:sldId id="26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F29BC-F2A5-4541-8096-30FDEC4ADFC2}" type="datetimeFigureOut">
              <a:rPr lang="en-US" smtClean="0"/>
              <a:t>11/6/2020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ED2693-9A80-40EE-80AE-40F5AEA8DF56}" type="slidenum">
              <a:rPr lang="en-US" smtClean="0"/>
              <a:t>‹#›</a:t>
            </a:fld>
            <a:endParaRPr lang="en-US"/>
          </a:p>
        </p:txBody>
      </p:sp>
    </p:spTree>
    <p:extLst>
      <p:ext uri="{BB962C8B-B14F-4D97-AF65-F5344CB8AC3E}">
        <p14:creationId xmlns:p14="http://schemas.microsoft.com/office/powerpoint/2010/main" val="3693613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19</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34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35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36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37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38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20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21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22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23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30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31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32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C5B4-AE06-4935-9234-6085840EA8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BED72A-8A15-42EC-8C7B-1E7F238266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A06ECD-9AC5-4308-A53C-52279515F02B}"/>
              </a:ext>
            </a:extLst>
          </p:cNvPr>
          <p:cNvSpPr>
            <a:spLocks noGrp="1"/>
          </p:cNvSpPr>
          <p:nvPr>
            <p:ph type="dt" sz="half" idx="10"/>
          </p:nvPr>
        </p:nvSpPr>
        <p:spPr/>
        <p:txBody>
          <a:bodyPr/>
          <a:lstStyle/>
          <a:p>
            <a:fld id="{8850F67C-A79F-46FE-902B-F98AF677ABC9}" type="datetimeFigureOut">
              <a:rPr lang="en-US" smtClean="0"/>
              <a:t>11/6/2020</a:t>
            </a:fld>
            <a:endParaRPr lang="en-US"/>
          </a:p>
        </p:txBody>
      </p:sp>
      <p:sp>
        <p:nvSpPr>
          <p:cNvPr id="5" name="Footer Placeholder 4">
            <a:extLst>
              <a:ext uri="{FF2B5EF4-FFF2-40B4-BE49-F238E27FC236}">
                <a16:creationId xmlns:a16="http://schemas.microsoft.com/office/drawing/2014/main" id="{3D2AB109-3471-4280-9750-583C989AC8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F8FFCC-5BF7-4C34-9410-FCFE047C9798}"/>
              </a:ext>
            </a:extLst>
          </p:cNvPr>
          <p:cNvSpPr>
            <a:spLocks noGrp="1"/>
          </p:cNvSpPr>
          <p:nvPr>
            <p:ph type="sldNum" sz="quarter" idx="12"/>
          </p:nvPr>
        </p:nvSpPr>
        <p:spPr/>
        <p:txBody>
          <a:bodyPr/>
          <a:lstStyle/>
          <a:p>
            <a:fld id="{2D54B8FA-211F-4B33-96D9-C34C0E066A73}" type="slidenum">
              <a:rPr lang="en-US" smtClean="0"/>
              <a:t>‹#›</a:t>
            </a:fld>
            <a:endParaRPr lang="en-US"/>
          </a:p>
        </p:txBody>
      </p:sp>
    </p:spTree>
    <p:extLst>
      <p:ext uri="{BB962C8B-B14F-4D97-AF65-F5344CB8AC3E}">
        <p14:creationId xmlns:p14="http://schemas.microsoft.com/office/powerpoint/2010/main" val="3034125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85E1B-9154-40EF-B668-3900C3F69B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B43FD3-4556-4E53-B418-CDC3FA97E0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A176FE-E329-4BE0-8785-44962A0F5273}"/>
              </a:ext>
            </a:extLst>
          </p:cNvPr>
          <p:cNvSpPr>
            <a:spLocks noGrp="1"/>
          </p:cNvSpPr>
          <p:nvPr>
            <p:ph type="dt" sz="half" idx="10"/>
          </p:nvPr>
        </p:nvSpPr>
        <p:spPr/>
        <p:txBody>
          <a:bodyPr/>
          <a:lstStyle/>
          <a:p>
            <a:fld id="{8850F67C-A79F-46FE-902B-F98AF677ABC9}" type="datetimeFigureOut">
              <a:rPr lang="en-US" smtClean="0"/>
              <a:t>11/6/2020</a:t>
            </a:fld>
            <a:endParaRPr lang="en-US"/>
          </a:p>
        </p:txBody>
      </p:sp>
      <p:sp>
        <p:nvSpPr>
          <p:cNvPr id="5" name="Footer Placeholder 4">
            <a:extLst>
              <a:ext uri="{FF2B5EF4-FFF2-40B4-BE49-F238E27FC236}">
                <a16:creationId xmlns:a16="http://schemas.microsoft.com/office/drawing/2014/main" id="{DAEEA8D1-7539-4D98-BD8D-66552050A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ADC93E-8EB2-4BF3-9799-BC90B035ED4C}"/>
              </a:ext>
            </a:extLst>
          </p:cNvPr>
          <p:cNvSpPr>
            <a:spLocks noGrp="1"/>
          </p:cNvSpPr>
          <p:nvPr>
            <p:ph type="sldNum" sz="quarter" idx="12"/>
          </p:nvPr>
        </p:nvSpPr>
        <p:spPr/>
        <p:txBody>
          <a:bodyPr/>
          <a:lstStyle/>
          <a:p>
            <a:fld id="{2D54B8FA-211F-4B33-96D9-C34C0E066A73}" type="slidenum">
              <a:rPr lang="en-US" smtClean="0"/>
              <a:t>‹#›</a:t>
            </a:fld>
            <a:endParaRPr lang="en-US"/>
          </a:p>
        </p:txBody>
      </p:sp>
    </p:spTree>
    <p:extLst>
      <p:ext uri="{BB962C8B-B14F-4D97-AF65-F5344CB8AC3E}">
        <p14:creationId xmlns:p14="http://schemas.microsoft.com/office/powerpoint/2010/main" val="2545642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B22B06-A118-4914-901A-0DC1C82AD1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583EBE-6BC1-422D-A387-4610A01EC0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C5FE36-AC52-4D41-9224-55DE643D3101}"/>
              </a:ext>
            </a:extLst>
          </p:cNvPr>
          <p:cNvSpPr>
            <a:spLocks noGrp="1"/>
          </p:cNvSpPr>
          <p:nvPr>
            <p:ph type="dt" sz="half" idx="10"/>
          </p:nvPr>
        </p:nvSpPr>
        <p:spPr/>
        <p:txBody>
          <a:bodyPr/>
          <a:lstStyle/>
          <a:p>
            <a:fld id="{8850F67C-A79F-46FE-902B-F98AF677ABC9}" type="datetimeFigureOut">
              <a:rPr lang="en-US" smtClean="0"/>
              <a:t>11/6/2020</a:t>
            </a:fld>
            <a:endParaRPr lang="en-US"/>
          </a:p>
        </p:txBody>
      </p:sp>
      <p:sp>
        <p:nvSpPr>
          <p:cNvPr id="5" name="Footer Placeholder 4">
            <a:extLst>
              <a:ext uri="{FF2B5EF4-FFF2-40B4-BE49-F238E27FC236}">
                <a16:creationId xmlns:a16="http://schemas.microsoft.com/office/drawing/2014/main" id="{2EF6C1E6-A217-4343-872D-6F123550B7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D48F1-3FE9-4A9B-85E4-4DAD5014AE59}"/>
              </a:ext>
            </a:extLst>
          </p:cNvPr>
          <p:cNvSpPr>
            <a:spLocks noGrp="1"/>
          </p:cNvSpPr>
          <p:nvPr>
            <p:ph type="sldNum" sz="quarter" idx="12"/>
          </p:nvPr>
        </p:nvSpPr>
        <p:spPr/>
        <p:txBody>
          <a:bodyPr/>
          <a:lstStyle/>
          <a:p>
            <a:fld id="{2D54B8FA-211F-4B33-96D9-C34C0E066A73}" type="slidenum">
              <a:rPr lang="en-US" smtClean="0"/>
              <a:t>‹#›</a:t>
            </a:fld>
            <a:endParaRPr lang="en-US"/>
          </a:p>
        </p:txBody>
      </p:sp>
    </p:spTree>
    <p:extLst>
      <p:ext uri="{BB962C8B-B14F-4D97-AF65-F5344CB8AC3E}">
        <p14:creationId xmlns:p14="http://schemas.microsoft.com/office/powerpoint/2010/main" val="2893818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2B16A-0DBB-450F-84CF-6ECBCCE705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8ED1DB-8F1E-4B0C-B579-9E69B2D784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E2CD18-AF91-4AE5-B9B1-7CA14F3BCA37}"/>
              </a:ext>
            </a:extLst>
          </p:cNvPr>
          <p:cNvSpPr>
            <a:spLocks noGrp="1"/>
          </p:cNvSpPr>
          <p:nvPr>
            <p:ph type="dt" sz="half" idx="10"/>
          </p:nvPr>
        </p:nvSpPr>
        <p:spPr/>
        <p:txBody>
          <a:bodyPr/>
          <a:lstStyle/>
          <a:p>
            <a:fld id="{8850F67C-A79F-46FE-902B-F98AF677ABC9}" type="datetimeFigureOut">
              <a:rPr lang="en-US" smtClean="0"/>
              <a:t>11/6/2020</a:t>
            </a:fld>
            <a:endParaRPr lang="en-US"/>
          </a:p>
        </p:txBody>
      </p:sp>
      <p:sp>
        <p:nvSpPr>
          <p:cNvPr id="5" name="Footer Placeholder 4">
            <a:extLst>
              <a:ext uri="{FF2B5EF4-FFF2-40B4-BE49-F238E27FC236}">
                <a16:creationId xmlns:a16="http://schemas.microsoft.com/office/drawing/2014/main" id="{999BA3A0-2B25-419E-9684-102C6A910F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F59539-D3CF-476F-88F2-04504C04CD8A}"/>
              </a:ext>
            </a:extLst>
          </p:cNvPr>
          <p:cNvSpPr>
            <a:spLocks noGrp="1"/>
          </p:cNvSpPr>
          <p:nvPr>
            <p:ph type="sldNum" sz="quarter" idx="12"/>
          </p:nvPr>
        </p:nvSpPr>
        <p:spPr/>
        <p:txBody>
          <a:bodyPr/>
          <a:lstStyle/>
          <a:p>
            <a:fld id="{2D54B8FA-211F-4B33-96D9-C34C0E066A73}" type="slidenum">
              <a:rPr lang="en-US" smtClean="0"/>
              <a:t>‹#›</a:t>
            </a:fld>
            <a:endParaRPr lang="en-US"/>
          </a:p>
        </p:txBody>
      </p:sp>
    </p:spTree>
    <p:extLst>
      <p:ext uri="{BB962C8B-B14F-4D97-AF65-F5344CB8AC3E}">
        <p14:creationId xmlns:p14="http://schemas.microsoft.com/office/powerpoint/2010/main" val="2421812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EFACE-ED17-44B7-AB9D-7E3383071B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A2AB2A-D021-4186-A159-8146929B3C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3FE1CC-A19E-4AD0-980F-8A89D443DBC7}"/>
              </a:ext>
            </a:extLst>
          </p:cNvPr>
          <p:cNvSpPr>
            <a:spLocks noGrp="1"/>
          </p:cNvSpPr>
          <p:nvPr>
            <p:ph type="dt" sz="half" idx="10"/>
          </p:nvPr>
        </p:nvSpPr>
        <p:spPr/>
        <p:txBody>
          <a:bodyPr/>
          <a:lstStyle/>
          <a:p>
            <a:fld id="{8850F67C-A79F-46FE-902B-F98AF677ABC9}" type="datetimeFigureOut">
              <a:rPr lang="en-US" smtClean="0"/>
              <a:t>11/6/2020</a:t>
            </a:fld>
            <a:endParaRPr lang="en-US"/>
          </a:p>
        </p:txBody>
      </p:sp>
      <p:sp>
        <p:nvSpPr>
          <p:cNvPr id="5" name="Footer Placeholder 4">
            <a:extLst>
              <a:ext uri="{FF2B5EF4-FFF2-40B4-BE49-F238E27FC236}">
                <a16:creationId xmlns:a16="http://schemas.microsoft.com/office/drawing/2014/main" id="{9DCDF5B7-DE3E-4227-9B2B-48D7A08974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59ED0F-8B9F-4151-BA49-16F6C4A829AF}"/>
              </a:ext>
            </a:extLst>
          </p:cNvPr>
          <p:cNvSpPr>
            <a:spLocks noGrp="1"/>
          </p:cNvSpPr>
          <p:nvPr>
            <p:ph type="sldNum" sz="quarter" idx="12"/>
          </p:nvPr>
        </p:nvSpPr>
        <p:spPr/>
        <p:txBody>
          <a:bodyPr/>
          <a:lstStyle/>
          <a:p>
            <a:fld id="{2D54B8FA-211F-4B33-96D9-C34C0E066A73}" type="slidenum">
              <a:rPr lang="en-US" smtClean="0"/>
              <a:t>‹#›</a:t>
            </a:fld>
            <a:endParaRPr lang="en-US"/>
          </a:p>
        </p:txBody>
      </p:sp>
    </p:spTree>
    <p:extLst>
      <p:ext uri="{BB962C8B-B14F-4D97-AF65-F5344CB8AC3E}">
        <p14:creationId xmlns:p14="http://schemas.microsoft.com/office/powerpoint/2010/main" val="2593636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3A543-EFD7-4F2A-BE5B-458F83BC54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302DC4-4E88-42B1-8F23-81904C0715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D82587-BE13-45BC-B714-6CB61BFEF4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A3222C-A696-4BD6-9928-F17E83E9FA54}"/>
              </a:ext>
            </a:extLst>
          </p:cNvPr>
          <p:cNvSpPr>
            <a:spLocks noGrp="1"/>
          </p:cNvSpPr>
          <p:nvPr>
            <p:ph type="dt" sz="half" idx="10"/>
          </p:nvPr>
        </p:nvSpPr>
        <p:spPr/>
        <p:txBody>
          <a:bodyPr/>
          <a:lstStyle/>
          <a:p>
            <a:fld id="{8850F67C-A79F-46FE-902B-F98AF677ABC9}" type="datetimeFigureOut">
              <a:rPr lang="en-US" smtClean="0"/>
              <a:t>11/6/2020</a:t>
            </a:fld>
            <a:endParaRPr lang="en-US"/>
          </a:p>
        </p:txBody>
      </p:sp>
      <p:sp>
        <p:nvSpPr>
          <p:cNvPr id="6" name="Footer Placeholder 5">
            <a:extLst>
              <a:ext uri="{FF2B5EF4-FFF2-40B4-BE49-F238E27FC236}">
                <a16:creationId xmlns:a16="http://schemas.microsoft.com/office/drawing/2014/main" id="{CE327D40-2A05-4F92-83B3-9A4CD74F58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618948-36B9-41B6-B491-B8287B76CC45}"/>
              </a:ext>
            </a:extLst>
          </p:cNvPr>
          <p:cNvSpPr>
            <a:spLocks noGrp="1"/>
          </p:cNvSpPr>
          <p:nvPr>
            <p:ph type="sldNum" sz="quarter" idx="12"/>
          </p:nvPr>
        </p:nvSpPr>
        <p:spPr/>
        <p:txBody>
          <a:bodyPr/>
          <a:lstStyle/>
          <a:p>
            <a:fld id="{2D54B8FA-211F-4B33-96D9-C34C0E066A73}" type="slidenum">
              <a:rPr lang="en-US" smtClean="0"/>
              <a:t>‹#›</a:t>
            </a:fld>
            <a:endParaRPr lang="en-US"/>
          </a:p>
        </p:txBody>
      </p:sp>
    </p:spTree>
    <p:extLst>
      <p:ext uri="{BB962C8B-B14F-4D97-AF65-F5344CB8AC3E}">
        <p14:creationId xmlns:p14="http://schemas.microsoft.com/office/powerpoint/2010/main" val="786437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CCF8D-24C0-4E44-BDAD-5FEA68800E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5C76C7-2AD2-46A9-902E-2DB52930D2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32BAE3-82B9-4E96-98B7-DA513DF624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8AB4E2-70D3-47B6-98A5-56748F5891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8E2854-A60A-413D-BD83-B56AE3119E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BD1679-77FF-40BB-AAE4-B0F53CB12D3F}"/>
              </a:ext>
            </a:extLst>
          </p:cNvPr>
          <p:cNvSpPr>
            <a:spLocks noGrp="1"/>
          </p:cNvSpPr>
          <p:nvPr>
            <p:ph type="dt" sz="half" idx="10"/>
          </p:nvPr>
        </p:nvSpPr>
        <p:spPr/>
        <p:txBody>
          <a:bodyPr/>
          <a:lstStyle/>
          <a:p>
            <a:fld id="{8850F67C-A79F-46FE-902B-F98AF677ABC9}" type="datetimeFigureOut">
              <a:rPr lang="en-US" smtClean="0"/>
              <a:t>11/6/2020</a:t>
            </a:fld>
            <a:endParaRPr lang="en-US"/>
          </a:p>
        </p:txBody>
      </p:sp>
      <p:sp>
        <p:nvSpPr>
          <p:cNvPr id="8" name="Footer Placeholder 7">
            <a:extLst>
              <a:ext uri="{FF2B5EF4-FFF2-40B4-BE49-F238E27FC236}">
                <a16:creationId xmlns:a16="http://schemas.microsoft.com/office/drawing/2014/main" id="{DF1CBB08-31EC-496F-8FB4-259073180E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A6E6CD-8C6D-4277-ACCA-5B3199CCCB2A}"/>
              </a:ext>
            </a:extLst>
          </p:cNvPr>
          <p:cNvSpPr>
            <a:spLocks noGrp="1"/>
          </p:cNvSpPr>
          <p:nvPr>
            <p:ph type="sldNum" sz="quarter" idx="12"/>
          </p:nvPr>
        </p:nvSpPr>
        <p:spPr/>
        <p:txBody>
          <a:bodyPr/>
          <a:lstStyle/>
          <a:p>
            <a:fld id="{2D54B8FA-211F-4B33-96D9-C34C0E066A73}" type="slidenum">
              <a:rPr lang="en-US" smtClean="0"/>
              <a:t>‹#›</a:t>
            </a:fld>
            <a:endParaRPr lang="en-US"/>
          </a:p>
        </p:txBody>
      </p:sp>
    </p:spTree>
    <p:extLst>
      <p:ext uri="{BB962C8B-B14F-4D97-AF65-F5344CB8AC3E}">
        <p14:creationId xmlns:p14="http://schemas.microsoft.com/office/powerpoint/2010/main" val="226995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638AF-66F6-4DEB-AE3D-69260DC565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8404BB-3A3D-4C7D-8D49-7DA17986E375}"/>
              </a:ext>
            </a:extLst>
          </p:cNvPr>
          <p:cNvSpPr>
            <a:spLocks noGrp="1"/>
          </p:cNvSpPr>
          <p:nvPr>
            <p:ph type="dt" sz="half" idx="10"/>
          </p:nvPr>
        </p:nvSpPr>
        <p:spPr/>
        <p:txBody>
          <a:bodyPr/>
          <a:lstStyle/>
          <a:p>
            <a:fld id="{8850F67C-A79F-46FE-902B-F98AF677ABC9}" type="datetimeFigureOut">
              <a:rPr lang="en-US" smtClean="0"/>
              <a:t>11/6/2020</a:t>
            </a:fld>
            <a:endParaRPr lang="en-US"/>
          </a:p>
        </p:txBody>
      </p:sp>
      <p:sp>
        <p:nvSpPr>
          <p:cNvPr id="4" name="Footer Placeholder 3">
            <a:extLst>
              <a:ext uri="{FF2B5EF4-FFF2-40B4-BE49-F238E27FC236}">
                <a16:creationId xmlns:a16="http://schemas.microsoft.com/office/drawing/2014/main" id="{47236A2C-5611-4793-A096-733219396C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5CDED4-0D84-4702-8869-6B8FDCB07247}"/>
              </a:ext>
            </a:extLst>
          </p:cNvPr>
          <p:cNvSpPr>
            <a:spLocks noGrp="1"/>
          </p:cNvSpPr>
          <p:nvPr>
            <p:ph type="sldNum" sz="quarter" idx="12"/>
          </p:nvPr>
        </p:nvSpPr>
        <p:spPr/>
        <p:txBody>
          <a:bodyPr/>
          <a:lstStyle/>
          <a:p>
            <a:fld id="{2D54B8FA-211F-4B33-96D9-C34C0E066A73}" type="slidenum">
              <a:rPr lang="en-US" smtClean="0"/>
              <a:t>‹#›</a:t>
            </a:fld>
            <a:endParaRPr lang="en-US"/>
          </a:p>
        </p:txBody>
      </p:sp>
    </p:spTree>
    <p:extLst>
      <p:ext uri="{BB962C8B-B14F-4D97-AF65-F5344CB8AC3E}">
        <p14:creationId xmlns:p14="http://schemas.microsoft.com/office/powerpoint/2010/main" val="2769205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8A97D5-CD8C-431F-8243-9F52A37E35EE}"/>
              </a:ext>
            </a:extLst>
          </p:cNvPr>
          <p:cNvSpPr>
            <a:spLocks noGrp="1"/>
          </p:cNvSpPr>
          <p:nvPr>
            <p:ph type="dt" sz="half" idx="10"/>
          </p:nvPr>
        </p:nvSpPr>
        <p:spPr/>
        <p:txBody>
          <a:bodyPr/>
          <a:lstStyle/>
          <a:p>
            <a:fld id="{8850F67C-A79F-46FE-902B-F98AF677ABC9}" type="datetimeFigureOut">
              <a:rPr lang="en-US" smtClean="0"/>
              <a:t>11/6/2020</a:t>
            </a:fld>
            <a:endParaRPr lang="en-US"/>
          </a:p>
        </p:txBody>
      </p:sp>
      <p:sp>
        <p:nvSpPr>
          <p:cNvPr id="3" name="Footer Placeholder 2">
            <a:extLst>
              <a:ext uri="{FF2B5EF4-FFF2-40B4-BE49-F238E27FC236}">
                <a16:creationId xmlns:a16="http://schemas.microsoft.com/office/drawing/2014/main" id="{63A28E06-D3A5-4D6E-A8CD-65BF21386A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DB9D34-E132-4B39-8854-792872E1CED6}"/>
              </a:ext>
            </a:extLst>
          </p:cNvPr>
          <p:cNvSpPr>
            <a:spLocks noGrp="1"/>
          </p:cNvSpPr>
          <p:nvPr>
            <p:ph type="sldNum" sz="quarter" idx="12"/>
          </p:nvPr>
        </p:nvSpPr>
        <p:spPr/>
        <p:txBody>
          <a:bodyPr/>
          <a:lstStyle/>
          <a:p>
            <a:fld id="{2D54B8FA-211F-4B33-96D9-C34C0E066A73}" type="slidenum">
              <a:rPr lang="en-US" smtClean="0"/>
              <a:t>‹#›</a:t>
            </a:fld>
            <a:endParaRPr lang="en-US"/>
          </a:p>
        </p:txBody>
      </p:sp>
    </p:spTree>
    <p:extLst>
      <p:ext uri="{BB962C8B-B14F-4D97-AF65-F5344CB8AC3E}">
        <p14:creationId xmlns:p14="http://schemas.microsoft.com/office/powerpoint/2010/main" val="3005650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A6DE0-A36F-4836-8C72-1651FE93BF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0909D6-A2B8-4896-816E-5A9DD82028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7A9AC2-326E-4A6B-8B88-968EF0F3B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D52465-FE8E-4CC0-AD65-65CAF1051266}"/>
              </a:ext>
            </a:extLst>
          </p:cNvPr>
          <p:cNvSpPr>
            <a:spLocks noGrp="1"/>
          </p:cNvSpPr>
          <p:nvPr>
            <p:ph type="dt" sz="half" idx="10"/>
          </p:nvPr>
        </p:nvSpPr>
        <p:spPr/>
        <p:txBody>
          <a:bodyPr/>
          <a:lstStyle/>
          <a:p>
            <a:fld id="{8850F67C-A79F-46FE-902B-F98AF677ABC9}" type="datetimeFigureOut">
              <a:rPr lang="en-US" smtClean="0"/>
              <a:t>11/6/2020</a:t>
            </a:fld>
            <a:endParaRPr lang="en-US"/>
          </a:p>
        </p:txBody>
      </p:sp>
      <p:sp>
        <p:nvSpPr>
          <p:cNvPr id="6" name="Footer Placeholder 5">
            <a:extLst>
              <a:ext uri="{FF2B5EF4-FFF2-40B4-BE49-F238E27FC236}">
                <a16:creationId xmlns:a16="http://schemas.microsoft.com/office/drawing/2014/main" id="{9EDB55B1-E174-4F83-B31D-4ECCE515B4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D89528-0B3E-432E-B255-B2352FE6B63E}"/>
              </a:ext>
            </a:extLst>
          </p:cNvPr>
          <p:cNvSpPr>
            <a:spLocks noGrp="1"/>
          </p:cNvSpPr>
          <p:nvPr>
            <p:ph type="sldNum" sz="quarter" idx="12"/>
          </p:nvPr>
        </p:nvSpPr>
        <p:spPr/>
        <p:txBody>
          <a:bodyPr/>
          <a:lstStyle/>
          <a:p>
            <a:fld id="{2D54B8FA-211F-4B33-96D9-C34C0E066A73}" type="slidenum">
              <a:rPr lang="en-US" smtClean="0"/>
              <a:t>‹#›</a:t>
            </a:fld>
            <a:endParaRPr lang="en-US"/>
          </a:p>
        </p:txBody>
      </p:sp>
    </p:spTree>
    <p:extLst>
      <p:ext uri="{BB962C8B-B14F-4D97-AF65-F5344CB8AC3E}">
        <p14:creationId xmlns:p14="http://schemas.microsoft.com/office/powerpoint/2010/main" val="405226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7F53-6B0D-4183-82DA-CD6FCE1730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57040D-6244-4B0C-8AFD-7B2A72B13F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7300AA-494F-4BCB-B57B-0A74D2C16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F84636-154B-47C9-B21E-E1633427548B}"/>
              </a:ext>
            </a:extLst>
          </p:cNvPr>
          <p:cNvSpPr>
            <a:spLocks noGrp="1"/>
          </p:cNvSpPr>
          <p:nvPr>
            <p:ph type="dt" sz="half" idx="10"/>
          </p:nvPr>
        </p:nvSpPr>
        <p:spPr/>
        <p:txBody>
          <a:bodyPr/>
          <a:lstStyle/>
          <a:p>
            <a:fld id="{8850F67C-A79F-46FE-902B-F98AF677ABC9}" type="datetimeFigureOut">
              <a:rPr lang="en-US" smtClean="0"/>
              <a:t>11/6/2020</a:t>
            </a:fld>
            <a:endParaRPr lang="en-US"/>
          </a:p>
        </p:txBody>
      </p:sp>
      <p:sp>
        <p:nvSpPr>
          <p:cNvPr id="6" name="Footer Placeholder 5">
            <a:extLst>
              <a:ext uri="{FF2B5EF4-FFF2-40B4-BE49-F238E27FC236}">
                <a16:creationId xmlns:a16="http://schemas.microsoft.com/office/drawing/2014/main" id="{FC409ACB-6F02-443B-81BD-B3B14BDA79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6A933C-19ED-433F-A3E9-2F5EECFF56F6}"/>
              </a:ext>
            </a:extLst>
          </p:cNvPr>
          <p:cNvSpPr>
            <a:spLocks noGrp="1"/>
          </p:cNvSpPr>
          <p:nvPr>
            <p:ph type="sldNum" sz="quarter" idx="12"/>
          </p:nvPr>
        </p:nvSpPr>
        <p:spPr/>
        <p:txBody>
          <a:bodyPr/>
          <a:lstStyle/>
          <a:p>
            <a:fld id="{2D54B8FA-211F-4B33-96D9-C34C0E066A73}" type="slidenum">
              <a:rPr lang="en-US" smtClean="0"/>
              <a:t>‹#›</a:t>
            </a:fld>
            <a:endParaRPr lang="en-US"/>
          </a:p>
        </p:txBody>
      </p:sp>
    </p:spTree>
    <p:extLst>
      <p:ext uri="{BB962C8B-B14F-4D97-AF65-F5344CB8AC3E}">
        <p14:creationId xmlns:p14="http://schemas.microsoft.com/office/powerpoint/2010/main" val="3653160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D53939-0407-41BF-8857-4E51D85CA2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FC8FDA-78D4-4945-92A1-59610C5B8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A5EE9-68AA-4A8D-97CF-85455CFBB4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50F67C-A79F-46FE-902B-F98AF677ABC9}" type="datetimeFigureOut">
              <a:rPr lang="en-US" smtClean="0"/>
              <a:t>11/6/2020</a:t>
            </a:fld>
            <a:endParaRPr lang="en-US"/>
          </a:p>
        </p:txBody>
      </p:sp>
      <p:sp>
        <p:nvSpPr>
          <p:cNvPr id="5" name="Footer Placeholder 4">
            <a:extLst>
              <a:ext uri="{FF2B5EF4-FFF2-40B4-BE49-F238E27FC236}">
                <a16:creationId xmlns:a16="http://schemas.microsoft.com/office/drawing/2014/main" id="{56C74464-E95C-49ED-AB2C-704538287C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2930A9-730A-42CD-AC1D-C1C9F1D7E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4B8FA-211F-4B33-96D9-C34C0E066A73}" type="slidenum">
              <a:rPr lang="en-US" smtClean="0"/>
              <a:t>‹#›</a:t>
            </a:fld>
            <a:endParaRPr lang="en-US"/>
          </a:p>
        </p:txBody>
      </p:sp>
    </p:spTree>
    <p:extLst>
      <p:ext uri="{BB962C8B-B14F-4D97-AF65-F5344CB8AC3E}">
        <p14:creationId xmlns:p14="http://schemas.microsoft.com/office/powerpoint/2010/main" val="1648905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3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9F1DF-8C0D-489A-913E-69DC694DE165}"/>
              </a:ext>
            </a:extLst>
          </p:cNvPr>
          <p:cNvSpPr>
            <a:spLocks noGrp="1"/>
          </p:cNvSpPr>
          <p:nvPr>
            <p:ph type="ctrTitle"/>
          </p:nvPr>
        </p:nvSpPr>
        <p:spPr/>
        <p:txBody>
          <a:bodyPr/>
          <a:lstStyle/>
          <a:p>
            <a:r>
              <a:rPr lang="en-US" dirty="0"/>
              <a:t>Constitutional and Political development 1947-1956</a:t>
            </a:r>
          </a:p>
        </p:txBody>
      </p:sp>
      <p:sp>
        <p:nvSpPr>
          <p:cNvPr id="3" name="Subtitle 2">
            <a:extLst>
              <a:ext uri="{FF2B5EF4-FFF2-40B4-BE49-F238E27FC236}">
                <a16:creationId xmlns:a16="http://schemas.microsoft.com/office/drawing/2014/main" id="{8CEE7728-3E32-4783-A020-61D24DC51F65}"/>
              </a:ext>
            </a:extLst>
          </p:cNvPr>
          <p:cNvSpPr>
            <a:spLocks noGrp="1"/>
          </p:cNvSpPr>
          <p:nvPr>
            <p:ph type="subTitle" idx="1"/>
          </p:nvPr>
        </p:nvSpPr>
        <p:spPr>
          <a:xfrm>
            <a:off x="1524000" y="3602037"/>
            <a:ext cx="9144000" cy="2387599"/>
          </a:xfrm>
        </p:spPr>
        <p:txBody>
          <a:bodyPr>
            <a:normAutofit/>
          </a:bodyPr>
          <a:lstStyle/>
          <a:p>
            <a:r>
              <a:rPr lang="en-US" dirty="0"/>
              <a:t>Initial problems of Pakistan</a:t>
            </a:r>
          </a:p>
          <a:p>
            <a:r>
              <a:rPr lang="en-US" dirty="0"/>
              <a:t>Structure of government of Pakistan</a:t>
            </a:r>
          </a:p>
          <a:p>
            <a:r>
              <a:rPr lang="en-US" dirty="0"/>
              <a:t>1</a:t>
            </a:r>
            <a:r>
              <a:rPr lang="en-US" baseline="30000" dirty="0"/>
              <a:t>st</a:t>
            </a:r>
            <a:r>
              <a:rPr lang="en-US" dirty="0"/>
              <a:t> constituent assembly </a:t>
            </a:r>
          </a:p>
          <a:p>
            <a:r>
              <a:rPr lang="en-US" dirty="0"/>
              <a:t>Constitution making issues</a:t>
            </a:r>
          </a:p>
          <a:p>
            <a:r>
              <a:rPr lang="en-US" dirty="0"/>
              <a:t>2</a:t>
            </a:r>
            <a:r>
              <a:rPr lang="en-US" baseline="30000" dirty="0"/>
              <a:t>nd</a:t>
            </a:r>
            <a:r>
              <a:rPr lang="en-US" dirty="0"/>
              <a:t> constituent assembly </a:t>
            </a:r>
          </a:p>
        </p:txBody>
      </p:sp>
    </p:spTree>
    <p:extLst>
      <p:ext uri="{BB962C8B-B14F-4D97-AF65-F5344CB8AC3E}">
        <p14:creationId xmlns:p14="http://schemas.microsoft.com/office/powerpoint/2010/main" val="28924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2481113-67F5-495E-8589-87A3110EAE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6035" y="265043"/>
            <a:ext cx="8666922" cy="6480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845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1820"/>
            <a:ext cx="10515600" cy="5945143"/>
          </a:xfrm>
        </p:spPr>
        <p:txBody>
          <a:bodyPr>
            <a:normAutofit/>
          </a:bodyPr>
          <a:lstStyle/>
          <a:p>
            <a:r>
              <a:rPr lang="en-US" b="1" dirty="0"/>
              <a:t>Kashmir</a:t>
            </a:r>
            <a:endParaRPr lang="en-US" dirty="0"/>
          </a:p>
          <a:p>
            <a:r>
              <a:rPr lang="en-US" dirty="0"/>
              <a:t>The state of Kashmir was created when the British sold it to the Dogra ruler </a:t>
            </a:r>
            <a:r>
              <a:rPr lang="en-US" dirty="0" err="1"/>
              <a:t>Gulab</a:t>
            </a:r>
            <a:r>
              <a:rPr lang="en-US" dirty="0"/>
              <a:t> Singh by treaty of Amritsar in 1846.</a:t>
            </a:r>
          </a:p>
          <a:p>
            <a:r>
              <a:rPr lang="en-US" dirty="0"/>
              <a:t> The princely state had most of the Muslim population, but the ruler were the Sikhs. At the time of partition of sub-continent the state was ruled by the Sikh Maharaja Hari Singh. </a:t>
            </a:r>
          </a:p>
          <a:p>
            <a:r>
              <a:rPr lang="en-US" dirty="0"/>
              <a:t>The population wanted to accede to Pakistan. The public pressurized the Maharaja to accede to Pakistan. The Maharaja started to oppress the local Muslim population as a result of which they revolted against the Maharaja. </a:t>
            </a:r>
          </a:p>
          <a:p>
            <a:r>
              <a:rPr lang="en-US" dirty="0"/>
              <a:t>The Tribesmen from the North-West Frontier Province also joined the rebellion. </a:t>
            </a:r>
          </a:p>
          <a:p>
            <a:endParaRPr lang="en-US" dirty="0"/>
          </a:p>
        </p:txBody>
      </p:sp>
    </p:spTree>
    <p:extLst>
      <p:ext uri="{BB962C8B-B14F-4D97-AF65-F5344CB8AC3E}">
        <p14:creationId xmlns:p14="http://schemas.microsoft.com/office/powerpoint/2010/main" val="769940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7577"/>
            <a:ext cx="10515600" cy="5919386"/>
          </a:xfrm>
        </p:spPr>
        <p:txBody>
          <a:bodyPr>
            <a:normAutofit lnSpcReduction="10000"/>
          </a:bodyPr>
          <a:lstStyle/>
          <a:p>
            <a:r>
              <a:rPr lang="en-US" dirty="0"/>
              <a:t>The Maharaja asked India for military assistance. India demanded to give a letter of accession to India of the state of Jammu and Kashmir. Maharaja gave the letter of accession to India; consequently, India sent its forces to Kashmir.</a:t>
            </a:r>
          </a:p>
          <a:p>
            <a:r>
              <a:rPr lang="en-US" dirty="0"/>
              <a:t> When the Indian army entered the region of Kashmir, Pakistan also sent its forces in Kashmir due to which the first Kashmir war was started. India blamed Pakistan for aggression and took the issue to United Nations. </a:t>
            </a:r>
          </a:p>
          <a:p>
            <a:r>
              <a:rPr lang="en-US" dirty="0"/>
              <a:t>Thus United Nation Commission for India and Pakistan was created to resolve the dispute. </a:t>
            </a:r>
          </a:p>
          <a:p>
            <a:r>
              <a:rPr lang="en-US" dirty="0"/>
              <a:t>It was decided in the resolutions of UNCIP that a cease fire line would be created, and a referendum would be held in Kashmir to ask the opinion of local population. </a:t>
            </a:r>
          </a:p>
          <a:p>
            <a:r>
              <a:rPr lang="en-US" dirty="0"/>
              <a:t>However no referendum was held under the UNCIP till now in Kashmir.</a:t>
            </a:r>
          </a:p>
        </p:txBody>
      </p:sp>
    </p:spTree>
    <p:extLst>
      <p:ext uri="{BB962C8B-B14F-4D97-AF65-F5344CB8AC3E}">
        <p14:creationId xmlns:p14="http://schemas.microsoft.com/office/powerpoint/2010/main" val="1044492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ashmir territories profile - BBC News">
            <a:extLst>
              <a:ext uri="{FF2B5EF4-FFF2-40B4-BE49-F238E27FC236}">
                <a16:creationId xmlns:a16="http://schemas.microsoft.com/office/drawing/2014/main" id="{BB8821DD-65FE-44A3-AAC7-51B5BDD6DCA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301" b="18426"/>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564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8198" y="193183"/>
            <a:ext cx="6851560" cy="5983780"/>
          </a:xfrm>
        </p:spPr>
      </p:pic>
    </p:spTree>
    <p:extLst>
      <p:ext uri="{BB962C8B-B14F-4D97-AF65-F5344CB8AC3E}">
        <p14:creationId xmlns:p14="http://schemas.microsoft.com/office/powerpoint/2010/main" val="1455631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668"/>
            <a:ext cx="10515600" cy="6035295"/>
          </a:xfrm>
        </p:spPr>
        <p:txBody>
          <a:bodyPr/>
          <a:lstStyle/>
          <a:p>
            <a:r>
              <a:rPr lang="en-US" b="1" dirty="0"/>
              <a:t>Economic Problems</a:t>
            </a:r>
            <a:endParaRPr lang="en-US" dirty="0"/>
          </a:p>
          <a:p>
            <a:r>
              <a:rPr lang="en-US" dirty="0"/>
              <a:t>When Pakistan was created it comprised of those regions which were economically underdeveloped. </a:t>
            </a:r>
          </a:p>
          <a:p>
            <a:r>
              <a:rPr lang="en-US" dirty="0"/>
              <a:t>Most of the industries were located in India </a:t>
            </a:r>
            <a:r>
              <a:rPr lang="en-US" dirty="0" err="1"/>
              <a:t>e.g</a:t>
            </a:r>
            <a:r>
              <a:rPr lang="en-US" dirty="0"/>
              <a:t> </a:t>
            </a:r>
            <a:r>
              <a:rPr lang="en-US" dirty="0" err="1"/>
              <a:t>Calcultta</a:t>
            </a:r>
            <a:r>
              <a:rPr lang="en-US" dirty="0"/>
              <a:t> was given to India during the partition of Bengal. </a:t>
            </a:r>
          </a:p>
          <a:p>
            <a:r>
              <a:rPr lang="en-US" dirty="0"/>
              <a:t>The agriculture was also not developed to meet the needs of the country. </a:t>
            </a:r>
          </a:p>
          <a:p>
            <a:r>
              <a:rPr lang="en-US" dirty="0"/>
              <a:t>The two wings of Pakistan, that is East and West Pakistan, was separated from each other with the Indian territory. The Hindus were dominating the trade and the commerce of India.</a:t>
            </a:r>
          </a:p>
          <a:p>
            <a:r>
              <a:rPr lang="en-US" dirty="0"/>
              <a:t> The railway system and the river transportation in East Pakistan was in depleted condition. </a:t>
            </a:r>
          </a:p>
          <a:p>
            <a:endParaRPr lang="en-US" dirty="0"/>
          </a:p>
        </p:txBody>
      </p:sp>
    </p:spTree>
    <p:extLst>
      <p:ext uri="{BB962C8B-B14F-4D97-AF65-F5344CB8AC3E}">
        <p14:creationId xmlns:p14="http://schemas.microsoft.com/office/powerpoint/2010/main" val="2506922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8383C0C2-598B-4601-BF3F-3ABC0D9E6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35" y="185530"/>
            <a:ext cx="11717470" cy="6546574"/>
          </a:xfrm>
          <a:prstGeom prst="rect">
            <a:avLst/>
          </a:prstGeom>
        </p:spPr>
      </p:pic>
    </p:spTree>
    <p:extLst>
      <p:ext uri="{BB962C8B-B14F-4D97-AF65-F5344CB8AC3E}">
        <p14:creationId xmlns:p14="http://schemas.microsoft.com/office/powerpoint/2010/main" val="465626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1D1031-43EE-4D8D-B8FC-509CF909CDBD}"/>
              </a:ext>
            </a:extLst>
          </p:cNvPr>
          <p:cNvSpPr>
            <a:spLocks noGrp="1"/>
          </p:cNvSpPr>
          <p:nvPr>
            <p:ph idx="1"/>
          </p:nvPr>
        </p:nvSpPr>
        <p:spPr>
          <a:xfrm>
            <a:off x="838200" y="450574"/>
            <a:ext cx="10515600" cy="5726389"/>
          </a:xfrm>
        </p:spPr>
        <p:txBody>
          <a:bodyPr>
            <a:normAutofit fontScale="92500" lnSpcReduction="10000"/>
          </a:bodyPr>
          <a:lstStyle/>
          <a:p>
            <a:r>
              <a:rPr lang="en-US" dirty="0"/>
              <a:t>Executive</a:t>
            </a:r>
          </a:p>
          <a:p>
            <a:pPr marL="0" indent="0">
              <a:buNone/>
            </a:pPr>
            <a:r>
              <a:rPr lang="en-US" dirty="0"/>
              <a:t>   The executive authority rest with Prime Minister, who is the head of government. He exercise the executive authority through his cabinet. The cabinet involves the federal ministers and advisors. Each minister head a federal ministry. The government policy is implemented through each ministry.</a:t>
            </a:r>
          </a:p>
          <a:p>
            <a:r>
              <a:rPr lang="en-US" dirty="0"/>
              <a:t>Parliament</a:t>
            </a:r>
          </a:p>
          <a:p>
            <a:pPr marL="0" indent="0">
              <a:buNone/>
            </a:pPr>
            <a:r>
              <a:rPr lang="en-US" dirty="0"/>
              <a:t>   Presently, the parliament of Pakistan is bi-cameral. By bi-cameral means that there are two houses one is upper house (senate) the other is lower house (national assembly). Senate is the representation of territory every province have equal seats in senate. National Assembly is the representation of the population, the seats are proportional to the population of each province. President is the head of state, but the real powers rest with Prime minister. There are four provincial assemblies in Pakistan which are </a:t>
            </a:r>
            <a:r>
              <a:rPr lang="en-US" dirty="0" err="1"/>
              <a:t>uni</a:t>
            </a:r>
            <a:r>
              <a:rPr lang="en-US" dirty="0"/>
              <a:t>-cameral that is they have just one house. The function of parliament is to make laws.</a:t>
            </a:r>
          </a:p>
        </p:txBody>
      </p:sp>
    </p:spTree>
    <p:extLst>
      <p:ext uri="{BB962C8B-B14F-4D97-AF65-F5344CB8AC3E}">
        <p14:creationId xmlns:p14="http://schemas.microsoft.com/office/powerpoint/2010/main" val="2162572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0292BD-3766-4D1F-8FCE-0530DA829525}"/>
              </a:ext>
            </a:extLst>
          </p:cNvPr>
          <p:cNvSpPr>
            <a:spLocks noGrp="1"/>
          </p:cNvSpPr>
          <p:nvPr>
            <p:ph idx="1"/>
          </p:nvPr>
        </p:nvSpPr>
        <p:spPr>
          <a:xfrm>
            <a:off x="838200" y="357809"/>
            <a:ext cx="10515600" cy="5819154"/>
          </a:xfrm>
        </p:spPr>
        <p:txBody>
          <a:bodyPr/>
          <a:lstStyle/>
          <a:p>
            <a:r>
              <a:rPr lang="en-US" dirty="0"/>
              <a:t>Judiciary</a:t>
            </a:r>
          </a:p>
          <a:p>
            <a:pPr marL="0" indent="0">
              <a:buNone/>
            </a:pPr>
            <a:r>
              <a:rPr lang="en-US" dirty="0"/>
              <a:t>   Judiciary perform the function of interpreting the constitution as well as the laws that are formulated by the parliament. The lowest order courts are district courts; then at provincial level there are high courts. Supreme court is the highest court in Pakistan. The high courts are managed by the supreme court. The chief justice of Pakistan is appointed by President and the other judges of Supreme court and high courts are appointed by the chief justice of Pakistan in consultation with the President. There is also a federal sharia court which advises the government in matters related to Sharia. </a:t>
            </a:r>
          </a:p>
        </p:txBody>
      </p:sp>
    </p:spTree>
    <p:extLst>
      <p:ext uri="{BB962C8B-B14F-4D97-AF65-F5344CB8AC3E}">
        <p14:creationId xmlns:p14="http://schemas.microsoft.com/office/powerpoint/2010/main" val="2637009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E:\ishtiaq\Presentations\Pictorial history presentations\pak history images\18550.jpg"/>
          <p:cNvPicPr>
            <a:picLocks noChangeAspect="1" noChangeArrowheads="1"/>
          </p:cNvPicPr>
          <p:nvPr/>
        </p:nvPicPr>
        <p:blipFill>
          <a:blip r:embed="rId3"/>
          <a:srcRect/>
          <a:stretch>
            <a:fillRect/>
          </a:stretch>
        </p:blipFill>
        <p:spPr bwMode="auto">
          <a:xfrm>
            <a:off x="1752600" y="1828800"/>
            <a:ext cx="3810000" cy="2933700"/>
          </a:xfrm>
          <a:prstGeom prst="rect">
            <a:avLst/>
          </a:prstGeom>
          <a:noFill/>
          <a:ln w="38100" cmpd="sng">
            <a:solidFill>
              <a:schemeClr val="accent1">
                <a:lumMod val="75000"/>
              </a:schemeClr>
            </a:solidFill>
            <a:miter lim="800000"/>
          </a:ln>
        </p:spPr>
      </p:pic>
      <p:sp>
        <p:nvSpPr>
          <p:cNvPr id="3" name="Content Placeholder 2"/>
          <p:cNvSpPr>
            <a:spLocks noGrp="1"/>
          </p:cNvSpPr>
          <p:nvPr>
            <p:ph idx="1"/>
          </p:nvPr>
        </p:nvSpPr>
        <p:spPr>
          <a:xfrm>
            <a:off x="6019800" y="1752600"/>
            <a:ext cx="4191000" cy="4876800"/>
          </a:xfrm>
        </p:spPr>
        <p:txBody>
          <a:bodyPr>
            <a:noAutofit/>
          </a:bodyPr>
          <a:lstStyle/>
          <a:p>
            <a:pPr marL="274320" indent="-274320">
              <a:buFont typeface="Wingdings 2"/>
              <a:buChar char=""/>
              <a:defRPr/>
            </a:pPr>
            <a:r>
              <a:rPr lang="en-US" sz="2600" dirty="0"/>
              <a:t>Pakistan was created under Independence Act of 1947, the Act made existing Constituent Assemblies, the dominion legislatures</a:t>
            </a:r>
          </a:p>
          <a:p>
            <a:pPr marL="274320" indent="-274320">
              <a:buFont typeface="Wingdings 2"/>
              <a:buChar char=""/>
              <a:defRPr/>
            </a:pPr>
            <a:endParaRPr lang="en-US" sz="2600" dirty="0"/>
          </a:p>
          <a:p>
            <a:pPr marL="274320" indent="-274320">
              <a:buFont typeface="Wingdings 2"/>
              <a:buChar char=""/>
              <a:defRPr/>
            </a:pPr>
            <a:endParaRPr lang="en-US" sz="2600" dirty="0"/>
          </a:p>
          <a:p>
            <a:pPr marL="274320" indent="-274320">
              <a:buNone/>
              <a:defRPr/>
            </a:pPr>
            <a:endParaRPr lang="en-US" sz="2600" dirty="0"/>
          </a:p>
          <a:p>
            <a:pPr marL="274320" indent="-274320">
              <a:buFont typeface="Wingdings 2"/>
              <a:buChar char=""/>
              <a:defRPr/>
            </a:pPr>
            <a:r>
              <a:rPr lang="en-US" sz="2600" dirty="0"/>
              <a:t>1947-Independence Act was based on 1935 Indian Act</a:t>
            </a:r>
          </a:p>
        </p:txBody>
      </p:sp>
      <p:sp>
        <p:nvSpPr>
          <p:cNvPr id="4" name="Footer Placeholder 3"/>
          <p:cNvSpPr>
            <a:spLocks noGrp="1"/>
          </p:cNvSpPr>
          <p:nvPr>
            <p:ph type="ftr" sz="quarter" idx="11"/>
          </p:nvPr>
        </p:nvSpPr>
        <p:spPr>
          <a:xfrm>
            <a:off x="4343400" y="6533820"/>
            <a:ext cx="2895600" cy="365125"/>
          </a:xfrm>
        </p:spPr>
        <p:txBody>
          <a:bodyPr/>
          <a:lstStyle/>
          <a:p>
            <a:r>
              <a:rPr lang="en-US" b="1" dirty="0">
                <a:solidFill>
                  <a:schemeClr val="tx2">
                    <a:lumMod val="60000"/>
                    <a:lumOff val="40000"/>
                  </a:schemeClr>
                </a:solidFill>
              </a:rPr>
              <a:t>Parliamentary History of Pakistan</a:t>
            </a:r>
          </a:p>
        </p:txBody>
      </p:sp>
      <p:pic>
        <p:nvPicPr>
          <p:cNvPr id="2050" name="Picture 2" descr="E:\ishtiaq\Presentations\Pictorial history presentations\pak history images\250px-Partition_of_India.PNG"/>
          <p:cNvPicPr>
            <a:picLocks noChangeAspect="1" noChangeArrowheads="1"/>
          </p:cNvPicPr>
          <p:nvPr/>
        </p:nvPicPr>
        <p:blipFill>
          <a:blip r:embed="rId4"/>
          <a:srcRect/>
          <a:stretch>
            <a:fillRect/>
          </a:stretch>
        </p:blipFill>
        <p:spPr bwMode="auto">
          <a:xfrm>
            <a:off x="2971800" y="3962401"/>
            <a:ext cx="2895600" cy="2571293"/>
          </a:xfrm>
          <a:prstGeom prst="rect">
            <a:avLst/>
          </a:prstGeom>
          <a:noFill/>
          <a:ln w="34925">
            <a:solidFill>
              <a:schemeClr val="accent1">
                <a:lumMod val="75000"/>
              </a:schemeClr>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Initial problems of Pakistan</a:t>
            </a:r>
            <a:br>
              <a:rPr lang="en-US" dirty="0"/>
            </a:br>
            <a:endParaRPr lang="en-US" dirty="0"/>
          </a:p>
        </p:txBody>
      </p:sp>
      <p:sp>
        <p:nvSpPr>
          <p:cNvPr id="3" name="Content Placeholder 2"/>
          <p:cNvSpPr>
            <a:spLocks noGrp="1"/>
          </p:cNvSpPr>
          <p:nvPr>
            <p:ph idx="1"/>
          </p:nvPr>
        </p:nvSpPr>
        <p:spPr>
          <a:xfrm>
            <a:off x="838200" y="1099930"/>
            <a:ext cx="10515600" cy="5077033"/>
          </a:xfrm>
        </p:spPr>
        <p:txBody>
          <a:bodyPr>
            <a:normAutofit lnSpcReduction="10000"/>
          </a:bodyPr>
          <a:lstStyle/>
          <a:p>
            <a:r>
              <a:rPr lang="en-US" b="1" dirty="0"/>
              <a:t>Congress reaction to the establishment of Pakistan</a:t>
            </a:r>
            <a:endParaRPr lang="en-US" dirty="0"/>
          </a:p>
          <a:p>
            <a:r>
              <a:rPr lang="en-US" dirty="0"/>
              <a:t>Mountbatten wanted to become Governor-General of both India and Pakistan</a:t>
            </a:r>
          </a:p>
          <a:p>
            <a:r>
              <a:rPr lang="en-US" dirty="0"/>
              <a:t> Jinnah had not accepted it. Mountbatten became Governor-General of India. The Congress leaders with the cooperation of Mountbatten started to create problems for Pakistan</a:t>
            </a:r>
          </a:p>
          <a:p>
            <a:r>
              <a:rPr lang="en-US" b="1" dirty="0"/>
              <a:t>Formation of Government Ministry</a:t>
            </a:r>
          </a:p>
          <a:p>
            <a:r>
              <a:rPr lang="en-US" dirty="0"/>
              <a:t>Most of the civil servants were either British or Hindus and they migrated to India. At the time of partition there were total 980 ICS (Indian civil service) officers. Out of which almost 468 were Europeans, 352 Hindus, 101 Muslims and other included Christians, Scheduled Caste, Parsi, etc. </a:t>
            </a:r>
          </a:p>
          <a:p>
            <a:endParaRPr lang="en-US" b="1" dirty="0"/>
          </a:p>
          <a:p>
            <a:endParaRPr lang="en-US" dirty="0"/>
          </a:p>
          <a:p>
            <a:endParaRPr lang="en-US" dirty="0"/>
          </a:p>
        </p:txBody>
      </p:sp>
    </p:spTree>
    <p:extLst>
      <p:ext uri="{BB962C8B-B14F-4D97-AF65-F5344CB8AC3E}">
        <p14:creationId xmlns:p14="http://schemas.microsoft.com/office/powerpoint/2010/main" val="1965294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752600"/>
            <a:ext cx="4191000" cy="4876800"/>
          </a:xfrm>
        </p:spPr>
        <p:txBody>
          <a:bodyPr>
            <a:noAutofit/>
          </a:bodyPr>
          <a:lstStyle/>
          <a:p>
            <a:pPr marL="274320" indent="-274320" algn="r">
              <a:buFont typeface="Wingdings 2"/>
              <a:buChar char=""/>
              <a:defRPr/>
            </a:pPr>
            <a:r>
              <a:rPr lang="en-US" sz="2400" dirty="0"/>
              <a:t> The first session of the first Constituent Assembly was held on 10</a:t>
            </a:r>
            <a:r>
              <a:rPr lang="en-US" sz="2400" baseline="30000" dirty="0"/>
              <a:t>th</a:t>
            </a:r>
            <a:r>
              <a:rPr lang="en-US" sz="2400" dirty="0"/>
              <a:t> August 1947 at Sindh Assembly building Karachi</a:t>
            </a:r>
          </a:p>
          <a:p>
            <a:pPr marL="274320" indent="-274320" algn="r">
              <a:buFont typeface="Wingdings 2"/>
              <a:buChar char=""/>
              <a:defRPr/>
            </a:pPr>
            <a:r>
              <a:rPr lang="en-US" sz="2400" dirty="0"/>
              <a:t>On 11</a:t>
            </a:r>
            <a:r>
              <a:rPr lang="en-US" sz="2400" baseline="30000" dirty="0"/>
              <a:t>th</a:t>
            </a:r>
            <a:r>
              <a:rPr lang="en-US" sz="2400" dirty="0"/>
              <a:t> August Mr. M A Jinnah was elected unanimously as the president of Constituent Assembly of Pakistan and national flag was formally approved by the Assembly. Mr. Jinnah made his historical speech.</a:t>
            </a:r>
          </a:p>
        </p:txBody>
      </p:sp>
      <p:sp>
        <p:nvSpPr>
          <p:cNvPr id="5" name="Footer Placeholder 3"/>
          <p:cNvSpPr>
            <a:spLocks noGrp="1"/>
          </p:cNvSpPr>
          <p:nvPr>
            <p:ph type="ftr" sz="quarter" idx="11"/>
          </p:nvPr>
        </p:nvSpPr>
        <p:spPr>
          <a:xfrm>
            <a:off x="4343400" y="6533820"/>
            <a:ext cx="2895600" cy="365125"/>
          </a:xfrm>
        </p:spPr>
        <p:txBody>
          <a:bodyPr/>
          <a:lstStyle/>
          <a:p>
            <a:r>
              <a:rPr lang="en-US" b="1" dirty="0">
                <a:solidFill>
                  <a:schemeClr val="accent2">
                    <a:lumMod val="75000"/>
                  </a:schemeClr>
                </a:solidFill>
              </a:rPr>
              <a:t>Parliamentary History of Pakistan</a:t>
            </a:r>
          </a:p>
        </p:txBody>
      </p:sp>
      <p:pic>
        <p:nvPicPr>
          <p:cNvPr id="3074" name="Picture 2" descr="E:\ishtiaq\Presentations\Pictorial history presentations\pak history images\Transfer+of+power+Quaid-e-Azam+addresses+the+Constituent+Assembly%2C+14+August+1947.jpg"/>
          <p:cNvPicPr>
            <a:picLocks noChangeAspect="1" noChangeArrowheads="1"/>
          </p:cNvPicPr>
          <p:nvPr/>
        </p:nvPicPr>
        <p:blipFill>
          <a:blip r:embed="rId3"/>
          <a:srcRect/>
          <a:stretch>
            <a:fillRect/>
          </a:stretch>
        </p:blipFill>
        <p:spPr bwMode="auto">
          <a:xfrm>
            <a:off x="6400800" y="1828800"/>
            <a:ext cx="3823076" cy="3048000"/>
          </a:xfrm>
          <a:prstGeom prst="rect">
            <a:avLst/>
          </a:prstGeom>
          <a:noFill/>
          <a:ln w="34925">
            <a:solidFill>
              <a:schemeClr val="accent2">
                <a:lumMod val="75000"/>
              </a:schemeClr>
            </a:solidFill>
          </a:ln>
        </p:spPr>
      </p:pic>
      <p:pic>
        <p:nvPicPr>
          <p:cNvPr id="3075" name="Picture 3" descr="E:\ishtiaq\Presentations\Pictorial history presentations\pak history images\asdadadadada.jpeg"/>
          <p:cNvPicPr>
            <a:picLocks noChangeAspect="1" noChangeArrowheads="1"/>
          </p:cNvPicPr>
          <p:nvPr/>
        </p:nvPicPr>
        <p:blipFill>
          <a:blip r:embed="rId4">
            <a:duotone>
              <a:schemeClr val="accent6">
                <a:shade val="45000"/>
                <a:satMod val="135000"/>
              </a:schemeClr>
              <a:prstClr val="white"/>
            </a:duotone>
            <a:lum bright="-23000" contrast="36000"/>
          </a:blip>
          <a:srcRect l="20100" r="17276" b="4651"/>
          <a:stretch>
            <a:fillRect/>
          </a:stretch>
        </p:blipFill>
        <p:spPr bwMode="auto">
          <a:xfrm>
            <a:off x="8159088" y="3551832"/>
            <a:ext cx="2209800" cy="3124200"/>
          </a:xfrm>
          <a:prstGeom prst="rect">
            <a:avLst/>
          </a:prstGeom>
          <a:noFill/>
          <a:ln w="34925">
            <a:solidFill>
              <a:schemeClr val="accent2">
                <a:lumMod val="50000"/>
              </a:schemeClr>
            </a:solid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1752600"/>
            <a:ext cx="4191000" cy="4876800"/>
          </a:xfrm>
        </p:spPr>
        <p:txBody>
          <a:bodyPr>
            <a:noAutofit/>
          </a:bodyPr>
          <a:lstStyle/>
          <a:p>
            <a:pPr marL="274320" indent="-274320">
              <a:buFont typeface="Wingdings 2"/>
              <a:buChar char=""/>
              <a:defRPr/>
            </a:pPr>
            <a:r>
              <a:rPr lang="en-US" sz="2600" dirty="0"/>
              <a:t>On 12</a:t>
            </a:r>
            <a:r>
              <a:rPr lang="en-US" sz="2600" baseline="30000" dirty="0"/>
              <a:t>th</a:t>
            </a:r>
            <a:r>
              <a:rPr lang="en-US" sz="2600" dirty="0"/>
              <a:t> August a resolution was passed which declared Mr. Jinnah as “ </a:t>
            </a:r>
            <a:r>
              <a:rPr lang="en-US" sz="2600" dirty="0" err="1"/>
              <a:t>Quaid</a:t>
            </a:r>
            <a:r>
              <a:rPr lang="en-US" sz="2600" dirty="0"/>
              <a:t>-e-</a:t>
            </a:r>
            <a:r>
              <a:rPr lang="en-US" sz="2600" dirty="0" err="1"/>
              <a:t>Azam</a:t>
            </a:r>
            <a:r>
              <a:rPr lang="en-US" sz="2600" dirty="0"/>
              <a:t> Mohammad Ali Jinnah” </a:t>
            </a:r>
          </a:p>
          <a:p>
            <a:pPr marL="274320" indent="-274320">
              <a:buFont typeface="Wingdings 2"/>
              <a:buChar char=""/>
              <a:defRPr/>
            </a:pPr>
            <a:r>
              <a:rPr lang="en-US" sz="2600" dirty="0"/>
              <a:t>On the same day a special committee was called the </a:t>
            </a:r>
          </a:p>
          <a:p>
            <a:pPr marL="274320" indent="-274320">
              <a:buNone/>
              <a:defRPr/>
            </a:pPr>
            <a:r>
              <a:rPr lang="en-US" sz="2600" dirty="0"/>
              <a:t>“ Committee on Fundamental Rights of citizens and minorities of Pakistan” was appointed.</a:t>
            </a:r>
          </a:p>
          <a:p>
            <a:pPr marL="274320" indent="-274320">
              <a:buFont typeface="Wingdings 2"/>
              <a:buChar char=""/>
              <a:defRPr/>
            </a:pPr>
            <a:endParaRPr lang="en-US" sz="2600" dirty="0"/>
          </a:p>
          <a:p>
            <a:pPr marL="274320" indent="-274320">
              <a:buFont typeface="Wingdings 2"/>
              <a:buChar char=""/>
              <a:defRPr/>
            </a:pPr>
            <a:endParaRPr lang="en-US" sz="2600" dirty="0"/>
          </a:p>
          <a:p>
            <a:pPr marL="274320" indent="-274320">
              <a:buFont typeface="Wingdings 2"/>
              <a:buChar char=""/>
              <a:defRPr/>
            </a:pPr>
            <a:endParaRPr lang="en-US" sz="2600" dirty="0"/>
          </a:p>
          <a:p>
            <a:pPr marL="274320" indent="-274320">
              <a:buFont typeface="Wingdings 2"/>
              <a:buChar char=""/>
              <a:defRPr/>
            </a:pPr>
            <a:endParaRPr lang="en-US" sz="2600" dirty="0"/>
          </a:p>
          <a:p>
            <a:pPr marL="274320" indent="-274320">
              <a:buNone/>
              <a:defRPr/>
            </a:pPr>
            <a:r>
              <a:rPr lang="en-US" sz="2600" dirty="0"/>
              <a:t> </a:t>
            </a:r>
          </a:p>
        </p:txBody>
      </p:sp>
      <p:sp>
        <p:nvSpPr>
          <p:cNvPr id="5" name="Footer Placeholder 3"/>
          <p:cNvSpPr>
            <a:spLocks noGrp="1"/>
          </p:cNvSpPr>
          <p:nvPr>
            <p:ph type="ftr" sz="quarter" idx="11"/>
          </p:nvPr>
        </p:nvSpPr>
        <p:spPr>
          <a:xfrm>
            <a:off x="4343400" y="6533820"/>
            <a:ext cx="2895600" cy="365125"/>
          </a:xfrm>
        </p:spPr>
        <p:txBody>
          <a:bodyPr/>
          <a:lstStyle/>
          <a:p>
            <a:r>
              <a:rPr lang="en-US" b="1" dirty="0">
                <a:solidFill>
                  <a:schemeClr val="accent2">
                    <a:lumMod val="75000"/>
                  </a:schemeClr>
                </a:solidFill>
              </a:rPr>
              <a:t>Parliamentary History of Pakistan</a:t>
            </a:r>
          </a:p>
        </p:txBody>
      </p:sp>
      <p:pic>
        <p:nvPicPr>
          <p:cNvPr id="4099" name="Picture 3" descr="E:\ishtiaq\Presentations\Pictorial history presentations\pak history images\local-e91bfacfabcd4542836ec4237140c30b.jpg"/>
          <p:cNvPicPr>
            <a:picLocks noChangeAspect="1" noChangeArrowheads="1"/>
          </p:cNvPicPr>
          <p:nvPr/>
        </p:nvPicPr>
        <p:blipFill>
          <a:blip r:embed="rId3">
            <a:grayscl/>
            <a:lum/>
          </a:blip>
          <a:srcRect/>
          <a:stretch>
            <a:fillRect/>
          </a:stretch>
        </p:blipFill>
        <p:spPr bwMode="auto">
          <a:xfrm>
            <a:off x="1752600" y="2438400"/>
            <a:ext cx="4331368" cy="2971800"/>
          </a:xfrm>
          <a:prstGeom prst="rect">
            <a:avLst/>
          </a:prstGeom>
          <a:noFill/>
          <a:ln w="38100">
            <a:solidFill>
              <a:schemeClr val="accent1">
                <a:lumMod val="75000"/>
              </a:schemeClr>
            </a:solid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1600200"/>
            <a:ext cx="4191000" cy="4876800"/>
          </a:xfrm>
        </p:spPr>
        <p:txBody>
          <a:bodyPr>
            <a:noAutofit/>
          </a:bodyPr>
          <a:lstStyle/>
          <a:p>
            <a:pPr marL="274320" indent="-274320" algn="r">
              <a:buFont typeface="Wingdings 2"/>
              <a:buChar char=""/>
              <a:defRPr/>
            </a:pPr>
            <a:r>
              <a:rPr lang="en-US" sz="2400" dirty="0"/>
              <a:t>On 14</a:t>
            </a:r>
            <a:r>
              <a:rPr lang="en-US" sz="2400" baseline="30000" dirty="0"/>
              <a:t>th</a:t>
            </a:r>
            <a:r>
              <a:rPr lang="en-US" sz="2400" dirty="0"/>
              <a:t> August 1947, the transfer of power took place and the Governor General of India, Lord Mount Batten addressed the Constituent Assembly of Pakistan.   </a:t>
            </a:r>
          </a:p>
          <a:p>
            <a:pPr marL="274320" indent="-274320" algn="r">
              <a:buFont typeface="Wingdings 2"/>
              <a:buChar char=""/>
              <a:defRPr/>
            </a:pPr>
            <a:r>
              <a:rPr lang="en-US" sz="2400" dirty="0"/>
              <a:t>On 15</a:t>
            </a:r>
            <a:r>
              <a:rPr lang="en-US" sz="2400" baseline="30000" dirty="0"/>
              <a:t>th</a:t>
            </a:r>
            <a:r>
              <a:rPr lang="en-US" sz="2400" dirty="0"/>
              <a:t> August Quaid-e-</a:t>
            </a:r>
            <a:r>
              <a:rPr lang="en-US" sz="2400" dirty="0" err="1"/>
              <a:t>Azam</a:t>
            </a:r>
            <a:r>
              <a:rPr lang="en-US" sz="2400" dirty="0"/>
              <a:t> was sworn in as the first Governor General of Pakistan but he did not amend the interim Constitution which he could have amended as GG. He remained GG till his death i.e. 11</a:t>
            </a:r>
            <a:r>
              <a:rPr lang="en-US" sz="2400" baseline="30000" dirty="0"/>
              <a:t>th</a:t>
            </a:r>
            <a:r>
              <a:rPr lang="en-US" sz="2400" dirty="0"/>
              <a:t> September 1948</a:t>
            </a:r>
          </a:p>
        </p:txBody>
      </p:sp>
      <p:sp>
        <p:nvSpPr>
          <p:cNvPr id="5" name="Footer Placeholder 3"/>
          <p:cNvSpPr>
            <a:spLocks noGrp="1"/>
          </p:cNvSpPr>
          <p:nvPr>
            <p:ph type="ftr" sz="quarter" idx="11"/>
          </p:nvPr>
        </p:nvSpPr>
        <p:spPr>
          <a:xfrm>
            <a:off x="5334000" y="6533820"/>
            <a:ext cx="2895600" cy="365125"/>
          </a:xfrm>
        </p:spPr>
        <p:txBody>
          <a:bodyPr/>
          <a:lstStyle/>
          <a:p>
            <a:r>
              <a:rPr lang="en-US" b="1" dirty="0">
                <a:solidFill>
                  <a:schemeClr val="bg1"/>
                </a:solidFill>
              </a:rPr>
              <a:t>Parliamentary History of Pakistan</a:t>
            </a:r>
          </a:p>
        </p:txBody>
      </p:sp>
      <p:pic>
        <p:nvPicPr>
          <p:cNvPr id="5122" name="Picture 2" descr="E:\ishtiaq\Presentations\Pictorial history presentations\pak history images\mountbatten.jpg"/>
          <p:cNvPicPr>
            <a:picLocks noChangeAspect="1" noChangeArrowheads="1"/>
          </p:cNvPicPr>
          <p:nvPr/>
        </p:nvPicPr>
        <p:blipFill>
          <a:blip r:embed="rId3"/>
          <a:stretch>
            <a:fillRect/>
          </a:stretch>
        </p:blipFill>
        <p:spPr bwMode="auto">
          <a:xfrm>
            <a:off x="5867400" y="1828800"/>
            <a:ext cx="2594644" cy="3886200"/>
          </a:xfrm>
          <a:prstGeom prst="rect">
            <a:avLst/>
          </a:prstGeom>
          <a:noFill/>
          <a:ln w="38100">
            <a:solidFill>
              <a:schemeClr val="accent2">
                <a:lumMod val="75000"/>
              </a:schemeClr>
            </a:solidFill>
          </a:ln>
        </p:spPr>
      </p:pic>
      <p:pic>
        <p:nvPicPr>
          <p:cNvPr id="5123" name="Picture 3" descr="E:\ishtiaq\Presentations\Pictorial history presentations\pak history images\02.jpg"/>
          <p:cNvPicPr>
            <a:picLocks noChangeAspect="1" noChangeArrowheads="1"/>
          </p:cNvPicPr>
          <p:nvPr/>
        </p:nvPicPr>
        <p:blipFill>
          <a:blip r:embed="rId4"/>
          <a:srcRect l="5603" r="4602" b="42667"/>
          <a:stretch>
            <a:fillRect/>
          </a:stretch>
        </p:blipFill>
        <p:spPr bwMode="auto">
          <a:xfrm>
            <a:off x="6019800" y="4204648"/>
            <a:ext cx="4038600" cy="2057400"/>
          </a:xfrm>
          <a:prstGeom prst="rect">
            <a:avLst/>
          </a:prstGeom>
          <a:noFill/>
          <a:ln w="38100">
            <a:solidFill>
              <a:schemeClr val="accent2">
                <a:lumMod val="75000"/>
              </a:schemeClr>
            </a:solid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71800" y="533400"/>
            <a:ext cx="7086600" cy="639762"/>
          </a:xfrm>
        </p:spPr>
        <p:txBody>
          <a:bodyPr>
            <a:normAutofit fontScale="90000"/>
          </a:bodyPr>
          <a:lstStyle/>
          <a:p>
            <a:r>
              <a:rPr lang="en-US" b="1" dirty="0">
                <a:solidFill>
                  <a:schemeClr val="accent1">
                    <a:lumMod val="75000"/>
                  </a:schemeClr>
                </a:solidFill>
              </a:rPr>
              <a:t>First Constituent Assembly:</a:t>
            </a:r>
            <a:endParaRPr lang="en-US" dirty="0">
              <a:solidFill>
                <a:schemeClr val="accent1">
                  <a:lumMod val="75000"/>
                </a:schemeClr>
              </a:solidFill>
            </a:endParaRPr>
          </a:p>
        </p:txBody>
      </p:sp>
      <p:sp>
        <p:nvSpPr>
          <p:cNvPr id="3" name="Content Placeholder 2"/>
          <p:cNvSpPr>
            <a:spLocks noGrp="1"/>
          </p:cNvSpPr>
          <p:nvPr>
            <p:ph idx="1"/>
          </p:nvPr>
        </p:nvSpPr>
        <p:spPr>
          <a:xfrm>
            <a:off x="5791200" y="1600200"/>
            <a:ext cx="4419600" cy="5029200"/>
          </a:xfrm>
        </p:spPr>
        <p:txBody>
          <a:bodyPr>
            <a:noAutofit/>
          </a:bodyPr>
          <a:lstStyle/>
          <a:p>
            <a:pPr marL="274320" indent="-274320">
              <a:buFont typeface="Wingdings 2"/>
              <a:buChar char=""/>
              <a:defRPr/>
            </a:pPr>
            <a:r>
              <a:rPr lang="en-US" sz="2500" dirty="0"/>
              <a:t>The foremost task before the Constituent Assembly  was to frame the Constitution</a:t>
            </a:r>
          </a:p>
          <a:p>
            <a:pPr marL="274320" indent="-274320">
              <a:buFont typeface="Wingdings 2"/>
              <a:buChar char=""/>
              <a:defRPr/>
            </a:pPr>
            <a:r>
              <a:rPr lang="en-US" sz="2500" dirty="0"/>
              <a:t>On 7</a:t>
            </a:r>
            <a:r>
              <a:rPr lang="en-US" sz="2500" baseline="30000" dirty="0"/>
              <a:t>th</a:t>
            </a:r>
            <a:r>
              <a:rPr lang="en-US" sz="2500" dirty="0"/>
              <a:t> March 1949, the Objective Resolution, which now serves as the </a:t>
            </a:r>
            <a:r>
              <a:rPr lang="en-US" sz="2500" i="1" dirty="0" err="1"/>
              <a:t>grund</a:t>
            </a:r>
            <a:r>
              <a:rPr lang="en-US" sz="2500" i="1" dirty="0"/>
              <a:t> norm </a:t>
            </a:r>
            <a:r>
              <a:rPr lang="en-US" sz="2500" dirty="0"/>
              <a:t>of Pakistan, was introduced by the first PM of Pakistan, Mr. </a:t>
            </a:r>
            <a:r>
              <a:rPr lang="en-US" sz="2500" dirty="0" err="1"/>
              <a:t>Liaquat</a:t>
            </a:r>
            <a:r>
              <a:rPr lang="en-US" sz="2500" dirty="0"/>
              <a:t> Ali Khan and was later adopted by the Constituent Assembly  on 12</a:t>
            </a:r>
            <a:r>
              <a:rPr lang="en-US" sz="2500" baseline="30000" dirty="0"/>
              <a:t>th</a:t>
            </a:r>
            <a:r>
              <a:rPr lang="en-US" sz="2500" dirty="0"/>
              <a:t> March 1949. </a:t>
            </a:r>
          </a:p>
        </p:txBody>
      </p:sp>
      <p:sp>
        <p:nvSpPr>
          <p:cNvPr id="6" name="Footer Placeholder 3"/>
          <p:cNvSpPr>
            <a:spLocks noGrp="1"/>
          </p:cNvSpPr>
          <p:nvPr>
            <p:ph type="ftr" sz="quarter" idx="11"/>
          </p:nvPr>
        </p:nvSpPr>
        <p:spPr>
          <a:xfrm>
            <a:off x="4343400" y="6533820"/>
            <a:ext cx="2895600" cy="365125"/>
          </a:xfrm>
        </p:spPr>
        <p:txBody>
          <a:bodyPr/>
          <a:lstStyle/>
          <a:p>
            <a:r>
              <a:rPr lang="en-US" b="1" dirty="0">
                <a:solidFill>
                  <a:schemeClr val="bg1"/>
                </a:solidFill>
              </a:rPr>
              <a:t>Parliamentary History of Pakistan</a:t>
            </a:r>
          </a:p>
        </p:txBody>
      </p:sp>
      <p:pic>
        <p:nvPicPr>
          <p:cNvPr id="6147" name="Picture 3" descr="E:\ishtiaq\Presentations\Pictorial history presentations\pak history images\p0707020101.jpg"/>
          <p:cNvPicPr>
            <a:picLocks noChangeAspect="1" noChangeArrowheads="1"/>
          </p:cNvPicPr>
          <p:nvPr/>
        </p:nvPicPr>
        <p:blipFill>
          <a:blip r:embed="rId3"/>
          <a:srcRect/>
          <a:stretch>
            <a:fillRect/>
          </a:stretch>
        </p:blipFill>
        <p:spPr bwMode="auto">
          <a:xfrm>
            <a:off x="2895600" y="1828800"/>
            <a:ext cx="2913888" cy="3657600"/>
          </a:xfrm>
          <a:prstGeom prst="rect">
            <a:avLst/>
          </a:prstGeom>
          <a:noFill/>
          <a:ln w="31750">
            <a:solidFill>
              <a:schemeClr val="accent1">
                <a:lumMod val="75000"/>
              </a:schemeClr>
            </a:solidFill>
          </a:ln>
        </p:spPr>
      </p:pic>
      <p:pic>
        <p:nvPicPr>
          <p:cNvPr id="6146" name="Picture 2" descr="E:\ishtiaq\Presentations\Pictorial history presentations\pak history images\rto53fq1 copy.jpg"/>
          <p:cNvPicPr>
            <a:picLocks noChangeAspect="1" noChangeArrowheads="1"/>
          </p:cNvPicPr>
          <p:nvPr/>
        </p:nvPicPr>
        <p:blipFill>
          <a:blip r:embed="rId4"/>
          <a:srcRect/>
          <a:stretch>
            <a:fillRect/>
          </a:stretch>
        </p:blipFill>
        <p:spPr bwMode="auto">
          <a:xfrm>
            <a:off x="1646833" y="4060208"/>
            <a:ext cx="3546231" cy="2514600"/>
          </a:xfrm>
          <a:prstGeom prst="rect">
            <a:avLst/>
          </a:prstGeom>
          <a:noFill/>
          <a:ln w="38100">
            <a:solidFill>
              <a:schemeClr val="accent1">
                <a:lumMod val="75000"/>
              </a:schemeClr>
            </a:solid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9408" y="489397"/>
            <a:ext cx="7186412" cy="5687566"/>
          </a:xfrm>
        </p:spPr>
      </p:pic>
      <p:cxnSp>
        <p:nvCxnSpPr>
          <p:cNvPr id="6" name="Straight Arrow Connector 5"/>
          <p:cNvCxnSpPr/>
          <p:nvPr/>
        </p:nvCxnSpPr>
        <p:spPr>
          <a:xfrm flipV="1">
            <a:off x="8216721" y="2691685"/>
            <a:ext cx="1674254" cy="643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Rectangle 6"/>
          <p:cNvSpPr/>
          <p:nvPr/>
        </p:nvSpPr>
        <p:spPr>
          <a:xfrm>
            <a:off x="10019763" y="2253803"/>
            <a:ext cx="1339403" cy="10045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 population</a:t>
            </a:r>
          </a:p>
        </p:txBody>
      </p:sp>
      <p:cxnSp>
        <p:nvCxnSpPr>
          <p:cNvPr id="9" name="Straight Arrow Connector 8"/>
          <p:cNvCxnSpPr/>
          <p:nvPr/>
        </p:nvCxnSpPr>
        <p:spPr>
          <a:xfrm flipH="1" flipV="1">
            <a:off x="1378039" y="1712890"/>
            <a:ext cx="2266682" cy="128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Rectangle 9"/>
          <p:cNvSpPr/>
          <p:nvPr/>
        </p:nvSpPr>
        <p:spPr>
          <a:xfrm>
            <a:off x="0" y="1287887"/>
            <a:ext cx="1339403" cy="9659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44% population</a:t>
            </a:r>
          </a:p>
        </p:txBody>
      </p:sp>
      <p:cxnSp>
        <p:nvCxnSpPr>
          <p:cNvPr id="12" name="Straight Arrow Connector 11"/>
          <p:cNvCxnSpPr/>
          <p:nvPr/>
        </p:nvCxnSpPr>
        <p:spPr>
          <a:xfrm flipH="1">
            <a:off x="1532586" y="2253803"/>
            <a:ext cx="1481070" cy="14037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296213" y="3876541"/>
            <a:ext cx="1159099" cy="8628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 provinces </a:t>
            </a:r>
          </a:p>
        </p:txBody>
      </p:sp>
      <p:cxnSp>
        <p:nvCxnSpPr>
          <p:cNvPr id="15" name="Straight Arrow Connector 14"/>
          <p:cNvCxnSpPr/>
          <p:nvPr/>
        </p:nvCxnSpPr>
        <p:spPr>
          <a:xfrm>
            <a:off x="7946265" y="2949262"/>
            <a:ext cx="2073498" cy="8628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Rectangle 15"/>
          <p:cNvSpPr/>
          <p:nvPr/>
        </p:nvSpPr>
        <p:spPr>
          <a:xfrm>
            <a:off x="10380372" y="3747752"/>
            <a:ext cx="1416676" cy="7896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 province</a:t>
            </a:r>
          </a:p>
        </p:txBody>
      </p:sp>
      <p:cxnSp>
        <p:nvCxnSpPr>
          <p:cNvPr id="18" name="Straight Arrow Connector 17"/>
          <p:cNvCxnSpPr/>
          <p:nvPr/>
        </p:nvCxnSpPr>
        <p:spPr>
          <a:xfrm>
            <a:off x="4146997" y="2356834"/>
            <a:ext cx="3425780" cy="592428"/>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5132231" y="1287888"/>
            <a:ext cx="2440546" cy="9659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Geographical distance (separated by 1600 km of Indian Territory</a:t>
            </a:r>
          </a:p>
        </p:txBody>
      </p:sp>
      <p:cxnSp>
        <p:nvCxnSpPr>
          <p:cNvPr id="23" name="Straight Arrow Connector 22"/>
          <p:cNvCxnSpPr/>
          <p:nvPr/>
        </p:nvCxnSpPr>
        <p:spPr>
          <a:xfrm flipH="1">
            <a:off x="6181860" y="2253803"/>
            <a:ext cx="257577" cy="4378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47544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Constitutional History of Pakistan</a:t>
            </a:r>
          </a:p>
        </p:txBody>
      </p:sp>
      <p:sp>
        <p:nvSpPr>
          <p:cNvPr id="3" name="Content Placeholder 2"/>
          <p:cNvSpPr>
            <a:spLocks noGrp="1"/>
          </p:cNvSpPr>
          <p:nvPr>
            <p:ph idx="1"/>
          </p:nvPr>
        </p:nvSpPr>
        <p:spPr/>
        <p:txBody>
          <a:bodyPr>
            <a:normAutofit/>
          </a:bodyPr>
          <a:lstStyle/>
          <a:p>
            <a:r>
              <a:rPr lang="en-US" b="1" dirty="0"/>
              <a:t>Constitution making issues (1947-1956)</a:t>
            </a:r>
          </a:p>
          <a:p>
            <a:pPr marL="0" indent="0">
              <a:buNone/>
            </a:pPr>
            <a:r>
              <a:rPr lang="en-US" b="1" dirty="0"/>
              <a:t> 1. Secular vs Islamic State</a:t>
            </a:r>
          </a:p>
          <a:p>
            <a:pPr marL="0" indent="0">
              <a:buNone/>
            </a:pPr>
            <a:r>
              <a:rPr lang="en-US" dirty="0"/>
              <a:t>   Objective Resolution 1949: Sovereignty belong to Allah Almighty</a:t>
            </a:r>
          </a:p>
          <a:p>
            <a:pPr marL="0" indent="0">
              <a:buNone/>
            </a:pPr>
            <a:r>
              <a:rPr lang="en-US" dirty="0"/>
              <a:t>   Rights of minorities were recognized to follow their religion and </a:t>
            </a:r>
          </a:p>
          <a:p>
            <a:pPr marL="0" indent="0">
              <a:buNone/>
            </a:pPr>
            <a:r>
              <a:rPr lang="en-US" dirty="0"/>
              <a:t>   culture (Ministry for minority affairs)</a:t>
            </a:r>
          </a:p>
          <a:p>
            <a:pPr marL="0" indent="0">
              <a:buNone/>
            </a:pPr>
            <a:r>
              <a:rPr lang="en-US" dirty="0"/>
              <a:t>   Fundamental rights of the people were secured (everyone could appeal to Supreme Court</a:t>
            </a:r>
          </a:p>
          <a:p>
            <a:pPr marL="0" indent="0">
              <a:buNone/>
            </a:pPr>
            <a:r>
              <a:rPr lang="en-US" dirty="0"/>
              <a:t>No law shall be enacted against Koran and Sunnah</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88756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Federalism (center and province distribution of Power)</a:t>
            </a:r>
          </a:p>
        </p:txBody>
      </p:sp>
      <p:sp>
        <p:nvSpPr>
          <p:cNvPr id="3" name="Content Placeholder 2"/>
          <p:cNvSpPr>
            <a:spLocks noGrp="1"/>
          </p:cNvSpPr>
          <p:nvPr>
            <p:ph idx="1"/>
          </p:nvPr>
        </p:nvSpPr>
        <p:spPr/>
        <p:txBody>
          <a:bodyPr>
            <a:normAutofit fontScale="92500" lnSpcReduction="10000"/>
          </a:bodyPr>
          <a:lstStyle/>
          <a:p>
            <a:r>
              <a:rPr lang="en-US" dirty="0"/>
              <a:t>Distribution of power between provincial and federal government was decided as per the Government of India Act 1935</a:t>
            </a:r>
          </a:p>
          <a:p>
            <a:r>
              <a:rPr lang="en-US" dirty="0"/>
              <a:t>Federal list (subjects on which the federal government has the legislative power.</a:t>
            </a:r>
          </a:p>
          <a:p>
            <a:r>
              <a:rPr lang="en-US" dirty="0"/>
              <a:t>Provincial list ( subjects on which the provincial government has the legislative power)</a:t>
            </a:r>
          </a:p>
          <a:p>
            <a:r>
              <a:rPr lang="en-US" dirty="0"/>
              <a:t>Concurrent list (subjects on which both the provincial and federal government could legislate- however, incase of disagreement the federal legislation would receive priority.</a:t>
            </a:r>
          </a:p>
          <a:p>
            <a:r>
              <a:rPr lang="en-US" dirty="0"/>
              <a:t>Residual powers was vested in the head of the state (President or Governor General)</a:t>
            </a:r>
          </a:p>
        </p:txBody>
      </p:sp>
    </p:spTree>
    <p:extLst>
      <p:ext uri="{BB962C8B-B14F-4D97-AF65-F5344CB8AC3E}">
        <p14:creationId xmlns:p14="http://schemas.microsoft.com/office/powerpoint/2010/main" val="1012656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2002"/>
          </a:xfrm>
        </p:spPr>
        <p:txBody>
          <a:bodyPr>
            <a:normAutofit fontScale="90000"/>
          </a:bodyPr>
          <a:lstStyle/>
          <a:p>
            <a:r>
              <a:rPr lang="en-US" dirty="0"/>
              <a:t>Representation</a:t>
            </a:r>
          </a:p>
        </p:txBody>
      </p:sp>
      <p:sp>
        <p:nvSpPr>
          <p:cNvPr id="3" name="Content Placeholder 2"/>
          <p:cNvSpPr>
            <a:spLocks noGrp="1"/>
          </p:cNvSpPr>
          <p:nvPr>
            <p:ph idx="1"/>
          </p:nvPr>
        </p:nvSpPr>
        <p:spPr>
          <a:xfrm>
            <a:off x="838200" y="837128"/>
            <a:ext cx="10515600" cy="6020872"/>
          </a:xfrm>
        </p:spPr>
        <p:txBody>
          <a:bodyPr>
            <a:normAutofit/>
          </a:bodyPr>
          <a:lstStyle/>
          <a:p>
            <a:r>
              <a:rPr lang="en-US" b="1" dirty="0"/>
              <a:t>1</a:t>
            </a:r>
            <a:r>
              <a:rPr lang="en-US" b="1" baseline="30000" dirty="0"/>
              <a:t>st</a:t>
            </a:r>
            <a:r>
              <a:rPr lang="en-US" b="1" dirty="0"/>
              <a:t> Basic Principal committee report 1950</a:t>
            </a:r>
          </a:p>
          <a:p>
            <a:pPr marL="0" indent="0">
              <a:buNone/>
            </a:pPr>
            <a:r>
              <a:rPr lang="en-US" dirty="0"/>
              <a:t>   Equal power for both houses</a:t>
            </a:r>
          </a:p>
          <a:p>
            <a:pPr marL="0" indent="0">
              <a:buNone/>
            </a:pPr>
            <a:r>
              <a:rPr lang="en-US" dirty="0"/>
              <a:t>   cabinet responsible to both houses</a:t>
            </a:r>
          </a:p>
          <a:p>
            <a:pPr marL="0" indent="0">
              <a:buNone/>
            </a:pPr>
            <a:r>
              <a:rPr lang="en-US" dirty="0"/>
              <a:t>   Lower house structure was not clear  (East Pakistan resisted)</a:t>
            </a:r>
          </a:p>
          <a:p>
            <a:r>
              <a:rPr lang="en-US" dirty="0"/>
              <a:t>No mention of the composition and size of the assembly</a:t>
            </a:r>
          </a:p>
          <a:p>
            <a:r>
              <a:rPr lang="en-US" b="1" dirty="0"/>
              <a:t>2</a:t>
            </a:r>
            <a:r>
              <a:rPr lang="en-US" b="1" baseline="30000" dirty="0"/>
              <a:t>nd</a:t>
            </a:r>
            <a:r>
              <a:rPr lang="en-US" b="1" dirty="0"/>
              <a:t> Basic Principal committee report 1952</a:t>
            </a:r>
          </a:p>
          <a:p>
            <a:pPr marL="0" indent="0">
              <a:buNone/>
            </a:pPr>
            <a:r>
              <a:rPr lang="en-US" dirty="0"/>
              <a:t>   Lower house was empowered (West Pakistan) resisted.</a:t>
            </a:r>
          </a:p>
          <a:p>
            <a:pPr marL="0" indent="0">
              <a:buNone/>
            </a:pPr>
            <a:r>
              <a:rPr lang="en-US" dirty="0"/>
              <a:t>   Cabinet responsible to lower house only</a:t>
            </a:r>
          </a:p>
          <a:p>
            <a:pPr marL="0" indent="0">
              <a:buNone/>
            </a:pPr>
            <a:r>
              <a:rPr lang="en-US" dirty="0"/>
              <a:t>   Equal representation in both houses of East Pakistan vis-à-vis West Pakistan 120 upper house: 400 Lower house.</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3528812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0456"/>
            <a:ext cx="10515600" cy="5906507"/>
          </a:xfrm>
        </p:spPr>
        <p:txBody>
          <a:bodyPr/>
          <a:lstStyle/>
          <a:p>
            <a:r>
              <a:rPr lang="en-US" b="1" dirty="0" err="1"/>
              <a:t>Bogra</a:t>
            </a:r>
            <a:r>
              <a:rPr lang="en-US" b="1" dirty="0"/>
              <a:t> Formula 1953</a:t>
            </a:r>
          </a:p>
          <a:p>
            <a:pPr marL="0" indent="0">
              <a:buNone/>
            </a:pPr>
            <a:r>
              <a:rPr lang="en-US" b="1" dirty="0"/>
              <a:t>                               L.H                     U.P                     joint session</a:t>
            </a:r>
          </a:p>
          <a:p>
            <a:pPr marL="0" indent="0">
              <a:buNone/>
            </a:pPr>
            <a:r>
              <a:rPr lang="en-US" b="1" dirty="0"/>
              <a:t>East Pakistan        165                     10                             175</a:t>
            </a:r>
          </a:p>
          <a:p>
            <a:pPr marL="0" indent="0">
              <a:buNone/>
            </a:pPr>
            <a:r>
              <a:rPr lang="en-US" b="1" dirty="0"/>
              <a:t>West Pakistan       135                     40                             175</a:t>
            </a:r>
          </a:p>
          <a:p>
            <a:pPr marL="0" indent="0">
              <a:buNone/>
            </a:pPr>
            <a:r>
              <a:rPr lang="en-US" dirty="0"/>
              <a:t>                                                                                             -------</a:t>
            </a:r>
          </a:p>
          <a:p>
            <a:pPr marL="0" indent="0">
              <a:buNone/>
            </a:pPr>
            <a:r>
              <a:rPr lang="en-US" dirty="0"/>
              <a:t>                                                                                             350</a:t>
            </a:r>
          </a:p>
          <a:p>
            <a:pPr marL="0" indent="0">
              <a:buNone/>
            </a:pPr>
            <a:r>
              <a:rPr lang="en-US" dirty="0"/>
              <a:t>Both houses given equal power</a:t>
            </a:r>
          </a:p>
        </p:txBody>
      </p:sp>
    </p:spTree>
    <p:extLst>
      <p:ext uri="{BB962C8B-B14F-4D97-AF65-F5344CB8AC3E}">
        <p14:creationId xmlns:p14="http://schemas.microsoft.com/office/powerpoint/2010/main" val="3268276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Issue</a:t>
            </a:r>
          </a:p>
        </p:txBody>
      </p:sp>
      <p:sp>
        <p:nvSpPr>
          <p:cNvPr id="3" name="Content Placeholder 2"/>
          <p:cNvSpPr>
            <a:spLocks noGrp="1"/>
          </p:cNvSpPr>
          <p:nvPr>
            <p:ph idx="1"/>
          </p:nvPr>
        </p:nvSpPr>
        <p:spPr/>
        <p:txBody>
          <a:bodyPr/>
          <a:lstStyle/>
          <a:p>
            <a:r>
              <a:rPr lang="en-US" dirty="0"/>
              <a:t>Urdu was declared as the official language of Pakistan</a:t>
            </a:r>
          </a:p>
          <a:p>
            <a:r>
              <a:rPr lang="en-US" dirty="0"/>
              <a:t>In 1953, Bangladeshi language movement emerged in East Pakistan</a:t>
            </a:r>
          </a:p>
          <a:p>
            <a:r>
              <a:rPr lang="en-US" dirty="0"/>
              <a:t>The Pakistani government tried to introduce Persian-Arabic script for the Bengali Language.</a:t>
            </a:r>
          </a:p>
          <a:p>
            <a:r>
              <a:rPr lang="en-US" dirty="0"/>
              <a:t>The Bangladeshi Language was recognized as the official language of Pakistan in 1956. </a:t>
            </a:r>
          </a:p>
        </p:txBody>
      </p:sp>
    </p:spTree>
    <p:extLst>
      <p:ext uri="{BB962C8B-B14F-4D97-AF65-F5344CB8AC3E}">
        <p14:creationId xmlns:p14="http://schemas.microsoft.com/office/powerpoint/2010/main" val="840037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152"/>
            <a:ext cx="10515600" cy="6086811"/>
          </a:xfrm>
        </p:spPr>
        <p:txBody>
          <a:bodyPr>
            <a:normAutofit lnSpcReduction="10000"/>
          </a:bodyPr>
          <a:lstStyle/>
          <a:p>
            <a:r>
              <a:rPr lang="en-US" dirty="0"/>
              <a:t>Pakistan was compelled to appoint the British officers to overcome the shortage </a:t>
            </a:r>
            <a:r>
              <a:rPr lang="en-US" dirty="0" err="1"/>
              <a:t>e.g</a:t>
            </a:r>
            <a:r>
              <a:rPr lang="en-US" dirty="0"/>
              <a:t> Sir Frank </a:t>
            </a:r>
            <a:r>
              <a:rPr lang="en-US" dirty="0" err="1"/>
              <a:t>Messervy</a:t>
            </a:r>
            <a:r>
              <a:rPr lang="en-US" dirty="0"/>
              <a:t> was first army chief of Pakistan up to 1948, Douglas </a:t>
            </a:r>
            <a:r>
              <a:rPr lang="en-US" dirty="0" err="1"/>
              <a:t>Gracy</a:t>
            </a:r>
            <a:r>
              <a:rPr lang="en-US" dirty="0"/>
              <a:t> was the second army chief  up to 1951.</a:t>
            </a:r>
          </a:p>
          <a:p>
            <a:r>
              <a:rPr lang="en-US" b="1" dirty="0"/>
              <a:t>Division of Armed Forces and Military Assets</a:t>
            </a:r>
            <a:endParaRPr lang="en-US" dirty="0"/>
          </a:p>
          <a:p>
            <a:r>
              <a:rPr lang="en-US" dirty="0"/>
              <a:t>British commander in chief of military </a:t>
            </a:r>
            <a:r>
              <a:rPr lang="en-US" dirty="0" err="1"/>
              <a:t>Auchinleck</a:t>
            </a:r>
            <a:r>
              <a:rPr lang="en-US" dirty="0"/>
              <a:t> was in favor of keeping one military for both the nations</a:t>
            </a:r>
          </a:p>
          <a:p>
            <a:r>
              <a:rPr lang="en-US" dirty="0"/>
              <a:t>On the insistence of Muslim League he had accepted the division of the military assets</a:t>
            </a:r>
          </a:p>
          <a:p>
            <a:r>
              <a:rPr lang="en-US" dirty="0"/>
              <a:t>It was decided that the military assets would be divided on the ratio of 36% and 64% for Pakistan and India </a:t>
            </a:r>
          </a:p>
          <a:p>
            <a:r>
              <a:rPr lang="en-US" dirty="0"/>
              <a:t>there were 16 ordinance factories in British India which were in those regions where India was created</a:t>
            </a:r>
          </a:p>
          <a:p>
            <a:r>
              <a:rPr lang="en-US" dirty="0"/>
              <a:t>Hence Pakistan was given Rs 60 million in lieu of those factories. An ordinance factory was thus established at Wah in Pakistan.</a:t>
            </a:r>
          </a:p>
          <a:p>
            <a:endParaRPr lang="en-US" dirty="0"/>
          </a:p>
        </p:txBody>
      </p:sp>
    </p:spTree>
    <p:extLst>
      <p:ext uri="{BB962C8B-B14F-4D97-AF65-F5344CB8AC3E}">
        <p14:creationId xmlns:p14="http://schemas.microsoft.com/office/powerpoint/2010/main" val="3522741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2362200"/>
            <a:ext cx="4191000" cy="3429000"/>
          </a:xfrm>
        </p:spPr>
        <p:txBody>
          <a:bodyPr>
            <a:noAutofit/>
          </a:bodyPr>
          <a:lstStyle/>
          <a:p>
            <a:pPr marL="274320" indent="-274320" algn="r">
              <a:buFont typeface="Wingdings 2"/>
              <a:buChar char=""/>
              <a:defRPr/>
            </a:pPr>
            <a:r>
              <a:rPr lang="en-US" dirty="0"/>
              <a:t>On the same day, a basic principles committee  comprised of 24 members was formed to prepare a draft Constitution on the basis of Objectives Resolution </a:t>
            </a:r>
          </a:p>
        </p:txBody>
      </p:sp>
      <p:sp>
        <p:nvSpPr>
          <p:cNvPr id="5" name="Footer Placeholder 3"/>
          <p:cNvSpPr>
            <a:spLocks noGrp="1"/>
          </p:cNvSpPr>
          <p:nvPr>
            <p:ph type="ftr" sz="quarter" idx="11"/>
          </p:nvPr>
        </p:nvSpPr>
        <p:spPr>
          <a:xfrm>
            <a:off x="4343400" y="6533820"/>
            <a:ext cx="2895600" cy="365125"/>
          </a:xfrm>
        </p:spPr>
        <p:txBody>
          <a:bodyPr/>
          <a:lstStyle/>
          <a:p>
            <a:r>
              <a:rPr lang="en-US" b="1" dirty="0">
                <a:solidFill>
                  <a:schemeClr val="bg1"/>
                </a:solidFill>
              </a:rPr>
              <a:t>Parliamentary History of Pakistan</a:t>
            </a:r>
          </a:p>
        </p:txBody>
      </p:sp>
      <p:pic>
        <p:nvPicPr>
          <p:cNvPr id="7170" name="Picture 2" descr="E:\ishtiaq\Presentations\Pictorial history presentations\pak history images\liaquat ali khan.jpg"/>
          <p:cNvPicPr>
            <a:picLocks noChangeAspect="1" noChangeArrowheads="1"/>
          </p:cNvPicPr>
          <p:nvPr/>
        </p:nvPicPr>
        <p:blipFill>
          <a:blip r:embed="rId3"/>
          <a:srcRect/>
          <a:stretch>
            <a:fillRect/>
          </a:stretch>
        </p:blipFill>
        <p:spPr bwMode="auto">
          <a:xfrm>
            <a:off x="5937032" y="2819400"/>
            <a:ext cx="4451131" cy="2133600"/>
          </a:xfrm>
          <a:prstGeom prst="rect">
            <a:avLst/>
          </a:prstGeom>
          <a:noFill/>
          <a:ln w="31750">
            <a:solidFill>
              <a:schemeClr val="accent2">
                <a:lumMod val="75000"/>
              </a:schemeClr>
            </a:solid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1200" y="1600200"/>
            <a:ext cx="4419600" cy="5029200"/>
          </a:xfrm>
        </p:spPr>
        <p:txBody>
          <a:bodyPr>
            <a:noAutofit/>
          </a:bodyPr>
          <a:lstStyle/>
          <a:p>
            <a:pPr marL="274320" indent="-274320">
              <a:buFont typeface="Wingdings 2"/>
              <a:buChar char=""/>
              <a:defRPr/>
            </a:pPr>
            <a:r>
              <a:rPr lang="en-US" sz="2700" dirty="0"/>
              <a:t>On 16</a:t>
            </a:r>
            <a:r>
              <a:rPr lang="en-US" sz="2700" baseline="30000" dirty="0"/>
              <a:t>th</a:t>
            </a:r>
            <a:r>
              <a:rPr lang="en-US" sz="2700" dirty="0"/>
              <a:t> October 1951, PM </a:t>
            </a:r>
            <a:r>
              <a:rPr lang="en-US" sz="2700" dirty="0" err="1"/>
              <a:t>Liaquat</a:t>
            </a:r>
            <a:r>
              <a:rPr lang="en-US" sz="2700" dirty="0"/>
              <a:t> Ali Khan, mover of the Objective Resolution, was assassinated and </a:t>
            </a:r>
            <a:r>
              <a:rPr lang="en-US" sz="2700" dirty="0" err="1"/>
              <a:t>Khuwaja</a:t>
            </a:r>
            <a:r>
              <a:rPr lang="en-US" sz="2700" dirty="0"/>
              <a:t> </a:t>
            </a:r>
            <a:r>
              <a:rPr lang="en-US" sz="2700" dirty="0" err="1"/>
              <a:t>Nazimudin</a:t>
            </a:r>
            <a:r>
              <a:rPr lang="en-US" sz="2700" dirty="0"/>
              <a:t> took over as the PM on 17</a:t>
            </a:r>
            <a:r>
              <a:rPr lang="en-US" sz="2700" baseline="30000" dirty="0"/>
              <a:t>th</a:t>
            </a:r>
            <a:r>
              <a:rPr lang="en-US" sz="2700" dirty="0"/>
              <a:t> October 1951</a:t>
            </a:r>
          </a:p>
          <a:p>
            <a:pPr marL="274320" indent="-274320">
              <a:buFont typeface="Wingdings 2"/>
              <a:buChar char=""/>
              <a:defRPr/>
            </a:pPr>
            <a:r>
              <a:rPr lang="en-US" sz="2700" dirty="0"/>
              <a:t>The final draft of the Constitution was prepared in 1954, by that time </a:t>
            </a:r>
            <a:r>
              <a:rPr lang="en-US" sz="2700" dirty="0" err="1"/>
              <a:t>Mohd</a:t>
            </a:r>
            <a:r>
              <a:rPr lang="en-US" sz="2700" dirty="0"/>
              <a:t> Ali </a:t>
            </a:r>
            <a:r>
              <a:rPr lang="en-US" sz="2700" dirty="0" err="1"/>
              <a:t>Bogra</a:t>
            </a:r>
            <a:r>
              <a:rPr lang="en-US" sz="2700" dirty="0"/>
              <a:t> had taken over as PM</a:t>
            </a:r>
          </a:p>
        </p:txBody>
      </p:sp>
      <p:sp>
        <p:nvSpPr>
          <p:cNvPr id="8" name="Footer Placeholder 3"/>
          <p:cNvSpPr>
            <a:spLocks noGrp="1"/>
          </p:cNvSpPr>
          <p:nvPr>
            <p:ph type="ftr" sz="quarter" idx="11"/>
          </p:nvPr>
        </p:nvSpPr>
        <p:spPr>
          <a:xfrm>
            <a:off x="4343400" y="6533820"/>
            <a:ext cx="2895600" cy="365125"/>
          </a:xfrm>
        </p:spPr>
        <p:txBody>
          <a:bodyPr/>
          <a:lstStyle/>
          <a:p>
            <a:r>
              <a:rPr lang="en-US" b="1" dirty="0">
                <a:solidFill>
                  <a:schemeClr val="tx1"/>
                </a:solidFill>
              </a:rPr>
              <a:t>Parliamentary History of Pakistan</a:t>
            </a:r>
          </a:p>
        </p:txBody>
      </p:sp>
      <p:pic>
        <p:nvPicPr>
          <p:cNvPr id="8194" name="Picture 2" descr="E:\ishtiaq\Presentations\Pictorial history presentations\pak history images\2802685859_d8dd82fe9a.jpg"/>
          <p:cNvPicPr>
            <a:picLocks noChangeAspect="1" noChangeArrowheads="1"/>
          </p:cNvPicPr>
          <p:nvPr/>
        </p:nvPicPr>
        <p:blipFill>
          <a:blip r:embed="rId3"/>
          <a:srcRect/>
          <a:stretch>
            <a:fillRect/>
          </a:stretch>
        </p:blipFill>
        <p:spPr bwMode="auto">
          <a:xfrm>
            <a:off x="3124201" y="2133600"/>
            <a:ext cx="2422849" cy="3124200"/>
          </a:xfrm>
          <a:prstGeom prst="rect">
            <a:avLst/>
          </a:prstGeom>
          <a:noFill/>
          <a:ln w="38100" cap="rnd">
            <a:solidFill>
              <a:schemeClr val="accent1">
                <a:lumMod val="75000"/>
              </a:schemeClr>
            </a:solidFill>
            <a:round/>
          </a:ln>
        </p:spPr>
      </p:pic>
      <p:sp>
        <p:nvSpPr>
          <p:cNvPr id="9" name="Content Placeholder 2"/>
          <p:cNvSpPr txBox="1">
            <a:spLocks/>
          </p:cNvSpPr>
          <p:nvPr/>
        </p:nvSpPr>
        <p:spPr>
          <a:xfrm>
            <a:off x="2590800" y="1752600"/>
            <a:ext cx="2743200" cy="304800"/>
          </a:xfrm>
          <a:prstGeom prst="rect">
            <a:avLst/>
          </a:prstGeom>
        </p:spPr>
        <p:txBody>
          <a:bodyPr vert="horz" lIns="91440" tIns="45720" rIns="91440" bIns="45720" rtlCol="0">
            <a:noAutofit/>
          </a:bodyPr>
          <a:lstStyle/>
          <a:p>
            <a:pPr marL="274320" indent="-274320" algn="r">
              <a:spcBef>
                <a:spcPct val="20000"/>
              </a:spcBef>
              <a:defRPr/>
            </a:pPr>
            <a:r>
              <a:rPr lang="en-US" dirty="0" err="1"/>
              <a:t>Khuwaja</a:t>
            </a:r>
            <a:r>
              <a:rPr lang="en-US" dirty="0"/>
              <a:t> </a:t>
            </a:r>
            <a:r>
              <a:rPr lang="en-US" dirty="0" err="1"/>
              <a:t>Nazimudin</a:t>
            </a:r>
            <a:endParaRPr lang="en-US" dirty="0"/>
          </a:p>
        </p:txBody>
      </p:sp>
      <p:pic>
        <p:nvPicPr>
          <p:cNvPr id="8195" name="Picture 3" descr="E:\ishtiaq\Presentations\Pictorial history presentations\pak history images\M. A. Bogra.jpg"/>
          <p:cNvPicPr>
            <a:picLocks noChangeAspect="1" noChangeArrowheads="1"/>
          </p:cNvPicPr>
          <p:nvPr/>
        </p:nvPicPr>
        <p:blipFill>
          <a:blip r:embed="rId4"/>
          <a:srcRect l="5527" t="3741" r="12914" b="22652"/>
          <a:stretch>
            <a:fillRect/>
          </a:stretch>
        </p:blipFill>
        <p:spPr bwMode="auto">
          <a:xfrm>
            <a:off x="1752600" y="3962400"/>
            <a:ext cx="2057400" cy="2743200"/>
          </a:xfrm>
          <a:prstGeom prst="rect">
            <a:avLst/>
          </a:prstGeom>
          <a:noFill/>
          <a:ln w="38100">
            <a:solidFill>
              <a:schemeClr val="accent1">
                <a:lumMod val="75000"/>
              </a:schemeClr>
            </a:solidFill>
          </a:ln>
        </p:spPr>
      </p:pic>
      <p:sp>
        <p:nvSpPr>
          <p:cNvPr id="11" name="Content Placeholder 2"/>
          <p:cNvSpPr txBox="1">
            <a:spLocks/>
          </p:cNvSpPr>
          <p:nvPr/>
        </p:nvSpPr>
        <p:spPr>
          <a:xfrm>
            <a:off x="1524000" y="3595468"/>
            <a:ext cx="1652960" cy="327076"/>
          </a:xfrm>
          <a:prstGeom prst="rect">
            <a:avLst/>
          </a:prstGeom>
        </p:spPr>
        <p:txBody>
          <a:bodyPr vert="horz" lIns="91440" tIns="45720" rIns="91440" bIns="45720" rtlCol="0">
            <a:noAutofit/>
          </a:bodyPr>
          <a:lstStyle/>
          <a:p>
            <a:pPr marL="274320" indent="-274320" algn="r">
              <a:spcBef>
                <a:spcPct val="20000"/>
              </a:spcBef>
              <a:defRPr/>
            </a:pPr>
            <a:r>
              <a:rPr lang="en-US" dirty="0" err="1"/>
              <a:t>Mohd</a:t>
            </a:r>
            <a:r>
              <a:rPr lang="en-US" dirty="0"/>
              <a:t> Ali </a:t>
            </a:r>
            <a:r>
              <a:rPr lang="en-US" dirty="0" err="1"/>
              <a:t>Bogra</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1752600"/>
            <a:ext cx="4191000" cy="3429000"/>
          </a:xfrm>
        </p:spPr>
        <p:txBody>
          <a:bodyPr>
            <a:noAutofit/>
          </a:bodyPr>
          <a:lstStyle/>
          <a:p>
            <a:pPr marL="274320" indent="-274320" algn="r">
              <a:buFont typeface="Wingdings 2"/>
              <a:buChar char=""/>
              <a:defRPr/>
            </a:pPr>
            <a:r>
              <a:rPr lang="en-US" sz="2400" dirty="0"/>
              <a:t>Just before the draft could have been placed in the House for approval , the Assembly was dissolved by the then GG </a:t>
            </a:r>
            <a:r>
              <a:rPr lang="en-US" sz="2400" dirty="0" err="1"/>
              <a:t>Gulam</a:t>
            </a:r>
            <a:r>
              <a:rPr lang="en-US" sz="2400" dirty="0"/>
              <a:t> Mohammad on 24</a:t>
            </a:r>
            <a:r>
              <a:rPr lang="en-US" sz="2400" baseline="30000" dirty="0"/>
              <a:t>th</a:t>
            </a:r>
            <a:r>
              <a:rPr lang="en-US" sz="2400" dirty="0"/>
              <a:t> October 1954. The PM was however not dismissed until elections were held</a:t>
            </a:r>
          </a:p>
          <a:p>
            <a:pPr marL="274320" indent="-274320" algn="r">
              <a:buFont typeface="Wingdings 2"/>
              <a:buChar char=""/>
              <a:defRPr/>
            </a:pPr>
            <a:r>
              <a:rPr lang="en-US" sz="2400" dirty="0"/>
              <a:t> </a:t>
            </a:r>
            <a:r>
              <a:rPr lang="en-US" sz="2400" dirty="0" err="1"/>
              <a:t>Moulvi</a:t>
            </a:r>
            <a:r>
              <a:rPr lang="en-US" sz="2400" dirty="0"/>
              <a:t> </a:t>
            </a:r>
            <a:r>
              <a:rPr lang="en-US" sz="2400" dirty="0" err="1"/>
              <a:t>Tamizudin</a:t>
            </a:r>
            <a:r>
              <a:rPr lang="en-US" sz="2400" dirty="0"/>
              <a:t>, President of Assembly, challenged the dissolution in the Sindh Chief Court and won the case </a:t>
            </a:r>
          </a:p>
        </p:txBody>
      </p:sp>
      <p:sp>
        <p:nvSpPr>
          <p:cNvPr id="5" name="Footer Placeholder 3"/>
          <p:cNvSpPr>
            <a:spLocks noGrp="1"/>
          </p:cNvSpPr>
          <p:nvPr>
            <p:ph type="ftr" sz="quarter" idx="11"/>
          </p:nvPr>
        </p:nvSpPr>
        <p:spPr>
          <a:xfrm>
            <a:off x="4343400" y="6533820"/>
            <a:ext cx="2895600" cy="365125"/>
          </a:xfrm>
        </p:spPr>
        <p:txBody>
          <a:bodyPr/>
          <a:lstStyle/>
          <a:p>
            <a:r>
              <a:rPr lang="en-US" b="1" dirty="0">
                <a:solidFill>
                  <a:schemeClr val="tx1"/>
                </a:solidFill>
              </a:rPr>
              <a:t>Parliamentary History of Pakistan</a:t>
            </a:r>
          </a:p>
        </p:txBody>
      </p:sp>
      <p:pic>
        <p:nvPicPr>
          <p:cNvPr id="9218" name="Picture 2" descr="E:\ishtiaq\Presentations\Pictorial history presentations\pak history images\Malik Ghulam moh'd.jpg"/>
          <p:cNvPicPr>
            <a:picLocks noChangeAspect="1" noChangeArrowheads="1"/>
          </p:cNvPicPr>
          <p:nvPr/>
        </p:nvPicPr>
        <p:blipFill>
          <a:blip r:embed="rId3"/>
          <a:srcRect l="2605" t="1695" r="3630" b="1695"/>
          <a:stretch>
            <a:fillRect/>
          </a:stretch>
        </p:blipFill>
        <p:spPr bwMode="auto">
          <a:xfrm>
            <a:off x="8001001" y="2209800"/>
            <a:ext cx="2310063" cy="3657600"/>
          </a:xfrm>
          <a:prstGeom prst="rect">
            <a:avLst/>
          </a:prstGeom>
          <a:noFill/>
          <a:ln w="34925">
            <a:solidFill>
              <a:schemeClr val="accent2">
                <a:lumMod val="75000"/>
              </a:schemeClr>
            </a:solidFill>
          </a:ln>
        </p:spPr>
      </p:pic>
      <p:sp>
        <p:nvSpPr>
          <p:cNvPr id="6" name="Content Placeholder 2"/>
          <p:cNvSpPr txBox="1">
            <a:spLocks/>
          </p:cNvSpPr>
          <p:nvPr/>
        </p:nvSpPr>
        <p:spPr>
          <a:xfrm>
            <a:off x="6248400" y="1850408"/>
            <a:ext cx="4191000" cy="3429000"/>
          </a:xfrm>
          <a:prstGeom prst="rect">
            <a:avLst/>
          </a:prstGeom>
        </p:spPr>
        <p:txBody>
          <a:bodyPr vert="horz" lIns="91440" tIns="45720" rIns="91440" bIns="45720" rtlCol="0">
            <a:noAutofit/>
          </a:bodyPr>
          <a:lstStyle/>
          <a:p>
            <a:pPr marL="274320" indent="-274320" algn="r">
              <a:spcBef>
                <a:spcPct val="20000"/>
              </a:spcBef>
              <a:defRPr/>
            </a:pPr>
            <a:r>
              <a:rPr lang="en-US" sz="1700" dirty="0" err="1"/>
              <a:t>Malik</a:t>
            </a:r>
            <a:r>
              <a:rPr lang="en-US" sz="1700" dirty="0"/>
              <a:t> </a:t>
            </a:r>
            <a:r>
              <a:rPr lang="en-US" sz="1700" dirty="0" err="1"/>
              <a:t>Ghulam</a:t>
            </a:r>
            <a:r>
              <a:rPr lang="en-US" sz="1700" dirty="0"/>
              <a:t> Muhammad</a:t>
            </a:r>
          </a:p>
        </p:txBody>
      </p:sp>
      <p:pic>
        <p:nvPicPr>
          <p:cNvPr id="9219" name="Picture 3" descr="E:\ishtiaq\Presentations\Pictorial history presentations\pak history images\Molvi tamiz.jpg"/>
          <p:cNvPicPr>
            <a:picLocks noChangeAspect="1" noChangeArrowheads="1"/>
          </p:cNvPicPr>
          <p:nvPr/>
        </p:nvPicPr>
        <p:blipFill>
          <a:blip r:embed="rId4" cstate="print"/>
          <a:srcRect/>
          <a:stretch>
            <a:fillRect/>
          </a:stretch>
        </p:blipFill>
        <p:spPr bwMode="auto">
          <a:xfrm>
            <a:off x="6019800" y="4648200"/>
            <a:ext cx="4470396" cy="1905000"/>
          </a:xfrm>
          <a:prstGeom prst="rect">
            <a:avLst/>
          </a:prstGeom>
          <a:noFill/>
          <a:ln w="34925">
            <a:solidFill>
              <a:schemeClr val="accent2">
                <a:lumMod val="75000"/>
              </a:schemeClr>
            </a:solidFill>
          </a:ln>
        </p:spPr>
      </p:pic>
      <p:sp>
        <p:nvSpPr>
          <p:cNvPr id="8" name="Content Placeholder 2"/>
          <p:cNvSpPr txBox="1">
            <a:spLocks/>
          </p:cNvSpPr>
          <p:nvPr/>
        </p:nvSpPr>
        <p:spPr>
          <a:xfrm>
            <a:off x="6019800" y="4267200"/>
            <a:ext cx="1881560" cy="327076"/>
          </a:xfrm>
          <a:prstGeom prst="rect">
            <a:avLst/>
          </a:prstGeom>
        </p:spPr>
        <p:txBody>
          <a:bodyPr vert="horz" lIns="91440" tIns="45720" rIns="91440" bIns="45720" rtlCol="0">
            <a:noAutofit/>
          </a:bodyPr>
          <a:lstStyle/>
          <a:p>
            <a:pPr marL="274320" indent="-274320" algn="r">
              <a:spcBef>
                <a:spcPct val="20000"/>
              </a:spcBef>
              <a:defRPr/>
            </a:pPr>
            <a:r>
              <a:rPr lang="en-US" dirty="0" err="1"/>
              <a:t>Moulvi</a:t>
            </a:r>
            <a:r>
              <a:rPr lang="en-US" dirty="0"/>
              <a:t> </a:t>
            </a:r>
            <a:r>
              <a:rPr lang="en-US" dirty="0" err="1"/>
              <a:t>Tamizudin</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1200" y="2590800"/>
            <a:ext cx="4419600" cy="3200400"/>
          </a:xfrm>
        </p:spPr>
        <p:txBody>
          <a:bodyPr>
            <a:noAutofit/>
          </a:bodyPr>
          <a:lstStyle/>
          <a:p>
            <a:pPr marL="274320" indent="-274320">
              <a:buFont typeface="Wingdings 2"/>
              <a:buChar char=""/>
              <a:defRPr/>
            </a:pPr>
            <a:r>
              <a:rPr lang="en-US"/>
              <a:t>The Government in return, went to the Federal Court, where the famous judgment was given by the then CJ Mohd Muneer, according to which Maulvi Tameezudin lost the case</a:t>
            </a:r>
            <a:endParaRPr lang="en-US" dirty="0"/>
          </a:p>
        </p:txBody>
      </p:sp>
      <p:sp>
        <p:nvSpPr>
          <p:cNvPr id="5" name="Footer Placeholder 3"/>
          <p:cNvSpPr>
            <a:spLocks noGrp="1"/>
          </p:cNvSpPr>
          <p:nvPr>
            <p:ph type="ftr" sz="quarter" idx="11"/>
          </p:nvPr>
        </p:nvSpPr>
        <p:spPr>
          <a:xfrm>
            <a:off x="4343400" y="6533820"/>
            <a:ext cx="2895600" cy="365125"/>
          </a:xfrm>
        </p:spPr>
        <p:txBody>
          <a:bodyPr/>
          <a:lstStyle/>
          <a:p>
            <a:r>
              <a:rPr lang="en-US" b="1">
                <a:solidFill>
                  <a:schemeClr val="tx1"/>
                </a:solidFill>
              </a:rPr>
              <a:t>Parliamentary History of Pakistan</a:t>
            </a:r>
            <a:endParaRPr lang="en-US" b="1" dirty="0">
              <a:solidFill>
                <a:schemeClr val="tx1"/>
              </a:solidFill>
            </a:endParaRPr>
          </a:p>
        </p:txBody>
      </p:sp>
      <p:pic>
        <p:nvPicPr>
          <p:cNvPr id="10244" name="Picture 4" descr="E:\ishtiaq\Presentations\Pictorial history presentations\pak history images\balance.png"/>
          <p:cNvPicPr>
            <a:picLocks noChangeAspect="1" noChangeArrowheads="1"/>
          </p:cNvPicPr>
          <p:nvPr/>
        </p:nvPicPr>
        <p:blipFill>
          <a:blip r:embed="rId3"/>
          <a:srcRect/>
          <a:stretch>
            <a:fillRect/>
          </a:stretch>
        </p:blipFill>
        <p:spPr bwMode="auto">
          <a:xfrm>
            <a:off x="1524000" y="2209800"/>
            <a:ext cx="4343400" cy="327660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1627496"/>
            <a:ext cx="4191000" cy="3429000"/>
          </a:xfrm>
        </p:spPr>
        <p:txBody>
          <a:bodyPr>
            <a:noAutofit/>
          </a:bodyPr>
          <a:lstStyle/>
          <a:p>
            <a:pPr marL="274320" indent="-274320" algn="r">
              <a:buFont typeface="Wingdings 2"/>
              <a:buChar char=""/>
              <a:defRPr/>
            </a:pPr>
            <a:r>
              <a:rPr lang="en-US" sz="2300" dirty="0"/>
              <a:t>The second constituent assembly of Pakistan was created on 28</a:t>
            </a:r>
            <a:r>
              <a:rPr lang="en-US" sz="2300" baseline="30000" dirty="0"/>
              <a:t>th</a:t>
            </a:r>
            <a:r>
              <a:rPr lang="en-US" sz="2300" dirty="0"/>
              <a:t> May 1955 under Governor General’s order no 12 of 1955</a:t>
            </a:r>
          </a:p>
          <a:p>
            <a:pPr marL="274320" indent="-274320" algn="r">
              <a:buFont typeface="Wingdings 2"/>
              <a:buChar char=""/>
              <a:defRPr/>
            </a:pPr>
            <a:r>
              <a:rPr lang="en-US" sz="2300" dirty="0"/>
              <a:t>The electoral college of this Assembly was the provincial Assemblies of respective provinces and the strength of this assembly was 80 members ( half each from East and West Pakistan)</a:t>
            </a:r>
          </a:p>
          <a:p>
            <a:pPr marL="274320" indent="-274320" algn="r">
              <a:buFont typeface="Wingdings 2"/>
              <a:buChar char=""/>
              <a:defRPr/>
            </a:pPr>
            <a:r>
              <a:rPr lang="en-US" sz="2300" dirty="0"/>
              <a:t>One unit was created by this assembly on the basis of parity  </a:t>
            </a:r>
          </a:p>
        </p:txBody>
      </p:sp>
      <p:sp>
        <p:nvSpPr>
          <p:cNvPr id="4" name="Title 3"/>
          <p:cNvSpPr>
            <a:spLocks noGrp="1"/>
          </p:cNvSpPr>
          <p:nvPr>
            <p:ph type="title"/>
          </p:nvPr>
        </p:nvSpPr>
        <p:spPr>
          <a:xfrm>
            <a:off x="3124200" y="533400"/>
            <a:ext cx="7086600" cy="639762"/>
          </a:xfrm>
        </p:spPr>
        <p:txBody>
          <a:bodyPr>
            <a:noAutofit/>
          </a:bodyPr>
          <a:lstStyle/>
          <a:p>
            <a:r>
              <a:rPr lang="en-US" sz="4000" b="1" dirty="0"/>
              <a:t>The 2</a:t>
            </a:r>
            <a:r>
              <a:rPr lang="en-US" sz="4000" b="1" baseline="30000" dirty="0"/>
              <a:t>nd</a:t>
            </a:r>
            <a:r>
              <a:rPr lang="en-US" sz="4000" b="1" dirty="0"/>
              <a:t> Constituent Assembly</a:t>
            </a:r>
            <a:endParaRPr lang="en-US" sz="4000" dirty="0"/>
          </a:p>
        </p:txBody>
      </p:sp>
      <p:sp>
        <p:nvSpPr>
          <p:cNvPr id="6" name="Footer Placeholder 3"/>
          <p:cNvSpPr>
            <a:spLocks noGrp="1"/>
          </p:cNvSpPr>
          <p:nvPr>
            <p:ph type="ftr" sz="quarter" idx="11"/>
          </p:nvPr>
        </p:nvSpPr>
        <p:spPr>
          <a:xfrm>
            <a:off x="5867400" y="6533820"/>
            <a:ext cx="2895600" cy="365125"/>
          </a:xfrm>
        </p:spPr>
        <p:txBody>
          <a:bodyPr/>
          <a:lstStyle/>
          <a:p>
            <a:r>
              <a:rPr lang="en-US" b="1" dirty="0">
                <a:solidFill>
                  <a:schemeClr val="tx1"/>
                </a:solidFill>
              </a:rPr>
              <a:t>Parliamentary History of Pakistan</a:t>
            </a:r>
          </a:p>
        </p:txBody>
      </p:sp>
      <p:pic>
        <p:nvPicPr>
          <p:cNvPr id="11266" name="Picture 2" descr="E:\ishtiaq\Presentations\Pictorial history presentations\pak history images\1443.gif"/>
          <p:cNvPicPr>
            <a:picLocks noChangeAspect="1" noChangeArrowheads="1"/>
          </p:cNvPicPr>
          <p:nvPr/>
        </p:nvPicPr>
        <p:blipFill>
          <a:blip r:embed="rId3"/>
          <a:srcRect b="38000"/>
          <a:stretch>
            <a:fillRect/>
          </a:stretch>
        </p:blipFill>
        <p:spPr bwMode="auto">
          <a:xfrm>
            <a:off x="6172200" y="2590800"/>
            <a:ext cx="3907692" cy="2362200"/>
          </a:xfrm>
          <a:prstGeom prst="rect">
            <a:avLst/>
          </a:prstGeom>
          <a:noFill/>
          <a:ln w="38100">
            <a:solidFill>
              <a:schemeClr val="accent2">
                <a:lumMod val="75000"/>
              </a:schemeClr>
            </a:solid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1200" y="1676400"/>
            <a:ext cx="4419600" cy="3200400"/>
          </a:xfrm>
        </p:spPr>
        <p:txBody>
          <a:bodyPr>
            <a:noAutofit/>
          </a:bodyPr>
          <a:lstStyle/>
          <a:p>
            <a:pPr marL="274320" indent="-274320">
              <a:buFont typeface="Wingdings 2"/>
              <a:buChar char=""/>
              <a:defRPr/>
            </a:pPr>
            <a:r>
              <a:rPr lang="en-US" dirty="0"/>
              <a:t>Pakistan’s first 1956 Constitution was also given by this Assembly  and </a:t>
            </a:r>
            <a:r>
              <a:rPr lang="en-US" dirty="0" err="1"/>
              <a:t>Chaudhri</a:t>
            </a:r>
            <a:r>
              <a:rPr lang="en-US" dirty="0"/>
              <a:t> </a:t>
            </a:r>
            <a:r>
              <a:rPr lang="en-US" dirty="0" err="1"/>
              <a:t>Mohd</a:t>
            </a:r>
            <a:r>
              <a:rPr lang="en-US" dirty="0"/>
              <a:t> Ali was PM at that time</a:t>
            </a:r>
          </a:p>
          <a:p>
            <a:pPr marL="274320" indent="-274320">
              <a:buFont typeface="Wingdings 2"/>
              <a:buChar char=""/>
              <a:defRPr/>
            </a:pPr>
            <a:r>
              <a:rPr lang="en-US" dirty="0"/>
              <a:t>1956 Constitution was enforced with effect from 23</a:t>
            </a:r>
            <a:r>
              <a:rPr lang="en-US" baseline="30000" dirty="0"/>
              <a:t>rd</a:t>
            </a:r>
            <a:r>
              <a:rPr lang="en-US" dirty="0"/>
              <a:t> March 1956</a:t>
            </a:r>
          </a:p>
          <a:p>
            <a:pPr marL="274320" indent="-274320">
              <a:buFont typeface="Wingdings 2"/>
              <a:buChar char=""/>
              <a:defRPr/>
            </a:pPr>
            <a:r>
              <a:rPr lang="en-US" dirty="0"/>
              <a:t>Under this Constitution Pakistan became an </a:t>
            </a:r>
            <a:r>
              <a:rPr lang="en-US" i="1" dirty="0"/>
              <a:t>Islamic Republic</a:t>
            </a:r>
          </a:p>
        </p:txBody>
      </p:sp>
      <p:sp>
        <p:nvSpPr>
          <p:cNvPr id="4" name="Title 3"/>
          <p:cNvSpPr>
            <a:spLocks noGrp="1"/>
          </p:cNvSpPr>
          <p:nvPr>
            <p:ph type="title"/>
          </p:nvPr>
        </p:nvSpPr>
        <p:spPr>
          <a:xfrm>
            <a:off x="2590800" y="884238"/>
            <a:ext cx="7086600" cy="639762"/>
          </a:xfrm>
        </p:spPr>
        <p:txBody>
          <a:bodyPr>
            <a:noAutofit/>
          </a:bodyPr>
          <a:lstStyle/>
          <a:p>
            <a:r>
              <a:rPr lang="en-US" sz="4000" b="1" dirty="0"/>
              <a:t>1956 Constitution</a:t>
            </a:r>
            <a:endParaRPr lang="en-US" sz="4000" dirty="0"/>
          </a:p>
        </p:txBody>
      </p:sp>
      <p:sp>
        <p:nvSpPr>
          <p:cNvPr id="6" name="Footer Placeholder 3"/>
          <p:cNvSpPr>
            <a:spLocks noGrp="1"/>
          </p:cNvSpPr>
          <p:nvPr>
            <p:ph type="ftr" sz="quarter" idx="11"/>
          </p:nvPr>
        </p:nvSpPr>
        <p:spPr>
          <a:xfrm>
            <a:off x="4343400" y="6533820"/>
            <a:ext cx="2895600" cy="365125"/>
          </a:xfrm>
        </p:spPr>
        <p:txBody>
          <a:bodyPr/>
          <a:lstStyle/>
          <a:p>
            <a:r>
              <a:rPr lang="en-US" b="1" dirty="0">
                <a:solidFill>
                  <a:schemeClr val="tx1"/>
                </a:solidFill>
              </a:rPr>
              <a:t>Parliamentary History of Pakistan</a:t>
            </a:r>
          </a:p>
        </p:txBody>
      </p:sp>
      <p:pic>
        <p:nvPicPr>
          <p:cNvPr id="12290" name="Picture 2" descr="E:\ishtiaq\Presentations\Pictorial history presentations\pak history images\chohdri muhamad ali.jpg"/>
          <p:cNvPicPr>
            <a:picLocks noChangeAspect="1" noChangeArrowheads="1"/>
          </p:cNvPicPr>
          <p:nvPr/>
        </p:nvPicPr>
        <p:blipFill>
          <a:blip r:embed="rId3"/>
          <a:srcRect l="3504" t="2170" r="3293" b="3657"/>
          <a:stretch>
            <a:fillRect/>
          </a:stretch>
        </p:blipFill>
        <p:spPr bwMode="auto">
          <a:xfrm>
            <a:off x="2209801" y="2209800"/>
            <a:ext cx="2761673" cy="3962400"/>
          </a:xfrm>
          <a:prstGeom prst="rect">
            <a:avLst/>
          </a:prstGeom>
          <a:solidFill>
            <a:srgbClr val="FFFFFF">
              <a:shade val="85000"/>
            </a:srgbClr>
          </a:solidFill>
          <a:ln w="190500" cap="sq">
            <a:solidFill>
              <a:schemeClr val="accent1">
                <a:lumMod val="75000"/>
              </a:schemeClr>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7" name="Content Placeholder 2"/>
          <p:cNvSpPr txBox="1">
            <a:spLocks/>
          </p:cNvSpPr>
          <p:nvPr/>
        </p:nvSpPr>
        <p:spPr>
          <a:xfrm>
            <a:off x="2362200" y="5562600"/>
            <a:ext cx="2338760" cy="327076"/>
          </a:xfrm>
          <a:prstGeom prst="rect">
            <a:avLst/>
          </a:prstGeom>
        </p:spPr>
        <p:txBody>
          <a:bodyPr vert="horz" lIns="91440" tIns="45720" rIns="91440" bIns="45720" rtlCol="0">
            <a:noAutofit/>
          </a:bodyPr>
          <a:lstStyle/>
          <a:p>
            <a:pPr marL="274320" indent="-274320" algn="r">
              <a:spcBef>
                <a:spcPct val="20000"/>
              </a:spcBef>
              <a:defRPr/>
            </a:pPr>
            <a:r>
              <a:rPr lang="en-US" dirty="0" err="1">
                <a:solidFill>
                  <a:schemeClr val="bg1"/>
                </a:solidFill>
              </a:rPr>
              <a:t>Chaudhri</a:t>
            </a:r>
            <a:r>
              <a:rPr lang="en-US" dirty="0">
                <a:solidFill>
                  <a:schemeClr val="bg1"/>
                </a:solidFill>
              </a:rPr>
              <a:t> </a:t>
            </a:r>
            <a:r>
              <a:rPr lang="en-US" dirty="0" err="1">
                <a:solidFill>
                  <a:schemeClr val="bg1"/>
                </a:solidFill>
              </a:rPr>
              <a:t>Mohd</a:t>
            </a:r>
            <a:r>
              <a:rPr lang="en-US" dirty="0">
                <a:solidFill>
                  <a:schemeClr val="bg1"/>
                </a:solidFill>
              </a:rPr>
              <a:t> Ali</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2133600"/>
            <a:ext cx="4191000" cy="3429000"/>
          </a:xfrm>
        </p:spPr>
        <p:txBody>
          <a:bodyPr>
            <a:noAutofit/>
          </a:bodyPr>
          <a:lstStyle/>
          <a:p>
            <a:pPr marL="274320" indent="-274320" algn="r">
              <a:buFont typeface="Wingdings 2"/>
              <a:buChar char=""/>
              <a:defRPr/>
            </a:pPr>
            <a:r>
              <a:rPr lang="en-US" sz="2600" dirty="0"/>
              <a:t>On 5</a:t>
            </a:r>
            <a:r>
              <a:rPr lang="en-US" sz="2600" baseline="30000" dirty="0"/>
              <a:t>th</a:t>
            </a:r>
            <a:r>
              <a:rPr lang="en-US" sz="2600" dirty="0"/>
              <a:t> March 1956 Major General </a:t>
            </a:r>
            <a:r>
              <a:rPr lang="en-US" sz="2600" dirty="0" err="1"/>
              <a:t>Sikandar</a:t>
            </a:r>
            <a:r>
              <a:rPr lang="en-US" sz="2600" dirty="0"/>
              <a:t> </a:t>
            </a:r>
            <a:r>
              <a:rPr lang="en-US" sz="2600" dirty="0" err="1"/>
              <a:t>Mirza</a:t>
            </a:r>
            <a:r>
              <a:rPr lang="en-US" sz="2600" dirty="0"/>
              <a:t> became the first elected President of Pakistan</a:t>
            </a:r>
          </a:p>
          <a:p>
            <a:pPr marL="274320" indent="-274320" algn="r">
              <a:buFont typeface="Wingdings 2"/>
              <a:buChar char=""/>
              <a:defRPr/>
            </a:pPr>
            <a:endParaRPr lang="en-US" sz="2600" dirty="0"/>
          </a:p>
          <a:p>
            <a:pPr marL="274320" indent="-274320" algn="r">
              <a:buFont typeface="Wingdings 2"/>
              <a:buChar char=""/>
              <a:defRPr/>
            </a:pPr>
            <a:r>
              <a:rPr lang="en-US" sz="2600" dirty="0"/>
              <a:t> 1956 Constitution provided parliamentary form of Government with all the executive powers in the hand of PM</a:t>
            </a:r>
          </a:p>
        </p:txBody>
      </p:sp>
      <p:sp>
        <p:nvSpPr>
          <p:cNvPr id="7" name="Footer Placeholder 3"/>
          <p:cNvSpPr>
            <a:spLocks noGrp="1"/>
          </p:cNvSpPr>
          <p:nvPr>
            <p:ph type="ftr" sz="quarter" idx="11"/>
          </p:nvPr>
        </p:nvSpPr>
        <p:spPr>
          <a:xfrm>
            <a:off x="4343400" y="6533820"/>
            <a:ext cx="2895600" cy="365125"/>
          </a:xfrm>
        </p:spPr>
        <p:txBody>
          <a:bodyPr/>
          <a:lstStyle/>
          <a:p>
            <a:r>
              <a:rPr lang="en-US" b="1" dirty="0">
                <a:solidFill>
                  <a:schemeClr val="tx1"/>
                </a:solidFill>
              </a:rPr>
              <a:t>Parliamentary History of Pakistan</a:t>
            </a:r>
          </a:p>
        </p:txBody>
      </p:sp>
      <p:pic>
        <p:nvPicPr>
          <p:cNvPr id="13314" name="Picture 2" descr="E:\ishtiaq\Presentations\Pictorial history presentations\pak history images\2802686351_6f8393472e_o.jpg"/>
          <p:cNvPicPr>
            <a:picLocks noChangeAspect="1" noChangeArrowheads="1"/>
          </p:cNvPicPr>
          <p:nvPr/>
        </p:nvPicPr>
        <p:blipFill>
          <a:blip r:embed="rId3"/>
          <a:srcRect l="6936" t="1739" r="2890" b="2613"/>
          <a:stretch>
            <a:fillRect/>
          </a:stretch>
        </p:blipFill>
        <p:spPr bwMode="auto">
          <a:xfrm rot="791311">
            <a:off x="6705600" y="2133600"/>
            <a:ext cx="2971800" cy="4191000"/>
          </a:xfrm>
          <a:prstGeom prst="rect">
            <a:avLst/>
          </a:prstGeom>
          <a:solidFill>
            <a:srgbClr val="FFFFFF">
              <a:shade val="85000"/>
            </a:srgbClr>
          </a:solidFill>
          <a:ln w="190500" cap="sq">
            <a:solidFill>
              <a:schemeClr val="accent2">
                <a:lumMod val="50000"/>
              </a:schemeClr>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8" name="Content Placeholder 2"/>
          <p:cNvSpPr txBox="1">
            <a:spLocks/>
          </p:cNvSpPr>
          <p:nvPr/>
        </p:nvSpPr>
        <p:spPr>
          <a:xfrm>
            <a:off x="7391400" y="5791200"/>
            <a:ext cx="1881560" cy="327076"/>
          </a:xfrm>
          <a:prstGeom prst="rect">
            <a:avLst/>
          </a:prstGeom>
        </p:spPr>
        <p:txBody>
          <a:bodyPr vert="horz" lIns="91440" tIns="45720" rIns="91440" bIns="45720" rtlCol="0">
            <a:noAutofit/>
          </a:bodyPr>
          <a:lstStyle/>
          <a:p>
            <a:pPr marL="274320" indent="-274320" algn="r">
              <a:spcBef>
                <a:spcPct val="20000"/>
              </a:spcBef>
              <a:defRPr/>
            </a:pPr>
            <a:r>
              <a:rPr lang="en-US" dirty="0" err="1">
                <a:solidFill>
                  <a:schemeClr val="bg1"/>
                </a:solidFill>
              </a:rPr>
              <a:t>Sikandar</a:t>
            </a:r>
            <a:r>
              <a:rPr lang="en-US" dirty="0">
                <a:solidFill>
                  <a:schemeClr val="bg1"/>
                </a:solidFill>
              </a:rPr>
              <a:t> </a:t>
            </a:r>
            <a:r>
              <a:rPr lang="en-US" dirty="0" err="1">
                <a:solidFill>
                  <a:schemeClr val="bg1"/>
                </a:solidFill>
              </a:rPr>
              <a:t>Mirza</a:t>
            </a:r>
            <a:endParaRPr lang="en-US" dirty="0">
              <a:solidFill>
                <a:schemeClr val="bg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1200" y="1524000"/>
            <a:ext cx="4419600" cy="3200400"/>
          </a:xfrm>
        </p:spPr>
        <p:txBody>
          <a:bodyPr>
            <a:noAutofit/>
          </a:bodyPr>
          <a:lstStyle/>
          <a:p>
            <a:pPr marL="274320" indent="-274320">
              <a:buFont typeface="Wingdings 2"/>
              <a:buChar char=""/>
              <a:defRPr/>
            </a:pPr>
            <a:r>
              <a:rPr lang="en-US" dirty="0"/>
              <a:t>Under 1956 Constitution Parliament was unicameral</a:t>
            </a:r>
          </a:p>
          <a:p>
            <a:pPr marL="274320" indent="-274320">
              <a:buFont typeface="Wingdings 2"/>
              <a:buChar char=""/>
              <a:defRPr/>
            </a:pPr>
            <a:endParaRPr lang="en-US" dirty="0"/>
          </a:p>
          <a:p>
            <a:pPr marL="274320" indent="-274320">
              <a:buFont typeface="Wingdings 2"/>
              <a:buChar char=""/>
              <a:defRPr/>
            </a:pPr>
            <a:r>
              <a:rPr lang="en-US" dirty="0"/>
              <a:t>When the first general elections were scheduled for early 1959, president </a:t>
            </a:r>
            <a:r>
              <a:rPr lang="en-US" dirty="0" err="1"/>
              <a:t>Sikandar</a:t>
            </a:r>
            <a:r>
              <a:rPr lang="en-US" dirty="0"/>
              <a:t> </a:t>
            </a:r>
            <a:r>
              <a:rPr lang="en-US" dirty="0" err="1"/>
              <a:t>Mirza</a:t>
            </a:r>
            <a:r>
              <a:rPr lang="en-US" dirty="0"/>
              <a:t> abrogated the Constitution, dissolved National and Provincial Assemblies  and declared Martial Law on 7</a:t>
            </a:r>
            <a:r>
              <a:rPr lang="en-US" baseline="30000" dirty="0"/>
              <a:t>th</a:t>
            </a:r>
            <a:r>
              <a:rPr lang="en-US" dirty="0"/>
              <a:t> October 1958</a:t>
            </a:r>
          </a:p>
        </p:txBody>
      </p:sp>
      <p:sp>
        <p:nvSpPr>
          <p:cNvPr id="7" name="Footer Placeholder 3"/>
          <p:cNvSpPr>
            <a:spLocks noGrp="1"/>
          </p:cNvSpPr>
          <p:nvPr>
            <p:ph type="ftr" sz="quarter" idx="11"/>
          </p:nvPr>
        </p:nvSpPr>
        <p:spPr>
          <a:xfrm>
            <a:off x="3429000" y="6533820"/>
            <a:ext cx="2895600" cy="365125"/>
          </a:xfrm>
        </p:spPr>
        <p:txBody>
          <a:bodyPr/>
          <a:lstStyle/>
          <a:p>
            <a:r>
              <a:rPr lang="en-US" b="1" dirty="0">
                <a:solidFill>
                  <a:schemeClr val="tx1"/>
                </a:solidFill>
              </a:rPr>
              <a:t>Parliamentary History of Pakistan</a:t>
            </a:r>
          </a:p>
        </p:txBody>
      </p:sp>
      <p:pic>
        <p:nvPicPr>
          <p:cNvPr id="8" name="Picture 2" descr="E:\ishtiaq\Presentations\Pictorial history presentations\pak history images\2802686351_6f8393472e_o.jpg"/>
          <p:cNvPicPr>
            <a:picLocks noChangeAspect="1" noChangeArrowheads="1"/>
          </p:cNvPicPr>
          <p:nvPr/>
        </p:nvPicPr>
        <p:blipFill>
          <a:blip r:embed="rId3"/>
          <a:srcRect l="6936" t="1739" r="2890" b="2613"/>
          <a:stretch>
            <a:fillRect/>
          </a:stretch>
        </p:blipFill>
        <p:spPr bwMode="auto">
          <a:xfrm>
            <a:off x="2133601" y="1905000"/>
            <a:ext cx="2032595" cy="2866480"/>
          </a:xfrm>
          <a:prstGeom prst="rect">
            <a:avLst/>
          </a:prstGeom>
          <a:solidFill>
            <a:srgbClr val="FFFFFF">
              <a:shade val="85000"/>
            </a:srgbClr>
          </a:solidFill>
          <a:ln w="136525" cap="sq">
            <a:solidFill>
              <a:schemeClr val="accent1">
                <a:lumMod val="75000"/>
              </a:schemeClr>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4338" name="Picture 2" descr="E:\ishtiaq\Presentations\Pictorial history presentations\pak history images\pakistani-tank.jpg"/>
          <p:cNvPicPr>
            <a:picLocks noChangeAspect="1" noChangeArrowheads="1"/>
          </p:cNvPicPr>
          <p:nvPr/>
        </p:nvPicPr>
        <p:blipFill>
          <a:blip r:embed="rId4">
            <a:grayscl/>
          </a:blip>
          <a:srcRect/>
          <a:stretch>
            <a:fillRect/>
          </a:stretch>
        </p:blipFill>
        <p:spPr bwMode="auto">
          <a:xfrm>
            <a:off x="2438400" y="4419600"/>
            <a:ext cx="3169920" cy="1981200"/>
          </a:xfrm>
          <a:prstGeom prst="rect">
            <a:avLst/>
          </a:prstGeom>
          <a:noFill/>
          <a:ln w="69850">
            <a:solidFill>
              <a:schemeClr val="accent1">
                <a:lumMod val="75000"/>
              </a:schemeClr>
            </a:solid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1828800"/>
            <a:ext cx="4191000" cy="3429000"/>
          </a:xfrm>
        </p:spPr>
        <p:txBody>
          <a:bodyPr>
            <a:noAutofit/>
          </a:bodyPr>
          <a:lstStyle/>
          <a:p>
            <a:pPr marL="274320" indent="-274320" algn="r">
              <a:buFont typeface="Wingdings 2"/>
              <a:buChar char=""/>
              <a:defRPr/>
            </a:pPr>
            <a:r>
              <a:rPr lang="en-US" sz="2400" dirty="0"/>
              <a:t>He Appointed General </a:t>
            </a:r>
            <a:r>
              <a:rPr lang="en-US" sz="2400" dirty="0" err="1"/>
              <a:t>Mohd</a:t>
            </a:r>
            <a:r>
              <a:rPr lang="en-US" sz="2400" dirty="0"/>
              <a:t> </a:t>
            </a:r>
            <a:r>
              <a:rPr lang="en-US" sz="2400" dirty="0" err="1"/>
              <a:t>Ayub</a:t>
            </a:r>
            <a:r>
              <a:rPr lang="en-US" sz="2400" dirty="0"/>
              <a:t> Khan Commander –in-Chief  of Army as Chief Martial Law Administrator </a:t>
            </a:r>
          </a:p>
          <a:p>
            <a:pPr marL="274320" indent="-274320" algn="r">
              <a:buFont typeface="Wingdings 2"/>
              <a:buChar char=""/>
              <a:defRPr/>
            </a:pPr>
            <a:r>
              <a:rPr lang="en-US" sz="2400" dirty="0"/>
              <a:t>On 27</a:t>
            </a:r>
            <a:r>
              <a:rPr lang="en-US" sz="2400" baseline="30000" dirty="0"/>
              <a:t>th</a:t>
            </a:r>
            <a:r>
              <a:rPr lang="en-US" sz="2400" dirty="0"/>
              <a:t> October 1958 General </a:t>
            </a:r>
            <a:r>
              <a:rPr lang="en-US" sz="2400" dirty="0" err="1"/>
              <a:t>Mohd</a:t>
            </a:r>
            <a:r>
              <a:rPr lang="en-US" sz="2400" dirty="0"/>
              <a:t> </a:t>
            </a:r>
            <a:r>
              <a:rPr lang="en-US" sz="2400" dirty="0" err="1"/>
              <a:t>Ayub</a:t>
            </a:r>
            <a:r>
              <a:rPr lang="en-US" sz="2400" dirty="0"/>
              <a:t> Khan took over as president of Pakistan and he appointed Constitution commission on 17</a:t>
            </a:r>
            <a:r>
              <a:rPr lang="en-US" sz="2400" baseline="30000" dirty="0"/>
              <a:t>th</a:t>
            </a:r>
            <a:r>
              <a:rPr lang="en-US" sz="2400" dirty="0"/>
              <a:t> Feb 1960 which was aimed to submit proposals for new Constitution based on the “ Islamic  principles of justice”</a:t>
            </a:r>
          </a:p>
        </p:txBody>
      </p:sp>
      <p:sp>
        <p:nvSpPr>
          <p:cNvPr id="5" name="Footer Placeholder 3"/>
          <p:cNvSpPr>
            <a:spLocks noGrp="1"/>
          </p:cNvSpPr>
          <p:nvPr>
            <p:ph type="ftr" sz="quarter" idx="11"/>
          </p:nvPr>
        </p:nvSpPr>
        <p:spPr>
          <a:xfrm>
            <a:off x="5715000" y="6477001"/>
            <a:ext cx="2895600" cy="365125"/>
          </a:xfrm>
        </p:spPr>
        <p:txBody>
          <a:bodyPr/>
          <a:lstStyle/>
          <a:p>
            <a:r>
              <a:rPr lang="en-US" b="1" dirty="0">
                <a:solidFill>
                  <a:schemeClr val="tx1"/>
                </a:solidFill>
              </a:rPr>
              <a:t>Parliamentary History of Pakistan</a:t>
            </a:r>
          </a:p>
        </p:txBody>
      </p:sp>
      <p:pic>
        <p:nvPicPr>
          <p:cNvPr id="15362" name="Picture 2" descr="E:\ishtiaq\Presentations\Pictorial history presentations\pak history images\Ayoub khan.jpg"/>
          <p:cNvPicPr>
            <a:picLocks noChangeAspect="1" noChangeArrowheads="1"/>
          </p:cNvPicPr>
          <p:nvPr/>
        </p:nvPicPr>
        <p:blipFill>
          <a:blip r:embed="rId3"/>
          <a:stretch>
            <a:fillRect/>
          </a:stretch>
        </p:blipFill>
        <p:spPr bwMode="auto">
          <a:xfrm>
            <a:off x="6629400" y="2080660"/>
            <a:ext cx="2743200" cy="3379304"/>
          </a:xfrm>
          <a:prstGeom prst="snip2DiagRect">
            <a:avLst/>
          </a:prstGeom>
          <a:solidFill>
            <a:srgbClr val="FFFFFF">
              <a:shade val="85000"/>
            </a:srgbClr>
          </a:solidFill>
          <a:ln w="88900" cap="sq">
            <a:solidFill>
              <a:schemeClr val="accent2">
                <a:lumMod val="50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Content Placeholder 2"/>
          <p:cNvSpPr txBox="1">
            <a:spLocks/>
          </p:cNvSpPr>
          <p:nvPr/>
        </p:nvSpPr>
        <p:spPr>
          <a:xfrm>
            <a:off x="6635088" y="5646760"/>
            <a:ext cx="2819400" cy="327076"/>
          </a:xfrm>
          <a:prstGeom prst="rect">
            <a:avLst/>
          </a:prstGeom>
        </p:spPr>
        <p:txBody>
          <a:bodyPr vert="horz" lIns="91440" tIns="45720" rIns="91440" bIns="45720" rtlCol="0">
            <a:noAutofit/>
          </a:bodyPr>
          <a:lstStyle/>
          <a:p>
            <a:pPr marL="274320" indent="-274320" algn="r">
              <a:spcBef>
                <a:spcPct val="20000"/>
              </a:spcBef>
              <a:defRPr/>
            </a:pPr>
            <a:r>
              <a:rPr lang="en-US" dirty="0"/>
              <a:t>General </a:t>
            </a:r>
            <a:r>
              <a:rPr lang="en-US" dirty="0" err="1"/>
              <a:t>Mohd</a:t>
            </a:r>
            <a:r>
              <a:rPr lang="en-US" dirty="0"/>
              <a:t> </a:t>
            </a:r>
            <a:r>
              <a:rPr lang="en-US" dirty="0" err="1"/>
              <a:t>Ayub</a:t>
            </a:r>
            <a:r>
              <a:rPr lang="en-US" dirty="0"/>
              <a:t> Khan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546"/>
            <a:ext cx="10515600" cy="6022417"/>
          </a:xfrm>
        </p:spPr>
        <p:txBody>
          <a:bodyPr>
            <a:normAutofit/>
          </a:bodyPr>
          <a:lstStyle/>
          <a:p>
            <a:r>
              <a:rPr lang="en-US" b="1" dirty="0"/>
              <a:t>The Massacre of Muslim Refugees and their influx in Pakistan</a:t>
            </a:r>
          </a:p>
          <a:p>
            <a:r>
              <a:rPr lang="en-US" dirty="0"/>
              <a:t>The Hindus and Sikhs initiated the massacre of the Muslims refugees in Punjab who were migrating to Pakistan</a:t>
            </a:r>
          </a:p>
          <a:p>
            <a:r>
              <a:rPr lang="en-US" dirty="0"/>
              <a:t>In eastern Punjab the army of the princely states of Patiala, </a:t>
            </a:r>
            <a:r>
              <a:rPr lang="en-US" dirty="0" err="1"/>
              <a:t>Kapurthala</a:t>
            </a:r>
            <a:r>
              <a:rPr lang="en-US" dirty="0"/>
              <a:t>, </a:t>
            </a:r>
            <a:r>
              <a:rPr lang="en-US" dirty="0" err="1"/>
              <a:t>Alwar</a:t>
            </a:r>
            <a:r>
              <a:rPr lang="en-US" dirty="0"/>
              <a:t>, </a:t>
            </a:r>
            <a:r>
              <a:rPr lang="en-US" dirty="0" err="1"/>
              <a:t>Bharatpur</a:t>
            </a:r>
            <a:r>
              <a:rPr lang="en-US" dirty="0"/>
              <a:t> also joined Hindus and Sikhs in the massacre of the Muslims</a:t>
            </a:r>
          </a:p>
          <a:p>
            <a:r>
              <a:rPr lang="en-US" dirty="0"/>
              <a:t>The Muslim women, children, and poor men were slaughtered. </a:t>
            </a:r>
          </a:p>
          <a:p>
            <a:r>
              <a:rPr lang="en-US" dirty="0"/>
              <a:t>The Muslim women were raped and killed by the Sikhs and the Hindus.</a:t>
            </a:r>
          </a:p>
          <a:p>
            <a:r>
              <a:rPr lang="en-US" dirty="0"/>
              <a:t> The trains were stopped at certain places by Hindus and Sikhs in which the Muslims were killed or burned. </a:t>
            </a:r>
          </a:p>
        </p:txBody>
      </p:sp>
    </p:spTree>
    <p:extLst>
      <p:ext uri="{BB962C8B-B14F-4D97-AF65-F5344CB8AC3E}">
        <p14:creationId xmlns:p14="http://schemas.microsoft.com/office/powerpoint/2010/main" val="2858950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910"/>
            <a:ext cx="10515600" cy="6061053"/>
          </a:xfrm>
        </p:spPr>
        <p:txBody>
          <a:bodyPr>
            <a:normAutofit/>
          </a:bodyPr>
          <a:lstStyle/>
          <a:p>
            <a:r>
              <a:rPr lang="en-US" b="1" dirty="0"/>
              <a:t>Division of Financial Assets</a:t>
            </a:r>
            <a:endParaRPr lang="en-US" dirty="0"/>
          </a:p>
          <a:p>
            <a:r>
              <a:rPr lang="en-US" dirty="0"/>
              <a:t>The total budget of the British India at the time of partition was </a:t>
            </a:r>
            <a:r>
              <a:rPr lang="en-US" dirty="0" err="1"/>
              <a:t>Rs</a:t>
            </a:r>
            <a:r>
              <a:rPr lang="en-US" dirty="0"/>
              <a:t> 4 Billion. </a:t>
            </a:r>
          </a:p>
          <a:p>
            <a:r>
              <a:rPr lang="en-US" dirty="0"/>
              <a:t>The share of Pakistan was </a:t>
            </a:r>
            <a:r>
              <a:rPr lang="en-US" dirty="0" err="1"/>
              <a:t>Rs</a:t>
            </a:r>
            <a:r>
              <a:rPr lang="en-US" dirty="0"/>
              <a:t> 750 million.</a:t>
            </a:r>
          </a:p>
          <a:p>
            <a:r>
              <a:rPr lang="en-US" dirty="0"/>
              <a:t> India initially paid </a:t>
            </a:r>
            <a:r>
              <a:rPr lang="en-US" dirty="0" err="1"/>
              <a:t>Rs</a:t>
            </a:r>
            <a:r>
              <a:rPr lang="en-US" dirty="0"/>
              <a:t> 200 million to Pakistan and </a:t>
            </a:r>
            <a:r>
              <a:rPr lang="en-US" dirty="0" err="1"/>
              <a:t>Sardar</a:t>
            </a:r>
            <a:r>
              <a:rPr lang="en-US" dirty="0"/>
              <a:t> Patel stopped the remaining amount. </a:t>
            </a:r>
          </a:p>
          <a:p>
            <a:r>
              <a:rPr lang="en-US" dirty="0"/>
              <a:t>Gandhi demanded that the share of Pakistan should be given, he went on hunger strike. </a:t>
            </a:r>
          </a:p>
          <a:p>
            <a:r>
              <a:rPr lang="en-US" dirty="0"/>
              <a:t>As a result of which the </a:t>
            </a:r>
            <a:r>
              <a:rPr lang="en-US" dirty="0" err="1"/>
              <a:t>Rs</a:t>
            </a:r>
            <a:r>
              <a:rPr lang="en-US" dirty="0"/>
              <a:t> 500 million was paid to Pakistan, but </a:t>
            </a:r>
            <a:r>
              <a:rPr lang="en-US" dirty="0" err="1"/>
              <a:t>Rs</a:t>
            </a:r>
            <a:r>
              <a:rPr lang="en-US" dirty="0"/>
              <a:t> 50 million was not given. </a:t>
            </a:r>
          </a:p>
          <a:p>
            <a:r>
              <a:rPr lang="en-US" b="1" dirty="0"/>
              <a:t>Canal Water Dispute</a:t>
            </a:r>
            <a:endParaRPr lang="en-US" dirty="0"/>
          </a:p>
          <a:p>
            <a:r>
              <a:rPr lang="en-US" dirty="0"/>
              <a:t>On 1</a:t>
            </a:r>
            <a:r>
              <a:rPr lang="en-US" baseline="30000" dirty="0"/>
              <a:t>st</a:t>
            </a:r>
            <a:r>
              <a:rPr lang="en-US" dirty="0"/>
              <a:t> April, 1948 India stopped the water of Ravi and Sutlej at </a:t>
            </a:r>
            <a:r>
              <a:rPr lang="en-US" dirty="0" err="1"/>
              <a:t>Madhopur</a:t>
            </a:r>
            <a:r>
              <a:rPr lang="en-US" dirty="0"/>
              <a:t> and </a:t>
            </a:r>
            <a:r>
              <a:rPr lang="en-US" dirty="0" err="1"/>
              <a:t>Ferozpur</a:t>
            </a:r>
            <a:r>
              <a:rPr lang="en-US" dirty="0"/>
              <a:t> headworks respectively. </a:t>
            </a:r>
          </a:p>
          <a:p>
            <a:endParaRPr lang="en-US" dirty="0"/>
          </a:p>
        </p:txBody>
      </p:sp>
    </p:spTree>
    <p:extLst>
      <p:ext uri="{BB962C8B-B14F-4D97-AF65-F5344CB8AC3E}">
        <p14:creationId xmlns:p14="http://schemas.microsoft.com/office/powerpoint/2010/main" val="2111741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b="4364"/>
          <a:stretch/>
        </p:blipFill>
        <p:spPr>
          <a:xfrm>
            <a:off x="1519707" y="193183"/>
            <a:ext cx="8680361" cy="6156102"/>
          </a:xfrm>
        </p:spPr>
      </p:pic>
    </p:spTree>
    <p:extLst>
      <p:ext uri="{BB962C8B-B14F-4D97-AF65-F5344CB8AC3E}">
        <p14:creationId xmlns:p14="http://schemas.microsoft.com/office/powerpoint/2010/main" val="3630663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7425"/>
            <a:ext cx="10515600" cy="6009538"/>
          </a:xfrm>
        </p:spPr>
        <p:txBody>
          <a:bodyPr>
            <a:normAutofit/>
          </a:bodyPr>
          <a:lstStyle/>
          <a:p>
            <a:r>
              <a:rPr lang="en-US" dirty="0"/>
              <a:t>Pakistan’s economy was predominantly agricultural, and the water was the backbone of Pakistan’s economy. </a:t>
            </a:r>
          </a:p>
          <a:p>
            <a:r>
              <a:rPr lang="en-US" dirty="0"/>
              <a:t>Pakistan was compelled to purchase the water from India in the initial times. </a:t>
            </a:r>
          </a:p>
          <a:p>
            <a:r>
              <a:rPr lang="en-US" dirty="0"/>
              <a:t>Pakistan took the issue to World Bank; as a result of which, Indus water treaty was signed between India and Pakistan in 1960. </a:t>
            </a:r>
          </a:p>
          <a:p>
            <a:r>
              <a:rPr lang="en-US" dirty="0"/>
              <a:t>The control of three eastern rivers: </a:t>
            </a:r>
            <a:r>
              <a:rPr lang="en-US" dirty="0" err="1"/>
              <a:t>Sultej</a:t>
            </a:r>
            <a:r>
              <a:rPr lang="en-US" dirty="0"/>
              <a:t>, Ravi, and Beas was given to India, and the control of three western rivers: Indus, </a:t>
            </a:r>
            <a:r>
              <a:rPr lang="en-US" dirty="0" err="1"/>
              <a:t>Jehlum</a:t>
            </a:r>
            <a:r>
              <a:rPr lang="en-US" dirty="0"/>
              <a:t>, and Chenab was given to Pakistan.</a:t>
            </a:r>
          </a:p>
          <a:p>
            <a:r>
              <a:rPr lang="en-US" b="1" dirty="0"/>
              <a:t>The Accession of Princely States</a:t>
            </a:r>
            <a:endParaRPr lang="en-US" dirty="0"/>
          </a:p>
          <a:p>
            <a:r>
              <a:rPr lang="en-US" b="1" dirty="0"/>
              <a:t>Junagarh</a:t>
            </a:r>
            <a:endParaRPr lang="en-US" dirty="0"/>
          </a:p>
          <a:p>
            <a:r>
              <a:rPr lang="en-US" dirty="0"/>
              <a:t>The ruler of the princely state was a Muslim but most of the population were Hindus..</a:t>
            </a:r>
          </a:p>
          <a:p>
            <a:endParaRPr lang="en-US" dirty="0"/>
          </a:p>
        </p:txBody>
      </p:sp>
    </p:spTree>
    <p:extLst>
      <p:ext uri="{BB962C8B-B14F-4D97-AF65-F5344CB8AC3E}">
        <p14:creationId xmlns:p14="http://schemas.microsoft.com/office/powerpoint/2010/main" val="138263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515600" cy="5996659"/>
          </a:xfrm>
        </p:spPr>
        <p:txBody>
          <a:bodyPr>
            <a:normAutofit lnSpcReduction="10000"/>
          </a:bodyPr>
          <a:lstStyle/>
          <a:p>
            <a:r>
              <a:rPr lang="en-US" dirty="0"/>
              <a:t>After the partition of India Junagarh and a small contagious princely state of </a:t>
            </a:r>
            <a:r>
              <a:rPr lang="en-US" dirty="0" err="1"/>
              <a:t>Manavadar</a:t>
            </a:r>
            <a:r>
              <a:rPr lang="en-US" dirty="0"/>
              <a:t> gave its accession to Pakistan. </a:t>
            </a:r>
          </a:p>
          <a:p>
            <a:r>
              <a:rPr lang="en-US" dirty="0"/>
              <a:t>Mountbatten had not accepted the accession of these states to Pakistan and declared it as a violation of the sovereignty of India.</a:t>
            </a:r>
          </a:p>
          <a:p>
            <a:r>
              <a:rPr lang="en-US" dirty="0"/>
              <a:t> He surrounded the princely state of Junagarh with Indian troops and put an economic blockade by cutting of its rail links with India.</a:t>
            </a:r>
          </a:p>
          <a:p>
            <a:r>
              <a:rPr lang="en-US" dirty="0"/>
              <a:t> The Indian army conducted a referendum in Junagarh. </a:t>
            </a:r>
          </a:p>
          <a:p>
            <a:r>
              <a:rPr lang="en-US" dirty="0"/>
              <a:t>As most of the population were Hindus, they voted in favor of accession to India</a:t>
            </a:r>
          </a:p>
          <a:p>
            <a:r>
              <a:rPr lang="en-US" b="1" dirty="0"/>
              <a:t>Hyderabad</a:t>
            </a:r>
            <a:endParaRPr lang="en-US" dirty="0"/>
          </a:p>
          <a:p>
            <a:r>
              <a:rPr lang="en-US" dirty="0"/>
              <a:t>The ruler of Hyderabad was a Muslim who was known as </a:t>
            </a:r>
            <a:r>
              <a:rPr lang="en-US" dirty="0" err="1"/>
              <a:t>Nizam</a:t>
            </a:r>
            <a:r>
              <a:rPr lang="en-US" dirty="0"/>
              <a:t>. The State of Hyderabad was a rich state economically. The annual revenue of the state was </a:t>
            </a:r>
            <a:r>
              <a:rPr lang="en-US" dirty="0" err="1"/>
              <a:t>Rs</a:t>
            </a:r>
            <a:r>
              <a:rPr lang="en-US" dirty="0"/>
              <a:t> 260 million, and the state had its own system of currency and postage stamps. </a:t>
            </a:r>
          </a:p>
        </p:txBody>
      </p:sp>
    </p:spTree>
    <p:extLst>
      <p:ext uri="{BB962C8B-B14F-4D97-AF65-F5344CB8AC3E}">
        <p14:creationId xmlns:p14="http://schemas.microsoft.com/office/powerpoint/2010/main" val="3093148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668"/>
            <a:ext cx="10515600" cy="6035295"/>
          </a:xfrm>
        </p:spPr>
        <p:txBody>
          <a:bodyPr>
            <a:normAutofit lnSpcReduction="10000"/>
          </a:bodyPr>
          <a:lstStyle/>
          <a:p>
            <a:r>
              <a:rPr lang="en-US" dirty="0"/>
              <a:t>Therefore the state asked for an independent status like that of Pakistan and India from British.</a:t>
            </a:r>
          </a:p>
          <a:p>
            <a:r>
              <a:rPr lang="en-US" dirty="0"/>
              <a:t> Mountbatten made it clear that it was not possible for the British government to grant a dominion status to Hyderabad. </a:t>
            </a:r>
          </a:p>
          <a:p>
            <a:r>
              <a:rPr lang="en-US" dirty="0"/>
              <a:t>He said that the state was surrounded by the Indian Territory on all the four sides, hence it was not possible to give it an independent status.</a:t>
            </a:r>
          </a:p>
          <a:p>
            <a:r>
              <a:rPr lang="en-US" dirty="0"/>
              <a:t> The </a:t>
            </a:r>
            <a:r>
              <a:rPr lang="en-US" dirty="0" err="1"/>
              <a:t>Nizam</a:t>
            </a:r>
            <a:r>
              <a:rPr lang="en-US" dirty="0"/>
              <a:t> instead of acceding of India demanded that the state would enter in a deal with India for combined defense, foreign affairs, and communication. </a:t>
            </a:r>
          </a:p>
          <a:p>
            <a:r>
              <a:rPr lang="en-US" dirty="0"/>
              <a:t>The state launched complaint against the India in United Nations Security Council. </a:t>
            </a:r>
          </a:p>
          <a:p>
            <a:r>
              <a:rPr lang="en-US" dirty="0"/>
              <a:t>However, before the UN could not take any decision regarding the status of the state. The Indian army entered the state and brought it forcefully under the control of </a:t>
            </a:r>
            <a:r>
              <a:rPr lang="en-US" dirty="0" err="1"/>
              <a:t>Inda</a:t>
            </a:r>
            <a:r>
              <a:rPr lang="en-US" dirty="0"/>
              <a:t>.</a:t>
            </a:r>
          </a:p>
          <a:p>
            <a:endParaRPr lang="en-US" dirty="0"/>
          </a:p>
        </p:txBody>
      </p:sp>
    </p:spTree>
    <p:extLst>
      <p:ext uri="{BB962C8B-B14F-4D97-AF65-F5344CB8AC3E}">
        <p14:creationId xmlns:p14="http://schemas.microsoft.com/office/powerpoint/2010/main" val="3310530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2626</Words>
  <Application>Microsoft Office PowerPoint</Application>
  <PresentationFormat>Widescreen</PresentationFormat>
  <Paragraphs>197</Paragraphs>
  <Slides>38</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Wingdings 2</vt:lpstr>
      <vt:lpstr>Office Theme</vt:lpstr>
      <vt:lpstr>Constitutional and Political development 1947-1956</vt:lpstr>
      <vt:lpstr>Initial problems of Pakistan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First Constituent Assembly:</vt:lpstr>
      <vt:lpstr>PowerPoint Presentation</vt:lpstr>
      <vt:lpstr>Constitutional History of Pakistan</vt:lpstr>
      <vt:lpstr>Federalism (center and province distribution of Power)</vt:lpstr>
      <vt:lpstr>Representation</vt:lpstr>
      <vt:lpstr>PowerPoint Presentation</vt:lpstr>
      <vt:lpstr>Language Issue</vt:lpstr>
      <vt:lpstr>PowerPoint Presentation</vt:lpstr>
      <vt:lpstr>PowerPoint Presentation</vt:lpstr>
      <vt:lpstr>PowerPoint Presentation</vt:lpstr>
      <vt:lpstr>PowerPoint Presentation</vt:lpstr>
      <vt:lpstr>The 2nd Constituent Assembly</vt:lpstr>
      <vt:lpstr>1956 Constitution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IBRAHIM AHMED</dc:creator>
  <cp:lastModifiedBy>IBRAHIM AHMED</cp:lastModifiedBy>
  <cp:revision>4</cp:revision>
  <dcterms:created xsi:type="dcterms:W3CDTF">2020-11-06T14:54:36Z</dcterms:created>
  <dcterms:modified xsi:type="dcterms:W3CDTF">2020-11-06T19:02:47Z</dcterms:modified>
</cp:coreProperties>
</file>