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3527-265B-471C-A6B7-F48B052C2B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FA99BA-D4EF-4937-A5DD-47E7F16C65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9ABD4C-2723-4278-875C-29C3508214B8}"/>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5" name="Footer Placeholder 4">
            <a:extLst>
              <a:ext uri="{FF2B5EF4-FFF2-40B4-BE49-F238E27FC236}">
                <a16:creationId xmlns:a16="http://schemas.microsoft.com/office/drawing/2014/main" id="{74AF60C1-21C2-44CD-94A5-823E97F0B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4AC94-BA2F-4E3E-BBC4-6BE966471409}"/>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128625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FCD0D-092B-4B23-85AF-767A379C7C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B842F7-6F02-46C5-8BED-61CD4689E4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C94F9-51A1-4E15-98CD-42D0A4367873}"/>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5" name="Footer Placeholder 4">
            <a:extLst>
              <a:ext uri="{FF2B5EF4-FFF2-40B4-BE49-F238E27FC236}">
                <a16:creationId xmlns:a16="http://schemas.microsoft.com/office/drawing/2014/main" id="{83B1D8EE-A86C-41A1-B899-59E5CE581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9EA20D-F007-4928-B07E-157D2F3C6820}"/>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626894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6E208C-680C-4D3A-AF89-7D8BD0F31A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31D81-2B09-4B56-9923-CA5DDD8ADC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C9163-1C63-44A4-BB1E-5DF97DBA310F}"/>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5" name="Footer Placeholder 4">
            <a:extLst>
              <a:ext uri="{FF2B5EF4-FFF2-40B4-BE49-F238E27FC236}">
                <a16:creationId xmlns:a16="http://schemas.microsoft.com/office/drawing/2014/main" id="{3C93EC95-8DCA-4685-A18C-DBF8896C6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D490D-E875-47D4-BD64-CBED56979C74}"/>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144610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AD078-9AB4-417C-B702-1AA0DEA882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151F4-612F-4FE1-AB21-FC0134AAF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D5A62-2DD4-45FE-91A7-77939C51FFEE}"/>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5" name="Footer Placeholder 4">
            <a:extLst>
              <a:ext uri="{FF2B5EF4-FFF2-40B4-BE49-F238E27FC236}">
                <a16:creationId xmlns:a16="http://schemas.microsoft.com/office/drawing/2014/main" id="{8823A38F-3181-4F70-BA98-16971FBAE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F21CD-2CA4-4876-A586-453503F3DCCD}"/>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03965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0477-2FEE-410A-B069-725ACC618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07ED82-3976-45E7-843E-CEA73C81D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B81AEC-D826-4C1F-AA6F-65918764155E}"/>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5" name="Footer Placeholder 4">
            <a:extLst>
              <a:ext uri="{FF2B5EF4-FFF2-40B4-BE49-F238E27FC236}">
                <a16:creationId xmlns:a16="http://schemas.microsoft.com/office/drawing/2014/main" id="{EFB6FD54-9466-49D7-A3A9-52F75ED509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FEB6-3FD0-4F65-8C90-2C0F99A94BC0}"/>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126005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2E94C-7756-48CB-B631-B4B881664C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B6D92-CADE-4DD0-9450-5AF86C5BA0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C221F5-964A-46EA-9DB3-869965CFB9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D24F01-A05A-422C-A1EF-7D7B862F18AD}"/>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6" name="Footer Placeholder 5">
            <a:extLst>
              <a:ext uri="{FF2B5EF4-FFF2-40B4-BE49-F238E27FC236}">
                <a16:creationId xmlns:a16="http://schemas.microsoft.com/office/drawing/2014/main" id="{1742B1B8-587E-4E88-B371-E49A447743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F14F53-C885-4A46-A5B3-A73A67BB260D}"/>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31553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F7C1-AB39-448E-8DA3-578968A417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185D1E-13C6-49D2-8B82-247F6C1961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74F48A-821A-40C1-B4E9-15F64FEF2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102137-EE9B-4D14-8354-349A7DD847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C39E34-E9B9-431B-8DC2-11CDC3BD43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43FF96-3D81-4E4C-9E93-D88756070E8A}"/>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8" name="Footer Placeholder 7">
            <a:extLst>
              <a:ext uri="{FF2B5EF4-FFF2-40B4-BE49-F238E27FC236}">
                <a16:creationId xmlns:a16="http://schemas.microsoft.com/office/drawing/2014/main" id="{77C4608B-7027-4ECC-92E2-376171FB39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1D545-262F-4551-873F-D2E35E163522}"/>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1336266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4840-4DC2-4DD2-BE3A-102A9399D7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595154-9E1A-48E8-9FC1-19E17A647085}"/>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4" name="Footer Placeholder 3">
            <a:extLst>
              <a:ext uri="{FF2B5EF4-FFF2-40B4-BE49-F238E27FC236}">
                <a16:creationId xmlns:a16="http://schemas.microsoft.com/office/drawing/2014/main" id="{FD33B891-E403-437F-A8EC-FEDAC68996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962220-633F-485A-BCB5-87243EE23E40}"/>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3914756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0AB8D2-EBD6-4960-9145-BC39F4CD2495}"/>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3" name="Footer Placeholder 2">
            <a:extLst>
              <a:ext uri="{FF2B5EF4-FFF2-40B4-BE49-F238E27FC236}">
                <a16:creationId xmlns:a16="http://schemas.microsoft.com/office/drawing/2014/main" id="{24D5EE85-3BC8-48C4-A446-44799BF11E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FB5334-9539-47F0-921D-C9862029897E}"/>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736792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80DA-7703-45B1-98AB-0E89E163FB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BA1BE-5954-4F7B-9BE3-83062598C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6B7918-FFD4-4FFB-8451-34B9896A4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CD62C-F31F-46BE-BCBB-EEA617BD991A}"/>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6" name="Footer Placeholder 5">
            <a:extLst>
              <a:ext uri="{FF2B5EF4-FFF2-40B4-BE49-F238E27FC236}">
                <a16:creationId xmlns:a16="http://schemas.microsoft.com/office/drawing/2014/main" id="{4C6B83C6-6B86-448B-939E-FFF0724AB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0EAAE8-502E-4C9D-94E5-C32954AD44EE}"/>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820001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8226F-2365-4EA3-B127-7F7B00F53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C6A703-0DB1-4450-A10F-A2600BDC57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B41B54-48BC-4403-9B0E-63B9BF8FF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A9DABC-59D6-441B-A8A9-0282467E873D}"/>
              </a:ext>
            </a:extLst>
          </p:cNvPr>
          <p:cNvSpPr>
            <a:spLocks noGrp="1"/>
          </p:cNvSpPr>
          <p:nvPr>
            <p:ph type="dt" sz="half" idx="10"/>
          </p:nvPr>
        </p:nvSpPr>
        <p:spPr/>
        <p:txBody>
          <a:bodyPr/>
          <a:lstStyle/>
          <a:p>
            <a:fld id="{2DD0D16D-E608-4355-9301-E8F5242A6FC2}" type="datetimeFigureOut">
              <a:rPr lang="en-US" smtClean="0"/>
              <a:t>12/14/2020</a:t>
            </a:fld>
            <a:endParaRPr lang="en-US"/>
          </a:p>
        </p:txBody>
      </p:sp>
      <p:sp>
        <p:nvSpPr>
          <p:cNvPr id="6" name="Footer Placeholder 5">
            <a:extLst>
              <a:ext uri="{FF2B5EF4-FFF2-40B4-BE49-F238E27FC236}">
                <a16:creationId xmlns:a16="http://schemas.microsoft.com/office/drawing/2014/main" id="{EF4C0A53-CE01-4122-8642-468C649DAE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D79FF-9CB2-4F62-966C-D66B4458FD6A}"/>
              </a:ext>
            </a:extLst>
          </p:cNvPr>
          <p:cNvSpPr>
            <a:spLocks noGrp="1"/>
          </p:cNvSpPr>
          <p:nvPr>
            <p:ph type="sldNum" sz="quarter" idx="12"/>
          </p:nvPr>
        </p:nvSpPr>
        <p:spPr/>
        <p:txBody>
          <a:bodyPr/>
          <a:lstStyle/>
          <a:p>
            <a:fld id="{E2E9D579-BEB7-4C80-A940-AD82E504DE4F}" type="slidenum">
              <a:rPr lang="en-US" smtClean="0"/>
              <a:t>‹#›</a:t>
            </a:fld>
            <a:endParaRPr lang="en-US"/>
          </a:p>
        </p:txBody>
      </p:sp>
    </p:spTree>
    <p:extLst>
      <p:ext uri="{BB962C8B-B14F-4D97-AF65-F5344CB8AC3E}">
        <p14:creationId xmlns:p14="http://schemas.microsoft.com/office/powerpoint/2010/main" val="2786082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4C23A-6AC6-45A6-A47F-396791B436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582F9B-34D2-4DD3-A4B4-9C8D7BB762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BDFE0-C0F7-46FA-8002-8157F8188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0D16D-E608-4355-9301-E8F5242A6FC2}" type="datetimeFigureOut">
              <a:rPr lang="en-US" smtClean="0"/>
              <a:t>12/14/2020</a:t>
            </a:fld>
            <a:endParaRPr lang="en-US"/>
          </a:p>
        </p:txBody>
      </p:sp>
      <p:sp>
        <p:nvSpPr>
          <p:cNvPr id="5" name="Footer Placeholder 4">
            <a:extLst>
              <a:ext uri="{FF2B5EF4-FFF2-40B4-BE49-F238E27FC236}">
                <a16:creationId xmlns:a16="http://schemas.microsoft.com/office/drawing/2014/main" id="{C249D567-B543-4F40-9634-3652137F0C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525C63-FADA-455B-85CA-7068322167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E9D579-BEB7-4C80-A940-AD82E504DE4F}" type="slidenum">
              <a:rPr lang="en-US" smtClean="0"/>
              <a:t>‹#›</a:t>
            </a:fld>
            <a:endParaRPr lang="en-US"/>
          </a:p>
        </p:txBody>
      </p:sp>
    </p:spTree>
    <p:extLst>
      <p:ext uri="{BB962C8B-B14F-4D97-AF65-F5344CB8AC3E}">
        <p14:creationId xmlns:p14="http://schemas.microsoft.com/office/powerpoint/2010/main" val="3257388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C8A1B-DB67-4C4C-B375-78F6B2EDFBC2}"/>
              </a:ext>
            </a:extLst>
          </p:cNvPr>
          <p:cNvSpPr>
            <a:spLocks noGrp="1"/>
          </p:cNvSpPr>
          <p:nvPr>
            <p:ph type="ctrTitle"/>
          </p:nvPr>
        </p:nvSpPr>
        <p:spPr>
          <a:xfrm>
            <a:off x="795342" y="637953"/>
            <a:ext cx="8272458" cy="3189507"/>
          </a:xfrm>
        </p:spPr>
        <p:txBody>
          <a:bodyPr>
            <a:normAutofit/>
          </a:bodyPr>
          <a:lstStyle/>
          <a:p>
            <a:pPr algn="l"/>
            <a:r>
              <a:rPr lang="en-US" sz="7400">
                <a:solidFill>
                  <a:srgbClr val="FFFFFF"/>
                </a:solidFill>
              </a:rPr>
              <a:t>Benazir Bhutto Second Term (1993-1996)</a:t>
            </a: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7C565018-B5D0-45AA-9AC7-C5CA860FBB4B}"/>
              </a:ext>
            </a:extLst>
          </p:cNvPr>
          <p:cNvSpPr>
            <a:spLocks noGrp="1"/>
          </p:cNvSpPr>
          <p:nvPr>
            <p:ph type="subTitle" idx="1"/>
          </p:nvPr>
        </p:nvSpPr>
        <p:spPr>
          <a:xfrm>
            <a:off x="795342" y="4377268"/>
            <a:ext cx="7970903" cy="1280582"/>
          </a:xfrm>
        </p:spPr>
        <p:txBody>
          <a:bodyPr anchor="t">
            <a:normAutofit fontScale="77500" lnSpcReduction="20000"/>
          </a:bodyPr>
          <a:lstStyle/>
          <a:p>
            <a:pPr algn="l"/>
            <a:r>
              <a:rPr lang="en-US" sz="2200" dirty="0">
                <a:solidFill>
                  <a:srgbClr val="FEFFFF"/>
                </a:solidFill>
              </a:rPr>
              <a:t>General elections </a:t>
            </a:r>
          </a:p>
          <a:p>
            <a:pPr algn="l"/>
            <a:r>
              <a:rPr lang="en-US" sz="2200" dirty="0">
                <a:solidFill>
                  <a:srgbClr val="FEFFFF"/>
                </a:solidFill>
              </a:rPr>
              <a:t>Confrontation with the judiciary</a:t>
            </a:r>
          </a:p>
          <a:p>
            <a:pPr algn="l"/>
            <a:r>
              <a:rPr lang="en-US" sz="2200" dirty="0">
                <a:solidFill>
                  <a:srgbClr val="FEFFFF"/>
                </a:solidFill>
              </a:rPr>
              <a:t>Economic conditions</a:t>
            </a:r>
          </a:p>
          <a:p>
            <a:pPr algn="l"/>
            <a:r>
              <a:rPr lang="en-US" sz="2200" dirty="0">
                <a:solidFill>
                  <a:srgbClr val="FEFFFF"/>
                </a:solidFill>
              </a:rPr>
              <a:t>Dismissal of Benazir government</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54232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4FEDB98-CB15-415C-B21C-37606B168074}"/>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13</a:t>
            </a:r>
            <a:r>
              <a:rPr lang="en-US" sz="4000" baseline="30000" dirty="0">
                <a:solidFill>
                  <a:srgbClr val="FFFFFF"/>
                </a:solidFill>
              </a:rPr>
              <a:t>th</a:t>
            </a:r>
            <a:r>
              <a:rPr lang="en-US" sz="4000" dirty="0">
                <a:solidFill>
                  <a:srgbClr val="FFFFFF"/>
                </a:solidFill>
              </a:rPr>
              <a:t> amendment and abolition of article 58 (2)(B)</a:t>
            </a:r>
          </a:p>
        </p:txBody>
      </p:sp>
      <p:sp>
        <p:nvSpPr>
          <p:cNvPr id="3" name="Content Placeholder 2">
            <a:extLst>
              <a:ext uri="{FF2B5EF4-FFF2-40B4-BE49-F238E27FC236}">
                <a16:creationId xmlns:a16="http://schemas.microsoft.com/office/drawing/2014/main" id="{0B93C0A3-F1EC-4572-96FE-A9548F617AEE}"/>
              </a:ext>
            </a:extLst>
          </p:cNvPr>
          <p:cNvSpPr>
            <a:spLocks noGrp="1"/>
          </p:cNvSpPr>
          <p:nvPr>
            <p:ph idx="1"/>
          </p:nvPr>
        </p:nvSpPr>
        <p:spPr>
          <a:xfrm>
            <a:off x="1367624" y="2490436"/>
            <a:ext cx="9708995" cy="3567173"/>
          </a:xfrm>
        </p:spPr>
        <p:txBody>
          <a:bodyPr anchor="ctr">
            <a:normAutofit/>
          </a:bodyPr>
          <a:lstStyle/>
          <a:p>
            <a:r>
              <a:rPr lang="en-US" sz="2400"/>
              <a:t>Article 58 (2) (b) of the consitution that gave the President the discretionary powers to dissolve the national assembly was done away with by PML (N) because they had two third majority in national assembly. </a:t>
            </a:r>
          </a:p>
          <a:p>
            <a:pPr marL="0" indent="0">
              <a:buNone/>
            </a:pPr>
            <a:endParaRPr lang="en-US" sz="2400"/>
          </a:p>
        </p:txBody>
      </p:sp>
    </p:spTree>
    <p:extLst>
      <p:ext uri="{BB962C8B-B14F-4D97-AF65-F5344CB8AC3E}">
        <p14:creationId xmlns:p14="http://schemas.microsoft.com/office/powerpoint/2010/main" val="1708694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E0518C8-8B74-402C-B0EA-6C7F25F9190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Construction of Motorway (M2)</a:t>
            </a:r>
            <a:br>
              <a:rPr lang="en-US" sz="4000">
                <a:solidFill>
                  <a:srgbClr val="FFFFFF"/>
                </a:solidFill>
              </a:rPr>
            </a:br>
            <a:endParaRPr lang="en-US" sz="4000">
              <a:solidFill>
                <a:srgbClr val="FFFFFF"/>
              </a:solidFill>
            </a:endParaRPr>
          </a:p>
        </p:txBody>
      </p:sp>
      <p:sp>
        <p:nvSpPr>
          <p:cNvPr id="3" name="Content Placeholder 2">
            <a:extLst>
              <a:ext uri="{FF2B5EF4-FFF2-40B4-BE49-F238E27FC236}">
                <a16:creationId xmlns:a16="http://schemas.microsoft.com/office/drawing/2014/main" id="{C3A5FE66-ADAE-41F0-B75E-2A99606A8990}"/>
              </a:ext>
            </a:extLst>
          </p:cNvPr>
          <p:cNvSpPr>
            <a:spLocks noGrp="1"/>
          </p:cNvSpPr>
          <p:nvPr>
            <p:ph idx="1"/>
          </p:nvPr>
        </p:nvSpPr>
        <p:spPr>
          <a:xfrm>
            <a:off x="1367624" y="2490436"/>
            <a:ext cx="9708995" cy="3567173"/>
          </a:xfrm>
        </p:spPr>
        <p:txBody>
          <a:bodyPr anchor="ctr">
            <a:normAutofit/>
          </a:bodyPr>
          <a:lstStyle/>
          <a:p>
            <a:r>
              <a:rPr lang="en-US" sz="2400" dirty="0"/>
              <a:t>The construction of Motorway was started in the first term of PML (N) government. </a:t>
            </a:r>
          </a:p>
          <a:p>
            <a:r>
              <a:rPr lang="en-US" sz="2400" dirty="0"/>
              <a:t>On 26</a:t>
            </a:r>
            <a:r>
              <a:rPr lang="en-US" sz="2400" baseline="30000" dirty="0"/>
              <a:t>th</a:t>
            </a:r>
            <a:r>
              <a:rPr lang="en-US" sz="2400" dirty="0"/>
              <a:t> November 1997 Nawaz Sharif inaugurated the Lahore-Islamabad motorway. </a:t>
            </a:r>
          </a:p>
          <a:p>
            <a:endParaRPr lang="en-US" sz="2400" dirty="0"/>
          </a:p>
        </p:txBody>
      </p:sp>
    </p:spTree>
    <p:extLst>
      <p:ext uri="{BB962C8B-B14F-4D97-AF65-F5344CB8AC3E}">
        <p14:creationId xmlns:p14="http://schemas.microsoft.com/office/powerpoint/2010/main" val="66344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5E67EE7-5A9C-4E6F-A636-A5CF86D99734}"/>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Nuclear explosions</a:t>
            </a:r>
          </a:p>
        </p:txBody>
      </p:sp>
      <p:sp>
        <p:nvSpPr>
          <p:cNvPr id="3" name="Content Placeholder 2">
            <a:extLst>
              <a:ext uri="{FF2B5EF4-FFF2-40B4-BE49-F238E27FC236}">
                <a16:creationId xmlns:a16="http://schemas.microsoft.com/office/drawing/2014/main" id="{86A53381-4FC2-40F4-A34B-F909199095F7}"/>
              </a:ext>
            </a:extLst>
          </p:cNvPr>
          <p:cNvSpPr>
            <a:spLocks noGrp="1"/>
          </p:cNvSpPr>
          <p:nvPr>
            <p:ph idx="1"/>
          </p:nvPr>
        </p:nvSpPr>
        <p:spPr>
          <a:xfrm>
            <a:off x="1367624" y="2490436"/>
            <a:ext cx="9708995" cy="3567173"/>
          </a:xfrm>
        </p:spPr>
        <p:txBody>
          <a:bodyPr anchor="ctr">
            <a:normAutofit/>
          </a:bodyPr>
          <a:lstStyle/>
          <a:p>
            <a:r>
              <a:rPr lang="en-US" sz="2400" dirty="0"/>
              <a:t>BJP, a Hindu nationalist party, won election in India in 1998. They wanted to change the special status of Kashmir under article 370; they wanted construction of Ram Mandir on the place where </a:t>
            </a:r>
            <a:r>
              <a:rPr lang="en-US" sz="2400" dirty="0" err="1"/>
              <a:t>Babri</a:t>
            </a:r>
            <a:r>
              <a:rPr lang="en-US" sz="2400" dirty="0"/>
              <a:t> Masjid was demolished by RSS in 1992. </a:t>
            </a:r>
          </a:p>
          <a:p>
            <a:r>
              <a:rPr lang="en-US" sz="2400" dirty="0"/>
              <a:t>As soon as BJP formed government, they detonated five nuclear devices in the Pokhran desert in Rajasthan on 11 May 1998. </a:t>
            </a:r>
          </a:p>
          <a:p>
            <a:r>
              <a:rPr lang="en-US" sz="2400" dirty="0"/>
              <a:t>Pakistan retaliated by detonating five nuclear devices in the </a:t>
            </a:r>
            <a:r>
              <a:rPr lang="en-US" sz="2400" dirty="0" err="1"/>
              <a:t>Chaghi</a:t>
            </a:r>
            <a:r>
              <a:rPr lang="en-US" sz="2400" dirty="0"/>
              <a:t> hills of Baluchistan on 28 May 1998. </a:t>
            </a:r>
          </a:p>
        </p:txBody>
      </p:sp>
    </p:spTree>
    <p:extLst>
      <p:ext uri="{BB962C8B-B14F-4D97-AF65-F5344CB8AC3E}">
        <p14:creationId xmlns:p14="http://schemas.microsoft.com/office/powerpoint/2010/main" val="4263636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CADBEF0-DEF9-485D-A6BB-94E0ACA541D1}"/>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Lahore Declaration</a:t>
            </a:r>
          </a:p>
        </p:txBody>
      </p:sp>
      <p:sp>
        <p:nvSpPr>
          <p:cNvPr id="3" name="Content Placeholder 2">
            <a:extLst>
              <a:ext uri="{FF2B5EF4-FFF2-40B4-BE49-F238E27FC236}">
                <a16:creationId xmlns:a16="http://schemas.microsoft.com/office/drawing/2014/main" id="{50AC1F9B-C1EE-4D8A-954E-20F757D9E211}"/>
              </a:ext>
            </a:extLst>
          </p:cNvPr>
          <p:cNvSpPr>
            <a:spLocks noGrp="1"/>
          </p:cNvSpPr>
          <p:nvPr>
            <p:ph idx="1"/>
          </p:nvPr>
        </p:nvSpPr>
        <p:spPr>
          <a:xfrm>
            <a:off x="1367624" y="2490436"/>
            <a:ext cx="9708995" cy="3567173"/>
          </a:xfrm>
        </p:spPr>
        <p:txBody>
          <a:bodyPr anchor="ctr">
            <a:normAutofit/>
          </a:bodyPr>
          <a:lstStyle/>
          <a:p>
            <a:r>
              <a:rPr lang="en-US" sz="2400" dirty="0"/>
              <a:t>In February 1999, Nawaz Sharif initiated the process of normalizing relationship with India. </a:t>
            </a:r>
          </a:p>
          <a:p>
            <a:r>
              <a:rPr lang="en-US" sz="2400" dirty="0"/>
              <a:t>Atal Bihari Vajpayee, BJP, visited Lahore on a bus. And a regular bus service was launched between Lahore and Delhi. </a:t>
            </a:r>
          </a:p>
          <a:p>
            <a:r>
              <a:rPr lang="en-US" sz="2400" dirty="0"/>
              <a:t>Both Nawaz Sharif and Vajpayee signed Lahore Declaration and pledged to normalize relationship between the two countries. </a:t>
            </a:r>
          </a:p>
        </p:txBody>
      </p:sp>
    </p:spTree>
    <p:extLst>
      <p:ext uri="{BB962C8B-B14F-4D97-AF65-F5344CB8AC3E}">
        <p14:creationId xmlns:p14="http://schemas.microsoft.com/office/powerpoint/2010/main" val="1087987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10875CE-49F2-4B12-B9B8-D726A3FCA32A}"/>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Kargil war</a:t>
            </a:r>
          </a:p>
        </p:txBody>
      </p:sp>
      <p:sp>
        <p:nvSpPr>
          <p:cNvPr id="3" name="Content Placeholder 2">
            <a:extLst>
              <a:ext uri="{FF2B5EF4-FFF2-40B4-BE49-F238E27FC236}">
                <a16:creationId xmlns:a16="http://schemas.microsoft.com/office/drawing/2014/main" id="{CD4A0114-5446-4942-B5DD-55180EF3FCA3}"/>
              </a:ext>
            </a:extLst>
          </p:cNvPr>
          <p:cNvSpPr>
            <a:spLocks noGrp="1"/>
          </p:cNvSpPr>
          <p:nvPr>
            <p:ph idx="1"/>
          </p:nvPr>
        </p:nvSpPr>
        <p:spPr>
          <a:xfrm>
            <a:off x="1367624" y="2490436"/>
            <a:ext cx="9708995" cy="3567173"/>
          </a:xfrm>
        </p:spPr>
        <p:txBody>
          <a:bodyPr anchor="ctr">
            <a:normAutofit/>
          </a:bodyPr>
          <a:lstStyle/>
          <a:p>
            <a:r>
              <a:rPr lang="en-US" sz="2400" dirty="0"/>
              <a:t>The chief of army staff General Jehangir Karamat while addressing to Naval war college has proposed the establishment of National Security council on 5</a:t>
            </a:r>
            <a:r>
              <a:rPr lang="en-US" sz="2400" baseline="30000" dirty="0"/>
              <a:t>th</a:t>
            </a:r>
            <a:r>
              <a:rPr lang="en-US" sz="2400" dirty="0"/>
              <a:t> October 1998.</a:t>
            </a:r>
          </a:p>
          <a:p>
            <a:r>
              <a:rPr lang="en-US" sz="2400" dirty="0"/>
              <a:t>On 7</a:t>
            </a:r>
            <a:r>
              <a:rPr lang="en-US" sz="2400" baseline="30000" dirty="0"/>
              <a:t>th</a:t>
            </a:r>
            <a:r>
              <a:rPr lang="en-US" sz="2400" dirty="0"/>
              <a:t> October 1998, he was replaced as chief of army staff and Gen Musharraf was appointed as army chief by Nawaz Sharif.</a:t>
            </a:r>
          </a:p>
          <a:p>
            <a:r>
              <a:rPr lang="en-US" sz="2400" dirty="0"/>
              <a:t>Pakistani forces were ejected by the Indian forces in </a:t>
            </a:r>
            <a:r>
              <a:rPr lang="en-US" sz="2400" dirty="0" err="1"/>
              <a:t>kargil</a:t>
            </a:r>
            <a:r>
              <a:rPr lang="en-US" sz="2400" dirty="0"/>
              <a:t> some years. Pakistani army backed the Mujahedeen to infiltrate in the region of </a:t>
            </a:r>
            <a:r>
              <a:rPr lang="en-US" sz="2400" dirty="0" err="1"/>
              <a:t>Kargil</a:t>
            </a:r>
            <a:r>
              <a:rPr lang="en-US" sz="2400" dirty="0"/>
              <a:t>. But India soon recognized and initiated international propaganda and accused Pakistan of aggression. </a:t>
            </a:r>
          </a:p>
        </p:txBody>
      </p:sp>
    </p:spTree>
    <p:extLst>
      <p:ext uri="{BB962C8B-B14F-4D97-AF65-F5344CB8AC3E}">
        <p14:creationId xmlns:p14="http://schemas.microsoft.com/office/powerpoint/2010/main" val="623375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1ECB88-2B87-4368-B49D-EFE02DE264E1}"/>
              </a:ext>
            </a:extLst>
          </p:cNvPr>
          <p:cNvSpPr>
            <a:spLocks noGrp="1"/>
          </p:cNvSpPr>
          <p:nvPr>
            <p:ph idx="1"/>
          </p:nvPr>
        </p:nvSpPr>
        <p:spPr>
          <a:xfrm>
            <a:off x="838200" y="556591"/>
            <a:ext cx="10515600" cy="5620372"/>
          </a:xfrm>
        </p:spPr>
        <p:txBody>
          <a:bodyPr/>
          <a:lstStyle/>
          <a:p>
            <a:r>
              <a:rPr lang="en-US" dirty="0"/>
              <a:t>Nawaz Sharif appealed to President Clinton of USA to bail him out. </a:t>
            </a:r>
          </a:p>
          <a:p>
            <a:r>
              <a:rPr lang="en-US" dirty="0"/>
              <a:t>On 4</a:t>
            </a:r>
            <a:r>
              <a:rPr lang="en-US" baseline="30000" dirty="0"/>
              <a:t>th</a:t>
            </a:r>
            <a:r>
              <a:rPr lang="en-US" dirty="0"/>
              <a:t> July Nawaz Sharif went to Washington and unilaterally signed the accord with USA without the participation of India. Pakistan agreed to withdraw its forces from </a:t>
            </a:r>
            <a:r>
              <a:rPr lang="en-US" dirty="0" err="1"/>
              <a:t>Kargil</a:t>
            </a:r>
            <a:r>
              <a:rPr lang="en-US" dirty="0"/>
              <a:t> and respect the line of Control. </a:t>
            </a:r>
          </a:p>
          <a:p>
            <a:r>
              <a:rPr lang="en-US" dirty="0"/>
              <a:t>As a result of this event the relationship between army and civilian government turned tense. </a:t>
            </a:r>
          </a:p>
          <a:p>
            <a:r>
              <a:rPr lang="en-US" dirty="0"/>
              <a:t>Nawaz Sharif wanted to promote Lt. Gen Zia Uddin, who was junior from his colleagues to general and appoint him chief of army staff. </a:t>
            </a:r>
          </a:p>
          <a:p>
            <a:r>
              <a:rPr lang="en-US" dirty="0"/>
              <a:t>General Pervaiz </a:t>
            </a:r>
            <a:r>
              <a:rPr lang="en-US" dirty="0" err="1"/>
              <a:t>Musharaf</a:t>
            </a:r>
            <a:r>
              <a:rPr lang="en-US" dirty="0"/>
              <a:t> was coming back to Pakistan from his visit to Sri Lanka. Nawaz Sharif ordered to not allow the PIA flight to land in Pakistan and land the flight either in Gulf states or India. </a:t>
            </a:r>
          </a:p>
          <a:p>
            <a:endParaRPr lang="en-US" dirty="0"/>
          </a:p>
          <a:p>
            <a:endParaRPr lang="en-US" dirty="0"/>
          </a:p>
        </p:txBody>
      </p:sp>
    </p:spTree>
    <p:extLst>
      <p:ext uri="{BB962C8B-B14F-4D97-AF65-F5344CB8AC3E}">
        <p14:creationId xmlns:p14="http://schemas.microsoft.com/office/powerpoint/2010/main" val="2250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01CB91C-7676-4808-A669-56218E8DB80B}"/>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Military take over</a:t>
            </a:r>
          </a:p>
        </p:txBody>
      </p:sp>
      <p:sp>
        <p:nvSpPr>
          <p:cNvPr id="3" name="Content Placeholder 2">
            <a:extLst>
              <a:ext uri="{FF2B5EF4-FFF2-40B4-BE49-F238E27FC236}">
                <a16:creationId xmlns:a16="http://schemas.microsoft.com/office/drawing/2014/main" id="{7C149FC9-C311-46AF-8A9A-8D38C245B007}"/>
              </a:ext>
            </a:extLst>
          </p:cNvPr>
          <p:cNvSpPr>
            <a:spLocks noGrp="1"/>
          </p:cNvSpPr>
          <p:nvPr>
            <p:ph idx="1"/>
          </p:nvPr>
        </p:nvSpPr>
        <p:spPr>
          <a:xfrm>
            <a:off x="1367624" y="2490436"/>
            <a:ext cx="9708995" cy="3567173"/>
          </a:xfrm>
        </p:spPr>
        <p:txBody>
          <a:bodyPr anchor="ctr">
            <a:normAutofit/>
          </a:bodyPr>
          <a:lstStyle/>
          <a:p>
            <a:r>
              <a:rPr lang="en-US" sz="2400"/>
              <a:t>Nawaz Sharif wanted to promote Lt. Gen Zia Uddin, who was junior from his colleagues to general and appoint him chief of army staff. </a:t>
            </a:r>
          </a:p>
          <a:p>
            <a:r>
              <a:rPr lang="en-US" sz="2400"/>
              <a:t>General Pervaiz Musharaf was coming back to Pakistan from his visit to Sri Lanka. Nawaz Sharif ordered to not allow the PIA flight to land in Pakistan and land the flight either in Gulf states or India. </a:t>
            </a:r>
          </a:p>
          <a:p>
            <a:r>
              <a:rPr lang="en-US" sz="2400"/>
              <a:t>But the military general has taken over the airport in Karachi, where Musharaf landed.</a:t>
            </a:r>
          </a:p>
          <a:p>
            <a:r>
              <a:rPr lang="en-US" sz="2400"/>
              <a:t>Military has already taken control of PTV, and Musharaf addressed the nation that he has imposed Martial law in Pakistan. </a:t>
            </a:r>
          </a:p>
        </p:txBody>
      </p:sp>
    </p:spTree>
    <p:extLst>
      <p:ext uri="{BB962C8B-B14F-4D97-AF65-F5344CB8AC3E}">
        <p14:creationId xmlns:p14="http://schemas.microsoft.com/office/powerpoint/2010/main" val="1904103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6978CC2-408C-49EF-9655-566A1A4A7A70}"/>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General elections of 1993</a:t>
            </a:r>
          </a:p>
        </p:txBody>
      </p:sp>
      <p:sp>
        <p:nvSpPr>
          <p:cNvPr id="3" name="Content Placeholder 2">
            <a:extLst>
              <a:ext uri="{FF2B5EF4-FFF2-40B4-BE49-F238E27FC236}">
                <a16:creationId xmlns:a16="http://schemas.microsoft.com/office/drawing/2014/main" id="{3EFDDD71-D4D3-4D82-823C-E6ED5660C1BA}"/>
              </a:ext>
            </a:extLst>
          </p:cNvPr>
          <p:cNvSpPr>
            <a:spLocks noGrp="1"/>
          </p:cNvSpPr>
          <p:nvPr>
            <p:ph idx="1"/>
          </p:nvPr>
        </p:nvSpPr>
        <p:spPr>
          <a:xfrm>
            <a:off x="1367624" y="2490436"/>
            <a:ext cx="9708995" cy="3567173"/>
          </a:xfrm>
        </p:spPr>
        <p:txBody>
          <a:bodyPr anchor="ctr">
            <a:normAutofit/>
          </a:bodyPr>
          <a:lstStyle/>
          <a:p>
            <a:r>
              <a:rPr lang="en-US" sz="2400" dirty="0" err="1"/>
              <a:t>Moeen</a:t>
            </a:r>
            <a:r>
              <a:rPr lang="en-US" sz="2400" dirty="0"/>
              <a:t> Qureshi, a retired bureaucrat and ex-employee of world bank, was appointed as caretaker Prime Minister. </a:t>
            </a:r>
          </a:p>
          <a:p>
            <a:r>
              <a:rPr lang="en-US" sz="2400" dirty="0"/>
              <a:t>The elections held on 6</a:t>
            </a:r>
            <a:r>
              <a:rPr lang="en-US" sz="2400" baseline="30000" dirty="0"/>
              <a:t>th</a:t>
            </a:r>
            <a:r>
              <a:rPr lang="en-US" sz="2400" dirty="0"/>
              <a:t> February 1993. PPP won 86 seats and PML (N) won 72 seats out of 205 total seats of national assembly. </a:t>
            </a:r>
          </a:p>
          <a:p>
            <a:r>
              <a:rPr lang="en-US" sz="2400" dirty="0"/>
              <a:t>The overall percentage of voter decreased to 40.54 %.</a:t>
            </a:r>
          </a:p>
          <a:p>
            <a:r>
              <a:rPr lang="en-US" sz="2400" dirty="0"/>
              <a:t>The reason for the low turn around was lack of trust of the citizen in the politicians due to growing corruption, and inefficiency in governance. </a:t>
            </a:r>
          </a:p>
        </p:txBody>
      </p:sp>
    </p:spTree>
    <p:extLst>
      <p:ext uri="{BB962C8B-B14F-4D97-AF65-F5344CB8AC3E}">
        <p14:creationId xmlns:p14="http://schemas.microsoft.com/office/powerpoint/2010/main" val="3217165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3AE9DA9-B894-4029-A511-B4E6BAF06FB0}"/>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Formation of government	</a:t>
            </a:r>
          </a:p>
        </p:txBody>
      </p:sp>
      <p:sp>
        <p:nvSpPr>
          <p:cNvPr id="3" name="Content Placeholder 2">
            <a:extLst>
              <a:ext uri="{FF2B5EF4-FFF2-40B4-BE49-F238E27FC236}">
                <a16:creationId xmlns:a16="http://schemas.microsoft.com/office/drawing/2014/main" id="{8C862258-1410-440B-B1AB-6C31A6BE6CCE}"/>
              </a:ext>
            </a:extLst>
          </p:cNvPr>
          <p:cNvSpPr>
            <a:spLocks noGrp="1"/>
          </p:cNvSpPr>
          <p:nvPr>
            <p:ph idx="1"/>
          </p:nvPr>
        </p:nvSpPr>
        <p:spPr>
          <a:xfrm>
            <a:off x="1367624" y="2490436"/>
            <a:ext cx="9708995" cy="3567173"/>
          </a:xfrm>
        </p:spPr>
        <p:txBody>
          <a:bodyPr anchor="ctr">
            <a:normAutofit/>
          </a:bodyPr>
          <a:lstStyle/>
          <a:p>
            <a:r>
              <a:rPr lang="en-US" sz="2400"/>
              <a:t>Benazir Bhutto became the Prime minister with the cooperation of  the PML (J) and independent member of the national assembly.</a:t>
            </a:r>
          </a:p>
          <a:p>
            <a:r>
              <a:rPr lang="en-US" sz="2400"/>
              <a:t>After the election of the Prime Minister and formation of the provincial assemblies the election of the President was to be held.</a:t>
            </a:r>
          </a:p>
          <a:p>
            <a:r>
              <a:rPr lang="en-US" sz="2400"/>
              <a:t>The nomination of different candidates were submitted in which the potential nominees were from PML (N) and PPP.</a:t>
            </a:r>
          </a:p>
          <a:p>
            <a:r>
              <a:rPr lang="en-US" sz="2400"/>
              <a:t>Wasim Sajjad was the acting President from PML (N) at that time who contested with Farooq Leghari from PPP.</a:t>
            </a:r>
          </a:p>
          <a:p>
            <a:r>
              <a:rPr lang="en-US" sz="2400"/>
              <a:t>Farooq Leghari won with  274 votes and Sajjad lost with 168 votes</a:t>
            </a:r>
          </a:p>
        </p:txBody>
      </p:sp>
    </p:spTree>
    <p:extLst>
      <p:ext uri="{BB962C8B-B14F-4D97-AF65-F5344CB8AC3E}">
        <p14:creationId xmlns:p14="http://schemas.microsoft.com/office/powerpoint/2010/main" val="283602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E648FC8-D8D9-43D6-8AF5-25F43D6E0C29}"/>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Confrontation with Judiciary</a:t>
            </a:r>
          </a:p>
        </p:txBody>
      </p:sp>
      <p:sp>
        <p:nvSpPr>
          <p:cNvPr id="3" name="Content Placeholder 2">
            <a:extLst>
              <a:ext uri="{FF2B5EF4-FFF2-40B4-BE49-F238E27FC236}">
                <a16:creationId xmlns:a16="http://schemas.microsoft.com/office/drawing/2014/main" id="{13056838-AF64-4F94-88BE-FE6A61B7A0E1}"/>
              </a:ext>
            </a:extLst>
          </p:cNvPr>
          <p:cNvSpPr>
            <a:spLocks noGrp="1"/>
          </p:cNvSpPr>
          <p:nvPr>
            <p:ph idx="1"/>
          </p:nvPr>
        </p:nvSpPr>
        <p:spPr>
          <a:xfrm>
            <a:off x="1367624" y="2177170"/>
            <a:ext cx="9708995" cy="3880439"/>
          </a:xfrm>
        </p:spPr>
        <p:txBody>
          <a:bodyPr anchor="ctr">
            <a:normAutofit/>
          </a:bodyPr>
          <a:lstStyle/>
          <a:p>
            <a:r>
              <a:rPr lang="en-US" sz="2400" dirty="0"/>
              <a:t>Before becoming Prime Minister, Benazir had promised that she would bring reforms in appointment of the judges. The appointment would be based on merit rather than personal choices. </a:t>
            </a:r>
          </a:p>
          <a:p>
            <a:r>
              <a:rPr lang="en-US" sz="2400" dirty="0"/>
              <a:t>However, she did not follow what she has promised. On 5 June 1994, she appointed Justice Sajjad Ali Shah who was junior to Justice Jan and two other colleagues as the chief Justice of Pakistan. </a:t>
            </a:r>
          </a:p>
          <a:p>
            <a:r>
              <a:rPr lang="en-US" sz="2400" dirty="0"/>
              <a:t>The matter was taken by the supreme court to decide the issue of appointment of the judges. </a:t>
            </a:r>
          </a:p>
        </p:txBody>
      </p:sp>
    </p:spTree>
    <p:extLst>
      <p:ext uri="{BB962C8B-B14F-4D97-AF65-F5344CB8AC3E}">
        <p14:creationId xmlns:p14="http://schemas.microsoft.com/office/powerpoint/2010/main" val="1076926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B239A0-9FDB-4708-8E45-3F3F76047C33}"/>
              </a:ext>
            </a:extLst>
          </p:cNvPr>
          <p:cNvSpPr>
            <a:spLocks noGrp="1"/>
          </p:cNvSpPr>
          <p:nvPr>
            <p:ph idx="1"/>
          </p:nvPr>
        </p:nvSpPr>
        <p:spPr>
          <a:xfrm>
            <a:off x="838200" y="424070"/>
            <a:ext cx="10515600" cy="5752893"/>
          </a:xfrm>
        </p:spPr>
        <p:txBody>
          <a:bodyPr/>
          <a:lstStyle/>
          <a:p>
            <a:r>
              <a:rPr lang="en-US" sz="2800" dirty="0"/>
              <a:t>The Judges judgment made consultation with the chief justice on the matter of the appointment of the judges effective. </a:t>
            </a:r>
          </a:p>
          <a:p>
            <a:r>
              <a:rPr lang="en-US" sz="2800" dirty="0"/>
              <a:t>President filed a petition that the President should have the authority to appoint the judges to ensure the independence of judiciary from executive but supreme judgement maintained that the appointment of the judges should be carried as per the constitutional practice that is through advice of Prime minister by President. </a:t>
            </a:r>
          </a:p>
          <a:p>
            <a:pPr marL="0" indent="0">
              <a:buNone/>
            </a:pPr>
            <a:endParaRPr lang="en-US" dirty="0"/>
          </a:p>
        </p:txBody>
      </p:sp>
    </p:spTree>
    <p:extLst>
      <p:ext uri="{BB962C8B-B14F-4D97-AF65-F5344CB8AC3E}">
        <p14:creationId xmlns:p14="http://schemas.microsoft.com/office/powerpoint/2010/main" val="72458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96EB0955-0250-43B7-98CC-7DDC1A891ACC}"/>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Economic conditions </a:t>
            </a:r>
          </a:p>
        </p:txBody>
      </p:sp>
      <p:sp>
        <p:nvSpPr>
          <p:cNvPr id="3" name="Content Placeholder 2">
            <a:extLst>
              <a:ext uri="{FF2B5EF4-FFF2-40B4-BE49-F238E27FC236}">
                <a16:creationId xmlns:a16="http://schemas.microsoft.com/office/drawing/2014/main" id="{5AA95C34-2D35-479A-A141-57891A34D9C3}"/>
              </a:ext>
            </a:extLst>
          </p:cNvPr>
          <p:cNvSpPr>
            <a:spLocks noGrp="1"/>
          </p:cNvSpPr>
          <p:nvPr>
            <p:ph idx="1"/>
          </p:nvPr>
        </p:nvSpPr>
        <p:spPr>
          <a:xfrm>
            <a:off x="1367624" y="2490436"/>
            <a:ext cx="9708995" cy="3567173"/>
          </a:xfrm>
        </p:spPr>
        <p:txBody>
          <a:bodyPr anchor="ctr">
            <a:normAutofit/>
          </a:bodyPr>
          <a:lstStyle/>
          <a:p>
            <a:r>
              <a:rPr lang="en-US" sz="2400"/>
              <a:t>IMF had informed the government that they would continue supporting financially if tax on agriculture is imposed, reduction is done on the military expenditure, the import duties is lifted, and reduction of tariffs.</a:t>
            </a:r>
          </a:p>
          <a:p>
            <a:r>
              <a:rPr lang="en-US" sz="2400"/>
              <a:t>Benazir government has started to purchase electricity from the Independent power producers. The rate of electricity increased which became a burden on the consumers. The industries were forced to pay large sum of money for the electricity.  </a:t>
            </a:r>
          </a:p>
        </p:txBody>
      </p:sp>
    </p:spTree>
    <p:extLst>
      <p:ext uri="{BB962C8B-B14F-4D97-AF65-F5344CB8AC3E}">
        <p14:creationId xmlns:p14="http://schemas.microsoft.com/office/powerpoint/2010/main" val="196587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C6A598B-85B3-4FBF-B0E2-D37FBAF5CD0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Dismissal of Benazir government	</a:t>
            </a:r>
          </a:p>
        </p:txBody>
      </p:sp>
      <p:sp>
        <p:nvSpPr>
          <p:cNvPr id="3" name="Content Placeholder 2">
            <a:extLst>
              <a:ext uri="{FF2B5EF4-FFF2-40B4-BE49-F238E27FC236}">
                <a16:creationId xmlns:a16="http://schemas.microsoft.com/office/drawing/2014/main" id="{8405A522-19EF-492A-8B95-6105EDC873DA}"/>
              </a:ext>
            </a:extLst>
          </p:cNvPr>
          <p:cNvSpPr>
            <a:spLocks noGrp="1"/>
          </p:cNvSpPr>
          <p:nvPr>
            <p:ph idx="1"/>
          </p:nvPr>
        </p:nvSpPr>
        <p:spPr>
          <a:xfrm>
            <a:off x="1367624" y="2490436"/>
            <a:ext cx="9708995" cy="1687669"/>
          </a:xfrm>
        </p:spPr>
        <p:txBody>
          <a:bodyPr anchor="ctr">
            <a:normAutofit/>
          </a:bodyPr>
          <a:lstStyle/>
          <a:p>
            <a:r>
              <a:rPr lang="en-US" sz="2400" dirty="0"/>
              <a:t>The President dissolved the assembly using his discretionary power under article 58 (2) (B) on  4 November 1996. </a:t>
            </a:r>
          </a:p>
          <a:p>
            <a:endParaRPr lang="en-US" sz="2400" dirty="0"/>
          </a:p>
        </p:txBody>
      </p:sp>
    </p:spTree>
    <p:extLst>
      <p:ext uri="{BB962C8B-B14F-4D97-AF65-F5344CB8AC3E}">
        <p14:creationId xmlns:p14="http://schemas.microsoft.com/office/powerpoint/2010/main" val="316701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BD2228-B982-4BAC-AEE0-327459AF0D12}"/>
              </a:ext>
            </a:extLst>
          </p:cNvPr>
          <p:cNvSpPr>
            <a:spLocks noGrp="1"/>
          </p:cNvSpPr>
          <p:nvPr>
            <p:ph type="title"/>
          </p:nvPr>
        </p:nvSpPr>
        <p:spPr>
          <a:xfrm>
            <a:off x="841248" y="548640"/>
            <a:ext cx="3600860" cy="5431536"/>
          </a:xfrm>
        </p:spPr>
        <p:txBody>
          <a:bodyPr>
            <a:normAutofit/>
          </a:bodyPr>
          <a:lstStyle/>
          <a:p>
            <a:r>
              <a:rPr lang="en-US" sz="5400"/>
              <a:t>Nawaz Sharif Second term (1997-1999)</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B8CB54-336B-4637-9C4E-B6C194936C71}"/>
              </a:ext>
            </a:extLst>
          </p:cNvPr>
          <p:cNvSpPr>
            <a:spLocks noGrp="1"/>
          </p:cNvSpPr>
          <p:nvPr>
            <p:ph idx="1"/>
          </p:nvPr>
        </p:nvSpPr>
        <p:spPr>
          <a:xfrm>
            <a:off x="5126418" y="552091"/>
            <a:ext cx="6224335" cy="5431536"/>
          </a:xfrm>
        </p:spPr>
        <p:txBody>
          <a:bodyPr anchor="ctr">
            <a:normAutofit/>
          </a:bodyPr>
          <a:lstStyle/>
          <a:p>
            <a:r>
              <a:rPr lang="en-US" sz="2200" dirty="0"/>
              <a:t>Election of 1997</a:t>
            </a:r>
          </a:p>
          <a:p>
            <a:r>
              <a:rPr lang="en-US" sz="2200" dirty="0"/>
              <a:t>13</a:t>
            </a:r>
            <a:r>
              <a:rPr lang="en-US" sz="2200" baseline="30000" dirty="0"/>
              <a:t>th</a:t>
            </a:r>
            <a:r>
              <a:rPr lang="en-US" sz="2200" dirty="0"/>
              <a:t> amendment abolition of article 58(2)(B)</a:t>
            </a:r>
          </a:p>
          <a:p>
            <a:r>
              <a:rPr lang="en-US" sz="2200" dirty="0"/>
              <a:t>Construction of Motorway (M2)</a:t>
            </a:r>
          </a:p>
          <a:p>
            <a:r>
              <a:rPr lang="en-US" sz="2200" dirty="0"/>
              <a:t>Nuclear explosions</a:t>
            </a:r>
          </a:p>
          <a:p>
            <a:r>
              <a:rPr lang="en-US" sz="2200" dirty="0"/>
              <a:t>Lahore declaration</a:t>
            </a:r>
          </a:p>
          <a:p>
            <a:r>
              <a:rPr lang="en-US" sz="2200" dirty="0" err="1"/>
              <a:t>Kargil</a:t>
            </a:r>
            <a:r>
              <a:rPr lang="en-US" sz="2200" dirty="0"/>
              <a:t> war</a:t>
            </a:r>
          </a:p>
          <a:p>
            <a:r>
              <a:rPr lang="en-US" sz="2200" dirty="0"/>
              <a:t>Military take over by Gen </a:t>
            </a:r>
            <a:r>
              <a:rPr lang="en-US" sz="2200" dirty="0" err="1"/>
              <a:t>Musharaf</a:t>
            </a:r>
            <a:r>
              <a:rPr lang="en-US" sz="2200" dirty="0"/>
              <a:t> </a:t>
            </a:r>
          </a:p>
        </p:txBody>
      </p:sp>
    </p:spTree>
    <p:extLst>
      <p:ext uri="{BB962C8B-B14F-4D97-AF65-F5344CB8AC3E}">
        <p14:creationId xmlns:p14="http://schemas.microsoft.com/office/powerpoint/2010/main" val="1858356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112B73D-0986-42BA-8FF4-FE056E47C373}"/>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Elections 1997</a:t>
            </a:r>
          </a:p>
        </p:txBody>
      </p:sp>
      <p:sp>
        <p:nvSpPr>
          <p:cNvPr id="3" name="Content Placeholder 2">
            <a:extLst>
              <a:ext uri="{FF2B5EF4-FFF2-40B4-BE49-F238E27FC236}">
                <a16:creationId xmlns:a16="http://schemas.microsoft.com/office/drawing/2014/main" id="{2ED11C78-81E5-4AF8-9B0C-5A41124D885D}"/>
              </a:ext>
            </a:extLst>
          </p:cNvPr>
          <p:cNvSpPr>
            <a:spLocks noGrp="1"/>
          </p:cNvSpPr>
          <p:nvPr>
            <p:ph idx="1"/>
          </p:nvPr>
        </p:nvSpPr>
        <p:spPr>
          <a:xfrm>
            <a:off x="1367624" y="2490436"/>
            <a:ext cx="9708995" cy="3567173"/>
          </a:xfrm>
        </p:spPr>
        <p:txBody>
          <a:bodyPr anchor="ctr">
            <a:normAutofit/>
          </a:bodyPr>
          <a:lstStyle/>
          <a:p>
            <a:r>
              <a:rPr lang="en-US" sz="2400" dirty="0"/>
              <a:t>Founding member of PPP, </a:t>
            </a:r>
            <a:r>
              <a:rPr lang="en-US" sz="2400" dirty="0" err="1"/>
              <a:t>Meraj</a:t>
            </a:r>
            <a:r>
              <a:rPr lang="en-US" sz="2400" dirty="0"/>
              <a:t> Khalid was appointed as the caretaker Prime Minster. He was a former speaker of national assembly and worked as chief minister of Punjab.</a:t>
            </a:r>
          </a:p>
          <a:p>
            <a:r>
              <a:rPr lang="en-US" sz="2400" dirty="0"/>
              <a:t>PML (N) won major seats this time in the election 134 out of 205. while PPP only won 19 seats. </a:t>
            </a:r>
          </a:p>
          <a:p>
            <a:r>
              <a:rPr lang="en-US" sz="2400" dirty="0"/>
              <a:t>Imran Khan formed his party with the name Pakistan </a:t>
            </a:r>
            <a:r>
              <a:rPr lang="en-US" sz="2400" dirty="0" err="1"/>
              <a:t>Tehrik</a:t>
            </a:r>
            <a:r>
              <a:rPr lang="en-US" sz="2400" dirty="0"/>
              <a:t>-e-</a:t>
            </a:r>
            <a:r>
              <a:rPr lang="en-US" sz="2400" dirty="0" err="1"/>
              <a:t>Insaf</a:t>
            </a:r>
            <a:r>
              <a:rPr lang="en-US" sz="2400" dirty="0"/>
              <a:t> few days before the general elections were scheduled.</a:t>
            </a:r>
          </a:p>
          <a:p>
            <a:r>
              <a:rPr lang="en-US" sz="2400" dirty="0"/>
              <a:t>The voter turn around decreased comparatively to the elections of 1993. It was 26 % in urban areas and 27 % in rural areas. </a:t>
            </a:r>
          </a:p>
          <a:p>
            <a:endParaRPr lang="en-US" sz="2400" dirty="0"/>
          </a:p>
        </p:txBody>
      </p:sp>
    </p:spTree>
    <p:extLst>
      <p:ext uri="{BB962C8B-B14F-4D97-AF65-F5344CB8AC3E}">
        <p14:creationId xmlns:p14="http://schemas.microsoft.com/office/powerpoint/2010/main" val="2086153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1189</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Benazir Bhutto Second Term (1993-1996)</vt:lpstr>
      <vt:lpstr>General elections of 1993</vt:lpstr>
      <vt:lpstr>Formation of government </vt:lpstr>
      <vt:lpstr>Confrontation with Judiciary</vt:lpstr>
      <vt:lpstr>PowerPoint Presentation</vt:lpstr>
      <vt:lpstr>Economic conditions </vt:lpstr>
      <vt:lpstr>Dismissal of Benazir government </vt:lpstr>
      <vt:lpstr>Nawaz Sharif Second term (1997-1999)</vt:lpstr>
      <vt:lpstr>Elections 1997</vt:lpstr>
      <vt:lpstr>13th amendment and abolition of article 58 (2)(B)</vt:lpstr>
      <vt:lpstr>Construction of Motorway (M2) </vt:lpstr>
      <vt:lpstr>Nuclear explosions</vt:lpstr>
      <vt:lpstr>Lahore Declaration</vt:lpstr>
      <vt:lpstr>Kargil war</vt:lpstr>
      <vt:lpstr>PowerPoint Presentation</vt:lpstr>
      <vt:lpstr>Military take over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Benazir Bhutto Second Term (1993-1996)</dc:title>
  <dc:creator>IBRAHIM AHMED</dc:creator>
  <cp:lastModifiedBy>IBRAHIM AHMED</cp:lastModifiedBy>
  <cp:revision>11</cp:revision>
  <dcterms:created xsi:type="dcterms:W3CDTF">2020-12-14T18:42:49Z</dcterms:created>
  <dcterms:modified xsi:type="dcterms:W3CDTF">2020-12-14T19:55:10Z</dcterms:modified>
</cp:coreProperties>
</file>