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snapToGrid="0">
      <p:cViewPr varScale="1">
        <p:scale>
          <a:sx n="72" d="100"/>
          <a:sy n="72" d="100"/>
        </p:scale>
        <p:origin x="6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2574-236F-4332-A4E7-3B7E3AA89A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30587C-00C0-4D57-8C44-F4C8701572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A5AF59-07DD-4D37-92E5-10DA6868175A}"/>
              </a:ext>
            </a:extLst>
          </p:cNvPr>
          <p:cNvSpPr>
            <a:spLocks noGrp="1"/>
          </p:cNvSpPr>
          <p:nvPr>
            <p:ph type="dt" sz="half" idx="10"/>
          </p:nvPr>
        </p:nvSpPr>
        <p:spPr/>
        <p:txBody>
          <a:bodyPr/>
          <a:lstStyle/>
          <a:p>
            <a:fld id="{B8CA8465-DCDD-4A45-AA91-5B72C73A7405}" type="datetimeFigureOut">
              <a:rPr lang="en-US" smtClean="0"/>
              <a:t>12/14/2020</a:t>
            </a:fld>
            <a:endParaRPr lang="en-US"/>
          </a:p>
        </p:txBody>
      </p:sp>
      <p:sp>
        <p:nvSpPr>
          <p:cNvPr id="5" name="Footer Placeholder 4">
            <a:extLst>
              <a:ext uri="{FF2B5EF4-FFF2-40B4-BE49-F238E27FC236}">
                <a16:creationId xmlns:a16="http://schemas.microsoft.com/office/drawing/2014/main" id="{7FF4D649-3D16-4CDD-8081-0C47A283A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0BF6E-0222-4060-A2EF-974005C3115C}"/>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1680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AF03-DE97-4C21-B39A-41EDE0DC49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65214C-64B5-4122-9C2A-7765AC1768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73A60-9234-4529-B1ED-1F1B0CDE9E01}"/>
              </a:ext>
            </a:extLst>
          </p:cNvPr>
          <p:cNvSpPr>
            <a:spLocks noGrp="1"/>
          </p:cNvSpPr>
          <p:nvPr>
            <p:ph type="dt" sz="half" idx="10"/>
          </p:nvPr>
        </p:nvSpPr>
        <p:spPr/>
        <p:txBody>
          <a:bodyPr/>
          <a:lstStyle/>
          <a:p>
            <a:fld id="{B8CA8465-DCDD-4A45-AA91-5B72C73A7405}" type="datetimeFigureOut">
              <a:rPr lang="en-US" smtClean="0"/>
              <a:t>12/14/2020</a:t>
            </a:fld>
            <a:endParaRPr lang="en-US"/>
          </a:p>
        </p:txBody>
      </p:sp>
      <p:sp>
        <p:nvSpPr>
          <p:cNvPr id="5" name="Footer Placeholder 4">
            <a:extLst>
              <a:ext uri="{FF2B5EF4-FFF2-40B4-BE49-F238E27FC236}">
                <a16:creationId xmlns:a16="http://schemas.microsoft.com/office/drawing/2014/main" id="{F03A5906-76A2-404B-8425-E4D35278C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B49BE-2062-4627-821D-951660176109}"/>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125238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D67492-FC51-4054-B69F-EFB176C656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7D5329-ACB2-4258-8E83-7B4CE0A2FE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8140C-AD26-4607-B89D-8D14499B785E}"/>
              </a:ext>
            </a:extLst>
          </p:cNvPr>
          <p:cNvSpPr>
            <a:spLocks noGrp="1"/>
          </p:cNvSpPr>
          <p:nvPr>
            <p:ph type="dt" sz="half" idx="10"/>
          </p:nvPr>
        </p:nvSpPr>
        <p:spPr/>
        <p:txBody>
          <a:bodyPr/>
          <a:lstStyle/>
          <a:p>
            <a:fld id="{B8CA8465-DCDD-4A45-AA91-5B72C73A7405}" type="datetimeFigureOut">
              <a:rPr lang="en-US" smtClean="0"/>
              <a:t>12/14/2020</a:t>
            </a:fld>
            <a:endParaRPr lang="en-US"/>
          </a:p>
        </p:txBody>
      </p:sp>
      <p:sp>
        <p:nvSpPr>
          <p:cNvPr id="5" name="Footer Placeholder 4">
            <a:extLst>
              <a:ext uri="{FF2B5EF4-FFF2-40B4-BE49-F238E27FC236}">
                <a16:creationId xmlns:a16="http://schemas.microsoft.com/office/drawing/2014/main" id="{181A1964-B11A-4A63-AD8D-71A736E8F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2AA6EB-D76E-4CA1-84CD-8292DDB77A29}"/>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187900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D608-9F3C-4D05-9CA4-E40E2E854F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22397-E913-4905-A744-713C46A8D7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33605-08B5-478B-B51A-0878AAEBA560}"/>
              </a:ext>
            </a:extLst>
          </p:cNvPr>
          <p:cNvSpPr>
            <a:spLocks noGrp="1"/>
          </p:cNvSpPr>
          <p:nvPr>
            <p:ph type="dt" sz="half" idx="10"/>
          </p:nvPr>
        </p:nvSpPr>
        <p:spPr/>
        <p:txBody>
          <a:bodyPr/>
          <a:lstStyle/>
          <a:p>
            <a:fld id="{B8CA8465-DCDD-4A45-AA91-5B72C73A7405}" type="datetimeFigureOut">
              <a:rPr lang="en-US" smtClean="0"/>
              <a:t>12/14/2020</a:t>
            </a:fld>
            <a:endParaRPr lang="en-US"/>
          </a:p>
        </p:txBody>
      </p:sp>
      <p:sp>
        <p:nvSpPr>
          <p:cNvPr id="5" name="Footer Placeholder 4">
            <a:extLst>
              <a:ext uri="{FF2B5EF4-FFF2-40B4-BE49-F238E27FC236}">
                <a16:creationId xmlns:a16="http://schemas.microsoft.com/office/drawing/2014/main" id="{C32B2227-A2B0-4E11-BB3F-909134DB2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36EAF-AEDA-4F82-AD39-16229D1D9F93}"/>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300464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7A42-8C3D-4B03-92E7-FCA29B6147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5CDEF2-FA0C-4FBA-B315-35966B26EE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D080E0-BDF1-48EB-9640-7E76DD32E32A}"/>
              </a:ext>
            </a:extLst>
          </p:cNvPr>
          <p:cNvSpPr>
            <a:spLocks noGrp="1"/>
          </p:cNvSpPr>
          <p:nvPr>
            <p:ph type="dt" sz="half" idx="10"/>
          </p:nvPr>
        </p:nvSpPr>
        <p:spPr/>
        <p:txBody>
          <a:bodyPr/>
          <a:lstStyle/>
          <a:p>
            <a:fld id="{B8CA8465-DCDD-4A45-AA91-5B72C73A7405}" type="datetimeFigureOut">
              <a:rPr lang="en-US" smtClean="0"/>
              <a:t>12/14/2020</a:t>
            </a:fld>
            <a:endParaRPr lang="en-US"/>
          </a:p>
        </p:txBody>
      </p:sp>
      <p:sp>
        <p:nvSpPr>
          <p:cNvPr id="5" name="Footer Placeholder 4">
            <a:extLst>
              <a:ext uri="{FF2B5EF4-FFF2-40B4-BE49-F238E27FC236}">
                <a16:creationId xmlns:a16="http://schemas.microsoft.com/office/drawing/2014/main" id="{A738CC6A-CA50-4541-B420-33B42E5D5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5B56AC-2B14-4D81-8B6F-549BA72CC3F0}"/>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414607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BE114-D974-4CD4-B2F1-E737588762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4BE58A-1794-4280-9621-106A9FC090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643DBD-4089-4675-9E0A-E129F9965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C1A7EE-086A-47AC-B53A-8D16F1DA3786}"/>
              </a:ext>
            </a:extLst>
          </p:cNvPr>
          <p:cNvSpPr>
            <a:spLocks noGrp="1"/>
          </p:cNvSpPr>
          <p:nvPr>
            <p:ph type="dt" sz="half" idx="10"/>
          </p:nvPr>
        </p:nvSpPr>
        <p:spPr/>
        <p:txBody>
          <a:bodyPr/>
          <a:lstStyle/>
          <a:p>
            <a:fld id="{B8CA8465-DCDD-4A45-AA91-5B72C73A7405}" type="datetimeFigureOut">
              <a:rPr lang="en-US" smtClean="0"/>
              <a:t>12/14/2020</a:t>
            </a:fld>
            <a:endParaRPr lang="en-US"/>
          </a:p>
        </p:txBody>
      </p:sp>
      <p:sp>
        <p:nvSpPr>
          <p:cNvPr id="6" name="Footer Placeholder 5">
            <a:extLst>
              <a:ext uri="{FF2B5EF4-FFF2-40B4-BE49-F238E27FC236}">
                <a16:creationId xmlns:a16="http://schemas.microsoft.com/office/drawing/2014/main" id="{CFC6926A-A6B5-4D6E-B347-E44C584036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569D47-1AFD-4393-8FC3-E613564A0735}"/>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158063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14EE-7EE9-4801-94F7-E1278EC079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374F1A-F828-4C89-A590-C816AB7734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88C717-F9DA-488E-B54F-A6920A543A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FE5524-6563-4D62-820A-A4CCEFDD9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5185BB-B666-4A14-8322-490C5C453E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9C5800-B568-4FEB-B033-DF7E7FF69748}"/>
              </a:ext>
            </a:extLst>
          </p:cNvPr>
          <p:cNvSpPr>
            <a:spLocks noGrp="1"/>
          </p:cNvSpPr>
          <p:nvPr>
            <p:ph type="dt" sz="half" idx="10"/>
          </p:nvPr>
        </p:nvSpPr>
        <p:spPr/>
        <p:txBody>
          <a:bodyPr/>
          <a:lstStyle/>
          <a:p>
            <a:fld id="{B8CA8465-DCDD-4A45-AA91-5B72C73A7405}" type="datetimeFigureOut">
              <a:rPr lang="en-US" smtClean="0"/>
              <a:t>12/14/2020</a:t>
            </a:fld>
            <a:endParaRPr lang="en-US"/>
          </a:p>
        </p:txBody>
      </p:sp>
      <p:sp>
        <p:nvSpPr>
          <p:cNvPr id="8" name="Footer Placeholder 7">
            <a:extLst>
              <a:ext uri="{FF2B5EF4-FFF2-40B4-BE49-F238E27FC236}">
                <a16:creationId xmlns:a16="http://schemas.microsoft.com/office/drawing/2014/main" id="{F87F97A3-FB10-423F-8A4C-76DB1DB81E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BC5A82-BC92-494F-A256-B4FD98D17989}"/>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2340261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C392-01C3-4F3D-BD50-DC677B6108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7F49E2-9C1F-46E7-A7F1-85651961051F}"/>
              </a:ext>
            </a:extLst>
          </p:cNvPr>
          <p:cNvSpPr>
            <a:spLocks noGrp="1"/>
          </p:cNvSpPr>
          <p:nvPr>
            <p:ph type="dt" sz="half" idx="10"/>
          </p:nvPr>
        </p:nvSpPr>
        <p:spPr/>
        <p:txBody>
          <a:bodyPr/>
          <a:lstStyle/>
          <a:p>
            <a:fld id="{B8CA8465-DCDD-4A45-AA91-5B72C73A7405}" type="datetimeFigureOut">
              <a:rPr lang="en-US" smtClean="0"/>
              <a:t>12/14/2020</a:t>
            </a:fld>
            <a:endParaRPr lang="en-US"/>
          </a:p>
        </p:txBody>
      </p:sp>
      <p:sp>
        <p:nvSpPr>
          <p:cNvPr id="4" name="Footer Placeholder 3">
            <a:extLst>
              <a:ext uri="{FF2B5EF4-FFF2-40B4-BE49-F238E27FC236}">
                <a16:creationId xmlns:a16="http://schemas.microsoft.com/office/drawing/2014/main" id="{33F11BB6-5C59-4A4A-9C0C-E8D3ACDC3E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45E567-9159-4AEB-8202-F34A39FE576D}"/>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2771298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2D82B3-3639-43DC-9C70-D481DBDF6BEB}"/>
              </a:ext>
            </a:extLst>
          </p:cNvPr>
          <p:cNvSpPr>
            <a:spLocks noGrp="1"/>
          </p:cNvSpPr>
          <p:nvPr>
            <p:ph type="dt" sz="half" idx="10"/>
          </p:nvPr>
        </p:nvSpPr>
        <p:spPr/>
        <p:txBody>
          <a:bodyPr/>
          <a:lstStyle/>
          <a:p>
            <a:fld id="{B8CA8465-DCDD-4A45-AA91-5B72C73A7405}" type="datetimeFigureOut">
              <a:rPr lang="en-US" smtClean="0"/>
              <a:t>12/14/2020</a:t>
            </a:fld>
            <a:endParaRPr lang="en-US"/>
          </a:p>
        </p:txBody>
      </p:sp>
      <p:sp>
        <p:nvSpPr>
          <p:cNvPr id="3" name="Footer Placeholder 2">
            <a:extLst>
              <a:ext uri="{FF2B5EF4-FFF2-40B4-BE49-F238E27FC236}">
                <a16:creationId xmlns:a16="http://schemas.microsoft.com/office/drawing/2014/main" id="{A2FEA124-7BA9-46AD-A994-2EF9FA6157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D98904-A2D9-49B4-A4CF-27391D8BC599}"/>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3001294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81BC-7A37-49FD-AF6B-792FD472D4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BDE16E-4DE8-4C6C-A739-4B9B247AC7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0012A9-96BC-4684-A4B5-222216F05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9564B-5819-4B34-8354-94D5918C4039}"/>
              </a:ext>
            </a:extLst>
          </p:cNvPr>
          <p:cNvSpPr>
            <a:spLocks noGrp="1"/>
          </p:cNvSpPr>
          <p:nvPr>
            <p:ph type="dt" sz="half" idx="10"/>
          </p:nvPr>
        </p:nvSpPr>
        <p:spPr/>
        <p:txBody>
          <a:bodyPr/>
          <a:lstStyle/>
          <a:p>
            <a:fld id="{B8CA8465-DCDD-4A45-AA91-5B72C73A7405}" type="datetimeFigureOut">
              <a:rPr lang="en-US" smtClean="0"/>
              <a:t>12/14/2020</a:t>
            </a:fld>
            <a:endParaRPr lang="en-US"/>
          </a:p>
        </p:txBody>
      </p:sp>
      <p:sp>
        <p:nvSpPr>
          <p:cNvPr id="6" name="Footer Placeholder 5">
            <a:extLst>
              <a:ext uri="{FF2B5EF4-FFF2-40B4-BE49-F238E27FC236}">
                <a16:creationId xmlns:a16="http://schemas.microsoft.com/office/drawing/2014/main" id="{20A6BB89-757C-47E8-A70B-900517B07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A71B6-FF66-4AC6-A8DA-473C249A0B22}"/>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310870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E48D-FFD5-4A31-A258-1D8ADE206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E183AF-E45D-4FFC-86F3-8256AEA7A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3DF2C6-38E4-4B96-9D29-9B35C0973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7F1B6-11AE-45AC-9DEF-96CF96FEFA3F}"/>
              </a:ext>
            </a:extLst>
          </p:cNvPr>
          <p:cNvSpPr>
            <a:spLocks noGrp="1"/>
          </p:cNvSpPr>
          <p:nvPr>
            <p:ph type="dt" sz="half" idx="10"/>
          </p:nvPr>
        </p:nvSpPr>
        <p:spPr/>
        <p:txBody>
          <a:bodyPr/>
          <a:lstStyle/>
          <a:p>
            <a:fld id="{B8CA8465-DCDD-4A45-AA91-5B72C73A7405}" type="datetimeFigureOut">
              <a:rPr lang="en-US" smtClean="0"/>
              <a:t>12/14/2020</a:t>
            </a:fld>
            <a:endParaRPr lang="en-US"/>
          </a:p>
        </p:txBody>
      </p:sp>
      <p:sp>
        <p:nvSpPr>
          <p:cNvPr id="6" name="Footer Placeholder 5">
            <a:extLst>
              <a:ext uri="{FF2B5EF4-FFF2-40B4-BE49-F238E27FC236}">
                <a16:creationId xmlns:a16="http://schemas.microsoft.com/office/drawing/2014/main" id="{B99A5B8D-7A28-43A2-A1DA-0865BEDA5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E8133-B1F6-4D0E-9D7C-C1B3BB9CBC4D}"/>
              </a:ext>
            </a:extLst>
          </p:cNvPr>
          <p:cNvSpPr>
            <a:spLocks noGrp="1"/>
          </p:cNvSpPr>
          <p:nvPr>
            <p:ph type="sldNum" sz="quarter" idx="12"/>
          </p:nvPr>
        </p:nvSpPr>
        <p:spPr/>
        <p:txBody>
          <a:bodyPr/>
          <a:lstStyle/>
          <a:p>
            <a:fld id="{7DB16885-D5AB-45D7-A83A-0F6470D95B51}" type="slidenum">
              <a:rPr lang="en-US" smtClean="0"/>
              <a:t>‹#›</a:t>
            </a:fld>
            <a:endParaRPr lang="en-US"/>
          </a:p>
        </p:txBody>
      </p:sp>
    </p:spTree>
    <p:extLst>
      <p:ext uri="{BB962C8B-B14F-4D97-AF65-F5344CB8AC3E}">
        <p14:creationId xmlns:p14="http://schemas.microsoft.com/office/powerpoint/2010/main" val="106318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C224FE-1BD2-44AB-968F-2A50F45F2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12D016-9E73-417F-AF6B-0D316D79F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20DA8-DFED-439C-807D-43FB5C3D3A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A8465-DCDD-4A45-AA91-5B72C73A7405}" type="datetimeFigureOut">
              <a:rPr lang="en-US" smtClean="0"/>
              <a:t>12/14/2020</a:t>
            </a:fld>
            <a:endParaRPr lang="en-US"/>
          </a:p>
        </p:txBody>
      </p:sp>
      <p:sp>
        <p:nvSpPr>
          <p:cNvPr id="5" name="Footer Placeholder 4">
            <a:extLst>
              <a:ext uri="{FF2B5EF4-FFF2-40B4-BE49-F238E27FC236}">
                <a16:creationId xmlns:a16="http://schemas.microsoft.com/office/drawing/2014/main" id="{1692F26D-991C-4251-811A-DE60F135F8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6A800A-476D-4702-BF4B-98D5E36F04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16885-D5AB-45D7-A83A-0F6470D95B51}" type="slidenum">
              <a:rPr lang="en-US" smtClean="0"/>
              <a:t>‹#›</a:t>
            </a:fld>
            <a:endParaRPr lang="en-US"/>
          </a:p>
        </p:txBody>
      </p:sp>
    </p:spTree>
    <p:extLst>
      <p:ext uri="{BB962C8B-B14F-4D97-AF65-F5344CB8AC3E}">
        <p14:creationId xmlns:p14="http://schemas.microsoft.com/office/powerpoint/2010/main" val="3634980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FA232-6978-4A32-BBAF-908F24204386}"/>
              </a:ext>
            </a:extLst>
          </p:cNvPr>
          <p:cNvSpPr>
            <a:spLocks noGrp="1"/>
          </p:cNvSpPr>
          <p:nvPr>
            <p:ph type="ctrTitle"/>
          </p:nvPr>
        </p:nvSpPr>
        <p:spPr>
          <a:xfrm>
            <a:off x="795342" y="637953"/>
            <a:ext cx="8272458" cy="3189507"/>
          </a:xfrm>
        </p:spPr>
        <p:txBody>
          <a:bodyPr>
            <a:normAutofit/>
          </a:bodyPr>
          <a:lstStyle/>
          <a:p>
            <a:pPr algn="l"/>
            <a:r>
              <a:rPr lang="en-US" sz="8000">
                <a:solidFill>
                  <a:srgbClr val="FFFFFF"/>
                </a:solidFill>
              </a:rPr>
              <a:t>Benazir Bhutto first term (1988-1990)</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BCE6E0F4-B7D3-49BA-A230-DA8D23888271}"/>
              </a:ext>
            </a:extLst>
          </p:cNvPr>
          <p:cNvSpPr>
            <a:spLocks noGrp="1"/>
          </p:cNvSpPr>
          <p:nvPr>
            <p:ph type="subTitle" idx="1"/>
          </p:nvPr>
        </p:nvSpPr>
        <p:spPr>
          <a:xfrm>
            <a:off x="795342" y="4035702"/>
            <a:ext cx="7970903" cy="1938528"/>
          </a:xfrm>
        </p:spPr>
        <p:txBody>
          <a:bodyPr anchor="t">
            <a:normAutofit fontScale="77500" lnSpcReduction="20000"/>
          </a:bodyPr>
          <a:lstStyle/>
          <a:p>
            <a:pPr algn="l"/>
            <a:r>
              <a:rPr lang="en-US" sz="3200" dirty="0">
                <a:solidFill>
                  <a:srgbClr val="FEFFFF"/>
                </a:solidFill>
              </a:rPr>
              <a:t>Caretaker government</a:t>
            </a:r>
          </a:p>
          <a:p>
            <a:pPr algn="l"/>
            <a:r>
              <a:rPr lang="en-US" sz="3200" dirty="0">
                <a:solidFill>
                  <a:srgbClr val="FEFFFF"/>
                </a:solidFill>
              </a:rPr>
              <a:t>Party based elections 1988</a:t>
            </a:r>
          </a:p>
          <a:p>
            <a:pPr algn="l"/>
            <a:r>
              <a:rPr lang="en-US" sz="3200" dirty="0">
                <a:solidFill>
                  <a:srgbClr val="FEFFFF"/>
                </a:solidFill>
              </a:rPr>
              <a:t>Formation of government</a:t>
            </a:r>
          </a:p>
          <a:p>
            <a:pPr algn="l"/>
            <a:r>
              <a:rPr lang="en-US" sz="3200" dirty="0">
                <a:solidFill>
                  <a:srgbClr val="FEFFFF"/>
                </a:solidFill>
              </a:rPr>
              <a:t>No confidence motion</a:t>
            </a:r>
          </a:p>
          <a:p>
            <a:pPr algn="l"/>
            <a:r>
              <a:rPr lang="en-US" sz="3200" dirty="0">
                <a:solidFill>
                  <a:srgbClr val="FEFFFF"/>
                </a:solidFill>
              </a:rPr>
              <a:t>Dissolution of assembly</a:t>
            </a:r>
          </a:p>
          <a:p>
            <a:pPr algn="l"/>
            <a:endParaRPr lang="en-US" sz="3200" dirty="0">
              <a:solidFill>
                <a:srgbClr val="FEFFFF"/>
              </a:solidFill>
            </a:endParaRPr>
          </a:p>
          <a:p>
            <a:pPr algn="l"/>
            <a:endParaRPr lang="en-US" sz="3200" dirty="0">
              <a:solidFill>
                <a:srgbClr val="FEFFFF"/>
              </a:solidFill>
            </a:endParaRPr>
          </a:p>
          <a:p>
            <a:pPr algn="l"/>
            <a:endParaRPr lang="en-US" sz="3200" dirty="0">
              <a:solidFill>
                <a:srgbClr val="FEFFFF"/>
              </a:solidFill>
            </a:endParaRP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73693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247F2DA-380F-40D7-9D94-531C1155C1DE}"/>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Dissolution of the national and provincial assemblies</a:t>
            </a:r>
          </a:p>
        </p:txBody>
      </p:sp>
      <p:sp>
        <p:nvSpPr>
          <p:cNvPr id="3" name="Content Placeholder 2">
            <a:extLst>
              <a:ext uri="{FF2B5EF4-FFF2-40B4-BE49-F238E27FC236}">
                <a16:creationId xmlns:a16="http://schemas.microsoft.com/office/drawing/2014/main" id="{5E51C225-2AC2-4677-8EE6-9F1D9281B991}"/>
              </a:ext>
            </a:extLst>
          </p:cNvPr>
          <p:cNvSpPr>
            <a:spLocks noGrp="1"/>
          </p:cNvSpPr>
          <p:nvPr>
            <p:ph idx="1"/>
          </p:nvPr>
        </p:nvSpPr>
        <p:spPr>
          <a:xfrm>
            <a:off x="1367624" y="2490436"/>
            <a:ext cx="9708995" cy="3567173"/>
          </a:xfrm>
        </p:spPr>
        <p:txBody>
          <a:bodyPr anchor="ctr">
            <a:normAutofit/>
          </a:bodyPr>
          <a:lstStyle/>
          <a:p>
            <a:r>
              <a:rPr lang="en-US" sz="2400" dirty="0"/>
              <a:t>The conflict between Prime minister and President took the issue to the supreme court. But Supreme court was not able to provide a judgment and the issue remained unresolved. </a:t>
            </a:r>
          </a:p>
          <a:p>
            <a:r>
              <a:rPr lang="en-US" sz="2400" dirty="0"/>
              <a:t>Ghulam </a:t>
            </a:r>
            <a:r>
              <a:rPr lang="en-US" sz="2400" dirty="0" err="1"/>
              <a:t>Ishaq</a:t>
            </a:r>
            <a:r>
              <a:rPr lang="en-US" sz="2400" dirty="0"/>
              <a:t> Khan using his Presidential power given under article 58(2)(B) Dissolved the national and the provincial assemblies on 6 August 1990. </a:t>
            </a:r>
          </a:p>
        </p:txBody>
      </p:sp>
    </p:spTree>
    <p:extLst>
      <p:ext uri="{BB962C8B-B14F-4D97-AF65-F5344CB8AC3E}">
        <p14:creationId xmlns:p14="http://schemas.microsoft.com/office/powerpoint/2010/main" val="3763142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ED39-9568-46F0-AD70-1EDA18E9C965}"/>
              </a:ext>
            </a:extLst>
          </p:cNvPr>
          <p:cNvSpPr>
            <a:spLocks noGrp="1"/>
          </p:cNvSpPr>
          <p:nvPr>
            <p:ph type="title"/>
          </p:nvPr>
        </p:nvSpPr>
        <p:spPr>
          <a:xfrm>
            <a:off x="5277329" y="640080"/>
            <a:ext cx="6274590" cy="7231711"/>
          </a:xfrm>
          <a:noFill/>
        </p:spPr>
        <p:txBody>
          <a:bodyPr vert="horz" lIns="91440" tIns="45720" rIns="91440" bIns="45720" rtlCol="0" anchor="b">
            <a:normAutofit fontScale="90000"/>
          </a:bodyPr>
          <a:lstStyle/>
          <a:p>
            <a:r>
              <a:rPr lang="en-US" sz="6600" b="1" dirty="0"/>
              <a:t>Nawaz Sharif first term (1990-1993)</a:t>
            </a:r>
            <a:br>
              <a:rPr lang="en-US" sz="6600" b="1" dirty="0"/>
            </a:br>
            <a:br>
              <a:rPr lang="en-US" sz="6600" b="1" dirty="0"/>
            </a:br>
            <a:r>
              <a:rPr lang="en-US" sz="2700" b="1" dirty="0"/>
              <a:t>Outline</a:t>
            </a:r>
            <a:br>
              <a:rPr lang="en-US" sz="6600" b="1" dirty="0"/>
            </a:br>
            <a:r>
              <a:rPr lang="en-US" sz="2400" dirty="0"/>
              <a:t>caretaker government</a:t>
            </a:r>
            <a:br>
              <a:rPr lang="en-US" sz="2400" dirty="0"/>
            </a:br>
            <a:r>
              <a:rPr lang="en-US" sz="2400" dirty="0"/>
              <a:t>elections 1990</a:t>
            </a:r>
            <a:br>
              <a:rPr lang="en-US" sz="2400" dirty="0"/>
            </a:br>
            <a:r>
              <a:rPr lang="en-US" sz="2400" dirty="0"/>
              <a:t>economic reforms</a:t>
            </a:r>
            <a:br>
              <a:rPr lang="en-US" sz="2400" dirty="0"/>
            </a:br>
            <a:r>
              <a:rPr lang="en-US" sz="2400" dirty="0"/>
              <a:t>difference between Ghulam </a:t>
            </a:r>
            <a:r>
              <a:rPr lang="en-US" sz="2400" dirty="0" err="1"/>
              <a:t>Ishaq</a:t>
            </a:r>
            <a:r>
              <a:rPr lang="en-US" sz="2400" dirty="0"/>
              <a:t> khan and Nawaz Sharif</a:t>
            </a:r>
            <a:br>
              <a:rPr lang="en-US" sz="2400" dirty="0"/>
            </a:br>
            <a:r>
              <a:rPr lang="en-US" sz="2400" dirty="0"/>
              <a:t>Restoration of assembly by supreme court</a:t>
            </a:r>
            <a:br>
              <a:rPr lang="en-US" sz="2400" dirty="0"/>
            </a:br>
            <a:r>
              <a:rPr lang="en-US" sz="2400" dirty="0"/>
              <a:t>Exit of President and Prime Minister</a:t>
            </a:r>
            <a:br>
              <a:rPr lang="en-US" sz="2400" b="1" dirty="0"/>
            </a:br>
            <a:br>
              <a:rPr lang="en-US" sz="2400" b="1" dirty="0"/>
            </a:br>
            <a:br>
              <a:rPr lang="en-US" sz="2400" b="1" dirty="0"/>
            </a:br>
            <a:br>
              <a:rPr lang="en-US" sz="2400" b="1" dirty="0"/>
            </a:br>
            <a:endParaRPr lang="en-US" sz="6600" b="1" dirty="0"/>
          </a:p>
        </p:txBody>
      </p:sp>
      <p:pic>
        <p:nvPicPr>
          <p:cNvPr id="5" name="Picture 4">
            <a:extLst>
              <a:ext uri="{FF2B5EF4-FFF2-40B4-BE49-F238E27FC236}">
                <a16:creationId xmlns:a16="http://schemas.microsoft.com/office/drawing/2014/main" id="{C2AB17E9-BC44-4C3C-9480-CDAFE4D328FB}"/>
              </a:ext>
            </a:extLst>
          </p:cNvPr>
          <p:cNvPicPr>
            <a:picLocks noChangeAspect="1"/>
          </p:cNvPicPr>
          <p:nvPr/>
        </p:nvPicPr>
        <p:blipFill rotWithShape="1">
          <a:blip r:embed="rId2"/>
          <a:srcRect l="18917" r="35782" b="-1"/>
          <a:stretch/>
        </p:blipFill>
        <p:spPr>
          <a:xfrm>
            <a:off x="1" y="10"/>
            <a:ext cx="4654296" cy="6857990"/>
          </a:xfrm>
          <a:prstGeom prst="rect">
            <a:avLst/>
          </a:prstGeom>
        </p:spPr>
      </p:pic>
    </p:spTree>
    <p:extLst>
      <p:ext uri="{BB962C8B-B14F-4D97-AF65-F5344CB8AC3E}">
        <p14:creationId xmlns:p14="http://schemas.microsoft.com/office/powerpoint/2010/main" val="344141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0B3436E-B0D2-48A1-991D-2C22BC4D27D8}"/>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Caretaker government </a:t>
            </a:r>
          </a:p>
        </p:txBody>
      </p:sp>
      <p:sp>
        <p:nvSpPr>
          <p:cNvPr id="3" name="Content Placeholder 2">
            <a:extLst>
              <a:ext uri="{FF2B5EF4-FFF2-40B4-BE49-F238E27FC236}">
                <a16:creationId xmlns:a16="http://schemas.microsoft.com/office/drawing/2014/main" id="{7483517E-C59D-4CDC-B88B-BD0951DFC18E}"/>
              </a:ext>
            </a:extLst>
          </p:cNvPr>
          <p:cNvSpPr>
            <a:spLocks noGrp="1"/>
          </p:cNvSpPr>
          <p:nvPr>
            <p:ph idx="1"/>
          </p:nvPr>
        </p:nvSpPr>
        <p:spPr>
          <a:xfrm>
            <a:off x="1367624" y="2490436"/>
            <a:ext cx="9708995" cy="3567173"/>
          </a:xfrm>
        </p:spPr>
        <p:txBody>
          <a:bodyPr anchor="ctr">
            <a:normAutofit/>
          </a:bodyPr>
          <a:lstStyle/>
          <a:p>
            <a:r>
              <a:rPr lang="en-US" sz="2400" dirty="0"/>
              <a:t>Ghulam </a:t>
            </a:r>
            <a:r>
              <a:rPr lang="en-US" sz="2400" dirty="0" err="1"/>
              <a:t>Ishaq</a:t>
            </a:r>
            <a:r>
              <a:rPr lang="en-US" sz="2400" dirty="0"/>
              <a:t> Khan appointed all the opposition party members as the cabinet members of the caretaker government.</a:t>
            </a:r>
          </a:p>
          <a:p>
            <a:r>
              <a:rPr lang="en-US" sz="2400" dirty="0"/>
              <a:t>Ghulam Mustafa Jatoi who was leader of opposition at that time was made Prime Minister. </a:t>
            </a:r>
          </a:p>
        </p:txBody>
      </p:sp>
    </p:spTree>
    <p:extLst>
      <p:ext uri="{BB962C8B-B14F-4D97-AF65-F5344CB8AC3E}">
        <p14:creationId xmlns:p14="http://schemas.microsoft.com/office/powerpoint/2010/main" val="1445448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842A067-AE77-4F17-841D-E1D499A76596}"/>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Election of 1990</a:t>
            </a:r>
          </a:p>
        </p:txBody>
      </p:sp>
      <p:sp>
        <p:nvSpPr>
          <p:cNvPr id="3" name="Content Placeholder 2">
            <a:extLst>
              <a:ext uri="{FF2B5EF4-FFF2-40B4-BE49-F238E27FC236}">
                <a16:creationId xmlns:a16="http://schemas.microsoft.com/office/drawing/2014/main" id="{73E60920-69E5-4FC4-80A0-BCB42C0000B9}"/>
              </a:ext>
            </a:extLst>
          </p:cNvPr>
          <p:cNvSpPr>
            <a:spLocks noGrp="1"/>
          </p:cNvSpPr>
          <p:nvPr>
            <p:ph idx="1"/>
          </p:nvPr>
        </p:nvSpPr>
        <p:spPr>
          <a:xfrm>
            <a:off x="1367624" y="2490436"/>
            <a:ext cx="9708995" cy="3567173"/>
          </a:xfrm>
        </p:spPr>
        <p:txBody>
          <a:bodyPr anchor="ctr">
            <a:normAutofit/>
          </a:bodyPr>
          <a:lstStyle/>
          <a:p>
            <a:r>
              <a:rPr lang="en-US" sz="2400" dirty="0"/>
              <a:t>IJI won 105 seats out of 205 seats of national assembly. </a:t>
            </a:r>
          </a:p>
          <a:p>
            <a:r>
              <a:rPr lang="en-US" sz="2400" dirty="0"/>
              <a:t>PPP had made a Pakistan Democratic Alliance (PDA) at that time in alliance with MQM (</a:t>
            </a:r>
            <a:r>
              <a:rPr lang="en-US" sz="2400" dirty="0" err="1"/>
              <a:t>Haq</a:t>
            </a:r>
            <a:r>
              <a:rPr lang="en-US" sz="2400" dirty="0"/>
              <a:t> </a:t>
            </a:r>
            <a:r>
              <a:rPr lang="en-US" sz="2400" dirty="0" err="1"/>
              <a:t>Prast</a:t>
            </a:r>
            <a:r>
              <a:rPr lang="en-US" sz="2400" dirty="0"/>
              <a:t>) and ANP. </a:t>
            </a:r>
          </a:p>
          <a:p>
            <a:r>
              <a:rPr lang="en-US" sz="2400" dirty="0"/>
              <a:t>PDA alleged that the general elections had been rigged on a massive scale for defeating the PDA.</a:t>
            </a:r>
          </a:p>
          <a:p>
            <a:r>
              <a:rPr lang="en-US" sz="2400" dirty="0"/>
              <a:t>PDA published white paper in which it was mentioned that the misuse of state media, violation of election rules, disinformation campaign, misuse of public funds, misuse of government facilities contributed in defeat of PDA. </a:t>
            </a:r>
          </a:p>
          <a:p>
            <a:endParaRPr lang="en-US" sz="2400" dirty="0"/>
          </a:p>
        </p:txBody>
      </p:sp>
    </p:spTree>
    <p:extLst>
      <p:ext uri="{BB962C8B-B14F-4D97-AF65-F5344CB8AC3E}">
        <p14:creationId xmlns:p14="http://schemas.microsoft.com/office/powerpoint/2010/main" val="3780037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2EC9F-ED9D-41B1-AE65-3AACBECFB8C6}"/>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rPr>
              <a:t>Economic Reforms</a:t>
            </a:r>
            <a:br>
              <a:rPr lang="en-US" sz="4000" dirty="0">
                <a:solidFill>
                  <a:srgbClr val="FFFFFF"/>
                </a:solidFill>
              </a:rPr>
            </a:br>
            <a:r>
              <a:rPr lang="en-US" sz="4000" dirty="0">
                <a:solidFill>
                  <a:srgbClr val="FFFFFF"/>
                </a:solidFill>
              </a:rPr>
              <a:t>	</a:t>
            </a:r>
          </a:p>
        </p:txBody>
      </p:sp>
      <p:sp>
        <p:nvSpPr>
          <p:cNvPr id="3" name="Content Placeholder 2">
            <a:extLst>
              <a:ext uri="{FF2B5EF4-FFF2-40B4-BE49-F238E27FC236}">
                <a16:creationId xmlns:a16="http://schemas.microsoft.com/office/drawing/2014/main" id="{0BB116FB-7C41-4179-BD32-1DED6CF44345}"/>
              </a:ext>
            </a:extLst>
          </p:cNvPr>
          <p:cNvSpPr>
            <a:spLocks noGrp="1"/>
          </p:cNvSpPr>
          <p:nvPr>
            <p:ph idx="1"/>
          </p:nvPr>
        </p:nvSpPr>
        <p:spPr>
          <a:xfrm>
            <a:off x="4810259" y="649480"/>
            <a:ext cx="6555347" cy="5546047"/>
          </a:xfrm>
        </p:spPr>
        <p:txBody>
          <a:bodyPr anchor="ctr">
            <a:normAutofit/>
          </a:bodyPr>
          <a:lstStyle/>
          <a:p>
            <a:r>
              <a:rPr lang="en-US" sz="2400" dirty="0"/>
              <a:t>Nawaz Sharif has the majority seats in the national assembly as a result of which he was elected as the Prime Minister. </a:t>
            </a:r>
          </a:p>
          <a:p>
            <a:r>
              <a:rPr lang="en-US" sz="2400" dirty="0"/>
              <a:t>The Nawaz Government introduced the privatization of the nationalized industries, free movement of foreign exchange in and out of the country, and incentive to foreign and Pakistani entrepreneurs to invest in industry and other sectors of the economy. </a:t>
            </a:r>
          </a:p>
          <a:p>
            <a:r>
              <a:rPr lang="en-US" sz="2400" dirty="0"/>
              <a:t>Lahore to Islamabad Motorway project was initiated.</a:t>
            </a:r>
          </a:p>
          <a:p>
            <a:r>
              <a:rPr lang="en-US" sz="2400" dirty="0"/>
              <a:t>Yellow cab scheme was launched.</a:t>
            </a:r>
          </a:p>
        </p:txBody>
      </p:sp>
    </p:spTree>
    <p:extLst>
      <p:ext uri="{BB962C8B-B14F-4D97-AF65-F5344CB8AC3E}">
        <p14:creationId xmlns:p14="http://schemas.microsoft.com/office/powerpoint/2010/main" val="1247942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75AE4-AC10-4E8D-B353-396D72C9EE68}"/>
              </a:ext>
            </a:extLst>
          </p:cNvPr>
          <p:cNvSpPr>
            <a:spLocks noGrp="1"/>
          </p:cNvSpPr>
          <p:nvPr>
            <p:ph type="title"/>
          </p:nvPr>
        </p:nvSpPr>
        <p:spPr>
          <a:xfrm>
            <a:off x="1371599" y="294538"/>
            <a:ext cx="9895951" cy="1033669"/>
          </a:xfrm>
        </p:spPr>
        <p:txBody>
          <a:bodyPr>
            <a:normAutofit/>
          </a:bodyPr>
          <a:lstStyle/>
          <a:p>
            <a:r>
              <a:rPr lang="en-US" sz="3400" b="1">
                <a:solidFill>
                  <a:srgbClr val="FFFFFF"/>
                </a:solidFill>
              </a:rPr>
              <a:t>Differences between Nawaz Sharif and Ghulam Ishaq Khan</a:t>
            </a:r>
            <a:r>
              <a:rPr lang="en-US" sz="3400">
                <a:solidFill>
                  <a:srgbClr val="FFFFFF"/>
                </a:solidFill>
              </a:rPr>
              <a:t>.</a:t>
            </a:r>
            <a:endParaRPr lang="en-US" sz="3400" dirty="0">
              <a:solidFill>
                <a:srgbClr val="FFFFFF"/>
              </a:solidFill>
            </a:endParaRPr>
          </a:p>
        </p:txBody>
      </p:sp>
      <p:sp>
        <p:nvSpPr>
          <p:cNvPr id="3" name="Content Placeholder 2">
            <a:extLst>
              <a:ext uri="{FF2B5EF4-FFF2-40B4-BE49-F238E27FC236}">
                <a16:creationId xmlns:a16="http://schemas.microsoft.com/office/drawing/2014/main" id="{BFC38A3B-B73B-4356-AF7A-1817C07043CF}"/>
              </a:ext>
            </a:extLst>
          </p:cNvPr>
          <p:cNvSpPr>
            <a:spLocks noGrp="1"/>
          </p:cNvSpPr>
          <p:nvPr>
            <p:ph idx="1"/>
          </p:nvPr>
        </p:nvSpPr>
        <p:spPr>
          <a:xfrm>
            <a:off x="1371599" y="2318197"/>
            <a:ext cx="9724031" cy="3683358"/>
          </a:xfrm>
        </p:spPr>
        <p:txBody>
          <a:bodyPr anchor="ctr">
            <a:normAutofit/>
          </a:bodyPr>
          <a:lstStyle/>
          <a:p>
            <a:r>
              <a:rPr lang="en-US" sz="2400" dirty="0"/>
              <a:t>The difference between the Nawaz Sharif and President was emerged over the appointment of the Chief of army staff.</a:t>
            </a:r>
          </a:p>
          <a:p>
            <a:r>
              <a:rPr lang="en-US" sz="2400" dirty="0"/>
              <a:t>Nawaz Sharif wanted army chief of his choice while Ghulam </a:t>
            </a:r>
            <a:r>
              <a:rPr lang="en-US" sz="2400" dirty="0" err="1"/>
              <a:t>Ishaq</a:t>
            </a:r>
            <a:r>
              <a:rPr lang="en-US" sz="2400" dirty="0"/>
              <a:t> Khan appointed Abdul </a:t>
            </a:r>
            <a:r>
              <a:rPr lang="en-US" sz="2400" dirty="0" err="1"/>
              <a:t>Waheed</a:t>
            </a:r>
            <a:r>
              <a:rPr lang="en-US" sz="2400" dirty="0"/>
              <a:t> </a:t>
            </a:r>
            <a:r>
              <a:rPr lang="en-US" sz="2400" dirty="0" err="1"/>
              <a:t>Kakar</a:t>
            </a:r>
            <a:r>
              <a:rPr lang="en-US" sz="2400" dirty="0"/>
              <a:t> as the chief of army staff without consulting from Prime minister. </a:t>
            </a:r>
          </a:p>
          <a:p>
            <a:r>
              <a:rPr lang="en-US" sz="2400" dirty="0"/>
              <a:t>Nawaz Sharif addressed the nation on television and radio on 17 April 1993 and threatened to act without consultation with the President. </a:t>
            </a:r>
          </a:p>
          <a:p>
            <a:r>
              <a:rPr lang="en-US" sz="2400" dirty="0"/>
              <a:t>Ghulam </a:t>
            </a:r>
            <a:r>
              <a:rPr lang="en-US" sz="2400" dirty="0" err="1"/>
              <a:t>Ishaq</a:t>
            </a:r>
            <a:r>
              <a:rPr lang="en-US" sz="2400" dirty="0"/>
              <a:t> Khan retaliated by dissolving the national assembly by using his powers of article 58 (2)(b). </a:t>
            </a:r>
          </a:p>
        </p:txBody>
      </p:sp>
    </p:spTree>
    <p:extLst>
      <p:ext uri="{BB962C8B-B14F-4D97-AF65-F5344CB8AC3E}">
        <p14:creationId xmlns:p14="http://schemas.microsoft.com/office/powerpoint/2010/main" val="212973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5EDDBD-AFB9-4D03-BEE3-74821A259061}"/>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Restoration of Assembly by Supreme Court</a:t>
            </a:r>
          </a:p>
        </p:txBody>
      </p:sp>
      <p:sp>
        <p:nvSpPr>
          <p:cNvPr id="3" name="Content Placeholder 2">
            <a:extLst>
              <a:ext uri="{FF2B5EF4-FFF2-40B4-BE49-F238E27FC236}">
                <a16:creationId xmlns:a16="http://schemas.microsoft.com/office/drawing/2014/main" id="{0F362DE7-2AC6-46A7-8161-C5410FC0C179}"/>
              </a:ext>
            </a:extLst>
          </p:cNvPr>
          <p:cNvSpPr>
            <a:spLocks noGrp="1"/>
          </p:cNvSpPr>
          <p:nvPr>
            <p:ph idx="1"/>
          </p:nvPr>
        </p:nvSpPr>
        <p:spPr>
          <a:xfrm>
            <a:off x="1371599" y="2318197"/>
            <a:ext cx="9724031" cy="3683358"/>
          </a:xfrm>
        </p:spPr>
        <p:txBody>
          <a:bodyPr anchor="ctr">
            <a:normAutofit/>
          </a:bodyPr>
          <a:lstStyle/>
          <a:p>
            <a:r>
              <a:rPr lang="en-US" sz="2400" dirty="0"/>
              <a:t>The Supreme court ended the political rivalry between the President and Prime minister by restoring the assembly arguing that Prime minister is answerable only the assembly and not the President, however the President has to act in consultation with the Prime minister. </a:t>
            </a:r>
          </a:p>
          <a:p>
            <a:r>
              <a:rPr lang="en-US" sz="2400" dirty="0"/>
              <a:t>Moreover, no- confidence motion was also not moved in the assembly by the members due to which the dissolution of the assembly was reversed. </a:t>
            </a:r>
          </a:p>
        </p:txBody>
      </p:sp>
    </p:spTree>
    <p:extLst>
      <p:ext uri="{BB962C8B-B14F-4D97-AF65-F5344CB8AC3E}">
        <p14:creationId xmlns:p14="http://schemas.microsoft.com/office/powerpoint/2010/main" val="1851074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7653D79-B008-498C-A84F-B72114D626B2}"/>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Exit of President and Prime minister</a:t>
            </a:r>
          </a:p>
        </p:txBody>
      </p:sp>
      <p:sp>
        <p:nvSpPr>
          <p:cNvPr id="3" name="Content Placeholder 2">
            <a:extLst>
              <a:ext uri="{FF2B5EF4-FFF2-40B4-BE49-F238E27FC236}">
                <a16:creationId xmlns:a16="http://schemas.microsoft.com/office/drawing/2014/main" id="{DD99840E-BD68-47BA-8E9E-23E4AC857CD0}"/>
              </a:ext>
            </a:extLst>
          </p:cNvPr>
          <p:cNvSpPr>
            <a:spLocks noGrp="1"/>
          </p:cNvSpPr>
          <p:nvPr>
            <p:ph idx="1"/>
          </p:nvPr>
        </p:nvSpPr>
        <p:spPr>
          <a:xfrm>
            <a:off x="1367624" y="2490436"/>
            <a:ext cx="9708995" cy="3567173"/>
          </a:xfrm>
        </p:spPr>
        <p:txBody>
          <a:bodyPr anchor="ctr">
            <a:normAutofit/>
          </a:bodyPr>
          <a:lstStyle/>
          <a:p>
            <a:r>
              <a:rPr lang="en-US" sz="2400" dirty="0"/>
              <a:t>The Prime minister advised dissolution of the national assembly and then resigned. </a:t>
            </a:r>
          </a:p>
          <a:p>
            <a:r>
              <a:rPr lang="en-US" sz="2400" dirty="0"/>
              <a:t>The president passed the order of dissolution of the national assembly and stepped down. </a:t>
            </a:r>
          </a:p>
          <a:p>
            <a:r>
              <a:rPr lang="en-US" sz="2400" dirty="0"/>
              <a:t>The compromise was brokered by the chief of army staff Abdul </a:t>
            </a:r>
            <a:r>
              <a:rPr lang="en-US" sz="2400" dirty="0" err="1"/>
              <a:t>Waheed</a:t>
            </a:r>
            <a:r>
              <a:rPr lang="en-US" sz="2400" dirty="0"/>
              <a:t> </a:t>
            </a:r>
            <a:r>
              <a:rPr lang="en-US" sz="2400" dirty="0" err="1"/>
              <a:t>Kakar</a:t>
            </a:r>
            <a:r>
              <a:rPr lang="en-US" sz="2400" dirty="0"/>
              <a:t>. </a:t>
            </a:r>
          </a:p>
        </p:txBody>
      </p:sp>
    </p:spTree>
    <p:extLst>
      <p:ext uri="{BB962C8B-B14F-4D97-AF65-F5344CB8AC3E}">
        <p14:creationId xmlns:p14="http://schemas.microsoft.com/office/powerpoint/2010/main" val="267125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10F9749-FB33-4EAC-AFB3-495C0EE8562A}"/>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Caretaker government </a:t>
            </a:r>
          </a:p>
        </p:txBody>
      </p:sp>
      <p:sp>
        <p:nvSpPr>
          <p:cNvPr id="3" name="Content Placeholder 2">
            <a:extLst>
              <a:ext uri="{FF2B5EF4-FFF2-40B4-BE49-F238E27FC236}">
                <a16:creationId xmlns:a16="http://schemas.microsoft.com/office/drawing/2014/main" id="{1E05B5E8-F83E-43E0-9D5E-4FDF80283185}"/>
              </a:ext>
            </a:extLst>
          </p:cNvPr>
          <p:cNvSpPr>
            <a:spLocks noGrp="1"/>
          </p:cNvSpPr>
          <p:nvPr>
            <p:ph idx="1"/>
          </p:nvPr>
        </p:nvSpPr>
        <p:spPr>
          <a:xfrm>
            <a:off x="1367624" y="2490436"/>
            <a:ext cx="9708995" cy="3567173"/>
          </a:xfrm>
        </p:spPr>
        <p:txBody>
          <a:bodyPr anchor="ctr">
            <a:normAutofit/>
          </a:bodyPr>
          <a:lstStyle/>
          <a:p>
            <a:r>
              <a:rPr lang="en-US" sz="2200"/>
              <a:t>When President Zia dissolved Parliament, before his death, he was required to appoint a caretaker cabinet as per article 48(5)(b). However, Zia appointed a caretaker cabinet of selected people without a Prime Minister. Most of the member of the Junejo cabinet was retained. </a:t>
            </a:r>
          </a:p>
          <a:p>
            <a:r>
              <a:rPr lang="en-US" sz="2200"/>
              <a:t>As per constitution when the position of the President become vacant due to death, resignation, or removal the chairman of Senate becomes the President. </a:t>
            </a:r>
          </a:p>
          <a:p>
            <a:r>
              <a:rPr lang="en-US" sz="2200"/>
              <a:t>At that time, Ghulalm Ishaq khan who was a bureaucrat was working as the chairman of senate. When President Zia died, he was appointed as the President of the Parliament. </a:t>
            </a:r>
          </a:p>
        </p:txBody>
      </p:sp>
    </p:spTree>
    <p:extLst>
      <p:ext uri="{BB962C8B-B14F-4D97-AF65-F5344CB8AC3E}">
        <p14:creationId xmlns:p14="http://schemas.microsoft.com/office/powerpoint/2010/main" val="213944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47BC3CA-15A9-4C38-983D-F812B4A6CD78}"/>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Party Based elections 1988</a:t>
            </a:r>
          </a:p>
        </p:txBody>
      </p:sp>
      <p:sp>
        <p:nvSpPr>
          <p:cNvPr id="3" name="Content Placeholder 2">
            <a:extLst>
              <a:ext uri="{FF2B5EF4-FFF2-40B4-BE49-F238E27FC236}">
                <a16:creationId xmlns:a16="http://schemas.microsoft.com/office/drawing/2014/main" id="{8CCD77FD-1A99-495B-8339-B06875E5D81C}"/>
              </a:ext>
            </a:extLst>
          </p:cNvPr>
          <p:cNvSpPr>
            <a:spLocks noGrp="1"/>
          </p:cNvSpPr>
          <p:nvPr>
            <p:ph idx="1"/>
          </p:nvPr>
        </p:nvSpPr>
        <p:spPr>
          <a:xfrm>
            <a:off x="1367624" y="2490436"/>
            <a:ext cx="9708995" cy="3567173"/>
          </a:xfrm>
        </p:spPr>
        <p:txBody>
          <a:bodyPr anchor="ctr">
            <a:normAutofit/>
          </a:bodyPr>
          <a:lstStyle/>
          <a:p>
            <a:r>
              <a:rPr lang="en-US" sz="2400" dirty="0"/>
              <a:t>The elections to the national and provincial assemblies were held on 16 and 19 November 1988, respectively. </a:t>
            </a:r>
          </a:p>
          <a:p>
            <a:r>
              <a:rPr lang="en-US" sz="2400" dirty="0"/>
              <a:t>The possession of identification card was made mandatory for casting the vote. The elections appeared to be impartial and </a:t>
            </a:r>
            <a:r>
              <a:rPr lang="en-US" sz="2400" dirty="0" err="1"/>
              <a:t>peacefull</a:t>
            </a:r>
            <a:r>
              <a:rPr lang="en-US" sz="2400" dirty="0"/>
              <a:t> compared to the 1977 elections when the opposition parties alleged Z.A Bhutto of rigging. </a:t>
            </a:r>
          </a:p>
          <a:p>
            <a:r>
              <a:rPr lang="en-US" sz="2400" dirty="0"/>
              <a:t>However, the voter turnout decreased in 1988 elections comparatively to the 1977 elections. It decreased to less than 50 % compared to 53 % of 1985 elections.</a:t>
            </a:r>
          </a:p>
        </p:txBody>
      </p:sp>
    </p:spTree>
    <p:extLst>
      <p:ext uri="{BB962C8B-B14F-4D97-AF65-F5344CB8AC3E}">
        <p14:creationId xmlns:p14="http://schemas.microsoft.com/office/powerpoint/2010/main" val="8109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7DC1B-FEEA-46D3-8A6F-9B3742B15855}"/>
              </a:ext>
            </a:extLst>
          </p:cNvPr>
          <p:cNvSpPr>
            <a:spLocks noGrp="1"/>
          </p:cNvSpPr>
          <p:nvPr>
            <p:ph idx="1"/>
          </p:nvPr>
        </p:nvSpPr>
        <p:spPr>
          <a:xfrm>
            <a:off x="838200" y="265043"/>
            <a:ext cx="10515600" cy="5911920"/>
          </a:xfrm>
        </p:spPr>
        <p:txBody>
          <a:bodyPr>
            <a:normAutofit/>
          </a:bodyPr>
          <a:lstStyle/>
          <a:p>
            <a:r>
              <a:rPr lang="en-US" dirty="0"/>
              <a:t>The reason for the decrease of the voter turn out was the distrust of the people towards the politicians and the decrease in the participation of the women due to the condition of the identification card for voting. </a:t>
            </a:r>
          </a:p>
          <a:p>
            <a:r>
              <a:rPr lang="en-US" dirty="0"/>
              <a:t>PPP was led by </a:t>
            </a:r>
            <a:r>
              <a:rPr lang="en-US" dirty="0" err="1"/>
              <a:t>Benzir</a:t>
            </a:r>
            <a:r>
              <a:rPr lang="en-US" dirty="0"/>
              <a:t> Bhutto at that time while the opposition parties has also created a united front with the name of </a:t>
            </a:r>
            <a:r>
              <a:rPr lang="en-US" dirty="0" err="1"/>
              <a:t>Islami</a:t>
            </a:r>
            <a:r>
              <a:rPr lang="en-US" dirty="0"/>
              <a:t> </a:t>
            </a:r>
            <a:r>
              <a:rPr lang="en-US" dirty="0" err="1"/>
              <a:t>Jamhoori</a:t>
            </a:r>
            <a:r>
              <a:rPr lang="en-US" dirty="0"/>
              <a:t> </a:t>
            </a:r>
            <a:r>
              <a:rPr lang="en-US" dirty="0" err="1"/>
              <a:t>Itihad</a:t>
            </a:r>
            <a:r>
              <a:rPr lang="en-US" dirty="0"/>
              <a:t> ( Islamic Democratic Alliance). Nawaz Sharif was the President of IJI. </a:t>
            </a:r>
          </a:p>
          <a:p>
            <a:r>
              <a:rPr lang="en-US" dirty="0"/>
              <a:t>In 1980s, Nawaz Sharif family was medium sized industrial group in steel works. His father had old ties with Lt. General Ghulam Jilani Khan, Governor of Punjab during Zia regime. Ghulam Jilani has introduced Nawaz Sharif to Zia as a result of which Nawaz Sharif was appointed as Chief minister of Punjab. Nawaz Sharif was also included in the caretaker government by Zia ul </a:t>
            </a:r>
            <a:r>
              <a:rPr lang="en-US" dirty="0" err="1"/>
              <a:t>Haq</a:t>
            </a:r>
            <a:r>
              <a:rPr lang="en-US" dirty="0"/>
              <a:t>. </a:t>
            </a:r>
          </a:p>
          <a:p>
            <a:endParaRPr lang="en-US" dirty="0"/>
          </a:p>
        </p:txBody>
      </p:sp>
    </p:spTree>
    <p:extLst>
      <p:ext uri="{BB962C8B-B14F-4D97-AF65-F5344CB8AC3E}">
        <p14:creationId xmlns:p14="http://schemas.microsoft.com/office/powerpoint/2010/main" val="99732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52E7D1-D04D-4890-A127-21DC9127C480}"/>
              </a:ext>
            </a:extLst>
          </p:cNvPr>
          <p:cNvSpPr>
            <a:spLocks noGrp="1"/>
          </p:cNvSpPr>
          <p:nvPr>
            <p:ph idx="1"/>
          </p:nvPr>
        </p:nvSpPr>
        <p:spPr>
          <a:xfrm>
            <a:off x="838200" y="357809"/>
            <a:ext cx="10515600" cy="5819154"/>
          </a:xfrm>
        </p:spPr>
        <p:txBody>
          <a:bodyPr/>
          <a:lstStyle/>
          <a:p>
            <a:r>
              <a:rPr lang="en-US" dirty="0"/>
              <a:t>IJI included: Muslim League led by Muhammad Khan </a:t>
            </a:r>
            <a:r>
              <a:rPr lang="en-US" dirty="0" err="1"/>
              <a:t>Junejo</a:t>
            </a:r>
            <a:r>
              <a:rPr lang="en-US" dirty="0"/>
              <a:t> ( it later on divided between PML (N) and PML (J)); </a:t>
            </a:r>
            <a:r>
              <a:rPr lang="en-US" dirty="0" err="1"/>
              <a:t>Jamat-i-Islami</a:t>
            </a:r>
            <a:r>
              <a:rPr lang="en-US" dirty="0"/>
              <a:t> led by Qazi Hussain Ahmed; National People’s Party led by Ghulam Mustafa Jatoi. </a:t>
            </a:r>
          </a:p>
          <a:p>
            <a:r>
              <a:rPr lang="en-US" dirty="0"/>
              <a:t>PPP won 93 seats out of 205 seats; IJI won 55 seats; and MQM won 13 seats ( MQM won seats to national assembly predominantly from Karachi and Hyderabad) </a:t>
            </a:r>
          </a:p>
        </p:txBody>
      </p:sp>
    </p:spTree>
    <p:extLst>
      <p:ext uri="{BB962C8B-B14F-4D97-AF65-F5344CB8AC3E}">
        <p14:creationId xmlns:p14="http://schemas.microsoft.com/office/powerpoint/2010/main" val="3095047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AAFF168-EA9F-4F92-9AC6-2AB980C22199}"/>
              </a:ext>
            </a:extLst>
          </p:cNvPr>
          <p:cNvSpPr>
            <a:spLocks noGrp="1"/>
          </p:cNvSpPr>
          <p:nvPr>
            <p:ph type="title"/>
          </p:nvPr>
        </p:nvSpPr>
        <p:spPr>
          <a:xfrm>
            <a:off x="958506" y="800392"/>
            <a:ext cx="10264697" cy="856130"/>
          </a:xfrm>
        </p:spPr>
        <p:txBody>
          <a:bodyPr>
            <a:normAutofit/>
          </a:bodyPr>
          <a:lstStyle/>
          <a:p>
            <a:r>
              <a:rPr lang="en-US" sz="4000" b="1" dirty="0">
                <a:solidFill>
                  <a:srgbClr val="FFFFFF"/>
                </a:solidFill>
              </a:rPr>
              <a:t>Formation of Government </a:t>
            </a:r>
          </a:p>
        </p:txBody>
      </p:sp>
      <p:sp>
        <p:nvSpPr>
          <p:cNvPr id="3" name="Content Placeholder 2">
            <a:extLst>
              <a:ext uri="{FF2B5EF4-FFF2-40B4-BE49-F238E27FC236}">
                <a16:creationId xmlns:a16="http://schemas.microsoft.com/office/drawing/2014/main" id="{B831E6B2-6820-46AA-8828-D21DA4D1CD28}"/>
              </a:ext>
            </a:extLst>
          </p:cNvPr>
          <p:cNvSpPr>
            <a:spLocks noGrp="1"/>
          </p:cNvSpPr>
          <p:nvPr>
            <p:ph idx="1"/>
          </p:nvPr>
        </p:nvSpPr>
        <p:spPr>
          <a:xfrm>
            <a:off x="1367624" y="2341848"/>
            <a:ext cx="9708995" cy="3715761"/>
          </a:xfrm>
        </p:spPr>
        <p:txBody>
          <a:bodyPr anchor="ctr">
            <a:normAutofit/>
          </a:bodyPr>
          <a:lstStyle/>
          <a:p>
            <a:r>
              <a:rPr lang="en-US" sz="2200" dirty="0"/>
              <a:t>The power to elect the Prime Minister rest with the National Assembly as per the constitution of 1973. But Zia has introduced Revival of constitution order according to which the President was given power to appoint a Prime Minister whom he think have the confidence of the majority member of the parliament. The Prime Minister have to take a vote of confidence from the parliament after 60 days. However, the eight amendment has limited the applicability of this law. It was applicable up to 5 years. That is from 1985 to 1990. </a:t>
            </a:r>
          </a:p>
          <a:p>
            <a:endParaRPr lang="en-US" sz="2200" dirty="0"/>
          </a:p>
        </p:txBody>
      </p:sp>
    </p:spTree>
    <p:extLst>
      <p:ext uri="{BB962C8B-B14F-4D97-AF65-F5344CB8AC3E}">
        <p14:creationId xmlns:p14="http://schemas.microsoft.com/office/powerpoint/2010/main" val="228260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D0A8A5-D93F-44EF-8FCA-53E3C8E682E3}"/>
              </a:ext>
            </a:extLst>
          </p:cNvPr>
          <p:cNvSpPr>
            <a:spLocks noGrp="1"/>
          </p:cNvSpPr>
          <p:nvPr>
            <p:ph idx="1"/>
          </p:nvPr>
        </p:nvSpPr>
        <p:spPr>
          <a:xfrm>
            <a:off x="838200" y="649357"/>
            <a:ext cx="10515600" cy="5527606"/>
          </a:xfrm>
        </p:spPr>
        <p:txBody>
          <a:bodyPr/>
          <a:lstStyle/>
          <a:p>
            <a:r>
              <a:rPr lang="en-US" sz="2800" dirty="0" err="1"/>
              <a:t>Benzair</a:t>
            </a:r>
            <a:r>
              <a:rPr lang="en-US" sz="2800" dirty="0"/>
              <a:t> was appointed as Prime Minister by Ghulam </a:t>
            </a:r>
            <a:r>
              <a:rPr lang="en-US" sz="2800" dirty="0" err="1"/>
              <a:t>Ishaq</a:t>
            </a:r>
            <a:r>
              <a:rPr lang="en-US" sz="2800" dirty="0"/>
              <a:t> Khan. He did this favor to Benazir because she had the majority seats in the Parliament due to which, He could also become President for the next five years. </a:t>
            </a:r>
          </a:p>
          <a:p>
            <a:r>
              <a:rPr lang="en-US" dirty="0"/>
              <a:t>Benazir also created alliances with MQM and JUI (F), to get vote of confidence after 60 days. </a:t>
            </a:r>
          </a:p>
        </p:txBody>
      </p:sp>
    </p:spTree>
    <p:extLst>
      <p:ext uri="{BB962C8B-B14F-4D97-AF65-F5344CB8AC3E}">
        <p14:creationId xmlns:p14="http://schemas.microsoft.com/office/powerpoint/2010/main" val="294517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F1E3A5F-19E6-4FC6-B2E2-B9EF4978B15C}"/>
              </a:ext>
            </a:extLst>
          </p:cNvPr>
          <p:cNvSpPr>
            <a:spLocks noGrp="1"/>
          </p:cNvSpPr>
          <p:nvPr>
            <p:ph type="title"/>
          </p:nvPr>
        </p:nvSpPr>
        <p:spPr>
          <a:xfrm>
            <a:off x="958506" y="800392"/>
            <a:ext cx="10264697" cy="1212102"/>
          </a:xfrm>
        </p:spPr>
        <p:txBody>
          <a:bodyPr>
            <a:normAutofit/>
          </a:bodyPr>
          <a:lstStyle/>
          <a:p>
            <a:r>
              <a:rPr lang="en-US" sz="4000" b="1" dirty="0">
                <a:solidFill>
                  <a:srgbClr val="FFFFFF"/>
                </a:solidFill>
              </a:rPr>
              <a:t>Motion of no-confidence against Benazir</a:t>
            </a:r>
          </a:p>
        </p:txBody>
      </p:sp>
      <p:sp>
        <p:nvSpPr>
          <p:cNvPr id="3" name="Content Placeholder 2">
            <a:extLst>
              <a:ext uri="{FF2B5EF4-FFF2-40B4-BE49-F238E27FC236}">
                <a16:creationId xmlns:a16="http://schemas.microsoft.com/office/drawing/2014/main" id="{8E25008F-E702-46F5-9231-F7BFDBFD2293}"/>
              </a:ext>
            </a:extLst>
          </p:cNvPr>
          <p:cNvSpPr>
            <a:spLocks noGrp="1"/>
          </p:cNvSpPr>
          <p:nvPr>
            <p:ph idx="1"/>
          </p:nvPr>
        </p:nvSpPr>
        <p:spPr>
          <a:xfrm>
            <a:off x="1367624" y="2490436"/>
            <a:ext cx="9708995" cy="3567173"/>
          </a:xfrm>
        </p:spPr>
        <p:txBody>
          <a:bodyPr anchor="ctr">
            <a:normAutofit/>
          </a:bodyPr>
          <a:lstStyle/>
          <a:p>
            <a:r>
              <a:rPr lang="en-US" sz="2400"/>
              <a:t>The alliances of PPP with MQM did not last long. It entered secret agreement with IJI in September 1989. </a:t>
            </a:r>
          </a:p>
          <a:p>
            <a:r>
              <a:rPr lang="en-US" sz="2400"/>
              <a:t>The government in Punjab led by Nawaz Sharif of the IJI was already hostile and with the support of the MQM and ANP, the common front calling itself combined opposition parties (COP) gained strength and moved a motion of no-confidence against Benazir government. </a:t>
            </a:r>
          </a:p>
          <a:p>
            <a:r>
              <a:rPr lang="en-US" sz="2400"/>
              <a:t>At that time only 107 member voted in favor of the motion and 124 member opposed the motion. </a:t>
            </a:r>
          </a:p>
        </p:txBody>
      </p:sp>
    </p:spTree>
    <p:extLst>
      <p:ext uri="{BB962C8B-B14F-4D97-AF65-F5344CB8AC3E}">
        <p14:creationId xmlns:p14="http://schemas.microsoft.com/office/powerpoint/2010/main" val="168638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BEB589F-F5BD-443D-A0A9-6447E9D7150C}"/>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Conflict over division of power between Prime minister and President</a:t>
            </a:r>
          </a:p>
        </p:txBody>
      </p:sp>
      <p:sp>
        <p:nvSpPr>
          <p:cNvPr id="3" name="Content Placeholder 2">
            <a:extLst>
              <a:ext uri="{FF2B5EF4-FFF2-40B4-BE49-F238E27FC236}">
                <a16:creationId xmlns:a16="http://schemas.microsoft.com/office/drawing/2014/main" id="{9C83A90C-1801-4B31-9A3A-3B60C3218537}"/>
              </a:ext>
            </a:extLst>
          </p:cNvPr>
          <p:cNvSpPr>
            <a:spLocks noGrp="1"/>
          </p:cNvSpPr>
          <p:nvPr>
            <p:ph idx="1"/>
          </p:nvPr>
        </p:nvSpPr>
        <p:spPr>
          <a:xfrm>
            <a:off x="1367624" y="2490436"/>
            <a:ext cx="9708995" cy="3567173"/>
          </a:xfrm>
        </p:spPr>
        <p:txBody>
          <a:bodyPr anchor="ctr">
            <a:normAutofit lnSpcReduction="10000"/>
          </a:bodyPr>
          <a:lstStyle/>
          <a:p>
            <a:r>
              <a:rPr lang="en-US" sz="2400" dirty="0"/>
              <a:t>The President was given clear powers over the appointments of armed forces, judges of supreme courts, and the chief election commissioner with the advice of Prime minister or on discretion. Even in the appointment of Governors the President has the final say. </a:t>
            </a:r>
          </a:p>
          <a:p>
            <a:r>
              <a:rPr lang="en-US" sz="2400" dirty="0"/>
              <a:t>Even though the President was asked to act in advice of the Prime minister but still the President was empowered to send back the decision taken by Prime Minister for reconsideration. </a:t>
            </a:r>
          </a:p>
          <a:p>
            <a:r>
              <a:rPr lang="en-US" sz="2400" dirty="0"/>
              <a:t>Hence, when the terms of the chief of naval and air staff was nearing to expiry, President Ghulam </a:t>
            </a:r>
            <a:r>
              <a:rPr lang="en-US" sz="2400" dirty="0" err="1"/>
              <a:t>Ishaq</a:t>
            </a:r>
            <a:r>
              <a:rPr lang="en-US" sz="2400" dirty="0"/>
              <a:t> Khan declined that Benazir should have a say in the appointments.</a:t>
            </a:r>
          </a:p>
          <a:p>
            <a:pPr marL="0" indent="0">
              <a:buNone/>
            </a:pPr>
            <a:endParaRPr lang="en-US" sz="2400" dirty="0"/>
          </a:p>
        </p:txBody>
      </p:sp>
    </p:spTree>
    <p:extLst>
      <p:ext uri="{BB962C8B-B14F-4D97-AF65-F5344CB8AC3E}">
        <p14:creationId xmlns:p14="http://schemas.microsoft.com/office/powerpoint/2010/main" val="1849415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1375</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Benazir Bhutto first term (1988-1990)</vt:lpstr>
      <vt:lpstr>Caretaker government </vt:lpstr>
      <vt:lpstr>Party Based elections 1988</vt:lpstr>
      <vt:lpstr>PowerPoint Presentation</vt:lpstr>
      <vt:lpstr>PowerPoint Presentation</vt:lpstr>
      <vt:lpstr>Formation of Government </vt:lpstr>
      <vt:lpstr>PowerPoint Presentation</vt:lpstr>
      <vt:lpstr>Motion of no-confidence against Benazir</vt:lpstr>
      <vt:lpstr>Conflict over division of power between Prime minister and President</vt:lpstr>
      <vt:lpstr>Dissolution of the national and provincial assemblies</vt:lpstr>
      <vt:lpstr>Nawaz Sharif first term (1990-1993)  Outline caretaker government elections 1990 economic reforms difference between Ghulam Ishaq khan and Nawaz Sharif Restoration of assembly by supreme court Exit of President and Prime Minister    </vt:lpstr>
      <vt:lpstr>Caretaker government </vt:lpstr>
      <vt:lpstr>Election of 1990</vt:lpstr>
      <vt:lpstr>Economic Reforms  </vt:lpstr>
      <vt:lpstr>Differences between Nawaz Sharif and Ghulam Ishaq Khan.</vt:lpstr>
      <vt:lpstr>Restoration of Assembly by Supreme Court</vt:lpstr>
      <vt:lpstr>Exit of President and Prime minister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Benazir Bhutto first term (1988-1990)</dc:title>
  <dc:creator>IBRAHIM AHMED</dc:creator>
  <cp:lastModifiedBy>IBRAHIM AHMED</cp:lastModifiedBy>
  <cp:revision>6</cp:revision>
  <dcterms:created xsi:type="dcterms:W3CDTF">2020-12-14T06:23:37Z</dcterms:created>
  <dcterms:modified xsi:type="dcterms:W3CDTF">2020-12-14T09:36:23Z</dcterms:modified>
</cp:coreProperties>
</file>