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E632-7F0B-4387-80EB-922C3D7F29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61D189-94EB-42E9-AC65-B028A199E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83A5A9-EFA7-423E-B1EE-B1D7A7F47075}"/>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5" name="Footer Placeholder 4">
            <a:extLst>
              <a:ext uri="{FF2B5EF4-FFF2-40B4-BE49-F238E27FC236}">
                <a16:creationId xmlns:a16="http://schemas.microsoft.com/office/drawing/2014/main" id="{18DB47F4-64FB-4E7F-9CEC-4D1D6BB26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4557D-C48E-43F2-B07A-FC17B40FD02B}"/>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216678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1137-E0BF-4380-9F7B-222E718DDE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196B7-7B3A-4171-AE23-41B23373D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4091E-E73D-48C5-8E97-B43907B669A9}"/>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5" name="Footer Placeholder 4">
            <a:extLst>
              <a:ext uri="{FF2B5EF4-FFF2-40B4-BE49-F238E27FC236}">
                <a16:creationId xmlns:a16="http://schemas.microsoft.com/office/drawing/2014/main" id="{EE84C9B6-CA2D-4BFF-A482-6B426DF41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DB255-AF12-44C5-8CC1-591F984693F9}"/>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146059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0ED6F1-F18B-4DFC-B69D-8A9BB0109B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F37BFF-5818-485F-B661-A605B70705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FED69-496B-4576-AD3F-9C57348476BF}"/>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5" name="Footer Placeholder 4">
            <a:extLst>
              <a:ext uri="{FF2B5EF4-FFF2-40B4-BE49-F238E27FC236}">
                <a16:creationId xmlns:a16="http://schemas.microsoft.com/office/drawing/2014/main" id="{AE4A64CB-F666-4A0C-941C-EA42006F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7CDA4-4C83-4610-8466-B303BB07479B}"/>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178841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396B-ACBF-4C96-B4FE-75BCEE33A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E01C7-E36E-4F1D-B93D-A316F0EA1B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7CB9D-943A-4131-AD07-8DE56BCD289C}"/>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5" name="Footer Placeholder 4">
            <a:extLst>
              <a:ext uri="{FF2B5EF4-FFF2-40B4-BE49-F238E27FC236}">
                <a16:creationId xmlns:a16="http://schemas.microsoft.com/office/drawing/2014/main" id="{AEB9AF9F-19A1-4DF0-90BF-8730A71C7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C55AD-EEC5-4826-9A64-7946B8B44171}"/>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36748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0863-5697-46BA-9F9E-35E67FF58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1C15C0-E458-4905-88E6-03D052564A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7A9C6-EF6F-49E6-A4A4-A24D3192D529}"/>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5" name="Footer Placeholder 4">
            <a:extLst>
              <a:ext uri="{FF2B5EF4-FFF2-40B4-BE49-F238E27FC236}">
                <a16:creationId xmlns:a16="http://schemas.microsoft.com/office/drawing/2014/main" id="{5984D846-B734-4B6B-B8DA-F7576C2F8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0741D-083B-4FC6-A4A5-57DD8560FC3E}"/>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165914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1CC1-F8E4-4D99-B949-9232A7B5C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8A41B-E42A-4442-8FCC-69F646F58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C3159C-CF67-42BD-BA97-1BB6E3ECF8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81B47A-F75A-4AA8-AA64-3DA2A35DE1AA}"/>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6" name="Footer Placeholder 5">
            <a:extLst>
              <a:ext uri="{FF2B5EF4-FFF2-40B4-BE49-F238E27FC236}">
                <a16:creationId xmlns:a16="http://schemas.microsoft.com/office/drawing/2014/main" id="{6B195104-021A-43C2-A8E5-CF366A417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3EBA0-02FF-4F6A-A12E-2CAE09902AD9}"/>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214402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5BC0-0289-4FEB-ACE3-196344F6D5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7E6916-BFF4-4879-96D6-F7E0D94C6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A0162C-92EF-4B77-9C7D-130FE37CE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0D0195-7BD2-4357-A844-399011D16A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77780C-2C21-4B68-82BB-A1FFB063EC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461FF-89A6-446D-89E7-1193347094FC}"/>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8" name="Footer Placeholder 7">
            <a:extLst>
              <a:ext uri="{FF2B5EF4-FFF2-40B4-BE49-F238E27FC236}">
                <a16:creationId xmlns:a16="http://schemas.microsoft.com/office/drawing/2014/main" id="{6EE68435-8685-420C-A032-853D892BD7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243F5-FFAC-46E2-88D9-DE585DB13919}"/>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344525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0368-9CFD-4E76-BA9A-4F55714215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2E9311-A8C3-4BE5-8A5B-0750E5CFD4F0}"/>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4" name="Footer Placeholder 3">
            <a:extLst>
              <a:ext uri="{FF2B5EF4-FFF2-40B4-BE49-F238E27FC236}">
                <a16:creationId xmlns:a16="http://schemas.microsoft.com/office/drawing/2014/main" id="{F06D473A-E170-4F62-8162-9DE092A254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C42326-22FA-43F3-B785-A5179D5EECC3}"/>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207100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CCB5D-CDDF-4D69-B2C2-7FE116FD4775}"/>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3" name="Footer Placeholder 2">
            <a:extLst>
              <a:ext uri="{FF2B5EF4-FFF2-40B4-BE49-F238E27FC236}">
                <a16:creationId xmlns:a16="http://schemas.microsoft.com/office/drawing/2014/main" id="{AD7734E1-8FE3-408D-8D3E-10C363CA2C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1F2095-D16A-443A-B770-7830C36BFF8D}"/>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99031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2F44-6BA5-4BAE-8420-A68388A4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51DA-82FA-4335-AEA9-689B0FEF85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C4F064-E55A-4C4F-994D-3D414898F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F74C2-90FD-4936-8CD4-97DF9EFC2F9F}"/>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6" name="Footer Placeholder 5">
            <a:extLst>
              <a:ext uri="{FF2B5EF4-FFF2-40B4-BE49-F238E27FC236}">
                <a16:creationId xmlns:a16="http://schemas.microsoft.com/office/drawing/2014/main" id="{6F4F1005-5C06-498C-892B-80EE504AE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68681-0F9D-4606-AA83-308CDE89F6AA}"/>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202128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AD14-D557-4E05-BCBF-966F467C3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DD01D6-832C-410A-A62B-AC0AC7C35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9491A6-962F-4FD3-AEFC-02B13CDFD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BDB9A-F7CD-4B99-BA6F-C99F20D71522}"/>
              </a:ext>
            </a:extLst>
          </p:cNvPr>
          <p:cNvSpPr>
            <a:spLocks noGrp="1"/>
          </p:cNvSpPr>
          <p:nvPr>
            <p:ph type="dt" sz="half" idx="10"/>
          </p:nvPr>
        </p:nvSpPr>
        <p:spPr/>
        <p:txBody>
          <a:bodyPr/>
          <a:lstStyle/>
          <a:p>
            <a:fld id="{CA7636FD-742C-40F8-8BD0-D5D1934D68C6}" type="datetimeFigureOut">
              <a:rPr lang="en-US" smtClean="0"/>
              <a:t>10/26/2020</a:t>
            </a:fld>
            <a:endParaRPr lang="en-US"/>
          </a:p>
        </p:txBody>
      </p:sp>
      <p:sp>
        <p:nvSpPr>
          <p:cNvPr id="6" name="Footer Placeholder 5">
            <a:extLst>
              <a:ext uri="{FF2B5EF4-FFF2-40B4-BE49-F238E27FC236}">
                <a16:creationId xmlns:a16="http://schemas.microsoft.com/office/drawing/2014/main" id="{992009DD-992A-4A1A-A09B-0A094896A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EE81D-C4E5-4161-9480-00368AB0688B}"/>
              </a:ext>
            </a:extLst>
          </p:cNvPr>
          <p:cNvSpPr>
            <a:spLocks noGrp="1"/>
          </p:cNvSpPr>
          <p:nvPr>
            <p:ph type="sldNum" sz="quarter" idx="12"/>
          </p:nvPr>
        </p:nvSpPr>
        <p:spPr/>
        <p:txBody>
          <a:bodyPr/>
          <a:lstStyle/>
          <a:p>
            <a:fld id="{6EB87C75-4472-4E56-B4EA-5819031ECCD1}" type="slidenum">
              <a:rPr lang="en-US" smtClean="0"/>
              <a:t>‹#›</a:t>
            </a:fld>
            <a:endParaRPr lang="en-US"/>
          </a:p>
        </p:txBody>
      </p:sp>
    </p:spTree>
    <p:extLst>
      <p:ext uri="{BB962C8B-B14F-4D97-AF65-F5344CB8AC3E}">
        <p14:creationId xmlns:p14="http://schemas.microsoft.com/office/powerpoint/2010/main" val="298843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37B3D5-589E-4B16-B2F2-03D3FC014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77A49D-322B-4A1C-A112-A8FFA1749D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86F9F-963A-41F9-99AF-2D509E148C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636FD-742C-40F8-8BD0-D5D1934D68C6}" type="datetimeFigureOut">
              <a:rPr lang="en-US" smtClean="0"/>
              <a:t>10/26/2020</a:t>
            </a:fld>
            <a:endParaRPr lang="en-US"/>
          </a:p>
        </p:txBody>
      </p:sp>
      <p:sp>
        <p:nvSpPr>
          <p:cNvPr id="5" name="Footer Placeholder 4">
            <a:extLst>
              <a:ext uri="{FF2B5EF4-FFF2-40B4-BE49-F238E27FC236}">
                <a16:creationId xmlns:a16="http://schemas.microsoft.com/office/drawing/2014/main" id="{0FF5C967-0078-4EBA-8424-D86301596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B75AB7-FD98-4C81-8B28-1FA746211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87C75-4472-4E56-B4EA-5819031ECCD1}" type="slidenum">
              <a:rPr lang="en-US" smtClean="0"/>
              <a:t>‹#›</a:t>
            </a:fld>
            <a:endParaRPr lang="en-US"/>
          </a:p>
        </p:txBody>
      </p:sp>
    </p:spTree>
    <p:extLst>
      <p:ext uri="{BB962C8B-B14F-4D97-AF65-F5344CB8AC3E}">
        <p14:creationId xmlns:p14="http://schemas.microsoft.com/office/powerpoint/2010/main" val="3116172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7090-884D-422E-8D24-F2C35DD483EE}"/>
              </a:ext>
            </a:extLst>
          </p:cNvPr>
          <p:cNvSpPr>
            <a:spLocks noGrp="1"/>
          </p:cNvSpPr>
          <p:nvPr>
            <p:ph type="ctrTitle"/>
          </p:nvPr>
        </p:nvSpPr>
        <p:spPr/>
        <p:txBody>
          <a:bodyPr/>
          <a:lstStyle/>
          <a:p>
            <a:r>
              <a:rPr lang="en-US" dirty="0"/>
              <a:t>Ideology of Pakistan</a:t>
            </a:r>
          </a:p>
        </p:txBody>
      </p:sp>
      <p:sp>
        <p:nvSpPr>
          <p:cNvPr id="3" name="Subtitle 2">
            <a:extLst>
              <a:ext uri="{FF2B5EF4-FFF2-40B4-BE49-F238E27FC236}">
                <a16:creationId xmlns:a16="http://schemas.microsoft.com/office/drawing/2014/main" id="{6DCC14EC-6F39-4987-95D2-4A553A0D0BEE}"/>
              </a:ext>
            </a:extLst>
          </p:cNvPr>
          <p:cNvSpPr>
            <a:spLocks noGrp="1"/>
          </p:cNvSpPr>
          <p:nvPr>
            <p:ph type="subTitle" idx="1"/>
          </p:nvPr>
        </p:nvSpPr>
        <p:spPr/>
        <p:txBody>
          <a:bodyPr/>
          <a:lstStyle/>
          <a:p>
            <a:r>
              <a:rPr lang="en-US" dirty="0" err="1"/>
              <a:t>Allama</a:t>
            </a:r>
            <a:r>
              <a:rPr lang="en-US" dirty="0"/>
              <a:t> Iqbal</a:t>
            </a:r>
          </a:p>
          <a:p>
            <a:r>
              <a:rPr lang="en-US" dirty="0"/>
              <a:t>Quaid-</a:t>
            </a:r>
            <a:r>
              <a:rPr lang="en-US" dirty="0" err="1"/>
              <a:t>i</a:t>
            </a:r>
            <a:r>
              <a:rPr lang="en-US" dirty="0"/>
              <a:t>-Azam</a:t>
            </a:r>
          </a:p>
        </p:txBody>
      </p:sp>
    </p:spTree>
    <p:extLst>
      <p:ext uri="{BB962C8B-B14F-4D97-AF65-F5344CB8AC3E}">
        <p14:creationId xmlns:p14="http://schemas.microsoft.com/office/powerpoint/2010/main" val="251319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44597-8362-4EA1-A54C-DFCD9B27B7F0}"/>
              </a:ext>
            </a:extLst>
          </p:cNvPr>
          <p:cNvSpPr>
            <a:spLocks noGrp="1"/>
          </p:cNvSpPr>
          <p:nvPr>
            <p:ph idx="1"/>
          </p:nvPr>
        </p:nvSpPr>
        <p:spPr>
          <a:xfrm>
            <a:off x="838200" y="543339"/>
            <a:ext cx="10515600" cy="5633624"/>
          </a:xfrm>
        </p:spPr>
        <p:txBody>
          <a:bodyPr>
            <a:normAutofit fontScale="92500"/>
          </a:bodyPr>
          <a:lstStyle/>
          <a:p>
            <a:pPr marL="0" indent="0" algn="just">
              <a:buNone/>
            </a:pPr>
            <a:r>
              <a:rPr lang="en-US" b="1" dirty="0">
                <a:latin typeface="Times New Roman" panose="02020603050405020304" pitchFamily="18" charset="0"/>
              </a:rPr>
              <a:t>ALLAMA IQBAL 1930 ADDRESS</a:t>
            </a:r>
            <a:endParaRPr lang="en-US" b="1" i="0" u="none" strike="noStrike" baseline="0" dirty="0">
              <a:latin typeface="Times New Roman" panose="02020603050405020304" pitchFamily="18" charset="0"/>
            </a:endParaRPr>
          </a:p>
          <a:p>
            <a:pPr algn="just"/>
            <a:r>
              <a:rPr lang="en-US" b="0" i="0" u="none" strike="noStrike" baseline="0" dirty="0">
                <a:latin typeface="Times New Roman" panose="02020603050405020304" pitchFamily="18" charset="0"/>
              </a:rPr>
              <a:t>Islam </a:t>
            </a:r>
            <a:r>
              <a:rPr lang="en-US" b="0" i="0" u="none" strike="noStrike" baseline="0" dirty="0">
                <a:highlight>
                  <a:srgbClr val="FFFF00"/>
                </a:highlight>
                <a:latin typeface="Times New Roman" panose="02020603050405020304" pitchFamily="18" charset="0"/>
              </a:rPr>
              <a:t>does not bifurcate the unity of man</a:t>
            </a:r>
            <a:r>
              <a:rPr lang="en-US" b="0" i="0" u="none" strike="noStrike" baseline="0" dirty="0">
                <a:latin typeface="Times New Roman" panose="02020603050405020304" pitchFamily="18" charset="0"/>
              </a:rPr>
              <a:t> into an irreconcilable duality of spirit and matter. In Islam God and the universe, </a:t>
            </a:r>
            <a:r>
              <a:rPr lang="en-US" b="0" i="0" u="none" strike="noStrike" baseline="0" dirty="0">
                <a:highlight>
                  <a:srgbClr val="FFFF00"/>
                </a:highlight>
                <a:latin typeface="Times New Roman" panose="02020603050405020304" pitchFamily="18" charset="0"/>
              </a:rPr>
              <a:t>spirit and matter</a:t>
            </a:r>
            <a:r>
              <a:rPr lang="en-US" b="0" i="0" u="none" strike="noStrike" baseline="0" dirty="0">
                <a:latin typeface="Times New Roman" panose="02020603050405020304" pitchFamily="18" charset="0"/>
              </a:rPr>
              <a:t>, Church and State, are organic to each other. </a:t>
            </a:r>
            <a:r>
              <a:rPr lang="en-US" b="0" i="0" u="none" strike="noStrike" baseline="0" dirty="0">
                <a:highlight>
                  <a:srgbClr val="FFFF00"/>
                </a:highlight>
                <a:latin typeface="Times New Roman" panose="02020603050405020304" pitchFamily="18" charset="0"/>
              </a:rPr>
              <a:t>Man is not the citizen </a:t>
            </a:r>
            <a:r>
              <a:rPr lang="en-US" b="0" i="0" u="none" strike="noStrike" baseline="0" dirty="0">
                <a:latin typeface="Times New Roman" panose="02020603050405020304" pitchFamily="18" charset="0"/>
              </a:rPr>
              <a:t>of a profane world to be </a:t>
            </a:r>
            <a:r>
              <a:rPr lang="en-US" b="0" i="0" u="none" strike="noStrike" baseline="0" dirty="0">
                <a:highlight>
                  <a:srgbClr val="FFFF00"/>
                </a:highlight>
                <a:latin typeface="Times New Roman" panose="02020603050405020304" pitchFamily="18" charset="0"/>
              </a:rPr>
              <a:t>renounced in the interest of a world of spirit situated </a:t>
            </a:r>
            <a:r>
              <a:rPr lang="en-US" b="0" i="0" u="none" strike="noStrike" baseline="0" dirty="0">
                <a:latin typeface="Times New Roman" panose="02020603050405020304" pitchFamily="18" charset="0"/>
              </a:rPr>
              <a:t>elsewhere. To Islam, matter is spirit realizing itself in space and time.</a:t>
            </a:r>
          </a:p>
          <a:p>
            <a:r>
              <a:rPr lang="en-US" sz="2800" b="0" i="0" u="none" strike="noStrike" baseline="0" dirty="0">
                <a:latin typeface="Times New Roman" panose="02020603050405020304" pitchFamily="18" charset="0"/>
              </a:rPr>
              <a:t>In the world of Islam we have a </a:t>
            </a:r>
            <a:r>
              <a:rPr lang="en-US" sz="2800" b="0" i="0" u="none" strike="noStrike" baseline="0" dirty="0">
                <a:highlight>
                  <a:srgbClr val="FFFF00"/>
                </a:highlight>
                <a:latin typeface="Times New Roman" panose="02020603050405020304" pitchFamily="18" charset="0"/>
              </a:rPr>
              <a:t>universal polity </a:t>
            </a:r>
            <a:r>
              <a:rPr lang="en-US" sz="2800" b="0" i="0" u="none" strike="noStrike" baseline="0" dirty="0">
                <a:latin typeface="Times New Roman" panose="02020603050405020304" pitchFamily="18" charset="0"/>
              </a:rPr>
              <a:t>whose fundamentals are </a:t>
            </a:r>
            <a:r>
              <a:rPr lang="en-US" sz="2800" b="0" i="0" u="none" strike="noStrike" baseline="0" dirty="0">
                <a:highlight>
                  <a:srgbClr val="FFFF00"/>
                </a:highlight>
                <a:latin typeface="Times New Roman" panose="02020603050405020304" pitchFamily="18" charset="0"/>
              </a:rPr>
              <a:t>believed to have been revealed but whose structure</a:t>
            </a:r>
            <a:r>
              <a:rPr lang="en-US" sz="2800" b="0" i="0" u="none" strike="noStrike" baseline="0" dirty="0">
                <a:latin typeface="Times New Roman" panose="02020603050405020304" pitchFamily="18" charset="0"/>
              </a:rPr>
              <a:t>, owing to our legists' [=legal theorists'] want of </a:t>
            </a:r>
            <a:r>
              <a:rPr lang="en-US" sz="2800" b="0" i="0" u="none" strike="noStrike" baseline="0" dirty="0">
                <a:highlight>
                  <a:srgbClr val="FFFF00"/>
                </a:highlight>
                <a:latin typeface="Times New Roman" panose="02020603050405020304" pitchFamily="18" charset="0"/>
              </a:rPr>
              <a:t>contact with the modern world</a:t>
            </a:r>
            <a:r>
              <a:rPr lang="en-US" sz="2800" b="0" i="0" u="none" strike="noStrike" baseline="0" dirty="0">
                <a:latin typeface="Times New Roman" panose="02020603050405020304" pitchFamily="18" charset="0"/>
              </a:rPr>
              <a:t>, today stands in need of renewed power by fresh adjustments. I do not know what will be </a:t>
            </a:r>
            <a:r>
              <a:rPr lang="en-US" sz="2800" b="0" i="0" u="none" strike="noStrike" baseline="0" dirty="0">
                <a:highlight>
                  <a:srgbClr val="FFFF00"/>
                </a:highlight>
                <a:latin typeface="Times New Roman" panose="02020603050405020304" pitchFamily="18" charset="0"/>
              </a:rPr>
              <a:t>the final fate of the national idea in the world of Islam. </a:t>
            </a:r>
            <a:r>
              <a:rPr lang="en-US" sz="2800" b="0" i="0" u="none" strike="noStrike" baseline="0" dirty="0">
                <a:latin typeface="Times New Roman" panose="02020603050405020304" pitchFamily="18" charset="0"/>
              </a:rPr>
              <a:t>Whether </a:t>
            </a:r>
            <a:r>
              <a:rPr lang="en-US" sz="2800" b="0" i="0" u="none" strike="noStrike" baseline="0" dirty="0">
                <a:highlight>
                  <a:srgbClr val="FFFF00"/>
                </a:highlight>
                <a:latin typeface="Times New Roman" panose="02020603050405020304" pitchFamily="18" charset="0"/>
              </a:rPr>
              <a:t>Islam will assimilate and transform it</a:t>
            </a:r>
            <a:r>
              <a:rPr lang="en-US" sz="2800" b="0" i="0" u="none" strike="noStrike" baseline="0" dirty="0">
                <a:latin typeface="Times New Roman" panose="02020603050405020304" pitchFamily="18" charset="0"/>
              </a:rPr>
              <a:t>, as it has before assimilated and transformed many ideas expressive of a different spirit, or </a:t>
            </a:r>
            <a:r>
              <a:rPr lang="en-US" sz="2800" b="0" i="0" u="none" strike="noStrike" baseline="0" dirty="0">
                <a:highlight>
                  <a:srgbClr val="FFFF00"/>
                </a:highlight>
                <a:latin typeface="Times New Roman" panose="02020603050405020304" pitchFamily="18" charset="0"/>
              </a:rPr>
              <a:t>allow a radical transformation of its own structure by the force of this idea</a:t>
            </a:r>
            <a:r>
              <a:rPr lang="en-US" sz="2800" b="0" i="0" u="none" strike="noStrike" baseline="0" dirty="0">
                <a:latin typeface="Times New Roman" panose="02020603050405020304" pitchFamily="18" charset="0"/>
              </a:rPr>
              <a:t>, is hard to predict. </a:t>
            </a:r>
            <a:endParaRPr lang="en-US" dirty="0"/>
          </a:p>
        </p:txBody>
      </p:sp>
    </p:spTree>
    <p:extLst>
      <p:ext uri="{BB962C8B-B14F-4D97-AF65-F5344CB8AC3E}">
        <p14:creationId xmlns:p14="http://schemas.microsoft.com/office/powerpoint/2010/main" val="210383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BA6BB-5E71-4A34-96FD-B5A0799AB888}"/>
              </a:ext>
            </a:extLst>
          </p:cNvPr>
          <p:cNvSpPr>
            <a:spLocks noGrp="1"/>
          </p:cNvSpPr>
          <p:nvPr>
            <p:ph idx="1"/>
          </p:nvPr>
        </p:nvSpPr>
        <p:spPr>
          <a:xfrm>
            <a:off x="838200" y="344557"/>
            <a:ext cx="10515600" cy="5832406"/>
          </a:xfrm>
        </p:spPr>
        <p:txBody>
          <a:bodyPr/>
          <a:lstStyle/>
          <a:p>
            <a:pPr algn="just"/>
            <a:r>
              <a:rPr lang="en-US" dirty="0">
                <a:latin typeface="Times New Roman" panose="02020603050405020304" pitchFamily="18" charset="0"/>
                <a:cs typeface="Times New Roman" panose="02020603050405020304" pitchFamily="18" charset="0"/>
              </a:rPr>
              <a:t>The religious ideal of Islam, therefore, is </a:t>
            </a:r>
            <a:r>
              <a:rPr lang="en-US" dirty="0">
                <a:highlight>
                  <a:srgbClr val="FFFF00"/>
                </a:highlight>
                <a:latin typeface="Times New Roman" panose="02020603050405020304" pitchFamily="18" charset="0"/>
                <a:cs typeface="Times New Roman" panose="02020603050405020304" pitchFamily="18" charset="0"/>
              </a:rPr>
              <a:t>organically related to the social order which it has created</a:t>
            </a:r>
            <a:r>
              <a:rPr lang="en-US" dirty="0">
                <a:latin typeface="Times New Roman" panose="02020603050405020304" pitchFamily="18" charset="0"/>
                <a:cs typeface="Times New Roman" panose="02020603050405020304" pitchFamily="18" charset="0"/>
              </a:rPr>
              <a:t>. The </a:t>
            </a:r>
            <a:r>
              <a:rPr lang="en-US" dirty="0">
                <a:highlight>
                  <a:srgbClr val="FFFF00"/>
                </a:highlight>
                <a:latin typeface="Times New Roman" panose="02020603050405020304" pitchFamily="18" charset="0"/>
                <a:cs typeface="Times New Roman" panose="02020603050405020304" pitchFamily="18" charset="0"/>
              </a:rPr>
              <a:t>rejection of the one will eventually involve the rejection of the other</a:t>
            </a:r>
            <a:r>
              <a:rPr lang="en-US" dirty="0">
                <a:latin typeface="Times New Roman" panose="02020603050405020304" pitchFamily="18" charset="0"/>
                <a:cs typeface="Times New Roman" panose="02020603050405020304" pitchFamily="18" charset="0"/>
              </a:rPr>
              <a:t>. Therefore the construction of a polity on national lines, </a:t>
            </a:r>
            <a:r>
              <a:rPr lang="en-US" dirty="0">
                <a:highlight>
                  <a:srgbClr val="FFFF00"/>
                </a:highlight>
                <a:latin typeface="Times New Roman" panose="02020603050405020304" pitchFamily="18" charset="0"/>
                <a:cs typeface="Times New Roman" panose="02020603050405020304" pitchFamily="18" charset="0"/>
              </a:rPr>
              <a:t>if it means a displacement of the Islamic principle of solidarity, </a:t>
            </a:r>
            <a:r>
              <a:rPr lang="en-US" dirty="0">
                <a:latin typeface="Times New Roman" panose="02020603050405020304" pitchFamily="18" charset="0"/>
                <a:cs typeface="Times New Roman" panose="02020603050405020304" pitchFamily="18" charset="0"/>
              </a:rPr>
              <a:t>is simply unthinkable to a Muslim.</a:t>
            </a:r>
          </a:p>
          <a:p>
            <a:pPr algn="just"/>
            <a:r>
              <a:rPr lang="en-US" b="0" i="0" u="none" strike="noStrike" baseline="0" dirty="0">
                <a:latin typeface="Times New Roman" panose="02020603050405020304" pitchFamily="18" charset="0"/>
              </a:rPr>
              <a:t>India is a continent of</a:t>
            </a:r>
            <a:r>
              <a:rPr lang="en-US" b="0" i="0" u="none" strike="noStrike" baseline="0" dirty="0">
                <a:latin typeface="Times New Roman" panose="02020603050405020304" pitchFamily="18" charset="0"/>
                <a:cs typeface="Times New Roman" panose="02020603050405020304" pitchFamily="18" charset="0"/>
              </a:rPr>
              <a:t> human groups belonging to </a:t>
            </a:r>
            <a:r>
              <a:rPr lang="en-US" b="0" i="0" u="none" strike="noStrike" baseline="0" dirty="0">
                <a:highlight>
                  <a:srgbClr val="FFFF00"/>
                </a:highlight>
                <a:latin typeface="Times New Roman" panose="02020603050405020304" pitchFamily="18" charset="0"/>
                <a:cs typeface="Times New Roman" panose="02020603050405020304" pitchFamily="18" charset="0"/>
              </a:rPr>
              <a:t>different races, </a:t>
            </a:r>
            <a:r>
              <a:rPr lang="en-US" b="0" i="0" u="none" strike="noStrike" baseline="0" dirty="0">
                <a:latin typeface="Times New Roman" panose="02020603050405020304" pitchFamily="18" charset="0"/>
                <a:cs typeface="Times New Roman" panose="02020603050405020304" pitchFamily="18" charset="0"/>
              </a:rPr>
              <a:t>speaking </a:t>
            </a:r>
            <a:r>
              <a:rPr lang="en-US" b="0" i="0" u="none" strike="noStrike" baseline="0" dirty="0">
                <a:highlight>
                  <a:srgbClr val="FFFF00"/>
                </a:highlight>
                <a:latin typeface="Times New Roman" panose="02020603050405020304" pitchFamily="18" charset="0"/>
                <a:cs typeface="Times New Roman" panose="02020603050405020304" pitchFamily="18" charset="0"/>
              </a:rPr>
              <a:t>different languages, </a:t>
            </a:r>
            <a:r>
              <a:rPr lang="en-US" b="0" i="0" u="none" strike="noStrike" baseline="0" dirty="0">
                <a:latin typeface="Times New Roman" panose="02020603050405020304" pitchFamily="18" charset="0"/>
                <a:cs typeface="Times New Roman" panose="02020603050405020304" pitchFamily="18" charset="0"/>
              </a:rPr>
              <a:t>and professing </a:t>
            </a:r>
            <a:r>
              <a:rPr lang="en-US" b="0" i="0" u="none" strike="noStrike" baseline="0" dirty="0">
                <a:highlight>
                  <a:srgbClr val="FFFF00"/>
                </a:highlight>
                <a:latin typeface="Times New Roman" panose="02020603050405020304" pitchFamily="18" charset="0"/>
                <a:cs typeface="Times New Roman" panose="02020603050405020304" pitchFamily="18" charset="0"/>
              </a:rPr>
              <a:t>different religions. </a:t>
            </a:r>
            <a:r>
              <a:rPr lang="en-US" b="0" i="0" u="none" strike="noStrike" baseline="0" dirty="0">
                <a:latin typeface="Times New Roman" panose="02020603050405020304" pitchFamily="18" charset="0"/>
                <a:cs typeface="Times New Roman" panose="02020603050405020304" pitchFamily="18" charset="0"/>
              </a:rPr>
              <a:t>Their behavior is </a:t>
            </a:r>
            <a:r>
              <a:rPr lang="en-US" b="0" i="0" u="none" strike="noStrike" baseline="0" dirty="0">
                <a:highlight>
                  <a:srgbClr val="FFFF00"/>
                </a:highlight>
                <a:latin typeface="Times New Roman" panose="02020603050405020304" pitchFamily="18" charset="0"/>
                <a:cs typeface="Times New Roman" panose="02020603050405020304" pitchFamily="18" charset="0"/>
              </a:rPr>
              <a:t>not at all determined by a common race-consciousness</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a:highlight>
                  <a:srgbClr val="FFFF00"/>
                </a:highlight>
                <a:latin typeface="Times New Roman" panose="02020603050405020304" pitchFamily="18" charset="0"/>
                <a:cs typeface="Times New Roman" panose="02020603050405020304" pitchFamily="18" charset="0"/>
              </a:rPr>
              <a:t>Even the Hindus do not form a homogeneous group</a:t>
            </a:r>
            <a:r>
              <a:rPr lang="en-US" b="0" i="0" u="none" strike="noStrike" baseline="0" dirty="0">
                <a:latin typeface="Times New Roman" panose="02020603050405020304" pitchFamily="18" charset="0"/>
                <a:cs typeface="Times New Roman" panose="02020603050405020304" pitchFamily="18" charset="0"/>
              </a:rPr>
              <a:t>. The principle of European democracy cannot be applied to India without recognizing the fact of communal groups. The Muslim demand for the creation of a Muslim India within India is, therefore, perfectly justified.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52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44B3-3214-44F7-B839-321A03E5FE4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QUAID-I-AZAM MUHAMMAD ALI JINNAH</a:t>
            </a:r>
          </a:p>
        </p:txBody>
      </p:sp>
      <p:sp>
        <p:nvSpPr>
          <p:cNvPr id="3" name="Content Placeholder 2">
            <a:extLst>
              <a:ext uri="{FF2B5EF4-FFF2-40B4-BE49-F238E27FC236}">
                <a16:creationId xmlns:a16="http://schemas.microsoft.com/office/drawing/2014/main" id="{6DDBB557-C025-4810-90A6-B2346009D4BC}"/>
              </a:ext>
            </a:extLst>
          </p:cNvPr>
          <p:cNvSpPr>
            <a:spLocks noGrp="1"/>
          </p:cNvSpPr>
          <p:nvPr>
            <p:ph idx="1"/>
          </p:nvPr>
        </p:nvSpPr>
        <p:spPr>
          <a:xfrm>
            <a:off x="838200" y="1563757"/>
            <a:ext cx="10515600" cy="4613206"/>
          </a:xfrm>
        </p:spPr>
        <p:txBody>
          <a:bodyPr>
            <a:normAutofit/>
          </a:bodyPr>
          <a:lstStyle/>
          <a:p>
            <a:pPr algn="l"/>
            <a:r>
              <a:rPr lang="en-US" dirty="0">
                <a:latin typeface="Times New Roman" panose="02020603050405020304" pitchFamily="18" charset="0"/>
              </a:rPr>
              <a:t>O</a:t>
            </a:r>
            <a:r>
              <a:rPr lang="en-US" b="0" i="0" u="none" strike="noStrike" baseline="0" dirty="0">
                <a:latin typeface="Times New Roman" panose="02020603050405020304" pitchFamily="18" charset="0"/>
              </a:rPr>
              <a:t>n 12 June 1945, Quaid-</a:t>
            </a:r>
            <a:r>
              <a:rPr lang="en-US" b="0" i="0" u="none" strike="noStrike" baseline="0" dirty="0" err="1">
                <a:latin typeface="Times New Roman" panose="02020603050405020304" pitchFamily="18" charset="0"/>
              </a:rPr>
              <a:t>i</a:t>
            </a:r>
            <a:r>
              <a:rPr lang="en-US" b="0" i="0" u="none" strike="noStrike" baseline="0" dirty="0">
                <a:latin typeface="Times New Roman" panose="02020603050405020304" pitchFamily="18" charset="0"/>
              </a:rPr>
              <a:t>-Azam delivered speech in front of the Muslim Student Federation in Peshawar,  </a:t>
            </a:r>
          </a:p>
          <a:p>
            <a:pPr marL="0" indent="0" algn="just">
              <a:buNone/>
            </a:pPr>
            <a:r>
              <a:rPr lang="en-US" dirty="0">
                <a:latin typeface="Times New Roman" panose="02020603050405020304" pitchFamily="18" charset="0"/>
              </a:rPr>
              <a:t>  “</a:t>
            </a:r>
            <a:r>
              <a:rPr lang="en-US" b="0" i="0" u="none" strike="noStrike" baseline="0" dirty="0">
                <a:latin typeface="Times New Roman" panose="02020603050405020304" pitchFamily="18" charset="0"/>
              </a:rPr>
              <a:t>I have often made it clear that if the </a:t>
            </a:r>
            <a:r>
              <a:rPr lang="en-US" b="0" i="0" u="none" strike="noStrike" baseline="0" dirty="0" err="1">
                <a:latin typeface="Times New Roman" panose="02020603050405020304" pitchFamily="18" charset="0"/>
              </a:rPr>
              <a:t>Musalmans</a:t>
            </a:r>
            <a:r>
              <a:rPr lang="en-US" b="0" i="0" u="none" strike="noStrike" baseline="0" dirty="0">
                <a:latin typeface="Times New Roman" panose="02020603050405020304" pitchFamily="18" charset="0"/>
              </a:rPr>
              <a:t> wish to live as </a:t>
            </a:r>
            <a:r>
              <a:rPr lang="en-US" b="0" i="0" u="none" strike="noStrike" baseline="0" dirty="0" err="1">
                <a:latin typeface="Times New Roman" panose="02020603050405020304" pitchFamily="18" charset="0"/>
              </a:rPr>
              <a:t>honourable</a:t>
            </a:r>
            <a:r>
              <a:rPr lang="en-US" b="0" i="0" u="none" strike="noStrike" baseline="0" dirty="0">
                <a:latin typeface="Times New Roman" panose="02020603050405020304" pitchFamily="18" charset="0"/>
              </a:rPr>
              <a:t> and free people, there is only one course open to them, to </a:t>
            </a:r>
            <a:r>
              <a:rPr lang="en-US" b="0" i="0" u="none" strike="noStrike" baseline="0" dirty="0">
                <a:highlight>
                  <a:srgbClr val="FFFF00"/>
                </a:highlight>
                <a:latin typeface="Times New Roman" panose="02020603050405020304" pitchFamily="18" charset="0"/>
              </a:rPr>
              <a:t>fight for Pakistan</a:t>
            </a:r>
            <a:r>
              <a:rPr lang="en-US" b="0" i="0" u="none" strike="noStrike" baseline="0" dirty="0">
                <a:latin typeface="Times New Roman" panose="02020603050405020304" pitchFamily="18" charset="0"/>
              </a:rPr>
              <a:t>, to </a:t>
            </a:r>
            <a:r>
              <a:rPr lang="en-US" b="0" i="0" u="none" strike="noStrike" baseline="0" dirty="0">
                <a:highlight>
                  <a:srgbClr val="FFFF00"/>
                </a:highlight>
                <a:latin typeface="Times New Roman" panose="02020603050405020304" pitchFamily="18" charset="0"/>
              </a:rPr>
              <a:t>live for Pakistan </a:t>
            </a:r>
            <a:r>
              <a:rPr lang="en-US" b="0" i="0" u="none" strike="noStrike" baseline="0" dirty="0">
                <a:latin typeface="Times New Roman" panose="02020603050405020304" pitchFamily="18" charset="0"/>
              </a:rPr>
              <a:t>and, if necessary, </a:t>
            </a:r>
            <a:r>
              <a:rPr lang="en-US" b="0" i="0" u="none" strike="noStrike" baseline="0" dirty="0">
                <a:highlight>
                  <a:srgbClr val="FFFF00"/>
                </a:highlight>
                <a:latin typeface="Times New Roman" panose="02020603050405020304" pitchFamily="18" charset="0"/>
              </a:rPr>
              <a:t>to die </a:t>
            </a:r>
            <a:r>
              <a:rPr lang="en-US" b="0" i="0" u="none" strike="noStrike" baseline="0" dirty="0">
                <a:latin typeface="Times New Roman" panose="02020603050405020304" pitchFamily="18" charset="0"/>
              </a:rPr>
              <a:t>for the achievement of Pakistan…. Pakistan </a:t>
            </a:r>
            <a:r>
              <a:rPr lang="en-US" b="0" i="0" u="none" strike="noStrike" baseline="0" dirty="0">
                <a:highlight>
                  <a:srgbClr val="FFFF00"/>
                </a:highlight>
                <a:latin typeface="Times New Roman" panose="02020603050405020304" pitchFamily="18" charset="0"/>
              </a:rPr>
              <a:t>not only means freedom </a:t>
            </a:r>
            <a:r>
              <a:rPr lang="en-US" b="0" i="0" u="none" strike="noStrike" baseline="0" dirty="0">
                <a:latin typeface="Times New Roman" panose="02020603050405020304" pitchFamily="18" charset="0"/>
              </a:rPr>
              <a:t>and independence </a:t>
            </a:r>
            <a:r>
              <a:rPr lang="en-US" b="0" i="0" u="none" strike="noStrike" baseline="0" dirty="0">
                <a:highlight>
                  <a:srgbClr val="FFFF00"/>
                </a:highlight>
                <a:latin typeface="Times New Roman" panose="02020603050405020304" pitchFamily="18" charset="0"/>
              </a:rPr>
              <a:t>but Islamic ideology </a:t>
            </a:r>
            <a:r>
              <a:rPr lang="en-US" b="0" i="0" u="none" strike="noStrike" baseline="0" dirty="0">
                <a:latin typeface="Times New Roman" panose="02020603050405020304" pitchFamily="18" charset="0"/>
              </a:rPr>
              <a:t>which has to be preserved, which has come to us as a precious gift and a treasure, which, we hope, others will share with us.”</a:t>
            </a:r>
            <a:endParaRPr lang="en-US" dirty="0"/>
          </a:p>
        </p:txBody>
      </p:sp>
    </p:spTree>
    <p:extLst>
      <p:ext uri="{BB962C8B-B14F-4D97-AF65-F5344CB8AC3E}">
        <p14:creationId xmlns:p14="http://schemas.microsoft.com/office/powerpoint/2010/main" val="72314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90DB3-06FF-43A3-A6D4-97C9011D841E}"/>
              </a:ext>
            </a:extLst>
          </p:cNvPr>
          <p:cNvSpPr>
            <a:spLocks noGrp="1"/>
          </p:cNvSpPr>
          <p:nvPr>
            <p:ph idx="1"/>
          </p:nvPr>
        </p:nvSpPr>
        <p:spPr>
          <a:xfrm>
            <a:off x="838200" y="490330"/>
            <a:ext cx="10515600" cy="5686633"/>
          </a:xfrm>
        </p:spPr>
        <p:txBody>
          <a:bodyPr/>
          <a:lstStyle/>
          <a:p>
            <a:r>
              <a:rPr lang="en-US" b="1" dirty="0"/>
              <a:t>Quaid-</a:t>
            </a:r>
            <a:r>
              <a:rPr lang="en-US" b="1" dirty="0" err="1"/>
              <a:t>i</a:t>
            </a:r>
            <a:r>
              <a:rPr lang="en-US" b="1" dirty="0"/>
              <a:t>-Azam Speech in front of Constituent Assembly 11 August 1947</a:t>
            </a:r>
          </a:p>
          <a:p>
            <a:pPr algn="just"/>
            <a:r>
              <a:rPr lang="en-US" b="0" i="0" u="none" strike="noStrike" baseline="0" dirty="0">
                <a:latin typeface="Times New Roman" panose="02020603050405020304" pitchFamily="18" charset="0"/>
              </a:rPr>
              <a:t>“You are free; you are free to go to your temples, you are free to go to your mosques or to any other place of worship in this State of Pakistan. You may belong to any religion or caste or creed — that has nothing to do with the business of the State”.</a:t>
            </a:r>
          </a:p>
          <a:p>
            <a:pPr marL="0" indent="0" algn="just">
              <a:buNone/>
            </a:pPr>
            <a:r>
              <a:rPr lang="en-US" dirty="0"/>
              <a:t>Justice Munir who was member of Punjab boundary commission wrote in his book from Jinnah to Zia that,</a:t>
            </a:r>
          </a:p>
          <a:p>
            <a:pPr algn="just"/>
            <a:r>
              <a:rPr lang="en-US" sz="2800" b="0" i="0" u="none" strike="noStrike" baseline="0" dirty="0">
                <a:latin typeface="Times New Roman" panose="02020603050405020304" pitchFamily="18" charset="0"/>
              </a:rPr>
              <a:t>The boundary award had </a:t>
            </a:r>
            <a:r>
              <a:rPr lang="en-US" sz="2800" b="0" i="0" u="none" strike="noStrike" baseline="0" dirty="0">
                <a:highlight>
                  <a:srgbClr val="FFFF00"/>
                </a:highlight>
                <a:latin typeface="Times New Roman" panose="02020603050405020304" pitchFamily="18" charset="0"/>
              </a:rPr>
              <a:t>not yet been announced</a:t>
            </a:r>
            <a:r>
              <a:rPr lang="en-US" sz="2800" b="0" i="0" u="none" strike="noStrike" baseline="0" dirty="0">
                <a:latin typeface="Times New Roman" panose="02020603050405020304" pitchFamily="18" charset="0"/>
              </a:rPr>
              <a:t>, not even signed. The </a:t>
            </a:r>
            <a:r>
              <a:rPr lang="en-US" sz="2800" b="0" i="0" u="none" strike="noStrike" baseline="0" dirty="0">
                <a:highlight>
                  <a:srgbClr val="FFFF00"/>
                </a:highlight>
                <a:latin typeface="Times New Roman" panose="02020603050405020304" pitchFamily="18" charset="0"/>
              </a:rPr>
              <a:t>indiscriminate killings</a:t>
            </a:r>
            <a:r>
              <a:rPr lang="en-US" sz="2800" b="0" i="0" u="none" strike="noStrike" baseline="0" dirty="0">
                <a:latin typeface="Times New Roman" panose="02020603050405020304" pitchFamily="18" charset="0"/>
              </a:rPr>
              <a:t>, except those of Rawalpindi and Calcutta, had not yet commenced nor the vast cross- migration of 6 to 8 million people. He expected that a</a:t>
            </a:r>
            <a:r>
              <a:rPr lang="en-US" sz="2800" b="0" i="0" u="none" strike="noStrike" baseline="0" dirty="0">
                <a:highlight>
                  <a:srgbClr val="FFFF00"/>
                </a:highlight>
                <a:latin typeface="Times New Roman" panose="02020603050405020304" pitchFamily="18" charset="0"/>
              </a:rPr>
              <a:t> substantial number of minorities will remain citizens of Pakistan</a:t>
            </a:r>
            <a:r>
              <a:rPr lang="en-US" sz="2800" b="0" i="0" u="none" strike="noStrike" baseline="0" dirty="0">
                <a:latin typeface="Times New Roman" panose="02020603050405020304" pitchFamily="18" charset="0"/>
              </a:rPr>
              <a:t>.</a:t>
            </a:r>
          </a:p>
          <a:p>
            <a:pPr marL="0" indent="0" algn="just">
              <a:buNone/>
            </a:pPr>
            <a:endParaRPr lang="en-US" dirty="0"/>
          </a:p>
          <a:p>
            <a:pPr marL="0" indent="0" algn="just">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834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C7E1E-097C-49E1-9363-3D8C4A226182}"/>
              </a:ext>
            </a:extLst>
          </p:cNvPr>
          <p:cNvSpPr>
            <a:spLocks noGrp="1"/>
          </p:cNvSpPr>
          <p:nvPr>
            <p:ph idx="1"/>
          </p:nvPr>
        </p:nvSpPr>
        <p:spPr>
          <a:xfrm>
            <a:off x="838200" y="437322"/>
            <a:ext cx="10515600" cy="5739641"/>
          </a:xfrm>
        </p:spPr>
        <p:txBody>
          <a:bodyPr/>
          <a:lstStyle/>
          <a:p>
            <a:pPr algn="just"/>
            <a:r>
              <a:rPr lang="en-US" b="0" i="0" u="none" strike="noStrike" baseline="0" dirty="0">
                <a:latin typeface="Times New Roman" panose="02020603050405020304" pitchFamily="18" charset="0"/>
              </a:rPr>
              <a:t>More than once he had said that these concepts were not borrowed from the west but had been revealed some 1400 years earlier in a divine message to the Holy Prophet and were actually </a:t>
            </a:r>
            <a:r>
              <a:rPr lang="en-US" b="0" i="0" u="none" strike="noStrike" baseline="0" dirty="0" err="1">
                <a:latin typeface="Times New Roman" panose="02020603050405020304" pitchFamily="18" charset="0"/>
              </a:rPr>
              <a:t>practised</a:t>
            </a:r>
            <a:r>
              <a:rPr lang="en-US" b="0" i="0" u="none" strike="noStrike" baseline="0" dirty="0">
                <a:latin typeface="Times New Roman" panose="02020603050405020304" pitchFamily="18" charset="0"/>
              </a:rPr>
              <a:t> during the first half century of Islam.</a:t>
            </a:r>
          </a:p>
          <a:p>
            <a:pPr algn="just"/>
            <a:r>
              <a:rPr lang="en-US" dirty="0">
                <a:latin typeface="Times New Roman" panose="02020603050405020304" pitchFamily="18" charset="0"/>
              </a:rPr>
              <a:t>The debate related to the nature of the state in the constitution making is related to what Jinnah and Iqbal envisaged about the ideology of Pakistan. </a:t>
            </a:r>
            <a:endParaRPr lang="en-US"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166472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666</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Ideology of Pakistan</vt:lpstr>
      <vt:lpstr>PowerPoint Presentation</vt:lpstr>
      <vt:lpstr>PowerPoint Presentation</vt:lpstr>
      <vt:lpstr>QUAID-I-AZAM MUHAMMAD ALI JINNAH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Ideology of Pakistan</dc:title>
  <dc:creator>IBRAHIM AHMED</dc:creator>
  <cp:lastModifiedBy>IBRAHIM AHMED</cp:lastModifiedBy>
  <cp:revision>6</cp:revision>
  <dcterms:created xsi:type="dcterms:W3CDTF">2020-10-26T17:16:08Z</dcterms:created>
  <dcterms:modified xsi:type="dcterms:W3CDTF">2020-10-26T18:06:35Z</dcterms:modified>
</cp:coreProperties>
</file>