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71" r:id="rId13"/>
    <p:sldId id="273" r:id="rId14"/>
    <p:sldId id="272" r:id="rId15"/>
    <p:sldId id="269" r:id="rId16"/>
    <p:sldId id="274"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54E1-6939-4A6A-B793-E537BC71BE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87BE4B-03F6-43A6-A443-C58F0A7FBA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7DC76F-E46D-4A40-887E-8A251C4CB750}"/>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5" name="Footer Placeholder 4">
            <a:extLst>
              <a:ext uri="{FF2B5EF4-FFF2-40B4-BE49-F238E27FC236}">
                <a16:creationId xmlns:a16="http://schemas.microsoft.com/office/drawing/2014/main" id="{F119DDA3-4C76-4114-B883-758EDAC44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5E1FE-3FF2-4E83-B054-C23AF4885E5C}"/>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275596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C462-47F6-4563-84E9-5AFAC5026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4C6780-F07C-4B3F-9637-11ACC45189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D36E3-468D-47FE-A635-EB21899E3494}"/>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5" name="Footer Placeholder 4">
            <a:extLst>
              <a:ext uri="{FF2B5EF4-FFF2-40B4-BE49-F238E27FC236}">
                <a16:creationId xmlns:a16="http://schemas.microsoft.com/office/drawing/2014/main" id="{54454A4E-AA9F-4741-9F3C-90BDC2977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FDFEE-A513-4425-8ACD-34454F48D631}"/>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108460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EFB87-7C23-432B-BD66-A0135BB178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5114D7-59A6-4C68-91BE-07D7F21D69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3C0FF-3FA0-43A4-9E83-45717D277080}"/>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5" name="Footer Placeholder 4">
            <a:extLst>
              <a:ext uri="{FF2B5EF4-FFF2-40B4-BE49-F238E27FC236}">
                <a16:creationId xmlns:a16="http://schemas.microsoft.com/office/drawing/2014/main" id="{D12EE687-4456-47B9-AFFF-FDA014B20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3DEE9-6D57-41A9-9BA9-8E6F1BF2A7D7}"/>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611550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ACFB-E033-4202-97DE-238A9DFC3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9CA589-DECC-470A-B926-189B1BD7F2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C7C2F-5A52-4533-8A7D-66B78065298F}"/>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5" name="Footer Placeholder 4">
            <a:extLst>
              <a:ext uri="{FF2B5EF4-FFF2-40B4-BE49-F238E27FC236}">
                <a16:creationId xmlns:a16="http://schemas.microsoft.com/office/drawing/2014/main" id="{CC92E890-5B82-4BE3-BD04-E45728E18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96228-D615-4585-A3B3-B9CBF231B9CF}"/>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49774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46AB-AE42-42CD-84D5-3933FEB6DF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1A540C-25DA-4434-98A8-D7B58C0486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24E24-524D-4802-81AB-3B24D3A09E6F}"/>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5" name="Footer Placeholder 4">
            <a:extLst>
              <a:ext uri="{FF2B5EF4-FFF2-40B4-BE49-F238E27FC236}">
                <a16:creationId xmlns:a16="http://schemas.microsoft.com/office/drawing/2014/main" id="{8947F1B1-144D-404D-91A6-53F657B5E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6889B-9C53-4512-AE4B-96F4EA8207EA}"/>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302503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EDFE-A599-437F-B6FA-81B028A805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FF180-7955-4091-B3C7-D26EB99C38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A0CD4-4726-4B90-9E96-D7E39FCD7A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11B7BB-C914-4954-987A-F36127116260}"/>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6" name="Footer Placeholder 5">
            <a:extLst>
              <a:ext uri="{FF2B5EF4-FFF2-40B4-BE49-F238E27FC236}">
                <a16:creationId xmlns:a16="http://schemas.microsoft.com/office/drawing/2014/main" id="{92AF5FC4-0CC1-459B-A9FC-825B274E7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48144-0B18-434D-A903-4BA26A7A42A3}"/>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176705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E8A8-D6C9-4CC8-BF3F-89B786221C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20C88A-9F13-47F9-A8DE-2FF140EE65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5312F0-7185-40AC-9BA4-1A05C217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5A8521-D67F-497F-A1A3-9A0E65559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50C5EE-0920-402A-A7F3-5523EFFA7D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517CAE-B22F-42FB-B6B3-3108C65AE21A}"/>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8" name="Footer Placeholder 7">
            <a:extLst>
              <a:ext uri="{FF2B5EF4-FFF2-40B4-BE49-F238E27FC236}">
                <a16:creationId xmlns:a16="http://schemas.microsoft.com/office/drawing/2014/main" id="{9145E4B5-C24D-4D1A-A4EA-53A373DA70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596E-80E8-4131-B25A-275069A45F7D}"/>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196988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0D9A-2168-48E5-91F5-7239B5FE8A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00208C-5F99-41DC-872A-CE7195CF607B}"/>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4" name="Footer Placeholder 3">
            <a:extLst>
              <a:ext uri="{FF2B5EF4-FFF2-40B4-BE49-F238E27FC236}">
                <a16:creationId xmlns:a16="http://schemas.microsoft.com/office/drawing/2014/main" id="{FF24B8F2-CA96-4772-BF1A-F953D78C90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26BEF-E03F-4E6F-807D-46EDCE7103CD}"/>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115705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6AFD0A-A1ED-426C-BF4B-24BFFC649321}"/>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3" name="Footer Placeholder 2">
            <a:extLst>
              <a:ext uri="{FF2B5EF4-FFF2-40B4-BE49-F238E27FC236}">
                <a16:creationId xmlns:a16="http://schemas.microsoft.com/office/drawing/2014/main" id="{7C228E4F-728E-4EA7-BC39-CCF04323D6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C46932-E214-4744-9B8C-2E9308C16BA7}"/>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314174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2FDC-0298-4F6D-B5A6-703EE1F5A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B1BF7B-1862-4AA6-90C9-2E27678AE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533546-11B4-447E-A8CD-94042C5DF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20A11-894A-4C75-A80E-85D74BF39F19}"/>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6" name="Footer Placeholder 5">
            <a:extLst>
              <a:ext uri="{FF2B5EF4-FFF2-40B4-BE49-F238E27FC236}">
                <a16:creationId xmlns:a16="http://schemas.microsoft.com/office/drawing/2014/main" id="{DEDFB278-AB11-48DE-B1B9-2AE64C8AD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727C6-0AA6-4539-8750-C26096965534}"/>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325336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35F7-AEC8-4BE3-B006-0CBAB2E65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A7BBF7-3601-4FD6-B1DE-4597A04AD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2A476-6C7D-4990-BFF3-3AB9D8B51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97BC4-7B83-42CA-BD9D-2429CFD8700F}"/>
              </a:ext>
            </a:extLst>
          </p:cNvPr>
          <p:cNvSpPr>
            <a:spLocks noGrp="1"/>
          </p:cNvSpPr>
          <p:nvPr>
            <p:ph type="dt" sz="half" idx="10"/>
          </p:nvPr>
        </p:nvSpPr>
        <p:spPr/>
        <p:txBody>
          <a:bodyPr/>
          <a:lstStyle/>
          <a:p>
            <a:fld id="{8E4E5695-4735-4380-BF2F-B22DF6679335}" type="datetimeFigureOut">
              <a:rPr lang="en-US" smtClean="0"/>
              <a:t>9/19/2020</a:t>
            </a:fld>
            <a:endParaRPr lang="en-US"/>
          </a:p>
        </p:txBody>
      </p:sp>
      <p:sp>
        <p:nvSpPr>
          <p:cNvPr id="6" name="Footer Placeholder 5">
            <a:extLst>
              <a:ext uri="{FF2B5EF4-FFF2-40B4-BE49-F238E27FC236}">
                <a16:creationId xmlns:a16="http://schemas.microsoft.com/office/drawing/2014/main" id="{DA2C9FC4-A21F-41FE-9FEE-31BEB8203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F60A0-729A-4BE3-9062-B563A9190A2E}"/>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4691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C0AFC-7079-403F-AD7F-05CE7A111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CF7FEA-9F10-4F19-9C04-F68F64BDE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D43EE-67F5-4989-B3A1-C5C66D58E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E5695-4735-4380-BF2F-B22DF6679335}" type="datetimeFigureOut">
              <a:rPr lang="en-US" smtClean="0"/>
              <a:t>9/19/2020</a:t>
            </a:fld>
            <a:endParaRPr lang="en-US"/>
          </a:p>
        </p:txBody>
      </p:sp>
      <p:sp>
        <p:nvSpPr>
          <p:cNvPr id="5" name="Footer Placeholder 4">
            <a:extLst>
              <a:ext uri="{FF2B5EF4-FFF2-40B4-BE49-F238E27FC236}">
                <a16:creationId xmlns:a16="http://schemas.microsoft.com/office/drawing/2014/main" id="{10F24710-FA46-44FC-8F5C-0EE990F42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DA1BE1-F449-4D89-9EC4-7897CAB056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81FDB-4AFA-4A3B-9DF1-CD6C3AF53DE0}" type="slidenum">
              <a:rPr lang="en-US" smtClean="0"/>
              <a:t>‹#›</a:t>
            </a:fld>
            <a:endParaRPr lang="en-US"/>
          </a:p>
        </p:txBody>
      </p:sp>
    </p:spTree>
    <p:extLst>
      <p:ext uri="{BB962C8B-B14F-4D97-AF65-F5344CB8AC3E}">
        <p14:creationId xmlns:p14="http://schemas.microsoft.com/office/powerpoint/2010/main" val="2354777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80FD-C859-4D24-811D-EAAE4BE498CE}"/>
              </a:ext>
            </a:extLst>
          </p:cNvPr>
          <p:cNvSpPr>
            <a:spLocks noGrp="1"/>
          </p:cNvSpPr>
          <p:nvPr>
            <p:ph type="ctrTitle"/>
          </p:nvPr>
        </p:nvSpPr>
        <p:spPr/>
        <p:txBody>
          <a:bodyPr/>
          <a:lstStyle/>
          <a:p>
            <a:r>
              <a:rPr lang="en-US" dirty="0"/>
              <a:t>Muslim rule in South Asia</a:t>
            </a:r>
          </a:p>
        </p:txBody>
      </p:sp>
      <p:sp>
        <p:nvSpPr>
          <p:cNvPr id="3" name="Subtitle 2">
            <a:extLst>
              <a:ext uri="{FF2B5EF4-FFF2-40B4-BE49-F238E27FC236}">
                <a16:creationId xmlns:a16="http://schemas.microsoft.com/office/drawing/2014/main" id="{2B8EE9E0-5075-4275-B067-8974506CCE00}"/>
              </a:ext>
            </a:extLst>
          </p:cNvPr>
          <p:cNvSpPr>
            <a:spLocks noGrp="1"/>
          </p:cNvSpPr>
          <p:nvPr>
            <p:ph type="subTitle" idx="1"/>
          </p:nvPr>
        </p:nvSpPr>
        <p:spPr/>
        <p:txBody>
          <a:bodyPr/>
          <a:lstStyle/>
          <a:p>
            <a:r>
              <a:rPr lang="en-US" dirty="0"/>
              <a:t>Rise of Muslim rule in South Asia</a:t>
            </a:r>
          </a:p>
          <a:p>
            <a:r>
              <a:rPr lang="en-US" dirty="0"/>
              <a:t>Muslim Reformist Movements</a:t>
            </a:r>
          </a:p>
          <a:p>
            <a:r>
              <a:rPr lang="en-US" dirty="0"/>
              <a:t>Decline of Muslim rule and rise of British colonialism</a:t>
            </a:r>
          </a:p>
          <a:p>
            <a:endParaRPr lang="en-US" dirty="0"/>
          </a:p>
        </p:txBody>
      </p:sp>
    </p:spTree>
    <p:extLst>
      <p:ext uri="{BB962C8B-B14F-4D97-AF65-F5344CB8AC3E}">
        <p14:creationId xmlns:p14="http://schemas.microsoft.com/office/powerpoint/2010/main" val="35590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59F2D-1D98-44D0-A2FE-2823F932933E}"/>
              </a:ext>
            </a:extLst>
          </p:cNvPr>
          <p:cNvSpPr>
            <a:spLocks noGrp="1"/>
          </p:cNvSpPr>
          <p:nvPr>
            <p:ph idx="1"/>
          </p:nvPr>
        </p:nvSpPr>
        <p:spPr>
          <a:xfrm>
            <a:off x="838200" y="384313"/>
            <a:ext cx="10515600" cy="5792650"/>
          </a:xfrm>
        </p:spPr>
        <p:txBody>
          <a:bodyPr>
            <a:normAutofit lnSpcReduction="10000"/>
          </a:bodyPr>
          <a:lstStyle/>
          <a:p>
            <a:pPr marL="0" marR="0" algn="just">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The Philosophy of </a:t>
            </a:r>
            <a:r>
              <a:rPr lang="en-US" sz="2800" dirty="0" err="1">
                <a:effectLst/>
                <a:ea typeface="Calibri" panose="020F0502020204030204" pitchFamily="34" charset="0"/>
                <a:cs typeface="Arial" panose="020B0604020202020204" pitchFamily="34" charset="0"/>
              </a:rPr>
              <a:t>Wahdat</a:t>
            </a:r>
            <a:r>
              <a:rPr lang="en-US" sz="2800" dirty="0">
                <a:effectLst/>
                <a:ea typeface="Calibri" panose="020F0502020204030204" pitchFamily="34" charset="0"/>
                <a:cs typeface="Arial" panose="020B0604020202020204" pitchFamily="34" charset="0"/>
              </a:rPr>
              <a:t>-ul-</a:t>
            </a:r>
            <a:r>
              <a:rPr lang="en-US" sz="2800" dirty="0" err="1">
                <a:effectLst/>
                <a:ea typeface="Calibri" panose="020F0502020204030204" pitchFamily="34" charset="0"/>
                <a:cs typeface="Arial" panose="020B0604020202020204" pitchFamily="34" charset="0"/>
              </a:rPr>
              <a:t>Wajood</a:t>
            </a:r>
            <a:r>
              <a:rPr lang="en-US" sz="2800" dirty="0">
                <a:effectLst/>
                <a:ea typeface="Calibri" panose="020F0502020204030204" pitchFamily="34" charset="0"/>
                <a:cs typeface="Arial" panose="020B0604020202020204" pitchFamily="34" charset="0"/>
              </a:rPr>
              <a:t> was presented by some Sufi saints during the reign of Mughal Emperor Akbar. They believed that the entire universe is the symbol of Allah, and source of revelation of God’s sovereignty. The supporters of this school of thought argued that there was no living difference between the man and the God, and both the individual and the God are not separate from each other. They believed that every particle of the Universe represented God, due to which they could also be worshipped. </a:t>
            </a:r>
          </a:p>
          <a:p>
            <a:pPr algn="just"/>
            <a:r>
              <a:rPr lang="en-US" sz="2800" dirty="0" err="1">
                <a:effectLst/>
                <a:ea typeface="Calibri" panose="020F0502020204030204" pitchFamily="34" charset="0"/>
              </a:rPr>
              <a:t>Shiekh</a:t>
            </a:r>
            <a:r>
              <a:rPr lang="en-US" sz="2800" dirty="0">
                <a:effectLst/>
                <a:ea typeface="Calibri" panose="020F0502020204030204" pitchFamily="34" charset="0"/>
              </a:rPr>
              <a:t> Ahmed negated these teachings, while presenting his own view of this philosophical question. He introduced the philosophy of </a:t>
            </a:r>
            <a:r>
              <a:rPr lang="en-US" sz="2800" dirty="0" err="1">
                <a:effectLst/>
                <a:ea typeface="Calibri" panose="020F0502020204030204" pitchFamily="34" charset="0"/>
              </a:rPr>
              <a:t>Wahdat</a:t>
            </a:r>
            <a:r>
              <a:rPr lang="en-US" sz="2800" dirty="0">
                <a:effectLst/>
                <a:ea typeface="Calibri" panose="020F0502020204030204" pitchFamily="34" charset="0"/>
              </a:rPr>
              <a:t>-ul-</a:t>
            </a:r>
            <a:r>
              <a:rPr lang="en-US" sz="2800" dirty="0" err="1">
                <a:effectLst/>
                <a:ea typeface="Calibri" panose="020F0502020204030204" pitchFamily="34" charset="0"/>
              </a:rPr>
              <a:t>Shahood</a:t>
            </a:r>
            <a:r>
              <a:rPr lang="en-US" sz="2800" dirty="0">
                <a:effectLst/>
                <a:ea typeface="Calibri" panose="020F0502020204030204" pitchFamily="34" charset="0"/>
              </a:rPr>
              <a:t>. In which he argued that the </a:t>
            </a:r>
            <a:r>
              <a:rPr lang="en-US" sz="2800" dirty="0" err="1">
                <a:effectLst/>
                <a:ea typeface="Calibri" panose="020F0502020204030204" pitchFamily="34" charset="0"/>
              </a:rPr>
              <a:t>creater</a:t>
            </a:r>
            <a:r>
              <a:rPr lang="en-US" sz="2800" dirty="0">
                <a:effectLst/>
                <a:ea typeface="Calibri" panose="020F0502020204030204" pitchFamily="34" charset="0"/>
              </a:rPr>
              <a:t> and the creatures are different from each other. They in no way could ne merged.</a:t>
            </a:r>
            <a:endParaRPr lang="en-US" dirty="0"/>
          </a:p>
          <a:p>
            <a:endParaRPr lang="en-US" dirty="0"/>
          </a:p>
        </p:txBody>
      </p:sp>
    </p:spTree>
    <p:extLst>
      <p:ext uri="{BB962C8B-B14F-4D97-AF65-F5344CB8AC3E}">
        <p14:creationId xmlns:p14="http://schemas.microsoft.com/office/powerpoint/2010/main" val="271122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AA7A1-A99E-424E-9F9F-7888537C1B74}"/>
              </a:ext>
            </a:extLst>
          </p:cNvPr>
          <p:cNvSpPr>
            <a:spLocks noGrp="1"/>
          </p:cNvSpPr>
          <p:nvPr>
            <p:ph idx="1"/>
          </p:nvPr>
        </p:nvSpPr>
        <p:spPr>
          <a:xfrm>
            <a:off x="838200" y="318052"/>
            <a:ext cx="10515600" cy="5858911"/>
          </a:xfrm>
        </p:spPr>
        <p:txBody>
          <a:bodyPr>
            <a:normAutofit/>
          </a:bodyPr>
          <a:lstStyle/>
          <a:p>
            <a:pPr marL="0" indent="0">
              <a:buNone/>
            </a:pPr>
            <a:r>
              <a:rPr lang="en-US" sz="3600" b="1" dirty="0">
                <a:effectLst/>
                <a:ea typeface="Calibri" panose="020F0502020204030204" pitchFamily="34" charset="0"/>
                <a:cs typeface="Arial" panose="020B0604020202020204" pitchFamily="34" charset="0"/>
              </a:rPr>
              <a:t>The British East India Company and the conquest of India (1757-1857)</a:t>
            </a:r>
          </a:p>
          <a:p>
            <a:r>
              <a:rPr lang="en-US" sz="3600" dirty="0">
                <a:effectLst/>
                <a:ea typeface="Calibri" panose="020F0502020204030204" pitchFamily="34" charset="0"/>
                <a:cs typeface="Arial" panose="020B0604020202020204" pitchFamily="34" charset="0"/>
              </a:rPr>
              <a:t>What is colonialism?</a:t>
            </a:r>
          </a:p>
          <a:p>
            <a:r>
              <a:rPr lang="en-US" sz="3600" dirty="0">
                <a:effectLst/>
                <a:ea typeface="Calibri" panose="020F0502020204030204" pitchFamily="34" charset="0"/>
                <a:cs typeface="Arial" panose="020B0604020202020204" pitchFamily="34" charset="0"/>
              </a:rPr>
              <a:t>The ter</a:t>
            </a:r>
            <a:r>
              <a:rPr lang="en-US" sz="3600" dirty="0">
                <a:ea typeface="Calibri" panose="020F0502020204030204" pitchFamily="34" charset="0"/>
                <a:cs typeface="Arial" panose="020B0604020202020204" pitchFamily="34" charset="0"/>
              </a:rPr>
              <a:t>m colonialism is derived from the Latin word </a:t>
            </a:r>
            <a:r>
              <a:rPr lang="en-US" sz="3600" i="1" dirty="0" err="1">
                <a:ea typeface="Calibri" panose="020F0502020204030204" pitchFamily="34" charset="0"/>
                <a:cs typeface="Arial" panose="020B0604020202020204" pitchFamily="34" charset="0"/>
              </a:rPr>
              <a:t>colonus</a:t>
            </a:r>
            <a:r>
              <a:rPr lang="en-US" sz="3600" i="1" dirty="0">
                <a:ea typeface="Calibri" panose="020F0502020204030204" pitchFamily="34" charset="0"/>
                <a:cs typeface="Arial" panose="020B0604020202020204" pitchFamily="34" charset="0"/>
              </a:rPr>
              <a:t> </a:t>
            </a:r>
            <a:r>
              <a:rPr lang="en-US" sz="3600" dirty="0">
                <a:ea typeface="Calibri" panose="020F0502020204030204" pitchFamily="34" charset="0"/>
                <a:cs typeface="Arial" panose="020B0604020202020204" pitchFamily="34" charset="0"/>
              </a:rPr>
              <a:t>which means farmer. </a:t>
            </a:r>
          </a:p>
          <a:p>
            <a:r>
              <a:rPr lang="en-US" sz="3600" dirty="0">
                <a:ea typeface="Calibri" panose="020F0502020204030204" pitchFamily="34" charset="0"/>
                <a:cs typeface="Arial" panose="020B0604020202020204" pitchFamily="34" charset="0"/>
              </a:rPr>
              <a:t>Transfer of population from one territory to another, where the arrivals lived as permanent settlers while maintaining allegiance to country of origin. </a:t>
            </a:r>
          </a:p>
          <a:p>
            <a:r>
              <a:rPr lang="en-US" sz="3600" dirty="0">
                <a:ea typeface="Calibri" panose="020F0502020204030204" pitchFamily="34" charset="0"/>
                <a:cs typeface="Arial" panose="020B0604020202020204" pitchFamily="34" charset="0"/>
              </a:rPr>
              <a:t>Imperialism is derived from Latin word </a:t>
            </a:r>
            <a:r>
              <a:rPr lang="en-US" sz="3600" i="1" dirty="0">
                <a:ea typeface="Calibri" panose="020F0502020204030204" pitchFamily="34" charset="0"/>
                <a:cs typeface="Arial" panose="020B0604020202020204" pitchFamily="34" charset="0"/>
              </a:rPr>
              <a:t>Imperium, </a:t>
            </a:r>
            <a:r>
              <a:rPr lang="en-US" sz="3600" dirty="0">
                <a:ea typeface="Calibri" panose="020F0502020204030204" pitchFamily="34" charset="0"/>
                <a:cs typeface="Arial" panose="020B0604020202020204" pitchFamily="34" charset="0"/>
              </a:rPr>
              <a:t>means to command. </a:t>
            </a:r>
          </a:p>
          <a:p>
            <a:pPr marL="0" indent="0">
              <a:buNone/>
            </a:pPr>
            <a:endParaRPr lang="en-US" sz="3600" dirty="0">
              <a:effectLst/>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30980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F9AD20-D0DF-4E1A-85C6-FBD890D2E9F8}"/>
              </a:ext>
            </a:extLst>
          </p:cNvPr>
          <p:cNvSpPr>
            <a:spLocks noGrp="1"/>
          </p:cNvSpPr>
          <p:nvPr>
            <p:ph idx="1"/>
          </p:nvPr>
        </p:nvSpPr>
        <p:spPr>
          <a:xfrm>
            <a:off x="838200" y="172278"/>
            <a:ext cx="10515600" cy="6004685"/>
          </a:xfrm>
        </p:spPr>
        <p:txBody>
          <a:bodyPr>
            <a:normAutofit/>
          </a:bodyPr>
          <a:lstStyle/>
          <a:p>
            <a:r>
              <a:rPr lang="en-US" sz="2800" dirty="0">
                <a:effectLst/>
                <a:ea typeface="Calibri" panose="020F0502020204030204" pitchFamily="34" charset="0"/>
              </a:rPr>
              <a:t>It refers to how a country exercises power over other country whether through settlement, </a:t>
            </a:r>
            <a:r>
              <a:rPr lang="en-US" dirty="0">
                <a:ea typeface="Calibri" panose="020F0502020204030204" pitchFamily="34" charset="0"/>
              </a:rPr>
              <a:t>or indirect control. </a:t>
            </a:r>
          </a:p>
          <a:p>
            <a:r>
              <a:rPr lang="en-US" sz="2800" dirty="0">
                <a:effectLst/>
                <a:ea typeface="Calibri" panose="020F0502020204030204" pitchFamily="34" charset="0"/>
              </a:rPr>
              <a:t>Colonialism is not a moder</a:t>
            </a:r>
            <a:r>
              <a:rPr lang="en-US" dirty="0">
                <a:ea typeface="Calibri" panose="020F0502020204030204" pitchFamily="34" charset="0"/>
              </a:rPr>
              <a:t>n phenomenon. </a:t>
            </a:r>
            <a:r>
              <a:rPr lang="en-US" dirty="0" err="1">
                <a:ea typeface="Calibri" panose="020F0502020204030204" pitchFamily="34" charset="0"/>
              </a:rPr>
              <a:t>E.g</a:t>
            </a:r>
            <a:r>
              <a:rPr lang="en-US" dirty="0">
                <a:ea typeface="Calibri" panose="020F0502020204030204" pitchFamily="34" charset="0"/>
              </a:rPr>
              <a:t> ancient Greeks colonized Romans. Ottomans colonized large territories of North Africa and Middle East. </a:t>
            </a:r>
          </a:p>
          <a:p>
            <a:r>
              <a:rPr lang="en-US" sz="2800" dirty="0">
                <a:effectLst/>
                <a:ea typeface="Calibri" panose="020F0502020204030204" pitchFamily="34" charset="0"/>
              </a:rPr>
              <a:t>However, the European colonialism differs from the earlier forms of colonialis</a:t>
            </a:r>
            <a:r>
              <a:rPr lang="en-US" dirty="0">
                <a:ea typeface="Calibri" panose="020F0502020204030204" pitchFamily="34" charset="0"/>
              </a:rPr>
              <a:t>m to the advancement in the sailing ships. They colonized far off territories and colonized remote parts of the world. </a:t>
            </a:r>
          </a:p>
          <a:p>
            <a:r>
              <a:rPr lang="en-US" sz="2800" dirty="0">
                <a:effectLst/>
                <a:ea typeface="Calibri" panose="020F0502020204030204" pitchFamily="34" charset="0"/>
              </a:rPr>
              <a:t>The Europeans colonialism could be traced back to the colonization of America by Spanish conquistadors in 16</a:t>
            </a:r>
            <a:r>
              <a:rPr lang="en-US" sz="2800" baseline="30000" dirty="0">
                <a:effectLst/>
                <a:ea typeface="Calibri" panose="020F0502020204030204" pitchFamily="34" charset="0"/>
              </a:rPr>
              <a:t>th</a:t>
            </a:r>
            <a:r>
              <a:rPr lang="en-US" sz="2800" dirty="0">
                <a:effectLst/>
                <a:ea typeface="Calibri" panose="020F0502020204030204" pitchFamily="34" charset="0"/>
              </a:rPr>
              <a:t> century. </a:t>
            </a:r>
          </a:p>
          <a:p>
            <a:r>
              <a:rPr lang="en-US" dirty="0">
                <a:ea typeface="Calibri" panose="020F0502020204030204" pitchFamily="34" charset="0"/>
              </a:rPr>
              <a:t>The Church justified the colonialism as a religious mission to bring Christianity to the native people. The habits of the native people were termed as uncivilized. Hence, the aim was to civilize the people along with changing their religion. </a:t>
            </a:r>
            <a:endParaRPr lang="en-US" sz="2800" dirty="0">
              <a:effectLst/>
              <a:ea typeface="Calibri" panose="020F0502020204030204" pitchFamily="34" charset="0"/>
            </a:endParaRPr>
          </a:p>
          <a:p>
            <a:endParaRPr lang="en-US" dirty="0">
              <a:ea typeface="Calibri" panose="020F0502020204030204" pitchFamily="34" charset="0"/>
            </a:endParaRPr>
          </a:p>
          <a:p>
            <a:endParaRPr lang="en-US" sz="2800" dirty="0">
              <a:effectLst/>
              <a:ea typeface="Calibri" panose="020F0502020204030204" pitchFamily="34" charset="0"/>
            </a:endParaRPr>
          </a:p>
          <a:p>
            <a:endParaRPr lang="en-US" dirty="0">
              <a:ea typeface="Calibri" panose="020F0502020204030204" pitchFamily="34" charset="0"/>
            </a:endParaRPr>
          </a:p>
          <a:p>
            <a:endParaRPr lang="en-US" sz="2800" dirty="0">
              <a:effectLst/>
              <a:ea typeface="Calibri" panose="020F0502020204030204" pitchFamily="34" charset="0"/>
            </a:endParaRPr>
          </a:p>
          <a:p>
            <a:endParaRPr lang="en-US" dirty="0">
              <a:ea typeface="Calibri" panose="020F0502020204030204" pitchFamily="34" charset="0"/>
            </a:endParaRPr>
          </a:p>
        </p:txBody>
      </p:sp>
    </p:spTree>
    <p:extLst>
      <p:ext uri="{BB962C8B-B14F-4D97-AF65-F5344CB8AC3E}">
        <p14:creationId xmlns:p14="http://schemas.microsoft.com/office/powerpoint/2010/main" val="259045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015056-38A7-43B3-A217-6014782585A5}"/>
              </a:ext>
            </a:extLst>
          </p:cNvPr>
          <p:cNvSpPr>
            <a:spLocks noGrp="1"/>
          </p:cNvSpPr>
          <p:nvPr>
            <p:ph idx="1"/>
          </p:nvPr>
        </p:nvSpPr>
        <p:spPr>
          <a:xfrm>
            <a:off x="838200" y="503583"/>
            <a:ext cx="10515600" cy="5673380"/>
          </a:xfrm>
        </p:spPr>
        <p:txBody>
          <a:bodyPr/>
          <a:lstStyle/>
          <a:p>
            <a:r>
              <a:rPr lang="en-US" dirty="0"/>
              <a:t>The era of enlightenment changed the thinking pattern in the western European countries like Britain, France, Germany.</a:t>
            </a:r>
          </a:p>
          <a:p>
            <a:r>
              <a:rPr lang="en-US" dirty="0"/>
              <a:t>The Enlightenment principle argues that the individual is capable of reason and self-government. </a:t>
            </a:r>
          </a:p>
          <a:p>
            <a:r>
              <a:rPr lang="en-US" dirty="0"/>
              <a:t>But the same Europeans who adhered to the idea of rational human being capable of self-government. </a:t>
            </a:r>
          </a:p>
          <a:p>
            <a:r>
              <a:rPr lang="en-US" dirty="0"/>
              <a:t>The idea of nationalism was also emerged in Europe on the basis of shared culture. </a:t>
            </a:r>
          </a:p>
          <a:p>
            <a:r>
              <a:rPr lang="en-US" dirty="0"/>
              <a:t>But the European countries considered the native people as incapable of developing rational thinking based on reason due to which they colonized them and justified their colonialism on the basis of civilizing mission. </a:t>
            </a:r>
          </a:p>
        </p:txBody>
      </p:sp>
    </p:spTree>
    <p:extLst>
      <p:ext uri="{BB962C8B-B14F-4D97-AF65-F5344CB8AC3E}">
        <p14:creationId xmlns:p14="http://schemas.microsoft.com/office/powerpoint/2010/main" val="79648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0B94C-567E-420F-8448-C370F3694EB8}"/>
              </a:ext>
            </a:extLst>
          </p:cNvPr>
          <p:cNvSpPr>
            <a:spLocks noGrp="1"/>
          </p:cNvSpPr>
          <p:nvPr>
            <p:ph type="title"/>
          </p:nvPr>
        </p:nvSpPr>
        <p:spPr/>
        <p:txBody>
          <a:bodyPr/>
          <a:lstStyle/>
          <a:p>
            <a:r>
              <a:rPr lang="en-US" dirty="0"/>
              <a:t>British Colonialism in South Asia</a:t>
            </a:r>
          </a:p>
        </p:txBody>
      </p:sp>
      <p:sp>
        <p:nvSpPr>
          <p:cNvPr id="3" name="Content Placeholder 2">
            <a:extLst>
              <a:ext uri="{FF2B5EF4-FFF2-40B4-BE49-F238E27FC236}">
                <a16:creationId xmlns:a16="http://schemas.microsoft.com/office/drawing/2014/main" id="{A6F59B35-4AAA-4298-BF08-3079783CB5F6}"/>
              </a:ext>
            </a:extLst>
          </p:cNvPr>
          <p:cNvSpPr>
            <a:spLocks noGrp="1"/>
          </p:cNvSpPr>
          <p:nvPr>
            <p:ph idx="1"/>
          </p:nvPr>
        </p:nvSpPr>
        <p:spPr/>
        <p:txBody>
          <a:bodyPr/>
          <a:lstStyle/>
          <a:p>
            <a:r>
              <a:rPr lang="en-US" sz="2800" dirty="0">
                <a:effectLst/>
                <a:ea typeface="Calibri" panose="020F0502020204030204" pitchFamily="34" charset="0"/>
              </a:rPr>
              <a:t>The beginning of the British political influence over India could be traced back to the fall of Siraj-</a:t>
            </a:r>
            <a:r>
              <a:rPr lang="en-US" sz="2800" dirty="0" err="1">
                <a:effectLst/>
                <a:ea typeface="Calibri" panose="020F0502020204030204" pitchFamily="34" charset="0"/>
              </a:rPr>
              <a:t>ud</a:t>
            </a:r>
            <a:r>
              <a:rPr lang="en-US" sz="2800" dirty="0">
                <a:effectLst/>
                <a:ea typeface="Calibri" panose="020F0502020204030204" pitchFamily="34" charset="0"/>
              </a:rPr>
              <a:t>-</a:t>
            </a:r>
            <a:r>
              <a:rPr lang="en-US" sz="2800" dirty="0" err="1">
                <a:effectLst/>
                <a:ea typeface="Calibri" panose="020F0502020204030204" pitchFamily="34" charset="0"/>
              </a:rPr>
              <a:t>daula</a:t>
            </a:r>
            <a:r>
              <a:rPr lang="en-US" sz="2800" dirty="0">
                <a:effectLst/>
                <a:ea typeface="Calibri" panose="020F0502020204030204" pitchFamily="34" charset="0"/>
              </a:rPr>
              <a:t>. In 1757, The British defeated the ruler of Bengal in the battle of Plassey and assumed the control of Bengal. Bengal was the most fertile and the richest of the Indian provinces. Its industries and the commerce were well developed. The East India Company and its servants had highly profitable trading interests in the province.</a:t>
            </a:r>
          </a:p>
          <a:p>
            <a:endParaRPr lang="en-US" dirty="0"/>
          </a:p>
        </p:txBody>
      </p:sp>
    </p:spTree>
    <p:extLst>
      <p:ext uri="{BB962C8B-B14F-4D97-AF65-F5344CB8AC3E}">
        <p14:creationId xmlns:p14="http://schemas.microsoft.com/office/powerpoint/2010/main" val="2863087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C28A4-3523-41A3-AA0A-6CAD57EF6568}"/>
              </a:ext>
            </a:extLst>
          </p:cNvPr>
          <p:cNvSpPr>
            <a:spLocks noGrp="1"/>
          </p:cNvSpPr>
          <p:nvPr>
            <p:ph idx="1"/>
          </p:nvPr>
        </p:nvSpPr>
        <p:spPr>
          <a:xfrm>
            <a:off x="838200" y="437322"/>
            <a:ext cx="10515600" cy="5739641"/>
          </a:xfrm>
        </p:spPr>
        <p:txBody>
          <a:bodyPr>
            <a:noAutofit/>
          </a:bodyPr>
          <a:lstStyle/>
          <a:p>
            <a:r>
              <a:rPr lang="en-US" sz="2800" dirty="0">
                <a:effectLst/>
                <a:ea typeface="Calibri" panose="020F0502020204030204" pitchFamily="34" charset="0"/>
                <a:cs typeface="Arial" panose="020B0604020202020204" pitchFamily="34" charset="0"/>
              </a:rPr>
              <a:t>The Mysore state was ruled by Haider Ali, Hyderabad state was ruled by Nizam, and Marathas ruled the regions adjoining the Delhi. In 1766, British tried to make alliance with the Nizam of Hyderabad to attack Mysore. In 1775, The British also attacked Marathas to extend their control over the western regions of India. They war between the Marathas lasted from 1775-1782. </a:t>
            </a:r>
          </a:p>
          <a:p>
            <a:r>
              <a:rPr lang="en-US" dirty="0">
                <a:effectLst/>
                <a:ea typeface="Calibri" panose="020F0502020204030204" pitchFamily="34" charset="0"/>
                <a:cs typeface="Arial" panose="020B0604020202020204" pitchFamily="34" charset="0"/>
              </a:rPr>
              <a:t>The Nizam, Haider Ali, and the Marathas formed a powerful alliance to counter the British policy of divide and rule. However, The British were successful in creating division between them. Haider Ali </a:t>
            </a:r>
            <a:r>
              <a:rPr lang="en-US" dirty="0" err="1">
                <a:effectLst/>
                <a:ea typeface="Calibri" panose="020F0502020204030204" pitchFamily="34" charset="0"/>
                <a:cs typeface="Arial" panose="020B0604020202020204" pitchFamily="34" charset="0"/>
              </a:rPr>
              <a:t>a.k.a</a:t>
            </a:r>
            <a:r>
              <a:rPr lang="en-US" dirty="0">
                <a:effectLst/>
                <a:ea typeface="Calibri" panose="020F0502020204030204" pitchFamily="34" charset="0"/>
                <a:cs typeface="Arial" panose="020B0604020202020204" pitchFamily="34" charset="0"/>
              </a:rPr>
              <a:t> </a:t>
            </a:r>
            <a:r>
              <a:rPr lang="en-US" dirty="0" err="1">
                <a:effectLst/>
                <a:ea typeface="Calibri" panose="020F0502020204030204" pitchFamily="34" charset="0"/>
                <a:cs typeface="Arial" panose="020B0604020202020204" pitchFamily="34" charset="0"/>
              </a:rPr>
              <a:t>Tipu</a:t>
            </a:r>
            <a:r>
              <a:rPr lang="en-US" dirty="0">
                <a:effectLst/>
                <a:ea typeface="Calibri" panose="020F0502020204030204" pitchFamily="34" charset="0"/>
                <a:cs typeface="Arial" panose="020B0604020202020204" pitchFamily="34" charset="0"/>
              </a:rPr>
              <a:t> sultan was left alone to fight the British. The war started between them and the British in 1789 and ended in 1792. </a:t>
            </a:r>
            <a:r>
              <a:rPr lang="en-US" dirty="0" err="1">
                <a:effectLst/>
                <a:ea typeface="Calibri" panose="020F0502020204030204" pitchFamily="34" charset="0"/>
                <a:cs typeface="Arial" panose="020B0604020202020204" pitchFamily="34" charset="0"/>
              </a:rPr>
              <a:t>Tipu</a:t>
            </a:r>
            <a:r>
              <a:rPr lang="en-US" dirty="0">
                <a:effectLst/>
                <a:ea typeface="Calibri" panose="020F0502020204030204" pitchFamily="34" charset="0"/>
                <a:cs typeface="Arial" panose="020B0604020202020204" pitchFamily="34" charset="0"/>
              </a:rPr>
              <a:t> Sultan was defeated and Mysore was brought under the control of the British. </a:t>
            </a:r>
          </a:p>
          <a:p>
            <a:endParaRPr lang="en-US" dirty="0">
              <a:effectLst/>
              <a:ea typeface="Calibri" panose="020F0502020204030204" pitchFamily="34" charset="0"/>
            </a:endParaRPr>
          </a:p>
        </p:txBody>
      </p:sp>
    </p:spTree>
    <p:extLst>
      <p:ext uri="{BB962C8B-B14F-4D97-AF65-F5344CB8AC3E}">
        <p14:creationId xmlns:p14="http://schemas.microsoft.com/office/powerpoint/2010/main" val="820466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6D10ED-EB05-453A-9D5A-33D4991ED47F}"/>
              </a:ext>
            </a:extLst>
          </p:cNvPr>
          <p:cNvPicPr>
            <a:picLocks noGrp="1" noChangeAspect="1"/>
          </p:cNvPicPr>
          <p:nvPr>
            <p:ph idx="1"/>
          </p:nvPr>
        </p:nvPicPr>
        <p:blipFill>
          <a:blip r:embed="rId2"/>
          <a:stretch>
            <a:fillRect/>
          </a:stretch>
        </p:blipFill>
        <p:spPr>
          <a:xfrm>
            <a:off x="2372139" y="0"/>
            <a:ext cx="7553739" cy="6858000"/>
          </a:xfrm>
          <a:prstGeom prst="rect">
            <a:avLst/>
          </a:prstGeom>
        </p:spPr>
      </p:pic>
    </p:spTree>
    <p:extLst>
      <p:ext uri="{BB962C8B-B14F-4D97-AF65-F5344CB8AC3E}">
        <p14:creationId xmlns:p14="http://schemas.microsoft.com/office/powerpoint/2010/main" val="3426065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8E11A-2105-40CD-A5DF-057A6CB674A5}"/>
              </a:ext>
            </a:extLst>
          </p:cNvPr>
          <p:cNvSpPr>
            <a:spLocks noGrp="1"/>
          </p:cNvSpPr>
          <p:nvPr>
            <p:ph idx="1"/>
          </p:nvPr>
        </p:nvSpPr>
        <p:spPr>
          <a:xfrm>
            <a:off x="838200" y="503583"/>
            <a:ext cx="10515600" cy="5673380"/>
          </a:xfrm>
        </p:spPr>
        <p:txBody>
          <a:bodyPr>
            <a:normAutofit/>
          </a:bodyPr>
          <a:lstStyle/>
          <a:p>
            <a:r>
              <a:rPr lang="en-US" dirty="0">
                <a:effectLst/>
                <a:ea typeface="Calibri" panose="020F0502020204030204" pitchFamily="34" charset="0"/>
              </a:rPr>
              <a:t>By the year 1818, all these states were brought under the control of the British East India Company. Only the region of Punjab and Sindh was not occupied by them. The region of Sindh and Punjab was important for countering the influence of Russia in the region. The importance of river Indus for the purpose of trade was also considered by the British East India Company.</a:t>
            </a:r>
          </a:p>
          <a:p>
            <a:pPr marL="0" indent="0">
              <a:buNone/>
            </a:pPr>
            <a:endParaRPr lang="en-US" dirty="0">
              <a:effectLst/>
              <a:ea typeface="Calibri" panose="020F0502020204030204" pitchFamily="34" charset="0"/>
            </a:endParaRPr>
          </a:p>
          <a:p>
            <a:r>
              <a:rPr lang="en-US" dirty="0">
                <a:effectLst/>
                <a:ea typeface="Calibri" panose="020F0502020204030204" pitchFamily="34" charset="0"/>
              </a:rPr>
              <a:t>The British defeated the </a:t>
            </a:r>
            <a:r>
              <a:rPr lang="en-US" dirty="0" err="1">
                <a:effectLst/>
                <a:ea typeface="Calibri" panose="020F0502020204030204" pitchFamily="34" charset="0"/>
              </a:rPr>
              <a:t>Talpur</a:t>
            </a:r>
            <a:r>
              <a:rPr lang="en-US" dirty="0">
                <a:effectLst/>
                <a:ea typeface="Calibri" panose="020F0502020204030204" pitchFamily="34" charset="0"/>
              </a:rPr>
              <a:t> rule in Sindh in 1843, and The Sikh rule in Punjab in 1849. However, the British rule was not uncontested in India. In 1857, the Indians rebelled against the British rule. But the British was successful in crushing the rebellion and establishing direct rule of Queen of Britain.</a:t>
            </a:r>
            <a:endParaRPr lang="en-US" dirty="0"/>
          </a:p>
          <a:p>
            <a:endParaRPr lang="en-US" dirty="0"/>
          </a:p>
        </p:txBody>
      </p:sp>
    </p:spTree>
    <p:extLst>
      <p:ext uri="{BB962C8B-B14F-4D97-AF65-F5344CB8AC3E}">
        <p14:creationId xmlns:p14="http://schemas.microsoft.com/office/powerpoint/2010/main" val="104650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B3170-4803-47CB-A662-544856FA46BC}"/>
              </a:ext>
            </a:extLst>
          </p:cNvPr>
          <p:cNvSpPr>
            <a:spLocks noGrp="1"/>
          </p:cNvSpPr>
          <p:nvPr>
            <p:ph idx="1"/>
          </p:nvPr>
        </p:nvSpPr>
        <p:spPr>
          <a:xfrm>
            <a:off x="838200" y="463826"/>
            <a:ext cx="10515600" cy="5713137"/>
          </a:xfrm>
        </p:spPr>
        <p:txBody>
          <a:bodyPr>
            <a:normAutofit/>
          </a:bodyPr>
          <a:lstStyle/>
          <a:p>
            <a:r>
              <a:rPr lang="en-US" dirty="0"/>
              <a:t>Advent of Islam in India</a:t>
            </a:r>
          </a:p>
          <a:p>
            <a:r>
              <a:rPr lang="en-US" dirty="0"/>
              <a:t>Muhammad Bin </a:t>
            </a:r>
            <a:r>
              <a:rPr lang="en-US" dirty="0" err="1"/>
              <a:t>Qasim</a:t>
            </a:r>
            <a:r>
              <a:rPr lang="en-US" dirty="0"/>
              <a:t> (712-997)</a:t>
            </a:r>
          </a:p>
          <a:p>
            <a:pPr marL="0" indent="0">
              <a:buNone/>
            </a:pPr>
            <a:r>
              <a:rPr lang="en-US" dirty="0"/>
              <a:t>   Extended the Muslim rule from </a:t>
            </a:r>
            <a:r>
              <a:rPr lang="en-US" dirty="0" err="1"/>
              <a:t>Debul</a:t>
            </a:r>
            <a:r>
              <a:rPr lang="en-US" dirty="0"/>
              <a:t> (Karachi) to Multan</a:t>
            </a:r>
          </a:p>
          <a:p>
            <a:r>
              <a:rPr lang="en-US" dirty="0"/>
              <a:t>Mahmud of </a:t>
            </a:r>
            <a:r>
              <a:rPr lang="en-US" dirty="0" err="1"/>
              <a:t>Ghazni</a:t>
            </a:r>
            <a:r>
              <a:rPr lang="en-US" dirty="0"/>
              <a:t> (1000-1185)</a:t>
            </a:r>
          </a:p>
          <a:p>
            <a:r>
              <a:rPr lang="en-US" dirty="0"/>
              <a:t>Muhammad </a:t>
            </a:r>
            <a:r>
              <a:rPr lang="en-US" dirty="0" err="1"/>
              <a:t>Ghauri</a:t>
            </a:r>
            <a:r>
              <a:rPr lang="en-US" dirty="0"/>
              <a:t> (1185-1192)</a:t>
            </a:r>
          </a:p>
          <a:p>
            <a:pPr marL="0" indent="0">
              <a:buNone/>
            </a:pPr>
            <a:r>
              <a:rPr lang="en-US" dirty="0"/>
              <a:t>    Reached the regions of Bihar and Bengal</a:t>
            </a:r>
          </a:p>
          <a:p>
            <a:r>
              <a:rPr lang="en-US" dirty="0"/>
              <a:t>Delhi Sultanate (1192-1526)</a:t>
            </a:r>
          </a:p>
          <a:p>
            <a:pPr marL="0" indent="0">
              <a:buNone/>
            </a:pPr>
            <a:r>
              <a:rPr lang="en-US" dirty="0"/>
              <a:t>   Sufis started to come in India to preach Islam</a:t>
            </a:r>
          </a:p>
          <a:p>
            <a:r>
              <a:rPr lang="en-US" dirty="0"/>
              <a:t>Mughal Empire (1526-1757)</a:t>
            </a:r>
          </a:p>
          <a:p>
            <a:r>
              <a:rPr lang="en-US" dirty="0" err="1"/>
              <a:t>Mujadid</a:t>
            </a:r>
            <a:r>
              <a:rPr lang="en-US" dirty="0"/>
              <a:t> Alif Sani (1564-1624) </a:t>
            </a:r>
          </a:p>
          <a:p>
            <a:r>
              <a:rPr lang="en-US" dirty="0"/>
              <a:t>Rise of British colonialism in South Asia.</a:t>
            </a:r>
          </a:p>
          <a:p>
            <a:endParaRPr lang="en-US" dirty="0"/>
          </a:p>
          <a:p>
            <a:endParaRPr lang="en-US" dirty="0"/>
          </a:p>
        </p:txBody>
      </p:sp>
    </p:spTree>
    <p:extLst>
      <p:ext uri="{BB962C8B-B14F-4D97-AF65-F5344CB8AC3E}">
        <p14:creationId xmlns:p14="http://schemas.microsoft.com/office/powerpoint/2010/main" val="287594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1B2F-CF40-4D79-8DCB-4C67D735310B}"/>
              </a:ext>
            </a:extLst>
          </p:cNvPr>
          <p:cNvSpPr>
            <a:spLocks noGrp="1"/>
          </p:cNvSpPr>
          <p:nvPr>
            <p:ph type="title"/>
          </p:nvPr>
        </p:nvSpPr>
        <p:spPr>
          <a:xfrm>
            <a:off x="838200" y="365126"/>
            <a:ext cx="10515600" cy="801066"/>
          </a:xfrm>
        </p:spPr>
        <p:txBody>
          <a:bodyPr/>
          <a:lstStyle/>
          <a:p>
            <a:r>
              <a:rPr lang="en-US" dirty="0"/>
              <a:t>Sindh The gateway of Islam</a:t>
            </a:r>
          </a:p>
        </p:txBody>
      </p:sp>
      <p:sp>
        <p:nvSpPr>
          <p:cNvPr id="3" name="Content Placeholder 2">
            <a:extLst>
              <a:ext uri="{FF2B5EF4-FFF2-40B4-BE49-F238E27FC236}">
                <a16:creationId xmlns:a16="http://schemas.microsoft.com/office/drawing/2014/main" id="{8C62F070-C709-47DB-A23A-89B1FA75EB89}"/>
              </a:ext>
            </a:extLst>
          </p:cNvPr>
          <p:cNvSpPr>
            <a:spLocks noGrp="1"/>
          </p:cNvSpPr>
          <p:nvPr>
            <p:ph idx="1"/>
          </p:nvPr>
        </p:nvSpPr>
        <p:spPr>
          <a:xfrm>
            <a:off x="838200" y="1166192"/>
            <a:ext cx="10515600" cy="5010771"/>
          </a:xfrm>
        </p:spPr>
        <p:txBody>
          <a:bodyPr/>
          <a:lstStyle/>
          <a:p>
            <a:r>
              <a:rPr lang="en-US" dirty="0"/>
              <a:t>The first invasion of Arabs in South Asia took place in </a:t>
            </a:r>
            <a:r>
              <a:rPr lang="en-US" dirty="0" err="1"/>
              <a:t>Makran</a:t>
            </a:r>
            <a:r>
              <a:rPr lang="en-US" dirty="0"/>
              <a:t> coast by the end of the rule of </a:t>
            </a:r>
            <a:r>
              <a:rPr lang="en-US" dirty="0" err="1"/>
              <a:t>Hazrat</a:t>
            </a:r>
            <a:r>
              <a:rPr lang="en-US" dirty="0"/>
              <a:t> Umar in 644.</a:t>
            </a:r>
          </a:p>
          <a:p>
            <a:r>
              <a:rPr lang="en-US" dirty="0" err="1"/>
              <a:t>Makran</a:t>
            </a:r>
            <a:r>
              <a:rPr lang="en-US" dirty="0"/>
              <a:t> came under the rule of the Arabs during the 	</a:t>
            </a:r>
            <a:r>
              <a:rPr lang="en-US" dirty="0" err="1"/>
              <a:t>Ummayids</a:t>
            </a:r>
            <a:r>
              <a:rPr lang="en-US" dirty="0"/>
              <a:t> Caliph </a:t>
            </a:r>
            <a:r>
              <a:rPr lang="en-US" dirty="0" err="1"/>
              <a:t>Mawyia</a:t>
            </a:r>
            <a:r>
              <a:rPr lang="en-US" dirty="0"/>
              <a:t> (661-680).</a:t>
            </a:r>
          </a:p>
          <a:p>
            <a:r>
              <a:rPr lang="en-US" dirty="0"/>
              <a:t>Arabs were involved in trade with South Asia through Indian Ocean. Many Arabs were also settled in Malabar coast of South Asia.  Many of them were involved in the Khilafat movement in 1922.</a:t>
            </a:r>
          </a:p>
          <a:p>
            <a:r>
              <a:rPr lang="en-US" dirty="0"/>
              <a:t>At that time, the Muslims arrived in South Asia due to the network of trade.</a:t>
            </a:r>
          </a:p>
          <a:p>
            <a:r>
              <a:rPr lang="en-US" dirty="0"/>
              <a:t>In 712, Raja </a:t>
            </a:r>
            <a:r>
              <a:rPr lang="en-US" dirty="0" err="1"/>
              <a:t>Dahir</a:t>
            </a:r>
            <a:r>
              <a:rPr lang="en-US" dirty="0"/>
              <a:t> was ruling Sindh when the pirates captured the ship of the Arabs. </a:t>
            </a:r>
          </a:p>
          <a:p>
            <a:endParaRPr lang="en-US" dirty="0"/>
          </a:p>
          <a:p>
            <a:endParaRPr lang="en-US" dirty="0"/>
          </a:p>
        </p:txBody>
      </p:sp>
    </p:spTree>
    <p:extLst>
      <p:ext uri="{BB962C8B-B14F-4D97-AF65-F5344CB8AC3E}">
        <p14:creationId xmlns:p14="http://schemas.microsoft.com/office/powerpoint/2010/main" val="408936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2961F8-8C44-43F2-B7BD-0F16D28B083D}"/>
              </a:ext>
            </a:extLst>
          </p:cNvPr>
          <p:cNvSpPr>
            <a:spLocks noGrp="1"/>
          </p:cNvSpPr>
          <p:nvPr>
            <p:ph idx="1"/>
          </p:nvPr>
        </p:nvSpPr>
        <p:spPr>
          <a:xfrm>
            <a:off x="838200" y="384313"/>
            <a:ext cx="10515600" cy="5792650"/>
          </a:xfrm>
        </p:spPr>
        <p:txBody>
          <a:bodyPr/>
          <a:lstStyle/>
          <a:p>
            <a:r>
              <a:rPr lang="en-US" dirty="0"/>
              <a:t>The ship was carrying families of Arab merchants and some gifts for the </a:t>
            </a:r>
            <a:r>
              <a:rPr lang="en-US" dirty="0" err="1"/>
              <a:t>Ummayid</a:t>
            </a:r>
            <a:r>
              <a:rPr lang="en-US" dirty="0"/>
              <a:t> governor of Iraq </a:t>
            </a:r>
            <a:r>
              <a:rPr lang="en-US" dirty="0" err="1"/>
              <a:t>Hajjaj</a:t>
            </a:r>
            <a:r>
              <a:rPr lang="en-US" dirty="0"/>
              <a:t> Bin Yousaf.</a:t>
            </a:r>
          </a:p>
          <a:p>
            <a:r>
              <a:rPr lang="en-US" dirty="0" err="1"/>
              <a:t>Hajjaj</a:t>
            </a:r>
            <a:r>
              <a:rPr lang="en-US" dirty="0"/>
              <a:t> Bin Yousaf asked Raja </a:t>
            </a:r>
            <a:r>
              <a:rPr lang="en-US" dirty="0" err="1"/>
              <a:t>Dahir</a:t>
            </a:r>
            <a:r>
              <a:rPr lang="en-US" dirty="0"/>
              <a:t> to give him the ship back but he refused and asked </a:t>
            </a:r>
            <a:r>
              <a:rPr lang="en-US" dirty="0" err="1"/>
              <a:t>Hajjaj</a:t>
            </a:r>
            <a:r>
              <a:rPr lang="en-US" dirty="0"/>
              <a:t> that if he wanted to get it back he should fight for it. Initial attempts of </a:t>
            </a:r>
            <a:r>
              <a:rPr lang="en-US" dirty="0" err="1"/>
              <a:t>Hajjaj</a:t>
            </a:r>
            <a:r>
              <a:rPr lang="en-US" dirty="0"/>
              <a:t> were failed to recover the ship.</a:t>
            </a:r>
          </a:p>
          <a:p>
            <a:r>
              <a:rPr lang="en-US" dirty="0" err="1"/>
              <a:t>Hajjaj</a:t>
            </a:r>
            <a:r>
              <a:rPr lang="en-US" dirty="0"/>
              <a:t> bin Yousaf then send his nephew Muhammad Bin </a:t>
            </a:r>
            <a:r>
              <a:rPr lang="en-US" dirty="0" err="1"/>
              <a:t>Qasim</a:t>
            </a:r>
            <a:r>
              <a:rPr lang="en-US" dirty="0"/>
              <a:t> who arrived in Sindh via route of </a:t>
            </a:r>
            <a:r>
              <a:rPr lang="en-US" dirty="0" err="1"/>
              <a:t>Makran</a:t>
            </a:r>
            <a:r>
              <a:rPr lang="en-US" dirty="0"/>
              <a:t>.</a:t>
            </a:r>
          </a:p>
          <a:p>
            <a:r>
              <a:rPr lang="en-US" dirty="0"/>
              <a:t>He confronted Raja </a:t>
            </a:r>
            <a:r>
              <a:rPr lang="en-US" dirty="0" err="1"/>
              <a:t>Dahir</a:t>
            </a:r>
            <a:r>
              <a:rPr lang="en-US" dirty="0"/>
              <a:t> at </a:t>
            </a:r>
            <a:r>
              <a:rPr lang="en-US" dirty="0" err="1"/>
              <a:t>Debul</a:t>
            </a:r>
            <a:r>
              <a:rPr lang="en-US" dirty="0"/>
              <a:t> (near </a:t>
            </a:r>
            <a:r>
              <a:rPr lang="en-US" dirty="0" err="1"/>
              <a:t>Manora</a:t>
            </a:r>
            <a:r>
              <a:rPr lang="en-US" dirty="0"/>
              <a:t> islands in Karachi).</a:t>
            </a:r>
          </a:p>
          <a:p>
            <a:r>
              <a:rPr lang="en-US" dirty="0"/>
              <a:t>He defeated Raja </a:t>
            </a:r>
            <a:r>
              <a:rPr lang="en-US" dirty="0" err="1"/>
              <a:t>Dahir</a:t>
            </a:r>
            <a:r>
              <a:rPr lang="en-US" dirty="0"/>
              <a:t> but the wife of Raja </a:t>
            </a:r>
            <a:r>
              <a:rPr lang="en-US" dirty="0" err="1"/>
              <a:t>Dahir</a:t>
            </a:r>
            <a:r>
              <a:rPr lang="en-US" dirty="0"/>
              <a:t>, Rani Bai, moved to the fort of </a:t>
            </a:r>
            <a:r>
              <a:rPr lang="en-US" dirty="0" err="1"/>
              <a:t>Rawar</a:t>
            </a:r>
            <a:r>
              <a:rPr lang="en-US" dirty="0"/>
              <a:t> ( Nandi </a:t>
            </a:r>
            <a:r>
              <a:rPr lang="en-US" dirty="0" err="1"/>
              <a:t>Kot</a:t>
            </a:r>
            <a:r>
              <a:rPr lang="en-US" dirty="0"/>
              <a:t> </a:t>
            </a:r>
            <a:r>
              <a:rPr lang="en-US" dirty="0" err="1"/>
              <a:t>Thatta</a:t>
            </a:r>
            <a:r>
              <a:rPr lang="en-US" dirty="0"/>
              <a:t>) with 15,000 soldiers. But when Muhammad Bin </a:t>
            </a:r>
            <a:r>
              <a:rPr lang="en-US" dirty="0" err="1"/>
              <a:t>Qasim</a:t>
            </a:r>
            <a:r>
              <a:rPr lang="en-US" dirty="0"/>
              <a:t> encircled the fort she surrendered. </a:t>
            </a:r>
          </a:p>
          <a:p>
            <a:r>
              <a:rPr lang="en-US" dirty="0"/>
              <a:t>Muhammad Bin </a:t>
            </a:r>
            <a:r>
              <a:rPr lang="en-US" dirty="0" err="1"/>
              <a:t>Qasim</a:t>
            </a:r>
            <a:r>
              <a:rPr lang="en-US" dirty="0"/>
              <a:t> conquered from </a:t>
            </a:r>
            <a:r>
              <a:rPr lang="en-US" dirty="0" err="1"/>
              <a:t>Debul</a:t>
            </a:r>
            <a:r>
              <a:rPr lang="en-US" dirty="0"/>
              <a:t> (</a:t>
            </a:r>
            <a:r>
              <a:rPr lang="en-US" dirty="0" err="1"/>
              <a:t>karachi</a:t>
            </a:r>
            <a:r>
              <a:rPr lang="en-US" dirty="0"/>
              <a:t>) area up to Multan. He levied tax of 12 dirhams.</a:t>
            </a:r>
          </a:p>
          <a:p>
            <a:endParaRPr lang="en-US" dirty="0"/>
          </a:p>
          <a:p>
            <a:endParaRPr lang="en-US" dirty="0"/>
          </a:p>
        </p:txBody>
      </p:sp>
    </p:spTree>
    <p:extLst>
      <p:ext uri="{BB962C8B-B14F-4D97-AF65-F5344CB8AC3E}">
        <p14:creationId xmlns:p14="http://schemas.microsoft.com/office/powerpoint/2010/main" val="32513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062CD-79F5-4B28-B8B4-E2F3C5A76595}"/>
              </a:ext>
            </a:extLst>
          </p:cNvPr>
          <p:cNvSpPr>
            <a:spLocks noGrp="1"/>
          </p:cNvSpPr>
          <p:nvPr>
            <p:ph idx="1"/>
          </p:nvPr>
        </p:nvSpPr>
        <p:spPr>
          <a:xfrm>
            <a:off x="838200" y="477078"/>
            <a:ext cx="10515600" cy="5699885"/>
          </a:xfrm>
        </p:spPr>
        <p:txBody>
          <a:bodyPr/>
          <a:lstStyle/>
          <a:p>
            <a:r>
              <a:rPr lang="en-US" dirty="0"/>
              <a:t>He gave non-Muslims the status of dhimmis. They were levied with Jizya tax. After paying Jizya the non-Muslims were not required to take part in the battles of the Muslims. </a:t>
            </a:r>
          </a:p>
          <a:p>
            <a:r>
              <a:rPr lang="en-US" dirty="0"/>
              <a:t>The Turkish Muslim dynasty was flourishing in </a:t>
            </a:r>
            <a:r>
              <a:rPr lang="en-US" dirty="0" err="1"/>
              <a:t>Gazni</a:t>
            </a:r>
            <a:r>
              <a:rPr lang="en-US" dirty="0"/>
              <a:t> (Afghanistan) by 1000. Mahmud of </a:t>
            </a:r>
            <a:r>
              <a:rPr lang="en-US" dirty="0" err="1"/>
              <a:t>Ghazni</a:t>
            </a:r>
            <a:r>
              <a:rPr lang="en-US" dirty="0"/>
              <a:t> succeeded his father </a:t>
            </a:r>
            <a:r>
              <a:rPr lang="en-US" dirty="0" err="1"/>
              <a:t>subtukin</a:t>
            </a:r>
            <a:r>
              <a:rPr lang="en-US" dirty="0"/>
              <a:t>. </a:t>
            </a:r>
          </a:p>
          <a:p>
            <a:r>
              <a:rPr lang="en-US" dirty="0"/>
              <a:t>From 1000 to 1026 he launched 17 expeditions in India and destroyed the Hindu temples. However, with the rise of the </a:t>
            </a:r>
            <a:r>
              <a:rPr lang="en-US" dirty="0" err="1"/>
              <a:t>Ghor</a:t>
            </a:r>
            <a:r>
              <a:rPr lang="en-US" dirty="0"/>
              <a:t> under Muhammad Ghori in 1185 the last ruler of Ghaznavid, </a:t>
            </a:r>
            <a:r>
              <a:rPr lang="en-US" dirty="0" err="1"/>
              <a:t>Khusru</a:t>
            </a:r>
            <a:r>
              <a:rPr lang="en-US" dirty="0"/>
              <a:t> malik,  was defeated.</a:t>
            </a:r>
          </a:p>
          <a:p>
            <a:r>
              <a:rPr lang="en-US" dirty="0"/>
              <a:t>Under Muhammad Ghori Islam spread up to Bengal and Bihar. After him Delhi sultans established their rule in South Asia. their rule lasted from 1192-1526.</a:t>
            </a:r>
          </a:p>
          <a:p>
            <a:endParaRPr lang="en-US" dirty="0"/>
          </a:p>
          <a:p>
            <a:endParaRPr lang="en-US" dirty="0"/>
          </a:p>
        </p:txBody>
      </p:sp>
    </p:spTree>
    <p:extLst>
      <p:ext uri="{BB962C8B-B14F-4D97-AF65-F5344CB8AC3E}">
        <p14:creationId xmlns:p14="http://schemas.microsoft.com/office/powerpoint/2010/main" val="231808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9C6E0-DA91-4175-8DEF-7E5D31922BAB}"/>
              </a:ext>
            </a:extLst>
          </p:cNvPr>
          <p:cNvSpPr>
            <a:spLocks noGrp="1"/>
          </p:cNvSpPr>
          <p:nvPr>
            <p:ph idx="1"/>
          </p:nvPr>
        </p:nvSpPr>
        <p:spPr>
          <a:xfrm>
            <a:off x="838200" y="490330"/>
            <a:ext cx="10515600" cy="5686633"/>
          </a:xfrm>
        </p:spPr>
        <p:txBody>
          <a:bodyPr>
            <a:normAutofit lnSpcReduction="10000"/>
          </a:bodyPr>
          <a:lstStyle/>
          <a:p>
            <a:r>
              <a:rPr lang="en-US" dirty="0">
                <a:solidFill>
                  <a:srgbClr val="000000"/>
                </a:solidFill>
              </a:rPr>
              <a:t>In this way, northern parts of South Asia  Turkish and Persian rule variants were established; in south the Arab variant was developed. </a:t>
            </a:r>
          </a:p>
          <a:p>
            <a:r>
              <a:rPr lang="en-US" dirty="0"/>
              <a:t>In 1526, Mughal rule was established, when Baber defeated Ibrahim Lodhi of Delhi Sultanate. </a:t>
            </a:r>
          </a:p>
          <a:p>
            <a:r>
              <a:rPr lang="en-US" dirty="0">
                <a:solidFill>
                  <a:srgbClr val="000000"/>
                </a:solidFill>
              </a:rPr>
              <a:t>In the reign of Akbar, the Gujrat was conquered that meant that they were able to get control of the Surat Port in Gujrat by 1574. Moreover, the conquest of Bengal gave Mughals control over vast swathes of agricultural lands. </a:t>
            </a:r>
          </a:p>
          <a:p>
            <a:r>
              <a:rPr lang="en-US" dirty="0">
                <a:solidFill>
                  <a:srgbClr val="000000"/>
                </a:solidFill>
              </a:rPr>
              <a:t>The Mughal expanded their rule to the south up to the deccan and Golconda, it was during Aurangzeb that the empire was more expanded by the year 1690. but the expansion of the Mughal rule was not uncontested rather the people resisted the expansion of the Mughal rule for example the Marathas in the south. Shivaji resisted the expansion of the Mughal rule</a:t>
            </a:r>
            <a:endParaRPr lang="en-US" dirty="0"/>
          </a:p>
          <a:p>
            <a:endParaRPr lang="en-US" dirty="0">
              <a:solidFill>
                <a:srgbClr val="000000"/>
              </a:solidFill>
            </a:endParaRPr>
          </a:p>
          <a:p>
            <a:endParaRPr lang="en-US" dirty="0"/>
          </a:p>
        </p:txBody>
      </p:sp>
    </p:spTree>
    <p:extLst>
      <p:ext uri="{BB962C8B-B14F-4D97-AF65-F5344CB8AC3E}">
        <p14:creationId xmlns:p14="http://schemas.microsoft.com/office/powerpoint/2010/main" val="98615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4713A-43BB-4F42-846A-DCF5D54F8CEA}"/>
              </a:ext>
            </a:extLst>
          </p:cNvPr>
          <p:cNvSpPr>
            <a:spLocks noGrp="1"/>
          </p:cNvSpPr>
          <p:nvPr>
            <p:ph idx="1"/>
          </p:nvPr>
        </p:nvSpPr>
        <p:spPr>
          <a:xfrm>
            <a:off x="838200" y="344557"/>
            <a:ext cx="10515600" cy="5832406"/>
          </a:xfrm>
        </p:spPr>
        <p:txBody>
          <a:bodyPr>
            <a:normAutofit lnSpcReduction="10000"/>
          </a:bodyPr>
          <a:lstStyle/>
          <a:p>
            <a:r>
              <a:rPr lang="en-US" dirty="0">
                <a:solidFill>
                  <a:srgbClr val="000000"/>
                </a:solidFill>
              </a:rPr>
              <a:t>Unlike the contemporary rulers of ottomans and the Safavid land-based empires, the Mughal rule differed based on the population that it ruled. that is most of the population under the Mughal empire was non-Muslim as a result of which the Mughal rule was dependent on the alliances with the Hindu Rajput. </a:t>
            </a:r>
          </a:p>
          <a:p>
            <a:r>
              <a:rPr lang="en-US" dirty="0">
                <a:solidFill>
                  <a:srgbClr val="000000"/>
                </a:solidFill>
              </a:rPr>
              <a:t>Although the nobility of the Mughals consisted of the Turks afghans and Persians, but they also constructed a network of alliances with the Hindus. </a:t>
            </a:r>
          </a:p>
          <a:p>
            <a:r>
              <a:rPr lang="en-US" dirty="0">
                <a:solidFill>
                  <a:srgbClr val="000000"/>
                </a:solidFill>
              </a:rPr>
              <a:t>During Aurangzeb the territorial boundaries of the Mughals stretched to farthest extent. military campaigns were launched that lead to financial crisis</a:t>
            </a:r>
          </a:p>
          <a:p>
            <a:r>
              <a:rPr lang="en-US" dirty="0">
                <a:solidFill>
                  <a:srgbClr val="000000"/>
                </a:solidFill>
              </a:rPr>
              <a:t>The Hindu Muslim farmers as well as the Jain and Hindu merchants and bankers who provided critical financial support to the Mughal rule started to assert their autonomy.</a:t>
            </a:r>
          </a:p>
          <a:p>
            <a:endParaRPr lang="en-US" dirty="0">
              <a:solidFill>
                <a:srgbClr val="000000"/>
              </a:solidFill>
            </a:endParaRPr>
          </a:p>
          <a:p>
            <a:endParaRPr lang="en-US" dirty="0"/>
          </a:p>
        </p:txBody>
      </p:sp>
    </p:spTree>
    <p:extLst>
      <p:ext uri="{BB962C8B-B14F-4D97-AF65-F5344CB8AC3E}">
        <p14:creationId xmlns:p14="http://schemas.microsoft.com/office/powerpoint/2010/main" val="8038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C9F586-4CDA-4072-9823-BE8283932932}"/>
              </a:ext>
            </a:extLst>
          </p:cNvPr>
          <p:cNvSpPr>
            <a:spLocks noGrp="1"/>
          </p:cNvSpPr>
          <p:nvPr>
            <p:ph idx="1"/>
          </p:nvPr>
        </p:nvSpPr>
        <p:spPr>
          <a:xfrm>
            <a:off x="838200" y="490330"/>
            <a:ext cx="10515600" cy="5686633"/>
          </a:xfrm>
        </p:spPr>
        <p:txBody>
          <a:bodyPr>
            <a:normAutofit fontScale="92500" lnSpcReduction="10000"/>
          </a:bodyPr>
          <a:lstStyle/>
          <a:p>
            <a:r>
              <a:rPr lang="en-US" dirty="0">
                <a:solidFill>
                  <a:srgbClr val="000000"/>
                </a:solidFill>
              </a:rPr>
              <a:t>Although the rulers patronized the Sufis and other religious places, but it was not like that of the church and the state relationship.</a:t>
            </a:r>
          </a:p>
          <a:p>
            <a:r>
              <a:rPr lang="en-US" dirty="0">
                <a:solidFill>
                  <a:srgbClr val="000000"/>
                </a:solidFill>
              </a:rPr>
              <a:t>Sufis played vital role in expansion of Islam without the patronage of the King.</a:t>
            </a:r>
          </a:p>
          <a:p>
            <a:r>
              <a:rPr lang="en-US" dirty="0">
                <a:solidFill>
                  <a:srgbClr val="000000"/>
                </a:solidFill>
              </a:rPr>
              <a:t>They started to come from the time of Mahmud of </a:t>
            </a:r>
            <a:r>
              <a:rPr lang="en-US" dirty="0" err="1">
                <a:solidFill>
                  <a:srgbClr val="000000"/>
                </a:solidFill>
              </a:rPr>
              <a:t>Ghaznavi</a:t>
            </a:r>
            <a:r>
              <a:rPr lang="en-US" dirty="0">
                <a:solidFill>
                  <a:srgbClr val="000000"/>
                </a:solidFill>
              </a:rPr>
              <a:t>: Ali </a:t>
            </a:r>
            <a:r>
              <a:rPr lang="en-US" dirty="0" err="1">
                <a:solidFill>
                  <a:srgbClr val="000000"/>
                </a:solidFill>
              </a:rPr>
              <a:t>Makhdum</a:t>
            </a:r>
            <a:r>
              <a:rPr lang="en-US" dirty="0">
                <a:solidFill>
                  <a:srgbClr val="000000"/>
                </a:solidFill>
              </a:rPr>
              <a:t> </a:t>
            </a:r>
            <a:r>
              <a:rPr lang="en-US" dirty="0" err="1">
                <a:solidFill>
                  <a:srgbClr val="000000"/>
                </a:solidFill>
              </a:rPr>
              <a:t>Hajweri</a:t>
            </a:r>
            <a:r>
              <a:rPr lang="en-US" dirty="0">
                <a:solidFill>
                  <a:srgbClr val="000000"/>
                </a:solidFill>
              </a:rPr>
              <a:t>, </a:t>
            </a:r>
            <a:r>
              <a:rPr lang="en-US" dirty="0" err="1">
                <a:solidFill>
                  <a:srgbClr val="000000"/>
                </a:solidFill>
              </a:rPr>
              <a:t>Bahauddin</a:t>
            </a:r>
            <a:r>
              <a:rPr lang="en-US" dirty="0">
                <a:solidFill>
                  <a:srgbClr val="000000"/>
                </a:solidFill>
              </a:rPr>
              <a:t> Zakariya, </a:t>
            </a:r>
            <a:r>
              <a:rPr lang="en-US" dirty="0" err="1">
                <a:solidFill>
                  <a:srgbClr val="000000"/>
                </a:solidFill>
              </a:rPr>
              <a:t>Shiekh</a:t>
            </a:r>
            <a:r>
              <a:rPr lang="en-US" dirty="0">
                <a:solidFill>
                  <a:srgbClr val="000000"/>
                </a:solidFill>
              </a:rPr>
              <a:t> Farid Uddin Ganj </a:t>
            </a:r>
            <a:r>
              <a:rPr lang="en-US" dirty="0" err="1">
                <a:solidFill>
                  <a:srgbClr val="000000"/>
                </a:solidFill>
              </a:rPr>
              <a:t>shakar</a:t>
            </a:r>
            <a:r>
              <a:rPr lang="en-US" dirty="0">
                <a:solidFill>
                  <a:srgbClr val="000000"/>
                </a:solidFill>
              </a:rPr>
              <a:t>, Nizamuddin </a:t>
            </a:r>
            <a:r>
              <a:rPr lang="en-US" dirty="0" err="1">
                <a:solidFill>
                  <a:srgbClr val="000000"/>
                </a:solidFill>
              </a:rPr>
              <a:t>Auliya</a:t>
            </a:r>
            <a:r>
              <a:rPr lang="en-US" dirty="0">
                <a:solidFill>
                  <a:srgbClr val="000000"/>
                </a:solidFill>
              </a:rPr>
              <a:t>, etc. </a:t>
            </a:r>
          </a:p>
          <a:p>
            <a:endParaRPr lang="en-US" b="1" dirty="0">
              <a:effectLst/>
              <a:ea typeface="Calibri" panose="020F0502020204030204" pitchFamily="34" charset="0"/>
              <a:cs typeface="Arial" panose="020B0604020202020204" pitchFamily="34" charset="0"/>
            </a:endParaRPr>
          </a:p>
          <a:p>
            <a:r>
              <a:rPr lang="en-US" b="1">
                <a:effectLst/>
                <a:ea typeface="Calibri" panose="020F0502020204030204" pitchFamily="34" charset="0"/>
                <a:cs typeface="Arial" panose="020B0604020202020204" pitchFamily="34" charset="0"/>
              </a:rPr>
              <a:t>Mujadid</a:t>
            </a:r>
            <a:r>
              <a:rPr lang="en-US" b="1" dirty="0">
                <a:effectLst/>
                <a:ea typeface="Calibri" panose="020F0502020204030204" pitchFamily="34" charset="0"/>
                <a:cs typeface="Arial" panose="020B0604020202020204" pitchFamily="34" charset="0"/>
              </a:rPr>
              <a:t> </a:t>
            </a:r>
            <a:r>
              <a:rPr lang="en-US" b="1" dirty="0" err="1">
                <a:effectLst/>
                <a:ea typeface="Calibri" panose="020F0502020204030204" pitchFamily="34" charset="0"/>
                <a:cs typeface="Arial" panose="020B0604020202020204" pitchFamily="34" charset="0"/>
              </a:rPr>
              <a:t>Alaf</a:t>
            </a:r>
            <a:r>
              <a:rPr lang="en-US" b="1" dirty="0">
                <a:effectLst/>
                <a:ea typeface="Calibri" panose="020F0502020204030204" pitchFamily="34" charset="0"/>
                <a:cs typeface="Arial" panose="020B0604020202020204" pitchFamily="34" charset="0"/>
              </a:rPr>
              <a:t> Sani (Sheikh Ahmed </a:t>
            </a:r>
            <a:r>
              <a:rPr lang="en-US" b="1" dirty="0" err="1">
                <a:effectLst/>
                <a:ea typeface="Calibri" panose="020F0502020204030204" pitchFamily="34" charset="0"/>
                <a:cs typeface="Arial" panose="020B0604020202020204" pitchFamily="34" charset="0"/>
              </a:rPr>
              <a:t>Sirhindi</a:t>
            </a:r>
            <a:r>
              <a:rPr lang="en-US" b="1" dirty="0">
                <a:effectLst/>
                <a:ea typeface="Calibri" panose="020F0502020204030204" pitchFamily="34" charset="0"/>
                <a:cs typeface="Arial" panose="020B0604020202020204" pitchFamily="34" charset="0"/>
              </a:rPr>
              <a:t>) (1564-1624)</a:t>
            </a:r>
            <a:endParaRPr lang="en-US" dirty="0">
              <a:effectLst/>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endParaRPr lang="en-US" dirty="0">
              <a:effectLst/>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dirty="0">
                <a:effectLst/>
                <a:ea typeface="Calibri" panose="020F0502020204030204" pitchFamily="34" charset="0"/>
                <a:cs typeface="Arial" panose="020B0604020202020204" pitchFamily="34" charset="0"/>
              </a:rPr>
              <a:t>Imam Rabbani </a:t>
            </a:r>
            <a:r>
              <a:rPr lang="en-US" dirty="0" err="1">
                <a:effectLst/>
                <a:ea typeface="Calibri" panose="020F0502020204030204" pitchFamily="34" charset="0"/>
                <a:cs typeface="Arial" panose="020B0604020202020204" pitchFamily="34" charset="0"/>
              </a:rPr>
              <a:t>Hazrat</a:t>
            </a:r>
            <a:r>
              <a:rPr lang="en-US" dirty="0">
                <a:effectLst/>
                <a:ea typeface="Calibri" panose="020F0502020204030204" pitchFamily="34" charset="0"/>
                <a:cs typeface="Arial" panose="020B0604020202020204" pitchFamily="34" charset="0"/>
              </a:rPr>
              <a:t> </a:t>
            </a:r>
            <a:r>
              <a:rPr lang="en-US" dirty="0" err="1">
                <a:effectLst/>
                <a:ea typeface="Calibri" panose="020F0502020204030204" pitchFamily="34" charset="0"/>
                <a:cs typeface="Arial" panose="020B0604020202020204" pitchFamily="34" charset="0"/>
              </a:rPr>
              <a:t>Mujadid</a:t>
            </a:r>
            <a:r>
              <a:rPr lang="en-US" dirty="0">
                <a:effectLst/>
                <a:ea typeface="Calibri" panose="020F0502020204030204" pitchFamily="34" charset="0"/>
                <a:cs typeface="Arial" panose="020B0604020202020204" pitchFamily="34" charset="0"/>
              </a:rPr>
              <a:t> </a:t>
            </a:r>
            <a:r>
              <a:rPr lang="en-US" dirty="0" err="1">
                <a:effectLst/>
                <a:ea typeface="Calibri" panose="020F0502020204030204" pitchFamily="34" charset="0"/>
                <a:cs typeface="Arial" panose="020B0604020202020204" pitchFamily="34" charset="0"/>
              </a:rPr>
              <a:t>Alaf</a:t>
            </a:r>
            <a:r>
              <a:rPr lang="en-US" dirty="0">
                <a:effectLst/>
                <a:ea typeface="Calibri" panose="020F0502020204030204" pitchFamily="34" charset="0"/>
                <a:cs typeface="Arial" panose="020B0604020202020204" pitchFamily="34" charset="0"/>
              </a:rPr>
              <a:t> Sani was born in </a:t>
            </a:r>
            <a:r>
              <a:rPr lang="en-US" dirty="0" err="1">
                <a:effectLst/>
                <a:ea typeface="Calibri" panose="020F0502020204030204" pitchFamily="34" charset="0"/>
                <a:cs typeface="Arial" panose="020B0604020202020204" pitchFamily="34" charset="0"/>
              </a:rPr>
              <a:t>Sirhind</a:t>
            </a:r>
            <a:r>
              <a:rPr lang="en-US" dirty="0">
                <a:effectLst/>
                <a:ea typeface="Calibri" panose="020F0502020204030204" pitchFamily="34" charset="0"/>
                <a:cs typeface="Arial" panose="020B0604020202020204" pitchFamily="34" charset="0"/>
              </a:rPr>
              <a:t> in eastern Punjab. He was descendent of </a:t>
            </a:r>
            <a:r>
              <a:rPr lang="en-US" dirty="0" err="1">
                <a:effectLst/>
                <a:ea typeface="Calibri" panose="020F0502020204030204" pitchFamily="34" charset="0"/>
                <a:cs typeface="Arial" panose="020B0604020202020204" pitchFamily="34" charset="0"/>
              </a:rPr>
              <a:t>Hazrat</a:t>
            </a:r>
            <a:r>
              <a:rPr lang="en-US" dirty="0">
                <a:effectLst/>
                <a:ea typeface="Calibri" panose="020F0502020204030204" pitchFamily="34" charset="0"/>
                <a:cs typeface="Arial" panose="020B0604020202020204" pitchFamily="34" charset="0"/>
              </a:rPr>
              <a:t> </a:t>
            </a:r>
            <a:r>
              <a:rPr lang="en-US" dirty="0" err="1">
                <a:effectLst/>
                <a:ea typeface="Calibri" panose="020F0502020204030204" pitchFamily="34" charset="0"/>
                <a:cs typeface="Arial" panose="020B0604020202020204" pitchFamily="34" charset="0"/>
              </a:rPr>
              <a:t>Umer</a:t>
            </a:r>
            <a:r>
              <a:rPr lang="en-US" dirty="0">
                <a:effectLst/>
                <a:ea typeface="Calibri" panose="020F0502020204030204" pitchFamily="34" charset="0"/>
                <a:cs typeface="Arial" panose="020B0604020202020204" pitchFamily="34" charset="0"/>
              </a:rPr>
              <a:t>, and belonged to </a:t>
            </a:r>
            <a:r>
              <a:rPr lang="en-US" dirty="0" err="1">
                <a:effectLst/>
                <a:ea typeface="Calibri" panose="020F0502020204030204" pitchFamily="34" charset="0"/>
                <a:cs typeface="Arial" panose="020B0604020202020204" pitchFamily="34" charset="0"/>
              </a:rPr>
              <a:t>Naqsbandiya</a:t>
            </a:r>
            <a:r>
              <a:rPr lang="en-US" dirty="0">
                <a:effectLst/>
                <a:ea typeface="Calibri" panose="020F0502020204030204" pitchFamily="34" charset="0"/>
                <a:cs typeface="Arial" panose="020B0604020202020204" pitchFamily="34" charset="0"/>
              </a:rPr>
              <a:t> </a:t>
            </a:r>
            <a:r>
              <a:rPr lang="en-US" dirty="0" err="1">
                <a:effectLst/>
                <a:ea typeface="Calibri" panose="020F0502020204030204" pitchFamily="34" charset="0"/>
                <a:cs typeface="Arial" panose="020B0604020202020204" pitchFamily="34" charset="0"/>
              </a:rPr>
              <a:t>silsila</a:t>
            </a:r>
            <a:r>
              <a:rPr lang="en-US" dirty="0">
                <a:effectLst/>
                <a:ea typeface="Calibri" panose="020F0502020204030204" pitchFamily="34" charset="0"/>
                <a:cs typeface="Arial" panose="020B0604020202020204" pitchFamily="34" charset="0"/>
              </a:rPr>
              <a:t>. He memorized Quran and studied Tafsir, Hadith, and Philosophy. </a:t>
            </a:r>
          </a:p>
          <a:p>
            <a:endParaRPr lang="en-US" dirty="0"/>
          </a:p>
        </p:txBody>
      </p:sp>
    </p:spTree>
    <p:extLst>
      <p:ext uri="{BB962C8B-B14F-4D97-AF65-F5344CB8AC3E}">
        <p14:creationId xmlns:p14="http://schemas.microsoft.com/office/powerpoint/2010/main" val="2246394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26D2E-950C-41FE-9F60-A232B2957C5F}"/>
              </a:ext>
            </a:extLst>
          </p:cNvPr>
          <p:cNvSpPr>
            <a:spLocks noGrp="1"/>
          </p:cNvSpPr>
          <p:nvPr>
            <p:ph idx="1"/>
          </p:nvPr>
        </p:nvSpPr>
        <p:spPr>
          <a:xfrm>
            <a:off x="838200" y="463826"/>
            <a:ext cx="10515600" cy="5713137"/>
          </a:xfrm>
        </p:spPr>
        <p:txBody>
          <a:bodyPr>
            <a:normAutofit fontScale="85000" lnSpcReduction="20000"/>
          </a:bodyPr>
          <a:lstStyle/>
          <a:p>
            <a:pPr algn="just"/>
            <a:r>
              <a:rPr lang="en-US" sz="3600" dirty="0">
                <a:effectLst/>
                <a:ea typeface="Calibri" panose="020F0502020204030204" pitchFamily="34" charset="0"/>
              </a:rPr>
              <a:t>Mughal Emperor Akbar was ruling at that time in sub-continent. The ulema argued that </a:t>
            </a:r>
            <a:r>
              <a:rPr lang="en-US" sz="3600" dirty="0">
                <a:ea typeface="Calibri" panose="020F0502020204030204" pitchFamily="34" charset="0"/>
              </a:rPr>
              <a:t>h</a:t>
            </a:r>
            <a:r>
              <a:rPr lang="en-US" sz="3600" dirty="0">
                <a:effectLst/>
                <a:ea typeface="Calibri" panose="020F0502020204030204" pitchFamily="34" charset="0"/>
              </a:rPr>
              <a:t>e had deviated from the Islamic thought to consolidate his rule in sub-continent. </a:t>
            </a:r>
            <a:r>
              <a:rPr lang="en-US" sz="3600" dirty="0">
                <a:ea typeface="Calibri" panose="020F0502020204030204" pitchFamily="34" charset="0"/>
              </a:rPr>
              <a:t>H</a:t>
            </a:r>
            <a:r>
              <a:rPr lang="en-US" sz="3600" dirty="0">
                <a:effectLst/>
                <a:ea typeface="Calibri" panose="020F0502020204030204" pitchFamily="34" charset="0"/>
              </a:rPr>
              <a:t>e was including the Hindu practices in Islam. </a:t>
            </a:r>
          </a:p>
          <a:p>
            <a:pPr algn="just"/>
            <a:r>
              <a:rPr lang="en-US" sz="3600" dirty="0">
                <a:effectLst/>
                <a:ea typeface="Calibri" panose="020F0502020204030204" pitchFamily="34" charset="0"/>
              </a:rPr>
              <a:t>He married many Hindu women, who kept temples inside the royal palace. He appointed many Hindu </a:t>
            </a:r>
            <a:r>
              <a:rPr lang="en-US" sz="3600" dirty="0" err="1">
                <a:effectLst/>
                <a:ea typeface="Calibri" panose="020F0502020204030204" pitchFamily="34" charset="0"/>
              </a:rPr>
              <a:t>Rajputs</a:t>
            </a:r>
            <a:r>
              <a:rPr lang="en-US" sz="3600" dirty="0">
                <a:effectLst/>
                <a:ea typeface="Calibri" panose="020F0502020204030204" pitchFamily="34" charset="0"/>
              </a:rPr>
              <a:t> on higher posts in his government</a:t>
            </a:r>
          </a:p>
          <a:p>
            <a:pPr algn="just"/>
            <a:endParaRPr lang="en-US" sz="3600" dirty="0">
              <a:effectLst/>
              <a:ea typeface="Calibri" panose="020F0502020204030204" pitchFamily="34" charset="0"/>
            </a:endParaRPr>
          </a:p>
          <a:p>
            <a:pPr marL="0" marR="0" algn="just">
              <a:lnSpc>
                <a:spcPct val="107000"/>
              </a:lnSpc>
              <a:spcBef>
                <a:spcPts val="0"/>
              </a:spcBef>
              <a:spcAft>
                <a:spcPts val="800"/>
              </a:spcAft>
            </a:pPr>
            <a:r>
              <a:rPr lang="en-US" sz="3600" dirty="0" err="1">
                <a:effectLst/>
                <a:ea typeface="Calibri" panose="020F0502020204030204" pitchFamily="34" charset="0"/>
              </a:rPr>
              <a:t>Shiekh</a:t>
            </a:r>
            <a:r>
              <a:rPr lang="en-US" sz="3600" dirty="0">
                <a:effectLst/>
                <a:ea typeface="Calibri" panose="020F0502020204030204" pitchFamily="34" charset="0"/>
              </a:rPr>
              <a:t> Ahmed wrote many letters to the Ulema and the Islamic scholars of the court to follow the Islam properly. </a:t>
            </a:r>
            <a:r>
              <a:rPr lang="en-US" sz="3600" dirty="0">
                <a:effectLst/>
                <a:ea typeface="Calibri" panose="020F0502020204030204" pitchFamily="34" charset="0"/>
                <a:cs typeface="Arial" panose="020B0604020202020204" pitchFamily="34" charset="0"/>
              </a:rPr>
              <a:t>The Philosophy of </a:t>
            </a:r>
            <a:r>
              <a:rPr lang="en-US" sz="3600" dirty="0" err="1">
                <a:effectLst/>
                <a:ea typeface="Calibri" panose="020F0502020204030204" pitchFamily="34" charset="0"/>
                <a:cs typeface="Arial" panose="020B0604020202020204" pitchFamily="34" charset="0"/>
              </a:rPr>
              <a:t>Wahdat</a:t>
            </a:r>
            <a:r>
              <a:rPr lang="en-US" sz="3600" dirty="0">
                <a:effectLst/>
                <a:ea typeface="Calibri" panose="020F0502020204030204" pitchFamily="34" charset="0"/>
                <a:cs typeface="Arial" panose="020B0604020202020204" pitchFamily="34" charset="0"/>
              </a:rPr>
              <a:t>-ul-</a:t>
            </a:r>
            <a:r>
              <a:rPr lang="en-US" sz="3600" dirty="0" err="1">
                <a:effectLst/>
                <a:ea typeface="Calibri" panose="020F0502020204030204" pitchFamily="34" charset="0"/>
                <a:cs typeface="Arial" panose="020B0604020202020204" pitchFamily="34" charset="0"/>
              </a:rPr>
              <a:t>Wajood</a:t>
            </a:r>
            <a:r>
              <a:rPr lang="en-US" sz="3600" dirty="0">
                <a:effectLst/>
                <a:ea typeface="Calibri" panose="020F0502020204030204" pitchFamily="34" charset="0"/>
                <a:cs typeface="Arial" panose="020B0604020202020204" pitchFamily="34" charset="0"/>
              </a:rPr>
              <a:t> was presented by some Sufi saints during the reign of Mughal Emperor Akbar. They believed that the entire universe is the symbol of Allah, and source of revelation of God’s sovereignty. </a:t>
            </a:r>
          </a:p>
          <a:p>
            <a:endParaRPr lang="en-U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540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1839</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Muslim rule in South Asia</vt:lpstr>
      <vt:lpstr>PowerPoint Presentation</vt:lpstr>
      <vt:lpstr>Sindh The gateway of Islam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British Colonialism in South Asia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Muslim rule in South Asia</dc:title>
  <dc:creator>IBRAHIM AHMED</dc:creator>
  <cp:lastModifiedBy>IBRAHIM AHMED</cp:lastModifiedBy>
  <cp:revision>19</cp:revision>
  <dcterms:created xsi:type="dcterms:W3CDTF">2020-09-18T18:56:17Z</dcterms:created>
  <dcterms:modified xsi:type="dcterms:W3CDTF">2020-09-19T05:55:55Z</dcterms:modified>
</cp:coreProperties>
</file>