
<file path=[Content_Types].xml><?xml version="1.0" encoding="utf-8"?>
<Types xmlns="http://schemas.openxmlformats.org/package/2006/content-types">
  <Default Extension="jpeg" ContentType="image/jpeg"/>
  <Default Extension="jpg"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eg"/>
  <Override PartName="/ppt/media/image3.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81" r:id="rId10"/>
    <p:sldId id="268" r:id="rId11"/>
    <p:sldId id="271" r:id="rId12"/>
    <p:sldId id="278" r:id="rId13"/>
    <p:sldId id="272" r:id="rId14"/>
    <p:sldId id="282" r:id="rId15"/>
    <p:sldId id="283" r:id="rId16"/>
    <p:sldId id="277" r:id="rId17"/>
    <p:sldId id="279" r:id="rId18"/>
    <p:sldId id="274" r:id="rId19"/>
    <p:sldId id="280"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54E1-6939-4A6A-B793-E537BC71BE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87BE4B-03F6-43A6-A443-C58F0A7FBA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7DC76F-E46D-4A40-887E-8A251C4CB750}"/>
              </a:ext>
            </a:extLst>
          </p:cNvPr>
          <p:cNvSpPr>
            <a:spLocks noGrp="1"/>
          </p:cNvSpPr>
          <p:nvPr>
            <p:ph type="dt" sz="half" idx="10"/>
          </p:nvPr>
        </p:nvSpPr>
        <p:spPr/>
        <p:txBody>
          <a:bodyPr/>
          <a:lstStyle/>
          <a:p>
            <a:fld id="{8E4E5695-4735-4380-BF2F-B22DF6679335}" type="datetimeFigureOut">
              <a:rPr lang="en-US" smtClean="0"/>
              <a:t>9/22/2020</a:t>
            </a:fld>
            <a:endParaRPr lang="en-US"/>
          </a:p>
        </p:txBody>
      </p:sp>
      <p:sp>
        <p:nvSpPr>
          <p:cNvPr id="5" name="Footer Placeholder 4">
            <a:extLst>
              <a:ext uri="{FF2B5EF4-FFF2-40B4-BE49-F238E27FC236}">
                <a16:creationId xmlns:a16="http://schemas.microsoft.com/office/drawing/2014/main" id="{F119DDA3-4C76-4114-B883-758EDAC44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5E1FE-3FF2-4E83-B054-C23AF4885E5C}"/>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2755966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AC462-47F6-4563-84E9-5AFAC50266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4C6780-F07C-4B3F-9637-11ACC45189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2D36E3-468D-47FE-A635-EB21899E3494}"/>
              </a:ext>
            </a:extLst>
          </p:cNvPr>
          <p:cNvSpPr>
            <a:spLocks noGrp="1"/>
          </p:cNvSpPr>
          <p:nvPr>
            <p:ph type="dt" sz="half" idx="10"/>
          </p:nvPr>
        </p:nvSpPr>
        <p:spPr/>
        <p:txBody>
          <a:bodyPr/>
          <a:lstStyle/>
          <a:p>
            <a:fld id="{8E4E5695-4735-4380-BF2F-B22DF6679335}" type="datetimeFigureOut">
              <a:rPr lang="en-US" smtClean="0"/>
              <a:t>9/22/2020</a:t>
            </a:fld>
            <a:endParaRPr lang="en-US"/>
          </a:p>
        </p:txBody>
      </p:sp>
      <p:sp>
        <p:nvSpPr>
          <p:cNvPr id="5" name="Footer Placeholder 4">
            <a:extLst>
              <a:ext uri="{FF2B5EF4-FFF2-40B4-BE49-F238E27FC236}">
                <a16:creationId xmlns:a16="http://schemas.microsoft.com/office/drawing/2014/main" id="{54454A4E-AA9F-4741-9F3C-90BDC2977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FDFEE-A513-4425-8ACD-34454F48D631}"/>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1084608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4EFB87-7C23-432B-BD66-A0135BB178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5114D7-59A6-4C68-91BE-07D7F21D69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3C0FF-3FA0-43A4-9E83-45717D277080}"/>
              </a:ext>
            </a:extLst>
          </p:cNvPr>
          <p:cNvSpPr>
            <a:spLocks noGrp="1"/>
          </p:cNvSpPr>
          <p:nvPr>
            <p:ph type="dt" sz="half" idx="10"/>
          </p:nvPr>
        </p:nvSpPr>
        <p:spPr/>
        <p:txBody>
          <a:bodyPr/>
          <a:lstStyle/>
          <a:p>
            <a:fld id="{8E4E5695-4735-4380-BF2F-B22DF6679335}" type="datetimeFigureOut">
              <a:rPr lang="en-US" smtClean="0"/>
              <a:t>9/22/2020</a:t>
            </a:fld>
            <a:endParaRPr lang="en-US"/>
          </a:p>
        </p:txBody>
      </p:sp>
      <p:sp>
        <p:nvSpPr>
          <p:cNvPr id="5" name="Footer Placeholder 4">
            <a:extLst>
              <a:ext uri="{FF2B5EF4-FFF2-40B4-BE49-F238E27FC236}">
                <a16:creationId xmlns:a16="http://schemas.microsoft.com/office/drawing/2014/main" id="{D12EE687-4456-47B9-AFFF-FDA014B20E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3DEE9-6D57-41A9-9BA9-8E6F1BF2A7D7}"/>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611550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ACFB-E033-4202-97DE-238A9DFC3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9CA589-DECC-470A-B926-189B1BD7F2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C7C2F-5A52-4533-8A7D-66B78065298F}"/>
              </a:ext>
            </a:extLst>
          </p:cNvPr>
          <p:cNvSpPr>
            <a:spLocks noGrp="1"/>
          </p:cNvSpPr>
          <p:nvPr>
            <p:ph type="dt" sz="half" idx="10"/>
          </p:nvPr>
        </p:nvSpPr>
        <p:spPr/>
        <p:txBody>
          <a:bodyPr/>
          <a:lstStyle/>
          <a:p>
            <a:fld id="{8E4E5695-4735-4380-BF2F-B22DF6679335}" type="datetimeFigureOut">
              <a:rPr lang="en-US" smtClean="0"/>
              <a:t>9/22/2020</a:t>
            </a:fld>
            <a:endParaRPr lang="en-US"/>
          </a:p>
        </p:txBody>
      </p:sp>
      <p:sp>
        <p:nvSpPr>
          <p:cNvPr id="5" name="Footer Placeholder 4">
            <a:extLst>
              <a:ext uri="{FF2B5EF4-FFF2-40B4-BE49-F238E27FC236}">
                <a16:creationId xmlns:a16="http://schemas.microsoft.com/office/drawing/2014/main" id="{CC92E890-5B82-4BE3-BD04-E45728E18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96228-D615-4585-A3B3-B9CBF231B9CF}"/>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497749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546AB-AE42-42CD-84D5-3933FEB6DF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1A540C-25DA-4434-98A8-D7B58C0486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924E24-524D-4802-81AB-3B24D3A09E6F}"/>
              </a:ext>
            </a:extLst>
          </p:cNvPr>
          <p:cNvSpPr>
            <a:spLocks noGrp="1"/>
          </p:cNvSpPr>
          <p:nvPr>
            <p:ph type="dt" sz="half" idx="10"/>
          </p:nvPr>
        </p:nvSpPr>
        <p:spPr/>
        <p:txBody>
          <a:bodyPr/>
          <a:lstStyle/>
          <a:p>
            <a:fld id="{8E4E5695-4735-4380-BF2F-B22DF6679335}" type="datetimeFigureOut">
              <a:rPr lang="en-US" smtClean="0"/>
              <a:t>9/22/2020</a:t>
            </a:fld>
            <a:endParaRPr lang="en-US"/>
          </a:p>
        </p:txBody>
      </p:sp>
      <p:sp>
        <p:nvSpPr>
          <p:cNvPr id="5" name="Footer Placeholder 4">
            <a:extLst>
              <a:ext uri="{FF2B5EF4-FFF2-40B4-BE49-F238E27FC236}">
                <a16:creationId xmlns:a16="http://schemas.microsoft.com/office/drawing/2014/main" id="{8947F1B1-144D-404D-91A6-53F657B5E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6889B-9C53-4512-AE4B-96F4EA8207EA}"/>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3025036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EDFE-A599-437F-B6FA-81B028A805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FF180-7955-4091-B3C7-D26EB99C38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5A0CD4-4726-4B90-9E96-D7E39FCD7A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11B7BB-C914-4954-987A-F36127116260}"/>
              </a:ext>
            </a:extLst>
          </p:cNvPr>
          <p:cNvSpPr>
            <a:spLocks noGrp="1"/>
          </p:cNvSpPr>
          <p:nvPr>
            <p:ph type="dt" sz="half" idx="10"/>
          </p:nvPr>
        </p:nvSpPr>
        <p:spPr/>
        <p:txBody>
          <a:bodyPr/>
          <a:lstStyle/>
          <a:p>
            <a:fld id="{8E4E5695-4735-4380-BF2F-B22DF6679335}" type="datetimeFigureOut">
              <a:rPr lang="en-US" smtClean="0"/>
              <a:t>9/22/2020</a:t>
            </a:fld>
            <a:endParaRPr lang="en-US"/>
          </a:p>
        </p:txBody>
      </p:sp>
      <p:sp>
        <p:nvSpPr>
          <p:cNvPr id="6" name="Footer Placeholder 5">
            <a:extLst>
              <a:ext uri="{FF2B5EF4-FFF2-40B4-BE49-F238E27FC236}">
                <a16:creationId xmlns:a16="http://schemas.microsoft.com/office/drawing/2014/main" id="{92AF5FC4-0CC1-459B-A9FC-825B274E7E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48144-0B18-434D-A903-4BA26A7A42A3}"/>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176705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6E8A8-D6C9-4CC8-BF3F-89B786221C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20C88A-9F13-47F9-A8DE-2FF140EE65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5312F0-7185-40AC-9BA4-1A05C2170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5A8521-D67F-497F-A1A3-9A0E655591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50C5EE-0920-402A-A7F3-5523EFFA7D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517CAE-B22F-42FB-B6B3-3108C65AE21A}"/>
              </a:ext>
            </a:extLst>
          </p:cNvPr>
          <p:cNvSpPr>
            <a:spLocks noGrp="1"/>
          </p:cNvSpPr>
          <p:nvPr>
            <p:ph type="dt" sz="half" idx="10"/>
          </p:nvPr>
        </p:nvSpPr>
        <p:spPr/>
        <p:txBody>
          <a:bodyPr/>
          <a:lstStyle/>
          <a:p>
            <a:fld id="{8E4E5695-4735-4380-BF2F-B22DF6679335}" type="datetimeFigureOut">
              <a:rPr lang="en-US" smtClean="0"/>
              <a:t>9/22/2020</a:t>
            </a:fld>
            <a:endParaRPr lang="en-US"/>
          </a:p>
        </p:txBody>
      </p:sp>
      <p:sp>
        <p:nvSpPr>
          <p:cNvPr id="8" name="Footer Placeholder 7">
            <a:extLst>
              <a:ext uri="{FF2B5EF4-FFF2-40B4-BE49-F238E27FC236}">
                <a16:creationId xmlns:a16="http://schemas.microsoft.com/office/drawing/2014/main" id="{9145E4B5-C24D-4D1A-A4EA-53A373DA70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90596E-80E8-4131-B25A-275069A45F7D}"/>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196988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C0D9A-2168-48E5-91F5-7239B5FE8A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00208C-5F99-41DC-872A-CE7195CF607B}"/>
              </a:ext>
            </a:extLst>
          </p:cNvPr>
          <p:cNvSpPr>
            <a:spLocks noGrp="1"/>
          </p:cNvSpPr>
          <p:nvPr>
            <p:ph type="dt" sz="half" idx="10"/>
          </p:nvPr>
        </p:nvSpPr>
        <p:spPr/>
        <p:txBody>
          <a:bodyPr/>
          <a:lstStyle/>
          <a:p>
            <a:fld id="{8E4E5695-4735-4380-BF2F-B22DF6679335}" type="datetimeFigureOut">
              <a:rPr lang="en-US" smtClean="0"/>
              <a:t>9/22/2020</a:t>
            </a:fld>
            <a:endParaRPr lang="en-US"/>
          </a:p>
        </p:txBody>
      </p:sp>
      <p:sp>
        <p:nvSpPr>
          <p:cNvPr id="4" name="Footer Placeholder 3">
            <a:extLst>
              <a:ext uri="{FF2B5EF4-FFF2-40B4-BE49-F238E27FC236}">
                <a16:creationId xmlns:a16="http://schemas.microsoft.com/office/drawing/2014/main" id="{FF24B8F2-CA96-4772-BF1A-F953D78C90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C26BEF-E03F-4E6F-807D-46EDCE7103CD}"/>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115705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6AFD0A-A1ED-426C-BF4B-24BFFC649321}"/>
              </a:ext>
            </a:extLst>
          </p:cNvPr>
          <p:cNvSpPr>
            <a:spLocks noGrp="1"/>
          </p:cNvSpPr>
          <p:nvPr>
            <p:ph type="dt" sz="half" idx="10"/>
          </p:nvPr>
        </p:nvSpPr>
        <p:spPr/>
        <p:txBody>
          <a:bodyPr/>
          <a:lstStyle/>
          <a:p>
            <a:fld id="{8E4E5695-4735-4380-BF2F-B22DF6679335}" type="datetimeFigureOut">
              <a:rPr lang="en-US" smtClean="0"/>
              <a:t>9/22/2020</a:t>
            </a:fld>
            <a:endParaRPr lang="en-US"/>
          </a:p>
        </p:txBody>
      </p:sp>
      <p:sp>
        <p:nvSpPr>
          <p:cNvPr id="3" name="Footer Placeholder 2">
            <a:extLst>
              <a:ext uri="{FF2B5EF4-FFF2-40B4-BE49-F238E27FC236}">
                <a16:creationId xmlns:a16="http://schemas.microsoft.com/office/drawing/2014/main" id="{7C228E4F-728E-4EA7-BC39-CCF04323D6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C46932-E214-4744-9B8C-2E9308C16BA7}"/>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314174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2FDC-0298-4F6D-B5A6-703EE1F5AB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B1BF7B-1862-4AA6-90C9-2E27678AE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533546-11B4-447E-A8CD-94042C5DF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220A11-894A-4C75-A80E-85D74BF39F19}"/>
              </a:ext>
            </a:extLst>
          </p:cNvPr>
          <p:cNvSpPr>
            <a:spLocks noGrp="1"/>
          </p:cNvSpPr>
          <p:nvPr>
            <p:ph type="dt" sz="half" idx="10"/>
          </p:nvPr>
        </p:nvSpPr>
        <p:spPr/>
        <p:txBody>
          <a:bodyPr/>
          <a:lstStyle/>
          <a:p>
            <a:fld id="{8E4E5695-4735-4380-BF2F-B22DF6679335}" type="datetimeFigureOut">
              <a:rPr lang="en-US" smtClean="0"/>
              <a:t>9/22/2020</a:t>
            </a:fld>
            <a:endParaRPr lang="en-US"/>
          </a:p>
        </p:txBody>
      </p:sp>
      <p:sp>
        <p:nvSpPr>
          <p:cNvPr id="6" name="Footer Placeholder 5">
            <a:extLst>
              <a:ext uri="{FF2B5EF4-FFF2-40B4-BE49-F238E27FC236}">
                <a16:creationId xmlns:a16="http://schemas.microsoft.com/office/drawing/2014/main" id="{DEDFB278-AB11-48DE-B1B9-2AE64C8AD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9727C6-0AA6-4539-8750-C26096965534}"/>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325336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235F7-AEC8-4BE3-B006-0CBAB2E65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A7BBF7-3601-4FD6-B1DE-4597A04ADA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22A476-6C7D-4990-BFF3-3AB9D8B51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097BC4-7B83-42CA-BD9D-2429CFD8700F}"/>
              </a:ext>
            </a:extLst>
          </p:cNvPr>
          <p:cNvSpPr>
            <a:spLocks noGrp="1"/>
          </p:cNvSpPr>
          <p:nvPr>
            <p:ph type="dt" sz="half" idx="10"/>
          </p:nvPr>
        </p:nvSpPr>
        <p:spPr/>
        <p:txBody>
          <a:bodyPr/>
          <a:lstStyle/>
          <a:p>
            <a:fld id="{8E4E5695-4735-4380-BF2F-B22DF6679335}" type="datetimeFigureOut">
              <a:rPr lang="en-US" smtClean="0"/>
              <a:t>9/22/2020</a:t>
            </a:fld>
            <a:endParaRPr lang="en-US"/>
          </a:p>
        </p:txBody>
      </p:sp>
      <p:sp>
        <p:nvSpPr>
          <p:cNvPr id="6" name="Footer Placeholder 5">
            <a:extLst>
              <a:ext uri="{FF2B5EF4-FFF2-40B4-BE49-F238E27FC236}">
                <a16:creationId xmlns:a16="http://schemas.microsoft.com/office/drawing/2014/main" id="{DA2C9FC4-A21F-41FE-9FEE-31BEB82038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8F60A0-729A-4BE3-9062-B563A9190A2E}"/>
              </a:ext>
            </a:extLst>
          </p:cNvPr>
          <p:cNvSpPr>
            <a:spLocks noGrp="1"/>
          </p:cNvSpPr>
          <p:nvPr>
            <p:ph type="sldNum" sz="quarter" idx="12"/>
          </p:nvPr>
        </p:nvSpPr>
        <p:spPr/>
        <p:txBody>
          <a:bodyPr/>
          <a:lstStyle/>
          <a:p>
            <a:fld id="{83C81FDB-4AFA-4A3B-9DF1-CD6C3AF53DE0}" type="slidenum">
              <a:rPr lang="en-US" smtClean="0"/>
              <a:t>‹#›</a:t>
            </a:fld>
            <a:endParaRPr lang="en-US"/>
          </a:p>
        </p:txBody>
      </p:sp>
    </p:spTree>
    <p:extLst>
      <p:ext uri="{BB962C8B-B14F-4D97-AF65-F5344CB8AC3E}">
        <p14:creationId xmlns:p14="http://schemas.microsoft.com/office/powerpoint/2010/main" val="4691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1C0AFC-7079-403F-AD7F-05CE7A111D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CF7FEA-9F10-4F19-9C04-F68F64BDE1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5D43EE-67F5-4989-B3A1-C5C66D58EF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4E5695-4735-4380-BF2F-B22DF6679335}" type="datetimeFigureOut">
              <a:rPr lang="en-US" smtClean="0"/>
              <a:t>9/22/2020</a:t>
            </a:fld>
            <a:endParaRPr lang="en-US"/>
          </a:p>
        </p:txBody>
      </p:sp>
      <p:sp>
        <p:nvSpPr>
          <p:cNvPr id="5" name="Footer Placeholder 4">
            <a:extLst>
              <a:ext uri="{FF2B5EF4-FFF2-40B4-BE49-F238E27FC236}">
                <a16:creationId xmlns:a16="http://schemas.microsoft.com/office/drawing/2014/main" id="{10F24710-FA46-44FC-8F5C-0EE990F42F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DA1BE1-F449-4D89-9EC4-7897CAB056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81FDB-4AFA-4A3B-9DF1-CD6C3AF53DE0}" type="slidenum">
              <a:rPr lang="en-US" smtClean="0"/>
              <a:t>‹#›</a:t>
            </a:fld>
            <a:endParaRPr lang="en-US"/>
          </a:p>
        </p:txBody>
      </p:sp>
    </p:spTree>
    <p:extLst>
      <p:ext uri="{BB962C8B-B14F-4D97-AF65-F5344CB8AC3E}">
        <p14:creationId xmlns:p14="http://schemas.microsoft.com/office/powerpoint/2010/main" val="2354777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A80FD-C859-4D24-811D-EAAE4BE498CE}"/>
              </a:ext>
            </a:extLst>
          </p:cNvPr>
          <p:cNvSpPr>
            <a:spLocks noGrp="1"/>
          </p:cNvSpPr>
          <p:nvPr>
            <p:ph type="ctrTitle"/>
          </p:nvPr>
        </p:nvSpPr>
        <p:spPr/>
        <p:txBody>
          <a:bodyPr/>
          <a:lstStyle/>
          <a:p>
            <a:r>
              <a:rPr lang="en-US" dirty="0"/>
              <a:t>Muslim rule in South Asia (712-1757)</a:t>
            </a:r>
          </a:p>
        </p:txBody>
      </p:sp>
      <p:sp>
        <p:nvSpPr>
          <p:cNvPr id="3" name="Subtitle 2">
            <a:extLst>
              <a:ext uri="{FF2B5EF4-FFF2-40B4-BE49-F238E27FC236}">
                <a16:creationId xmlns:a16="http://schemas.microsoft.com/office/drawing/2014/main" id="{2B8EE9E0-5075-4275-B067-8974506CCE00}"/>
              </a:ext>
            </a:extLst>
          </p:cNvPr>
          <p:cNvSpPr>
            <a:spLocks noGrp="1"/>
          </p:cNvSpPr>
          <p:nvPr>
            <p:ph type="subTitle" idx="1"/>
          </p:nvPr>
        </p:nvSpPr>
        <p:spPr/>
        <p:txBody>
          <a:bodyPr/>
          <a:lstStyle/>
          <a:p>
            <a:r>
              <a:rPr lang="en-US" dirty="0"/>
              <a:t>Rise of Muslim rule in South Asia</a:t>
            </a:r>
          </a:p>
          <a:p>
            <a:r>
              <a:rPr lang="en-US" dirty="0"/>
              <a:t>Muslim Reformist Movement</a:t>
            </a:r>
          </a:p>
          <a:p>
            <a:r>
              <a:rPr lang="en-US" dirty="0"/>
              <a:t>Decline of Muslim rule and rise of British colonialism</a:t>
            </a:r>
          </a:p>
          <a:p>
            <a:endParaRPr lang="en-US" dirty="0"/>
          </a:p>
        </p:txBody>
      </p:sp>
    </p:spTree>
    <p:extLst>
      <p:ext uri="{BB962C8B-B14F-4D97-AF65-F5344CB8AC3E}">
        <p14:creationId xmlns:p14="http://schemas.microsoft.com/office/powerpoint/2010/main" val="355906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AAA7A1-A99E-424E-9F9F-7888537C1B74}"/>
              </a:ext>
            </a:extLst>
          </p:cNvPr>
          <p:cNvSpPr>
            <a:spLocks noGrp="1"/>
          </p:cNvSpPr>
          <p:nvPr>
            <p:ph idx="1"/>
          </p:nvPr>
        </p:nvSpPr>
        <p:spPr>
          <a:xfrm>
            <a:off x="838200" y="318052"/>
            <a:ext cx="10515600" cy="5858911"/>
          </a:xfrm>
        </p:spPr>
        <p:txBody>
          <a:bodyPr>
            <a:normAutofit/>
          </a:bodyPr>
          <a:lstStyle/>
          <a:p>
            <a:pPr marL="0" indent="0">
              <a:buNone/>
            </a:pPr>
            <a:r>
              <a:rPr lang="en-US" b="1" dirty="0">
                <a:effectLst/>
                <a:ea typeface="Calibri" panose="020F0502020204030204" pitchFamily="34" charset="0"/>
                <a:cs typeface="Arial" panose="020B0604020202020204" pitchFamily="34" charset="0"/>
              </a:rPr>
              <a:t>The beginning of European colonialism. </a:t>
            </a:r>
          </a:p>
          <a:p>
            <a:pPr marL="0" indent="0">
              <a:buNone/>
            </a:pPr>
            <a:r>
              <a:rPr lang="en-US" b="1" dirty="0">
                <a:effectLst/>
                <a:ea typeface="Calibri" panose="020F0502020204030204" pitchFamily="34" charset="0"/>
                <a:cs typeface="Arial" panose="020B0604020202020204" pitchFamily="34" charset="0"/>
              </a:rPr>
              <a:t>What is colonialism?</a:t>
            </a:r>
          </a:p>
          <a:p>
            <a:r>
              <a:rPr lang="en-US" dirty="0">
                <a:effectLst/>
                <a:ea typeface="Calibri" panose="020F0502020204030204" pitchFamily="34" charset="0"/>
                <a:cs typeface="Arial" panose="020B0604020202020204" pitchFamily="34" charset="0"/>
              </a:rPr>
              <a:t>The ter</a:t>
            </a:r>
            <a:r>
              <a:rPr lang="en-US" dirty="0">
                <a:ea typeface="Calibri" panose="020F0502020204030204" pitchFamily="34" charset="0"/>
                <a:cs typeface="Arial" panose="020B0604020202020204" pitchFamily="34" charset="0"/>
              </a:rPr>
              <a:t>m colonialism is derived from the Latin word </a:t>
            </a:r>
            <a:r>
              <a:rPr lang="en-US" i="1" dirty="0" err="1">
                <a:ea typeface="Calibri" panose="020F0502020204030204" pitchFamily="34" charset="0"/>
                <a:cs typeface="Arial" panose="020B0604020202020204" pitchFamily="34" charset="0"/>
              </a:rPr>
              <a:t>colonus</a:t>
            </a:r>
            <a:r>
              <a:rPr lang="en-US" i="1" dirty="0">
                <a:ea typeface="Calibri" panose="020F0502020204030204" pitchFamily="34" charset="0"/>
                <a:cs typeface="Arial" panose="020B0604020202020204" pitchFamily="34" charset="0"/>
              </a:rPr>
              <a:t> </a:t>
            </a:r>
            <a:r>
              <a:rPr lang="en-US" dirty="0">
                <a:ea typeface="Calibri" panose="020F0502020204030204" pitchFamily="34" charset="0"/>
                <a:cs typeface="Arial" panose="020B0604020202020204" pitchFamily="34" charset="0"/>
              </a:rPr>
              <a:t>which means farmer. </a:t>
            </a:r>
          </a:p>
          <a:p>
            <a:r>
              <a:rPr lang="en-US" dirty="0">
                <a:ea typeface="Calibri" panose="020F0502020204030204" pitchFamily="34" charset="0"/>
                <a:cs typeface="Arial" panose="020B0604020202020204" pitchFamily="34" charset="0"/>
              </a:rPr>
              <a:t>Transfer of population from one territory to another, where the arrivals lived as permanent settlers while maintaining allegiance to country of origin. </a:t>
            </a:r>
          </a:p>
          <a:p>
            <a:r>
              <a:rPr lang="en-US" dirty="0">
                <a:effectLst/>
                <a:ea typeface="Calibri" panose="020F0502020204030204" pitchFamily="34" charset="0"/>
              </a:rPr>
              <a:t>It refers to how a country exercises power over other country whether through settlement, </a:t>
            </a:r>
            <a:r>
              <a:rPr lang="en-US" dirty="0">
                <a:ea typeface="Calibri" panose="020F0502020204030204" pitchFamily="34" charset="0"/>
              </a:rPr>
              <a:t>or indirect control.</a:t>
            </a:r>
          </a:p>
          <a:p>
            <a:r>
              <a:rPr lang="en-US" sz="2800" dirty="0">
                <a:effectLst/>
                <a:ea typeface="Calibri" panose="020F0502020204030204" pitchFamily="34" charset="0"/>
              </a:rPr>
              <a:t>However, the European colonialism differs from the earlier forms of colonialis</a:t>
            </a:r>
            <a:r>
              <a:rPr lang="en-US" sz="2800" dirty="0">
                <a:ea typeface="Calibri" panose="020F0502020204030204" pitchFamily="34" charset="0"/>
              </a:rPr>
              <a:t>m to the advancement in the sailing ships. They colonized far off territories and colonized remote parts of the world.</a:t>
            </a:r>
            <a:endParaRPr lang="en-US" dirty="0">
              <a:ea typeface="Calibri" panose="020F0502020204030204" pitchFamily="34" charset="0"/>
            </a:endParaRPr>
          </a:p>
          <a:p>
            <a:endParaRPr lang="en-US" dirty="0">
              <a:ea typeface="Calibri" panose="020F0502020204030204" pitchFamily="34" charset="0"/>
              <a:cs typeface="Arial" panose="020B0604020202020204" pitchFamily="34" charset="0"/>
            </a:endParaRPr>
          </a:p>
          <a:p>
            <a:pPr marL="0" indent="0">
              <a:buNone/>
            </a:pPr>
            <a:endParaRPr lang="en-US" sz="3600" dirty="0">
              <a:effectLst/>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309803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F9AD20-D0DF-4E1A-85C6-FBD890D2E9F8}"/>
              </a:ext>
            </a:extLst>
          </p:cNvPr>
          <p:cNvSpPr>
            <a:spLocks noGrp="1"/>
          </p:cNvSpPr>
          <p:nvPr>
            <p:ph idx="1"/>
          </p:nvPr>
        </p:nvSpPr>
        <p:spPr>
          <a:xfrm>
            <a:off x="838200" y="172278"/>
            <a:ext cx="10515600" cy="6004685"/>
          </a:xfrm>
        </p:spPr>
        <p:txBody>
          <a:bodyPr>
            <a:normAutofit/>
          </a:bodyPr>
          <a:lstStyle/>
          <a:p>
            <a:r>
              <a:rPr lang="en-US" sz="3000" b="0" i="0" dirty="0">
                <a:solidFill>
                  <a:srgbClr val="000000"/>
                </a:solidFill>
                <a:effectLst/>
                <a:cs typeface="Arial" panose="020B0604020202020204" pitchFamily="34" charset="0"/>
              </a:rPr>
              <a:t>The Portuguese and the Spanish had left the English and the Dutch far behind during the 15</a:t>
            </a:r>
            <a:r>
              <a:rPr lang="en-US" sz="3000" b="0" i="0" baseline="30000" dirty="0">
                <a:solidFill>
                  <a:srgbClr val="000000"/>
                </a:solidFill>
                <a:effectLst/>
                <a:cs typeface="Arial" panose="020B0604020202020204" pitchFamily="34" charset="0"/>
              </a:rPr>
              <a:t>th</a:t>
            </a:r>
            <a:r>
              <a:rPr lang="en-US" sz="3000" b="0" i="0" dirty="0">
                <a:solidFill>
                  <a:srgbClr val="000000"/>
                </a:solidFill>
                <a:effectLst/>
                <a:cs typeface="Arial" panose="020B0604020202020204" pitchFamily="34" charset="0"/>
              </a:rPr>
              <a:t> century and the first half of the 16</a:t>
            </a:r>
            <a:r>
              <a:rPr lang="en-US" sz="3000" b="0" i="0" baseline="30000" dirty="0">
                <a:solidFill>
                  <a:srgbClr val="000000"/>
                </a:solidFill>
                <a:effectLst/>
                <a:cs typeface="Arial" panose="020B0604020202020204" pitchFamily="34" charset="0"/>
              </a:rPr>
              <a:t>th</a:t>
            </a:r>
            <a:r>
              <a:rPr lang="en-US" sz="3000" b="0" i="0" dirty="0">
                <a:solidFill>
                  <a:srgbClr val="000000"/>
                </a:solidFill>
                <a:effectLst/>
                <a:cs typeface="Arial" panose="020B0604020202020204" pitchFamily="34" charset="0"/>
              </a:rPr>
              <a:t> century.</a:t>
            </a:r>
          </a:p>
          <a:p>
            <a:r>
              <a:rPr lang="en-US" sz="3000" b="0" i="0" dirty="0">
                <a:solidFill>
                  <a:srgbClr val="000000"/>
                </a:solidFill>
                <a:effectLst/>
                <a:cs typeface="Arial" panose="020B0604020202020204" pitchFamily="34" charset="0"/>
              </a:rPr>
              <a:t>The reputedly fabulous wealth of India was an additional attraction as there was an acute shortage of gold all over Europe, and gold was essential as a medium of exchange if the trade was to grow unhampered.</a:t>
            </a:r>
          </a:p>
          <a:p>
            <a:r>
              <a:rPr lang="en-US" b="0" i="0" dirty="0">
                <a:solidFill>
                  <a:srgbClr val="000000"/>
                </a:solidFill>
                <a:effectLst/>
                <a:cs typeface="Arial" panose="020B0604020202020204" pitchFamily="34" charset="0"/>
              </a:rPr>
              <a:t>In 1494, </a:t>
            </a:r>
            <a:r>
              <a:rPr lang="en-US" b="1" i="0" dirty="0">
                <a:solidFill>
                  <a:srgbClr val="000000"/>
                </a:solidFill>
                <a:effectLst/>
                <a:cs typeface="Arial" panose="020B0604020202020204" pitchFamily="34" charset="0"/>
              </a:rPr>
              <a:t>Columbus</a:t>
            </a:r>
            <a:r>
              <a:rPr lang="en-US" b="0" i="0" dirty="0">
                <a:solidFill>
                  <a:srgbClr val="000000"/>
                </a:solidFill>
                <a:effectLst/>
                <a:cs typeface="Arial" panose="020B0604020202020204" pitchFamily="34" charset="0"/>
              </a:rPr>
              <a:t> of Spain set out to reach India and discovered America instead of India.</a:t>
            </a:r>
          </a:p>
          <a:p>
            <a:r>
              <a:rPr lang="en-US" b="0" i="0" dirty="0">
                <a:solidFill>
                  <a:srgbClr val="000000"/>
                </a:solidFill>
                <a:effectLst/>
                <a:cs typeface="Arial" panose="020B0604020202020204" pitchFamily="34" charset="0"/>
              </a:rPr>
              <a:t>In 1498, </a:t>
            </a:r>
            <a:r>
              <a:rPr lang="en-US" b="1" i="0" dirty="0">
                <a:solidFill>
                  <a:srgbClr val="000000"/>
                </a:solidFill>
                <a:effectLst/>
                <a:cs typeface="Arial" panose="020B0604020202020204" pitchFamily="34" charset="0"/>
              </a:rPr>
              <a:t>Vasco da Gama</a:t>
            </a:r>
            <a:r>
              <a:rPr lang="en-US" b="0" i="0" dirty="0">
                <a:solidFill>
                  <a:srgbClr val="000000"/>
                </a:solidFill>
                <a:effectLst/>
                <a:cs typeface="Arial" panose="020B0604020202020204" pitchFamily="34" charset="0"/>
              </a:rPr>
              <a:t> of Portugal discovered a new and all-sea route from Europe to India. He sailed around Africa via the Cape of Good Hope (South Africa) and reached Calicut.</a:t>
            </a:r>
          </a:p>
          <a:p>
            <a:endParaRPr lang="en-US" sz="2800" dirty="0">
              <a:effectLst/>
              <a:ea typeface="Calibri" panose="020F0502020204030204" pitchFamily="34" charset="0"/>
            </a:endParaRPr>
          </a:p>
          <a:p>
            <a:endParaRPr lang="en-US" dirty="0">
              <a:ea typeface="Calibri" panose="020F0502020204030204" pitchFamily="34" charset="0"/>
            </a:endParaRPr>
          </a:p>
          <a:p>
            <a:endParaRPr lang="en-US" sz="2800" dirty="0">
              <a:effectLst/>
              <a:ea typeface="Calibri" panose="020F0502020204030204" pitchFamily="34" charset="0"/>
            </a:endParaRPr>
          </a:p>
          <a:p>
            <a:endParaRPr lang="en-US" dirty="0">
              <a:ea typeface="Calibri" panose="020F0502020204030204" pitchFamily="34" charset="0"/>
            </a:endParaRPr>
          </a:p>
          <a:p>
            <a:endParaRPr lang="en-US" sz="2800" dirty="0">
              <a:effectLst/>
              <a:ea typeface="Calibri" panose="020F0502020204030204" pitchFamily="34" charset="0"/>
            </a:endParaRPr>
          </a:p>
          <a:p>
            <a:endParaRPr lang="en-US" dirty="0">
              <a:ea typeface="Calibri" panose="020F0502020204030204" pitchFamily="34" charset="0"/>
            </a:endParaRPr>
          </a:p>
        </p:txBody>
      </p:sp>
    </p:spTree>
    <p:extLst>
      <p:ext uri="{BB962C8B-B14F-4D97-AF65-F5344CB8AC3E}">
        <p14:creationId xmlns:p14="http://schemas.microsoft.com/office/powerpoint/2010/main" val="2590459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map&#10;&#10;Description automatically generated">
            <a:extLst>
              <a:ext uri="{FF2B5EF4-FFF2-40B4-BE49-F238E27FC236}">
                <a16:creationId xmlns:a16="http://schemas.microsoft.com/office/drawing/2014/main" id="{5A6C6DA0-3D05-484E-B06B-952518C915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9043" y="92764"/>
            <a:ext cx="8468139" cy="6765235"/>
          </a:xfrm>
        </p:spPr>
      </p:pic>
    </p:spTree>
    <p:extLst>
      <p:ext uri="{BB962C8B-B14F-4D97-AF65-F5344CB8AC3E}">
        <p14:creationId xmlns:p14="http://schemas.microsoft.com/office/powerpoint/2010/main" val="1439003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F59B35-4AAA-4298-BF08-3079783CB5F6}"/>
              </a:ext>
            </a:extLst>
          </p:cNvPr>
          <p:cNvSpPr>
            <a:spLocks noGrp="1"/>
          </p:cNvSpPr>
          <p:nvPr>
            <p:ph idx="1"/>
          </p:nvPr>
        </p:nvSpPr>
        <p:spPr>
          <a:xfrm>
            <a:off x="838200" y="371061"/>
            <a:ext cx="10515600" cy="5805902"/>
          </a:xfrm>
        </p:spPr>
        <p:txBody>
          <a:bodyPr>
            <a:normAutofit/>
          </a:bodyPr>
          <a:lstStyle/>
          <a:p>
            <a:r>
              <a:rPr lang="en-US" b="0" i="0" dirty="0">
                <a:solidFill>
                  <a:srgbClr val="000000"/>
                </a:solidFill>
                <a:effectLst/>
                <a:latin typeface="Arial" panose="020B0604020202020204" pitchFamily="34" charset="0"/>
              </a:rPr>
              <a:t>But, in the latter half of the 16</a:t>
            </a:r>
            <a:r>
              <a:rPr lang="en-US" b="0" i="0" baseline="30000" dirty="0">
                <a:solidFill>
                  <a:srgbClr val="000000"/>
                </a:solidFill>
                <a:effectLst/>
                <a:latin typeface="Arial" panose="020B0604020202020204" pitchFamily="34" charset="0"/>
              </a:rPr>
              <a:t>th</a:t>
            </a:r>
            <a:r>
              <a:rPr lang="en-US" b="0" i="0" dirty="0">
                <a:solidFill>
                  <a:srgbClr val="000000"/>
                </a:solidFill>
                <a:effectLst/>
                <a:latin typeface="Arial" panose="020B0604020202020204" pitchFamily="34" charset="0"/>
              </a:rPr>
              <a:t> century, England and Holland, and later France, all growing commercial and naval, powers, waged a fierce struggle against the Spanish and Portuguese monopoly of world trade.</a:t>
            </a:r>
          </a:p>
          <a:p>
            <a:pPr marL="0" indent="0">
              <a:buNone/>
            </a:pPr>
            <a:r>
              <a:rPr lang="en-US" b="1" dirty="0">
                <a:solidFill>
                  <a:srgbClr val="000000"/>
                </a:solidFill>
                <a:latin typeface="Arial" panose="020B0604020202020204" pitchFamily="34" charset="0"/>
              </a:rPr>
              <a:t>British East India Company and colonization of South Asia</a:t>
            </a:r>
            <a:endParaRPr lang="en-US" b="1"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An English association or company to trade with the East was formed in </a:t>
            </a:r>
            <a:r>
              <a:rPr lang="en-US" b="1" i="0" dirty="0">
                <a:solidFill>
                  <a:srgbClr val="000000"/>
                </a:solidFill>
                <a:effectLst/>
                <a:latin typeface="Arial" panose="020B0604020202020204" pitchFamily="34" charset="0"/>
              </a:rPr>
              <a:t>1599</a:t>
            </a:r>
            <a:r>
              <a:rPr lang="en-US" b="0" i="0" dirty="0">
                <a:solidFill>
                  <a:srgbClr val="000000"/>
                </a:solidFill>
                <a:effectLst/>
                <a:latin typeface="Arial" panose="020B0604020202020204" pitchFamily="34" charset="0"/>
              </a:rPr>
              <a:t> under the auspices of a group of merchants known as the Merchant Adventurers. </a:t>
            </a:r>
          </a:p>
          <a:p>
            <a:r>
              <a:rPr lang="en-US" b="0" i="0" dirty="0">
                <a:solidFill>
                  <a:srgbClr val="000000"/>
                </a:solidFill>
                <a:effectLst/>
                <a:latin typeface="Arial" panose="020B0604020202020204" pitchFamily="34" charset="0"/>
              </a:rPr>
              <a:t>The company was granted a Royal Charter and the exclusive privilege to trade in the East by Queen Elizabeth on 31 December 1600. The company was named as </a:t>
            </a:r>
            <a:r>
              <a:rPr lang="en-US" b="1" i="0" dirty="0">
                <a:solidFill>
                  <a:srgbClr val="000000"/>
                </a:solidFill>
                <a:effectLst/>
                <a:latin typeface="Arial" panose="020B0604020202020204" pitchFamily="34" charset="0"/>
              </a:rPr>
              <a:t>the East India Company</a:t>
            </a:r>
            <a:r>
              <a:rPr lang="en-US" dirty="0">
                <a:solidFill>
                  <a:srgbClr val="000000"/>
                </a:solidFill>
                <a:latin typeface="Arial" panose="020B0604020202020204" pitchFamily="34" charset="0"/>
              </a:rPr>
              <a:t>.</a:t>
            </a:r>
          </a:p>
          <a:p>
            <a:endParaRPr lang="en-US" b="0" i="0" dirty="0">
              <a:solidFill>
                <a:srgbClr val="000000"/>
              </a:solidFill>
              <a:effectLst/>
              <a:latin typeface="Arial" panose="020B0604020202020204" pitchFamily="34" charset="0"/>
            </a:endParaRPr>
          </a:p>
          <a:p>
            <a:endParaRPr lang="en-US" b="0" i="0" dirty="0">
              <a:solidFill>
                <a:srgbClr val="000000"/>
              </a:solidFill>
              <a:effectLst/>
              <a:latin typeface="Arial" panose="020B0604020202020204" pitchFamily="34" charset="0"/>
            </a:endParaRPr>
          </a:p>
          <a:p>
            <a:endParaRPr lang="en-US" sz="2800" dirty="0">
              <a:effectLst/>
              <a:ea typeface="Calibri" panose="020F0502020204030204" pitchFamily="34" charset="0"/>
            </a:endParaRPr>
          </a:p>
          <a:p>
            <a:endParaRPr lang="en-US" dirty="0"/>
          </a:p>
        </p:txBody>
      </p:sp>
    </p:spTree>
    <p:extLst>
      <p:ext uri="{BB962C8B-B14F-4D97-AF65-F5344CB8AC3E}">
        <p14:creationId xmlns:p14="http://schemas.microsoft.com/office/powerpoint/2010/main" val="2863087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9FE2C0-75F3-4E5D-B24B-ED5DA8EC9A05}"/>
              </a:ext>
            </a:extLst>
          </p:cNvPr>
          <p:cNvSpPr>
            <a:spLocks noGrp="1"/>
          </p:cNvSpPr>
          <p:nvPr>
            <p:ph idx="1"/>
          </p:nvPr>
        </p:nvSpPr>
        <p:spPr>
          <a:xfrm>
            <a:off x="838200" y="357808"/>
            <a:ext cx="10515600" cy="6334539"/>
          </a:xfrm>
        </p:spPr>
        <p:txBody>
          <a:bodyPr>
            <a:normAutofit lnSpcReduction="10000"/>
          </a:bodyPr>
          <a:lstStyle/>
          <a:p>
            <a:r>
              <a:rPr lang="en-US" dirty="0">
                <a:solidFill>
                  <a:srgbClr val="000000"/>
                </a:solidFill>
                <a:latin typeface="Arial" panose="020B0604020202020204" pitchFamily="34" charset="0"/>
              </a:rPr>
              <a:t>The East India company got permission from the Mughal court for doing trade in India. </a:t>
            </a:r>
          </a:p>
          <a:p>
            <a:r>
              <a:rPr lang="en-US" dirty="0">
                <a:solidFill>
                  <a:srgbClr val="000000"/>
                </a:solidFill>
                <a:latin typeface="Arial" panose="020B0604020202020204" pitchFamily="34" charset="0"/>
              </a:rPr>
              <a:t>The Mughal court allowed them to establish trade outposts in India due to the naval supremacy of the English over the Portuguese. </a:t>
            </a:r>
          </a:p>
          <a:p>
            <a:r>
              <a:rPr lang="en-US" dirty="0">
                <a:solidFill>
                  <a:srgbClr val="000000"/>
                </a:solidFill>
                <a:latin typeface="Arial" panose="020B0604020202020204" pitchFamily="34" charset="0"/>
              </a:rPr>
              <a:t>The Portuguese has established their trade outpost in South India due to which Mughals wanted to counter their influence through English. </a:t>
            </a:r>
          </a:p>
          <a:p>
            <a:r>
              <a:rPr lang="en-US" b="0" i="0" dirty="0">
                <a:solidFill>
                  <a:srgbClr val="000000"/>
                </a:solidFill>
                <a:effectLst/>
                <a:latin typeface="Arial" panose="020B0604020202020204" pitchFamily="34" charset="0"/>
              </a:rPr>
              <a:t>By the end of the 17</a:t>
            </a:r>
            <a:r>
              <a:rPr lang="en-US" b="0" i="0" baseline="30000" dirty="0">
                <a:solidFill>
                  <a:srgbClr val="000000"/>
                </a:solidFill>
                <a:effectLst/>
                <a:latin typeface="Arial" panose="020B0604020202020204" pitchFamily="34" charset="0"/>
              </a:rPr>
              <a:t>th</a:t>
            </a:r>
            <a:r>
              <a:rPr lang="en-US" b="0" i="0" dirty="0">
                <a:solidFill>
                  <a:srgbClr val="000000"/>
                </a:solidFill>
                <a:effectLst/>
                <a:latin typeface="Arial" panose="020B0604020202020204" pitchFamily="34" charset="0"/>
              </a:rPr>
              <a:t> century, the English Company was claiming full sovereignty over Madras and was ready to fight in, defense of the claim.</a:t>
            </a:r>
          </a:p>
          <a:p>
            <a:r>
              <a:rPr lang="en-US" b="0" i="0" dirty="0">
                <a:solidFill>
                  <a:srgbClr val="000000"/>
                </a:solidFill>
                <a:effectLst/>
                <a:latin typeface="Arial" panose="020B0604020202020204" pitchFamily="34" charset="0"/>
              </a:rPr>
              <a:t>They also established fort called St. George in Madras From the very beginning, English Company of profit seeking merchants was also determined to make Indians pay for the conquest of their own country.</a:t>
            </a:r>
          </a:p>
          <a:p>
            <a:endParaRPr lang="en-US" dirty="0"/>
          </a:p>
        </p:txBody>
      </p:sp>
    </p:spTree>
    <p:extLst>
      <p:ext uri="{BB962C8B-B14F-4D97-AF65-F5344CB8AC3E}">
        <p14:creationId xmlns:p14="http://schemas.microsoft.com/office/powerpoint/2010/main" val="3167717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large body of water&#10;&#10;Description automatically generated">
            <a:extLst>
              <a:ext uri="{FF2B5EF4-FFF2-40B4-BE49-F238E27FC236}">
                <a16:creationId xmlns:a16="http://schemas.microsoft.com/office/drawing/2014/main" id="{B04259E8-7E25-4B34-842F-D671A56AFF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300" y="329243"/>
            <a:ext cx="10940318" cy="6199514"/>
          </a:xfrm>
        </p:spPr>
      </p:pic>
    </p:spTree>
    <p:extLst>
      <p:ext uri="{BB962C8B-B14F-4D97-AF65-F5344CB8AC3E}">
        <p14:creationId xmlns:p14="http://schemas.microsoft.com/office/powerpoint/2010/main" val="364446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38B560-5A41-4515-A84D-0B5E3DC24146}"/>
              </a:ext>
            </a:extLst>
          </p:cNvPr>
          <p:cNvSpPr>
            <a:spLocks noGrp="1"/>
          </p:cNvSpPr>
          <p:nvPr>
            <p:ph idx="1"/>
          </p:nvPr>
        </p:nvSpPr>
        <p:spPr>
          <a:xfrm>
            <a:off x="838200" y="569843"/>
            <a:ext cx="10515600" cy="5607120"/>
          </a:xfrm>
        </p:spPr>
        <p:txBody>
          <a:bodyPr>
            <a:normAutofit lnSpcReduction="10000"/>
          </a:bodyPr>
          <a:lstStyle/>
          <a:p>
            <a:r>
              <a:rPr lang="en-US" dirty="0">
                <a:solidFill>
                  <a:srgbClr val="000000"/>
                </a:solidFill>
                <a:latin typeface="Arial" panose="020B0604020202020204" pitchFamily="34" charset="0"/>
              </a:rPr>
              <a:t>East India Company</a:t>
            </a:r>
            <a:r>
              <a:rPr lang="en-US" b="0" i="0" dirty="0">
                <a:solidFill>
                  <a:srgbClr val="000000"/>
                </a:solidFill>
                <a:effectLst/>
                <a:latin typeface="Arial" panose="020B0604020202020204" pitchFamily="34" charset="0"/>
              </a:rPr>
              <a:t> soon opened factories in Bengal and Bihar.</a:t>
            </a:r>
          </a:p>
          <a:p>
            <a:r>
              <a:rPr lang="en-US" dirty="0">
                <a:solidFill>
                  <a:srgbClr val="000000"/>
                </a:solidFill>
                <a:latin typeface="Arial" panose="020B0604020202020204" pitchFamily="34" charset="0"/>
              </a:rPr>
              <a:t>In 1686, English declared war against Mughals, but they have miscalculated the land power of the Mughals. Their factories and fort was seized by Mughals.</a:t>
            </a:r>
          </a:p>
          <a:p>
            <a:r>
              <a:rPr lang="en-US" dirty="0">
                <a:solidFill>
                  <a:srgbClr val="000000"/>
                </a:solidFill>
                <a:latin typeface="Arial" panose="020B0604020202020204" pitchFamily="34" charset="0"/>
              </a:rPr>
              <a:t>The British submitted petition to the Mughals and asked for pardon, Aurangzeb allowed them to do trade after levying with fine. </a:t>
            </a:r>
          </a:p>
          <a:p>
            <a:r>
              <a:rPr lang="en-US" b="0" i="0" dirty="0">
                <a:solidFill>
                  <a:srgbClr val="000000"/>
                </a:solidFill>
                <a:effectLst/>
                <a:latin typeface="Arial" panose="020B0604020202020204" pitchFamily="34" charset="0"/>
              </a:rPr>
              <a:t>British settlements in Madras, Bombay, and Calcutta became the nuclei of flourishing cities.</a:t>
            </a:r>
          </a:p>
          <a:p>
            <a:r>
              <a:rPr lang="en-US" b="0" i="0" dirty="0">
                <a:solidFill>
                  <a:srgbClr val="000000"/>
                </a:solidFill>
                <a:effectLst/>
                <a:latin typeface="Arial" panose="020B0604020202020204" pitchFamily="34" charset="0"/>
              </a:rPr>
              <a:t>the central authority had disappeared after the death of Aurangzeb (1707)</a:t>
            </a:r>
            <a:endParaRPr lang="en-US"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The French East India Company was founded in 1664. It made rapid progress and it was reorganized in the 1720's and soon began to catch up with the English Company.</a:t>
            </a:r>
          </a:p>
          <a:p>
            <a:endParaRPr lang="en-US" b="0" i="0" dirty="0">
              <a:solidFill>
                <a:srgbClr val="000000"/>
              </a:solidFill>
              <a:effectLst/>
              <a:latin typeface="Arial" panose="020B0604020202020204" pitchFamily="34" charset="0"/>
            </a:endParaRPr>
          </a:p>
          <a:p>
            <a:endParaRPr lang="en-US" dirty="0">
              <a:solidFill>
                <a:srgbClr val="000000"/>
              </a:solidFill>
              <a:latin typeface="Arial" panose="020B0604020202020204" pitchFamily="34" charset="0"/>
            </a:endParaRPr>
          </a:p>
          <a:p>
            <a:endParaRPr lang="en-US" dirty="0"/>
          </a:p>
        </p:txBody>
      </p:sp>
    </p:spTree>
    <p:extLst>
      <p:ext uri="{BB962C8B-B14F-4D97-AF65-F5344CB8AC3E}">
        <p14:creationId xmlns:p14="http://schemas.microsoft.com/office/powerpoint/2010/main" val="340430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04E489-5653-4C56-9470-E3AA1444E148}"/>
              </a:ext>
            </a:extLst>
          </p:cNvPr>
          <p:cNvSpPr>
            <a:spLocks noGrp="1"/>
          </p:cNvSpPr>
          <p:nvPr>
            <p:ph idx="1"/>
          </p:nvPr>
        </p:nvSpPr>
        <p:spPr>
          <a:xfrm>
            <a:off x="838200" y="265043"/>
            <a:ext cx="10515600" cy="5911920"/>
          </a:xfrm>
        </p:spPr>
        <p:txBody>
          <a:bodyPr>
            <a:normAutofit/>
          </a:bodyPr>
          <a:lstStyle/>
          <a:p>
            <a:r>
              <a:rPr lang="en-US" b="0" i="0" dirty="0">
                <a:solidFill>
                  <a:srgbClr val="000000"/>
                </a:solidFill>
                <a:effectLst/>
                <a:cs typeface="Arial" panose="020B0604020202020204" pitchFamily="34" charset="0"/>
              </a:rPr>
              <a:t>For nearly 20 years from 1744 to 1763, the French and the English were to wage a bitter war for control over the trade, wealth, and territory of </a:t>
            </a:r>
            <a:r>
              <a:rPr lang="en-US" dirty="0">
                <a:solidFill>
                  <a:srgbClr val="000000"/>
                </a:solidFill>
                <a:cs typeface="Arial" panose="020B0604020202020204" pitchFamily="34" charset="0"/>
              </a:rPr>
              <a:t>South Asia</a:t>
            </a:r>
            <a:r>
              <a:rPr lang="en-US" b="0" i="0" dirty="0">
                <a:solidFill>
                  <a:srgbClr val="000000"/>
                </a:solidFill>
                <a:effectLst/>
                <a:cs typeface="Arial" panose="020B0604020202020204" pitchFamily="34" charset="0"/>
              </a:rPr>
              <a:t>.</a:t>
            </a:r>
          </a:p>
          <a:p>
            <a:r>
              <a:rPr lang="en-US" sz="2800" dirty="0">
                <a:effectLst/>
                <a:ea typeface="Calibri" panose="020F0502020204030204" pitchFamily="34" charset="0"/>
              </a:rPr>
              <a:t>The beginning of the British political influence over India could be traced back to the fall of Siraj-</a:t>
            </a:r>
            <a:r>
              <a:rPr lang="en-US" sz="2800" dirty="0" err="1">
                <a:effectLst/>
                <a:ea typeface="Calibri" panose="020F0502020204030204" pitchFamily="34" charset="0"/>
              </a:rPr>
              <a:t>ud</a:t>
            </a:r>
            <a:r>
              <a:rPr lang="en-US" sz="2800" dirty="0">
                <a:effectLst/>
                <a:ea typeface="Calibri" panose="020F0502020204030204" pitchFamily="34" charset="0"/>
              </a:rPr>
              <a:t>-</a:t>
            </a:r>
            <a:r>
              <a:rPr lang="en-US" sz="2800" dirty="0" err="1">
                <a:effectLst/>
                <a:ea typeface="Calibri" panose="020F0502020204030204" pitchFamily="34" charset="0"/>
              </a:rPr>
              <a:t>daula</a:t>
            </a:r>
            <a:r>
              <a:rPr lang="en-US" sz="2800" dirty="0">
                <a:effectLst/>
                <a:ea typeface="Calibri" panose="020F0502020204030204" pitchFamily="34" charset="0"/>
              </a:rPr>
              <a:t>. In 1757, The British defeated the ruler of Bengal in the battle of Plassey and assumed the control of Bengal. Bengal was the most fertile and the richest of the Indian provinces. </a:t>
            </a:r>
          </a:p>
          <a:p>
            <a:r>
              <a:rPr lang="en-US" sz="2800" dirty="0">
                <a:effectLst/>
                <a:ea typeface="Calibri" panose="020F0502020204030204" pitchFamily="34" charset="0"/>
                <a:cs typeface="Arial" panose="020B0604020202020204" pitchFamily="34" charset="0"/>
              </a:rPr>
              <a:t>The Mysore state was ruled by Haider Ali, Hyderabad state was ruled by Nizam, and Marathas ruled the regions adjoining the Delhi.</a:t>
            </a:r>
          </a:p>
          <a:p>
            <a:r>
              <a:rPr lang="en-US" sz="2800" dirty="0">
                <a:effectLst/>
                <a:ea typeface="Calibri" panose="020F0502020204030204" pitchFamily="34" charset="0"/>
                <a:cs typeface="Arial" panose="020B0604020202020204" pitchFamily="34" charset="0"/>
              </a:rPr>
              <a:t> In 1766, British tried to make alliance with the Nizam of Hyderabad to attack Mysore. In 1775, The British also attacked Marathas to extend their control over the western regions of India. The war between the Marathas lasted from 1775-1782. </a:t>
            </a:r>
          </a:p>
          <a:p>
            <a:endParaRPr lang="en-US" dirty="0"/>
          </a:p>
        </p:txBody>
      </p:sp>
    </p:spTree>
    <p:extLst>
      <p:ext uri="{BB962C8B-B14F-4D97-AF65-F5344CB8AC3E}">
        <p14:creationId xmlns:p14="http://schemas.microsoft.com/office/powerpoint/2010/main" val="2807798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6D10ED-EB05-453A-9D5A-33D4991ED47F}"/>
              </a:ext>
            </a:extLst>
          </p:cNvPr>
          <p:cNvPicPr>
            <a:picLocks noGrp="1" noChangeAspect="1"/>
          </p:cNvPicPr>
          <p:nvPr>
            <p:ph idx="1"/>
          </p:nvPr>
        </p:nvPicPr>
        <p:blipFill>
          <a:blip r:embed="rId2"/>
          <a:stretch>
            <a:fillRect/>
          </a:stretch>
        </p:blipFill>
        <p:spPr>
          <a:xfrm>
            <a:off x="2372139" y="0"/>
            <a:ext cx="7553739" cy="6858000"/>
          </a:xfrm>
          <a:prstGeom prst="rect">
            <a:avLst/>
          </a:prstGeom>
        </p:spPr>
      </p:pic>
    </p:spTree>
    <p:extLst>
      <p:ext uri="{BB962C8B-B14F-4D97-AF65-F5344CB8AC3E}">
        <p14:creationId xmlns:p14="http://schemas.microsoft.com/office/powerpoint/2010/main" val="3426065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0744D5-C1AA-471A-874D-FAB2FF79C852}"/>
              </a:ext>
            </a:extLst>
          </p:cNvPr>
          <p:cNvSpPr>
            <a:spLocks noGrp="1"/>
          </p:cNvSpPr>
          <p:nvPr>
            <p:ph idx="1"/>
          </p:nvPr>
        </p:nvSpPr>
        <p:spPr>
          <a:xfrm>
            <a:off x="838200" y="318052"/>
            <a:ext cx="10515600" cy="5858911"/>
          </a:xfrm>
        </p:spPr>
        <p:txBody>
          <a:bodyPr/>
          <a:lstStyle/>
          <a:p>
            <a:r>
              <a:rPr lang="en-US" dirty="0">
                <a:effectLst/>
                <a:ea typeface="Calibri" panose="020F0502020204030204" pitchFamily="34" charset="0"/>
                <a:cs typeface="Arial" panose="020B0604020202020204" pitchFamily="34" charset="0"/>
              </a:rPr>
              <a:t>The Nizam, Haider Ali, and the Marathas formed a powerful alliance to counter the British policy of divide and rule. However, The British were successful in creating division between them. Haider Ali </a:t>
            </a:r>
            <a:r>
              <a:rPr lang="en-US" dirty="0" err="1">
                <a:effectLst/>
                <a:ea typeface="Calibri" panose="020F0502020204030204" pitchFamily="34" charset="0"/>
                <a:cs typeface="Arial" panose="020B0604020202020204" pitchFamily="34" charset="0"/>
              </a:rPr>
              <a:t>a.k.a</a:t>
            </a:r>
            <a:r>
              <a:rPr lang="en-US" dirty="0">
                <a:effectLst/>
                <a:ea typeface="Calibri" panose="020F0502020204030204" pitchFamily="34" charset="0"/>
                <a:cs typeface="Arial" panose="020B0604020202020204" pitchFamily="34" charset="0"/>
              </a:rPr>
              <a:t> </a:t>
            </a:r>
            <a:r>
              <a:rPr lang="en-US" dirty="0" err="1">
                <a:effectLst/>
                <a:ea typeface="Calibri" panose="020F0502020204030204" pitchFamily="34" charset="0"/>
                <a:cs typeface="Arial" panose="020B0604020202020204" pitchFamily="34" charset="0"/>
              </a:rPr>
              <a:t>Tipu</a:t>
            </a:r>
            <a:r>
              <a:rPr lang="en-US" dirty="0">
                <a:effectLst/>
                <a:ea typeface="Calibri" panose="020F0502020204030204" pitchFamily="34" charset="0"/>
                <a:cs typeface="Arial" panose="020B0604020202020204" pitchFamily="34" charset="0"/>
              </a:rPr>
              <a:t> sultan was left alone to fight the British. The war started between them and the British in 1789 and ended in 1792. </a:t>
            </a:r>
            <a:r>
              <a:rPr lang="en-US" dirty="0" err="1">
                <a:effectLst/>
                <a:ea typeface="Calibri" panose="020F0502020204030204" pitchFamily="34" charset="0"/>
                <a:cs typeface="Arial" panose="020B0604020202020204" pitchFamily="34" charset="0"/>
              </a:rPr>
              <a:t>Tipu</a:t>
            </a:r>
            <a:r>
              <a:rPr lang="en-US" dirty="0">
                <a:effectLst/>
                <a:ea typeface="Calibri" panose="020F0502020204030204" pitchFamily="34" charset="0"/>
                <a:cs typeface="Arial" panose="020B0604020202020204" pitchFamily="34" charset="0"/>
              </a:rPr>
              <a:t> Sultan was defeated, and Mysore was brought under the control of the British. </a:t>
            </a:r>
          </a:p>
          <a:p>
            <a:r>
              <a:rPr lang="en-US" dirty="0">
                <a:effectLst/>
                <a:ea typeface="Calibri" panose="020F0502020204030204" pitchFamily="34" charset="0"/>
              </a:rPr>
              <a:t>By the year 1818, all these states were brought under the control of the British East India Company. Only the region of Punjab and Sindh was not occupied by them. The region of Sindh and Punjab was important for countering the influence of Russia in the region. The importance of river Indus for the purpose of trade was also considered by the British East India Company.</a:t>
            </a:r>
          </a:p>
          <a:p>
            <a:endParaRPr lang="en-US" dirty="0">
              <a:effectLst/>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798967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4B3170-4803-47CB-A662-544856FA46BC}"/>
              </a:ext>
            </a:extLst>
          </p:cNvPr>
          <p:cNvSpPr>
            <a:spLocks noGrp="1"/>
          </p:cNvSpPr>
          <p:nvPr>
            <p:ph idx="1"/>
          </p:nvPr>
        </p:nvSpPr>
        <p:spPr>
          <a:xfrm>
            <a:off x="838200" y="463826"/>
            <a:ext cx="10515600" cy="5713137"/>
          </a:xfrm>
        </p:spPr>
        <p:txBody>
          <a:bodyPr>
            <a:normAutofit/>
          </a:bodyPr>
          <a:lstStyle/>
          <a:p>
            <a:pPr marL="0" indent="0">
              <a:buNone/>
            </a:pPr>
            <a:r>
              <a:rPr lang="en-US" b="1" dirty="0"/>
              <a:t>Advent of Islam in South Asia</a:t>
            </a:r>
            <a:r>
              <a:rPr lang="en-US" dirty="0"/>
              <a:t> </a:t>
            </a:r>
          </a:p>
          <a:p>
            <a:r>
              <a:rPr lang="en-US" dirty="0"/>
              <a:t>Muhammad Bin </a:t>
            </a:r>
            <a:r>
              <a:rPr lang="en-US" dirty="0" err="1"/>
              <a:t>Qasim</a:t>
            </a:r>
            <a:r>
              <a:rPr lang="en-US" dirty="0"/>
              <a:t> (712-997)</a:t>
            </a:r>
          </a:p>
          <a:p>
            <a:r>
              <a:rPr lang="en-US" dirty="0"/>
              <a:t>Mahmud of </a:t>
            </a:r>
            <a:r>
              <a:rPr lang="en-US" dirty="0" err="1"/>
              <a:t>Ghazni</a:t>
            </a:r>
            <a:r>
              <a:rPr lang="en-US" dirty="0"/>
              <a:t> (1000-1185)</a:t>
            </a:r>
          </a:p>
          <a:p>
            <a:r>
              <a:rPr lang="en-US" dirty="0"/>
              <a:t>Muhammad </a:t>
            </a:r>
            <a:r>
              <a:rPr lang="en-US" dirty="0" err="1"/>
              <a:t>Ghauri</a:t>
            </a:r>
            <a:r>
              <a:rPr lang="en-US" dirty="0"/>
              <a:t> (1185-1192)</a:t>
            </a:r>
          </a:p>
          <a:p>
            <a:r>
              <a:rPr lang="en-US" dirty="0"/>
              <a:t>Delhi Sultanate (1192-1526)</a:t>
            </a:r>
          </a:p>
          <a:p>
            <a:r>
              <a:rPr lang="en-US" dirty="0"/>
              <a:t>Mughal Empire (1526-1757)</a:t>
            </a:r>
          </a:p>
          <a:p>
            <a:pPr marL="0" indent="0">
              <a:buNone/>
            </a:pPr>
            <a:endParaRPr lang="en-US" b="1" dirty="0"/>
          </a:p>
          <a:p>
            <a:pPr marL="0" indent="0">
              <a:buNone/>
            </a:pPr>
            <a:r>
              <a:rPr lang="en-US" b="1" dirty="0"/>
              <a:t>Muslim Reformist movement</a:t>
            </a:r>
          </a:p>
          <a:p>
            <a:r>
              <a:rPr lang="en-US" dirty="0" err="1"/>
              <a:t>Mujadid</a:t>
            </a:r>
            <a:r>
              <a:rPr lang="en-US" dirty="0"/>
              <a:t> Alif Sani (1564-1624)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875941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B8E11A-2105-40CD-A5DF-057A6CB674A5}"/>
              </a:ext>
            </a:extLst>
          </p:cNvPr>
          <p:cNvSpPr>
            <a:spLocks noGrp="1"/>
          </p:cNvSpPr>
          <p:nvPr>
            <p:ph idx="1"/>
          </p:nvPr>
        </p:nvSpPr>
        <p:spPr>
          <a:xfrm>
            <a:off x="838200" y="503583"/>
            <a:ext cx="10515600" cy="5673380"/>
          </a:xfrm>
        </p:spPr>
        <p:txBody>
          <a:bodyPr>
            <a:normAutofit/>
          </a:bodyPr>
          <a:lstStyle/>
          <a:p>
            <a:r>
              <a:rPr lang="en-US" dirty="0">
                <a:effectLst/>
                <a:ea typeface="Calibri" panose="020F0502020204030204" pitchFamily="34" charset="0"/>
              </a:rPr>
              <a:t>The British defeated the </a:t>
            </a:r>
            <a:r>
              <a:rPr lang="en-US" dirty="0" err="1">
                <a:effectLst/>
                <a:ea typeface="Calibri" panose="020F0502020204030204" pitchFamily="34" charset="0"/>
              </a:rPr>
              <a:t>Talpur</a:t>
            </a:r>
            <a:r>
              <a:rPr lang="en-US" dirty="0">
                <a:effectLst/>
                <a:ea typeface="Calibri" panose="020F0502020204030204" pitchFamily="34" charset="0"/>
              </a:rPr>
              <a:t> rule in Sindh in 1843, and The Sikh rule in Punjab in 1849. However, the British rule was not uncontested in India. In 1857, the Indians rebelled against the British rule. But the British was successful in crushing the rebellion and establishing direct rule of Queen of Britain.</a:t>
            </a:r>
            <a:endParaRPr lang="en-US" dirty="0"/>
          </a:p>
          <a:p>
            <a:endParaRPr lang="en-US" dirty="0"/>
          </a:p>
        </p:txBody>
      </p:sp>
    </p:spTree>
    <p:extLst>
      <p:ext uri="{BB962C8B-B14F-4D97-AF65-F5344CB8AC3E}">
        <p14:creationId xmlns:p14="http://schemas.microsoft.com/office/powerpoint/2010/main" val="1046500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1B2F-CF40-4D79-8DCB-4C67D735310B}"/>
              </a:ext>
            </a:extLst>
          </p:cNvPr>
          <p:cNvSpPr>
            <a:spLocks noGrp="1"/>
          </p:cNvSpPr>
          <p:nvPr>
            <p:ph type="title"/>
          </p:nvPr>
        </p:nvSpPr>
        <p:spPr>
          <a:xfrm>
            <a:off x="838200" y="365126"/>
            <a:ext cx="10515600" cy="801066"/>
          </a:xfrm>
        </p:spPr>
        <p:txBody>
          <a:bodyPr/>
          <a:lstStyle/>
          <a:p>
            <a:r>
              <a:rPr lang="en-US" b="1" dirty="0"/>
              <a:t>Sindh The gateway of Islam</a:t>
            </a:r>
          </a:p>
        </p:txBody>
      </p:sp>
      <p:sp>
        <p:nvSpPr>
          <p:cNvPr id="3" name="Content Placeholder 2">
            <a:extLst>
              <a:ext uri="{FF2B5EF4-FFF2-40B4-BE49-F238E27FC236}">
                <a16:creationId xmlns:a16="http://schemas.microsoft.com/office/drawing/2014/main" id="{8C62F070-C709-47DB-A23A-89B1FA75EB89}"/>
              </a:ext>
            </a:extLst>
          </p:cNvPr>
          <p:cNvSpPr>
            <a:spLocks noGrp="1"/>
          </p:cNvSpPr>
          <p:nvPr>
            <p:ph idx="1"/>
          </p:nvPr>
        </p:nvSpPr>
        <p:spPr>
          <a:xfrm>
            <a:off x="838200" y="1166192"/>
            <a:ext cx="10515600" cy="5010771"/>
          </a:xfrm>
        </p:spPr>
        <p:txBody>
          <a:bodyPr/>
          <a:lstStyle/>
          <a:p>
            <a:r>
              <a:rPr lang="en-US" dirty="0"/>
              <a:t>The first invasion of Arabs in South Asia took place in </a:t>
            </a:r>
            <a:r>
              <a:rPr lang="en-US" dirty="0" err="1"/>
              <a:t>Makran</a:t>
            </a:r>
            <a:r>
              <a:rPr lang="en-US" dirty="0"/>
              <a:t> coast by the end of the rule of </a:t>
            </a:r>
            <a:r>
              <a:rPr lang="en-US" dirty="0" err="1"/>
              <a:t>Hazrat</a:t>
            </a:r>
            <a:r>
              <a:rPr lang="en-US" dirty="0"/>
              <a:t> Umar in 644.</a:t>
            </a:r>
          </a:p>
          <a:p>
            <a:r>
              <a:rPr lang="en-US" dirty="0" err="1"/>
              <a:t>Makran</a:t>
            </a:r>
            <a:r>
              <a:rPr lang="en-US" dirty="0"/>
              <a:t> came under the rule of the Arabs during the </a:t>
            </a:r>
            <a:r>
              <a:rPr lang="en-US" dirty="0" err="1"/>
              <a:t>Ummayids</a:t>
            </a:r>
            <a:r>
              <a:rPr lang="en-US" dirty="0"/>
              <a:t> Caliph </a:t>
            </a:r>
            <a:r>
              <a:rPr lang="en-US" dirty="0" err="1"/>
              <a:t>Mawyia</a:t>
            </a:r>
            <a:r>
              <a:rPr lang="en-US" dirty="0"/>
              <a:t> (661-680).</a:t>
            </a:r>
          </a:p>
          <a:p>
            <a:r>
              <a:rPr lang="en-US" dirty="0"/>
              <a:t>Arabs were involved in trade with South Asia through Indian Ocean. Many Arabs were also settled in Malabar coast of South Asia.  Many of them were involved in the Khilafat movement in 1922.</a:t>
            </a:r>
          </a:p>
          <a:p>
            <a:r>
              <a:rPr lang="en-US" dirty="0"/>
              <a:t>At that time, the Muslims arrived in South Asia due to the network of trade.</a:t>
            </a:r>
          </a:p>
          <a:p>
            <a:r>
              <a:rPr lang="en-US" dirty="0"/>
              <a:t>In 712, Raja </a:t>
            </a:r>
            <a:r>
              <a:rPr lang="en-US" dirty="0" err="1"/>
              <a:t>Dahir</a:t>
            </a:r>
            <a:r>
              <a:rPr lang="en-US" dirty="0"/>
              <a:t> was ruling Sindh when the pirates captured the ship of the Arabs. </a:t>
            </a:r>
          </a:p>
          <a:p>
            <a:endParaRPr lang="en-US" dirty="0"/>
          </a:p>
          <a:p>
            <a:endParaRPr lang="en-US" dirty="0"/>
          </a:p>
        </p:txBody>
      </p:sp>
    </p:spTree>
    <p:extLst>
      <p:ext uri="{BB962C8B-B14F-4D97-AF65-F5344CB8AC3E}">
        <p14:creationId xmlns:p14="http://schemas.microsoft.com/office/powerpoint/2010/main" val="4089366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2961F8-8C44-43F2-B7BD-0F16D28B083D}"/>
              </a:ext>
            </a:extLst>
          </p:cNvPr>
          <p:cNvSpPr>
            <a:spLocks noGrp="1"/>
          </p:cNvSpPr>
          <p:nvPr>
            <p:ph idx="1"/>
          </p:nvPr>
        </p:nvSpPr>
        <p:spPr>
          <a:xfrm>
            <a:off x="838200" y="384313"/>
            <a:ext cx="10515600" cy="5792650"/>
          </a:xfrm>
        </p:spPr>
        <p:txBody>
          <a:bodyPr/>
          <a:lstStyle/>
          <a:p>
            <a:r>
              <a:rPr lang="en-US" dirty="0"/>
              <a:t>The ship was carrying families of Arab merchants and some gifts for the </a:t>
            </a:r>
            <a:r>
              <a:rPr lang="en-US" dirty="0" err="1"/>
              <a:t>Ummayid</a:t>
            </a:r>
            <a:r>
              <a:rPr lang="en-US" dirty="0"/>
              <a:t> governor of Iraq </a:t>
            </a:r>
            <a:r>
              <a:rPr lang="en-US" dirty="0" err="1"/>
              <a:t>Hajjaj</a:t>
            </a:r>
            <a:r>
              <a:rPr lang="en-US" dirty="0"/>
              <a:t> Bin Yousaf.</a:t>
            </a:r>
          </a:p>
          <a:p>
            <a:r>
              <a:rPr lang="en-US" dirty="0" err="1"/>
              <a:t>Hajjaj</a:t>
            </a:r>
            <a:r>
              <a:rPr lang="en-US" dirty="0"/>
              <a:t> Bin Yousaf asked Raja </a:t>
            </a:r>
            <a:r>
              <a:rPr lang="en-US" dirty="0" err="1"/>
              <a:t>Dahir</a:t>
            </a:r>
            <a:r>
              <a:rPr lang="en-US" dirty="0"/>
              <a:t> to give him the ship back but he refused and asked </a:t>
            </a:r>
            <a:r>
              <a:rPr lang="en-US" dirty="0" err="1"/>
              <a:t>Hajjaj</a:t>
            </a:r>
            <a:r>
              <a:rPr lang="en-US" dirty="0"/>
              <a:t> that if he wanted to get it back he should fight for it. Initial attempts of </a:t>
            </a:r>
            <a:r>
              <a:rPr lang="en-US" dirty="0" err="1"/>
              <a:t>Hajjaj</a:t>
            </a:r>
            <a:r>
              <a:rPr lang="en-US" dirty="0"/>
              <a:t> were failed to recover the ship.</a:t>
            </a:r>
          </a:p>
          <a:p>
            <a:r>
              <a:rPr lang="en-US" dirty="0" err="1"/>
              <a:t>Hajjaj</a:t>
            </a:r>
            <a:r>
              <a:rPr lang="en-US" dirty="0"/>
              <a:t> bin Yousaf then send his nephew Muhammad Bin </a:t>
            </a:r>
            <a:r>
              <a:rPr lang="en-US" dirty="0" err="1"/>
              <a:t>Qasim</a:t>
            </a:r>
            <a:r>
              <a:rPr lang="en-US" dirty="0"/>
              <a:t> who arrived in Sindh via route of </a:t>
            </a:r>
            <a:r>
              <a:rPr lang="en-US" dirty="0" err="1"/>
              <a:t>Makran</a:t>
            </a:r>
            <a:r>
              <a:rPr lang="en-US" dirty="0"/>
              <a:t>.</a:t>
            </a:r>
          </a:p>
          <a:p>
            <a:r>
              <a:rPr lang="en-US" dirty="0"/>
              <a:t>He confronted Raja </a:t>
            </a:r>
            <a:r>
              <a:rPr lang="en-US" dirty="0" err="1"/>
              <a:t>Dahir</a:t>
            </a:r>
            <a:r>
              <a:rPr lang="en-US" dirty="0"/>
              <a:t> at </a:t>
            </a:r>
            <a:r>
              <a:rPr lang="en-US" dirty="0" err="1"/>
              <a:t>Debul</a:t>
            </a:r>
            <a:r>
              <a:rPr lang="en-US" dirty="0"/>
              <a:t> (near </a:t>
            </a:r>
            <a:r>
              <a:rPr lang="en-US" dirty="0" err="1"/>
              <a:t>Manora</a:t>
            </a:r>
            <a:r>
              <a:rPr lang="en-US" dirty="0"/>
              <a:t> islands in Karachi).</a:t>
            </a:r>
          </a:p>
          <a:p>
            <a:r>
              <a:rPr lang="en-US" dirty="0"/>
              <a:t>He defeated Raja </a:t>
            </a:r>
            <a:r>
              <a:rPr lang="en-US" dirty="0" err="1"/>
              <a:t>Dahir</a:t>
            </a:r>
            <a:r>
              <a:rPr lang="en-US" dirty="0"/>
              <a:t> but the wife of Raja </a:t>
            </a:r>
            <a:r>
              <a:rPr lang="en-US" dirty="0" err="1"/>
              <a:t>Dahir</a:t>
            </a:r>
            <a:r>
              <a:rPr lang="en-US" dirty="0"/>
              <a:t>, Rani Bai, moved to the fort of </a:t>
            </a:r>
            <a:r>
              <a:rPr lang="en-US" dirty="0" err="1"/>
              <a:t>Rawar</a:t>
            </a:r>
            <a:r>
              <a:rPr lang="en-US" dirty="0"/>
              <a:t> ( Nandi </a:t>
            </a:r>
            <a:r>
              <a:rPr lang="en-US" dirty="0" err="1"/>
              <a:t>Kot</a:t>
            </a:r>
            <a:r>
              <a:rPr lang="en-US" dirty="0"/>
              <a:t> </a:t>
            </a:r>
            <a:r>
              <a:rPr lang="en-US" dirty="0" err="1"/>
              <a:t>Thatta</a:t>
            </a:r>
            <a:r>
              <a:rPr lang="en-US" dirty="0"/>
              <a:t>) with 15,000 soldiers. But when Muhammad Bin </a:t>
            </a:r>
            <a:r>
              <a:rPr lang="en-US" dirty="0" err="1"/>
              <a:t>Qasim</a:t>
            </a:r>
            <a:r>
              <a:rPr lang="en-US" dirty="0"/>
              <a:t> encircled the fort she surrendered. </a:t>
            </a:r>
          </a:p>
          <a:p>
            <a:r>
              <a:rPr lang="en-US" dirty="0"/>
              <a:t>Muhammad Bin </a:t>
            </a:r>
            <a:r>
              <a:rPr lang="en-US" dirty="0" err="1"/>
              <a:t>Qasim</a:t>
            </a:r>
            <a:r>
              <a:rPr lang="en-US" dirty="0"/>
              <a:t> conquered from </a:t>
            </a:r>
            <a:r>
              <a:rPr lang="en-US" dirty="0" err="1"/>
              <a:t>Debul</a:t>
            </a:r>
            <a:r>
              <a:rPr lang="en-US" dirty="0"/>
              <a:t> (</a:t>
            </a:r>
            <a:r>
              <a:rPr lang="en-US" dirty="0" err="1"/>
              <a:t>karachi</a:t>
            </a:r>
            <a:r>
              <a:rPr lang="en-US" dirty="0"/>
              <a:t>) area up to Multan. He levied tax of 12 dirhams.</a:t>
            </a:r>
          </a:p>
          <a:p>
            <a:endParaRPr lang="en-US" dirty="0"/>
          </a:p>
          <a:p>
            <a:endParaRPr lang="en-US" dirty="0"/>
          </a:p>
        </p:txBody>
      </p:sp>
    </p:spTree>
    <p:extLst>
      <p:ext uri="{BB962C8B-B14F-4D97-AF65-F5344CB8AC3E}">
        <p14:creationId xmlns:p14="http://schemas.microsoft.com/office/powerpoint/2010/main" val="325135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A062CD-79F5-4B28-B8B4-E2F3C5A76595}"/>
              </a:ext>
            </a:extLst>
          </p:cNvPr>
          <p:cNvSpPr>
            <a:spLocks noGrp="1"/>
          </p:cNvSpPr>
          <p:nvPr>
            <p:ph idx="1"/>
          </p:nvPr>
        </p:nvSpPr>
        <p:spPr>
          <a:xfrm>
            <a:off x="838200" y="477078"/>
            <a:ext cx="10515600" cy="5699885"/>
          </a:xfrm>
        </p:spPr>
        <p:txBody>
          <a:bodyPr/>
          <a:lstStyle/>
          <a:p>
            <a:r>
              <a:rPr lang="en-US" dirty="0"/>
              <a:t>He gave non-Muslims the status of dhimmis. They were levied with Jizya tax. After paying Jizya the non-Muslims were not required to take part in the battles of the Muslims. </a:t>
            </a:r>
          </a:p>
          <a:p>
            <a:r>
              <a:rPr lang="en-US" dirty="0"/>
              <a:t>The Turkish Muslim dynasty was flourishing in </a:t>
            </a:r>
            <a:r>
              <a:rPr lang="en-US" dirty="0" err="1"/>
              <a:t>Gazni</a:t>
            </a:r>
            <a:r>
              <a:rPr lang="en-US" dirty="0"/>
              <a:t> (Afghanistan) by 1000. Mahmud of </a:t>
            </a:r>
            <a:r>
              <a:rPr lang="en-US" dirty="0" err="1"/>
              <a:t>Ghazni</a:t>
            </a:r>
            <a:r>
              <a:rPr lang="en-US" dirty="0"/>
              <a:t> succeeded his father </a:t>
            </a:r>
            <a:r>
              <a:rPr lang="en-US" dirty="0" err="1"/>
              <a:t>subtukin</a:t>
            </a:r>
            <a:r>
              <a:rPr lang="en-US" dirty="0"/>
              <a:t>. </a:t>
            </a:r>
          </a:p>
          <a:p>
            <a:r>
              <a:rPr lang="en-US" dirty="0"/>
              <a:t>From 1000 to 1026 he launched 17 expeditions in India and destroyed the Hindu temples. However, with the rise of the </a:t>
            </a:r>
            <a:r>
              <a:rPr lang="en-US" dirty="0" err="1"/>
              <a:t>Ghor</a:t>
            </a:r>
            <a:r>
              <a:rPr lang="en-US" dirty="0"/>
              <a:t> under Muhammad Ghori in 1185 the last ruler of Ghaznavid, </a:t>
            </a:r>
            <a:r>
              <a:rPr lang="en-US" dirty="0" err="1"/>
              <a:t>Khusru</a:t>
            </a:r>
            <a:r>
              <a:rPr lang="en-US" dirty="0"/>
              <a:t> malik,  was defeated.</a:t>
            </a:r>
          </a:p>
          <a:p>
            <a:r>
              <a:rPr lang="en-US" dirty="0"/>
              <a:t>Under Muhammad Ghori Islam spread up to Bengal and Bihar. After him Delhi sultans established their rule in South Asia. their rule lasted from 1192-1526.</a:t>
            </a:r>
          </a:p>
          <a:p>
            <a:endParaRPr lang="en-US" dirty="0"/>
          </a:p>
          <a:p>
            <a:endParaRPr lang="en-US" dirty="0"/>
          </a:p>
        </p:txBody>
      </p:sp>
    </p:spTree>
    <p:extLst>
      <p:ext uri="{BB962C8B-B14F-4D97-AF65-F5344CB8AC3E}">
        <p14:creationId xmlns:p14="http://schemas.microsoft.com/office/powerpoint/2010/main" val="2318084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F9C6E0-DA91-4175-8DEF-7E5D31922BAB}"/>
              </a:ext>
            </a:extLst>
          </p:cNvPr>
          <p:cNvSpPr>
            <a:spLocks noGrp="1"/>
          </p:cNvSpPr>
          <p:nvPr>
            <p:ph idx="1"/>
          </p:nvPr>
        </p:nvSpPr>
        <p:spPr>
          <a:xfrm>
            <a:off x="838200" y="490330"/>
            <a:ext cx="10515600" cy="5686633"/>
          </a:xfrm>
        </p:spPr>
        <p:txBody>
          <a:bodyPr>
            <a:normAutofit lnSpcReduction="10000"/>
          </a:bodyPr>
          <a:lstStyle/>
          <a:p>
            <a:r>
              <a:rPr lang="en-US" dirty="0">
                <a:solidFill>
                  <a:srgbClr val="000000"/>
                </a:solidFill>
              </a:rPr>
              <a:t>In this way, northern parts of South Asia  Turkish and Persian rule variants were established; in south the Arab variant was developed. </a:t>
            </a:r>
          </a:p>
          <a:p>
            <a:r>
              <a:rPr lang="en-US" dirty="0"/>
              <a:t>In 1526, Mughal rule was established, when Baber defeated Ibrahim Lodhi of Delhi Sultanate. </a:t>
            </a:r>
          </a:p>
          <a:p>
            <a:r>
              <a:rPr lang="en-US" dirty="0">
                <a:solidFill>
                  <a:srgbClr val="000000"/>
                </a:solidFill>
              </a:rPr>
              <a:t>In the reign of Akbar, the Gujrat was conquered that meant that they were able to get control of the Surat Port in Gujrat by 1574. Moreover, the conquest of Bengal gave Mughals control over vast swathes of agricultural lands. </a:t>
            </a:r>
          </a:p>
          <a:p>
            <a:r>
              <a:rPr lang="en-US" dirty="0">
                <a:solidFill>
                  <a:srgbClr val="000000"/>
                </a:solidFill>
              </a:rPr>
              <a:t>The Mughal expanded their rule to the south up to the deccan and Golconda, it was during Aurangzeb that the empire was more expanded by the year 1690. but the expansion of the Mughal rule was not uncontested rather the people resisted the expansion of the Mughal rule for example the Marathas in the south. Shivaji resisted the expansion of the Mughal rule</a:t>
            </a:r>
            <a:endParaRPr lang="en-US" dirty="0"/>
          </a:p>
          <a:p>
            <a:endParaRPr lang="en-US" dirty="0">
              <a:solidFill>
                <a:srgbClr val="000000"/>
              </a:solidFill>
            </a:endParaRPr>
          </a:p>
          <a:p>
            <a:endParaRPr lang="en-US" dirty="0"/>
          </a:p>
        </p:txBody>
      </p:sp>
    </p:spTree>
    <p:extLst>
      <p:ext uri="{BB962C8B-B14F-4D97-AF65-F5344CB8AC3E}">
        <p14:creationId xmlns:p14="http://schemas.microsoft.com/office/powerpoint/2010/main" val="986150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74713A-43BB-4F42-846A-DCF5D54F8CEA}"/>
              </a:ext>
            </a:extLst>
          </p:cNvPr>
          <p:cNvSpPr>
            <a:spLocks noGrp="1"/>
          </p:cNvSpPr>
          <p:nvPr>
            <p:ph idx="1"/>
          </p:nvPr>
        </p:nvSpPr>
        <p:spPr>
          <a:xfrm>
            <a:off x="838200" y="344557"/>
            <a:ext cx="10515600" cy="5832406"/>
          </a:xfrm>
        </p:spPr>
        <p:txBody>
          <a:bodyPr>
            <a:normAutofit lnSpcReduction="10000"/>
          </a:bodyPr>
          <a:lstStyle/>
          <a:p>
            <a:r>
              <a:rPr lang="en-US" dirty="0">
                <a:solidFill>
                  <a:srgbClr val="000000"/>
                </a:solidFill>
              </a:rPr>
              <a:t>Unlike the contemporary rulers of ottomans and the Safavid land-based empires, the Mughal rule differed based on the population that it ruled. that is most of the population under the Mughal empire was non-Muslim as a result of which the Mughal rule was dependent on the alliances with the Hindu Rajput. </a:t>
            </a:r>
          </a:p>
          <a:p>
            <a:r>
              <a:rPr lang="en-US" dirty="0">
                <a:solidFill>
                  <a:srgbClr val="000000"/>
                </a:solidFill>
              </a:rPr>
              <a:t>Although the nobility of the Mughals consisted of the Turks afghans and Persians, but they also constructed a network of alliances with the Hindus. </a:t>
            </a:r>
          </a:p>
          <a:p>
            <a:r>
              <a:rPr lang="en-US" dirty="0">
                <a:solidFill>
                  <a:srgbClr val="000000"/>
                </a:solidFill>
              </a:rPr>
              <a:t>During Aurangzeb, the territorial boundaries of the Mughals stretched to farthest extent. military campaigns were launched that lead to financial crisis</a:t>
            </a:r>
          </a:p>
          <a:p>
            <a:r>
              <a:rPr lang="en-US" dirty="0">
                <a:solidFill>
                  <a:srgbClr val="000000"/>
                </a:solidFill>
              </a:rPr>
              <a:t>The Hindu Muslim farmers as well as the Jain and Hindu merchants and bankers who provided critical financial support to the Mughal rule started to assert their autonomy.</a:t>
            </a:r>
          </a:p>
          <a:p>
            <a:endParaRPr lang="en-US" dirty="0">
              <a:solidFill>
                <a:srgbClr val="000000"/>
              </a:solidFill>
            </a:endParaRPr>
          </a:p>
          <a:p>
            <a:endParaRPr lang="en-US" dirty="0"/>
          </a:p>
        </p:txBody>
      </p:sp>
    </p:spTree>
    <p:extLst>
      <p:ext uri="{BB962C8B-B14F-4D97-AF65-F5344CB8AC3E}">
        <p14:creationId xmlns:p14="http://schemas.microsoft.com/office/powerpoint/2010/main" val="80386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C9F586-4CDA-4072-9823-BE8283932932}"/>
              </a:ext>
            </a:extLst>
          </p:cNvPr>
          <p:cNvSpPr>
            <a:spLocks noGrp="1"/>
          </p:cNvSpPr>
          <p:nvPr>
            <p:ph idx="1"/>
          </p:nvPr>
        </p:nvSpPr>
        <p:spPr>
          <a:xfrm>
            <a:off x="838200" y="490330"/>
            <a:ext cx="10515600" cy="5686633"/>
          </a:xfrm>
        </p:spPr>
        <p:txBody>
          <a:bodyPr>
            <a:normAutofit/>
          </a:bodyPr>
          <a:lstStyle/>
          <a:p>
            <a:r>
              <a:rPr lang="en-US" dirty="0">
                <a:solidFill>
                  <a:srgbClr val="000000"/>
                </a:solidFill>
              </a:rPr>
              <a:t>Although the rulers patronized the Sufis and other religious places, but it was not like that of the church and the state relationship.</a:t>
            </a:r>
          </a:p>
          <a:p>
            <a:r>
              <a:rPr lang="en-US" dirty="0">
                <a:solidFill>
                  <a:srgbClr val="000000"/>
                </a:solidFill>
              </a:rPr>
              <a:t>Sufis played vital role in expansion of Islam without the patronage of the King.</a:t>
            </a:r>
          </a:p>
          <a:p>
            <a:r>
              <a:rPr lang="en-US" dirty="0">
                <a:solidFill>
                  <a:srgbClr val="000000"/>
                </a:solidFill>
              </a:rPr>
              <a:t>They started to come from the time of Mahmud of </a:t>
            </a:r>
            <a:r>
              <a:rPr lang="en-US" dirty="0" err="1">
                <a:solidFill>
                  <a:srgbClr val="000000"/>
                </a:solidFill>
              </a:rPr>
              <a:t>Ghaznavi</a:t>
            </a:r>
            <a:r>
              <a:rPr lang="en-US" dirty="0">
                <a:solidFill>
                  <a:srgbClr val="000000"/>
                </a:solidFill>
              </a:rPr>
              <a:t>: Ali </a:t>
            </a:r>
            <a:r>
              <a:rPr lang="en-US" dirty="0" err="1">
                <a:solidFill>
                  <a:srgbClr val="000000"/>
                </a:solidFill>
              </a:rPr>
              <a:t>Makhdum</a:t>
            </a:r>
            <a:r>
              <a:rPr lang="en-US" dirty="0">
                <a:solidFill>
                  <a:srgbClr val="000000"/>
                </a:solidFill>
              </a:rPr>
              <a:t> </a:t>
            </a:r>
            <a:r>
              <a:rPr lang="en-US" dirty="0" err="1">
                <a:solidFill>
                  <a:srgbClr val="000000"/>
                </a:solidFill>
              </a:rPr>
              <a:t>Hajweri</a:t>
            </a:r>
            <a:r>
              <a:rPr lang="en-US" dirty="0">
                <a:solidFill>
                  <a:srgbClr val="000000"/>
                </a:solidFill>
              </a:rPr>
              <a:t>, </a:t>
            </a:r>
            <a:r>
              <a:rPr lang="en-US" dirty="0" err="1">
                <a:solidFill>
                  <a:srgbClr val="000000"/>
                </a:solidFill>
              </a:rPr>
              <a:t>Bahauddin</a:t>
            </a:r>
            <a:r>
              <a:rPr lang="en-US" dirty="0">
                <a:solidFill>
                  <a:srgbClr val="000000"/>
                </a:solidFill>
              </a:rPr>
              <a:t> Zakariya, </a:t>
            </a:r>
            <a:r>
              <a:rPr lang="en-US" dirty="0" err="1">
                <a:solidFill>
                  <a:srgbClr val="000000"/>
                </a:solidFill>
              </a:rPr>
              <a:t>Shiekh</a:t>
            </a:r>
            <a:r>
              <a:rPr lang="en-US" dirty="0">
                <a:solidFill>
                  <a:srgbClr val="000000"/>
                </a:solidFill>
              </a:rPr>
              <a:t> Farid Uddin Ganj </a:t>
            </a:r>
            <a:r>
              <a:rPr lang="en-US" dirty="0" err="1">
                <a:solidFill>
                  <a:srgbClr val="000000"/>
                </a:solidFill>
              </a:rPr>
              <a:t>shakar</a:t>
            </a:r>
            <a:r>
              <a:rPr lang="en-US" dirty="0">
                <a:solidFill>
                  <a:srgbClr val="000000"/>
                </a:solidFill>
              </a:rPr>
              <a:t>, Nizamuddin </a:t>
            </a:r>
            <a:r>
              <a:rPr lang="en-US" dirty="0" err="1">
                <a:solidFill>
                  <a:srgbClr val="000000"/>
                </a:solidFill>
              </a:rPr>
              <a:t>Auliya</a:t>
            </a:r>
            <a:r>
              <a:rPr lang="en-US" dirty="0">
                <a:solidFill>
                  <a:srgbClr val="000000"/>
                </a:solidFill>
              </a:rPr>
              <a:t>, etc. </a:t>
            </a:r>
          </a:p>
          <a:p>
            <a:endParaRPr lang="en-US" b="1" dirty="0">
              <a:effectLst/>
              <a:ea typeface="Calibri" panose="020F0502020204030204" pitchFamily="34" charset="0"/>
              <a:cs typeface="Arial" panose="020B0604020202020204" pitchFamily="34" charset="0"/>
            </a:endParaRPr>
          </a:p>
          <a:p>
            <a:pPr marL="0" indent="0">
              <a:buNone/>
            </a:pPr>
            <a:endParaRPr lang="en-US" dirty="0">
              <a:effectLst/>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246394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A5CF1B18-49BC-4906-98AB-A6B4E99C50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5148" y="0"/>
            <a:ext cx="7262191" cy="6858000"/>
          </a:xfrm>
        </p:spPr>
      </p:pic>
    </p:spTree>
    <p:extLst>
      <p:ext uri="{BB962C8B-B14F-4D97-AF65-F5344CB8AC3E}">
        <p14:creationId xmlns:p14="http://schemas.microsoft.com/office/powerpoint/2010/main" val="1342730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1777</Words>
  <Application>Microsoft Office PowerPoint</Application>
  <PresentationFormat>Widescreen</PresentationFormat>
  <Paragraphs>82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Muslim rule in South Asia (712-1757)</vt:lpstr>
      <vt:lpstr>PowerPoint Presentation</vt:lpstr>
      <vt:lpstr>Sindh The gateway of Islam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Muslim rule in South Asia</dc:title>
  <dc:creator>IBRAHIM AHMED</dc:creator>
  <cp:lastModifiedBy>IBRAHIM AHMED</cp:lastModifiedBy>
  <cp:revision>33</cp:revision>
  <dcterms:created xsi:type="dcterms:W3CDTF">2020-09-18T18:56:17Z</dcterms:created>
  <dcterms:modified xsi:type="dcterms:W3CDTF">2020-09-22T03:35:59Z</dcterms:modified>
</cp:coreProperties>
</file>