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9BEC-BDDA-4CB7-B350-8599317115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D38319-64D8-43F3-9EFB-25ADAD7075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694959-DC56-4B5B-95E0-F1CF5FAD2996}"/>
              </a:ext>
            </a:extLst>
          </p:cNvPr>
          <p:cNvSpPr>
            <a:spLocks noGrp="1"/>
          </p:cNvSpPr>
          <p:nvPr>
            <p:ph type="dt" sz="half" idx="10"/>
          </p:nvPr>
        </p:nvSpPr>
        <p:spPr/>
        <p:txBody>
          <a:bodyPr/>
          <a:lstStyle/>
          <a:p>
            <a:fld id="{DF1A2318-2307-4B1F-B115-119D84FD2DB0}" type="datetimeFigureOut">
              <a:rPr lang="en-US" smtClean="0"/>
              <a:t>9/25/2020</a:t>
            </a:fld>
            <a:endParaRPr lang="en-US"/>
          </a:p>
        </p:txBody>
      </p:sp>
      <p:sp>
        <p:nvSpPr>
          <p:cNvPr id="5" name="Footer Placeholder 4">
            <a:extLst>
              <a:ext uri="{FF2B5EF4-FFF2-40B4-BE49-F238E27FC236}">
                <a16:creationId xmlns:a16="http://schemas.microsoft.com/office/drawing/2014/main" id="{5628C9E8-C2DC-4613-A447-C5D822596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A59BF8-7339-4C96-874B-BC6C9850D0A3}"/>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2892817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E7899-CEB3-4EEB-8C7B-6E3A241761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6DB358-231B-43BA-A9CA-EE78AC8D32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0270A-47FD-44C9-8079-DE4C28DF6F10}"/>
              </a:ext>
            </a:extLst>
          </p:cNvPr>
          <p:cNvSpPr>
            <a:spLocks noGrp="1"/>
          </p:cNvSpPr>
          <p:nvPr>
            <p:ph type="dt" sz="half" idx="10"/>
          </p:nvPr>
        </p:nvSpPr>
        <p:spPr/>
        <p:txBody>
          <a:bodyPr/>
          <a:lstStyle/>
          <a:p>
            <a:fld id="{DF1A2318-2307-4B1F-B115-119D84FD2DB0}" type="datetimeFigureOut">
              <a:rPr lang="en-US" smtClean="0"/>
              <a:t>9/25/2020</a:t>
            </a:fld>
            <a:endParaRPr lang="en-US"/>
          </a:p>
        </p:txBody>
      </p:sp>
      <p:sp>
        <p:nvSpPr>
          <p:cNvPr id="5" name="Footer Placeholder 4">
            <a:extLst>
              <a:ext uri="{FF2B5EF4-FFF2-40B4-BE49-F238E27FC236}">
                <a16:creationId xmlns:a16="http://schemas.microsoft.com/office/drawing/2014/main" id="{95985BD7-C193-421E-BB67-68CDEBF13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FD9361-CEE1-4EF1-AB1B-18D6DF499E4C}"/>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2415065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B8F007-D239-436F-853C-FBF65E03EE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69BBC1-EDCC-4AE0-8371-69AF70122A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9BD0BB-795A-40CB-ACD0-9512FD21605B}"/>
              </a:ext>
            </a:extLst>
          </p:cNvPr>
          <p:cNvSpPr>
            <a:spLocks noGrp="1"/>
          </p:cNvSpPr>
          <p:nvPr>
            <p:ph type="dt" sz="half" idx="10"/>
          </p:nvPr>
        </p:nvSpPr>
        <p:spPr/>
        <p:txBody>
          <a:bodyPr/>
          <a:lstStyle/>
          <a:p>
            <a:fld id="{DF1A2318-2307-4B1F-B115-119D84FD2DB0}" type="datetimeFigureOut">
              <a:rPr lang="en-US" smtClean="0"/>
              <a:t>9/25/2020</a:t>
            </a:fld>
            <a:endParaRPr lang="en-US"/>
          </a:p>
        </p:txBody>
      </p:sp>
      <p:sp>
        <p:nvSpPr>
          <p:cNvPr id="5" name="Footer Placeholder 4">
            <a:extLst>
              <a:ext uri="{FF2B5EF4-FFF2-40B4-BE49-F238E27FC236}">
                <a16:creationId xmlns:a16="http://schemas.microsoft.com/office/drawing/2014/main" id="{7AB2D992-90F3-46E0-9456-C434FE140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C80CC-E147-42BC-9FDD-294897424006}"/>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265550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70D32-4A46-4FBF-AE81-A39174656C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9D4FFC-EC19-4CBC-9081-5CB5340C6B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0A3C9-B57B-472F-BC1C-304C8294D418}"/>
              </a:ext>
            </a:extLst>
          </p:cNvPr>
          <p:cNvSpPr>
            <a:spLocks noGrp="1"/>
          </p:cNvSpPr>
          <p:nvPr>
            <p:ph type="dt" sz="half" idx="10"/>
          </p:nvPr>
        </p:nvSpPr>
        <p:spPr/>
        <p:txBody>
          <a:bodyPr/>
          <a:lstStyle/>
          <a:p>
            <a:fld id="{DF1A2318-2307-4B1F-B115-119D84FD2DB0}" type="datetimeFigureOut">
              <a:rPr lang="en-US" smtClean="0"/>
              <a:t>9/25/2020</a:t>
            </a:fld>
            <a:endParaRPr lang="en-US"/>
          </a:p>
        </p:txBody>
      </p:sp>
      <p:sp>
        <p:nvSpPr>
          <p:cNvPr id="5" name="Footer Placeholder 4">
            <a:extLst>
              <a:ext uri="{FF2B5EF4-FFF2-40B4-BE49-F238E27FC236}">
                <a16:creationId xmlns:a16="http://schemas.microsoft.com/office/drawing/2014/main" id="{CAF1B090-2C3C-46AA-A6C6-281E2263F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0AAC2-F8B8-4123-9027-6B1D601550AA}"/>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2593096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921D1-CEF2-4ECC-96E3-25E15C9D93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43008B-5DB3-43DB-9FCD-7A3C994FDF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CADCBD-9A26-41EE-A1EA-5D43CB977339}"/>
              </a:ext>
            </a:extLst>
          </p:cNvPr>
          <p:cNvSpPr>
            <a:spLocks noGrp="1"/>
          </p:cNvSpPr>
          <p:nvPr>
            <p:ph type="dt" sz="half" idx="10"/>
          </p:nvPr>
        </p:nvSpPr>
        <p:spPr/>
        <p:txBody>
          <a:bodyPr/>
          <a:lstStyle/>
          <a:p>
            <a:fld id="{DF1A2318-2307-4B1F-B115-119D84FD2DB0}" type="datetimeFigureOut">
              <a:rPr lang="en-US" smtClean="0"/>
              <a:t>9/25/2020</a:t>
            </a:fld>
            <a:endParaRPr lang="en-US"/>
          </a:p>
        </p:txBody>
      </p:sp>
      <p:sp>
        <p:nvSpPr>
          <p:cNvPr id="5" name="Footer Placeholder 4">
            <a:extLst>
              <a:ext uri="{FF2B5EF4-FFF2-40B4-BE49-F238E27FC236}">
                <a16:creationId xmlns:a16="http://schemas.microsoft.com/office/drawing/2014/main" id="{BC0529DB-2905-468F-B1CC-98B779FE5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BB5A1A-CFE5-4E4C-BFE5-605C740A4DFB}"/>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1289991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D3B3A-6EE0-4E8F-98B1-3DE95B24CE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1007AE-45E1-465D-93BC-ABE9409AAF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B54AD5-E440-4DB1-AAC6-7542D5C4C0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676AE4-3844-4BAD-8205-4F6264D65CAC}"/>
              </a:ext>
            </a:extLst>
          </p:cNvPr>
          <p:cNvSpPr>
            <a:spLocks noGrp="1"/>
          </p:cNvSpPr>
          <p:nvPr>
            <p:ph type="dt" sz="half" idx="10"/>
          </p:nvPr>
        </p:nvSpPr>
        <p:spPr/>
        <p:txBody>
          <a:bodyPr/>
          <a:lstStyle/>
          <a:p>
            <a:fld id="{DF1A2318-2307-4B1F-B115-119D84FD2DB0}" type="datetimeFigureOut">
              <a:rPr lang="en-US" smtClean="0"/>
              <a:t>9/25/2020</a:t>
            </a:fld>
            <a:endParaRPr lang="en-US"/>
          </a:p>
        </p:txBody>
      </p:sp>
      <p:sp>
        <p:nvSpPr>
          <p:cNvPr id="6" name="Footer Placeholder 5">
            <a:extLst>
              <a:ext uri="{FF2B5EF4-FFF2-40B4-BE49-F238E27FC236}">
                <a16:creationId xmlns:a16="http://schemas.microsoft.com/office/drawing/2014/main" id="{917610E7-B48B-4555-8216-0B126C6CBB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75C12E-8267-4A9D-A106-810010576201}"/>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213664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66FD5-1DDF-4C10-B70E-5237A346A8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4A0591-F60D-4C3E-A4A5-17B808B996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94FE98-C832-49E2-A881-8243EF2A28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760BB3-A261-4D7B-8A51-F807816884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3FE64D-83EB-40DB-8048-30E9272FD8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09693E-D032-44C2-921D-D4912D8BBF6E}"/>
              </a:ext>
            </a:extLst>
          </p:cNvPr>
          <p:cNvSpPr>
            <a:spLocks noGrp="1"/>
          </p:cNvSpPr>
          <p:nvPr>
            <p:ph type="dt" sz="half" idx="10"/>
          </p:nvPr>
        </p:nvSpPr>
        <p:spPr/>
        <p:txBody>
          <a:bodyPr/>
          <a:lstStyle/>
          <a:p>
            <a:fld id="{DF1A2318-2307-4B1F-B115-119D84FD2DB0}" type="datetimeFigureOut">
              <a:rPr lang="en-US" smtClean="0"/>
              <a:t>9/25/2020</a:t>
            </a:fld>
            <a:endParaRPr lang="en-US"/>
          </a:p>
        </p:txBody>
      </p:sp>
      <p:sp>
        <p:nvSpPr>
          <p:cNvPr id="8" name="Footer Placeholder 7">
            <a:extLst>
              <a:ext uri="{FF2B5EF4-FFF2-40B4-BE49-F238E27FC236}">
                <a16:creationId xmlns:a16="http://schemas.microsoft.com/office/drawing/2014/main" id="{4638A042-9B7A-494C-A57D-0A02630B7A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388680-E02E-4366-9622-5600C0549C01}"/>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50344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AA3C9-4A06-4712-8569-E3EF246122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9D5623-E310-4ED6-AA69-35C0E5165C08}"/>
              </a:ext>
            </a:extLst>
          </p:cNvPr>
          <p:cNvSpPr>
            <a:spLocks noGrp="1"/>
          </p:cNvSpPr>
          <p:nvPr>
            <p:ph type="dt" sz="half" idx="10"/>
          </p:nvPr>
        </p:nvSpPr>
        <p:spPr/>
        <p:txBody>
          <a:bodyPr/>
          <a:lstStyle/>
          <a:p>
            <a:fld id="{DF1A2318-2307-4B1F-B115-119D84FD2DB0}" type="datetimeFigureOut">
              <a:rPr lang="en-US" smtClean="0"/>
              <a:t>9/25/2020</a:t>
            </a:fld>
            <a:endParaRPr lang="en-US"/>
          </a:p>
        </p:txBody>
      </p:sp>
      <p:sp>
        <p:nvSpPr>
          <p:cNvPr id="4" name="Footer Placeholder 3">
            <a:extLst>
              <a:ext uri="{FF2B5EF4-FFF2-40B4-BE49-F238E27FC236}">
                <a16:creationId xmlns:a16="http://schemas.microsoft.com/office/drawing/2014/main" id="{6411E5BD-3796-4975-98E7-3CB4039FBF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0BA9BD-873E-4B8C-A292-74C0D401F852}"/>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2232700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0CDA1F-9E1D-4960-8B47-3D924F98F94D}"/>
              </a:ext>
            </a:extLst>
          </p:cNvPr>
          <p:cNvSpPr>
            <a:spLocks noGrp="1"/>
          </p:cNvSpPr>
          <p:nvPr>
            <p:ph type="dt" sz="half" idx="10"/>
          </p:nvPr>
        </p:nvSpPr>
        <p:spPr/>
        <p:txBody>
          <a:bodyPr/>
          <a:lstStyle/>
          <a:p>
            <a:fld id="{DF1A2318-2307-4B1F-B115-119D84FD2DB0}" type="datetimeFigureOut">
              <a:rPr lang="en-US" smtClean="0"/>
              <a:t>9/25/2020</a:t>
            </a:fld>
            <a:endParaRPr lang="en-US"/>
          </a:p>
        </p:txBody>
      </p:sp>
      <p:sp>
        <p:nvSpPr>
          <p:cNvPr id="3" name="Footer Placeholder 2">
            <a:extLst>
              <a:ext uri="{FF2B5EF4-FFF2-40B4-BE49-F238E27FC236}">
                <a16:creationId xmlns:a16="http://schemas.microsoft.com/office/drawing/2014/main" id="{F3786812-05E1-48A7-AF22-1D46BC87D2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6A79E1-EF14-4279-8116-65275E006595}"/>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920359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714F2-771D-417B-ABF7-F63C96F830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7C867E-8561-47A6-844C-1F7FC38084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B30931-1A6D-4EE0-A312-CE93218638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2154C-CBDC-4E54-BA82-D547BE73F588}"/>
              </a:ext>
            </a:extLst>
          </p:cNvPr>
          <p:cNvSpPr>
            <a:spLocks noGrp="1"/>
          </p:cNvSpPr>
          <p:nvPr>
            <p:ph type="dt" sz="half" idx="10"/>
          </p:nvPr>
        </p:nvSpPr>
        <p:spPr/>
        <p:txBody>
          <a:bodyPr/>
          <a:lstStyle/>
          <a:p>
            <a:fld id="{DF1A2318-2307-4B1F-B115-119D84FD2DB0}" type="datetimeFigureOut">
              <a:rPr lang="en-US" smtClean="0"/>
              <a:t>9/25/2020</a:t>
            </a:fld>
            <a:endParaRPr lang="en-US"/>
          </a:p>
        </p:txBody>
      </p:sp>
      <p:sp>
        <p:nvSpPr>
          <p:cNvPr id="6" name="Footer Placeholder 5">
            <a:extLst>
              <a:ext uri="{FF2B5EF4-FFF2-40B4-BE49-F238E27FC236}">
                <a16:creationId xmlns:a16="http://schemas.microsoft.com/office/drawing/2014/main" id="{2A7428D9-5E0E-4940-9898-44F2B18232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925603-9ABC-47EE-BA95-A33D0C8EFC52}"/>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567443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A8B83-EE33-4E96-9A63-85810C0307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64575A-F96B-48A7-AF64-599B8BBB6B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7428D2-BEB8-4E89-A185-3EA77DB428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4D5074-CFEB-41BA-977E-11DA3CFE373E}"/>
              </a:ext>
            </a:extLst>
          </p:cNvPr>
          <p:cNvSpPr>
            <a:spLocks noGrp="1"/>
          </p:cNvSpPr>
          <p:nvPr>
            <p:ph type="dt" sz="half" idx="10"/>
          </p:nvPr>
        </p:nvSpPr>
        <p:spPr/>
        <p:txBody>
          <a:bodyPr/>
          <a:lstStyle/>
          <a:p>
            <a:fld id="{DF1A2318-2307-4B1F-B115-119D84FD2DB0}" type="datetimeFigureOut">
              <a:rPr lang="en-US" smtClean="0"/>
              <a:t>9/25/2020</a:t>
            </a:fld>
            <a:endParaRPr lang="en-US"/>
          </a:p>
        </p:txBody>
      </p:sp>
      <p:sp>
        <p:nvSpPr>
          <p:cNvPr id="6" name="Footer Placeholder 5">
            <a:extLst>
              <a:ext uri="{FF2B5EF4-FFF2-40B4-BE49-F238E27FC236}">
                <a16:creationId xmlns:a16="http://schemas.microsoft.com/office/drawing/2014/main" id="{5FE3A3E7-C981-49CA-865F-579005358B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9587B1-D7F2-4265-AA01-702697018257}"/>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1838536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5AA127-5BFE-4C65-A172-15247B21EC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6F4F6D-99E1-4073-8D6D-A032B91F37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E39E4E-FCD7-4B49-8981-32AC4E2C8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A2318-2307-4B1F-B115-119D84FD2DB0}" type="datetimeFigureOut">
              <a:rPr lang="en-US" smtClean="0"/>
              <a:t>9/25/2020</a:t>
            </a:fld>
            <a:endParaRPr lang="en-US"/>
          </a:p>
        </p:txBody>
      </p:sp>
      <p:sp>
        <p:nvSpPr>
          <p:cNvPr id="5" name="Footer Placeholder 4">
            <a:extLst>
              <a:ext uri="{FF2B5EF4-FFF2-40B4-BE49-F238E27FC236}">
                <a16:creationId xmlns:a16="http://schemas.microsoft.com/office/drawing/2014/main" id="{1A3963B5-1E38-4BF9-9056-35635C6A20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A0F631-7664-4B98-98B4-27E5C466CC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E56B62-0FB4-4DB5-BCEB-1A0084B0E292}" type="slidenum">
              <a:rPr lang="en-US" smtClean="0"/>
              <a:t>‹#›</a:t>
            </a:fld>
            <a:endParaRPr lang="en-US"/>
          </a:p>
        </p:txBody>
      </p:sp>
    </p:spTree>
    <p:extLst>
      <p:ext uri="{BB962C8B-B14F-4D97-AF65-F5344CB8AC3E}">
        <p14:creationId xmlns:p14="http://schemas.microsoft.com/office/powerpoint/2010/main" val="2815616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D9AD-7BF8-4788-86FA-399F0DA66BF5}"/>
              </a:ext>
            </a:extLst>
          </p:cNvPr>
          <p:cNvSpPr>
            <a:spLocks noGrp="1"/>
          </p:cNvSpPr>
          <p:nvPr>
            <p:ph type="ctrTitle"/>
          </p:nvPr>
        </p:nvSpPr>
        <p:spPr/>
        <p:txBody>
          <a:bodyPr/>
          <a:lstStyle/>
          <a:p>
            <a:r>
              <a:rPr lang="en-US" dirty="0"/>
              <a:t>British colonialism and war of independence 1857</a:t>
            </a:r>
          </a:p>
        </p:txBody>
      </p:sp>
      <p:sp>
        <p:nvSpPr>
          <p:cNvPr id="3" name="Subtitle 2">
            <a:extLst>
              <a:ext uri="{FF2B5EF4-FFF2-40B4-BE49-F238E27FC236}">
                <a16:creationId xmlns:a16="http://schemas.microsoft.com/office/drawing/2014/main" id="{27B59972-6315-4083-A8FE-B747743DB24F}"/>
              </a:ext>
            </a:extLst>
          </p:cNvPr>
          <p:cNvSpPr>
            <a:spLocks noGrp="1"/>
          </p:cNvSpPr>
          <p:nvPr>
            <p:ph type="subTitle" idx="1"/>
          </p:nvPr>
        </p:nvSpPr>
        <p:spPr/>
        <p:txBody>
          <a:bodyPr/>
          <a:lstStyle/>
          <a:p>
            <a:r>
              <a:rPr lang="en-US" dirty="0"/>
              <a:t>Reasons for colonialism</a:t>
            </a:r>
          </a:p>
          <a:p>
            <a:r>
              <a:rPr lang="en-US" dirty="0"/>
              <a:t>British colonization of India</a:t>
            </a:r>
          </a:p>
          <a:p>
            <a:r>
              <a:rPr lang="en-US" dirty="0"/>
              <a:t>Causes of war of independence</a:t>
            </a:r>
          </a:p>
        </p:txBody>
      </p:sp>
    </p:spTree>
    <p:extLst>
      <p:ext uri="{BB962C8B-B14F-4D97-AF65-F5344CB8AC3E}">
        <p14:creationId xmlns:p14="http://schemas.microsoft.com/office/powerpoint/2010/main" val="3710312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D657-3C13-4D5E-8DF2-FF097CB9A345}"/>
              </a:ext>
            </a:extLst>
          </p:cNvPr>
          <p:cNvSpPr>
            <a:spLocks noGrp="1"/>
          </p:cNvSpPr>
          <p:nvPr>
            <p:ph type="title"/>
          </p:nvPr>
        </p:nvSpPr>
        <p:spPr>
          <a:xfrm>
            <a:off x="838200" y="510898"/>
            <a:ext cx="10515600" cy="681797"/>
          </a:xfrm>
        </p:spPr>
        <p:txBody>
          <a:bodyPr>
            <a:normAutofit fontScale="90000"/>
          </a:bodyPr>
          <a:lstStyle/>
          <a:p>
            <a:r>
              <a:rPr lang="en-US" b="1" dirty="0"/>
              <a:t>Reasons for colonialism</a:t>
            </a:r>
            <a:br>
              <a:rPr lang="en-US" b="1" dirty="0"/>
            </a:br>
            <a:endParaRPr lang="en-US" b="1" dirty="0"/>
          </a:p>
        </p:txBody>
      </p:sp>
      <p:sp>
        <p:nvSpPr>
          <p:cNvPr id="3" name="Content Placeholder 2">
            <a:extLst>
              <a:ext uri="{FF2B5EF4-FFF2-40B4-BE49-F238E27FC236}">
                <a16:creationId xmlns:a16="http://schemas.microsoft.com/office/drawing/2014/main" id="{73BE6F64-EE71-4D1C-82ED-D4467871304C}"/>
              </a:ext>
            </a:extLst>
          </p:cNvPr>
          <p:cNvSpPr>
            <a:spLocks noGrp="1"/>
          </p:cNvSpPr>
          <p:nvPr>
            <p:ph idx="1"/>
          </p:nvPr>
        </p:nvSpPr>
        <p:spPr>
          <a:xfrm>
            <a:off x="838200" y="1046922"/>
            <a:ext cx="10515600" cy="5130041"/>
          </a:xfrm>
        </p:spPr>
        <p:txBody>
          <a:bodyPr/>
          <a:lstStyle/>
          <a:p>
            <a:pPr marL="0" indent="0">
              <a:buNone/>
            </a:pPr>
            <a:r>
              <a:rPr lang="en-US" b="1" dirty="0">
                <a:effectLst/>
                <a:ea typeface="Calibri" panose="020F0502020204030204" pitchFamily="34" charset="0"/>
                <a:cs typeface="Arial" panose="020B0604020202020204" pitchFamily="34" charset="0"/>
              </a:rPr>
              <a:t>Economic Reasons</a:t>
            </a:r>
          </a:p>
          <a:p>
            <a:r>
              <a:rPr lang="en-US" dirty="0">
                <a:effectLst/>
                <a:ea typeface="Calibri" panose="020F0502020204030204" pitchFamily="34" charset="0"/>
                <a:cs typeface="Arial" panose="020B0604020202020204" pitchFamily="34" charset="0"/>
              </a:rPr>
              <a:t>In the early 1800's, the Industrial Revolution was beginning in such places as Great Britain, and new markets and raw materials were needed to uphold the new industries.</a:t>
            </a:r>
          </a:p>
          <a:p>
            <a:r>
              <a:rPr lang="en-US" dirty="0">
                <a:effectLst/>
                <a:ea typeface="Calibri" panose="020F0502020204030204" pitchFamily="34" charset="0"/>
                <a:cs typeface="Arial" panose="020B0604020202020204" pitchFamily="34" charset="0"/>
              </a:rPr>
              <a:t> Nations depended on their colonies for raw materials to be used in their factories so that they could produce a growing number of manufactured goods. They then hoped to sell the manufactured goods to their colonies, which served as new markets.</a:t>
            </a:r>
          </a:p>
          <a:p>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dirty="0">
                <a:effectLst/>
                <a:ea typeface="Calibri" panose="020F0502020204030204" pitchFamily="34" charset="0"/>
                <a:cs typeface="Arial" panose="020B0604020202020204" pitchFamily="34" charset="0"/>
              </a:rPr>
              <a:t>By obtaining power over foreign lands, nations were also able to strengthen their military</a:t>
            </a:r>
          </a:p>
          <a:p>
            <a:pPr marL="0" indent="0">
              <a:buNone/>
            </a:pPr>
            <a:endParaRPr lang="en-US" dirty="0"/>
          </a:p>
        </p:txBody>
      </p:sp>
    </p:spTree>
    <p:extLst>
      <p:ext uri="{BB962C8B-B14F-4D97-AF65-F5344CB8AC3E}">
        <p14:creationId xmlns:p14="http://schemas.microsoft.com/office/powerpoint/2010/main" val="1214004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1A5570-CD74-4B0A-9750-7B7D9CA7ED29}"/>
              </a:ext>
            </a:extLst>
          </p:cNvPr>
          <p:cNvSpPr>
            <a:spLocks noGrp="1"/>
          </p:cNvSpPr>
          <p:nvPr>
            <p:ph idx="1"/>
          </p:nvPr>
        </p:nvSpPr>
        <p:spPr>
          <a:xfrm>
            <a:off x="838200" y="437322"/>
            <a:ext cx="10515600" cy="5739641"/>
          </a:xfrm>
        </p:spPr>
        <p:txBody>
          <a:bodyPr/>
          <a:lstStyle/>
          <a:p>
            <a:r>
              <a:rPr lang="en-US" b="1" dirty="0"/>
              <a:t>Ideological Reasons</a:t>
            </a:r>
          </a:p>
          <a:p>
            <a:r>
              <a:rPr lang="en-US" dirty="0">
                <a:effectLst/>
                <a:ea typeface="Calibri" panose="020F0502020204030204" pitchFamily="34" charset="0"/>
                <a:cs typeface="Arial" panose="020B0604020202020204" pitchFamily="34" charset="0"/>
              </a:rPr>
              <a:t>Europeans used the ideas of the "White Man's Burden" to help justify their colonization of foreign lands. The White Man's Burden was the idea that as supreme beings, it was the job of the white people to spread their superior ways of living to the inferior people of other places.</a:t>
            </a:r>
          </a:p>
          <a:p>
            <a:r>
              <a:rPr lang="en-US" dirty="0">
                <a:effectLst/>
                <a:ea typeface="Calibri" panose="020F0502020204030204" pitchFamily="34" charset="0"/>
                <a:cs typeface="Arial" panose="020B0604020202020204" pitchFamily="34" charset="0"/>
              </a:rPr>
              <a:t>The British view tended to portray British rule as a charitable exercise - they suffered India's environment (</a:t>
            </a:r>
            <a:r>
              <a:rPr lang="en-US" dirty="0" err="1">
                <a:effectLst/>
                <a:ea typeface="Calibri" panose="020F0502020204030204" pitchFamily="34" charset="0"/>
                <a:cs typeface="Arial" panose="020B0604020202020204" pitchFamily="34" charset="0"/>
              </a:rPr>
              <a:t>eg</a:t>
            </a:r>
            <a:r>
              <a:rPr lang="en-US" dirty="0">
                <a:effectLst/>
                <a:ea typeface="Calibri" panose="020F0502020204030204" pitchFamily="34" charset="0"/>
                <a:cs typeface="Arial" panose="020B0604020202020204" pitchFamily="34" charset="0"/>
              </a:rPr>
              <a:t> climate, diseases) in order to bring to India good government and economic development (</a:t>
            </a:r>
            <a:r>
              <a:rPr lang="en-US" dirty="0" err="1">
                <a:effectLst/>
                <a:ea typeface="Calibri" panose="020F0502020204030204" pitchFamily="34" charset="0"/>
                <a:cs typeface="Arial" panose="020B0604020202020204" pitchFamily="34" charset="0"/>
              </a:rPr>
              <a:t>eg</a:t>
            </a:r>
            <a:r>
              <a:rPr lang="en-US" dirty="0">
                <a:effectLst/>
                <a:ea typeface="Calibri" panose="020F0502020204030204" pitchFamily="34" charset="0"/>
                <a:cs typeface="Arial" panose="020B0604020202020204" pitchFamily="34" charset="0"/>
              </a:rPr>
              <a:t> railways, irrigation, medicine). </a:t>
            </a:r>
            <a:endParaRPr lang="en-US" b="1" dirty="0"/>
          </a:p>
        </p:txBody>
      </p:sp>
    </p:spTree>
    <p:extLst>
      <p:ext uri="{BB962C8B-B14F-4D97-AF65-F5344CB8AC3E}">
        <p14:creationId xmlns:p14="http://schemas.microsoft.com/office/powerpoint/2010/main" val="3672461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8271C4-3794-447E-B1DA-1435A0559801}"/>
              </a:ext>
            </a:extLst>
          </p:cNvPr>
          <p:cNvSpPr>
            <a:spLocks noGrp="1"/>
          </p:cNvSpPr>
          <p:nvPr>
            <p:ph idx="1"/>
          </p:nvPr>
        </p:nvSpPr>
        <p:spPr>
          <a:xfrm>
            <a:off x="838200" y="450574"/>
            <a:ext cx="10515600" cy="5726389"/>
          </a:xfrm>
        </p:spPr>
        <p:txBody>
          <a:bodyPr>
            <a:normAutofit/>
          </a:bodyPr>
          <a:lstStyle/>
          <a:p>
            <a:pPr marL="0" indent="0">
              <a:buNone/>
            </a:pPr>
            <a:r>
              <a:rPr lang="en-US" b="1" dirty="0">
                <a:ea typeface="Calibri" panose="020F0502020204030204" pitchFamily="34" charset="0"/>
                <a:cs typeface="Arial" panose="020B0604020202020204" pitchFamily="34" charset="0"/>
              </a:rPr>
              <a:t>British Colonialism in India</a:t>
            </a:r>
          </a:p>
          <a:p>
            <a:r>
              <a:rPr lang="en-US" dirty="0">
                <a:ea typeface="Calibri" panose="020F0502020204030204" pitchFamily="34" charset="0"/>
                <a:cs typeface="Arial" panose="020B0604020202020204" pitchFamily="34" charset="0"/>
              </a:rPr>
              <a:t>British East India Company started to annex the lands of India from the conquest of Bengal in 1757. Then They extended their rule to the southern parts of India by annexing the Mysore state and aligning with the state of Hyderabad by the year 1792. By 1818, East India company had established their rule in major regions of India except Punjab and Sindh. In 1843, Sindh came under the rule of East India company and Punjab was annexed in 1849. </a:t>
            </a:r>
            <a:endParaRPr lang="en-US" dirty="0">
              <a:effectLst/>
              <a:ea typeface="Calibri" panose="020F0502020204030204" pitchFamily="34" charset="0"/>
              <a:cs typeface="Arial" panose="020B0604020202020204" pitchFamily="34" charset="0"/>
            </a:endParaRPr>
          </a:p>
          <a:p>
            <a:r>
              <a:rPr lang="en-US" dirty="0">
                <a:effectLst/>
                <a:ea typeface="Calibri" panose="020F0502020204030204" pitchFamily="34" charset="0"/>
                <a:cs typeface="Arial" panose="020B0604020202020204" pitchFamily="34" charset="0"/>
              </a:rPr>
              <a:t>The East India Company, which was overseen by the British government, ruled India. This system was very successful, until one hundred years later, when the Sepoy Rebellion occurred</a:t>
            </a:r>
            <a:endParaRPr lang="en-US" dirty="0"/>
          </a:p>
        </p:txBody>
      </p:sp>
    </p:spTree>
    <p:extLst>
      <p:ext uri="{BB962C8B-B14F-4D97-AF65-F5344CB8AC3E}">
        <p14:creationId xmlns:p14="http://schemas.microsoft.com/office/powerpoint/2010/main" val="263234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2A03-DD97-4760-B3E7-209749D4828D}"/>
              </a:ext>
            </a:extLst>
          </p:cNvPr>
          <p:cNvSpPr>
            <a:spLocks noGrp="1"/>
          </p:cNvSpPr>
          <p:nvPr>
            <p:ph type="title"/>
          </p:nvPr>
        </p:nvSpPr>
        <p:spPr>
          <a:xfrm>
            <a:off x="838200" y="365126"/>
            <a:ext cx="10515600" cy="1079362"/>
          </a:xfrm>
        </p:spPr>
        <p:txBody>
          <a:bodyPr/>
          <a:lstStyle/>
          <a:p>
            <a:r>
              <a:rPr lang="en-US" b="1" dirty="0"/>
              <a:t>Causes of war of Independence 1857</a:t>
            </a:r>
          </a:p>
        </p:txBody>
      </p:sp>
      <p:sp>
        <p:nvSpPr>
          <p:cNvPr id="3" name="Content Placeholder 2">
            <a:extLst>
              <a:ext uri="{FF2B5EF4-FFF2-40B4-BE49-F238E27FC236}">
                <a16:creationId xmlns:a16="http://schemas.microsoft.com/office/drawing/2014/main" id="{E11DB6F8-7F12-4C28-B64D-1ECC86980B57}"/>
              </a:ext>
            </a:extLst>
          </p:cNvPr>
          <p:cNvSpPr>
            <a:spLocks noGrp="1"/>
          </p:cNvSpPr>
          <p:nvPr>
            <p:ph idx="1"/>
          </p:nvPr>
        </p:nvSpPr>
        <p:spPr>
          <a:xfrm>
            <a:off x="838200" y="1325217"/>
            <a:ext cx="10515600" cy="4851746"/>
          </a:xfrm>
        </p:spPr>
        <p:txBody>
          <a:bodyPr/>
          <a:lstStyle/>
          <a:p>
            <a:r>
              <a:rPr lang="en-US" dirty="0">
                <a:effectLst/>
                <a:ea typeface="Calibri" panose="020F0502020204030204" pitchFamily="34" charset="0"/>
                <a:cs typeface="Arial" panose="020B0604020202020204" pitchFamily="34" charset="0"/>
              </a:rPr>
              <a:t>. In 1857, the Sepoys, or Indian soldiers, revolted against the British East India Company. The Sepoys, who were Muslims and Hindus, were upset to learn that the British used beef and pork to seal the rifle cartridges, as eating cows and pigs was forbidden by the Islamic and Hindu religions.</a:t>
            </a:r>
          </a:p>
          <a:p>
            <a:r>
              <a:rPr lang="en-US" dirty="0">
                <a:cs typeface="Arial" panose="020B0604020202020204" pitchFamily="34" charset="0"/>
              </a:rPr>
              <a:t>Sir Sayyid Ahmed Khan has mentioned in his pamphlet, “Causes of Indian Revolt”, that a single event could not become the cause of the general rebellion. There were other reasons as well that lead to the development of discontent among the Indians. </a:t>
            </a:r>
          </a:p>
          <a:p>
            <a:pPr marL="0" indent="0">
              <a:buNone/>
            </a:pPr>
            <a:endParaRPr lang="en-US" dirty="0"/>
          </a:p>
        </p:txBody>
      </p:sp>
    </p:spTree>
    <p:extLst>
      <p:ext uri="{BB962C8B-B14F-4D97-AF65-F5344CB8AC3E}">
        <p14:creationId xmlns:p14="http://schemas.microsoft.com/office/powerpoint/2010/main" val="4035908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E4F46-58E6-4E87-AB42-1C47714580EA}"/>
              </a:ext>
            </a:extLst>
          </p:cNvPr>
          <p:cNvSpPr>
            <a:spLocks noGrp="1"/>
          </p:cNvSpPr>
          <p:nvPr>
            <p:ph type="title"/>
          </p:nvPr>
        </p:nvSpPr>
        <p:spPr>
          <a:xfrm>
            <a:off x="838200" y="365126"/>
            <a:ext cx="10515600" cy="589032"/>
          </a:xfrm>
        </p:spPr>
        <p:txBody>
          <a:bodyPr>
            <a:normAutofit fontScale="90000"/>
          </a:bodyPr>
          <a:lstStyle/>
          <a:p>
            <a:r>
              <a:rPr lang="en-US" b="1" dirty="0">
                <a:cs typeface="Arial" panose="020B0604020202020204" pitchFamily="34" charset="0"/>
              </a:rPr>
              <a:t>Cultural and Religious Reasons</a:t>
            </a:r>
            <a:br>
              <a:rPr lang="en-US" b="1" dirty="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D6DCE062-408F-40FE-B3C0-5894737E78BA}"/>
              </a:ext>
            </a:extLst>
          </p:cNvPr>
          <p:cNvSpPr>
            <a:spLocks noGrp="1"/>
          </p:cNvSpPr>
          <p:nvPr>
            <p:ph idx="1"/>
          </p:nvPr>
        </p:nvSpPr>
        <p:spPr>
          <a:xfrm>
            <a:off x="838200" y="808383"/>
            <a:ext cx="10515600" cy="5368580"/>
          </a:xfrm>
        </p:spPr>
        <p:txBody>
          <a:bodyPr>
            <a:normAutofit/>
          </a:bodyPr>
          <a:lstStyle/>
          <a:p>
            <a:r>
              <a:rPr lang="en-US" dirty="0"/>
              <a:t>British started to intervene in the local cultural and religious practices. In 1806, George Barlow ordered that the Indian soldiers were not allowed to use Tilak and wear </a:t>
            </a:r>
            <a:r>
              <a:rPr lang="en-US" dirty="0" err="1"/>
              <a:t>safa</a:t>
            </a:r>
            <a:r>
              <a:rPr lang="en-US" dirty="0"/>
              <a:t> during the military parade.</a:t>
            </a:r>
          </a:p>
          <a:p>
            <a:r>
              <a:rPr lang="en-US" dirty="0"/>
              <a:t>The officials of East India company wanted to see all the Indians united under the Banner of Christianity. </a:t>
            </a:r>
          </a:p>
          <a:p>
            <a:r>
              <a:rPr lang="en-US" dirty="0"/>
              <a:t>The military Barracks were considered as ideal places for preaching of Christianity. During the time of peace the Indian soldiers were preached the teachings of Christianity. </a:t>
            </a:r>
          </a:p>
          <a:p>
            <a:r>
              <a:rPr lang="en-US" dirty="0"/>
              <a:t>The Company officials also invited their subordinate Indians to their houses to listen to the sermons of the priests.</a:t>
            </a:r>
          </a:p>
          <a:p>
            <a:r>
              <a:rPr lang="en-US" dirty="0"/>
              <a:t>The priests were given police protection whenever they went outside to preach Christianity. </a:t>
            </a:r>
          </a:p>
          <a:p>
            <a:endParaRPr lang="en-US" dirty="0"/>
          </a:p>
        </p:txBody>
      </p:sp>
    </p:spTree>
    <p:extLst>
      <p:ext uri="{BB962C8B-B14F-4D97-AF65-F5344CB8AC3E}">
        <p14:creationId xmlns:p14="http://schemas.microsoft.com/office/powerpoint/2010/main" val="2330149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CAAA03-1D4B-47BD-9365-299A5B5B43D3}"/>
              </a:ext>
            </a:extLst>
          </p:cNvPr>
          <p:cNvSpPr>
            <a:spLocks noGrp="1"/>
          </p:cNvSpPr>
          <p:nvPr>
            <p:ph idx="1"/>
          </p:nvPr>
        </p:nvSpPr>
        <p:spPr>
          <a:xfrm>
            <a:off x="838200" y="490330"/>
            <a:ext cx="10515600" cy="5686633"/>
          </a:xfrm>
        </p:spPr>
        <p:txBody>
          <a:bodyPr>
            <a:normAutofit lnSpcReduction="10000"/>
          </a:bodyPr>
          <a:lstStyle/>
          <a:p>
            <a:r>
              <a:rPr lang="en-US" dirty="0"/>
              <a:t>In case a region was hit by famine, the orphans were admitted to orphanages where they were converted into Christianity. </a:t>
            </a:r>
          </a:p>
          <a:p>
            <a:pPr marL="0" indent="0">
              <a:buNone/>
            </a:pPr>
            <a:r>
              <a:rPr lang="en-US" b="1" dirty="0"/>
              <a:t>Economic Reasons</a:t>
            </a:r>
          </a:p>
          <a:p>
            <a:r>
              <a:rPr lang="en-US" dirty="0"/>
              <a:t>There was a huge difference between the salaries of the British and the Indian soldiers. An Indian Infantry soldiers earned Rs 7/month whereas the Cavalry man who used to be British earned Rs 27/month. </a:t>
            </a:r>
          </a:p>
          <a:p>
            <a:r>
              <a:rPr lang="en-US" dirty="0"/>
              <a:t>The Indian had no chance of promotion to the higher ranks in the army of East India Company. </a:t>
            </a:r>
          </a:p>
          <a:p>
            <a:r>
              <a:rPr lang="en-US" dirty="0"/>
              <a:t>The wealth of India started to be transferred to England and the local industries suffered a lot at that time. The silk of Bengal was of finest quality at that time as compared to the silk of France and Italy. The British took the silk on half price from Bengal compared to the price of French and Italian silk. Moreover, British imposed heavy taxes on the local manufacturing industries. </a:t>
            </a:r>
          </a:p>
          <a:p>
            <a:endParaRPr lang="en-US" dirty="0"/>
          </a:p>
        </p:txBody>
      </p:sp>
    </p:spTree>
    <p:extLst>
      <p:ext uri="{BB962C8B-B14F-4D97-AF65-F5344CB8AC3E}">
        <p14:creationId xmlns:p14="http://schemas.microsoft.com/office/powerpoint/2010/main" val="3955278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730</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British colonialism and war of independence 1857</vt:lpstr>
      <vt:lpstr>Reasons for colonialism </vt:lpstr>
      <vt:lpstr>PowerPoint Presentation</vt:lpstr>
      <vt:lpstr>PowerPoint Presentation</vt:lpstr>
      <vt:lpstr>Causes of war of Independence 1857</vt:lpstr>
      <vt:lpstr>Cultural and Religious Reasons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British colonialism and war of independence 1857</dc:title>
  <dc:creator>IBRAHIM AHMED</dc:creator>
  <cp:lastModifiedBy>IBRAHIM AHMED</cp:lastModifiedBy>
  <cp:revision>5</cp:revision>
  <dcterms:created xsi:type="dcterms:W3CDTF">2020-09-25T10:10:44Z</dcterms:created>
  <dcterms:modified xsi:type="dcterms:W3CDTF">2020-09-25T10:50:45Z</dcterms:modified>
</cp:coreProperties>
</file>