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C448F-974C-44EE-AC83-5F10B8FC9700}"/>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CC5E-8075-492F-A7AB-BDEEE647D95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9127-7F54-4893-A51B-41BE5A6571C5}"/>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C8298-B634-46CF-AD04-9214CF7ADED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3344-D2EB-45A1-AB10-CB2F9490C559}"/>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1E13-6B22-4263-86D4-9645732CC7C6}"/>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177D7-7768-4E38-B215-33A01873F013}"/>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695D-2BFD-4878-B568-93D9970FCCC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B7B6A-70FC-4C15-ADEE-1C6D066BE3B0}"/>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87983-7664-4D39-AB77-40D640385498}"/>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1832E-6D54-4861-A851-FF7273362E8F}"/>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6" name="Footer Placeholder 5">
            <a:extLst>
              <a:ext uri="{FF2B5EF4-FFF2-40B4-BE49-F238E27FC236}">
                <a16:creationId xmlns:a16="http://schemas.microsoft.com/office/drawing/2014/main"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C9AE-9420-4ABE-A4E5-654C0B3BC500}"/>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ACCF8-DE60-49C4-B57F-23A822E3F50F}"/>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8" name="Footer Placeholder 7">
            <a:extLst>
              <a:ext uri="{FF2B5EF4-FFF2-40B4-BE49-F238E27FC236}">
                <a16:creationId xmlns:a16="http://schemas.microsoft.com/office/drawing/2014/main"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179D-B529-4831-85EE-038FA6252AB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CDC35-FB2F-4B01-9E03-BA5E3497BEC9}"/>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4" name="Footer Placeholder 3">
            <a:extLst>
              <a:ext uri="{FF2B5EF4-FFF2-40B4-BE49-F238E27FC236}">
                <a16:creationId xmlns:a16="http://schemas.microsoft.com/office/drawing/2014/main"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1B370-A45E-46D0-B0AF-120D3A518C8A}"/>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DDA5-B984-4F3C-AAF8-171DD4B9B53B}"/>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3" name="Footer Placeholder 2">
            <a:extLst>
              <a:ext uri="{FF2B5EF4-FFF2-40B4-BE49-F238E27FC236}">
                <a16:creationId xmlns:a16="http://schemas.microsoft.com/office/drawing/2014/main"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085F-11B0-4973-B37E-44BBA4EF0F92}"/>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FA57C-5A5F-4A7A-9145-8C82524AED5C}"/>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6" name="Footer Placeholder 5">
            <a:extLst>
              <a:ext uri="{FF2B5EF4-FFF2-40B4-BE49-F238E27FC236}">
                <a16:creationId xmlns:a16="http://schemas.microsoft.com/office/drawing/2014/main"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5EF2A-E01C-4ECD-8E8D-953156102B51}"/>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BB281-77A9-4EFD-92C3-7DA4BB11728F}"/>
              </a:ext>
            </a:extLst>
          </p:cNvPr>
          <p:cNvSpPr>
            <a:spLocks noGrp="1"/>
          </p:cNvSpPr>
          <p:nvPr>
            <p:ph type="dt" sz="half" idx="10"/>
          </p:nvPr>
        </p:nvSpPr>
        <p:spPr/>
        <p:txBody>
          <a:bodyPr/>
          <a:lstStyle/>
          <a:p>
            <a:fld id="{77CEEA6C-6435-45EF-8ADF-6D4ACB59A352}" type="datetimeFigureOut">
              <a:rPr lang="en-US" smtClean="0"/>
              <a:t>9/26/2020</a:t>
            </a:fld>
            <a:endParaRPr lang="en-US"/>
          </a:p>
        </p:txBody>
      </p:sp>
      <p:sp>
        <p:nvSpPr>
          <p:cNvPr id="6" name="Footer Placeholder 5">
            <a:extLst>
              <a:ext uri="{FF2B5EF4-FFF2-40B4-BE49-F238E27FC236}">
                <a16:creationId xmlns:a16="http://schemas.microsoft.com/office/drawing/2014/main"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87A2-E3E1-4142-9730-5F68B719AAF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t>9/26/2020</a:t>
            </a:fld>
            <a:endParaRPr lang="en-US"/>
          </a:p>
        </p:txBody>
      </p:sp>
      <p:sp>
        <p:nvSpPr>
          <p:cNvPr id="5" name="Footer Placeholder 4">
            <a:extLst>
              <a:ext uri="{FF2B5EF4-FFF2-40B4-BE49-F238E27FC236}">
                <a16:creationId xmlns:a16="http://schemas.microsoft.com/office/drawing/2014/main"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t>‹#›</a:t>
            </a:fld>
            <a:endParaRPr lang="en-US"/>
          </a:p>
        </p:txBody>
      </p:sp>
    </p:spTree>
    <p:extLst>
      <p:ext uri="{BB962C8B-B14F-4D97-AF65-F5344CB8AC3E}">
        <p14:creationId xmlns:p14="http://schemas.microsoft.com/office/powerpoint/2010/main"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9AE-DAB2-497D-B094-522190BD61F5}"/>
              </a:ext>
            </a:extLst>
          </p:cNvPr>
          <p:cNvSpPr>
            <a:spLocks noGrp="1"/>
          </p:cNvSpPr>
          <p:nvPr>
            <p:ph type="ctrTitle"/>
          </p:nvPr>
        </p:nvSpPr>
        <p:spPr/>
        <p:txBody>
          <a:bodyPr>
            <a:normAutofit fontScale="90000"/>
          </a:bodyPr>
          <a:lstStyle/>
          <a:p>
            <a:r>
              <a:rPr lang="en-US" dirty="0"/>
              <a:t>Sir Sayyid Ahmed khan and Muslim nationalism in South Asia</a:t>
            </a:r>
          </a:p>
        </p:txBody>
      </p:sp>
      <p:sp>
        <p:nvSpPr>
          <p:cNvPr id="3" name="Subtitle 2">
            <a:extLst>
              <a:ext uri="{FF2B5EF4-FFF2-40B4-BE49-F238E27FC236}">
                <a16:creationId xmlns:a16="http://schemas.microsoft.com/office/drawing/2014/main" id="{16C295DC-D9DA-40FB-A647-73AEA0135DB6}"/>
              </a:ext>
            </a:extLst>
          </p:cNvPr>
          <p:cNvSpPr>
            <a:spLocks noGrp="1"/>
          </p:cNvSpPr>
          <p:nvPr>
            <p:ph type="subTitle" idx="1"/>
          </p:nvPr>
        </p:nvSpPr>
        <p:spPr>
          <a:xfrm>
            <a:off x="1524000" y="3509963"/>
            <a:ext cx="9144000" cy="2122211"/>
          </a:xfrm>
        </p:spPr>
        <p:txBody>
          <a:bodyPr>
            <a:normAutofit fontScale="62500" lnSpcReduction="20000"/>
          </a:bodyPr>
          <a:lstStyle/>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Sayyid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val="57771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B399-4DFB-4C9B-B6D3-D32676FDEFFD}"/>
              </a:ext>
            </a:extLst>
          </p:cNvPr>
          <p:cNvSpPr>
            <a:spLocks noGrp="1"/>
          </p:cNvSpPr>
          <p:nvPr>
            <p:ph type="title"/>
          </p:nvPr>
        </p:nvSpPr>
        <p:spPr>
          <a:xfrm>
            <a:off x="838200" y="365125"/>
            <a:ext cx="10515600" cy="973345"/>
          </a:xfrm>
        </p:spPr>
        <p:txBody>
          <a:bodyPr/>
          <a:lstStyle/>
          <a:p>
            <a:r>
              <a:rPr lang="en-US" b="1" dirty="0"/>
              <a:t>Biography</a:t>
            </a:r>
            <a:r>
              <a:rPr lang="en-US" dirty="0"/>
              <a:t>		</a:t>
            </a:r>
          </a:p>
        </p:txBody>
      </p:sp>
      <p:sp>
        <p:nvSpPr>
          <p:cNvPr id="3" name="Content Placeholder 2">
            <a:extLst>
              <a:ext uri="{FF2B5EF4-FFF2-40B4-BE49-F238E27FC236}">
                <a16:creationId xmlns:a16="http://schemas.microsoft.com/office/drawing/2014/main" id="{65CC6863-8B37-4088-B0F4-2D563C3D4897}"/>
              </a:ext>
            </a:extLst>
          </p:cNvPr>
          <p:cNvSpPr>
            <a:spLocks noGrp="1"/>
          </p:cNvSpPr>
          <p:nvPr>
            <p:ph idx="1"/>
          </p:nvPr>
        </p:nvSpPr>
        <p:spPr>
          <a:xfrm>
            <a:off x="838200" y="1338470"/>
            <a:ext cx="10515600" cy="4838493"/>
          </a:xfrm>
        </p:spPr>
        <p:txBody>
          <a:bodyPr/>
          <a:lstStyle/>
          <a:p>
            <a:r>
              <a:rPr lang="en-US" dirty="0"/>
              <a:t>Syed Ahmed was born on October 1817 in Delhi which was the capital of the dying Mughal dynasty.</a:t>
            </a:r>
          </a:p>
          <a:p>
            <a:r>
              <a:rPr lang="en-US" dirty="0"/>
              <a:t>His father, Muhammad </a:t>
            </a:r>
            <a:r>
              <a:rPr lang="en-US" dirty="0" err="1"/>
              <a:t>Muttaqi</a:t>
            </a:r>
            <a:r>
              <a:rPr lang="en-US" dirty="0"/>
              <a:t>, has served the Mughal emperor, Mirza Akbar as his personal advisor. </a:t>
            </a:r>
          </a:p>
          <a:p>
            <a:r>
              <a:rPr lang="en-US" dirty="0"/>
              <a:t>When Sir sayyid Ahmed khan was born British already had annexed major regions of South Asia except for Punjab and Sindh. The Mughal authority was limited up to the red fort of Delhi. </a:t>
            </a:r>
          </a:p>
          <a:p>
            <a:r>
              <a:rPr lang="en-US" dirty="0"/>
              <a:t>Sayyid Ahmed was raised in a wealthy area of Delhi in a Mughal noble tradition. </a:t>
            </a:r>
          </a:p>
          <a:p>
            <a:r>
              <a:rPr lang="en-US" dirty="0"/>
              <a:t>Sayyid Ahmed’s elder brother had established the first printing press in Urdu language in Delhi </a:t>
            </a:r>
          </a:p>
        </p:txBody>
      </p:sp>
    </p:spTree>
    <p:extLst>
      <p:ext uri="{BB962C8B-B14F-4D97-AF65-F5344CB8AC3E}">
        <p14:creationId xmlns:p14="http://schemas.microsoft.com/office/powerpoint/2010/main" val="59583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FAA93-0583-4351-949A-0255DF3B9A70}"/>
              </a:ext>
            </a:extLst>
          </p:cNvPr>
          <p:cNvSpPr>
            <a:spLocks noGrp="1"/>
          </p:cNvSpPr>
          <p:nvPr>
            <p:ph idx="1"/>
          </p:nvPr>
        </p:nvSpPr>
        <p:spPr>
          <a:xfrm>
            <a:off x="838200" y="397565"/>
            <a:ext cx="10515600" cy="5779398"/>
          </a:xfrm>
        </p:spPr>
        <p:txBody>
          <a:bodyPr>
            <a:normAutofit lnSpcReduction="10000"/>
          </a:bodyPr>
          <a:lstStyle/>
          <a:p>
            <a:r>
              <a:rPr lang="en-US" dirty="0"/>
              <a:t>In 1838, when Sayyid Ahmed father died he started to work with the East India Company as a clerk. As Sayyid Ahmed had received modern education along with traditional education. He was pursuing the studies of medicine, but the death of his father has brought financial constraints on the family. The Mughal authority was vanishing, and the East India company’s authority was ascending due to which Sayyid Ahmed joined services in East India Company. </a:t>
            </a:r>
          </a:p>
          <a:p>
            <a:r>
              <a:rPr lang="en-US" dirty="0"/>
              <a:t>Three years later Sayyid Ahmed was promoted to the rank of sub judge in the judicial department. He served at different places. </a:t>
            </a:r>
          </a:p>
          <a:p>
            <a:pPr marL="0" indent="0">
              <a:buNone/>
            </a:pPr>
            <a:r>
              <a:rPr lang="en-US" dirty="0"/>
              <a:t> </a:t>
            </a:r>
            <a:r>
              <a:rPr lang="en-US" b="1" dirty="0"/>
              <a:t>The beginning of Aligarh movement</a:t>
            </a:r>
          </a:p>
          <a:p>
            <a:r>
              <a:rPr lang="en-US" dirty="0">
                <a:effectLst/>
                <a:ea typeface="Calibri" panose="020F0502020204030204" pitchFamily="34" charset="0"/>
              </a:rPr>
              <a:t>Soon after the war of independence was over the heavy hand of the British fell upon the Muslims. Although the Hindus were also included in the uprising of 1857, but the British punished the Muslims more badly. </a:t>
            </a:r>
            <a:endParaRPr lang="en-US" b="1" dirty="0"/>
          </a:p>
          <a:p>
            <a:endParaRPr lang="en-US" dirty="0"/>
          </a:p>
        </p:txBody>
      </p:sp>
    </p:spTree>
    <p:extLst>
      <p:ext uri="{BB962C8B-B14F-4D97-AF65-F5344CB8AC3E}">
        <p14:creationId xmlns:p14="http://schemas.microsoft.com/office/powerpoint/2010/main" val="306827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07F1-C33D-4CD5-B552-C2E2A981BF1E}"/>
              </a:ext>
            </a:extLst>
          </p:cNvPr>
          <p:cNvSpPr>
            <a:spLocks noGrp="1"/>
          </p:cNvSpPr>
          <p:nvPr>
            <p:ph idx="1"/>
          </p:nvPr>
        </p:nvSpPr>
        <p:spPr>
          <a:xfrm>
            <a:off x="838200" y="371061"/>
            <a:ext cx="10515600" cy="5805902"/>
          </a:xfrm>
        </p:spPr>
        <p:txBody>
          <a:bodyPr>
            <a:normAutofit/>
          </a:bodyPr>
          <a:lstStyle/>
          <a:p>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r>
              <a:rPr lang="en-US" dirty="0">
                <a:effectLst/>
                <a:ea typeface="Calibri" panose="020F0502020204030204" pitchFamily="34" charset="0"/>
                <a:cs typeface="Times New Roman" panose="02020603050405020304" pitchFamily="18" charset="0"/>
              </a:rPr>
              <a:t>Sir Sayyid Ahmed Khan considered that to improve the conditions of the Muslims it was necessary to bring the Muslims closer to the British, because the British rule was established in sub-continent.</a:t>
            </a:r>
          </a:p>
          <a:p>
            <a:r>
              <a:rPr lang="en-US" dirty="0">
                <a:effectLst/>
                <a:ea typeface="Calibri" panose="020F0502020204030204" pitchFamily="34" charset="0"/>
              </a:rPr>
              <a:t>Sir Sayyid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96141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Sayyid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4479F5-6C6D-4FB7-BA5D-63BE233A2632}"/>
              </a:ext>
            </a:extLst>
          </p:cNvPr>
          <p:cNvSpPr>
            <a:spLocks noGrp="1"/>
          </p:cNvSpPr>
          <p:nvPr>
            <p:ph idx="1"/>
          </p:nvPr>
        </p:nvSpPr>
        <p:spPr>
          <a:xfrm>
            <a:off x="838200" y="808383"/>
            <a:ext cx="10515600" cy="5368580"/>
          </a:xfrm>
        </p:spPr>
        <p:txBody>
          <a:bodyPr>
            <a:normAutofit fontScale="25000" lnSpcReduction="20000"/>
          </a:bodyPr>
          <a:lstStyle/>
          <a:p>
            <a:r>
              <a:rPr lang="en-US" sz="11200" dirty="0">
                <a:effectLst/>
                <a:ea typeface="Calibri" panose="020F0502020204030204" pitchFamily="34" charset="0"/>
                <a:cs typeface="Times New Roman" panose="02020603050405020304" pitchFamily="18" charset="0"/>
              </a:rPr>
              <a:t>. In 1859, he set up a school at </a:t>
            </a:r>
            <a:r>
              <a:rPr lang="en-US" sz="11200" dirty="0" err="1">
                <a:effectLst/>
                <a:ea typeface="Calibri" panose="020F0502020204030204" pitchFamily="34" charset="0"/>
                <a:cs typeface="Times New Roman" panose="02020603050405020304" pitchFamily="18" charset="0"/>
              </a:rPr>
              <a:t>Muradabad</a:t>
            </a:r>
            <a:r>
              <a:rPr lang="en-US" sz="11200" dirty="0">
                <a:effectLst/>
                <a:ea typeface="Calibri" panose="020F0502020204030204" pitchFamily="34" charset="0"/>
                <a:cs typeface="Times New Roman" panose="02020603050405020304" pitchFamily="18" charset="0"/>
              </a:rPr>
              <a:t> where Persian and English were taught.</a:t>
            </a:r>
          </a:p>
          <a:p>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r>
              <a:rPr lang="en-US" sz="11200" dirty="0">
                <a:effectLst/>
                <a:ea typeface="Calibri" panose="020F0502020204030204" pitchFamily="34" charset="0"/>
                <a:cs typeface="Times New Roman" panose="02020603050405020304" pitchFamily="18" charset="0"/>
              </a:rPr>
              <a:t>In 1869, Sir Sayyid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r>
              <a:rPr lang="en-US" sz="11200" dirty="0">
                <a:effectLst/>
                <a:ea typeface="Calibri" panose="020F0502020204030204" pitchFamily="34" charset="0"/>
                <a:cs typeface="Times New Roman" panose="02020603050405020304" pitchFamily="18" charset="0"/>
              </a:rPr>
              <a:t>In 1874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8152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C5709-8387-4819-9A22-94404BA19FCA}"/>
              </a:ext>
            </a:extLst>
          </p:cNvPr>
          <p:cNvSpPr>
            <a:spLocks noGrp="1"/>
          </p:cNvSpPr>
          <p:nvPr>
            <p:ph idx="1"/>
          </p:nvPr>
        </p:nvSpPr>
        <p:spPr>
          <a:xfrm>
            <a:off x="838200" y="397565"/>
            <a:ext cx="10515600" cy="5779398"/>
          </a:xfrm>
        </p:spPr>
        <p:txBody>
          <a:bodyPr>
            <a:normAutofit/>
          </a:bodyPr>
          <a:lstStyle/>
          <a:p>
            <a:r>
              <a:rPr lang="en-US" dirty="0">
                <a:effectLst/>
                <a:ea typeface="Calibri" panose="020F0502020204030204" pitchFamily="34" charset="0"/>
                <a:cs typeface="Times New Roman" panose="02020603050405020304" pitchFamily="18" charset="0"/>
              </a:rPr>
              <a:t>To spread the message of uplifting the educational status of the Muslims Sir Sayyid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buNone/>
            </a:pPr>
            <a:r>
              <a:rPr lang="en-US" b="1" dirty="0">
                <a:ea typeface="Calibri" panose="020F0502020204030204" pitchFamily="34" charset="0"/>
                <a:cs typeface="Times New Roman" panose="02020603050405020304" pitchFamily="18" charset="0"/>
              </a:rPr>
              <a:t>Religious Services of Sayyid Ahmed khan</a:t>
            </a:r>
          </a:p>
          <a:p>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747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FD7E-5255-4C1F-9A67-084C1620AACF}"/>
              </a:ext>
            </a:extLst>
          </p:cNvPr>
          <p:cNvSpPr>
            <a:spLocks noGrp="1"/>
          </p:cNvSpPr>
          <p:nvPr>
            <p:ph idx="1"/>
          </p:nvPr>
        </p:nvSpPr>
        <p:spPr>
          <a:xfrm>
            <a:off x="838200" y="371061"/>
            <a:ext cx="10515600" cy="5805902"/>
          </a:xfrm>
        </p:spPr>
        <p:txBody>
          <a:bodyPr>
            <a:normAutofit lnSpcReduction="10000"/>
          </a:bodyPr>
          <a:lstStyle/>
          <a:p>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r>
              <a:rPr lang="en-US" dirty="0">
                <a:solidFill>
                  <a:srgbClr val="202122"/>
                </a:solidFill>
                <a:cs typeface="Arial" panose="020B0604020202020204" pitchFamily="34" charset="0"/>
              </a:rPr>
              <a:t>He wrote Causes of Indian Revolt to enumerate the grievances of the Indians to the British. The British then changed the way of administration, The offered the Indian Civil services for the Indians in 1860. They also started to avoid intervention in the local religion, custom and culture. </a:t>
            </a:r>
          </a:p>
          <a:p>
            <a:r>
              <a:rPr lang="en-US" b="1" dirty="0">
                <a:effectLst/>
                <a:ea typeface="Calibri" panose="020F0502020204030204" pitchFamily="34" charset="0"/>
                <a:cs typeface="Arial" panose="020B0604020202020204" pitchFamily="34" charset="0"/>
              </a:rPr>
              <a:t>Two nation theory</a:t>
            </a:r>
            <a:endParaRPr lang="en-US" dirty="0">
              <a:solidFill>
                <a:srgbClr val="202122"/>
              </a:solidFill>
              <a:cs typeface="Arial" panose="020B0604020202020204" pitchFamily="34" charset="0"/>
            </a:endParaRPr>
          </a:p>
          <a:p>
            <a:r>
              <a:rPr lang="en-US" dirty="0">
                <a:effectLst/>
                <a:ea typeface="Calibri" panose="020F0502020204030204" pitchFamily="34" charset="0"/>
              </a:rPr>
              <a:t>In 1867, Urdu and Hindi controversy emerged in Benares. Some Hindu leaders thought that the use of Urdu as official language must be discontinued and instead the Hindi in </a:t>
            </a:r>
            <a:r>
              <a:rPr lang="en-US" dirty="0" err="1">
                <a:effectLst/>
                <a:ea typeface="Calibri" panose="020F0502020204030204" pitchFamily="34" charset="0"/>
              </a:rPr>
              <a:t>Devnagri</a:t>
            </a:r>
            <a:r>
              <a:rPr lang="en-US" dirty="0">
                <a:effectLst/>
                <a:ea typeface="Calibri" panose="020F0502020204030204" pitchFamily="34" charset="0"/>
              </a:rPr>
              <a:t> script must be promoted.</a:t>
            </a:r>
          </a:p>
          <a:p>
            <a:r>
              <a:rPr lang="en-US" dirty="0">
                <a:effectLst/>
                <a:ea typeface="Calibri" panose="020F0502020204030204" pitchFamily="34" charset="0"/>
              </a:rPr>
              <a:t> Many Hindu leaders agitated against the use of Urdu in Persian script. The government accepted their demand and made Hindi the official language. </a:t>
            </a:r>
            <a:endParaRPr lang="en-US" b="0" i="0" dirty="0">
              <a:solidFill>
                <a:srgbClr val="202122"/>
              </a:solidFill>
              <a:effectLst/>
              <a:cs typeface="Arial" panose="020B0604020202020204" pitchFamily="34" charset="0"/>
            </a:endParaRPr>
          </a:p>
          <a:p>
            <a:endParaRPr lang="en-US" dirty="0"/>
          </a:p>
        </p:txBody>
      </p:sp>
    </p:spTree>
    <p:extLst>
      <p:ext uri="{BB962C8B-B14F-4D97-AF65-F5344CB8AC3E}">
        <p14:creationId xmlns:p14="http://schemas.microsoft.com/office/powerpoint/2010/main" val="360056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D9AE-26FE-439A-9771-CFB1772DCDA4}"/>
              </a:ext>
            </a:extLst>
          </p:cNvPr>
          <p:cNvSpPr>
            <a:spLocks noGrp="1"/>
          </p:cNvSpPr>
          <p:nvPr>
            <p:ph idx="1"/>
          </p:nvPr>
        </p:nvSpPr>
        <p:spPr>
          <a:xfrm>
            <a:off x="838200" y="450574"/>
            <a:ext cx="10515600" cy="5726389"/>
          </a:xfrm>
        </p:spPr>
        <p:txBody>
          <a:bodyPr>
            <a:normAutofit/>
          </a:bodyPr>
          <a:lstStyle/>
          <a:p>
            <a:r>
              <a:rPr lang="en-US" dirty="0">
                <a:effectLst/>
                <a:ea typeface="Calibri" panose="020F0502020204030204" pitchFamily="34" charset="0"/>
                <a:cs typeface="Times New Roman" panose="02020603050405020304" pitchFamily="18" charset="0"/>
              </a:rPr>
              <a:t>The Urdu-Hindi controversy convinced Sir Sayyid Ahmed Khan that the Hindus would never be sincere to the Muslims. The culture, civilization, religion, are different of Hindus comparatively to the Muslims.</a:t>
            </a:r>
          </a:p>
          <a:p>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Sayyid Ahmed Khan keeping in view all the developments declared that the Hindus and Muslims are two different nations</a:t>
            </a:r>
            <a:r>
              <a:rPr lang="en-US">
                <a:effectLst/>
                <a:ea typeface="Calibri" panose="020F0502020204030204" pitchFamily="34" charset="0"/>
                <a:cs typeface="Times New Roman" panose="02020603050405020304" pitchFamily="18" charset="0"/>
              </a:rPr>
              <a:t>. In </a:t>
            </a:r>
            <a:r>
              <a:rPr lang="en-US" dirty="0">
                <a:effectLst/>
                <a:ea typeface="Calibri" panose="020F0502020204030204" pitchFamily="34" charset="0"/>
                <a:cs typeface="Times New Roman" panose="02020603050405020304" pitchFamily="18" charset="0"/>
              </a:rPr>
              <a:t>1868, he used the word two-nation for the Hindus and Muslims</a:t>
            </a:r>
            <a:endParaRPr lang="en-US" dirty="0">
              <a:cs typeface="Times New Roman" panose="02020603050405020304" pitchFamily="18" charset="0"/>
            </a:endParaRPr>
          </a:p>
        </p:txBody>
      </p:sp>
    </p:spTree>
    <p:extLst>
      <p:ext uri="{BB962C8B-B14F-4D97-AF65-F5344CB8AC3E}">
        <p14:creationId xmlns:p14="http://schemas.microsoft.com/office/powerpoint/2010/main" val="39369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911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Sir Sayyid Ahmed khan and Muslim nationalism in South Asia</vt:lpstr>
      <vt:lpstr>Biography  </vt:lpstr>
      <vt:lpstr>PowerPoint Presentation</vt:lpstr>
      <vt:lpstr>PowerPoint Presentation</vt:lpstr>
      <vt:lpstr>Educational services of Sir Sayyid Ahmed khan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IBRAHIM AHMED</cp:lastModifiedBy>
  <cp:revision>7</cp:revision>
  <dcterms:created xsi:type="dcterms:W3CDTF">2020-09-26T04:04:28Z</dcterms:created>
  <dcterms:modified xsi:type="dcterms:W3CDTF">2020-09-26T05:01:10Z</dcterms:modified>
</cp:coreProperties>
</file>