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4"/>
  </p:notesMasterIdLst>
  <p:sldIdLst>
    <p:sldId id="256" r:id="rId2"/>
    <p:sldId id="280" r:id="rId3"/>
    <p:sldId id="257" r:id="rId4"/>
    <p:sldId id="281" r:id="rId5"/>
    <p:sldId id="258" r:id="rId6"/>
    <p:sldId id="259" r:id="rId7"/>
    <p:sldId id="260" r:id="rId8"/>
    <p:sldId id="261" r:id="rId9"/>
    <p:sldId id="282" r:id="rId10"/>
    <p:sldId id="283" r:id="rId11"/>
    <p:sldId id="284" r:id="rId12"/>
    <p:sldId id="285" r:id="rId13"/>
    <p:sldId id="262" r:id="rId14"/>
    <p:sldId id="286" r:id="rId15"/>
    <p:sldId id="263" r:id="rId16"/>
    <p:sldId id="264" r:id="rId17"/>
    <p:sldId id="287" r:id="rId18"/>
    <p:sldId id="288" r:id="rId19"/>
    <p:sldId id="265" r:id="rId20"/>
    <p:sldId id="295" r:id="rId21"/>
    <p:sldId id="289" r:id="rId22"/>
    <p:sldId id="294" r:id="rId23"/>
    <p:sldId id="267" r:id="rId24"/>
    <p:sldId id="290" r:id="rId25"/>
    <p:sldId id="269" r:id="rId26"/>
    <p:sldId id="296" r:id="rId27"/>
    <p:sldId id="270" r:id="rId28"/>
    <p:sldId id="271" r:id="rId29"/>
    <p:sldId id="291" r:id="rId30"/>
    <p:sldId id="292" r:id="rId31"/>
    <p:sldId id="275"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78" y="7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DC111-57F0-4FAA-A6D6-99D9D30E262E}" type="datetimeFigureOut">
              <a:rPr lang="en-US" smtClean="0"/>
              <a:pPr/>
              <a:t>12/17/2019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C76B29-EFF9-45AB-BA66-485CC41E3B0D}" type="slidenum">
              <a:rPr lang="en-US" smtClean="0"/>
              <a:pPr/>
              <a:t>‹#›</a:t>
            </a:fld>
            <a:endParaRPr lang="en-US"/>
          </a:p>
        </p:txBody>
      </p:sp>
    </p:spTree>
    <p:extLst>
      <p:ext uri="{BB962C8B-B14F-4D97-AF65-F5344CB8AC3E}">
        <p14:creationId xmlns:p14="http://schemas.microsoft.com/office/powerpoint/2010/main" val="3272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C76B29-EFF9-45AB-BA66-485CC41E3B0D}"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D4492EF-4C03-47D9-ADB8-6C8EBB7B880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92EF-4C03-47D9-ADB8-6C8EBB7B88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92EF-4C03-47D9-ADB8-6C8EBB7B88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92EF-4C03-47D9-ADB8-6C8EBB7B88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92EF-4C03-47D9-ADB8-6C8EBB7B880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92EF-4C03-47D9-ADB8-6C8EBB7B88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492EF-4C03-47D9-ADB8-6C8EBB7B88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492EF-4C03-47D9-ADB8-6C8EBB7B88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492EF-4C03-47D9-ADB8-6C8EBB7B88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92EF-4C03-47D9-ADB8-6C8EBB7B88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38A889-8059-4DDD-A1B9-4EB212DBE46B}"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D4492EF-4C03-47D9-ADB8-6C8EBB7B880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38A889-8059-4DDD-A1B9-4EB212DBE46B}" type="datetimeFigureOut">
              <a:rPr lang="en-US" smtClean="0"/>
              <a:pPr/>
              <a:t>12/17/2019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4492EF-4C03-47D9-ADB8-6C8EBB7B880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gif"/><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Initial Problems Of Pakistan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lstStyle/>
          <a:p>
            <a:endParaRPr lang="en-US" dirty="0" smtClean="0"/>
          </a:p>
          <a:p>
            <a:r>
              <a:rPr lang="en-US" dirty="0" smtClean="0"/>
              <a:t>Nearly all the states accepted the reality of the situation and opted either for Pakistan or India accordingly.</a:t>
            </a:r>
          </a:p>
          <a:p>
            <a:endParaRPr lang="en-US" dirty="0"/>
          </a:p>
          <a:p>
            <a:r>
              <a:rPr lang="en-US" dirty="0" smtClean="0"/>
              <a:t>There were few states </a:t>
            </a:r>
            <a:r>
              <a:rPr lang="en-US" dirty="0" err="1" smtClean="0"/>
              <a:t>Junagadh</a:t>
            </a:r>
            <a:r>
              <a:rPr lang="en-US" dirty="0" smtClean="0"/>
              <a:t>, Hyderabad, Jodhpur and Kashmir which defied the principle of partition.</a:t>
            </a:r>
            <a:endParaRPr lang="en-US" dirty="0"/>
          </a:p>
        </p:txBody>
      </p:sp>
    </p:spTree>
    <p:extLst>
      <p:ext uri="{BB962C8B-B14F-4D97-AF65-F5344CB8AC3E}">
        <p14:creationId xmlns:p14="http://schemas.microsoft.com/office/powerpoint/2010/main" val="68272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219200"/>
          </a:xfrm>
        </p:spPr>
        <p:txBody>
          <a:bodyPr>
            <a:normAutofit fontScale="90000"/>
          </a:bodyPr>
          <a:lstStyle/>
          <a:p>
            <a:r>
              <a:rPr lang="en-US" dirty="0" smtClean="0"/>
              <a:t>4. The Massacre of Muslim 	Refugees in India:</a:t>
            </a:r>
            <a:endParaRPr lang="en-US" dirty="0"/>
          </a:p>
        </p:txBody>
      </p:sp>
      <p:sp>
        <p:nvSpPr>
          <p:cNvPr id="3" name="Content Placeholder 2"/>
          <p:cNvSpPr>
            <a:spLocks noGrp="1"/>
          </p:cNvSpPr>
          <p:nvPr>
            <p:ph idx="1"/>
          </p:nvPr>
        </p:nvSpPr>
        <p:spPr>
          <a:xfrm>
            <a:off x="457200" y="1935480"/>
            <a:ext cx="8229600" cy="4617720"/>
          </a:xfrm>
        </p:spPr>
        <p:txBody>
          <a:bodyPr>
            <a:noAutofit/>
          </a:bodyPr>
          <a:lstStyle/>
          <a:p>
            <a:r>
              <a:rPr lang="en-US" sz="2800" dirty="0" smtClean="0"/>
              <a:t>Above all other concerns, were the violence and refugees problem.</a:t>
            </a:r>
          </a:p>
          <a:p>
            <a:r>
              <a:rPr lang="en-US" sz="2800" dirty="0" err="1" smtClean="0"/>
              <a:t>Jinah’s</a:t>
            </a:r>
            <a:r>
              <a:rPr lang="en-US" sz="2800" dirty="0" smtClean="0"/>
              <a:t> plea to regard religion as a personal matter, not a state matter, was ignored.</a:t>
            </a:r>
          </a:p>
          <a:p>
            <a:r>
              <a:rPr lang="en-US" sz="2800" dirty="0" smtClean="0"/>
              <a:t>On the birth of Pakistan, Hindus and Sikhs became more furious</a:t>
            </a:r>
            <a:r>
              <a:rPr lang="en-US" sz="2800" dirty="0" smtClean="0"/>
              <a:t>.</a:t>
            </a:r>
            <a:endParaRPr lang="en-US" sz="2800" dirty="0" smtClean="0"/>
          </a:p>
          <a:p>
            <a:r>
              <a:rPr lang="en-US" sz="2800" dirty="0" smtClean="0"/>
              <a:t>In a planned move, Muslim properties were set on fire and they were compelled to leave Bharat for Pakistan with nothing but their lives.</a:t>
            </a:r>
            <a:endParaRPr lang="en-US" sz="2800" dirty="0"/>
          </a:p>
        </p:txBody>
      </p:sp>
    </p:spTree>
    <p:extLst>
      <p:ext uri="{BB962C8B-B14F-4D97-AF65-F5344CB8AC3E}">
        <p14:creationId xmlns:p14="http://schemas.microsoft.com/office/powerpoint/2010/main" val="136516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sz="2800" dirty="0" smtClean="0"/>
              <a:t>Millions of refugees were killed before they reached Pakistan.</a:t>
            </a:r>
          </a:p>
          <a:p>
            <a:endParaRPr lang="en-US" sz="2800" dirty="0" smtClean="0"/>
          </a:p>
          <a:p>
            <a:r>
              <a:rPr lang="en-US" sz="2800" dirty="0" smtClean="0"/>
              <a:t>The most conservative estimates of the casualties were 250,000.</a:t>
            </a:r>
          </a:p>
          <a:p>
            <a:endParaRPr lang="en-US" sz="2800" dirty="0" smtClean="0"/>
          </a:p>
          <a:p>
            <a:r>
              <a:rPr lang="en-US" sz="2800" dirty="0" smtClean="0"/>
              <a:t>Many migrants were looted and had to be provided boarding immediately as they reached Pakistan.</a:t>
            </a:r>
            <a:endParaRPr lang="en-US" sz="2800" dirty="0"/>
          </a:p>
        </p:txBody>
      </p:sp>
    </p:spTree>
    <p:extLst>
      <p:ext uri="{BB962C8B-B14F-4D97-AF65-F5344CB8AC3E}">
        <p14:creationId xmlns:p14="http://schemas.microsoft.com/office/powerpoint/2010/main" val="74380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fontScale="90000"/>
          </a:bodyPr>
          <a:lstStyle/>
          <a:p>
            <a:r>
              <a:rPr lang="en-US" dirty="0"/>
              <a:t>5</a:t>
            </a:r>
            <a:r>
              <a:rPr lang="en-US" dirty="0" smtClean="0"/>
              <a:t>. Division Of Armed Forces and Military Assets:</a:t>
            </a:r>
            <a:endParaRPr lang="en-US" dirty="0"/>
          </a:p>
        </p:txBody>
      </p:sp>
      <p:sp>
        <p:nvSpPr>
          <p:cNvPr id="3" name="Content Placeholder 2"/>
          <p:cNvSpPr>
            <a:spLocks noGrp="1"/>
          </p:cNvSpPr>
          <p:nvPr>
            <p:ph idx="1"/>
          </p:nvPr>
        </p:nvSpPr>
        <p:spPr>
          <a:xfrm>
            <a:off x="457200" y="1676400"/>
            <a:ext cx="8229600" cy="4648200"/>
          </a:xfrm>
        </p:spPr>
        <p:txBody>
          <a:bodyPr>
            <a:normAutofit fontScale="92500" lnSpcReduction="20000"/>
          </a:bodyPr>
          <a:lstStyle/>
          <a:p>
            <a:r>
              <a:rPr lang="en-US" dirty="0" smtClean="0"/>
              <a:t>For the security and safeguard of its territory, Pakistan needed armed forces and military equipment.</a:t>
            </a:r>
          </a:p>
          <a:p>
            <a:endParaRPr lang="en-US" dirty="0" smtClean="0"/>
          </a:p>
          <a:p>
            <a:r>
              <a:rPr lang="en-US" dirty="0" smtClean="0"/>
              <a:t>It became a sensitive issue for Pakistan which demanded the immediate division of army assets and personnel.</a:t>
            </a:r>
          </a:p>
          <a:p>
            <a:endParaRPr lang="en-US" dirty="0" smtClean="0"/>
          </a:p>
          <a:p>
            <a:r>
              <a:rPr lang="en-US" dirty="0" smtClean="0"/>
              <a:t>No problem was faced with regard to the division of soldiers but the Indian leaders created many difficulties in the division of military assets and equipment.</a:t>
            </a:r>
          </a:p>
          <a:p>
            <a:endParaRPr lang="en-US" dirty="0" smtClean="0"/>
          </a:p>
          <a:p>
            <a:r>
              <a:rPr lang="en-US" dirty="0" smtClean="0"/>
              <a:t>Pakistan received was nothing but scrap and out of order machines, broken weapons, unserivceable artillery and aircrafts.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endParaRPr lang="en-US" dirty="0" smtClean="0"/>
          </a:p>
          <a:p>
            <a:r>
              <a:rPr lang="en-US" dirty="0" smtClean="0"/>
              <a:t>There </a:t>
            </a:r>
            <a:r>
              <a:rPr lang="en-US" dirty="0"/>
              <a:t>were 16 ordinance factories and all were located in India. Pakistan was given 60 million rupees towards its share in the </a:t>
            </a:r>
            <a:r>
              <a:rPr lang="en-US" dirty="0" smtClean="0"/>
              <a:t>Ordinance </a:t>
            </a:r>
            <a:r>
              <a:rPr lang="en-US" dirty="0" smtClean="0"/>
              <a:t>Factories.</a:t>
            </a:r>
            <a:endParaRPr lang="en-US" dirty="0" smtClean="0"/>
          </a:p>
          <a:p>
            <a:endParaRPr lang="en-US" dirty="0" smtClean="0"/>
          </a:p>
          <a:p>
            <a:r>
              <a:rPr lang="en-US" dirty="0" smtClean="0"/>
              <a:t>Pakistan </a:t>
            </a:r>
            <a:r>
              <a:rPr lang="en-US" dirty="0"/>
              <a:t>did not receive the due share of the military assets till now. </a:t>
            </a:r>
            <a:endParaRPr lang="en-US" dirty="0" smtClean="0"/>
          </a:p>
          <a:p>
            <a:endParaRPr lang="en-US" dirty="0" smtClean="0"/>
          </a:p>
          <a:p>
            <a:r>
              <a:rPr lang="en-US" dirty="0" smtClean="0"/>
              <a:t>This </a:t>
            </a:r>
            <a:r>
              <a:rPr lang="en-US" dirty="0"/>
              <a:t>dishonest attitude put Pakistan into great difficulties.</a:t>
            </a:r>
          </a:p>
        </p:txBody>
      </p:sp>
    </p:spTree>
    <p:extLst>
      <p:ext uri="{BB962C8B-B14F-4D97-AF65-F5344CB8AC3E}">
        <p14:creationId xmlns:p14="http://schemas.microsoft.com/office/powerpoint/2010/main" val="410812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smtClean="0"/>
              <a:t>Division Of Military Assets</a:t>
            </a:r>
            <a:endParaRPr lang="en-US" sz="4000" dirty="0"/>
          </a:p>
        </p:txBody>
      </p:sp>
      <p:pic>
        <p:nvPicPr>
          <p:cNvPr id="4" name="Content Placeholder 3" descr="Pakisstan Army Sodier Standing With Flag Of Pakistan-sarzameenpak.blogspot.com.jpg"/>
          <p:cNvPicPr>
            <a:picLocks noGrp="1" noChangeAspect="1"/>
          </p:cNvPicPr>
          <p:nvPr>
            <p:ph idx="1"/>
          </p:nvPr>
        </p:nvPicPr>
        <p:blipFill>
          <a:blip r:embed="rId2" cstate="print"/>
          <a:stretch>
            <a:fillRect/>
          </a:stretch>
        </p:blipFill>
        <p:spPr>
          <a:xfrm>
            <a:off x="3810000" y="1600200"/>
            <a:ext cx="5181600" cy="2057400"/>
          </a:xfrm>
        </p:spPr>
      </p:pic>
      <p:pic>
        <p:nvPicPr>
          <p:cNvPr id="5" name="Picture 4" descr="mizokami_pakistan.jpg"/>
          <p:cNvPicPr>
            <a:picLocks noChangeAspect="1"/>
          </p:cNvPicPr>
          <p:nvPr/>
        </p:nvPicPr>
        <p:blipFill>
          <a:blip r:embed="rId3" cstate="print"/>
          <a:stretch>
            <a:fillRect/>
          </a:stretch>
        </p:blipFill>
        <p:spPr>
          <a:xfrm>
            <a:off x="152400" y="3429000"/>
            <a:ext cx="3295650" cy="2938462"/>
          </a:xfrm>
          <a:prstGeom prst="rect">
            <a:avLst/>
          </a:prstGeom>
        </p:spPr>
      </p:pic>
      <p:pic>
        <p:nvPicPr>
          <p:cNvPr id="6" name="Picture 5" descr="p1634180.jpg"/>
          <p:cNvPicPr>
            <a:picLocks noChangeAspect="1"/>
          </p:cNvPicPr>
          <p:nvPr/>
        </p:nvPicPr>
        <p:blipFill>
          <a:blip r:embed="rId4" cstate="print"/>
          <a:stretch>
            <a:fillRect/>
          </a:stretch>
        </p:blipFill>
        <p:spPr>
          <a:xfrm>
            <a:off x="228600" y="1600200"/>
            <a:ext cx="3276600" cy="1738563"/>
          </a:xfrm>
          <a:prstGeom prst="rect">
            <a:avLst/>
          </a:prstGeom>
        </p:spPr>
      </p:pic>
      <p:pic>
        <p:nvPicPr>
          <p:cNvPr id="7" name="Picture 6" descr="20_1.jpg"/>
          <p:cNvPicPr>
            <a:picLocks noChangeAspect="1"/>
          </p:cNvPicPr>
          <p:nvPr/>
        </p:nvPicPr>
        <p:blipFill>
          <a:blip r:embed="rId5" cstate="print"/>
          <a:stretch>
            <a:fillRect/>
          </a:stretch>
        </p:blipFill>
        <p:spPr>
          <a:xfrm>
            <a:off x="3810000" y="4114800"/>
            <a:ext cx="5181600" cy="225399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normAutofit/>
          </a:bodyPr>
          <a:lstStyle/>
          <a:p>
            <a:r>
              <a:rPr lang="en-US" sz="4000" dirty="0"/>
              <a:t>6</a:t>
            </a:r>
            <a:r>
              <a:rPr lang="en-US" sz="4000" dirty="0" smtClean="0"/>
              <a:t>. Division Of Financial Assets:</a:t>
            </a:r>
            <a:endParaRPr lang="en-US" sz="4000" dirty="0"/>
          </a:p>
        </p:txBody>
      </p:sp>
      <p:sp>
        <p:nvSpPr>
          <p:cNvPr id="3" name="Content Placeholder 2"/>
          <p:cNvSpPr>
            <a:spLocks noGrp="1"/>
          </p:cNvSpPr>
          <p:nvPr>
            <p:ph idx="1"/>
          </p:nvPr>
        </p:nvSpPr>
        <p:spPr>
          <a:xfrm>
            <a:off x="457200" y="1295400"/>
            <a:ext cx="8229600" cy="3581399"/>
          </a:xfrm>
        </p:spPr>
        <p:txBody>
          <a:bodyPr>
            <a:normAutofit fontScale="85000" lnSpcReduction="10000"/>
          </a:bodyPr>
          <a:lstStyle/>
          <a:p>
            <a:r>
              <a:rPr lang="en-US" dirty="0" smtClean="0"/>
              <a:t>At the time of division there was cash balance of 4 billion rupees in the reserve Bank of India which was to be divided between India and Pakistan.</a:t>
            </a:r>
          </a:p>
          <a:p>
            <a:r>
              <a:rPr lang="en-US" dirty="0" smtClean="0"/>
              <a:t>Pakistan was to receive 750 million rupees, which was initially delayed by the Indian Government. After the protest of Pakistan, India agreed to pay 200 million rupees. As the war between India and Pakistan started on Kashmir issue India again stopped the rest of the amount.</a:t>
            </a:r>
          </a:p>
          <a:p>
            <a:r>
              <a:rPr lang="en-US" dirty="0" smtClean="0"/>
              <a:t>However the remaining 50 million rupees are still not paid. The money was Pakistan’s rightful share. India deliberately withhold it because they hoped that Pakistan would become Bankrupt.</a:t>
            </a:r>
            <a:endParaRPr lang="en-US" dirty="0"/>
          </a:p>
        </p:txBody>
      </p:sp>
      <p:pic>
        <p:nvPicPr>
          <p:cNvPr id="4" name="Picture 3" descr="2290172969_09a1b8c979_b.jpg"/>
          <p:cNvPicPr>
            <a:picLocks noChangeAspect="1"/>
          </p:cNvPicPr>
          <p:nvPr/>
        </p:nvPicPr>
        <p:blipFill>
          <a:blip r:embed="rId2" cstate="print"/>
          <a:stretch>
            <a:fillRect/>
          </a:stretch>
        </p:blipFill>
        <p:spPr>
          <a:xfrm>
            <a:off x="685800" y="4800600"/>
            <a:ext cx="2971800" cy="1676400"/>
          </a:xfrm>
          <a:prstGeom prst="rect">
            <a:avLst/>
          </a:prstGeom>
        </p:spPr>
      </p:pic>
      <p:pic>
        <p:nvPicPr>
          <p:cNvPr id="5" name="Picture 4" descr="pakistani-rupee-could-further-be-devaluated-says-ceo-tundra-fonder.jpg"/>
          <p:cNvPicPr>
            <a:picLocks noChangeAspect="1"/>
          </p:cNvPicPr>
          <p:nvPr/>
        </p:nvPicPr>
        <p:blipFill>
          <a:blip r:embed="rId3" cstate="print"/>
          <a:stretch>
            <a:fillRect/>
          </a:stretch>
        </p:blipFill>
        <p:spPr>
          <a:xfrm>
            <a:off x="3886200" y="4800600"/>
            <a:ext cx="4572000" cy="1676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sz="5400" dirty="0" smtClean="0"/>
              <a:t>7. Canal </a:t>
            </a:r>
            <a:r>
              <a:rPr lang="en-US" sz="5400" dirty="0"/>
              <a:t>Water </a:t>
            </a:r>
            <a:r>
              <a:rPr lang="en-US" sz="5400" dirty="0" smtClean="0"/>
              <a:t>Dispute:</a:t>
            </a:r>
            <a:endParaRPr lang="en-US" dirty="0"/>
          </a:p>
        </p:txBody>
      </p:sp>
      <p:sp>
        <p:nvSpPr>
          <p:cNvPr id="3" name="Content Placeholder 2"/>
          <p:cNvSpPr>
            <a:spLocks noGrp="1"/>
          </p:cNvSpPr>
          <p:nvPr>
            <p:ph idx="1"/>
          </p:nvPr>
        </p:nvSpPr>
        <p:spPr>
          <a:xfrm>
            <a:off x="457200" y="1752600"/>
            <a:ext cx="8229600" cy="4572000"/>
          </a:xfrm>
        </p:spPr>
        <p:txBody>
          <a:bodyPr/>
          <a:lstStyle/>
          <a:p>
            <a:r>
              <a:rPr lang="en-US" dirty="0"/>
              <a:t>The boundary of India and Pakistan </a:t>
            </a:r>
            <a:r>
              <a:rPr lang="en-US" dirty="0" smtClean="0"/>
              <a:t>in a </a:t>
            </a:r>
            <a:r>
              <a:rPr lang="en-US" dirty="0"/>
              <a:t>way that it cut across the rivers and </a:t>
            </a:r>
            <a:r>
              <a:rPr lang="en-US" dirty="0" smtClean="0"/>
              <a:t>canals, make </a:t>
            </a:r>
            <a:r>
              <a:rPr lang="en-US" dirty="0"/>
              <a:t>India the Upper beneficiary and Pakistan the Lower beneficiary.</a:t>
            </a:r>
          </a:p>
          <a:p>
            <a:r>
              <a:rPr lang="en-US" dirty="0"/>
              <a:t>Most of the rivers flowing in Pakistan have their origin in India.</a:t>
            </a:r>
          </a:p>
          <a:p>
            <a:r>
              <a:rPr lang="en-US" dirty="0"/>
              <a:t>In 1948, India Stopped water supply to Pakistani canals to damage the Pakistani agriculture.</a:t>
            </a:r>
          </a:p>
          <a:p>
            <a:r>
              <a:rPr lang="en-US" dirty="0" smtClean="0"/>
              <a:t>However, on 9</a:t>
            </a:r>
            <a:r>
              <a:rPr lang="en-US" baseline="30000" dirty="0" smtClean="0"/>
              <a:t>th</a:t>
            </a:r>
            <a:r>
              <a:rPr lang="en-US" dirty="0" smtClean="0"/>
              <a:t>September</a:t>
            </a:r>
            <a:r>
              <a:rPr lang="en-US" dirty="0"/>
              <a:t>, 1960 </a:t>
            </a:r>
            <a:r>
              <a:rPr lang="en-US" dirty="0" smtClean="0"/>
              <a:t>an </a:t>
            </a:r>
            <a:r>
              <a:rPr lang="en-US" dirty="0"/>
              <a:t>agreement called Indus Basin Treaty was signed between the two countries.</a:t>
            </a:r>
          </a:p>
        </p:txBody>
      </p:sp>
    </p:spTree>
    <p:extLst>
      <p:ext uri="{BB962C8B-B14F-4D97-AF65-F5344CB8AC3E}">
        <p14:creationId xmlns:p14="http://schemas.microsoft.com/office/powerpoint/2010/main" val="119369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Canal Water Dispute</a:t>
            </a:r>
            <a:endParaRPr lang="en-US" dirty="0"/>
          </a:p>
        </p:txBody>
      </p:sp>
      <p:pic>
        <p:nvPicPr>
          <p:cNvPr id="6" name="Content Placeholder 3" descr="pakistan-hydro-politics-6-728.jpg"/>
          <p:cNvPicPr>
            <a:picLocks noGrp="1" noChangeAspect="1"/>
          </p:cNvPicPr>
          <p:nvPr>
            <p:ph sz="half" idx="1"/>
          </p:nvPr>
        </p:nvPicPr>
        <p:blipFill>
          <a:blip r:embed="rId2" cstate="print"/>
          <a:stretch>
            <a:fillRect/>
          </a:stretch>
        </p:blipFill>
        <p:spPr>
          <a:xfrm>
            <a:off x="457200" y="1905000"/>
            <a:ext cx="4038600" cy="4572000"/>
          </a:xfrm>
        </p:spPr>
      </p:pic>
      <p:pic>
        <p:nvPicPr>
          <p:cNvPr id="7" name="Content Placeholder 6" descr="201171134531629734_20.jpg"/>
          <p:cNvPicPr>
            <a:picLocks noGrp="1" noChangeAspect="1"/>
          </p:cNvPicPr>
          <p:nvPr>
            <p:ph sz="half" idx="2"/>
          </p:nvPr>
        </p:nvPicPr>
        <p:blipFill>
          <a:blip r:embed="rId3" cstate="print"/>
          <a:stretch>
            <a:fillRect/>
          </a:stretch>
        </p:blipFill>
        <p:spPr>
          <a:xfrm>
            <a:off x="4648200" y="1905000"/>
            <a:ext cx="4038600" cy="4495800"/>
          </a:xfrm>
          <a:prstGeom prst="rect">
            <a:avLst/>
          </a:prstGeom>
        </p:spPr>
      </p:pic>
    </p:spTree>
    <p:extLst>
      <p:ext uri="{BB962C8B-B14F-4D97-AF65-F5344CB8AC3E}">
        <p14:creationId xmlns:p14="http://schemas.microsoft.com/office/powerpoint/2010/main" val="2736951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Economic Problems:</a:t>
            </a:r>
            <a:endParaRPr lang="en-US" dirty="0"/>
          </a:p>
        </p:txBody>
      </p:sp>
      <p:sp>
        <p:nvSpPr>
          <p:cNvPr id="3" name="Content Placeholder 2"/>
          <p:cNvSpPr>
            <a:spLocks noGrp="1"/>
          </p:cNvSpPr>
          <p:nvPr>
            <p:ph idx="1"/>
          </p:nvPr>
        </p:nvSpPr>
        <p:spPr>
          <a:xfrm>
            <a:off x="152400" y="1935480"/>
            <a:ext cx="8839200" cy="4389120"/>
          </a:xfrm>
        </p:spPr>
        <p:txBody>
          <a:bodyPr>
            <a:normAutofit fontScale="92500" lnSpcReduction="10000"/>
          </a:bodyPr>
          <a:lstStyle/>
          <a:p>
            <a:r>
              <a:rPr lang="en-US" dirty="0" smtClean="0"/>
              <a:t>When Pakistan came into existence, it </a:t>
            </a:r>
            <a:r>
              <a:rPr lang="en-US" dirty="0" smtClean="0"/>
              <a:t>was mostly </a:t>
            </a:r>
            <a:r>
              <a:rPr lang="en-US" dirty="0" smtClean="0"/>
              <a:t>consisted of economically backward and underdeveloped areas.</a:t>
            </a:r>
          </a:p>
          <a:p>
            <a:r>
              <a:rPr lang="en-US" dirty="0" smtClean="0"/>
              <a:t>The agricultural system was obsolete and outdated which added to the economics backwardness of the areas forming part of Pakistan.</a:t>
            </a:r>
          </a:p>
          <a:p>
            <a:r>
              <a:rPr lang="en-US" dirty="0" smtClean="0"/>
              <a:t>The entire capital was in the hands of the Hindus.</a:t>
            </a:r>
          </a:p>
          <a:p>
            <a:r>
              <a:rPr lang="en-US" dirty="0" smtClean="0"/>
              <a:t>Unfortunately, the banks and other financial institutions were located in Indian territory.</a:t>
            </a:r>
          </a:p>
          <a:p>
            <a:r>
              <a:rPr lang="en-US" dirty="0" smtClean="0"/>
              <a:t>Besides these factors the technical experts and laborers, who operated the industries, were all Hindus because the Muslims extremely lagged behind in education and financial capabilities.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Difficulties Of Pakistan</a:t>
            </a:r>
            <a:endParaRPr lang="en-US" dirty="0"/>
          </a:p>
        </p:txBody>
      </p:sp>
      <p:sp>
        <p:nvSpPr>
          <p:cNvPr id="3" name="Content Placeholder 2"/>
          <p:cNvSpPr>
            <a:spLocks noGrp="1"/>
          </p:cNvSpPr>
          <p:nvPr>
            <p:ph idx="1"/>
          </p:nvPr>
        </p:nvSpPr>
        <p:spPr/>
        <p:txBody>
          <a:bodyPr/>
          <a:lstStyle/>
          <a:p>
            <a:endParaRPr lang="en-US" dirty="0" smtClean="0"/>
          </a:p>
          <a:p>
            <a:r>
              <a:rPr lang="en-US" sz="3600" dirty="0" smtClean="0"/>
              <a:t>Initial problems of Pakistan.</a:t>
            </a:r>
          </a:p>
          <a:p>
            <a:r>
              <a:rPr lang="en-US" sz="3600" dirty="0" smtClean="0"/>
              <a:t>The Civil Service of Pakistan.</a:t>
            </a:r>
          </a:p>
          <a:p>
            <a:r>
              <a:rPr lang="en-US" sz="3600" dirty="0" smtClean="0"/>
              <a:t>Armed Forces of Pakistan.</a:t>
            </a:r>
          </a:p>
          <a:p>
            <a:r>
              <a:rPr lang="en-US" sz="3600" dirty="0" smtClean="0"/>
              <a:t>Role of Armed Forces in Pakistan.</a:t>
            </a:r>
          </a:p>
        </p:txBody>
      </p:sp>
    </p:spTree>
    <p:extLst>
      <p:ext uri="{BB962C8B-B14F-4D97-AF65-F5344CB8AC3E}">
        <p14:creationId xmlns:p14="http://schemas.microsoft.com/office/powerpoint/2010/main" val="2882487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990600"/>
          </a:xfrm>
        </p:spPr>
        <p:txBody>
          <a:bodyPr/>
          <a:lstStyle/>
          <a:p>
            <a:r>
              <a:rPr lang="en-US" dirty="0" smtClean="0"/>
              <a:t>Economic Problems:</a:t>
            </a:r>
            <a:endParaRPr lang="en-US" dirty="0"/>
          </a:p>
        </p:txBody>
      </p:sp>
      <p:sp>
        <p:nvSpPr>
          <p:cNvPr id="5" name="Content Placeholder 4"/>
          <p:cNvSpPr>
            <a:spLocks noGrp="1"/>
          </p:cNvSpPr>
          <p:nvPr>
            <p:ph sz="half" idx="1"/>
          </p:nvPr>
        </p:nvSpPr>
        <p:spPr/>
        <p:txBody>
          <a:bodyPr/>
          <a:lstStyle/>
          <a:p>
            <a:endParaRPr lang="en-US" dirty="0"/>
          </a:p>
        </p:txBody>
      </p:sp>
      <p:sp>
        <p:nvSpPr>
          <p:cNvPr id="6" name="Content Placeholder 5"/>
          <p:cNvSpPr>
            <a:spLocks noGrp="1"/>
          </p:cNvSpPr>
          <p:nvPr>
            <p:ph sz="half" idx="2"/>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40386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05000"/>
            <a:ext cx="4114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3377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Administrative Problems:</a:t>
            </a:r>
            <a:endParaRPr lang="en-US" dirty="0"/>
          </a:p>
        </p:txBody>
      </p:sp>
      <p:sp>
        <p:nvSpPr>
          <p:cNvPr id="3" name="Content Placeholder 2"/>
          <p:cNvSpPr>
            <a:spLocks noGrp="1"/>
          </p:cNvSpPr>
          <p:nvPr>
            <p:ph idx="1"/>
          </p:nvPr>
        </p:nvSpPr>
        <p:spPr>
          <a:xfrm>
            <a:off x="228600" y="1935480"/>
            <a:ext cx="8763000" cy="4389120"/>
          </a:xfrm>
        </p:spPr>
        <p:txBody>
          <a:bodyPr/>
          <a:lstStyle/>
          <a:p>
            <a:endParaRPr lang="en-US" dirty="0" smtClean="0"/>
          </a:p>
          <a:p>
            <a:r>
              <a:rPr lang="en-US" sz="2800" dirty="0" smtClean="0"/>
              <a:t>The Government of Pakistan could not get enough time to set up workable administrative machinery because of the great difficulties created by Congress.</a:t>
            </a:r>
          </a:p>
          <a:p>
            <a:endParaRPr lang="en-US" sz="2800" dirty="0" smtClean="0"/>
          </a:p>
          <a:p>
            <a:r>
              <a:rPr lang="en-US" sz="2800" dirty="0" smtClean="0"/>
              <a:t>The Indian Government delayed in </a:t>
            </a:r>
            <a:r>
              <a:rPr lang="en-US" sz="2800" dirty="0" smtClean="0"/>
              <a:t>transferring </a:t>
            </a:r>
            <a:r>
              <a:rPr lang="en-US" sz="2800" dirty="0" smtClean="0"/>
              <a:t>the Government servants and official record which aggravated the situation.</a:t>
            </a:r>
          </a:p>
          <a:p>
            <a:pPr marL="0" indent="0">
              <a:buNone/>
            </a:pPr>
            <a:endParaRPr lang="en-US" dirty="0"/>
          </a:p>
        </p:txBody>
      </p:sp>
    </p:spTree>
    <p:extLst>
      <p:ext uri="{BB962C8B-B14F-4D97-AF65-F5344CB8AC3E}">
        <p14:creationId xmlns:p14="http://schemas.microsoft.com/office/powerpoint/2010/main" val="157244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Font typeface="Arial" panose="020B0604020202020204" pitchFamily="34" charset="0"/>
              <a:buChar char="•"/>
            </a:pPr>
            <a:r>
              <a:rPr lang="en-US" dirty="0" smtClean="0"/>
              <a:t>The </a:t>
            </a:r>
            <a:r>
              <a:rPr lang="en-US" dirty="0"/>
              <a:t>biggest administrative problem faced by Pakistan was the acute shortage of competent and experienced personnel in the Central and Provincial Governments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smtClean="0"/>
              <a:t>Furthermore, there were not enough chairs, tables or even stationary and paper pins for administrative purposes.</a:t>
            </a:r>
          </a:p>
          <a:p>
            <a:pPr>
              <a:buFont typeface="Arial" panose="020B0604020202020204" pitchFamily="34" charset="0"/>
              <a:buChar char="•"/>
            </a:pPr>
            <a:endParaRPr lang="en-US" dirty="0"/>
          </a:p>
          <a:p>
            <a:pPr>
              <a:buFont typeface="Arial" panose="020B0604020202020204" pitchFamily="34" charset="0"/>
              <a:buChar char="•"/>
            </a:pPr>
            <a:r>
              <a:rPr lang="en-US" dirty="0" smtClean="0"/>
              <a:t>Quaid-e-</a:t>
            </a:r>
            <a:r>
              <a:rPr lang="en-US" dirty="0" err="1" smtClean="0"/>
              <a:t>Azam</a:t>
            </a:r>
            <a:r>
              <a:rPr lang="en-US" dirty="0" smtClean="0"/>
              <a:t> paid his immediate attention towards setting up of administrative machinery and </a:t>
            </a:r>
            <a:r>
              <a:rPr lang="en-US" dirty="0" smtClean="0"/>
              <a:t>took number </a:t>
            </a:r>
            <a:r>
              <a:rPr lang="en-US" dirty="0" smtClean="0"/>
              <a:t>of steps to overcome administrative problems of a new state.</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8211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r>
              <a:rPr lang="en-US" sz="4000" dirty="0" smtClean="0"/>
              <a:t>10. Issue Of National </a:t>
            </a:r>
            <a:r>
              <a:rPr lang="en-US" sz="4000" dirty="0" smtClean="0"/>
              <a:t>Language:</a:t>
            </a:r>
            <a:endParaRPr lang="en-US" sz="4000" dirty="0"/>
          </a:p>
        </p:txBody>
      </p:sp>
      <p:sp>
        <p:nvSpPr>
          <p:cNvPr id="3" name="Content Placeholder 2"/>
          <p:cNvSpPr>
            <a:spLocks noGrp="1"/>
          </p:cNvSpPr>
          <p:nvPr>
            <p:ph idx="1"/>
          </p:nvPr>
        </p:nvSpPr>
        <p:spPr>
          <a:xfrm>
            <a:off x="457200" y="1600200"/>
            <a:ext cx="8229600" cy="5105399"/>
          </a:xfrm>
        </p:spPr>
        <p:txBody>
          <a:bodyPr>
            <a:normAutofit/>
          </a:bodyPr>
          <a:lstStyle/>
          <a:p>
            <a:r>
              <a:rPr lang="en-US" dirty="0" smtClean="0"/>
              <a:t>After the establishment of Pakistan, language controversy was started between East and West Pakistan.</a:t>
            </a:r>
          </a:p>
          <a:p>
            <a:r>
              <a:rPr lang="en-US" dirty="0" smtClean="0"/>
              <a:t>The members of the Constituent Assembly belonged to East Pakistan demanded Bengali as National </a:t>
            </a:r>
            <a:r>
              <a:rPr lang="en-US" dirty="0"/>
              <a:t>L</a:t>
            </a:r>
            <a:r>
              <a:rPr lang="en-US" dirty="0" smtClean="0"/>
              <a:t>anguage of Pakistan instead of Urdu.</a:t>
            </a:r>
          </a:p>
          <a:p>
            <a:r>
              <a:rPr lang="en-US" dirty="0" smtClean="0"/>
              <a:t>In March 1948 while addressing at Dhaka, Quaid e Azam declared,</a:t>
            </a:r>
          </a:p>
          <a:p>
            <a:pPr algn="ctr">
              <a:buNone/>
            </a:pPr>
            <a:r>
              <a:rPr lang="en-US" dirty="0" smtClean="0"/>
              <a:t/>
            </a:r>
            <a:br>
              <a:rPr lang="en-US" dirty="0" smtClean="0"/>
            </a:br>
            <a:r>
              <a:rPr lang="en-US" dirty="0" smtClean="0"/>
              <a:t>“Urdu and Urdu alone would be the national language of Pakistan”.</a:t>
            </a:r>
          </a:p>
          <a:p>
            <a:pPr>
              <a:buNone/>
            </a:pPr>
            <a:endParaRPr lang="en-US" dirty="0">
              <a:effectLst>
                <a:outerShdw blurRad="38100" dist="38100" dir="2700000" algn="tl">
                  <a:srgbClr val="000000">
                    <a:alpha val="43137"/>
                  </a:srgbClr>
                </a:outerShdw>
              </a:effectLst>
            </a:endParaRPr>
          </a:p>
        </p:txBody>
      </p:sp>
      <p:sp>
        <p:nvSpPr>
          <p:cNvPr id="4" name="Rectangle 3"/>
          <p:cNvSpPr/>
          <p:nvPr/>
        </p:nvSpPr>
        <p:spPr>
          <a:xfrm>
            <a:off x="2438400" y="5867400"/>
            <a:ext cx="4724400" cy="769441"/>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4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Urdu</a:t>
            </a:r>
            <a:r>
              <a:rPr lang="en-US" sz="44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r>
              <a:rPr lang="en-US" sz="44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BeNgali</a:t>
            </a:r>
            <a:endParaRPr lang="en-US" sz="4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Multiply 4"/>
          <p:cNvSpPr/>
          <p:nvPr/>
        </p:nvSpPr>
        <p:spPr>
          <a:xfrm>
            <a:off x="7315200" y="5791200"/>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Notched Right Arrow 5"/>
          <p:cNvSpPr/>
          <p:nvPr/>
        </p:nvSpPr>
        <p:spPr>
          <a:xfrm>
            <a:off x="1219200" y="6019800"/>
            <a:ext cx="978408"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z="5400" dirty="0" smtClean="0"/>
              <a:t>11. Constitutional Problems:</a:t>
            </a:r>
            <a:endParaRPr lang="en-US" dirty="0"/>
          </a:p>
        </p:txBody>
      </p:sp>
      <p:sp>
        <p:nvSpPr>
          <p:cNvPr id="3" name="Content Placeholder 2"/>
          <p:cNvSpPr>
            <a:spLocks noGrp="1"/>
          </p:cNvSpPr>
          <p:nvPr>
            <p:ph idx="1"/>
          </p:nvPr>
        </p:nvSpPr>
        <p:spPr>
          <a:xfrm>
            <a:off x="457200" y="1371600"/>
            <a:ext cx="8229600" cy="3581400"/>
          </a:xfrm>
        </p:spPr>
        <p:txBody>
          <a:bodyPr>
            <a:normAutofit fontScale="77500" lnSpcReduction="20000"/>
          </a:bodyPr>
          <a:lstStyle/>
          <a:p>
            <a:r>
              <a:rPr lang="en-US" sz="2800" dirty="0"/>
              <a:t>At the time of establishment of Pakistan the Government of India Act 1935 became the </a:t>
            </a:r>
            <a:r>
              <a:rPr lang="en-US" sz="2800" dirty="0" smtClean="0"/>
              <a:t>working constitution </a:t>
            </a:r>
            <a:r>
              <a:rPr lang="en-US" sz="2800" dirty="0"/>
              <a:t>of Pakistan with certain </a:t>
            </a:r>
            <a:r>
              <a:rPr lang="en-US" sz="2800" dirty="0" smtClean="0"/>
              <a:t>adaptations</a:t>
            </a:r>
            <a:r>
              <a:rPr lang="en-US" sz="2800" dirty="0"/>
              <a:t>.</a:t>
            </a:r>
          </a:p>
          <a:p>
            <a:r>
              <a:rPr lang="en-US" sz="2800" dirty="0"/>
              <a:t>The need of a constitution framed by the elected representatives of the people was necessary for free people.</a:t>
            </a:r>
          </a:p>
          <a:p>
            <a:r>
              <a:rPr lang="en-US" sz="2800" dirty="0"/>
              <a:t>So the first constitution assembly was formed and was given the task to frame the </a:t>
            </a:r>
            <a:r>
              <a:rPr lang="en-US" sz="2800" dirty="0" smtClean="0"/>
              <a:t>constitution </a:t>
            </a:r>
            <a:r>
              <a:rPr lang="en-US" sz="2800" dirty="0"/>
              <a:t>for the country.</a:t>
            </a:r>
          </a:p>
          <a:p>
            <a:r>
              <a:rPr lang="en-US" sz="2800" dirty="0"/>
              <a:t>But the constituent assembly failed to frame a constitution even in eight years.</a:t>
            </a:r>
          </a:p>
          <a:p>
            <a:r>
              <a:rPr lang="en-US" sz="2800" dirty="0"/>
              <a:t>Lack of a permanent constitution created chances of corrupt interference in democratic progress of Pakistan.</a:t>
            </a:r>
          </a:p>
          <a:p>
            <a:endParaRPr lang="en-US" dirty="0"/>
          </a:p>
        </p:txBody>
      </p:sp>
      <p:pic>
        <p:nvPicPr>
          <p:cNvPr id="4" name="Picture 3" descr="464491-ConstitutionofPakistanlaw-1352735079-785-640x480.jpg"/>
          <p:cNvPicPr>
            <a:picLocks noChangeAspect="1"/>
          </p:cNvPicPr>
          <p:nvPr/>
        </p:nvPicPr>
        <p:blipFill>
          <a:blip r:embed="rId2" cstate="print"/>
          <a:stretch>
            <a:fillRect/>
          </a:stretch>
        </p:blipFill>
        <p:spPr>
          <a:xfrm>
            <a:off x="381000" y="4953000"/>
            <a:ext cx="3733800" cy="1905000"/>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648200"/>
            <a:ext cx="32766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899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838200"/>
          </a:xfrm>
        </p:spPr>
        <p:txBody>
          <a:bodyPr>
            <a:normAutofit/>
          </a:bodyPr>
          <a:lstStyle/>
          <a:p>
            <a:r>
              <a:rPr lang="en-US" sz="4000" dirty="0" smtClean="0"/>
              <a:t>12. Electricity Problems:</a:t>
            </a:r>
            <a:endParaRPr lang="en-US" sz="4000" dirty="0"/>
          </a:p>
        </p:txBody>
      </p:sp>
      <p:sp>
        <p:nvSpPr>
          <p:cNvPr id="3" name="Content Placeholder 2"/>
          <p:cNvSpPr>
            <a:spLocks noGrp="1"/>
          </p:cNvSpPr>
          <p:nvPr>
            <p:ph idx="1"/>
          </p:nvPr>
        </p:nvSpPr>
        <p:spPr>
          <a:xfrm>
            <a:off x="457200" y="1295401"/>
            <a:ext cx="8229600" cy="3429000"/>
          </a:xfrm>
        </p:spPr>
        <p:txBody>
          <a:bodyPr>
            <a:normAutofit/>
          </a:bodyPr>
          <a:lstStyle/>
          <a:p>
            <a:r>
              <a:rPr lang="en-US" dirty="0" smtClean="0"/>
              <a:t>Due to transfer of Muslim majority areas to Bharat and unfair demarcation, electricity system of West Punjab was disrupted, because all power stations were at Mundi, a predominantly Muslim majority area, gifted to Bharat but Quaid e Azam said;</a:t>
            </a:r>
          </a:p>
          <a:p>
            <a:pPr marL="0" indent="0" algn="ctr">
              <a:buNone/>
            </a:pPr>
            <a:r>
              <a:rPr lang="en-US" dirty="0"/>
              <a:t>	</a:t>
            </a:r>
            <a:r>
              <a:rPr lang="en-US" dirty="0" smtClean="0"/>
              <a:t>“If we are to exist as a nation, we will have to face the problems with determination and force”.</a:t>
            </a:r>
            <a:endParaRPr lang="en-US" dirty="0"/>
          </a:p>
        </p:txBody>
      </p:sp>
      <p:pic>
        <p:nvPicPr>
          <p:cNvPr id="4" name="Picture 3" descr="electricity_afp_0.jpg"/>
          <p:cNvPicPr>
            <a:picLocks noChangeAspect="1"/>
          </p:cNvPicPr>
          <p:nvPr/>
        </p:nvPicPr>
        <p:blipFill>
          <a:blip r:embed="rId2" cstate="print"/>
          <a:stretch>
            <a:fillRect/>
          </a:stretch>
        </p:blipFill>
        <p:spPr>
          <a:xfrm>
            <a:off x="228600" y="4724400"/>
            <a:ext cx="4343400" cy="1977292"/>
          </a:xfrm>
          <a:prstGeom prst="rect">
            <a:avLst/>
          </a:prstGeom>
        </p:spPr>
      </p:pic>
      <p:pic>
        <p:nvPicPr>
          <p:cNvPr id="5" name="Picture 4" descr="download.jpg"/>
          <p:cNvPicPr>
            <a:picLocks noChangeAspect="1"/>
          </p:cNvPicPr>
          <p:nvPr/>
        </p:nvPicPr>
        <p:blipFill>
          <a:blip r:embed="rId3" cstate="print"/>
          <a:stretch>
            <a:fillRect/>
          </a:stretch>
        </p:blipFill>
        <p:spPr>
          <a:xfrm>
            <a:off x="4648200" y="4724400"/>
            <a:ext cx="4267200" cy="1981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7630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047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normAutofit/>
          </a:bodyPr>
          <a:lstStyle/>
          <a:p>
            <a:r>
              <a:rPr lang="en-US" dirty="0" smtClean="0"/>
              <a:t>13. Kashmir Dispute:</a:t>
            </a:r>
            <a:endParaRPr lang="en-US" dirty="0"/>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dirty="0" smtClean="0"/>
              <a:t>Kashmir dispute is the most important and unsolved problem.</a:t>
            </a:r>
          </a:p>
          <a:p>
            <a:r>
              <a:rPr lang="en-US" dirty="0" smtClean="0"/>
              <a:t>Kashmir is the natural part of Pakistan because at the time of partition 85% of the Kashmir’s total population </a:t>
            </a:r>
            <a:r>
              <a:rPr lang="en-US" dirty="0" smtClean="0"/>
              <a:t>was Muslim.</a:t>
            </a:r>
            <a:endParaRPr lang="en-US" dirty="0" smtClean="0"/>
          </a:p>
          <a:p>
            <a:r>
              <a:rPr lang="en-US" dirty="0" smtClean="0"/>
              <a:t>The Hindus Dogra rule, who was secretly with the Goverment of India </a:t>
            </a:r>
            <a:r>
              <a:rPr lang="en-US" dirty="0" smtClean="0"/>
              <a:t>declared </a:t>
            </a:r>
            <a:r>
              <a:rPr lang="en-US" dirty="0" smtClean="0"/>
              <a:t>Kashmir as a part of India.</a:t>
            </a:r>
          </a:p>
          <a:p>
            <a:r>
              <a:rPr lang="en-US" dirty="0" smtClean="0"/>
              <a:t>Pakistan has continuously insisted that Kashmir must get their right of self determination but due to non-cooperation of India, Kashmir issue still remain unsolved.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smtClean="0"/>
              <a:t>Kashmir Dispute</a:t>
            </a:r>
            <a:endParaRPr lang="en-US" sz="4000" dirty="0"/>
          </a:p>
        </p:txBody>
      </p:sp>
      <p:pic>
        <p:nvPicPr>
          <p:cNvPr id="4" name="Content Placeholder 3" descr="thumb.jpg"/>
          <p:cNvPicPr>
            <a:picLocks noGrp="1" noChangeAspect="1"/>
          </p:cNvPicPr>
          <p:nvPr>
            <p:ph idx="1"/>
          </p:nvPr>
        </p:nvPicPr>
        <p:blipFill>
          <a:blip r:embed="rId3" cstate="print"/>
          <a:stretch>
            <a:fillRect/>
          </a:stretch>
        </p:blipFill>
        <p:spPr>
          <a:xfrm>
            <a:off x="3886200" y="4191000"/>
            <a:ext cx="5257800" cy="2476500"/>
          </a:xfrm>
        </p:spPr>
      </p:pic>
      <p:pic>
        <p:nvPicPr>
          <p:cNvPr id="5" name="Picture 4" descr="Why-the-Kashmir-Conflict-Endures.jpg"/>
          <p:cNvPicPr>
            <a:picLocks noChangeAspect="1"/>
          </p:cNvPicPr>
          <p:nvPr/>
        </p:nvPicPr>
        <p:blipFill>
          <a:blip r:embed="rId4" cstate="print"/>
          <a:stretch>
            <a:fillRect/>
          </a:stretch>
        </p:blipFill>
        <p:spPr>
          <a:xfrm>
            <a:off x="228600" y="1600200"/>
            <a:ext cx="8763000" cy="2514600"/>
          </a:xfrm>
          <a:prstGeom prst="rect">
            <a:avLst/>
          </a:prstGeom>
        </p:spPr>
      </p:pic>
      <p:pic>
        <p:nvPicPr>
          <p:cNvPr id="6" name="Picture 5" descr="richdiesslin_kashmir.gif"/>
          <p:cNvPicPr>
            <a:picLocks noChangeAspect="1"/>
          </p:cNvPicPr>
          <p:nvPr/>
        </p:nvPicPr>
        <p:blipFill>
          <a:blip r:embed="rId5" cstate="print"/>
          <a:stretch>
            <a:fillRect/>
          </a:stretch>
        </p:blipFill>
        <p:spPr>
          <a:xfrm>
            <a:off x="228600" y="4343400"/>
            <a:ext cx="3657600" cy="2286000"/>
          </a:xfrm>
          <a:prstGeom prst="rect">
            <a:avLst/>
          </a:prstGeom>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191000"/>
            <a:ext cx="37338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India Office Library:</a:t>
            </a:r>
            <a:endParaRPr lang="en-US" dirty="0"/>
          </a:p>
        </p:txBody>
      </p:sp>
      <p:sp>
        <p:nvSpPr>
          <p:cNvPr id="3" name="Content Placeholder 2"/>
          <p:cNvSpPr>
            <a:spLocks noGrp="1"/>
          </p:cNvSpPr>
          <p:nvPr>
            <p:ph idx="1"/>
          </p:nvPr>
        </p:nvSpPr>
        <p:spPr/>
        <p:txBody>
          <a:bodyPr>
            <a:normAutofit/>
          </a:bodyPr>
          <a:lstStyle/>
          <a:p>
            <a:r>
              <a:rPr lang="en-US" sz="2800" dirty="0" smtClean="0"/>
              <a:t>India Office Library is the inheritance treasure of knowledge having more than 2,30,000 books </a:t>
            </a:r>
            <a:r>
              <a:rPr lang="en-US" sz="2800" dirty="0" smtClean="0"/>
              <a:t>and </a:t>
            </a:r>
            <a:r>
              <a:rPr lang="en-US" sz="2800" dirty="0" smtClean="0"/>
              <a:t>more than 25,000 hand written rare manuscripts.</a:t>
            </a:r>
          </a:p>
          <a:p>
            <a:endParaRPr lang="en-US" sz="2800" dirty="0"/>
          </a:p>
          <a:p>
            <a:r>
              <a:rPr lang="en-US" sz="2800" dirty="0" smtClean="0"/>
              <a:t>It is a rare collection of the Indo-Pakistan civilization, culture and history.</a:t>
            </a:r>
          </a:p>
          <a:p>
            <a:endParaRPr lang="en-US" sz="2800" dirty="0"/>
          </a:p>
          <a:p>
            <a:r>
              <a:rPr lang="en-US" sz="2800" dirty="0" smtClean="0"/>
              <a:t>But the division of the assets of India Office Library is still neglected.</a:t>
            </a:r>
            <a:endParaRPr lang="en-US" sz="2800" dirty="0"/>
          </a:p>
        </p:txBody>
      </p:sp>
    </p:spTree>
    <p:extLst>
      <p:ext uri="{BB962C8B-B14F-4D97-AF65-F5344CB8AC3E}">
        <p14:creationId xmlns:p14="http://schemas.microsoft.com/office/powerpoint/2010/main" val="224251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a:bodyPr>
          <a:lstStyle/>
          <a:p>
            <a:r>
              <a:rPr lang="en-US" dirty="0" smtClean="0"/>
              <a:t>Initial Problems:</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endParaRPr lang="en-US" sz="2400" dirty="0" smtClean="0"/>
          </a:p>
          <a:p>
            <a:r>
              <a:rPr lang="en-US" sz="2400" dirty="0" smtClean="0"/>
              <a:t>1. Choice of Capital and Establishment of Government.</a:t>
            </a:r>
          </a:p>
          <a:p>
            <a:r>
              <a:rPr lang="en-US" sz="2400" dirty="0" smtClean="0"/>
              <a:t>2. Radcliff’s Award – an Unfair Boundary Distribution.</a:t>
            </a:r>
          </a:p>
          <a:p>
            <a:r>
              <a:rPr lang="en-US" sz="2400" dirty="0" smtClean="0"/>
              <a:t>3. Accession of Princely States.</a:t>
            </a:r>
          </a:p>
          <a:p>
            <a:r>
              <a:rPr lang="en-US" sz="2400" dirty="0" smtClean="0"/>
              <a:t>4. The Massacre of Muslim Refugees in India.</a:t>
            </a:r>
          </a:p>
          <a:p>
            <a:r>
              <a:rPr lang="en-US" sz="2400" dirty="0" smtClean="0"/>
              <a:t>5. Division of Armed Forces and Military Assets.</a:t>
            </a:r>
          </a:p>
          <a:p>
            <a:r>
              <a:rPr lang="en-US" sz="2400" dirty="0"/>
              <a:t>6</a:t>
            </a:r>
            <a:r>
              <a:rPr lang="en-US" sz="2400" dirty="0" smtClean="0"/>
              <a:t>. Division </a:t>
            </a:r>
            <a:r>
              <a:rPr lang="en-US" sz="2400" smtClean="0"/>
              <a:t>of Financial </a:t>
            </a:r>
            <a:r>
              <a:rPr lang="en-US" sz="2400" dirty="0" smtClean="0"/>
              <a:t>Assets.</a:t>
            </a:r>
            <a:endParaRPr lang="en-US" sz="2400" dirty="0" smtClean="0"/>
          </a:p>
          <a:p>
            <a:r>
              <a:rPr lang="en-US" sz="2400" dirty="0"/>
              <a:t>7</a:t>
            </a:r>
            <a:r>
              <a:rPr lang="en-US" sz="2400" dirty="0" smtClean="0"/>
              <a:t>. Indus Water Dispute.</a:t>
            </a:r>
          </a:p>
          <a:p>
            <a:r>
              <a:rPr lang="en-US" sz="2400" dirty="0"/>
              <a:t>8. Economic Problems.</a:t>
            </a:r>
          </a:p>
          <a:p>
            <a:pPr marL="0" indent="0">
              <a:buNone/>
            </a:pP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71600"/>
          </a:xfrm>
        </p:spPr>
        <p:txBody>
          <a:bodyPr>
            <a:normAutofit fontScale="90000"/>
          </a:bodyPr>
          <a:lstStyle/>
          <a:p>
            <a:r>
              <a:rPr lang="en-US" dirty="0" smtClean="0"/>
              <a:t>15. Membership of International 	Organizations: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India had both rights and duties of being member of International Organizations.</a:t>
            </a:r>
          </a:p>
          <a:p>
            <a:endParaRPr lang="en-US" dirty="0"/>
          </a:p>
          <a:p>
            <a:r>
              <a:rPr lang="en-US" dirty="0" smtClean="0"/>
              <a:t>Pakistan had to re-apply for its membership in these International Organizations.</a:t>
            </a:r>
          </a:p>
          <a:p>
            <a:endParaRPr lang="en-US" dirty="0"/>
          </a:p>
          <a:p>
            <a:r>
              <a:rPr lang="en-US" dirty="0" smtClean="0"/>
              <a:t>Pakistan as a new country had to establish its embassies in different countries.</a:t>
            </a:r>
          </a:p>
          <a:p>
            <a:endParaRPr lang="en-US" dirty="0" smtClean="0"/>
          </a:p>
          <a:p>
            <a:r>
              <a:rPr lang="en-US" dirty="0" smtClean="0"/>
              <a:t>This problem was financial as well as administrative in nature.</a:t>
            </a:r>
            <a:endParaRPr lang="en-US" dirty="0"/>
          </a:p>
        </p:txBody>
      </p:sp>
    </p:spTree>
    <p:extLst>
      <p:ext uri="{BB962C8B-B14F-4D97-AF65-F5344CB8AC3E}">
        <p14:creationId xmlns:p14="http://schemas.microsoft.com/office/powerpoint/2010/main" val="146678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381000" y="1676400"/>
            <a:ext cx="8229600" cy="4876800"/>
          </a:xfrm>
        </p:spPr>
        <p:txBody>
          <a:bodyPr>
            <a:normAutofit/>
          </a:bodyPr>
          <a:lstStyle/>
          <a:p>
            <a:r>
              <a:rPr lang="en-US" sz="2000" dirty="0" smtClean="0"/>
              <a:t>Pakistan came into being as a free Muslim state in  quite unfavorable circumstances, it had to build up its administrative machinery from a scrap. But supreme efforts were made by the Quaid-e-</a:t>
            </a:r>
            <a:r>
              <a:rPr lang="en-US" sz="2000" dirty="0" err="1" smtClean="0"/>
              <a:t>Azam</a:t>
            </a:r>
            <a:r>
              <a:rPr lang="en-US" sz="2000" dirty="0" smtClean="0"/>
              <a:t> and his colleagues to grapple with the situation. His golden principles “</a:t>
            </a:r>
            <a:r>
              <a:rPr lang="en-US" sz="2000" b="1" i="1" u="sng" dirty="0" smtClean="0">
                <a:effectLst>
                  <a:outerShdw blurRad="38100" dist="38100" dir="2700000" algn="tl">
                    <a:srgbClr val="000000">
                      <a:alpha val="43137"/>
                    </a:srgbClr>
                  </a:outerShdw>
                </a:effectLst>
              </a:rPr>
              <a:t>Unity</a:t>
            </a:r>
            <a:r>
              <a:rPr lang="en-US" sz="2000" dirty="0" smtClean="0"/>
              <a:t>” “</a:t>
            </a:r>
            <a:r>
              <a:rPr lang="en-US" sz="2000" b="1" i="1" u="sng" dirty="0" smtClean="0">
                <a:effectLst>
                  <a:outerShdw blurRad="38100" dist="38100" dir="2700000" algn="tl">
                    <a:srgbClr val="000000">
                      <a:alpha val="43137"/>
                    </a:srgbClr>
                  </a:outerShdw>
                </a:effectLst>
              </a:rPr>
              <a:t>Faith</a:t>
            </a:r>
            <a:r>
              <a:rPr lang="en-US" sz="2000" dirty="0" smtClean="0"/>
              <a:t>” and “</a:t>
            </a:r>
            <a:r>
              <a:rPr lang="en-US" sz="2000" b="1" i="1" u="sng" dirty="0" smtClean="0">
                <a:effectLst>
                  <a:outerShdw blurRad="38100" dist="38100" dir="2700000" algn="tl">
                    <a:srgbClr val="000000">
                      <a:alpha val="43137"/>
                    </a:srgbClr>
                  </a:outerShdw>
                </a:effectLst>
              </a:rPr>
              <a:t>Discipline</a:t>
            </a:r>
            <a:r>
              <a:rPr lang="en-US" sz="2000" dirty="0" smtClean="0"/>
              <a:t>” gave way to Pakistan for a bright future of a strong and well developed country.</a:t>
            </a:r>
          </a:p>
          <a:p>
            <a:r>
              <a:rPr lang="en-US" sz="2000" dirty="0" smtClean="0"/>
              <a:t>In his last message to the nation on 14</a:t>
            </a:r>
            <a:r>
              <a:rPr lang="en-US" sz="2000" baseline="30000" dirty="0" smtClean="0"/>
              <a:t>th</a:t>
            </a:r>
            <a:r>
              <a:rPr lang="en-US" sz="2000" dirty="0" smtClean="0"/>
              <a:t> August 1948, he told the nation: </a:t>
            </a:r>
          </a:p>
          <a:p>
            <a:pPr algn="ctr">
              <a:buNone/>
            </a:pPr>
            <a:r>
              <a:rPr lang="en-US" sz="2000" dirty="0" smtClean="0"/>
              <a:t>“The Foundation of your state have been laid and it is now for you to build and build as quickly as you can”.</a:t>
            </a:r>
          </a:p>
          <a:p>
            <a:r>
              <a:rPr lang="en-US" sz="2000" dirty="0" smtClean="0"/>
              <a:t>Quaid e Azam was addressing the historic public meeting at Lahore , he said:</a:t>
            </a:r>
          </a:p>
          <a:p>
            <a:pPr algn="ctr">
              <a:buNone/>
            </a:pPr>
            <a:r>
              <a:rPr lang="en-US" sz="2000" dirty="0" smtClean="0"/>
              <a:t>“It is now up to you to work, work and work and we are bound to succeed. And never forget our motto Unity, Faith and Discipline.”</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305800" cy="2209800"/>
          </a:xfrm>
        </p:spPr>
        <p:txBody>
          <a:bodyPr>
            <a:normAutofit/>
          </a:bodyPr>
          <a:lstStyle/>
          <a:p>
            <a:pPr algn="ctr"/>
            <a:r>
              <a:rPr lang="en-US" sz="8800" dirty="0" smtClean="0"/>
              <a:t>THANK YOU</a:t>
            </a:r>
            <a:endParaRPr lang="en-US" sz="8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dirty="0" smtClean="0"/>
              <a:t>Cont.</a:t>
            </a:r>
            <a:endParaRPr lang="en-US" dirty="0"/>
          </a:p>
        </p:txBody>
      </p:sp>
      <p:sp>
        <p:nvSpPr>
          <p:cNvPr id="3" name="Content Placeholder 2"/>
          <p:cNvSpPr>
            <a:spLocks noGrp="1"/>
          </p:cNvSpPr>
          <p:nvPr>
            <p:ph idx="1"/>
          </p:nvPr>
        </p:nvSpPr>
        <p:spPr>
          <a:xfrm>
            <a:off x="457200" y="1524000"/>
            <a:ext cx="8229600" cy="4800600"/>
          </a:xfrm>
        </p:spPr>
        <p:txBody>
          <a:bodyPr/>
          <a:lstStyle/>
          <a:p>
            <a:endParaRPr lang="en-US" sz="2800" dirty="0" smtClean="0"/>
          </a:p>
          <a:p>
            <a:r>
              <a:rPr lang="en-US" sz="2800" dirty="0" smtClean="0"/>
              <a:t>9. Administrative </a:t>
            </a:r>
            <a:r>
              <a:rPr lang="en-US" sz="2800" dirty="0"/>
              <a:t>Problems.</a:t>
            </a:r>
          </a:p>
          <a:p>
            <a:r>
              <a:rPr lang="en-US" sz="2800" dirty="0"/>
              <a:t>10. Linguistic Riots</a:t>
            </a:r>
            <a:r>
              <a:rPr lang="en-US" sz="2800" dirty="0" smtClean="0"/>
              <a:t>.</a:t>
            </a:r>
          </a:p>
          <a:p>
            <a:r>
              <a:rPr lang="en-US" sz="2800" dirty="0" smtClean="0"/>
              <a:t>11.</a:t>
            </a:r>
            <a:r>
              <a:rPr lang="en-US" sz="2800" dirty="0"/>
              <a:t> Constitutional </a:t>
            </a:r>
            <a:r>
              <a:rPr lang="en-US" sz="2800" dirty="0" smtClean="0"/>
              <a:t>Problems.</a:t>
            </a:r>
          </a:p>
          <a:p>
            <a:r>
              <a:rPr lang="en-US" sz="2800" dirty="0" smtClean="0"/>
              <a:t>12. Electricity Problem.</a:t>
            </a:r>
            <a:endParaRPr lang="en-US" sz="2800" dirty="0"/>
          </a:p>
          <a:p>
            <a:r>
              <a:rPr lang="en-US" sz="2800" dirty="0" smtClean="0"/>
              <a:t>13. </a:t>
            </a:r>
            <a:r>
              <a:rPr lang="en-US" sz="2800" dirty="0"/>
              <a:t>Kashmir </a:t>
            </a:r>
            <a:r>
              <a:rPr lang="en-US" sz="2800" dirty="0" smtClean="0"/>
              <a:t>Dispute.</a:t>
            </a:r>
            <a:endParaRPr lang="en-US" sz="2800" dirty="0"/>
          </a:p>
          <a:p>
            <a:r>
              <a:rPr lang="en-US" sz="2800" dirty="0" smtClean="0"/>
              <a:t>14. India Office Library.</a:t>
            </a:r>
          </a:p>
          <a:p>
            <a:r>
              <a:rPr lang="en-US" sz="2800" dirty="0" smtClean="0"/>
              <a:t>15. Membership of International Organizations.</a:t>
            </a:r>
          </a:p>
          <a:p>
            <a:r>
              <a:rPr lang="en-US" sz="2800" dirty="0" smtClean="0"/>
              <a:t>16. Death of Quaid-e-</a:t>
            </a:r>
            <a:r>
              <a:rPr lang="en-US" sz="2800" dirty="0" err="1" smtClean="0"/>
              <a:t>Azam</a:t>
            </a:r>
            <a:r>
              <a:rPr lang="en-US" sz="2800" dirty="0" smtClean="0"/>
              <a:t>.</a:t>
            </a:r>
            <a:endParaRPr lang="en-US" dirty="0"/>
          </a:p>
        </p:txBody>
      </p:sp>
    </p:spTree>
    <p:extLst>
      <p:ext uri="{BB962C8B-B14F-4D97-AF65-F5344CB8AC3E}">
        <p14:creationId xmlns:p14="http://schemas.microsoft.com/office/powerpoint/2010/main" val="71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t>INTRODUCTION	</a:t>
            </a:r>
            <a:endParaRPr lang="en-US" dirty="0"/>
          </a:p>
        </p:txBody>
      </p:sp>
      <p:sp>
        <p:nvSpPr>
          <p:cNvPr id="3" name="Content Placeholder 2"/>
          <p:cNvSpPr>
            <a:spLocks noGrp="1"/>
          </p:cNvSpPr>
          <p:nvPr>
            <p:ph idx="1"/>
          </p:nvPr>
        </p:nvSpPr>
        <p:spPr>
          <a:xfrm>
            <a:off x="381000" y="1600200"/>
            <a:ext cx="8229600" cy="5105400"/>
          </a:xfrm>
        </p:spPr>
        <p:txBody>
          <a:bodyPr>
            <a:noAutofit/>
          </a:bodyPr>
          <a:lstStyle/>
          <a:p>
            <a:r>
              <a:rPr lang="en-US" sz="2000" dirty="0" smtClean="0"/>
              <a:t>Pakistan came into </a:t>
            </a:r>
            <a:r>
              <a:rPr lang="en-US" sz="2000" dirty="0" smtClean="0"/>
              <a:t>existence </a:t>
            </a:r>
            <a:r>
              <a:rPr lang="en-US" sz="2000" dirty="0" smtClean="0"/>
              <a:t>on 14</a:t>
            </a:r>
            <a:r>
              <a:rPr lang="en-US" sz="2000" baseline="30000" dirty="0" smtClean="0"/>
              <a:t>th</a:t>
            </a:r>
            <a:r>
              <a:rPr lang="en-US" sz="2000" dirty="0" smtClean="0"/>
              <a:t> August 1947. Soon after its establishment, Pakistan had to  face a number of problems.</a:t>
            </a:r>
          </a:p>
          <a:p>
            <a:r>
              <a:rPr lang="en-US" sz="2000" dirty="0" smtClean="0"/>
              <a:t>Most of </a:t>
            </a:r>
            <a:r>
              <a:rPr lang="en-US" sz="2000" dirty="0" smtClean="0"/>
              <a:t>them </a:t>
            </a:r>
            <a:r>
              <a:rPr lang="en-US" sz="2000" dirty="0" smtClean="0"/>
              <a:t>were related with Pakistan disputes with India.</a:t>
            </a:r>
          </a:p>
          <a:p>
            <a:endParaRPr lang="en-US" sz="2000" dirty="0" smtClean="0"/>
          </a:p>
          <a:p>
            <a:r>
              <a:rPr lang="en-US" sz="2000" dirty="0" smtClean="0"/>
              <a:t>Such as the Accession of Princely </a:t>
            </a:r>
            <a:r>
              <a:rPr lang="en-US" sz="2000" dirty="0"/>
              <a:t>S</a:t>
            </a:r>
            <a:r>
              <a:rPr lang="en-US" sz="2000" dirty="0" smtClean="0"/>
              <a:t>tates, Canal Water Dispute, Refugee’s problems and Distribution of Armed and Military Assets. Infact most of these problems were deliberately created by India itself so that Pakistan would not maintain its Independent </a:t>
            </a:r>
            <a:r>
              <a:rPr lang="en-US" sz="2000" dirty="0"/>
              <a:t>S</a:t>
            </a:r>
            <a:r>
              <a:rPr lang="en-US" sz="2000" dirty="0" smtClean="0"/>
              <a:t>tatus and soon </a:t>
            </a:r>
            <a:r>
              <a:rPr lang="en-US" sz="2000" dirty="0" smtClean="0"/>
              <a:t>will merge </a:t>
            </a:r>
            <a:r>
              <a:rPr lang="en-US" sz="2000" dirty="0" smtClean="0"/>
              <a:t>with India.</a:t>
            </a:r>
          </a:p>
          <a:p>
            <a:endParaRPr lang="en-US" sz="2000" dirty="0" smtClean="0"/>
          </a:p>
          <a:p>
            <a:r>
              <a:rPr lang="en-US" sz="2000" dirty="0" smtClean="0"/>
              <a:t>Nehru told General Sir </a:t>
            </a:r>
            <a:r>
              <a:rPr lang="en-US" sz="2000" dirty="0" smtClean="0"/>
              <a:t>Frank Walter </a:t>
            </a:r>
            <a:r>
              <a:rPr lang="en-US" sz="2000" dirty="0" err="1" smtClean="0"/>
              <a:t>Messervy</a:t>
            </a:r>
            <a:r>
              <a:rPr lang="en-US" sz="2000" dirty="0" smtClean="0"/>
              <a:t> in 1945</a:t>
            </a:r>
            <a:r>
              <a:rPr lang="en-US" sz="2000" dirty="0"/>
              <a:t>:</a:t>
            </a:r>
            <a:endParaRPr lang="en-US" sz="2000" dirty="0" smtClean="0"/>
          </a:p>
          <a:p>
            <a:pPr marL="0" indent="0">
              <a:buNone/>
            </a:pPr>
            <a:r>
              <a:rPr lang="en-US" sz="2000" dirty="0" smtClean="0"/>
              <a:t>   	“His deliberate plan would be to allow </a:t>
            </a:r>
            <a:r>
              <a:rPr lang="en-US" sz="2000" dirty="0" err="1" smtClean="0"/>
              <a:t>Jinah</a:t>
            </a:r>
            <a:r>
              <a:rPr lang="en-US" sz="2000" dirty="0" smtClean="0"/>
              <a:t> to have his 	Pakistan, and gradually make things so impossible economically 	 for Pakistan that they have to come on their banded knees and 	asked to be allowed back to </a:t>
            </a:r>
            <a:r>
              <a:rPr lang="en-US" sz="2000" dirty="0"/>
              <a:t>I</a:t>
            </a:r>
            <a:r>
              <a:rPr lang="en-US" sz="2000" dirty="0" smtClean="0"/>
              <a:t>ndia”.</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r>
              <a:rPr lang="en-US" sz="4000" dirty="0" smtClean="0"/>
              <a:t>1. Choice of Capital and Establishment of Government</a:t>
            </a:r>
            <a:r>
              <a:rPr lang="en-US" sz="4000" dirty="0"/>
              <a:t>:</a:t>
            </a:r>
          </a:p>
        </p:txBody>
      </p:sp>
      <p:sp>
        <p:nvSpPr>
          <p:cNvPr id="3" name="Content Placeholder 2"/>
          <p:cNvSpPr>
            <a:spLocks noGrp="1"/>
          </p:cNvSpPr>
          <p:nvPr>
            <p:ph idx="1"/>
          </p:nvPr>
        </p:nvSpPr>
        <p:spPr>
          <a:xfrm>
            <a:off x="304800" y="2057400"/>
            <a:ext cx="8534400" cy="4800600"/>
          </a:xfrm>
        </p:spPr>
        <p:txBody>
          <a:bodyPr>
            <a:normAutofit/>
          </a:bodyPr>
          <a:lstStyle/>
          <a:p>
            <a:r>
              <a:rPr lang="en-US" sz="2400" dirty="0" smtClean="0"/>
              <a:t>The first problem that </a:t>
            </a:r>
            <a:r>
              <a:rPr lang="en-US" sz="2400" dirty="0" smtClean="0"/>
              <a:t>Pakistan faced </a:t>
            </a:r>
            <a:r>
              <a:rPr lang="en-US" sz="2400" dirty="0" smtClean="0"/>
              <a:t>was to choose a </a:t>
            </a:r>
            <a:r>
              <a:rPr lang="en-US" sz="2400" dirty="0" smtClean="0"/>
              <a:t>capital </a:t>
            </a:r>
            <a:r>
              <a:rPr lang="en-US" sz="2400" dirty="0" smtClean="0"/>
              <a:t>to form a Government and to establish </a:t>
            </a:r>
            <a:r>
              <a:rPr lang="en-US" sz="2400" dirty="0" smtClean="0"/>
              <a:t>a secretariat</a:t>
            </a:r>
            <a:r>
              <a:rPr lang="en-US" sz="2400" dirty="0" smtClean="0"/>
              <a:t>.</a:t>
            </a:r>
          </a:p>
          <a:p>
            <a:r>
              <a:rPr lang="en-US" sz="2400" dirty="0"/>
              <a:t> </a:t>
            </a:r>
            <a:r>
              <a:rPr lang="en-US" sz="2400" dirty="0" smtClean="0"/>
              <a:t>Karachi was chosen as the capital of Pakistan.</a:t>
            </a:r>
          </a:p>
          <a:p>
            <a:r>
              <a:rPr lang="en-US" sz="2400" dirty="0"/>
              <a:t> </a:t>
            </a:r>
            <a:r>
              <a:rPr lang="en-US" sz="2400" dirty="0" smtClean="0"/>
              <a:t>Quaid e Azam took the office of the Governor General, Liaquat Ali Khan was appointed as the Prime Minister and a Cabinet of experienced persons was selected.</a:t>
            </a:r>
          </a:p>
        </p:txBody>
      </p:sp>
      <p:pic>
        <p:nvPicPr>
          <p:cNvPr id="4" name="Picture 3" descr="karachi_map_360x270.jpg"/>
          <p:cNvPicPr>
            <a:picLocks noChangeAspect="1"/>
          </p:cNvPicPr>
          <p:nvPr/>
        </p:nvPicPr>
        <p:blipFill>
          <a:blip r:embed="rId2" cstate="print"/>
          <a:stretch>
            <a:fillRect/>
          </a:stretch>
        </p:blipFill>
        <p:spPr>
          <a:xfrm>
            <a:off x="2743200" y="4800600"/>
            <a:ext cx="3429000" cy="1905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Unfair Boundary Distribution:</a:t>
            </a:r>
            <a:endParaRPr lang="en-US" dirty="0"/>
          </a:p>
        </p:txBody>
      </p:sp>
      <p:sp>
        <p:nvSpPr>
          <p:cNvPr id="3" name="Content Placeholder 2"/>
          <p:cNvSpPr>
            <a:spLocks noGrp="1"/>
          </p:cNvSpPr>
          <p:nvPr>
            <p:ph idx="1"/>
          </p:nvPr>
        </p:nvSpPr>
        <p:spPr>
          <a:xfrm>
            <a:off x="457200" y="1935480"/>
            <a:ext cx="8458200" cy="4693920"/>
          </a:xfrm>
        </p:spPr>
        <p:txBody>
          <a:bodyPr>
            <a:normAutofit fontScale="92500" lnSpcReduction="20000"/>
          </a:bodyPr>
          <a:lstStyle/>
          <a:p>
            <a:r>
              <a:rPr lang="en-US" dirty="0" smtClean="0"/>
              <a:t>Two Boundary Commissions were set up under a British Chairman, Sir Cyril Radcliff for the division of Punjab and Bengal.</a:t>
            </a:r>
          </a:p>
          <a:p>
            <a:r>
              <a:rPr lang="en-US" dirty="0" smtClean="0"/>
              <a:t>Each Commission was consist of two representatives of Muslim League </a:t>
            </a:r>
            <a:r>
              <a:rPr lang="en-US" dirty="0" smtClean="0"/>
              <a:t>and two from Congress.</a:t>
            </a:r>
            <a:endParaRPr lang="en-US" dirty="0" smtClean="0"/>
          </a:p>
          <a:p>
            <a:r>
              <a:rPr lang="en-US" dirty="0" smtClean="0"/>
              <a:t>All of them were High Court Judges.</a:t>
            </a:r>
          </a:p>
          <a:p>
            <a:r>
              <a:rPr lang="en-US" dirty="0" smtClean="0"/>
              <a:t>It was mutually agreed that in case of conflict the Chairman should give his verdict.</a:t>
            </a:r>
            <a:endParaRPr lang="en-US" dirty="0"/>
          </a:p>
          <a:p>
            <a:r>
              <a:rPr lang="en-US" dirty="0" smtClean="0"/>
              <a:t>So, he misused his powers and handed over Muslims majority areas like Gurdaspur, Ferozpur and Junagadh to India hence providing them a gateway to Kashmir.</a:t>
            </a:r>
          </a:p>
          <a:p>
            <a:endParaRPr lang="en-US" dirty="0"/>
          </a:p>
          <a:p>
            <a:r>
              <a:rPr lang="en-US" dirty="0" smtClean="0"/>
              <a:t>Quaid e Azam called it “ An Unjust, Incomprehensible and even perverse award.”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Unfair Boundary Distribution</a:t>
            </a:r>
            <a:endParaRPr lang="en-US" dirty="0"/>
          </a:p>
        </p:txBody>
      </p:sp>
      <p:pic>
        <p:nvPicPr>
          <p:cNvPr id="4" name="Content Placeholder 3" descr="400px-Partition_of_India-en.svg.png"/>
          <p:cNvPicPr>
            <a:picLocks noGrp="1" noChangeAspect="1"/>
          </p:cNvPicPr>
          <p:nvPr>
            <p:ph idx="1"/>
          </p:nvPr>
        </p:nvPicPr>
        <p:blipFill>
          <a:blip r:embed="rId2" cstate="print"/>
          <a:stretch>
            <a:fillRect/>
          </a:stretch>
        </p:blipFill>
        <p:spPr>
          <a:xfrm>
            <a:off x="2692155" y="1935163"/>
            <a:ext cx="3759689"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3. Accession of Princely States:</a:t>
            </a:r>
            <a:endParaRPr lang="en-US" dirty="0"/>
          </a:p>
        </p:txBody>
      </p:sp>
      <p:sp>
        <p:nvSpPr>
          <p:cNvPr id="3" name="Content Placeholder 2"/>
          <p:cNvSpPr>
            <a:spLocks noGrp="1"/>
          </p:cNvSpPr>
          <p:nvPr>
            <p:ph idx="1"/>
          </p:nvPr>
        </p:nvSpPr>
        <p:spPr>
          <a:xfrm>
            <a:off x="457200" y="1447800"/>
            <a:ext cx="8229600" cy="5105400"/>
          </a:xfrm>
        </p:spPr>
        <p:txBody>
          <a:bodyPr>
            <a:normAutofit lnSpcReduction="10000"/>
          </a:bodyPr>
          <a:lstStyle/>
          <a:p>
            <a:r>
              <a:rPr lang="en-US" dirty="0" smtClean="0"/>
              <a:t>Prior to partition, there were some semi-autonomous princely states existed in British India whose future had to be settled before Britain withdrew from India.</a:t>
            </a:r>
          </a:p>
          <a:p>
            <a:endParaRPr lang="en-US" dirty="0" smtClean="0"/>
          </a:p>
          <a:p>
            <a:r>
              <a:rPr lang="en-US" dirty="0" smtClean="0"/>
              <a:t>They were 560 in number all over the Sub-continent.</a:t>
            </a:r>
          </a:p>
          <a:p>
            <a:endParaRPr lang="en-US" dirty="0" smtClean="0"/>
          </a:p>
          <a:p>
            <a:r>
              <a:rPr lang="en-US" dirty="0" smtClean="0"/>
              <a:t>On July 25</a:t>
            </a:r>
            <a:r>
              <a:rPr lang="en-US" baseline="30000" dirty="0" smtClean="0"/>
              <a:t>th</a:t>
            </a:r>
            <a:r>
              <a:rPr lang="en-US" dirty="0" smtClean="0"/>
              <a:t>, 1947, Lord Mountbatten (the last Viceroy of United India) addressed to the chamber of Princes and advised them that in deciding the question of accession, they should take into consideration the communal composition and the geographical location of their states.</a:t>
            </a:r>
            <a:endParaRPr lang="en-US" dirty="0"/>
          </a:p>
        </p:txBody>
      </p:sp>
    </p:spTree>
    <p:extLst>
      <p:ext uri="{BB962C8B-B14F-4D97-AF65-F5344CB8AC3E}">
        <p14:creationId xmlns:p14="http://schemas.microsoft.com/office/powerpoint/2010/main" val="4146284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629</TotalTime>
  <Words>1793</Words>
  <Application>Microsoft Office PowerPoint</Application>
  <PresentationFormat>On-screen Show (4:3)</PresentationFormat>
  <Paragraphs>155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Initial Problems Of Pakistan</vt:lpstr>
      <vt:lpstr>Difficulties Of Pakistan</vt:lpstr>
      <vt:lpstr>Initial Problems:</vt:lpstr>
      <vt:lpstr>Cont.</vt:lpstr>
      <vt:lpstr>INTRODUCTION </vt:lpstr>
      <vt:lpstr>1. Choice of Capital and Establishment of Government:</vt:lpstr>
      <vt:lpstr>2. Unfair Boundary Distribution:</vt:lpstr>
      <vt:lpstr>Unfair Boundary Distribution</vt:lpstr>
      <vt:lpstr>3. Accession of Princely States:</vt:lpstr>
      <vt:lpstr>PowerPoint Presentation</vt:lpstr>
      <vt:lpstr>4. The Massacre of Muslim  Refugees in India:</vt:lpstr>
      <vt:lpstr>PowerPoint Presentation</vt:lpstr>
      <vt:lpstr>5. Division Of Armed Forces and Military Assets:</vt:lpstr>
      <vt:lpstr>PowerPoint Presentation</vt:lpstr>
      <vt:lpstr>Division Of Military Assets</vt:lpstr>
      <vt:lpstr>6. Division Of Financial Assets:</vt:lpstr>
      <vt:lpstr>7. Canal Water Dispute:</vt:lpstr>
      <vt:lpstr>Canal Water Dispute</vt:lpstr>
      <vt:lpstr>8. Economic Problems:</vt:lpstr>
      <vt:lpstr>Economic Problems:</vt:lpstr>
      <vt:lpstr>9. Administrative Problems:</vt:lpstr>
      <vt:lpstr>PowerPoint Presentation</vt:lpstr>
      <vt:lpstr>10. Issue Of National Language:</vt:lpstr>
      <vt:lpstr>11. Constitutional Problems:</vt:lpstr>
      <vt:lpstr>12. Electricity Problems:</vt:lpstr>
      <vt:lpstr>PowerPoint Presentation</vt:lpstr>
      <vt:lpstr>13. Kashmir Dispute:</vt:lpstr>
      <vt:lpstr>Kashmir Dispute</vt:lpstr>
      <vt:lpstr>14. India Office Library:</vt:lpstr>
      <vt:lpstr>15. Membership of International  Organizations: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Awesaar Sehaj</dc:creator>
  <cp:lastModifiedBy>naveed</cp:lastModifiedBy>
  <cp:revision>207</cp:revision>
  <dcterms:created xsi:type="dcterms:W3CDTF">2018-12-11T12:45:14Z</dcterms:created>
  <dcterms:modified xsi:type="dcterms:W3CDTF">2019-12-16T20:33:12Z</dcterms:modified>
</cp:coreProperties>
</file>