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257" r:id="rId3"/>
    <p:sldId id="258" r:id="rId4"/>
    <p:sldId id="259" r:id="rId5"/>
    <p:sldId id="260" r:id="rId6"/>
    <p:sldId id="262" r:id="rId7"/>
    <p:sldId id="261" r:id="rId8"/>
    <p:sldId id="264" r:id="rId9"/>
    <p:sldId id="263" r:id="rId10"/>
    <p:sldId id="266" r:id="rId11"/>
    <p:sldId id="265" r:id="rId12"/>
    <p:sldId id="268" r:id="rId13"/>
    <p:sldId id="267" r:id="rId14"/>
    <p:sldId id="270" r:id="rId15"/>
    <p:sldId id="269" r:id="rId16"/>
    <p:sldId id="272" r:id="rId17"/>
    <p:sldId id="271" r:id="rId18"/>
    <p:sldId id="274" r:id="rId19"/>
    <p:sldId id="273" r:id="rId20"/>
    <p:sldId id="276" r:id="rId21"/>
    <p:sldId id="275" r:id="rId22"/>
    <p:sldId id="278" r:id="rId23"/>
    <p:sldId id="277" r:id="rId24"/>
    <p:sldId id="280" r:id="rId25"/>
    <p:sldId id="279" r:id="rId26"/>
    <p:sldId id="282" r:id="rId27"/>
    <p:sldId id="281" r:id="rId28"/>
    <p:sldId id="284" r:id="rId29"/>
    <p:sldId id="283" r:id="rId30"/>
    <p:sldId id="286" r:id="rId31"/>
    <p:sldId id="285" r:id="rId32"/>
    <p:sldId id="288" r:id="rId33"/>
    <p:sldId id="287"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8" autoAdjust="0"/>
    <p:restoredTop sz="85538" autoAdjust="0"/>
  </p:normalViewPr>
  <p:slideViewPr>
    <p:cSldViewPr>
      <p:cViewPr varScale="1">
        <p:scale>
          <a:sx n="67" d="100"/>
          <a:sy n="67" d="100"/>
        </p:scale>
        <p:origin x="576" y="60"/>
      </p:cViewPr>
      <p:guideLst>
        <p:guide orient="horz" pos="2160"/>
        <p:guide pos="2880"/>
      </p:guideLst>
    </p:cSldViewPr>
  </p:slideViewPr>
  <p:outlineViewPr>
    <p:cViewPr>
      <p:scale>
        <a:sx n="33" d="100"/>
        <a:sy n="33" d="100"/>
      </p:scale>
      <p:origin x="0" y="245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5B2D99-1E66-4E9D-9AA2-9CA463939FBD}" type="datetimeFigureOut">
              <a:rPr lang="en-US" smtClean="0"/>
              <a:pPr/>
              <a:t>10/31/2017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BD91F0-57A3-4B12-9987-908A3045A8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40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414EE0-262B-4AAA-842D-C901FE15A7CC}" type="datetime1">
              <a:rPr lang="en-US" smtClean="0"/>
              <a:pPr/>
              <a:t>10/31/2017</a:t>
            </a:fld>
            <a:endParaRPr lang="en-US"/>
          </a:p>
        </p:txBody>
      </p:sp>
      <p:sp>
        <p:nvSpPr>
          <p:cNvPr id="5" name="Footer Placeholder 4"/>
          <p:cNvSpPr>
            <a:spLocks noGrp="1"/>
          </p:cNvSpPr>
          <p:nvPr>
            <p:ph type="ftr" sz="quarter" idx="11"/>
          </p:nvPr>
        </p:nvSpPr>
        <p:spPr/>
        <p:txBody>
          <a:bodyPr/>
          <a:lstStyle/>
          <a:p>
            <a:r>
              <a:rPr lang="en-US" smtClean="0"/>
              <a:t>Parliamentary History of Pakistan</a:t>
            </a:r>
            <a:endParaRPr lang="en-US"/>
          </a:p>
        </p:txBody>
      </p:sp>
      <p:sp>
        <p:nvSpPr>
          <p:cNvPr id="6" name="Slide Number Placeholder 5"/>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2408E7-9DB6-4B53-B9F7-8E225AC424DB}" type="datetime1">
              <a:rPr lang="en-US" smtClean="0"/>
              <a:pPr/>
              <a:t>10/31/2017</a:t>
            </a:fld>
            <a:endParaRPr lang="en-US"/>
          </a:p>
        </p:txBody>
      </p:sp>
      <p:sp>
        <p:nvSpPr>
          <p:cNvPr id="5" name="Footer Placeholder 4"/>
          <p:cNvSpPr>
            <a:spLocks noGrp="1"/>
          </p:cNvSpPr>
          <p:nvPr>
            <p:ph type="ftr" sz="quarter" idx="11"/>
          </p:nvPr>
        </p:nvSpPr>
        <p:spPr/>
        <p:txBody>
          <a:bodyPr/>
          <a:lstStyle/>
          <a:p>
            <a:r>
              <a:rPr lang="en-US" smtClean="0"/>
              <a:t>Parliamentary History of Pakistan</a:t>
            </a:r>
            <a:endParaRPr lang="en-US"/>
          </a:p>
        </p:txBody>
      </p:sp>
      <p:sp>
        <p:nvSpPr>
          <p:cNvPr id="6" name="Slide Number Placeholder 5"/>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1A5A94-074C-49A1-843B-6FA2AF9F6B06}" type="datetime1">
              <a:rPr lang="en-US" smtClean="0"/>
              <a:pPr/>
              <a:t>10/31/2017</a:t>
            </a:fld>
            <a:endParaRPr lang="en-US"/>
          </a:p>
        </p:txBody>
      </p:sp>
      <p:sp>
        <p:nvSpPr>
          <p:cNvPr id="5" name="Footer Placeholder 4"/>
          <p:cNvSpPr>
            <a:spLocks noGrp="1"/>
          </p:cNvSpPr>
          <p:nvPr>
            <p:ph type="ftr" sz="quarter" idx="11"/>
          </p:nvPr>
        </p:nvSpPr>
        <p:spPr/>
        <p:txBody>
          <a:bodyPr/>
          <a:lstStyle/>
          <a:p>
            <a:r>
              <a:rPr lang="en-US" smtClean="0"/>
              <a:t>Parliamentary History of Pakistan</a:t>
            </a:r>
            <a:endParaRPr lang="en-US"/>
          </a:p>
        </p:txBody>
      </p:sp>
      <p:sp>
        <p:nvSpPr>
          <p:cNvPr id="6" name="Slide Number Placeholder 5"/>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8834A5-0585-4016-9831-DDB9403CF38D}" type="datetime1">
              <a:rPr lang="en-US" smtClean="0"/>
              <a:pPr/>
              <a:t>10/31/2017</a:t>
            </a:fld>
            <a:endParaRPr lang="en-US"/>
          </a:p>
        </p:txBody>
      </p:sp>
      <p:sp>
        <p:nvSpPr>
          <p:cNvPr id="5" name="Footer Placeholder 4"/>
          <p:cNvSpPr>
            <a:spLocks noGrp="1"/>
          </p:cNvSpPr>
          <p:nvPr>
            <p:ph type="ftr" sz="quarter" idx="11"/>
          </p:nvPr>
        </p:nvSpPr>
        <p:spPr/>
        <p:txBody>
          <a:bodyPr/>
          <a:lstStyle/>
          <a:p>
            <a:r>
              <a:rPr lang="en-US" smtClean="0"/>
              <a:t>Parliamentary History of Pakistan</a:t>
            </a:r>
            <a:endParaRPr lang="en-US"/>
          </a:p>
        </p:txBody>
      </p:sp>
      <p:sp>
        <p:nvSpPr>
          <p:cNvPr id="6" name="Slide Number Placeholder 5"/>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FD8A60-C808-4D4D-BE38-1BEFB1CCD6F0}" type="datetime1">
              <a:rPr lang="en-US" smtClean="0"/>
              <a:pPr/>
              <a:t>10/31/2017</a:t>
            </a:fld>
            <a:endParaRPr lang="en-US"/>
          </a:p>
        </p:txBody>
      </p:sp>
      <p:sp>
        <p:nvSpPr>
          <p:cNvPr id="5" name="Footer Placeholder 4"/>
          <p:cNvSpPr>
            <a:spLocks noGrp="1"/>
          </p:cNvSpPr>
          <p:nvPr>
            <p:ph type="ftr" sz="quarter" idx="11"/>
          </p:nvPr>
        </p:nvSpPr>
        <p:spPr/>
        <p:txBody>
          <a:bodyPr/>
          <a:lstStyle/>
          <a:p>
            <a:r>
              <a:rPr lang="en-US" smtClean="0"/>
              <a:t>Parliamentary History of Pakistan</a:t>
            </a:r>
            <a:endParaRPr lang="en-US"/>
          </a:p>
        </p:txBody>
      </p:sp>
      <p:sp>
        <p:nvSpPr>
          <p:cNvPr id="6" name="Slide Number Placeholder 5"/>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DA805C-2D6E-484A-9EC0-CA0938DAD92F}" type="datetime1">
              <a:rPr lang="en-US" smtClean="0"/>
              <a:pPr/>
              <a:t>10/31/2017</a:t>
            </a:fld>
            <a:endParaRPr lang="en-US"/>
          </a:p>
        </p:txBody>
      </p:sp>
      <p:sp>
        <p:nvSpPr>
          <p:cNvPr id="6" name="Footer Placeholder 5"/>
          <p:cNvSpPr>
            <a:spLocks noGrp="1"/>
          </p:cNvSpPr>
          <p:nvPr>
            <p:ph type="ftr" sz="quarter" idx="11"/>
          </p:nvPr>
        </p:nvSpPr>
        <p:spPr/>
        <p:txBody>
          <a:bodyPr/>
          <a:lstStyle/>
          <a:p>
            <a:r>
              <a:rPr lang="en-US" smtClean="0"/>
              <a:t>Parliamentary History of Pakistan</a:t>
            </a:r>
            <a:endParaRPr lang="en-US"/>
          </a:p>
        </p:txBody>
      </p:sp>
      <p:sp>
        <p:nvSpPr>
          <p:cNvPr id="7" name="Slide Number Placeholder 6"/>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EB87DB-4F30-4C31-A038-6C6FEE8163F5}" type="datetime1">
              <a:rPr lang="en-US" smtClean="0"/>
              <a:pPr/>
              <a:t>10/31/2017</a:t>
            </a:fld>
            <a:endParaRPr lang="en-US"/>
          </a:p>
        </p:txBody>
      </p:sp>
      <p:sp>
        <p:nvSpPr>
          <p:cNvPr id="8" name="Footer Placeholder 7"/>
          <p:cNvSpPr>
            <a:spLocks noGrp="1"/>
          </p:cNvSpPr>
          <p:nvPr>
            <p:ph type="ftr" sz="quarter" idx="11"/>
          </p:nvPr>
        </p:nvSpPr>
        <p:spPr/>
        <p:txBody>
          <a:bodyPr/>
          <a:lstStyle/>
          <a:p>
            <a:r>
              <a:rPr lang="en-US" smtClean="0"/>
              <a:t>Parliamentary History of Pakistan</a:t>
            </a:r>
            <a:endParaRPr lang="en-US"/>
          </a:p>
        </p:txBody>
      </p:sp>
      <p:sp>
        <p:nvSpPr>
          <p:cNvPr id="9" name="Slide Number Placeholder 8"/>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69F9D1-8D43-4870-A43A-D0D4670364F3}" type="datetime1">
              <a:rPr lang="en-US" smtClean="0"/>
              <a:pPr/>
              <a:t>10/31/2017</a:t>
            </a:fld>
            <a:endParaRPr lang="en-US"/>
          </a:p>
        </p:txBody>
      </p:sp>
      <p:sp>
        <p:nvSpPr>
          <p:cNvPr id="4" name="Footer Placeholder 3"/>
          <p:cNvSpPr>
            <a:spLocks noGrp="1"/>
          </p:cNvSpPr>
          <p:nvPr>
            <p:ph type="ftr" sz="quarter" idx="11"/>
          </p:nvPr>
        </p:nvSpPr>
        <p:spPr/>
        <p:txBody>
          <a:bodyPr/>
          <a:lstStyle/>
          <a:p>
            <a:r>
              <a:rPr lang="en-US" smtClean="0"/>
              <a:t>Parliamentary History of Pakistan</a:t>
            </a:r>
            <a:endParaRPr lang="en-US"/>
          </a:p>
        </p:txBody>
      </p:sp>
      <p:sp>
        <p:nvSpPr>
          <p:cNvPr id="5" name="Slide Number Placeholder 4"/>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C087A-7C86-4903-B4FC-EA0FD06E4B25}" type="datetime1">
              <a:rPr lang="en-US" smtClean="0"/>
              <a:pPr/>
              <a:t>10/31/2017</a:t>
            </a:fld>
            <a:endParaRPr lang="en-US"/>
          </a:p>
        </p:txBody>
      </p:sp>
      <p:sp>
        <p:nvSpPr>
          <p:cNvPr id="3" name="Footer Placeholder 2"/>
          <p:cNvSpPr>
            <a:spLocks noGrp="1"/>
          </p:cNvSpPr>
          <p:nvPr>
            <p:ph type="ftr" sz="quarter" idx="11"/>
          </p:nvPr>
        </p:nvSpPr>
        <p:spPr/>
        <p:txBody>
          <a:bodyPr/>
          <a:lstStyle/>
          <a:p>
            <a:r>
              <a:rPr lang="en-US" smtClean="0"/>
              <a:t>Parliamentary History of Pakistan</a:t>
            </a:r>
            <a:endParaRPr lang="en-US"/>
          </a:p>
        </p:txBody>
      </p:sp>
      <p:sp>
        <p:nvSpPr>
          <p:cNvPr id="4" name="Slide Number Placeholder 3"/>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78C920-2517-462D-8059-B2812C421AFB}" type="datetime1">
              <a:rPr lang="en-US" smtClean="0"/>
              <a:pPr/>
              <a:t>10/31/2017</a:t>
            </a:fld>
            <a:endParaRPr lang="en-US"/>
          </a:p>
        </p:txBody>
      </p:sp>
      <p:sp>
        <p:nvSpPr>
          <p:cNvPr id="6" name="Footer Placeholder 5"/>
          <p:cNvSpPr>
            <a:spLocks noGrp="1"/>
          </p:cNvSpPr>
          <p:nvPr>
            <p:ph type="ftr" sz="quarter" idx="11"/>
          </p:nvPr>
        </p:nvSpPr>
        <p:spPr/>
        <p:txBody>
          <a:bodyPr/>
          <a:lstStyle/>
          <a:p>
            <a:r>
              <a:rPr lang="en-US" smtClean="0"/>
              <a:t>Parliamentary History of Pakistan</a:t>
            </a:r>
            <a:endParaRPr lang="en-US"/>
          </a:p>
        </p:txBody>
      </p:sp>
      <p:sp>
        <p:nvSpPr>
          <p:cNvPr id="7" name="Slide Number Placeholder 6"/>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D3B59A-EFE1-40B2-A0C9-8BC03411550C}" type="datetime1">
              <a:rPr lang="en-US" smtClean="0"/>
              <a:pPr/>
              <a:t>10/31/2017</a:t>
            </a:fld>
            <a:endParaRPr lang="en-US"/>
          </a:p>
        </p:txBody>
      </p:sp>
      <p:sp>
        <p:nvSpPr>
          <p:cNvPr id="6" name="Footer Placeholder 5"/>
          <p:cNvSpPr>
            <a:spLocks noGrp="1"/>
          </p:cNvSpPr>
          <p:nvPr>
            <p:ph type="ftr" sz="quarter" idx="11"/>
          </p:nvPr>
        </p:nvSpPr>
        <p:spPr/>
        <p:txBody>
          <a:bodyPr/>
          <a:lstStyle/>
          <a:p>
            <a:r>
              <a:rPr lang="en-US" smtClean="0"/>
              <a:t>Parliamentary History of Pakistan</a:t>
            </a:r>
            <a:endParaRPr lang="en-US"/>
          </a:p>
        </p:txBody>
      </p:sp>
      <p:sp>
        <p:nvSpPr>
          <p:cNvPr id="7" name="Slide Number Placeholder 6"/>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4481D-A10C-4FBE-AE4A-ECBB016A41D9}" type="datetime1">
              <a:rPr lang="en-US" smtClean="0"/>
              <a:pPr/>
              <a:t>10/31/2017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Parliamentary History of Pakistan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54CC9-D151-41CA-8BB3-D80C606DE5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2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2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1.jpeg"/><Relationship Id="rId4" Type="http://schemas.openxmlformats.org/officeDocument/2006/relationships/image" Target="../media/image40.jpeg"/></Relationships>
</file>

<file path=ppt/slides/_rels/slide2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2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2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3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3.jpeg"/><Relationship Id="rId4" Type="http://schemas.openxmlformats.org/officeDocument/2006/relationships/image" Target="../media/image52.jpeg"/></Relationships>
</file>

<file path=ppt/slides/_rels/slide33.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7.jpeg"/></Relationships>
</file>

<file path=ppt/slides/_rels/slide36.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9.jpeg"/></Relationships>
</file>

<file path=ppt/slides/_rels/slide37.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2.jpeg"/><Relationship Id="rId4" Type="http://schemas.openxmlformats.org/officeDocument/2006/relationships/image" Target="../media/image61.jpeg"/></Relationships>
</file>

<file path=ppt/slides/_rels/slide38.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4.jpeg"/></Relationships>
</file>

<file path=ppt/slides/_rels/slide3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68.jpeg"/><Relationship Id="rId5" Type="http://schemas.openxmlformats.org/officeDocument/2006/relationships/image" Target="../media/image67.jpeg"/><Relationship Id="rId4" Type="http://schemas.openxmlformats.org/officeDocument/2006/relationships/image" Target="../media/image66.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9.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shtiaq\Presentations\Pictorial history presentations\pak history images\intro copy.jpg"/>
          <p:cNvPicPr>
            <a:picLocks noChangeAspect="1" noChangeArrowheads="1"/>
          </p:cNvPicPr>
          <p:nvPr/>
        </p:nvPicPr>
        <p:blipFill>
          <a:blip r:embed="rId3"/>
          <a:srcRect/>
          <a:stretch>
            <a:fillRect/>
          </a:stretch>
        </p:blipFill>
        <p:spPr bwMode="auto">
          <a:xfrm>
            <a:off x="381000" y="2743200"/>
            <a:ext cx="8458200" cy="2514600"/>
          </a:xfrm>
          <a:prstGeom prst="rect">
            <a:avLst/>
          </a:prstGeom>
          <a:noFill/>
        </p:spPr>
      </p:pic>
      <p:sp>
        <p:nvSpPr>
          <p:cNvPr id="5" name="Title 3"/>
          <p:cNvSpPr txBox="1">
            <a:spLocks/>
          </p:cNvSpPr>
          <p:nvPr/>
        </p:nvSpPr>
        <p:spPr>
          <a:xfrm>
            <a:off x="1676400" y="536575"/>
            <a:ext cx="6400800" cy="1216025"/>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accent2">
                    <a:lumMod val="75000"/>
                  </a:schemeClr>
                </a:solidFill>
                <a:effectLst/>
                <a:uLnTx/>
                <a:uFillTx/>
                <a:latin typeface="+mj-lt"/>
                <a:ea typeface="+mj-ea"/>
                <a:cs typeface="+mj-cs"/>
              </a:rPr>
              <a:t>Parliamentary History of Pakistan</a:t>
            </a:r>
          </a:p>
        </p:txBody>
      </p:sp>
      <p:sp>
        <p:nvSpPr>
          <p:cNvPr id="6" name="Content Placeholder 4"/>
          <p:cNvSpPr txBox="1">
            <a:spLocks/>
          </p:cNvSpPr>
          <p:nvPr/>
        </p:nvSpPr>
        <p:spPr>
          <a:xfrm>
            <a:off x="2057400" y="5361011"/>
            <a:ext cx="6294438" cy="1268389"/>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400" b="1" i="0" u="none" strike="noStrike" kern="1200" cap="none" spc="0" normalizeH="0" baseline="0" noProof="0" dirty="0" smtClean="0">
                <a:ln>
                  <a:noFill/>
                </a:ln>
                <a:solidFill>
                  <a:schemeClr val="bg1"/>
                </a:solidFill>
                <a:effectLst/>
                <a:uLnTx/>
                <a:uFillTx/>
                <a:latin typeface="+mn-lt"/>
                <a:ea typeface="+mn-ea"/>
                <a:cs typeface="+mn-cs"/>
              </a:rPr>
              <a:t>By: Jami Chandio</a:t>
            </a:r>
          </a:p>
          <a:p>
            <a:pPr marL="0" marR="0" lvl="0" indent="0" algn="ctr"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24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defTabSz="914400" rtl="0" eaLnBrk="1" fontAlgn="auto" latinLnBrk="0" hangingPunct="1">
              <a:lnSpc>
                <a:spcPct val="80000"/>
              </a:lnSpc>
              <a:spcBef>
                <a:spcPct val="20000"/>
              </a:spcBef>
              <a:spcAft>
                <a:spcPts val="0"/>
              </a:spcAft>
              <a:buClrTx/>
              <a:buSzTx/>
              <a:buFont typeface="Wingdings 2" pitchFamily="18" charset="2"/>
              <a:buNone/>
              <a:tabLst/>
              <a:defRPr/>
            </a:pPr>
            <a:r>
              <a:rPr kumimoji="0" lang="en-US" b="0" i="0" u="none" strike="noStrike" kern="1200" cap="none" spc="0" normalizeH="0" baseline="0" noProof="0" dirty="0" smtClean="0">
                <a:ln>
                  <a:noFill/>
                </a:ln>
                <a:solidFill>
                  <a:schemeClr val="bg1"/>
                </a:solidFill>
                <a:effectLst/>
                <a:uLnTx/>
                <a:uFillTx/>
                <a:latin typeface="+mn-lt"/>
                <a:ea typeface="+mn-ea"/>
                <a:cs typeface="+mn-cs"/>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590800"/>
            <a:ext cx="4419600" cy="3200400"/>
          </a:xfrm>
        </p:spPr>
        <p:txBody>
          <a:bodyPr>
            <a:noAutofit/>
          </a:bodyPr>
          <a:lstStyle/>
          <a:p>
            <a:pPr marL="274320" indent="-274320" fontAlgn="auto">
              <a:spcAft>
                <a:spcPts val="0"/>
              </a:spcAft>
              <a:buFont typeface="Wingdings 2"/>
              <a:buChar char=""/>
              <a:defRPr/>
            </a:pPr>
            <a:r>
              <a:rPr lang="en-US" sz="2800" smtClean="0"/>
              <a:t>The Government in return, went to the Federal Court, where the famous judgment was given by the then CJ Mohd Muneer, according to which Maulvi Tameezudin lost the case</a:t>
            </a:r>
            <a:endParaRPr lang="en-US" sz="2800" dirty="0"/>
          </a:p>
        </p:txBody>
      </p:sp>
      <p:sp>
        <p:nvSpPr>
          <p:cNvPr id="5" name="Footer Placeholder 3"/>
          <p:cNvSpPr>
            <a:spLocks noGrp="1"/>
          </p:cNvSpPr>
          <p:nvPr>
            <p:ph type="ftr" sz="quarter" idx="11"/>
          </p:nvPr>
        </p:nvSpPr>
        <p:spPr>
          <a:xfrm>
            <a:off x="2819400" y="6533819"/>
            <a:ext cx="2895600" cy="365125"/>
          </a:xfrm>
        </p:spPr>
        <p:txBody>
          <a:bodyPr/>
          <a:lstStyle/>
          <a:p>
            <a:r>
              <a:rPr lang="en-US" b="1" smtClean="0">
                <a:solidFill>
                  <a:schemeClr val="tx1"/>
                </a:solidFill>
              </a:rPr>
              <a:t>Parliamentary History of Pakistan</a:t>
            </a:r>
            <a:endParaRPr lang="en-US" b="1" dirty="0">
              <a:solidFill>
                <a:schemeClr val="tx1"/>
              </a:solidFill>
            </a:endParaRPr>
          </a:p>
        </p:txBody>
      </p:sp>
      <p:pic>
        <p:nvPicPr>
          <p:cNvPr id="10244" name="Picture 4" descr="E:\ishtiaq\Presentations\Pictorial history presentations\pak history images\balance.png"/>
          <p:cNvPicPr>
            <a:picLocks noChangeAspect="1" noChangeArrowheads="1"/>
          </p:cNvPicPr>
          <p:nvPr/>
        </p:nvPicPr>
        <p:blipFill>
          <a:blip r:embed="rId3"/>
          <a:srcRect/>
          <a:stretch>
            <a:fillRect/>
          </a:stretch>
        </p:blipFill>
        <p:spPr bwMode="auto">
          <a:xfrm>
            <a:off x="0" y="2209800"/>
            <a:ext cx="4343400" cy="32766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27496"/>
            <a:ext cx="4191000" cy="3429000"/>
          </a:xfrm>
        </p:spPr>
        <p:txBody>
          <a:bodyPr>
            <a:noAutofit/>
          </a:bodyPr>
          <a:lstStyle/>
          <a:p>
            <a:pPr marL="274320" indent="-274320" algn="r" fontAlgn="auto">
              <a:spcAft>
                <a:spcPts val="0"/>
              </a:spcAft>
              <a:buFont typeface="Wingdings 2"/>
              <a:buChar char=""/>
              <a:defRPr/>
            </a:pPr>
            <a:r>
              <a:rPr lang="en-US" sz="2300" dirty="0"/>
              <a:t>The second constituent assembly of Pakistan was created on 28</a:t>
            </a:r>
            <a:r>
              <a:rPr lang="en-US" sz="2300" baseline="30000" dirty="0"/>
              <a:t>th</a:t>
            </a:r>
            <a:r>
              <a:rPr lang="en-US" sz="2300" dirty="0"/>
              <a:t> May 1955 under Governor General’s order no 12 of 1955</a:t>
            </a:r>
          </a:p>
          <a:p>
            <a:pPr marL="274320" indent="-274320" algn="r" fontAlgn="auto">
              <a:spcAft>
                <a:spcPts val="0"/>
              </a:spcAft>
              <a:buFont typeface="Wingdings 2"/>
              <a:buChar char=""/>
              <a:defRPr/>
            </a:pPr>
            <a:r>
              <a:rPr lang="en-US" sz="2300" dirty="0"/>
              <a:t>The electoral college of this Assembly was the provincial Assemblies of respective provinces and the strength of this assembly was 80 members ( half each from East and West Pakistan</a:t>
            </a:r>
            <a:r>
              <a:rPr lang="en-US" sz="2300" dirty="0" smtClean="0"/>
              <a:t>)</a:t>
            </a:r>
          </a:p>
          <a:p>
            <a:pPr marL="274320" indent="-274320" algn="r" fontAlgn="auto">
              <a:spcAft>
                <a:spcPts val="0"/>
              </a:spcAft>
              <a:buFont typeface="Wingdings 2"/>
              <a:buChar char=""/>
              <a:defRPr/>
            </a:pPr>
            <a:r>
              <a:rPr lang="en-US" sz="2300" dirty="0"/>
              <a:t>One unit was created by this assembly on the basis of parity</a:t>
            </a:r>
            <a:r>
              <a:rPr lang="en-US" sz="2300" dirty="0" smtClean="0"/>
              <a:t>  </a:t>
            </a:r>
            <a:endParaRPr lang="en-US" sz="2300" dirty="0"/>
          </a:p>
        </p:txBody>
      </p:sp>
      <p:sp>
        <p:nvSpPr>
          <p:cNvPr id="4" name="Title 3"/>
          <p:cNvSpPr>
            <a:spLocks noGrp="1"/>
          </p:cNvSpPr>
          <p:nvPr>
            <p:ph type="title"/>
          </p:nvPr>
        </p:nvSpPr>
        <p:spPr>
          <a:xfrm>
            <a:off x="1600200" y="533400"/>
            <a:ext cx="7086600" cy="639762"/>
          </a:xfrm>
        </p:spPr>
        <p:txBody>
          <a:bodyPr>
            <a:noAutofit/>
          </a:bodyPr>
          <a:lstStyle/>
          <a:p>
            <a:r>
              <a:rPr lang="en-US" sz="4000" b="1" dirty="0" smtClean="0"/>
              <a:t>The 2</a:t>
            </a:r>
            <a:r>
              <a:rPr lang="en-US" sz="4000" b="1" baseline="30000" dirty="0" smtClean="0"/>
              <a:t>nd</a:t>
            </a:r>
            <a:r>
              <a:rPr lang="en-US" sz="4000" b="1" dirty="0" smtClean="0"/>
              <a:t> Constituent Assembly</a:t>
            </a:r>
            <a:endParaRPr lang="en-US" sz="4000" dirty="0"/>
          </a:p>
        </p:txBody>
      </p:sp>
      <p:sp>
        <p:nvSpPr>
          <p:cNvPr id="6" name="Footer Placeholder 3"/>
          <p:cNvSpPr>
            <a:spLocks noGrp="1"/>
          </p:cNvSpPr>
          <p:nvPr>
            <p:ph type="ftr" sz="quarter" idx="11"/>
          </p:nvPr>
        </p:nvSpPr>
        <p:spPr>
          <a:xfrm>
            <a:off x="4343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11266" name="Picture 2" descr="E:\ishtiaq\Presentations\Pictorial history presentations\pak history images\1443.gif"/>
          <p:cNvPicPr>
            <a:picLocks noChangeAspect="1" noChangeArrowheads="1"/>
          </p:cNvPicPr>
          <p:nvPr/>
        </p:nvPicPr>
        <p:blipFill>
          <a:blip r:embed="rId3"/>
          <a:srcRect b="38000"/>
          <a:stretch>
            <a:fillRect/>
          </a:stretch>
        </p:blipFill>
        <p:spPr bwMode="auto">
          <a:xfrm>
            <a:off x="4648200" y="2590800"/>
            <a:ext cx="3907692" cy="2362200"/>
          </a:xfrm>
          <a:prstGeom prst="rect">
            <a:avLst/>
          </a:prstGeom>
          <a:noFill/>
          <a:ln w="38100">
            <a:solidFill>
              <a:schemeClr val="accent2">
                <a:lumMod val="75000"/>
              </a:schemeClr>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1676400"/>
            <a:ext cx="4419600" cy="3200400"/>
          </a:xfrm>
        </p:spPr>
        <p:txBody>
          <a:bodyPr>
            <a:noAutofit/>
          </a:bodyPr>
          <a:lstStyle/>
          <a:p>
            <a:pPr marL="274320" indent="-274320" fontAlgn="auto">
              <a:spcAft>
                <a:spcPts val="0"/>
              </a:spcAft>
              <a:buFont typeface="Wingdings 2"/>
              <a:buChar char=""/>
              <a:defRPr/>
            </a:pPr>
            <a:r>
              <a:rPr lang="en-US" sz="2800" dirty="0"/>
              <a:t>Pakistan’s first 1956 Constitution was also given by this Assembly  and </a:t>
            </a:r>
            <a:r>
              <a:rPr lang="en-US" sz="2800" dirty="0" err="1"/>
              <a:t>Chaudhri</a:t>
            </a:r>
            <a:r>
              <a:rPr lang="en-US" sz="2800" dirty="0"/>
              <a:t> </a:t>
            </a:r>
            <a:r>
              <a:rPr lang="en-US" sz="2800" dirty="0" err="1"/>
              <a:t>Mohd</a:t>
            </a:r>
            <a:r>
              <a:rPr lang="en-US" sz="2800" dirty="0"/>
              <a:t> Ali was PM at that time</a:t>
            </a:r>
          </a:p>
          <a:p>
            <a:pPr marL="274320" indent="-274320" fontAlgn="auto">
              <a:spcAft>
                <a:spcPts val="0"/>
              </a:spcAft>
              <a:buFont typeface="Wingdings 2"/>
              <a:buChar char=""/>
              <a:defRPr/>
            </a:pPr>
            <a:r>
              <a:rPr lang="en-US" sz="2800" dirty="0"/>
              <a:t>1956 Constitution was enforced with effect from 23</a:t>
            </a:r>
            <a:r>
              <a:rPr lang="en-US" sz="2800" baseline="30000" dirty="0"/>
              <a:t>rd</a:t>
            </a:r>
            <a:r>
              <a:rPr lang="en-US" sz="2800" dirty="0"/>
              <a:t> March 1956</a:t>
            </a:r>
          </a:p>
          <a:p>
            <a:pPr marL="274320" indent="-274320" fontAlgn="auto">
              <a:spcAft>
                <a:spcPts val="0"/>
              </a:spcAft>
              <a:buFont typeface="Wingdings 2"/>
              <a:buChar char=""/>
              <a:defRPr/>
            </a:pPr>
            <a:r>
              <a:rPr lang="en-US" sz="2800" dirty="0"/>
              <a:t>Under this Constitution Pakistan became an </a:t>
            </a:r>
            <a:r>
              <a:rPr lang="en-US" sz="2800" i="1" dirty="0"/>
              <a:t>Islamic Republic</a:t>
            </a:r>
          </a:p>
        </p:txBody>
      </p:sp>
      <p:sp>
        <p:nvSpPr>
          <p:cNvPr id="4" name="Title 3"/>
          <p:cNvSpPr>
            <a:spLocks noGrp="1"/>
          </p:cNvSpPr>
          <p:nvPr>
            <p:ph type="title"/>
          </p:nvPr>
        </p:nvSpPr>
        <p:spPr>
          <a:xfrm>
            <a:off x="1066800" y="884238"/>
            <a:ext cx="7086600" cy="639762"/>
          </a:xfrm>
        </p:spPr>
        <p:txBody>
          <a:bodyPr>
            <a:noAutofit/>
          </a:bodyPr>
          <a:lstStyle/>
          <a:p>
            <a:r>
              <a:rPr lang="en-US" sz="4000" b="1" dirty="0" smtClean="0"/>
              <a:t>1956 Constitution</a:t>
            </a:r>
            <a:endParaRPr lang="en-US" sz="4000" dirty="0"/>
          </a:p>
        </p:txBody>
      </p:sp>
      <p:sp>
        <p:nvSpPr>
          <p:cNvPr id="6" name="Footer Placeholder 3"/>
          <p:cNvSpPr>
            <a:spLocks noGrp="1"/>
          </p:cNvSpPr>
          <p:nvPr>
            <p:ph type="ftr" sz="quarter" idx="11"/>
          </p:nvPr>
        </p:nvSpPr>
        <p:spPr>
          <a:xfrm>
            <a:off x="2819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12290" name="Picture 2" descr="E:\ishtiaq\Presentations\Pictorial history presentations\pak history images\chohdri muhamad ali.jpg"/>
          <p:cNvPicPr>
            <a:picLocks noChangeAspect="1" noChangeArrowheads="1"/>
          </p:cNvPicPr>
          <p:nvPr/>
        </p:nvPicPr>
        <p:blipFill>
          <a:blip r:embed="rId3"/>
          <a:srcRect l="3504" t="2170" r="3293" b="3657"/>
          <a:stretch>
            <a:fillRect/>
          </a:stretch>
        </p:blipFill>
        <p:spPr bwMode="auto">
          <a:xfrm>
            <a:off x="685800" y="2209800"/>
            <a:ext cx="2761673" cy="3962400"/>
          </a:xfrm>
          <a:prstGeom prst="rect">
            <a:avLst/>
          </a:prstGeom>
          <a:solidFill>
            <a:srgbClr val="FFFFFF">
              <a:shade val="85000"/>
            </a:srgbClr>
          </a:solidFill>
          <a:ln w="190500" cap="sq">
            <a:solidFill>
              <a:schemeClr val="accent1">
                <a:lumMod val="75000"/>
              </a:schemeClr>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Content Placeholder 2"/>
          <p:cNvSpPr txBox="1">
            <a:spLocks/>
          </p:cNvSpPr>
          <p:nvPr/>
        </p:nvSpPr>
        <p:spPr>
          <a:xfrm>
            <a:off x="838200" y="5562600"/>
            <a:ext cx="2338760" cy="327076"/>
          </a:xfrm>
          <a:prstGeom prst="rect">
            <a:avLst/>
          </a:prstGeom>
        </p:spPr>
        <p:txBody>
          <a:bodyPr vert="horz" lIns="91440" tIns="45720" rIns="91440" bIns="45720" rtlCol="0">
            <a:noAutofit/>
          </a:bodyPr>
          <a:lstStyle/>
          <a:p>
            <a:pPr marL="274320" lvl="0" indent="-274320" algn="r">
              <a:spcBef>
                <a:spcPct val="20000"/>
              </a:spcBef>
              <a:defRPr/>
            </a:pPr>
            <a:r>
              <a:rPr lang="en-US" dirty="0" err="1" smtClean="0">
                <a:solidFill>
                  <a:schemeClr val="bg1"/>
                </a:solidFill>
              </a:rPr>
              <a:t>Chaudhri</a:t>
            </a:r>
            <a:r>
              <a:rPr lang="en-US" dirty="0" smtClean="0">
                <a:solidFill>
                  <a:schemeClr val="bg1"/>
                </a:solidFill>
              </a:rPr>
              <a:t> </a:t>
            </a:r>
            <a:r>
              <a:rPr lang="en-US" dirty="0" err="1" smtClean="0">
                <a:solidFill>
                  <a:schemeClr val="bg1"/>
                </a:solidFill>
              </a:rPr>
              <a:t>Mohd</a:t>
            </a:r>
            <a:r>
              <a:rPr lang="en-US" dirty="0" smtClean="0">
                <a:solidFill>
                  <a:schemeClr val="bg1"/>
                </a:solidFill>
              </a:rPr>
              <a:t> Ali</a:t>
            </a:r>
            <a:endParaRPr kumimoji="0" lang="en-US"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33600"/>
            <a:ext cx="4191000" cy="3429000"/>
          </a:xfrm>
        </p:spPr>
        <p:txBody>
          <a:bodyPr>
            <a:noAutofit/>
          </a:bodyPr>
          <a:lstStyle/>
          <a:p>
            <a:pPr marL="274320" indent="-274320" algn="r" fontAlgn="auto">
              <a:spcAft>
                <a:spcPts val="0"/>
              </a:spcAft>
              <a:buFont typeface="Wingdings 2"/>
              <a:buChar char=""/>
              <a:defRPr/>
            </a:pPr>
            <a:r>
              <a:rPr lang="en-US" sz="2600" dirty="0"/>
              <a:t>On 5</a:t>
            </a:r>
            <a:r>
              <a:rPr lang="en-US" sz="2600" baseline="30000" dirty="0"/>
              <a:t>th</a:t>
            </a:r>
            <a:r>
              <a:rPr lang="en-US" sz="2600" dirty="0"/>
              <a:t> March 1956 Major General </a:t>
            </a:r>
            <a:r>
              <a:rPr lang="en-US" sz="2600" dirty="0" err="1"/>
              <a:t>Sikandar</a:t>
            </a:r>
            <a:r>
              <a:rPr lang="en-US" sz="2600" dirty="0"/>
              <a:t> </a:t>
            </a:r>
            <a:r>
              <a:rPr lang="en-US" sz="2600" dirty="0" err="1"/>
              <a:t>Mirza</a:t>
            </a:r>
            <a:r>
              <a:rPr lang="en-US" sz="2600" dirty="0"/>
              <a:t> became the first elected President of </a:t>
            </a:r>
            <a:r>
              <a:rPr lang="en-US" sz="2600" dirty="0" smtClean="0"/>
              <a:t>Pakistan</a:t>
            </a:r>
          </a:p>
          <a:p>
            <a:pPr marL="274320" indent="-274320" algn="r" fontAlgn="auto">
              <a:spcAft>
                <a:spcPts val="0"/>
              </a:spcAft>
              <a:buFont typeface="Wingdings 2"/>
              <a:buChar char=""/>
              <a:defRPr/>
            </a:pPr>
            <a:endParaRPr lang="en-US" sz="2600" dirty="0"/>
          </a:p>
          <a:p>
            <a:pPr marL="274320" indent="-274320" algn="r" fontAlgn="auto">
              <a:spcAft>
                <a:spcPts val="0"/>
              </a:spcAft>
              <a:buFont typeface="Wingdings 2"/>
              <a:buChar char=""/>
              <a:defRPr/>
            </a:pPr>
            <a:r>
              <a:rPr lang="en-US" sz="2600" dirty="0"/>
              <a:t> 1956 Constitution provided parliamentary form of Government with all the executive powers in the hand of PM</a:t>
            </a:r>
          </a:p>
        </p:txBody>
      </p:sp>
      <p:sp>
        <p:nvSpPr>
          <p:cNvPr id="7" name="Footer Placeholder 3"/>
          <p:cNvSpPr>
            <a:spLocks noGrp="1"/>
          </p:cNvSpPr>
          <p:nvPr>
            <p:ph type="ftr" sz="quarter" idx="11"/>
          </p:nvPr>
        </p:nvSpPr>
        <p:spPr>
          <a:xfrm>
            <a:off x="2819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13314" name="Picture 2" descr="E:\ishtiaq\Presentations\Pictorial history presentations\pak history images\2802686351_6f8393472e_o.jpg"/>
          <p:cNvPicPr>
            <a:picLocks noChangeAspect="1" noChangeArrowheads="1"/>
          </p:cNvPicPr>
          <p:nvPr/>
        </p:nvPicPr>
        <p:blipFill>
          <a:blip r:embed="rId3"/>
          <a:srcRect l="6936" t="1739" r="2890" b="2613"/>
          <a:stretch>
            <a:fillRect/>
          </a:stretch>
        </p:blipFill>
        <p:spPr bwMode="auto">
          <a:xfrm rot="791311">
            <a:off x="5181600" y="2133600"/>
            <a:ext cx="2971800" cy="4191000"/>
          </a:xfrm>
          <a:prstGeom prst="rect">
            <a:avLst/>
          </a:prstGeom>
          <a:solidFill>
            <a:srgbClr val="FFFFFF">
              <a:shade val="85000"/>
            </a:srgbClr>
          </a:solidFill>
          <a:ln w="190500" cap="sq">
            <a:solidFill>
              <a:schemeClr val="accent2">
                <a:lumMod val="50000"/>
              </a:schemeClr>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8" name="Content Placeholder 2"/>
          <p:cNvSpPr txBox="1">
            <a:spLocks/>
          </p:cNvSpPr>
          <p:nvPr/>
        </p:nvSpPr>
        <p:spPr>
          <a:xfrm>
            <a:off x="5867400" y="5791200"/>
            <a:ext cx="1881560" cy="327076"/>
          </a:xfrm>
          <a:prstGeom prst="rect">
            <a:avLst/>
          </a:prstGeom>
        </p:spPr>
        <p:txBody>
          <a:bodyPr vert="horz" lIns="91440" tIns="45720" rIns="91440" bIns="45720" rtlCol="0">
            <a:noAutofit/>
          </a:bodyPr>
          <a:lstStyle/>
          <a:p>
            <a:pPr marL="274320" lvl="0" indent="-274320" algn="r">
              <a:spcBef>
                <a:spcPct val="20000"/>
              </a:spcBef>
              <a:defRPr/>
            </a:pPr>
            <a:r>
              <a:rPr lang="en-US" dirty="0" err="1" smtClean="0">
                <a:solidFill>
                  <a:schemeClr val="bg1"/>
                </a:solidFill>
              </a:rPr>
              <a:t>Sikandar</a:t>
            </a:r>
            <a:r>
              <a:rPr lang="en-US" dirty="0" smtClean="0">
                <a:solidFill>
                  <a:schemeClr val="bg1"/>
                </a:solidFill>
              </a:rPr>
              <a:t> </a:t>
            </a:r>
            <a:r>
              <a:rPr lang="en-US" dirty="0" err="1" smtClean="0">
                <a:solidFill>
                  <a:schemeClr val="bg1"/>
                </a:solidFill>
              </a:rPr>
              <a:t>Mirza</a:t>
            </a:r>
            <a:endParaRPr kumimoji="0" lang="en-US"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1524000"/>
            <a:ext cx="4419600" cy="3200400"/>
          </a:xfrm>
        </p:spPr>
        <p:txBody>
          <a:bodyPr>
            <a:noAutofit/>
          </a:bodyPr>
          <a:lstStyle/>
          <a:p>
            <a:pPr marL="274320" indent="-274320" fontAlgn="auto">
              <a:spcAft>
                <a:spcPts val="0"/>
              </a:spcAft>
              <a:buFont typeface="Wingdings 2"/>
              <a:buChar char=""/>
              <a:defRPr/>
            </a:pPr>
            <a:r>
              <a:rPr lang="en-US" sz="2800" dirty="0"/>
              <a:t>Under 1956 Constitution Parliament was </a:t>
            </a:r>
            <a:r>
              <a:rPr lang="en-US" sz="2800" dirty="0" smtClean="0"/>
              <a:t>unicameral</a:t>
            </a:r>
          </a:p>
          <a:p>
            <a:pPr marL="274320" indent="-274320" fontAlgn="auto">
              <a:spcAft>
                <a:spcPts val="0"/>
              </a:spcAft>
              <a:buFont typeface="Wingdings 2"/>
              <a:buChar char=""/>
              <a:defRPr/>
            </a:pPr>
            <a:endParaRPr lang="en-US" sz="2800" dirty="0"/>
          </a:p>
          <a:p>
            <a:pPr marL="274320" indent="-274320" fontAlgn="auto">
              <a:spcAft>
                <a:spcPts val="0"/>
              </a:spcAft>
              <a:buFont typeface="Wingdings 2"/>
              <a:buChar char=""/>
              <a:defRPr/>
            </a:pPr>
            <a:r>
              <a:rPr lang="en-US" sz="2800" dirty="0"/>
              <a:t>When the first general elections were scheduled for early 1959, president </a:t>
            </a:r>
            <a:r>
              <a:rPr lang="en-US" sz="2800" dirty="0" err="1"/>
              <a:t>Sikandar</a:t>
            </a:r>
            <a:r>
              <a:rPr lang="en-US" sz="2800" dirty="0"/>
              <a:t> </a:t>
            </a:r>
            <a:r>
              <a:rPr lang="en-US" sz="2800" dirty="0" err="1"/>
              <a:t>Mirza</a:t>
            </a:r>
            <a:r>
              <a:rPr lang="en-US" sz="2800" dirty="0"/>
              <a:t> abrogated the Constitution, dissolved National and Provincial Assemblies  and declared Martial Law on 7</a:t>
            </a:r>
            <a:r>
              <a:rPr lang="en-US" sz="2800" baseline="30000" dirty="0"/>
              <a:t>th</a:t>
            </a:r>
            <a:r>
              <a:rPr lang="en-US" sz="2800" dirty="0"/>
              <a:t> October 1958</a:t>
            </a:r>
          </a:p>
        </p:txBody>
      </p:sp>
      <p:sp>
        <p:nvSpPr>
          <p:cNvPr id="7" name="Footer Placeholder 3"/>
          <p:cNvSpPr>
            <a:spLocks noGrp="1"/>
          </p:cNvSpPr>
          <p:nvPr>
            <p:ph type="ftr" sz="quarter" idx="11"/>
          </p:nvPr>
        </p:nvSpPr>
        <p:spPr>
          <a:xfrm>
            <a:off x="19050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8" name="Picture 2" descr="E:\ishtiaq\Presentations\Pictorial history presentations\pak history images\2802686351_6f8393472e_o.jpg"/>
          <p:cNvPicPr>
            <a:picLocks noChangeAspect="1" noChangeArrowheads="1"/>
          </p:cNvPicPr>
          <p:nvPr/>
        </p:nvPicPr>
        <p:blipFill>
          <a:blip r:embed="rId3"/>
          <a:srcRect l="6936" t="1739" r="2890" b="2613"/>
          <a:stretch>
            <a:fillRect/>
          </a:stretch>
        </p:blipFill>
        <p:spPr bwMode="auto">
          <a:xfrm>
            <a:off x="609600" y="1905000"/>
            <a:ext cx="2032595" cy="2866480"/>
          </a:xfrm>
          <a:prstGeom prst="rect">
            <a:avLst/>
          </a:prstGeom>
          <a:solidFill>
            <a:srgbClr val="FFFFFF">
              <a:shade val="85000"/>
            </a:srgbClr>
          </a:solidFill>
          <a:ln w="136525" cap="sq">
            <a:solidFill>
              <a:schemeClr val="accent1">
                <a:lumMod val="75000"/>
              </a:schemeClr>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4338" name="Picture 2" descr="E:\ishtiaq\Presentations\Pictorial history presentations\pak history images\pakistani-tank.jpg"/>
          <p:cNvPicPr>
            <a:picLocks noChangeAspect="1" noChangeArrowheads="1"/>
          </p:cNvPicPr>
          <p:nvPr/>
        </p:nvPicPr>
        <p:blipFill>
          <a:blip r:embed="rId4">
            <a:grayscl/>
          </a:blip>
          <a:srcRect/>
          <a:stretch>
            <a:fillRect/>
          </a:stretch>
        </p:blipFill>
        <p:spPr bwMode="auto">
          <a:xfrm>
            <a:off x="914400" y="4419600"/>
            <a:ext cx="3169920" cy="1981200"/>
          </a:xfrm>
          <a:prstGeom prst="rect">
            <a:avLst/>
          </a:prstGeom>
          <a:noFill/>
          <a:ln w="69850">
            <a:solidFill>
              <a:schemeClr val="accent1">
                <a:lumMod val="75000"/>
              </a:schemeClr>
            </a:solid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28800"/>
            <a:ext cx="4191000" cy="3429000"/>
          </a:xfrm>
        </p:spPr>
        <p:txBody>
          <a:bodyPr>
            <a:noAutofit/>
          </a:bodyPr>
          <a:lstStyle/>
          <a:p>
            <a:pPr marL="274320" indent="-274320" algn="r" fontAlgn="auto">
              <a:spcAft>
                <a:spcPts val="0"/>
              </a:spcAft>
              <a:buFont typeface="Wingdings 2"/>
              <a:buChar char=""/>
              <a:defRPr/>
            </a:pPr>
            <a:r>
              <a:rPr lang="en-US" sz="2400" dirty="0"/>
              <a:t>He Appointed General </a:t>
            </a:r>
            <a:r>
              <a:rPr lang="en-US" sz="2400" dirty="0" err="1"/>
              <a:t>Mohd</a:t>
            </a:r>
            <a:r>
              <a:rPr lang="en-US" sz="2400" dirty="0"/>
              <a:t> </a:t>
            </a:r>
            <a:r>
              <a:rPr lang="en-US" sz="2400" dirty="0" err="1"/>
              <a:t>Ayub</a:t>
            </a:r>
            <a:r>
              <a:rPr lang="en-US" sz="2400" dirty="0"/>
              <a:t> Khan Commander –in-Chief  of Army as Chief Martial Law Administrator </a:t>
            </a:r>
          </a:p>
          <a:p>
            <a:pPr marL="274320" indent="-274320" algn="r" fontAlgn="auto">
              <a:spcAft>
                <a:spcPts val="0"/>
              </a:spcAft>
              <a:buFont typeface="Wingdings 2"/>
              <a:buChar char=""/>
              <a:defRPr/>
            </a:pPr>
            <a:r>
              <a:rPr lang="en-US" sz="2400" dirty="0"/>
              <a:t>On 27</a:t>
            </a:r>
            <a:r>
              <a:rPr lang="en-US" sz="2400" baseline="30000" dirty="0"/>
              <a:t>th</a:t>
            </a:r>
            <a:r>
              <a:rPr lang="en-US" sz="2400" dirty="0"/>
              <a:t> October 1958 General </a:t>
            </a:r>
            <a:r>
              <a:rPr lang="en-US" sz="2400" dirty="0" err="1"/>
              <a:t>Mohd</a:t>
            </a:r>
            <a:r>
              <a:rPr lang="en-US" sz="2400" dirty="0"/>
              <a:t> </a:t>
            </a:r>
            <a:r>
              <a:rPr lang="en-US" sz="2400" dirty="0" err="1"/>
              <a:t>Ayub</a:t>
            </a:r>
            <a:r>
              <a:rPr lang="en-US" sz="2400" dirty="0"/>
              <a:t> Khan took over as president of Pakistan and he appointed Constitution commission on 17</a:t>
            </a:r>
            <a:r>
              <a:rPr lang="en-US" sz="2400" baseline="30000" dirty="0"/>
              <a:t>th</a:t>
            </a:r>
            <a:r>
              <a:rPr lang="en-US" sz="2400" dirty="0"/>
              <a:t> Feb 1960 which was aimed to submit proposals for new Constitution based on the “ Islamic  principles of justice”</a:t>
            </a:r>
          </a:p>
        </p:txBody>
      </p:sp>
      <p:sp>
        <p:nvSpPr>
          <p:cNvPr id="5" name="Footer Placeholder 3"/>
          <p:cNvSpPr>
            <a:spLocks noGrp="1"/>
          </p:cNvSpPr>
          <p:nvPr>
            <p:ph type="ftr" sz="quarter" idx="11"/>
          </p:nvPr>
        </p:nvSpPr>
        <p:spPr>
          <a:xfrm>
            <a:off x="4191000" y="6477000"/>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15362" name="Picture 2" descr="E:\ishtiaq\Presentations\Pictorial history presentations\pak history images\Ayoub khan.jpg"/>
          <p:cNvPicPr>
            <a:picLocks noChangeAspect="1" noChangeArrowheads="1"/>
          </p:cNvPicPr>
          <p:nvPr/>
        </p:nvPicPr>
        <p:blipFill>
          <a:blip r:embed="rId3"/>
          <a:stretch>
            <a:fillRect/>
          </a:stretch>
        </p:blipFill>
        <p:spPr bwMode="auto">
          <a:xfrm>
            <a:off x="5105400" y="2080660"/>
            <a:ext cx="2743200" cy="3379304"/>
          </a:xfrm>
          <a:prstGeom prst="snip2DiagRect">
            <a:avLst/>
          </a:prstGeom>
          <a:solidFill>
            <a:srgbClr val="FFFFFF">
              <a:shade val="85000"/>
            </a:srgbClr>
          </a:solidFill>
          <a:ln w="88900" cap="sq">
            <a:solidFill>
              <a:schemeClr val="accent2">
                <a:lumMod val="50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Content Placeholder 2"/>
          <p:cNvSpPr txBox="1">
            <a:spLocks/>
          </p:cNvSpPr>
          <p:nvPr/>
        </p:nvSpPr>
        <p:spPr>
          <a:xfrm>
            <a:off x="5111088" y="5646760"/>
            <a:ext cx="2819400" cy="327076"/>
          </a:xfrm>
          <a:prstGeom prst="rect">
            <a:avLst/>
          </a:prstGeom>
        </p:spPr>
        <p:txBody>
          <a:bodyPr vert="horz" lIns="91440" tIns="45720" rIns="91440" bIns="45720" rtlCol="0">
            <a:noAutofit/>
          </a:bodyPr>
          <a:lstStyle/>
          <a:p>
            <a:pPr marL="274320" lvl="0" indent="-274320" algn="r">
              <a:spcBef>
                <a:spcPct val="20000"/>
              </a:spcBef>
              <a:defRPr/>
            </a:pPr>
            <a:r>
              <a:rPr lang="en-US" dirty="0"/>
              <a:t>General </a:t>
            </a:r>
            <a:r>
              <a:rPr lang="en-US" dirty="0" err="1"/>
              <a:t>Mohd</a:t>
            </a:r>
            <a:r>
              <a:rPr lang="en-US" dirty="0"/>
              <a:t> </a:t>
            </a:r>
            <a:r>
              <a:rPr lang="en-US" dirty="0" err="1"/>
              <a:t>Ayub</a:t>
            </a:r>
            <a:r>
              <a:rPr lang="en-US" dirty="0"/>
              <a:t> Khan</a:t>
            </a:r>
            <a:endParaRPr kumimoji="0" lang="en-US"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1676400"/>
            <a:ext cx="4419600" cy="3200400"/>
          </a:xfrm>
        </p:spPr>
        <p:txBody>
          <a:bodyPr>
            <a:noAutofit/>
          </a:bodyPr>
          <a:lstStyle/>
          <a:p>
            <a:pPr marL="274320" indent="-274320" fontAlgn="auto">
              <a:spcAft>
                <a:spcPts val="0"/>
              </a:spcAft>
              <a:buFont typeface="Wingdings 2"/>
              <a:buChar char=""/>
              <a:defRPr/>
            </a:pPr>
            <a:r>
              <a:rPr lang="en-US" sz="2800" dirty="0"/>
              <a:t>The Commission submitted its report on 29</a:t>
            </a:r>
            <a:r>
              <a:rPr lang="en-US" sz="2800" baseline="30000" dirty="0"/>
              <a:t>th</a:t>
            </a:r>
            <a:r>
              <a:rPr lang="en-US" sz="2800" dirty="0"/>
              <a:t> April 1961 and on the basis of this report 1962 Constitution was framed and given on 1</a:t>
            </a:r>
            <a:r>
              <a:rPr lang="en-US" sz="2800" baseline="30000" dirty="0"/>
              <a:t>st</a:t>
            </a:r>
            <a:r>
              <a:rPr lang="en-US" sz="2800" dirty="0"/>
              <a:t> March 1962</a:t>
            </a:r>
          </a:p>
          <a:p>
            <a:pPr marL="274320" indent="-274320" fontAlgn="auto">
              <a:spcAft>
                <a:spcPts val="0"/>
              </a:spcAft>
              <a:buFont typeface="Wingdings 2"/>
              <a:buChar char=""/>
              <a:defRPr/>
            </a:pPr>
            <a:r>
              <a:rPr lang="en-US" sz="2800" dirty="0"/>
              <a:t>General elections under 1962 Constitution were held on 28</a:t>
            </a:r>
            <a:r>
              <a:rPr lang="en-US" sz="2800" baseline="30000" dirty="0"/>
              <a:t>th</a:t>
            </a:r>
            <a:r>
              <a:rPr lang="en-US" sz="2800" dirty="0"/>
              <a:t> March 1962 </a:t>
            </a:r>
          </a:p>
        </p:txBody>
      </p:sp>
      <p:sp>
        <p:nvSpPr>
          <p:cNvPr id="5" name="Title 4"/>
          <p:cNvSpPr>
            <a:spLocks noGrp="1"/>
          </p:cNvSpPr>
          <p:nvPr>
            <p:ph type="title"/>
          </p:nvPr>
        </p:nvSpPr>
        <p:spPr>
          <a:xfrm>
            <a:off x="457200" y="685800"/>
            <a:ext cx="8229600" cy="1143000"/>
          </a:xfrm>
        </p:spPr>
        <p:txBody>
          <a:bodyPr/>
          <a:lstStyle/>
          <a:p>
            <a:r>
              <a:rPr lang="en-US" b="1" dirty="0" smtClean="0"/>
              <a:t>1962 Constitution</a:t>
            </a:r>
            <a:endParaRPr lang="en-US" dirty="0"/>
          </a:p>
        </p:txBody>
      </p:sp>
      <p:sp>
        <p:nvSpPr>
          <p:cNvPr id="6" name="Footer Placeholder 3"/>
          <p:cNvSpPr>
            <a:spLocks noGrp="1"/>
          </p:cNvSpPr>
          <p:nvPr>
            <p:ph type="ftr" sz="quarter" idx="11"/>
          </p:nvPr>
        </p:nvSpPr>
        <p:spPr>
          <a:xfrm>
            <a:off x="2819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16386" name="Picture 2" descr="E:\ishtiaq\Presentations\Pictorial history presentations\pak history images\673S5368_L.jpg"/>
          <p:cNvPicPr>
            <a:picLocks noChangeAspect="1" noChangeArrowheads="1"/>
          </p:cNvPicPr>
          <p:nvPr/>
        </p:nvPicPr>
        <p:blipFill>
          <a:blip r:embed="rId3"/>
          <a:srcRect/>
          <a:stretch>
            <a:fillRect/>
          </a:stretch>
        </p:blipFill>
        <p:spPr bwMode="auto">
          <a:xfrm>
            <a:off x="685800" y="1981199"/>
            <a:ext cx="3352800" cy="2661285"/>
          </a:xfrm>
          <a:prstGeom prst="rect">
            <a:avLst/>
          </a:prstGeom>
          <a:noFill/>
          <a:ln w="44450">
            <a:solidFill>
              <a:schemeClr val="accent1">
                <a:lumMod val="75000"/>
              </a:schemeClr>
            </a:solidFill>
          </a:ln>
        </p:spPr>
      </p:pic>
      <p:pic>
        <p:nvPicPr>
          <p:cNvPr id="16387" name="Picture 3" descr="E:\ishtiaq\Presentations\Pictorial history presentations\pak history images\images.jpeg"/>
          <p:cNvPicPr>
            <a:picLocks noChangeAspect="1" noChangeArrowheads="1"/>
          </p:cNvPicPr>
          <p:nvPr/>
        </p:nvPicPr>
        <p:blipFill>
          <a:blip r:embed="rId4"/>
          <a:srcRect/>
          <a:stretch>
            <a:fillRect/>
          </a:stretch>
        </p:blipFill>
        <p:spPr bwMode="auto">
          <a:xfrm>
            <a:off x="1219200" y="4114800"/>
            <a:ext cx="3048000" cy="2283058"/>
          </a:xfrm>
          <a:prstGeom prst="rect">
            <a:avLst/>
          </a:prstGeom>
          <a:noFill/>
          <a:ln w="38100">
            <a:solidFill>
              <a:schemeClr val="accent1">
                <a:lumMod val="75000"/>
              </a:schemeClr>
            </a:solid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28800"/>
            <a:ext cx="4191000" cy="3429000"/>
          </a:xfrm>
        </p:spPr>
        <p:txBody>
          <a:bodyPr>
            <a:noAutofit/>
          </a:bodyPr>
          <a:lstStyle/>
          <a:p>
            <a:pPr marL="274320" indent="-274320" algn="r" fontAlgn="auto">
              <a:spcAft>
                <a:spcPts val="0"/>
              </a:spcAft>
              <a:buFont typeface="Wingdings 2"/>
              <a:buChar char=""/>
              <a:defRPr/>
            </a:pPr>
            <a:r>
              <a:rPr lang="en-US" sz="2700" dirty="0"/>
              <a:t>1962 Constitution envisaged a Federal State with Presidential form of Government and unicameral legislature</a:t>
            </a:r>
          </a:p>
          <a:p>
            <a:pPr marL="274320" indent="-274320" algn="r" fontAlgn="auto">
              <a:spcAft>
                <a:spcPts val="0"/>
              </a:spcAft>
              <a:buFont typeface="Wingdings 2"/>
              <a:buChar char=""/>
              <a:defRPr/>
            </a:pPr>
            <a:r>
              <a:rPr lang="en-US" sz="2700" dirty="0"/>
              <a:t> The electoral system was made indirect, and “basic Democrats” for both wings were declared Electoral Collage for electing the Assemblies and President</a:t>
            </a:r>
          </a:p>
        </p:txBody>
      </p:sp>
      <p:sp>
        <p:nvSpPr>
          <p:cNvPr id="5" name="Footer Placeholder 3"/>
          <p:cNvSpPr>
            <a:spLocks noGrp="1"/>
          </p:cNvSpPr>
          <p:nvPr>
            <p:ph type="ftr" sz="quarter" idx="11"/>
          </p:nvPr>
        </p:nvSpPr>
        <p:spPr>
          <a:xfrm>
            <a:off x="2819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17410" name="Picture 2" descr="E:\ishtiaq\Presentations\Pictorial history presentations\pak history images\ayoub in assembly copy.jpg"/>
          <p:cNvPicPr>
            <a:picLocks noChangeAspect="1" noChangeArrowheads="1"/>
          </p:cNvPicPr>
          <p:nvPr/>
        </p:nvPicPr>
        <p:blipFill>
          <a:blip r:embed="rId3"/>
          <a:srcRect/>
          <a:stretch>
            <a:fillRect/>
          </a:stretch>
        </p:blipFill>
        <p:spPr bwMode="auto">
          <a:xfrm>
            <a:off x="4343400" y="2209800"/>
            <a:ext cx="4599305" cy="2384317"/>
          </a:xfrm>
          <a:prstGeom prst="rect">
            <a:avLst/>
          </a:prstGeom>
          <a:noFill/>
          <a:ln w="50800">
            <a:solidFill>
              <a:schemeClr val="accent2">
                <a:lumMod val="50000"/>
              </a:schemeClr>
            </a:solidFill>
          </a:ln>
        </p:spPr>
      </p:pic>
      <p:pic>
        <p:nvPicPr>
          <p:cNvPr id="17411" name="Picture 3" descr="E:\ishtiaq\Presentations\Pictorial history presentations\pak history images\ayub-khan.jpg"/>
          <p:cNvPicPr>
            <a:picLocks noChangeAspect="1" noChangeArrowheads="1"/>
          </p:cNvPicPr>
          <p:nvPr/>
        </p:nvPicPr>
        <p:blipFill>
          <a:blip r:embed="rId4"/>
          <a:srcRect/>
          <a:stretch>
            <a:fillRect/>
          </a:stretch>
        </p:blipFill>
        <p:spPr bwMode="auto">
          <a:xfrm>
            <a:off x="4267200" y="3886200"/>
            <a:ext cx="3998449" cy="2351088"/>
          </a:xfrm>
          <a:prstGeom prst="rect">
            <a:avLst/>
          </a:prstGeom>
          <a:noFill/>
          <a:ln w="44450">
            <a:solidFill>
              <a:schemeClr val="accent2">
                <a:lumMod val="75000"/>
              </a:schemeClr>
            </a:solid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1676400"/>
            <a:ext cx="4419600" cy="3200400"/>
          </a:xfrm>
        </p:spPr>
        <p:txBody>
          <a:bodyPr>
            <a:noAutofit/>
          </a:bodyPr>
          <a:lstStyle/>
          <a:p>
            <a:pPr marL="274320" indent="-274320" fontAlgn="auto">
              <a:spcAft>
                <a:spcPts val="0"/>
              </a:spcAft>
              <a:buFont typeface="Wingdings 2"/>
              <a:buChar char=""/>
              <a:defRPr/>
            </a:pPr>
            <a:r>
              <a:rPr lang="en-US" dirty="0"/>
              <a:t>Basic democrats were 80,000 (40,000 from each province</a:t>
            </a:r>
            <a:r>
              <a:rPr lang="en-US" dirty="0" smtClean="0"/>
              <a:t>)</a:t>
            </a:r>
          </a:p>
          <a:p>
            <a:pPr marL="274320" indent="-274320" fontAlgn="auto">
              <a:spcAft>
                <a:spcPts val="0"/>
              </a:spcAft>
              <a:buFont typeface="Wingdings 2"/>
              <a:buChar char=""/>
              <a:defRPr/>
            </a:pPr>
            <a:endParaRPr lang="en-US" dirty="0"/>
          </a:p>
          <a:p>
            <a:pPr marL="274320" indent="-274320" fontAlgn="auto">
              <a:spcAft>
                <a:spcPts val="0"/>
              </a:spcAft>
              <a:buFont typeface="Wingdings 2"/>
              <a:buChar char=""/>
              <a:defRPr/>
            </a:pPr>
            <a:r>
              <a:rPr lang="en-US" dirty="0"/>
              <a:t>One of the major initiatives of this assembly was the passage of Political parties Act 1962</a:t>
            </a:r>
          </a:p>
        </p:txBody>
      </p:sp>
      <p:sp>
        <p:nvSpPr>
          <p:cNvPr id="7" name="Footer Placeholder 3"/>
          <p:cNvSpPr>
            <a:spLocks noGrp="1"/>
          </p:cNvSpPr>
          <p:nvPr>
            <p:ph type="ftr" sz="quarter" idx="11"/>
          </p:nvPr>
        </p:nvSpPr>
        <p:spPr>
          <a:xfrm>
            <a:off x="2819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18434" name="Picture 2" descr="E:\ishtiaq\Presentations\Pictorial history presentations\pak history images\elections copy.jpg"/>
          <p:cNvPicPr>
            <a:picLocks noChangeAspect="1" noChangeArrowheads="1"/>
          </p:cNvPicPr>
          <p:nvPr/>
        </p:nvPicPr>
        <p:blipFill>
          <a:blip r:embed="rId3"/>
          <a:srcRect/>
          <a:stretch>
            <a:fillRect/>
          </a:stretch>
        </p:blipFill>
        <p:spPr bwMode="auto">
          <a:xfrm>
            <a:off x="304800" y="2362200"/>
            <a:ext cx="3960732" cy="28194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76400"/>
            <a:ext cx="4191000" cy="3429000"/>
          </a:xfrm>
        </p:spPr>
        <p:txBody>
          <a:bodyPr>
            <a:noAutofit/>
          </a:bodyPr>
          <a:lstStyle/>
          <a:p>
            <a:pPr marL="274320" indent="-274320" algn="r" fontAlgn="auto">
              <a:spcAft>
                <a:spcPts val="0"/>
              </a:spcAft>
              <a:buFont typeface="Wingdings 2"/>
              <a:buChar char=""/>
              <a:defRPr/>
            </a:pPr>
            <a:r>
              <a:rPr lang="en-US" sz="2500" dirty="0"/>
              <a:t>On 25</a:t>
            </a:r>
            <a:r>
              <a:rPr lang="en-US" sz="2500" baseline="30000" dirty="0"/>
              <a:t>th</a:t>
            </a:r>
            <a:r>
              <a:rPr lang="en-US" sz="2500" dirty="0"/>
              <a:t> March 1969 the second Martial Law was imposed  and general </a:t>
            </a:r>
            <a:r>
              <a:rPr lang="en-US" sz="2500" dirty="0" err="1"/>
              <a:t>Aagha</a:t>
            </a:r>
            <a:r>
              <a:rPr lang="en-US" sz="2500" dirty="0"/>
              <a:t> </a:t>
            </a:r>
            <a:r>
              <a:rPr lang="en-US" sz="2500" dirty="0" err="1"/>
              <a:t>Yahya</a:t>
            </a:r>
            <a:r>
              <a:rPr lang="en-US" sz="2500" dirty="0"/>
              <a:t> Khan took over as the President and </a:t>
            </a:r>
            <a:r>
              <a:rPr lang="en-US" sz="2500" dirty="0" smtClean="0"/>
              <a:t>CMLA</a:t>
            </a:r>
          </a:p>
          <a:p>
            <a:pPr marL="274320" indent="-274320" algn="r" fontAlgn="auto">
              <a:spcAft>
                <a:spcPts val="0"/>
              </a:spcAft>
              <a:buFont typeface="Wingdings 2"/>
              <a:buChar char=""/>
              <a:defRPr/>
            </a:pPr>
            <a:endParaRPr lang="en-US" sz="2500" dirty="0"/>
          </a:p>
          <a:p>
            <a:pPr marL="274320" indent="-274320" algn="r" fontAlgn="auto">
              <a:spcAft>
                <a:spcPts val="0"/>
              </a:spcAft>
              <a:buFont typeface="Wingdings 2"/>
              <a:buChar char=""/>
              <a:defRPr/>
            </a:pPr>
            <a:r>
              <a:rPr lang="en-US" sz="2500" dirty="0"/>
              <a:t>CMLA issued LFO under which first ever general elections were held on 7</a:t>
            </a:r>
            <a:r>
              <a:rPr lang="en-US" sz="2500" baseline="30000" dirty="0"/>
              <a:t>th</a:t>
            </a:r>
            <a:r>
              <a:rPr lang="en-US" sz="2500" dirty="0"/>
              <a:t> Dec 1970 and this was first Assembly elected on the basis of adult franchise and population</a:t>
            </a:r>
          </a:p>
        </p:txBody>
      </p:sp>
      <p:sp>
        <p:nvSpPr>
          <p:cNvPr id="5" name="Footer Placeholder 3"/>
          <p:cNvSpPr>
            <a:spLocks noGrp="1"/>
          </p:cNvSpPr>
          <p:nvPr>
            <p:ph type="ftr" sz="quarter" idx="11"/>
          </p:nvPr>
        </p:nvSpPr>
        <p:spPr>
          <a:xfrm>
            <a:off x="44958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1026" name="Picture 2" descr="E:\ishtiaq\Presentations\Pictorial history presentations\pak history images\pk-p0802010101.jpg"/>
          <p:cNvPicPr>
            <a:picLocks noChangeAspect="1" noChangeArrowheads="1"/>
          </p:cNvPicPr>
          <p:nvPr/>
        </p:nvPicPr>
        <p:blipFill>
          <a:blip r:embed="rId3"/>
          <a:srcRect t="2581"/>
          <a:stretch>
            <a:fillRect/>
          </a:stretch>
        </p:blipFill>
        <p:spPr bwMode="auto">
          <a:xfrm>
            <a:off x="4495800" y="1676400"/>
            <a:ext cx="3657600" cy="2876550"/>
          </a:xfrm>
          <a:prstGeom prst="rect">
            <a:avLst/>
          </a:prstGeom>
          <a:ln w="127000" cap="rnd">
            <a:solidFill>
              <a:schemeClr val="accent2">
                <a:lumMod val="50000"/>
              </a:schemeClr>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027" name="Picture 3" descr="E:\ishtiaq\Presentations\Pictorial history presentations\pak history images\yahya khan.jpg"/>
          <p:cNvPicPr>
            <a:picLocks noChangeAspect="1" noChangeArrowheads="1"/>
          </p:cNvPicPr>
          <p:nvPr/>
        </p:nvPicPr>
        <p:blipFill>
          <a:blip r:embed="rId4"/>
          <a:srcRect/>
          <a:stretch>
            <a:fillRect/>
          </a:stretch>
        </p:blipFill>
        <p:spPr bwMode="auto">
          <a:xfrm>
            <a:off x="5943600" y="3048000"/>
            <a:ext cx="2294949" cy="3121025"/>
          </a:xfrm>
          <a:prstGeom prst="rect">
            <a:avLst/>
          </a:prstGeom>
          <a:ln w="38100" cap="sq">
            <a:solidFill>
              <a:schemeClr val="accent2">
                <a:lumMod val="75000"/>
              </a:schemeClr>
            </a:solidFill>
            <a:prstDash val="solid"/>
            <a:miter lim="800000"/>
          </a:ln>
          <a:effectLst>
            <a:outerShdw blurRad="50800" dist="38100" dir="2700000" algn="tl" rotWithShape="0">
              <a:srgbClr val="000000">
                <a:alpha val="43000"/>
              </a:srgbClr>
            </a:outerShdw>
          </a:effectLst>
        </p:spPr>
      </p:pic>
      <p:sp>
        <p:nvSpPr>
          <p:cNvPr id="6" name="Content Placeholder 2"/>
          <p:cNvSpPr txBox="1">
            <a:spLocks/>
          </p:cNvSpPr>
          <p:nvPr/>
        </p:nvSpPr>
        <p:spPr>
          <a:xfrm>
            <a:off x="5257800" y="6172200"/>
            <a:ext cx="2819400" cy="327076"/>
          </a:xfrm>
          <a:prstGeom prst="rect">
            <a:avLst/>
          </a:prstGeom>
        </p:spPr>
        <p:txBody>
          <a:bodyPr vert="horz" lIns="91440" tIns="45720" rIns="91440" bIns="45720" rtlCol="0">
            <a:noAutofit/>
          </a:bodyPr>
          <a:lstStyle/>
          <a:p>
            <a:pPr marL="274320" lvl="0" indent="-274320" algn="r">
              <a:spcBef>
                <a:spcPct val="20000"/>
              </a:spcBef>
              <a:defRPr/>
            </a:pPr>
            <a:r>
              <a:rPr lang="en-US" dirty="0" err="1" smtClean="0"/>
              <a:t>Aagha</a:t>
            </a:r>
            <a:r>
              <a:rPr lang="en-US" dirty="0" smtClean="0"/>
              <a:t> </a:t>
            </a:r>
            <a:r>
              <a:rPr lang="en-US" dirty="0" err="1" smtClean="0"/>
              <a:t>Yahya</a:t>
            </a:r>
            <a:r>
              <a:rPr lang="en-US" dirty="0" smtClean="0"/>
              <a:t> Khan</a:t>
            </a:r>
            <a:endParaRPr kumimoji="0" lang="en-US"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E:\ishtiaq\Presentations\Pictorial history presentations\pak history images\18550.jpg"/>
          <p:cNvPicPr>
            <a:picLocks noChangeAspect="1" noChangeArrowheads="1"/>
          </p:cNvPicPr>
          <p:nvPr/>
        </p:nvPicPr>
        <p:blipFill>
          <a:blip r:embed="rId3"/>
          <a:srcRect/>
          <a:stretch>
            <a:fillRect/>
          </a:stretch>
        </p:blipFill>
        <p:spPr bwMode="auto">
          <a:xfrm>
            <a:off x="228600" y="1828800"/>
            <a:ext cx="3810000" cy="2933700"/>
          </a:xfrm>
          <a:prstGeom prst="rect">
            <a:avLst/>
          </a:prstGeom>
          <a:noFill/>
          <a:ln w="38100" cmpd="sng">
            <a:solidFill>
              <a:schemeClr val="accent1">
                <a:lumMod val="75000"/>
              </a:schemeClr>
            </a:solidFill>
            <a:miter lim="800000"/>
          </a:ln>
        </p:spPr>
      </p:pic>
      <p:sp>
        <p:nvSpPr>
          <p:cNvPr id="3" name="Content Placeholder 2"/>
          <p:cNvSpPr>
            <a:spLocks noGrp="1"/>
          </p:cNvSpPr>
          <p:nvPr>
            <p:ph idx="1"/>
          </p:nvPr>
        </p:nvSpPr>
        <p:spPr>
          <a:xfrm>
            <a:off x="4495800" y="1752600"/>
            <a:ext cx="4191000" cy="4876800"/>
          </a:xfrm>
        </p:spPr>
        <p:txBody>
          <a:bodyPr>
            <a:noAutofit/>
          </a:bodyPr>
          <a:lstStyle/>
          <a:p>
            <a:pPr marL="274320" indent="-274320" fontAlgn="auto">
              <a:spcAft>
                <a:spcPts val="0"/>
              </a:spcAft>
              <a:buFont typeface="Wingdings 2"/>
              <a:buChar char=""/>
              <a:defRPr/>
            </a:pPr>
            <a:r>
              <a:rPr lang="en-US" sz="2600" dirty="0"/>
              <a:t>Pakistan was created under Independence Act of 1947, the Act made existing Constituent Assemblies, the dominion </a:t>
            </a:r>
            <a:r>
              <a:rPr lang="en-US" sz="2600" dirty="0" smtClean="0"/>
              <a:t>legislatures</a:t>
            </a:r>
          </a:p>
          <a:p>
            <a:pPr marL="274320" indent="-274320" fontAlgn="auto">
              <a:spcAft>
                <a:spcPts val="0"/>
              </a:spcAft>
              <a:buFont typeface="Wingdings 2"/>
              <a:buChar char=""/>
              <a:defRPr/>
            </a:pPr>
            <a:endParaRPr lang="en-US" sz="2600" dirty="0"/>
          </a:p>
          <a:p>
            <a:pPr marL="274320" indent="-274320" fontAlgn="auto">
              <a:spcAft>
                <a:spcPts val="0"/>
              </a:spcAft>
              <a:buFont typeface="Wingdings 2"/>
              <a:buChar char=""/>
              <a:defRPr/>
            </a:pPr>
            <a:endParaRPr lang="en-US" sz="2600" dirty="0" smtClean="0"/>
          </a:p>
          <a:p>
            <a:pPr marL="274320" indent="-274320" fontAlgn="auto">
              <a:spcAft>
                <a:spcPts val="0"/>
              </a:spcAft>
              <a:buNone/>
              <a:defRPr/>
            </a:pPr>
            <a:endParaRPr lang="en-US" sz="2600" dirty="0"/>
          </a:p>
          <a:p>
            <a:pPr marL="274320" indent="-274320" fontAlgn="auto">
              <a:spcAft>
                <a:spcPts val="0"/>
              </a:spcAft>
              <a:buFont typeface="Wingdings 2"/>
              <a:buChar char=""/>
              <a:defRPr/>
            </a:pPr>
            <a:r>
              <a:rPr lang="en-US" sz="2600" dirty="0"/>
              <a:t>1947-Independence Act was based on 1935 Indian </a:t>
            </a:r>
            <a:r>
              <a:rPr lang="en-US" sz="2600" dirty="0" smtClean="0"/>
              <a:t>Act</a:t>
            </a:r>
            <a:endParaRPr lang="en-US" sz="2600" dirty="0"/>
          </a:p>
        </p:txBody>
      </p:sp>
      <p:sp>
        <p:nvSpPr>
          <p:cNvPr id="4" name="Footer Placeholder 3"/>
          <p:cNvSpPr>
            <a:spLocks noGrp="1"/>
          </p:cNvSpPr>
          <p:nvPr>
            <p:ph type="ftr" sz="quarter" idx="11"/>
          </p:nvPr>
        </p:nvSpPr>
        <p:spPr>
          <a:xfrm>
            <a:off x="2819400" y="6533819"/>
            <a:ext cx="2895600" cy="365125"/>
          </a:xfrm>
        </p:spPr>
        <p:txBody>
          <a:bodyPr/>
          <a:lstStyle/>
          <a:p>
            <a:r>
              <a:rPr lang="en-US" b="1" dirty="0" smtClean="0">
                <a:solidFill>
                  <a:schemeClr val="tx2">
                    <a:lumMod val="60000"/>
                    <a:lumOff val="40000"/>
                  </a:schemeClr>
                </a:solidFill>
              </a:rPr>
              <a:t>Parliamentary History of Pakistan</a:t>
            </a:r>
            <a:endParaRPr lang="en-US" b="1" dirty="0">
              <a:solidFill>
                <a:schemeClr val="tx2">
                  <a:lumMod val="60000"/>
                  <a:lumOff val="40000"/>
                </a:schemeClr>
              </a:solidFill>
            </a:endParaRPr>
          </a:p>
        </p:txBody>
      </p:sp>
      <p:pic>
        <p:nvPicPr>
          <p:cNvPr id="2050" name="Picture 2" descr="E:\ishtiaq\Presentations\Pictorial history presentations\pak history images\250px-Partition_of_India.PNG"/>
          <p:cNvPicPr>
            <a:picLocks noChangeAspect="1" noChangeArrowheads="1"/>
          </p:cNvPicPr>
          <p:nvPr/>
        </p:nvPicPr>
        <p:blipFill>
          <a:blip r:embed="rId4"/>
          <a:srcRect/>
          <a:stretch>
            <a:fillRect/>
          </a:stretch>
        </p:blipFill>
        <p:spPr bwMode="auto">
          <a:xfrm>
            <a:off x="1447800" y="3962400"/>
            <a:ext cx="2895600" cy="2571293"/>
          </a:xfrm>
          <a:prstGeom prst="rect">
            <a:avLst/>
          </a:prstGeom>
          <a:noFill/>
          <a:ln w="34925">
            <a:solidFill>
              <a:schemeClr val="accent1">
                <a:lumMod val="75000"/>
              </a:schemeClr>
            </a:solid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E:\ishtiaq\Presentations\Pictorial history presentations\pak history images\14039886.jpg"/>
          <p:cNvPicPr>
            <a:picLocks noChangeAspect="1" noChangeArrowheads="1"/>
          </p:cNvPicPr>
          <p:nvPr/>
        </p:nvPicPr>
        <p:blipFill>
          <a:blip r:embed="rId3"/>
          <a:srcRect/>
          <a:stretch>
            <a:fillRect/>
          </a:stretch>
        </p:blipFill>
        <p:spPr bwMode="auto">
          <a:xfrm>
            <a:off x="381000" y="2379662"/>
            <a:ext cx="2735843" cy="3487738"/>
          </a:xfrm>
          <a:prstGeom prst="round2DiagRect">
            <a:avLst>
              <a:gd name="adj1" fmla="val 16667"/>
              <a:gd name="adj2" fmla="val 0"/>
            </a:avLst>
          </a:prstGeom>
          <a:ln w="88900" cap="sq">
            <a:solidFill>
              <a:schemeClr val="accent1">
                <a:lumMod val="75000"/>
              </a:schemeClr>
            </a:solidFill>
            <a:miter lim="800000"/>
          </a:ln>
          <a:effectLst>
            <a:outerShdw blurRad="254000" algn="tl" rotWithShape="0">
              <a:srgbClr val="000000">
                <a:alpha val="43000"/>
              </a:srgbClr>
            </a:outerShdw>
          </a:effectLst>
        </p:spPr>
      </p:pic>
      <p:sp>
        <p:nvSpPr>
          <p:cNvPr id="3" name="Content Placeholder 2"/>
          <p:cNvSpPr>
            <a:spLocks noGrp="1"/>
          </p:cNvSpPr>
          <p:nvPr>
            <p:ph idx="1"/>
          </p:nvPr>
        </p:nvSpPr>
        <p:spPr>
          <a:xfrm>
            <a:off x="4267200" y="1524000"/>
            <a:ext cx="4419600" cy="3200400"/>
          </a:xfrm>
        </p:spPr>
        <p:txBody>
          <a:bodyPr>
            <a:noAutofit/>
          </a:bodyPr>
          <a:lstStyle/>
          <a:p>
            <a:pPr marL="274320" indent="-274320" fontAlgn="auto">
              <a:spcAft>
                <a:spcPts val="0"/>
              </a:spcAft>
              <a:buFont typeface="Wingdings 2"/>
              <a:buChar char=""/>
              <a:defRPr/>
            </a:pPr>
            <a:r>
              <a:rPr lang="en-US" sz="2700" dirty="0" err="1"/>
              <a:t>Awami</a:t>
            </a:r>
            <a:r>
              <a:rPr lang="en-US" sz="2700" dirty="0"/>
              <a:t> League got majority mandate but their right to form </a:t>
            </a:r>
            <a:r>
              <a:rPr lang="en-US" sz="2700" dirty="0" err="1"/>
              <a:t>Govt</a:t>
            </a:r>
            <a:r>
              <a:rPr lang="en-US" sz="2700" dirty="0"/>
              <a:t> was denied and </a:t>
            </a:r>
            <a:r>
              <a:rPr lang="en-US" sz="2700" dirty="0" err="1"/>
              <a:t>Mujeeb’s</a:t>
            </a:r>
            <a:r>
              <a:rPr lang="en-US" sz="2700" dirty="0"/>
              <a:t> 6 points were rejected which resulted in the debacle of East Pakistan and formation of </a:t>
            </a:r>
            <a:r>
              <a:rPr lang="en-US" sz="2700" dirty="0" smtClean="0"/>
              <a:t>Bangladesh</a:t>
            </a:r>
          </a:p>
          <a:p>
            <a:pPr marL="274320" indent="-274320" fontAlgn="auto">
              <a:spcAft>
                <a:spcPts val="0"/>
              </a:spcAft>
              <a:buFont typeface="Wingdings 2"/>
              <a:buChar char=""/>
              <a:defRPr/>
            </a:pPr>
            <a:endParaRPr lang="en-US" sz="2700" dirty="0"/>
          </a:p>
          <a:p>
            <a:pPr marL="274320" indent="-274320" fontAlgn="auto">
              <a:spcAft>
                <a:spcPts val="0"/>
              </a:spcAft>
              <a:buFont typeface="Wingdings 2"/>
              <a:buChar char=""/>
              <a:defRPr/>
            </a:pPr>
            <a:r>
              <a:rPr lang="en-US" sz="2700" dirty="0"/>
              <a:t>On 20</a:t>
            </a:r>
            <a:r>
              <a:rPr lang="en-US" sz="2700" baseline="30000" dirty="0"/>
              <a:t>th</a:t>
            </a:r>
            <a:r>
              <a:rPr lang="en-US" sz="2700" dirty="0"/>
              <a:t> Dec 1971 Z A Bhutto took over as president of Pakistan as well as CMLA</a:t>
            </a:r>
          </a:p>
        </p:txBody>
      </p:sp>
      <p:sp>
        <p:nvSpPr>
          <p:cNvPr id="6" name="Footer Placeholder 3"/>
          <p:cNvSpPr>
            <a:spLocks noGrp="1"/>
          </p:cNvSpPr>
          <p:nvPr>
            <p:ph type="ftr" sz="quarter" idx="11"/>
          </p:nvPr>
        </p:nvSpPr>
        <p:spPr>
          <a:xfrm>
            <a:off x="2819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2050" name="Picture 2" descr="E:\ishtiaq\Presentations\Pictorial history presentations\pak history images\mujeeb ur rehman.jpeg"/>
          <p:cNvPicPr>
            <a:picLocks noChangeAspect="1" noChangeArrowheads="1"/>
          </p:cNvPicPr>
          <p:nvPr/>
        </p:nvPicPr>
        <p:blipFill>
          <a:blip r:embed="rId4"/>
          <a:stretch>
            <a:fillRect/>
          </a:stretch>
        </p:blipFill>
        <p:spPr bwMode="auto">
          <a:xfrm>
            <a:off x="685800" y="4267200"/>
            <a:ext cx="2706028" cy="1990725"/>
          </a:xfrm>
          <a:prstGeom prst="roundRect">
            <a:avLst>
              <a:gd name="adj" fmla="val 4167"/>
            </a:avLst>
          </a:prstGeom>
          <a:solidFill>
            <a:srgbClr val="FFFFFF"/>
          </a:solidFill>
          <a:ln w="76200" cap="sq">
            <a:solidFill>
              <a:schemeClr val="accent1">
                <a:lumMod val="75000"/>
              </a:schemeClr>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Content Placeholder 2"/>
          <p:cNvSpPr txBox="1">
            <a:spLocks/>
          </p:cNvSpPr>
          <p:nvPr/>
        </p:nvSpPr>
        <p:spPr>
          <a:xfrm>
            <a:off x="381000" y="1932296"/>
            <a:ext cx="2819400" cy="327076"/>
          </a:xfrm>
          <a:prstGeom prst="rect">
            <a:avLst/>
          </a:prstGeom>
        </p:spPr>
        <p:txBody>
          <a:bodyPr vert="horz" lIns="91440" tIns="45720" rIns="91440" bIns="45720" rtlCol="0">
            <a:noAutofit/>
          </a:bodyPr>
          <a:lstStyle/>
          <a:p>
            <a:pPr marL="274320" lvl="0" indent="-274320" algn="r">
              <a:spcBef>
                <a:spcPct val="20000"/>
              </a:spcBef>
              <a:defRPr/>
            </a:pPr>
            <a:r>
              <a:rPr lang="en-US" dirty="0" err="1" smtClean="0"/>
              <a:t>Mujeeb</a:t>
            </a:r>
            <a:r>
              <a:rPr lang="en-US" dirty="0" smtClean="0"/>
              <a:t> </a:t>
            </a:r>
            <a:r>
              <a:rPr lang="en-US" dirty="0" err="1" smtClean="0"/>
              <a:t>ur</a:t>
            </a:r>
            <a:r>
              <a:rPr lang="en-US" dirty="0" smtClean="0"/>
              <a:t> </a:t>
            </a:r>
            <a:r>
              <a:rPr lang="en-US" dirty="0" err="1" smtClean="0"/>
              <a:t>rehman</a:t>
            </a:r>
            <a:endParaRPr kumimoji="0" lang="en-US"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52600"/>
            <a:ext cx="4191000" cy="3429000"/>
          </a:xfrm>
        </p:spPr>
        <p:txBody>
          <a:bodyPr>
            <a:noAutofit/>
          </a:bodyPr>
          <a:lstStyle/>
          <a:p>
            <a:pPr marL="274320" indent="-274320" algn="r" fontAlgn="auto">
              <a:spcAft>
                <a:spcPts val="0"/>
              </a:spcAft>
              <a:buFont typeface="Wingdings 2"/>
              <a:buChar char=""/>
              <a:defRPr/>
            </a:pPr>
            <a:r>
              <a:rPr lang="en-US" sz="2800" dirty="0"/>
              <a:t>On 17</a:t>
            </a:r>
            <a:r>
              <a:rPr lang="en-US" sz="2800" baseline="30000" dirty="0"/>
              <a:t>th</a:t>
            </a:r>
            <a:r>
              <a:rPr lang="en-US" sz="2800" dirty="0"/>
              <a:t> April 1972 an interim Constitution was adopted by NA which provided Presidential form of Govt</a:t>
            </a:r>
            <a:r>
              <a:rPr lang="en-US" sz="2800" dirty="0" smtClean="0"/>
              <a:t>.</a:t>
            </a:r>
          </a:p>
          <a:p>
            <a:pPr marL="274320" indent="-274320" algn="r" fontAlgn="auto">
              <a:spcAft>
                <a:spcPts val="0"/>
              </a:spcAft>
              <a:buFont typeface="Wingdings 2"/>
              <a:buChar char=""/>
              <a:defRPr/>
            </a:pPr>
            <a:endParaRPr lang="en-US" sz="2800" dirty="0"/>
          </a:p>
          <a:p>
            <a:pPr marL="274320" indent="-274320" algn="r" fontAlgn="auto">
              <a:spcAft>
                <a:spcPts val="0"/>
              </a:spcAft>
              <a:buFont typeface="Wingdings 2"/>
              <a:buChar char=""/>
              <a:defRPr/>
            </a:pPr>
            <a:r>
              <a:rPr lang="en-US" sz="2800" dirty="0"/>
              <a:t>The assembly formed a Constitution Committee on 17</a:t>
            </a:r>
            <a:r>
              <a:rPr lang="en-US" sz="2800" baseline="30000" dirty="0"/>
              <a:t>th</a:t>
            </a:r>
            <a:r>
              <a:rPr lang="en-US" sz="2800" dirty="0"/>
              <a:t> April 1972 to prepare the draft for new Constitution</a:t>
            </a:r>
          </a:p>
        </p:txBody>
      </p:sp>
      <p:sp>
        <p:nvSpPr>
          <p:cNvPr id="5" name="Footer Placeholder 3"/>
          <p:cNvSpPr>
            <a:spLocks noGrp="1"/>
          </p:cNvSpPr>
          <p:nvPr>
            <p:ph type="ftr" sz="quarter" idx="11"/>
          </p:nvPr>
        </p:nvSpPr>
        <p:spPr>
          <a:xfrm>
            <a:off x="2819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3074" name="Picture 2" descr="E:\ishtiaq\Presentations\Pictorial history presentations\pak history images\0.jpg"/>
          <p:cNvPicPr>
            <a:picLocks noChangeAspect="1" noChangeArrowheads="1"/>
          </p:cNvPicPr>
          <p:nvPr/>
        </p:nvPicPr>
        <p:blipFill>
          <a:blip r:embed="rId3"/>
          <a:srcRect l="3659" t="4878" r="3049" b="2439"/>
          <a:stretch>
            <a:fillRect/>
          </a:stretch>
        </p:blipFill>
        <p:spPr bwMode="auto">
          <a:xfrm>
            <a:off x="4876800" y="1828800"/>
            <a:ext cx="3886200" cy="2895600"/>
          </a:xfrm>
          <a:prstGeom prst="roundRect">
            <a:avLst>
              <a:gd name="adj" fmla="val 4167"/>
            </a:avLst>
          </a:prstGeom>
          <a:solidFill>
            <a:srgbClr val="FFFFFF"/>
          </a:solidFill>
          <a:ln w="76200" cap="sq">
            <a:solidFill>
              <a:schemeClr val="accent2">
                <a:lumMod val="75000"/>
              </a:schemeClr>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075" name="Picture 3" descr="E:\ishtiaq\Presentations\Pictorial history presentations\pak history images\ZAB-1.jpg"/>
          <p:cNvPicPr>
            <a:picLocks noChangeAspect="1" noChangeArrowheads="1"/>
          </p:cNvPicPr>
          <p:nvPr/>
        </p:nvPicPr>
        <p:blipFill>
          <a:blip r:embed="rId4"/>
          <a:srcRect/>
          <a:stretch>
            <a:fillRect/>
          </a:stretch>
        </p:blipFill>
        <p:spPr bwMode="auto">
          <a:xfrm>
            <a:off x="4419600" y="4267200"/>
            <a:ext cx="3086100" cy="2171700"/>
          </a:xfrm>
          <a:prstGeom prst="roundRect">
            <a:avLst>
              <a:gd name="adj" fmla="val 4167"/>
            </a:avLst>
          </a:prstGeom>
          <a:solidFill>
            <a:srgbClr val="FFFFFF"/>
          </a:solidFill>
          <a:ln w="76200" cap="sq">
            <a:solidFill>
              <a:schemeClr val="accent2">
                <a:lumMod val="50000"/>
              </a:schemeClr>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1524000"/>
            <a:ext cx="4419600" cy="5334000"/>
          </a:xfrm>
        </p:spPr>
        <p:txBody>
          <a:bodyPr>
            <a:noAutofit/>
          </a:bodyPr>
          <a:lstStyle/>
          <a:p>
            <a:pPr marL="274320" indent="-274320" fontAlgn="auto">
              <a:spcAft>
                <a:spcPts val="0"/>
              </a:spcAft>
              <a:buFont typeface="Wingdings 2"/>
              <a:buChar char=""/>
              <a:defRPr/>
            </a:pPr>
            <a:r>
              <a:rPr lang="en-US" sz="2600" dirty="0"/>
              <a:t>1973 Constitution was passed with absolute majority on 10</a:t>
            </a:r>
            <a:r>
              <a:rPr lang="en-US" sz="2600" baseline="30000" dirty="0"/>
              <a:t>th</a:t>
            </a:r>
            <a:r>
              <a:rPr lang="en-US" sz="2600" dirty="0"/>
              <a:t> April 1973 which was promulgated on 14</a:t>
            </a:r>
            <a:r>
              <a:rPr lang="en-US" sz="2600" baseline="30000" dirty="0"/>
              <a:t>th</a:t>
            </a:r>
            <a:r>
              <a:rPr lang="en-US" sz="2600" dirty="0"/>
              <a:t> August 1973 and on same day Z A Bhutto took oath as PM </a:t>
            </a:r>
            <a:endParaRPr lang="en-US" sz="2600" dirty="0" smtClean="0"/>
          </a:p>
          <a:p>
            <a:pPr marL="274320" indent="-274320">
              <a:buFont typeface="Wingdings 2"/>
              <a:buChar char=""/>
              <a:defRPr/>
            </a:pPr>
            <a:r>
              <a:rPr lang="en-US" sz="2600" dirty="0"/>
              <a:t>1973 Constitution provided parliamentary form of </a:t>
            </a:r>
            <a:r>
              <a:rPr lang="en-US" sz="2600" dirty="0" err="1"/>
              <a:t>Govt</a:t>
            </a:r>
            <a:r>
              <a:rPr lang="en-US" sz="2600" dirty="0"/>
              <a:t> with bicameral legislature where as from 1947 to 1973 the country had unicameral legislature</a:t>
            </a:r>
          </a:p>
          <a:p>
            <a:pPr marL="274320" indent="-274320" fontAlgn="auto">
              <a:spcAft>
                <a:spcPts val="0"/>
              </a:spcAft>
              <a:buFont typeface="Wingdings 2"/>
              <a:buChar char=""/>
              <a:defRPr/>
            </a:pPr>
            <a:endParaRPr lang="en-US" sz="2600" dirty="0"/>
          </a:p>
        </p:txBody>
      </p:sp>
      <p:sp>
        <p:nvSpPr>
          <p:cNvPr id="4" name="Title 3"/>
          <p:cNvSpPr>
            <a:spLocks noGrp="1"/>
          </p:cNvSpPr>
          <p:nvPr>
            <p:ph type="title"/>
          </p:nvPr>
        </p:nvSpPr>
        <p:spPr>
          <a:xfrm>
            <a:off x="457200" y="609600"/>
            <a:ext cx="8229600" cy="1143000"/>
          </a:xfrm>
        </p:spPr>
        <p:txBody>
          <a:bodyPr/>
          <a:lstStyle/>
          <a:p>
            <a:r>
              <a:rPr lang="en-US" b="1" dirty="0" smtClean="0"/>
              <a:t>1973 Constitution</a:t>
            </a:r>
            <a:endParaRPr lang="en-US" dirty="0"/>
          </a:p>
        </p:txBody>
      </p:sp>
      <p:sp>
        <p:nvSpPr>
          <p:cNvPr id="6" name="Footer Placeholder 3"/>
          <p:cNvSpPr>
            <a:spLocks noGrp="1"/>
          </p:cNvSpPr>
          <p:nvPr>
            <p:ph type="ftr" sz="quarter" idx="11"/>
          </p:nvPr>
        </p:nvSpPr>
        <p:spPr>
          <a:xfrm>
            <a:off x="1295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4098" name="Picture 2" descr="E:\ishtiaq\Presentations\Pictorial history presentations\pak history images\1973.jpg"/>
          <p:cNvPicPr>
            <a:picLocks noChangeAspect="1" noChangeArrowheads="1"/>
          </p:cNvPicPr>
          <p:nvPr/>
        </p:nvPicPr>
        <p:blipFill>
          <a:blip r:embed="rId3"/>
          <a:srcRect/>
          <a:stretch>
            <a:fillRect/>
          </a:stretch>
        </p:blipFill>
        <p:spPr bwMode="auto">
          <a:xfrm>
            <a:off x="685800" y="2057400"/>
            <a:ext cx="2600325" cy="3677383"/>
          </a:xfrm>
          <a:prstGeom prst="rect">
            <a:avLst/>
          </a:prstGeom>
          <a:ln w="111125" cap="sq">
            <a:solidFill>
              <a:schemeClr val="accent1">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E:\ishtiaq\Presentations\Pictorial history presentations\pak history images\_44433886_voteupdate1_ap.jpg"/>
          <p:cNvPicPr>
            <a:picLocks noChangeAspect="1" noChangeArrowheads="1"/>
          </p:cNvPicPr>
          <p:nvPr/>
        </p:nvPicPr>
        <p:blipFill>
          <a:blip r:embed="rId3"/>
          <a:srcRect/>
          <a:stretch>
            <a:fillRect/>
          </a:stretch>
        </p:blipFill>
        <p:spPr bwMode="auto">
          <a:xfrm>
            <a:off x="4648200" y="3276600"/>
            <a:ext cx="4122737" cy="2973128"/>
          </a:xfrm>
          <a:prstGeom prst="rect">
            <a:avLst/>
          </a:prstGeom>
          <a:noFill/>
          <a:ln w="53975">
            <a:solidFill>
              <a:schemeClr val="accent2">
                <a:lumMod val="50000"/>
              </a:schemeClr>
            </a:solidFill>
          </a:ln>
        </p:spPr>
      </p:pic>
      <p:sp>
        <p:nvSpPr>
          <p:cNvPr id="3" name="Content Placeholder 2"/>
          <p:cNvSpPr>
            <a:spLocks noGrp="1"/>
          </p:cNvSpPr>
          <p:nvPr>
            <p:ph idx="1"/>
          </p:nvPr>
        </p:nvSpPr>
        <p:spPr>
          <a:xfrm>
            <a:off x="152400" y="1752600"/>
            <a:ext cx="4191000" cy="5105400"/>
          </a:xfrm>
        </p:spPr>
        <p:txBody>
          <a:bodyPr>
            <a:noAutofit/>
          </a:bodyPr>
          <a:lstStyle/>
          <a:p>
            <a:pPr algn="r"/>
            <a:r>
              <a:rPr lang="en-US" sz="2400" dirty="0" smtClean="0"/>
              <a:t>Under 1973 the NA is elected for 5 years but Z A Bhutto on 7</a:t>
            </a:r>
            <a:r>
              <a:rPr lang="en-US" sz="2400" baseline="30000" dirty="0" smtClean="0"/>
              <a:t>th</a:t>
            </a:r>
            <a:r>
              <a:rPr lang="en-US" sz="2400" dirty="0" smtClean="0"/>
              <a:t> Jan 1977 announced the holding of elections before time</a:t>
            </a:r>
          </a:p>
          <a:p>
            <a:pPr algn="r"/>
            <a:r>
              <a:rPr lang="en-US" sz="2400" dirty="0" smtClean="0"/>
              <a:t>On 10</a:t>
            </a:r>
            <a:r>
              <a:rPr lang="en-US" sz="2400" baseline="30000" dirty="0" smtClean="0"/>
              <a:t>th</a:t>
            </a:r>
            <a:r>
              <a:rPr lang="en-US" sz="2400" dirty="0" smtClean="0"/>
              <a:t> Jan he advised the President to dissolve NA and elections were held on 7</a:t>
            </a:r>
            <a:r>
              <a:rPr lang="en-US" sz="2400" baseline="30000" dirty="0" smtClean="0"/>
              <a:t>th</a:t>
            </a:r>
            <a:r>
              <a:rPr lang="en-US" sz="2400" dirty="0" smtClean="0"/>
              <a:t> March 1977</a:t>
            </a:r>
          </a:p>
          <a:p>
            <a:pPr algn="r"/>
            <a:r>
              <a:rPr lang="en-US" sz="2400" dirty="0" smtClean="0"/>
              <a:t>The opposition charged the </a:t>
            </a:r>
            <a:r>
              <a:rPr lang="en-US" sz="2400" dirty="0" err="1" smtClean="0"/>
              <a:t>Govt</a:t>
            </a:r>
            <a:r>
              <a:rPr lang="en-US" sz="2400" dirty="0" smtClean="0"/>
              <a:t> for rigging in NA elections and boycotted the PA elections</a:t>
            </a:r>
          </a:p>
        </p:txBody>
      </p:sp>
      <p:sp>
        <p:nvSpPr>
          <p:cNvPr id="5" name="Footer Placeholder 3"/>
          <p:cNvSpPr>
            <a:spLocks noGrp="1"/>
          </p:cNvSpPr>
          <p:nvPr>
            <p:ph type="ftr" sz="quarter" idx="11"/>
          </p:nvPr>
        </p:nvSpPr>
        <p:spPr>
          <a:xfrm>
            <a:off x="2819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5123" name="Picture 3" descr="E:\ishtiaq\Presentations\Pictorial history presentations\pak history images\FatimaBhuttoR_468x582.jpg"/>
          <p:cNvPicPr>
            <a:picLocks noChangeAspect="1" noChangeArrowheads="1"/>
          </p:cNvPicPr>
          <p:nvPr/>
        </p:nvPicPr>
        <p:blipFill>
          <a:blip r:embed="rId4">
            <a:grayscl/>
          </a:blip>
          <a:srcRect/>
          <a:stretch>
            <a:fillRect/>
          </a:stretch>
        </p:blipFill>
        <p:spPr bwMode="auto">
          <a:xfrm>
            <a:off x="4800600" y="1676400"/>
            <a:ext cx="2895600" cy="1772138"/>
          </a:xfrm>
          <a:prstGeom prst="rect">
            <a:avLst/>
          </a:prstGeom>
          <a:noFill/>
          <a:ln w="73025">
            <a:solidFill>
              <a:schemeClr val="accent2">
                <a:lumMod val="75000"/>
              </a:schemeClr>
            </a:solid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1676400"/>
            <a:ext cx="4419600" cy="5181600"/>
          </a:xfrm>
        </p:spPr>
        <p:txBody>
          <a:bodyPr>
            <a:noAutofit/>
          </a:bodyPr>
          <a:lstStyle/>
          <a:p>
            <a:pPr>
              <a:lnSpc>
                <a:spcPct val="90000"/>
              </a:lnSpc>
            </a:pPr>
            <a:r>
              <a:rPr lang="en-US" sz="2600" dirty="0" smtClean="0"/>
              <a:t>This resulted in severe crisis and Martial law was imposed by the Army chief Zia-</a:t>
            </a:r>
            <a:r>
              <a:rPr lang="en-US" sz="2600" dirty="0" err="1" smtClean="0"/>
              <a:t>ul</a:t>
            </a:r>
            <a:r>
              <a:rPr lang="en-US" sz="2600" dirty="0" smtClean="0"/>
              <a:t>-</a:t>
            </a:r>
            <a:r>
              <a:rPr lang="en-US" sz="2600" dirty="0" err="1" smtClean="0"/>
              <a:t>Haq</a:t>
            </a:r>
            <a:r>
              <a:rPr lang="en-US" sz="2600" dirty="0" smtClean="0"/>
              <a:t> on 5</a:t>
            </a:r>
            <a:r>
              <a:rPr lang="en-US" sz="2600" baseline="30000" dirty="0" smtClean="0"/>
              <a:t>th</a:t>
            </a:r>
            <a:r>
              <a:rPr lang="en-US" sz="2600" dirty="0" smtClean="0"/>
              <a:t> July 1977</a:t>
            </a:r>
          </a:p>
          <a:p>
            <a:pPr>
              <a:lnSpc>
                <a:spcPct val="90000"/>
              </a:lnSpc>
            </a:pPr>
            <a:endParaRPr lang="en-US" sz="2600" dirty="0" smtClean="0"/>
          </a:p>
          <a:p>
            <a:pPr>
              <a:lnSpc>
                <a:spcPct val="90000"/>
              </a:lnSpc>
            </a:pPr>
            <a:r>
              <a:rPr lang="en-US" sz="2600" dirty="0" smtClean="0"/>
              <a:t>On 25</a:t>
            </a:r>
            <a:r>
              <a:rPr lang="en-US" sz="2600" baseline="30000" dirty="0" smtClean="0"/>
              <a:t>th</a:t>
            </a:r>
            <a:r>
              <a:rPr lang="en-US" sz="2600" dirty="0" smtClean="0"/>
              <a:t> Feb 1985 elections for NA and PA were held on the basis of non-party basis</a:t>
            </a:r>
          </a:p>
          <a:p>
            <a:pPr>
              <a:lnSpc>
                <a:spcPct val="90000"/>
              </a:lnSpc>
            </a:pPr>
            <a:endParaRPr lang="en-US" sz="2600" dirty="0" smtClean="0"/>
          </a:p>
          <a:p>
            <a:pPr>
              <a:lnSpc>
                <a:spcPct val="90000"/>
              </a:lnSpc>
            </a:pPr>
            <a:r>
              <a:rPr lang="en-US" sz="2600" dirty="0" smtClean="0"/>
              <a:t>Mr. </a:t>
            </a:r>
            <a:r>
              <a:rPr lang="en-US" sz="2600" dirty="0" err="1" smtClean="0"/>
              <a:t>Mohd</a:t>
            </a:r>
            <a:r>
              <a:rPr lang="en-US" sz="2600" dirty="0" smtClean="0"/>
              <a:t> Khan </a:t>
            </a:r>
            <a:r>
              <a:rPr lang="en-US" sz="2600" dirty="0" err="1" smtClean="0"/>
              <a:t>Junejo</a:t>
            </a:r>
            <a:r>
              <a:rPr lang="en-US" sz="2600" dirty="0" smtClean="0"/>
              <a:t> became PM and received vote of confidence on 24</a:t>
            </a:r>
            <a:r>
              <a:rPr lang="en-US" sz="2600" baseline="30000" dirty="0" smtClean="0"/>
              <a:t>th</a:t>
            </a:r>
            <a:r>
              <a:rPr lang="en-US" sz="2600" dirty="0" smtClean="0"/>
              <a:t> March 1985</a:t>
            </a:r>
          </a:p>
        </p:txBody>
      </p:sp>
      <p:sp>
        <p:nvSpPr>
          <p:cNvPr id="7" name="Footer Placeholder 3"/>
          <p:cNvSpPr>
            <a:spLocks noGrp="1"/>
          </p:cNvSpPr>
          <p:nvPr>
            <p:ph type="ftr" sz="quarter" idx="11"/>
          </p:nvPr>
        </p:nvSpPr>
        <p:spPr>
          <a:xfrm>
            <a:off x="2819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6146" name="Picture 2" descr="E:\ishtiaq\Presentations\Pictorial history presentations\pak history images\JunejoPM.jpg"/>
          <p:cNvPicPr>
            <a:picLocks noChangeAspect="1" noChangeArrowheads="1"/>
          </p:cNvPicPr>
          <p:nvPr/>
        </p:nvPicPr>
        <p:blipFill>
          <a:blip r:embed="rId3"/>
          <a:srcRect l="14396" t="13333" r="7455" b="12000"/>
          <a:stretch>
            <a:fillRect/>
          </a:stretch>
        </p:blipFill>
        <p:spPr bwMode="auto">
          <a:xfrm>
            <a:off x="1295400" y="2438400"/>
            <a:ext cx="2971800" cy="2189747"/>
          </a:xfrm>
          <a:prstGeom prst="rect">
            <a:avLst/>
          </a:prstGeom>
          <a:noFill/>
          <a:ln w="41275">
            <a:solidFill>
              <a:schemeClr val="accent1">
                <a:lumMod val="75000"/>
              </a:schemeClr>
            </a:solidFill>
          </a:ln>
        </p:spPr>
      </p:pic>
      <p:pic>
        <p:nvPicPr>
          <p:cNvPr id="6147" name="Picture 3" descr="E:\ishtiaq\Presentations\Pictorial history presentations\pak history images\zia.jpg"/>
          <p:cNvPicPr>
            <a:picLocks noChangeAspect="1" noChangeArrowheads="1"/>
          </p:cNvPicPr>
          <p:nvPr/>
        </p:nvPicPr>
        <p:blipFill>
          <a:blip r:embed="rId4"/>
          <a:srcRect/>
          <a:stretch>
            <a:fillRect/>
          </a:stretch>
        </p:blipFill>
        <p:spPr bwMode="auto">
          <a:xfrm>
            <a:off x="228600" y="3962400"/>
            <a:ext cx="2676525" cy="2476500"/>
          </a:xfrm>
          <a:prstGeom prst="rect">
            <a:avLst/>
          </a:prstGeom>
          <a:noFill/>
          <a:ln w="38100">
            <a:solidFill>
              <a:schemeClr val="accent1">
                <a:lumMod val="75000"/>
              </a:schemeClr>
            </a:solidFill>
          </a:ln>
        </p:spPr>
      </p:pic>
      <p:sp>
        <p:nvSpPr>
          <p:cNvPr id="8" name="Content Placeholder 2"/>
          <p:cNvSpPr txBox="1">
            <a:spLocks/>
          </p:cNvSpPr>
          <p:nvPr/>
        </p:nvSpPr>
        <p:spPr>
          <a:xfrm>
            <a:off x="1447800" y="2057400"/>
            <a:ext cx="2819400" cy="327076"/>
          </a:xfrm>
          <a:prstGeom prst="rect">
            <a:avLst/>
          </a:prstGeom>
        </p:spPr>
        <p:txBody>
          <a:bodyPr vert="horz" lIns="91440" tIns="45720" rIns="91440" bIns="45720" rtlCol="0">
            <a:noAutofit/>
          </a:bodyPr>
          <a:lstStyle/>
          <a:p>
            <a:pPr marL="274320" lvl="0" indent="-274320" algn="r">
              <a:spcBef>
                <a:spcPct val="20000"/>
              </a:spcBef>
              <a:defRPr/>
            </a:pPr>
            <a:r>
              <a:rPr lang="en-US" dirty="0" smtClean="0"/>
              <a:t>Muhammad Khan </a:t>
            </a:r>
            <a:r>
              <a:rPr lang="en-US" dirty="0" err="1" smtClean="0"/>
              <a:t>Junejo</a:t>
            </a:r>
            <a:endParaRPr kumimoji="0" lang="en-US" b="0" i="0" u="none" strike="noStrike" kern="1200" cap="none" spc="0" normalizeH="0" baseline="0" noProof="0" dirty="0">
              <a:ln>
                <a:noFill/>
              </a:ln>
              <a:effectLst/>
              <a:uLnTx/>
              <a:uFillTx/>
              <a:latin typeface="+mn-lt"/>
              <a:ea typeface="+mn-ea"/>
              <a:cs typeface="+mn-cs"/>
            </a:endParaRPr>
          </a:p>
        </p:txBody>
      </p:sp>
      <p:sp>
        <p:nvSpPr>
          <p:cNvPr id="9" name="Content Placeholder 2"/>
          <p:cNvSpPr txBox="1">
            <a:spLocks/>
          </p:cNvSpPr>
          <p:nvPr/>
        </p:nvSpPr>
        <p:spPr>
          <a:xfrm>
            <a:off x="533400" y="6441744"/>
            <a:ext cx="1600200" cy="291152"/>
          </a:xfrm>
          <a:prstGeom prst="rect">
            <a:avLst/>
          </a:prstGeom>
        </p:spPr>
        <p:txBody>
          <a:bodyPr vert="horz" lIns="91440" tIns="45720" rIns="91440" bIns="45720" rtlCol="0">
            <a:noAutofit/>
          </a:bodyPr>
          <a:lstStyle/>
          <a:p>
            <a:pPr marL="274320" lvl="0" indent="-274320" algn="r">
              <a:spcBef>
                <a:spcPct val="20000"/>
              </a:spcBef>
              <a:defRPr/>
            </a:pPr>
            <a:r>
              <a:rPr lang="en-US" dirty="0" smtClean="0"/>
              <a:t>Zia-</a:t>
            </a:r>
            <a:r>
              <a:rPr lang="en-US" dirty="0" err="1" smtClean="0"/>
              <a:t>ul</a:t>
            </a:r>
            <a:r>
              <a:rPr lang="en-US" dirty="0" smtClean="0"/>
              <a:t>-</a:t>
            </a:r>
            <a:r>
              <a:rPr lang="en-US" dirty="0" err="1" smtClean="0"/>
              <a:t>Haq</a:t>
            </a:r>
            <a:endParaRPr kumimoji="0" lang="en-US"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52600"/>
            <a:ext cx="4191000" cy="5105400"/>
          </a:xfrm>
        </p:spPr>
        <p:txBody>
          <a:bodyPr>
            <a:noAutofit/>
          </a:bodyPr>
          <a:lstStyle/>
          <a:p>
            <a:pPr algn="r">
              <a:lnSpc>
                <a:spcPct val="90000"/>
              </a:lnSpc>
            </a:pPr>
            <a:r>
              <a:rPr lang="en-US" sz="2700" dirty="0" smtClean="0"/>
              <a:t>In Nov 1985 Constitutional amendment was adopted by the parliament according to which the President got discretionary powers [58(2)(b)]to dissolve the NA and PA</a:t>
            </a:r>
          </a:p>
          <a:p>
            <a:pPr algn="r">
              <a:lnSpc>
                <a:spcPct val="90000"/>
              </a:lnSpc>
            </a:pPr>
            <a:endParaRPr lang="en-US" sz="2700" dirty="0" smtClean="0"/>
          </a:p>
          <a:p>
            <a:pPr algn="r">
              <a:lnSpc>
                <a:spcPct val="90000"/>
              </a:lnSpc>
            </a:pPr>
            <a:r>
              <a:rPr lang="en-US" sz="2700" dirty="0" smtClean="0"/>
              <a:t> </a:t>
            </a:r>
            <a:r>
              <a:rPr lang="en-US" sz="2700" dirty="0" err="1" smtClean="0"/>
              <a:t>Junejo</a:t>
            </a:r>
            <a:r>
              <a:rPr lang="en-US" sz="2700" dirty="0" smtClean="0"/>
              <a:t> </a:t>
            </a:r>
            <a:r>
              <a:rPr lang="en-US" sz="2700" dirty="0" err="1" smtClean="0"/>
              <a:t>Govt</a:t>
            </a:r>
            <a:r>
              <a:rPr lang="en-US" sz="2700" dirty="0" smtClean="0"/>
              <a:t> was dismissed by gen Zia-</a:t>
            </a:r>
            <a:r>
              <a:rPr lang="en-US" sz="2700" dirty="0" err="1" smtClean="0"/>
              <a:t>ul</a:t>
            </a:r>
            <a:r>
              <a:rPr lang="en-US" sz="2700" dirty="0" smtClean="0"/>
              <a:t>-</a:t>
            </a:r>
            <a:r>
              <a:rPr lang="en-US" sz="2700" dirty="0" err="1" smtClean="0"/>
              <a:t>Haq</a:t>
            </a:r>
            <a:r>
              <a:rPr lang="en-US" sz="2700" dirty="0" smtClean="0"/>
              <a:t> under 58(2)(b) </a:t>
            </a:r>
          </a:p>
        </p:txBody>
      </p:sp>
      <p:sp>
        <p:nvSpPr>
          <p:cNvPr id="5" name="Footer Placeholder 3"/>
          <p:cNvSpPr>
            <a:spLocks noGrp="1"/>
          </p:cNvSpPr>
          <p:nvPr>
            <p:ph type="ftr" sz="quarter" idx="11"/>
          </p:nvPr>
        </p:nvSpPr>
        <p:spPr>
          <a:xfrm>
            <a:off x="49530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7170" name="Picture 2" descr="E:\ishtiaq\Presentations\Pictorial history presentations\pak history images\zia+junejo+ishaq.jpg"/>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a:off x="4343400" y="1790700"/>
            <a:ext cx="3810000" cy="2781300"/>
          </a:xfrm>
          <a:prstGeom prst="rect">
            <a:avLst/>
          </a:prstGeom>
          <a:ln w="34925">
            <a:solidFill>
              <a:schemeClr val="accent2">
                <a:lumMod val="75000"/>
              </a:schemeClr>
            </a:solid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1676400"/>
            <a:ext cx="4419600" cy="5181600"/>
          </a:xfrm>
        </p:spPr>
        <p:txBody>
          <a:bodyPr>
            <a:noAutofit/>
          </a:bodyPr>
          <a:lstStyle/>
          <a:p>
            <a:pPr marL="274320" indent="-274320" fontAlgn="auto">
              <a:spcAft>
                <a:spcPts val="0"/>
              </a:spcAft>
              <a:buFont typeface="Wingdings 2"/>
              <a:buChar char=""/>
              <a:defRPr/>
            </a:pPr>
            <a:r>
              <a:rPr lang="en-US" sz="2700" dirty="0"/>
              <a:t>The general elections for the eighth NA was held on 24</a:t>
            </a:r>
            <a:r>
              <a:rPr lang="en-US" sz="2700" baseline="30000" dirty="0"/>
              <a:t>th</a:t>
            </a:r>
            <a:r>
              <a:rPr lang="en-US" sz="2700" dirty="0"/>
              <a:t> October 1988 and Mr. </a:t>
            </a:r>
            <a:r>
              <a:rPr lang="en-US" sz="2700" dirty="0" err="1"/>
              <a:t>Miraj</a:t>
            </a:r>
            <a:r>
              <a:rPr lang="en-US" sz="2700" dirty="0"/>
              <a:t> Khalid was elected as speaker and </a:t>
            </a:r>
            <a:r>
              <a:rPr lang="en-US" sz="2700" dirty="0" err="1"/>
              <a:t>Mohtarma</a:t>
            </a:r>
            <a:r>
              <a:rPr lang="en-US" sz="2700" dirty="0"/>
              <a:t> Benazir Bhutto was </a:t>
            </a:r>
            <a:r>
              <a:rPr lang="en-US" sz="2700" dirty="0" smtClean="0"/>
              <a:t>nominated </a:t>
            </a:r>
            <a:r>
              <a:rPr lang="en-US" sz="2700" dirty="0"/>
              <a:t>as PM. She took oath on 2</a:t>
            </a:r>
            <a:r>
              <a:rPr lang="en-US" sz="2700" baseline="30000" dirty="0"/>
              <a:t>nd</a:t>
            </a:r>
            <a:r>
              <a:rPr lang="en-US" sz="2700" dirty="0"/>
              <a:t> Dec 1988</a:t>
            </a:r>
          </a:p>
          <a:p>
            <a:pPr marL="274320" indent="-274320" fontAlgn="auto">
              <a:spcAft>
                <a:spcPts val="0"/>
              </a:spcAft>
              <a:buFont typeface="Wingdings 2"/>
              <a:buChar char=""/>
              <a:defRPr/>
            </a:pPr>
            <a:r>
              <a:rPr lang="en-US" sz="2700" dirty="0"/>
              <a:t>The assembly was dissolved by the President </a:t>
            </a:r>
            <a:r>
              <a:rPr lang="en-US" sz="2700" dirty="0" err="1"/>
              <a:t>Ghulam</a:t>
            </a:r>
            <a:r>
              <a:rPr lang="en-US" sz="2700" dirty="0"/>
              <a:t> </a:t>
            </a:r>
            <a:r>
              <a:rPr lang="en-US" sz="2700" dirty="0" err="1"/>
              <a:t>Ishaq</a:t>
            </a:r>
            <a:r>
              <a:rPr lang="en-US" sz="2700" dirty="0"/>
              <a:t> Khan on 6</a:t>
            </a:r>
            <a:r>
              <a:rPr lang="en-US" sz="2700" baseline="30000" dirty="0"/>
              <a:t>th</a:t>
            </a:r>
            <a:r>
              <a:rPr lang="en-US" sz="2700" dirty="0"/>
              <a:t> August 1990</a:t>
            </a:r>
          </a:p>
        </p:txBody>
      </p:sp>
      <p:sp>
        <p:nvSpPr>
          <p:cNvPr id="6" name="Footer Placeholder 3"/>
          <p:cNvSpPr>
            <a:spLocks noGrp="1"/>
          </p:cNvSpPr>
          <p:nvPr>
            <p:ph type="ftr" sz="quarter" idx="11"/>
          </p:nvPr>
        </p:nvSpPr>
        <p:spPr>
          <a:xfrm>
            <a:off x="2819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8195" name="Picture 3" descr="E:\ishtiaq\Presentations\Pictorial history presentations\pak history images\Malik_Meraj_Khalid.jpg"/>
          <p:cNvPicPr>
            <a:picLocks noChangeAspect="1" noChangeArrowheads="1"/>
          </p:cNvPicPr>
          <p:nvPr/>
        </p:nvPicPr>
        <p:blipFill>
          <a:blip r:embed="rId3"/>
          <a:srcRect/>
          <a:stretch>
            <a:fillRect/>
          </a:stretch>
        </p:blipFill>
        <p:spPr bwMode="auto">
          <a:xfrm>
            <a:off x="381000" y="1981200"/>
            <a:ext cx="2245443" cy="2133600"/>
          </a:xfrm>
          <a:prstGeom prst="rect">
            <a:avLst/>
          </a:prstGeom>
          <a:noFill/>
          <a:ln w="47625">
            <a:solidFill>
              <a:schemeClr val="accent1">
                <a:lumMod val="75000"/>
              </a:schemeClr>
            </a:solidFill>
          </a:ln>
        </p:spPr>
      </p:pic>
      <p:pic>
        <p:nvPicPr>
          <p:cNvPr id="8196" name="Picture 4" descr="E:\ishtiaq\Presentations\Pictorial history presentations\pak history images\images.jpeg"/>
          <p:cNvPicPr>
            <a:picLocks noChangeAspect="1" noChangeArrowheads="1"/>
          </p:cNvPicPr>
          <p:nvPr/>
        </p:nvPicPr>
        <p:blipFill>
          <a:blip r:embed="rId4"/>
          <a:srcRect l="51406"/>
          <a:stretch>
            <a:fillRect/>
          </a:stretch>
        </p:blipFill>
        <p:spPr bwMode="auto">
          <a:xfrm>
            <a:off x="2362200" y="2362200"/>
            <a:ext cx="1905000" cy="3180248"/>
          </a:xfrm>
          <a:prstGeom prst="rect">
            <a:avLst/>
          </a:prstGeom>
          <a:noFill/>
          <a:ln w="57150">
            <a:solidFill>
              <a:schemeClr val="accent1">
                <a:lumMod val="75000"/>
              </a:schemeClr>
            </a:solidFill>
          </a:ln>
        </p:spPr>
      </p:pic>
      <p:sp>
        <p:nvSpPr>
          <p:cNvPr id="9" name="Content Placeholder 2"/>
          <p:cNvSpPr txBox="1">
            <a:spLocks/>
          </p:cNvSpPr>
          <p:nvPr/>
        </p:nvSpPr>
        <p:spPr>
          <a:xfrm>
            <a:off x="587992" y="1662752"/>
            <a:ext cx="1600200" cy="291152"/>
          </a:xfrm>
          <a:prstGeom prst="rect">
            <a:avLst/>
          </a:prstGeom>
        </p:spPr>
        <p:txBody>
          <a:bodyPr vert="horz" lIns="91440" tIns="45720" rIns="91440" bIns="45720" rtlCol="0">
            <a:noAutofit/>
          </a:bodyPr>
          <a:lstStyle/>
          <a:p>
            <a:pPr marL="274320" lvl="0" indent="-274320" algn="r">
              <a:spcBef>
                <a:spcPct val="20000"/>
              </a:spcBef>
              <a:defRPr/>
            </a:pPr>
            <a:r>
              <a:rPr lang="en-US" dirty="0" err="1" smtClean="0"/>
              <a:t>Miraj</a:t>
            </a:r>
            <a:r>
              <a:rPr lang="en-US" dirty="0" smtClean="0"/>
              <a:t> Khalid</a:t>
            </a:r>
            <a:endParaRPr kumimoji="0" lang="en-US" b="0" i="0" u="none" strike="noStrike" kern="1200" cap="none" spc="0" normalizeH="0" baseline="0" noProof="0" dirty="0">
              <a:ln>
                <a:noFill/>
              </a:ln>
              <a:effectLst/>
              <a:uLnTx/>
              <a:uFillTx/>
              <a:latin typeface="+mn-lt"/>
              <a:ea typeface="+mn-ea"/>
              <a:cs typeface="+mn-cs"/>
            </a:endParaRPr>
          </a:p>
        </p:txBody>
      </p:sp>
      <p:pic>
        <p:nvPicPr>
          <p:cNvPr id="8198" name="Picture 6" descr="E:\ishtiaq\Presentations\Pictorial history presentations\pak history images\p1102010101.jpg"/>
          <p:cNvPicPr>
            <a:picLocks noChangeAspect="1" noChangeArrowheads="1"/>
          </p:cNvPicPr>
          <p:nvPr/>
        </p:nvPicPr>
        <p:blipFill>
          <a:blip r:embed="rId5"/>
          <a:srcRect l="13913" t="16667" b="19445"/>
          <a:stretch>
            <a:fillRect/>
          </a:stretch>
        </p:blipFill>
        <p:spPr bwMode="auto">
          <a:xfrm>
            <a:off x="304800" y="4724400"/>
            <a:ext cx="3771901" cy="1752600"/>
          </a:xfrm>
          <a:prstGeom prst="rect">
            <a:avLst/>
          </a:prstGeom>
          <a:noFill/>
          <a:ln w="47625">
            <a:solidFill>
              <a:schemeClr val="accent1">
                <a:lumMod val="75000"/>
              </a:schemeClr>
            </a:solid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E:\ishtiaq\Presentations\Pictorial history presentations\pak history images\p1104010101.jpg"/>
          <p:cNvPicPr>
            <a:picLocks noChangeAspect="1" noChangeArrowheads="1"/>
          </p:cNvPicPr>
          <p:nvPr/>
        </p:nvPicPr>
        <p:blipFill>
          <a:blip r:embed="rId3"/>
          <a:srcRect l="24348" r="8406"/>
          <a:stretch>
            <a:fillRect/>
          </a:stretch>
        </p:blipFill>
        <p:spPr bwMode="auto">
          <a:xfrm>
            <a:off x="4572000" y="1676400"/>
            <a:ext cx="3962400" cy="3842845"/>
          </a:xfrm>
          <a:prstGeom prst="rect">
            <a:avLst/>
          </a:prstGeom>
          <a:noFill/>
          <a:ln w="73025">
            <a:solidFill>
              <a:schemeClr val="accent2">
                <a:lumMod val="75000"/>
              </a:schemeClr>
            </a:solidFill>
          </a:ln>
        </p:spPr>
      </p:pic>
      <p:sp>
        <p:nvSpPr>
          <p:cNvPr id="3" name="Content Placeholder 2"/>
          <p:cNvSpPr>
            <a:spLocks noGrp="1"/>
          </p:cNvSpPr>
          <p:nvPr>
            <p:ph idx="1"/>
          </p:nvPr>
        </p:nvSpPr>
        <p:spPr>
          <a:xfrm>
            <a:off x="152400" y="1828800"/>
            <a:ext cx="4191000" cy="4724400"/>
          </a:xfrm>
        </p:spPr>
        <p:txBody>
          <a:bodyPr>
            <a:noAutofit/>
          </a:bodyPr>
          <a:lstStyle/>
          <a:p>
            <a:pPr marL="274320" indent="-274320" algn="r" fontAlgn="auto">
              <a:spcAft>
                <a:spcPts val="0"/>
              </a:spcAft>
              <a:buFont typeface="Wingdings 2"/>
              <a:buChar char=""/>
              <a:defRPr/>
            </a:pPr>
            <a:r>
              <a:rPr lang="en-US" sz="2800" dirty="0"/>
              <a:t>The general elections for the ninth NA was held on 24</a:t>
            </a:r>
            <a:r>
              <a:rPr lang="en-US" sz="2800" baseline="30000" dirty="0"/>
              <a:t>th</a:t>
            </a:r>
            <a:r>
              <a:rPr lang="en-US" sz="2800" dirty="0"/>
              <a:t> October 1990 and </a:t>
            </a:r>
            <a:r>
              <a:rPr lang="en-US" sz="2800" dirty="0" err="1"/>
              <a:t>Mian</a:t>
            </a:r>
            <a:r>
              <a:rPr lang="en-US" sz="2800" dirty="0"/>
              <a:t> Nawaz Sharif took over as PM on 11</a:t>
            </a:r>
            <a:r>
              <a:rPr lang="en-US" sz="2800" baseline="30000" dirty="0"/>
              <a:t>th</a:t>
            </a:r>
            <a:r>
              <a:rPr lang="en-US" sz="2800" dirty="0"/>
              <a:t> </a:t>
            </a:r>
            <a:r>
              <a:rPr lang="en-US" sz="2800" dirty="0" smtClean="0"/>
              <a:t>Nov</a:t>
            </a:r>
          </a:p>
          <a:p>
            <a:pPr marL="274320" indent="-274320" algn="r" fontAlgn="auto">
              <a:spcAft>
                <a:spcPts val="0"/>
              </a:spcAft>
              <a:buFont typeface="Wingdings 2"/>
              <a:buChar char=""/>
              <a:defRPr/>
            </a:pPr>
            <a:endParaRPr lang="en-US" sz="2800" dirty="0"/>
          </a:p>
          <a:p>
            <a:pPr marL="274320" indent="-274320" algn="r" fontAlgn="auto">
              <a:spcAft>
                <a:spcPts val="0"/>
              </a:spcAft>
              <a:buFont typeface="Wingdings 2"/>
              <a:buChar char=""/>
              <a:defRPr/>
            </a:pPr>
            <a:r>
              <a:rPr lang="en-US" sz="2800" dirty="0"/>
              <a:t>The assembly was again dissolved by President </a:t>
            </a:r>
            <a:r>
              <a:rPr lang="en-US" sz="2800" dirty="0" err="1"/>
              <a:t>Ghulam</a:t>
            </a:r>
            <a:r>
              <a:rPr lang="en-US" sz="2800" dirty="0"/>
              <a:t> </a:t>
            </a:r>
            <a:r>
              <a:rPr lang="en-US" sz="2800" dirty="0" err="1"/>
              <a:t>Ishaq</a:t>
            </a:r>
            <a:r>
              <a:rPr lang="en-US" sz="2800" dirty="0"/>
              <a:t> Khan on 18</a:t>
            </a:r>
            <a:r>
              <a:rPr lang="en-US" sz="2800" baseline="30000" dirty="0"/>
              <a:t>th</a:t>
            </a:r>
            <a:r>
              <a:rPr lang="en-US" sz="2800" dirty="0"/>
              <a:t> April 1993</a:t>
            </a:r>
          </a:p>
        </p:txBody>
      </p:sp>
      <p:sp>
        <p:nvSpPr>
          <p:cNvPr id="5" name="Footer Placeholder 3"/>
          <p:cNvSpPr>
            <a:spLocks noGrp="1"/>
          </p:cNvSpPr>
          <p:nvPr>
            <p:ph type="ftr" sz="quarter" idx="11"/>
          </p:nvPr>
        </p:nvSpPr>
        <p:spPr>
          <a:xfrm>
            <a:off x="2819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4" name="Picture 5" descr="E:\ishtiaq\Presentations\Pictorial history presentations\pak history images\KhanGhulam.jpg"/>
          <p:cNvPicPr>
            <a:picLocks noChangeAspect="1" noChangeArrowheads="1"/>
          </p:cNvPicPr>
          <p:nvPr/>
        </p:nvPicPr>
        <p:blipFill>
          <a:blip r:embed="rId4">
            <a:grayscl/>
          </a:blip>
          <a:srcRect/>
          <a:stretch>
            <a:fillRect/>
          </a:stretch>
        </p:blipFill>
        <p:spPr bwMode="auto">
          <a:xfrm>
            <a:off x="6760192" y="3657600"/>
            <a:ext cx="1885950" cy="2514600"/>
          </a:xfrm>
          <a:prstGeom prst="rect">
            <a:avLst/>
          </a:prstGeom>
          <a:noFill/>
          <a:ln w="44450">
            <a:solidFill>
              <a:schemeClr val="accent2">
                <a:lumMod val="50000"/>
              </a:schemeClr>
            </a:solidFill>
          </a:ln>
        </p:spPr>
      </p:pic>
      <p:sp>
        <p:nvSpPr>
          <p:cNvPr id="6" name="Content Placeholder 2"/>
          <p:cNvSpPr txBox="1">
            <a:spLocks/>
          </p:cNvSpPr>
          <p:nvPr/>
        </p:nvSpPr>
        <p:spPr>
          <a:xfrm>
            <a:off x="6553200" y="6172200"/>
            <a:ext cx="2133600" cy="291152"/>
          </a:xfrm>
          <a:prstGeom prst="rect">
            <a:avLst/>
          </a:prstGeom>
        </p:spPr>
        <p:txBody>
          <a:bodyPr vert="horz" lIns="91440" tIns="45720" rIns="91440" bIns="45720" rtlCol="0">
            <a:noAutofit/>
          </a:bodyPr>
          <a:lstStyle/>
          <a:p>
            <a:pPr marL="274320" lvl="0" indent="-274320" algn="r">
              <a:spcBef>
                <a:spcPct val="20000"/>
              </a:spcBef>
              <a:defRPr/>
            </a:pPr>
            <a:r>
              <a:rPr lang="en-US" dirty="0" err="1" smtClean="0"/>
              <a:t>Ghulam</a:t>
            </a:r>
            <a:r>
              <a:rPr lang="en-US" dirty="0" smtClean="0"/>
              <a:t> </a:t>
            </a:r>
            <a:r>
              <a:rPr lang="en-US" dirty="0" err="1" smtClean="0"/>
              <a:t>Ishaq</a:t>
            </a:r>
            <a:r>
              <a:rPr lang="en-US" dirty="0" smtClean="0"/>
              <a:t> Khan</a:t>
            </a:r>
            <a:endParaRPr kumimoji="0" lang="en-US"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1676400"/>
            <a:ext cx="4419600" cy="5181600"/>
          </a:xfrm>
        </p:spPr>
        <p:txBody>
          <a:bodyPr>
            <a:noAutofit/>
          </a:bodyPr>
          <a:lstStyle/>
          <a:p>
            <a:pPr marL="274320" indent="-274320" fontAlgn="auto">
              <a:spcAft>
                <a:spcPts val="0"/>
              </a:spcAft>
              <a:buFont typeface="Wingdings 2"/>
              <a:buChar char=""/>
              <a:defRPr/>
            </a:pPr>
            <a:r>
              <a:rPr lang="en-US" sz="2700" dirty="0"/>
              <a:t>The dissolution of NA was challenged in the supreme Court and was restored by the apex court on 26</a:t>
            </a:r>
            <a:r>
              <a:rPr lang="en-US" sz="2700" baseline="30000" dirty="0"/>
              <a:t>th</a:t>
            </a:r>
            <a:r>
              <a:rPr lang="en-US" sz="2700" dirty="0"/>
              <a:t> May 1993</a:t>
            </a:r>
          </a:p>
          <a:p>
            <a:pPr marL="274320" indent="-274320" fontAlgn="auto">
              <a:spcAft>
                <a:spcPts val="0"/>
              </a:spcAft>
              <a:buFont typeface="Wingdings 2"/>
              <a:buChar char=""/>
              <a:defRPr/>
            </a:pPr>
            <a:r>
              <a:rPr lang="en-US" sz="2700" dirty="0"/>
              <a:t>The assembly was dissolved on the advice of PM on 18</a:t>
            </a:r>
            <a:r>
              <a:rPr lang="en-US" sz="2700" baseline="30000" dirty="0"/>
              <a:t>th</a:t>
            </a:r>
            <a:r>
              <a:rPr lang="en-US" sz="2700" dirty="0"/>
              <a:t> July 1993</a:t>
            </a:r>
          </a:p>
          <a:p>
            <a:pPr marL="274320" indent="-274320" fontAlgn="auto">
              <a:spcAft>
                <a:spcPts val="0"/>
              </a:spcAft>
              <a:buFont typeface="Wingdings 2"/>
              <a:buChar char=""/>
              <a:defRPr/>
            </a:pPr>
            <a:r>
              <a:rPr lang="en-US" sz="2700" dirty="0"/>
              <a:t>The elections for 10</a:t>
            </a:r>
            <a:r>
              <a:rPr lang="en-US" sz="2700" baseline="30000" dirty="0"/>
              <a:t>th</a:t>
            </a:r>
            <a:r>
              <a:rPr lang="en-US" sz="2700" dirty="0"/>
              <a:t> NA was held on 6</a:t>
            </a:r>
            <a:r>
              <a:rPr lang="en-US" sz="2700" baseline="30000" dirty="0"/>
              <a:t>th</a:t>
            </a:r>
            <a:r>
              <a:rPr lang="en-US" sz="2700" dirty="0"/>
              <a:t> October 1993 and </a:t>
            </a:r>
            <a:r>
              <a:rPr lang="en-US" sz="2700" dirty="0" err="1"/>
              <a:t>Mohtarma</a:t>
            </a:r>
            <a:r>
              <a:rPr lang="en-US" sz="2700" dirty="0"/>
              <a:t> BB became PM again</a:t>
            </a:r>
          </a:p>
        </p:txBody>
      </p:sp>
      <p:sp>
        <p:nvSpPr>
          <p:cNvPr id="6" name="Footer Placeholder 3"/>
          <p:cNvSpPr>
            <a:spLocks noGrp="1"/>
          </p:cNvSpPr>
          <p:nvPr>
            <p:ph type="ftr" sz="quarter" idx="11"/>
          </p:nvPr>
        </p:nvSpPr>
        <p:spPr>
          <a:xfrm>
            <a:off x="16002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10242" name="Picture 2" descr="E:\ishtiaq\Presentations\Pictorial history presentations\pak history images\p1107010101.jpg"/>
          <p:cNvPicPr>
            <a:picLocks noChangeAspect="1" noChangeArrowheads="1"/>
          </p:cNvPicPr>
          <p:nvPr/>
        </p:nvPicPr>
        <p:blipFill>
          <a:blip r:embed="rId3"/>
          <a:srcRect/>
          <a:stretch>
            <a:fillRect/>
          </a:stretch>
        </p:blipFill>
        <p:spPr bwMode="auto">
          <a:xfrm>
            <a:off x="1066800" y="1981200"/>
            <a:ext cx="3173223" cy="2362200"/>
          </a:xfrm>
          <a:prstGeom prst="rect">
            <a:avLst/>
          </a:prstGeom>
          <a:noFill/>
          <a:ln w="47625">
            <a:solidFill>
              <a:schemeClr val="accent2">
                <a:lumMod val="75000"/>
              </a:schemeClr>
            </a:solidFill>
          </a:ln>
        </p:spPr>
      </p:pic>
      <p:pic>
        <p:nvPicPr>
          <p:cNvPr id="10243" name="Picture 3" descr="E:\ishtiaq\Presentations\Pictorial history presentations\pak history images\we30oc-MainObit.jpg"/>
          <p:cNvPicPr>
            <a:picLocks noChangeAspect="1" noChangeArrowheads="1"/>
          </p:cNvPicPr>
          <p:nvPr/>
        </p:nvPicPr>
        <p:blipFill>
          <a:blip r:embed="rId4">
            <a:grayscl/>
          </a:blip>
          <a:srcRect/>
          <a:stretch>
            <a:fillRect/>
          </a:stretch>
        </p:blipFill>
        <p:spPr bwMode="auto">
          <a:xfrm>
            <a:off x="228600" y="4038600"/>
            <a:ext cx="3479006" cy="2319337"/>
          </a:xfrm>
          <a:prstGeom prst="rect">
            <a:avLst/>
          </a:prstGeom>
          <a:noFill/>
          <a:ln w="44450">
            <a:solidFill>
              <a:schemeClr val="accent2">
                <a:lumMod val="50000"/>
              </a:schemeClr>
            </a:solid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descr="E:\ishtiaq\Presentations\Pictorial history presentations\pak history images\Farooq-Laghari.jpg"/>
          <p:cNvPicPr>
            <a:picLocks noChangeAspect="1" noChangeArrowheads="1"/>
          </p:cNvPicPr>
          <p:nvPr/>
        </p:nvPicPr>
        <p:blipFill>
          <a:blip r:embed="rId3">
            <a:grayscl/>
          </a:blip>
          <a:srcRect/>
          <a:stretch>
            <a:fillRect/>
          </a:stretch>
        </p:blipFill>
        <p:spPr bwMode="auto">
          <a:xfrm>
            <a:off x="5943600" y="1981200"/>
            <a:ext cx="2133600" cy="2575323"/>
          </a:xfrm>
          <a:prstGeom prst="rect">
            <a:avLst/>
          </a:prstGeom>
          <a:noFill/>
          <a:ln w="41275">
            <a:solidFill>
              <a:schemeClr val="accent2">
                <a:lumMod val="75000"/>
              </a:schemeClr>
            </a:solidFill>
          </a:ln>
        </p:spPr>
      </p:pic>
      <p:sp>
        <p:nvSpPr>
          <p:cNvPr id="3" name="Content Placeholder 2"/>
          <p:cNvSpPr>
            <a:spLocks noGrp="1"/>
          </p:cNvSpPr>
          <p:nvPr>
            <p:ph idx="1"/>
          </p:nvPr>
        </p:nvSpPr>
        <p:spPr>
          <a:xfrm>
            <a:off x="152400" y="1828800"/>
            <a:ext cx="4191000" cy="4724400"/>
          </a:xfrm>
        </p:spPr>
        <p:txBody>
          <a:bodyPr>
            <a:noAutofit/>
          </a:bodyPr>
          <a:lstStyle/>
          <a:p>
            <a:pPr marL="274320" indent="-274320" algn="r" fontAlgn="auto">
              <a:spcAft>
                <a:spcPts val="0"/>
              </a:spcAft>
              <a:buFont typeface="Wingdings 2"/>
              <a:buChar char=""/>
              <a:defRPr/>
            </a:pPr>
            <a:r>
              <a:rPr lang="en-US" sz="2800" dirty="0"/>
              <a:t>The assembly was dissolved by the President </a:t>
            </a:r>
            <a:r>
              <a:rPr lang="en-US" sz="2800" dirty="0" err="1"/>
              <a:t>Farooq</a:t>
            </a:r>
            <a:r>
              <a:rPr lang="en-US" sz="2800" dirty="0"/>
              <a:t> Ahmed Khan </a:t>
            </a:r>
            <a:r>
              <a:rPr lang="en-US" sz="2800" dirty="0" err="1"/>
              <a:t>Laghari</a:t>
            </a:r>
            <a:r>
              <a:rPr lang="en-US" sz="2800" dirty="0"/>
              <a:t> on 5</a:t>
            </a:r>
            <a:r>
              <a:rPr lang="en-US" sz="2800" baseline="30000" dirty="0"/>
              <a:t>th</a:t>
            </a:r>
            <a:r>
              <a:rPr lang="en-US" sz="2800" dirty="0"/>
              <a:t> Nov </a:t>
            </a:r>
            <a:r>
              <a:rPr lang="en-US" sz="2800" dirty="0" smtClean="0"/>
              <a:t>1996</a:t>
            </a:r>
          </a:p>
          <a:p>
            <a:pPr marL="274320" indent="-274320" algn="r" fontAlgn="auto">
              <a:spcAft>
                <a:spcPts val="0"/>
              </a:spcAft>
              <a:buFont typeface="Wingdings 2"/>
              <a:buChar char=""/>
              <a:defRPr/>
            </a:pPr>
            <a:endParaRPr lang="en-US" sz="2800" dirty="0"/>
          </a:p>
          <a:p>
            <a:pPr marL="274320" indent="-274320" algn="r" fontAlgn="auto">
              <a:spcAft>
                <a:spcPts val="0"/>
              </a:spcAft>
              <a:buFont typeface="Wingdings 2"/>
              <a:buChar char=""/>
              <a:defRPr/>
            </a:pPr>
            <a:r>
              <a:rPr lang="en-US" sz="2800" dirty="0"/>
              <a:t>The elections for 11</a:t>
            </a:r>
            <a:r>
              <a:rPr lang="en-US" sz="2800" baseline="30000" dirty="0"/>
              <a:t>th</a:t>
            </a:r>
            <a:r>
              <a:rPr lang="en-US" sz="2800" dirty="0"/>
              <a:t> NA was held on 3</a:t>
            </a:r>
            <a:r>
              <a:rPr lang="en-US" sz="2800" baseline="30000" dirty="0"/>
              <a:t>rd</a:t>
            </a:r>
            <a:r>
              <a:rPr lang="en-US" sz="2800" dirty="0"/>
              <a:t> Feb 1997 and </a:t>
            </a:r>
            <a:r>
              <a:rPr lang="en-US" sz="2800" dirty="0" err="1"/>
              <a:t>Mian</a:t>
            </a:r>
            <a:r>
              <a:rPr lang="en-US" sz="2800" dirty="0"/>
              <a:t> Nawaz Sharif became PM again on 17</a:t>
            </a:r>
            <a:r>
              <a:rPr lang="en-US" sz="2800" baseline="30000" dirty="0"/>
              <a:t>th</a:t>
            </a:r>
            <a:r>
              <a:rPr lang="en-US" sz="2800" dirty="0"/>
              <a:t> Feb 1997</a:t>
            </a:r>
          </a:p>
        </p:txBody>
      </p:sp>
      <p:sp>
        <p:nvSpPr>
          <p:cNvPr id="5" name="Footer Placeholder 3"/>
          <p:cNvSpPr>
            <a:spLocks noGrp="1"/>
          </p:cNvSpPr>
          <p:nvPr>
            <p:ph type="ftr" sz="quarter" idx="11"/>
          </p:nvPr>
        </p:nvSpPr>
        <p:spPr>
          <a:xfrm>
            <a:off x="2819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11266" name="Picture 2" descr="E:\ishtiaq\Presentations\Pictorial history presentations\pak history images\p1110010101.jpg"/>
          <p:cNvPicPr>
            <a:picLocks noChangeAspect="1" noChangeArrowheads="1"/>
          </p:cNvPicPr>
          <p:nvPr/>
        </p:nvPicPr>
        <p:blipFill>
          <a:blip r:embed="rId4"/>
          <a:srcRect t="13333" b="12000"/>
          <a:stretch>
            <a:fillRect/>
          </a:stretch>
        </p:blipFill>
        <p:spPr bwMode="auto">
          <a:xfrm>
            <a:off x="4495800" y="4267200"/>
            <a:ext cx="3810000" cy="2133600"/>
          </a:xfrm>
          <a:prstGeom prst="rect">
            <a:avLst/>
          </a:prstGeom>
          <a:noFill/>
          <a:ln w="57150">
            <a:solidFill>
              <a:schemeClr val="accent2">
                <a:lumMod val="50000"/>
              </a:schemeClr>
            </a:solidFill>
          </a:ln>
        </p:spPr>
      </p:pic>
      <p:sp>
        <p:nvSpPr>
          <p:cNvPr id="6" name="Content Placeholder 2"/>
          <p:cNvSpPr txBox="1">
            <a:spLocks/>
          </p:cNvSpPr>
          <p:nvPr/>
        </p:nvSpPr>
        <p:spPr>
          <a:xfrm>
            <a:off x="5224816" y="1586552"/>
            <a:ext cx="3124200" cy="367352"/>
          </a:xfrm>
          <a:prstGeom prst="rect">
            <a:avLst/>
          </a:prstGeom>
        </p:spPr>
        <p:txBody>
          <a:bodyPr vert="horz" lIns="91440" tIns="45720" rIns="91440" bIns="45720" rtlCol="0">
            <a:noAutofit/>
          </a:bodyPr>
          <a:lstStyle/>
          <a:p>
            <a:pPr marL="274320" lvl="0" indent="-274320" algn="r">
              <a:spcBef>
                <a:spcPct val="20000"/>
              </a:spcBef>
              <a:defRPr/>
            </a:pPr>
            <a:r>
              <a:rPr lang="en-US" dirty="0" err="1" smtClean="0"/>
              <a:t>Farooq</a:t>
            </a:r>
            <a:r>
              <a:rPr lang="en-US" dirty="0" smtClean="0"/>
              <a:t> Ahmed Khan </a:t>
            </a:r>
            <a:r>
              <a:rPr lang="en-US" dirty="0" err="1" smtClean="0"/>
              <a:t>Laghari</a:t>
            </a:r>
            <a:endParaRPr kumimoji="0" lang="en-US"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52600"/>
            <a:ext cx="4191000" cy="4876800"/>
          </a:xfrm>
        </p:spPr>
        <p:txBody>
          <a:bodyPr>
            <a:noAutofit/>
          </a:bodyPr>
          <a:lstStyle/>
          <a:p>
            <a:pPr marL="274320" indent="-274320" algn="r" fontAlgn="auto">
              <a:spcAft>
                <a:spcPts val="0"/>
              </a:spcAft>
              <a:buFont typeface="Wingdings 2"/>
              <a:buChar char=""/>
              <a:defRPr/>
            </a:pPr>
            <a:r>
              <a:rPr lang="en-US" sz="2400" dirty="0"/>
              <a:t> The first session of the first Constituent Assembly was held on 10</a:t>
            </a:r>
            <a:r>
              <a:rPr lang="en-US" sz="2400" baseline="30000" dirty="0"/>
              <a:t>th</a:t>
            </a:r>
            <a:r>
              <a:rPr lang="en-US" sz="2400" dirty="0"/>
              <a:t> August 1947 at Sindh Assembly building Karachi</a:t>
            </a:r>
          </a:p>
          <a:p>
            <a:pPr marL="274320" indent="-274320" algn="r" fontAlgn="auto">
              <a:spcAft>
                <a:spcPts val="0"/>
              </a:spcAft>
              <a:buFont typeface="Wingdings 2"/>
              <a:buChar char=""/>
              <a:defRPr/>
            </a:pPr>
            <a:r>
              <a:rPr lang="en-US" sz="2400" dirty="0"/>
              <a:t>On 11</a:t>
            </a:r>
            <a:r>
              <a:rPr lang="en-US" sz="2400" baseline="30000" dirty="0"/>
              <a:t>th</a:t>
            </a:r>
            <a:r>
              <a:rPr lang="en-US" sz="2400" dirty="0"/>
              <a:t> August Mr. M A Jinnah was elected unanimously as the president of Constituent Assembly of Pakistan and national flag was formally approved by the Assembly. Mr. Jinnah made his historical speech.</a:t>
            </a:r>
          </a:p>
        </p:txBody>
      </p:sp>
      <p:sp>
        <p:nvSpPr>
          <p:cNvPr id="5" name="Footer Placeholder 3"/>
          <p:cNvSpPr>
            <a:spLocks noGrp="1"/>
          </p:cNvSpPr>
          <p:nvPr>
            <p:ph type="ftr" sz="quarter" idx="11"/>
          </p:nvPr>
        </p:nvSpPr>
        <p:spPr>
          <a:xfrm>
            <a:off x="2819400" y="6533819"/>
            <a:ext cx="2895600" cy="365125"/>
          </a:xfrm>
        </p:spPr>
        <p:txBody>
          <a:bodyPr/>
          <a:lstStyle/>
          <a:p>
            <a:r>
              <a:rPr lang="en-US" b="1" dirty="0" smtClean="0">
                <a:solidFill>
                  <a:schemeClr val="accent2">
                    <a:lumMod val="75000"/>
                  </a:schemeClr>
                </a:solidFill>
              </a:rPr>
              <a:t>Parliamentary History of Pakistan</a:t>
            </a:r>
            <a:endParaRPr lang="en-US" b="1" dirty="0">
              <a:solidFill>
                <a:schemeClr val="accent2">
                  <a:lumMod val="75000"/>
                </a:schemeClr>
              </a:solidFill>
            </a:endParaRPr>
          </a:p>
        </p:txBody>
      </p:sp>
      <p:pic>
        <p:nvPicPr>
          <p:cNvPr id="3074" name="Picture 2" descr="E:\ishtiaq\Presentations\Pictorial history presentations\pak history images\Transfer+of+power+Quaid-e-Azam+addresses+the+Constituent+Assembly%2C+14+August+1947.jpg"/>
          <p:cNvPicPr>
            <a:picLocks noChangeAspect="1" noChangeArrowheads="1"/>
          </p:cNvPicPr>
          <p:nvPr/>
        </p:nvPicPr>
        <p:blipFill>
          <a:blip r:embed="rId3"/>
          <a:srcRect/>
          <a:stretch>
            <a:fillRect/>
          </a:stretch>
        </p:blipFill>
        <p:spPr bwMode="auto">
          <a:xfrm>
            <a:off x="4876800" y="1828800"/>
            <a:ext cx="3823076" cy="3048000"/>
          </a:xfrm>
          <a:prstGeom prst="rect">
            <a:avLst/>
          </a:prstGeom>
          <a:noFill/>
          <a:ln w="34925">
            <a:solidFill>
              <a:schemeClr val="accent2">
                <a:lumMod val="75000"/>
              </a:schemeClr>
            </a:solidFill>
          </a:ln>
        </p:spPr>
      </p:pic>
      <p:pic>
        <p:nvPicPr>
          <p:cNvPr id="3075" name="Picture 3" descr="E:\ishtiaq\Presentations\Pictorial history presentations\pak history images\asdadadadada.jpeg"/>
          <p:cNvPicPr>
            <a:picLocks noChangeAspect="1" noChangeArrowheads="1"/>
          </p:cNvPicPr>
          <p:nvPr/>
        </p:nvPicPr>
        <p:blipFill>
          <a:blip r:embed="rId4">
            <a:duotone>
              <a:schemeClr val="accent6">
                <a:shade val="45000"/>
                <a:satMod val="135000"/>
              </a:schemeClr>
              <a:prstClr val="white"/>
            </a:duotone>
            <a:lum bright="-23000" contrast="36000"/>
          </a:blip>
          <a:srcRect l="20100" r="17276" b="4651"/>
          <a:stretch>
            <a:fillRect/>
          </a:stretch>
        </p:blipFill>
        <p:spPr bwMode="auto">
          <a:xfrm>
            <a:off x="6635088" y="3551832"/>
            <a:ext cx="2209800" cy="3124200"/>
          </a:xfrm>
          <a:prstGeom prst="rect">
            <a:avLst/>
          </a:prstGeom>
          <a:noFill/>
          <a:ln w="34925">
            <a:solidFill>
              <a:schemeClr val="accent2">
                <a:lumMod val="50000"/>
              </a:schemeClr>
            </a:solid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E:\ishtiaq\Presentations\Pictorial history presentations\pak history images\musharaff1103.jpg"/>
          <p:cNvPicPr>
            <a:picLocks noChangeAspect="1" noChangeArrowheads="1"/>
          </p:cNvPicPr>
          <p:nvPr/>
        </p:nvPicPr>
        <p:blipFill>
          <a:blip r:embed="rId3"/>
          <a:srcRect/>
          <a:stretch>
            <a:fillRect/>
          </a:stretch>
        </p:blipFill>
        <p:spPr bwMode="auto">
          <a:xfrm>
            <a:off x="381000" y="1795462"/>
            <a:ext cx="3806999" cy="2852738"/>
          </a:xfrm>
          <a:prstGeom prst="rect">
            <a:avLst/>
          </a:prstGeom>
          <a:ln w="190500" cap="sq">
            <a:solidFill>
              <a:schemeClr val="accent1">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3" name="Content Placeholder 2"/>
          <p:cNvSpPr>
            <a:spLocks noGrp="1"/>
          </p:cNvSpPr>
          <p:nvPr>
            <p:ph idx="1"/>
          </p:nvPr>
        </p:nvSpPr>
        <p:spPr>
          <a:xfrm>
            <a:off x="4267200" y="1600200"/>
            <a:ext cx="4419600" cy="5181600"/>
          </a:xfrm>
        </p:spPr>
        <p:txBody>
          <a:bodyPr>
            <a:noAutofit/>
          </a:bodyPr>
          <a:lstStyle/>
          <a:p>
            <a:r>
              <a:rPr lang="en-US" sz="2700" dirty="0" smtClean="0"/>
              <a:t>The article 58(2)(b) was omitted from the Constitution through 13</a:t>
            </a:r>
            <a:r>
              <a:rPr lang="en-US" sz="2700" baseline="30000" dirty="0" smtClean="0"/>
              <a:t>th</a:t>
            </a:r>
            <a:r>
              <a:rPr lang="en-US" sz="2700" dirty="0" smtClean="0"/>
              <a:t> Amendment in April 1997</a:t>
            </a:r>
          </a:p>
          <a:p>
            <a:endParaRPr lang="en-US" sz="2700" dirty="0" smtClean="0"/>
          </a:p>
          <a:p>
            <a:r>
              <a:rPr lang="en-US" sz="2700" dirty="0" smtClean="0"/>
              <a:t>Chief of Army Staff General </a:t>
            </a:r>
            <a:r>
              <a:rPr lang="en-US" sz="2700" dirty="0" err="1" smtClean="0"/>
              <a:t>Pervez</a:t>
            </a:r>
            <a:r>
              <a:rPr lang="en-US" sz="2700" dirty="0" smtClean="0"/>
              <a:t> </a:t>
            </a:r>
            <a:r>
              <a:rPr lang="en-US" sz="2700" dirty="0" err="1" smtClean="0"/>
              <a:t>Musharaf</a:t>
            </a:r>
            <a:r>
              <a:rPr lang="en-US" sz="2700" dirty="0" smtClean="0"/>
              <a:t> toppled the </a:t>
            </a:r>
            <a:r>
              <a:rPr lang="en-US" sz="2700" dirty="0" err="1" smtClean="0"/>
              <a:t>Govt</a:t>
            </a:r>
            <a:r>
              <a:rPr lang="en-US" sz="2700" dirty="0" smtClean="0"/>
              <a:t> of </a:t>
            </a:r>
            <a:r>
              <a:rPr lang="en-US" sz="2700" dirty="0" err="1" smtClean="0"/>
              <a:t>Mr</a:t>
            </a:r>
            <a:r>
              <a:rPr lang="en-US" sz="2700" dirty="0" smtClean="0"/>
              <a:t> Sharif and declared himself as Chief Executive  through proclamation of Emergency on 12</a:t>
            </a:r>
            <a:r>
              <a:rPr lang="en-US" sz="2700" baseline="30000" dirty="0" smtClean="0"/>
              <a:t>th</a:t>
            </a:r>
            <a:r>
              <a:rPr lang="en-US" sz="2700" dirty="0" smtClean="0"/>
              <a:t> Oct 1999. </a:t>
            </a:r>
          </a:p>
        </p:txBody>
      </p:sp>
      <p:sp>
        <p:nvSpPr>
          <p:cNvPr id="6" name="Footer Placeholder 3"/>
          <p:cNvSpPr>
            <a:spLocks noGrp="1"/>
          </p:cNvSpPr>
          <p:nvPr>
            <p:ph type="ftr" sz="quarter" idx="11"/>
          </p:nvPr>
        </p:nvSpPr>
        <p:spPr>
          <a:xfrm>
            <a:off x="2819400" y="6588411"/>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12290" name="Picture 2" descr="E:\ishtiaq\Presentations\Pictorial history presentations\pak history images\Musharraf+Takes+Oath+Civilian+President+l8zL2yaTtMil.jpg"/>
          <p:cNvPicPr>
            <a:picLocks noChangeAspect="1" noChangeArrowheads="1"/>
          </p:cNvPicPr>
          <p:nvPr/>
        </p:nvPicPr>
        <p:blipFill>
          <a:blip r:embed="rId4">
            <a:duotone>
              <a:prstClr val="black"/>
              <a:srgbClr val="D9C3A5">
                <a:tint val="50000"/>
                <a:satMod val="180000"/>
              </a:srgbClr>
            </a:duotone>
          </a:blip>
          <a:srcRect/>
          <a:stretch>
            <a:fillRect/>
          </a:stretch>
        </p:blipFill>
        <p:spPr bwMode="auto">
          <a:xfrm>
            <a:off x="381000" y="4191000"/>
            <a:ext cx="3217333" cy="2286000"/>
          </a:xfrm>
          <a:prstGeom prst="rect">
            <a:avLst/>
          </a:prstGeom>
          <a:solidFill>
            <a:srgbClr val="FFFFFF">
              <a:shade val="85000"/>
            </a:srgbClr>
          </a:solidFill>
          <a:ln w="88900" cap="sq">
            <a:solidFill>
              <a:schemeClr val="accent1">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133600"/>
            <a:ext cx="4191000" cy="4267200"/>
          </a:xfrm>
        </p:spPr>
        <p:txBody>
          <a:bodyPr>
            <a:noAutofit/>
          </a:bodyPr>
          <a:lstStyle/>
          <a:p>
            <a:pPr algn="r"/>
            <a:r>
              <a:rPr lang="en-US" sz="2800" dirty="0" smtClean="0"/>
              <a:t>Through PCO issued on October 14</a:t>
            </a:r>
            <a:r>
              <a:rPr lang="en-US" sz="2800" baseline="30000" dirty="0" smtClean="0"/>
              <a:t>th</a:t>
            </a:r>
            <a:r>
              <a:rPr lang="en-US" sz="2800" dirty="0" smtClean="0"/>
              <a:t> 1999, he held Constitution in abeyance , suspended the Senate, Speaker, Deputy Speaker, NA and PAs and dismissed Central and provincial </a:t>
            </a:r>
            <a:r>
              <a:rPr lang="en-US" sz="2800" dirty="0" err="1" smtClean="0"/>
              <a:t>Govts</a:t>
            </a:r>
            <a:r>
              <a:rPr lang="en-US" sz="2800" dirty="0" smtClean="0"/>
              <a:t>.  </a:t>
            </a:r>
          </a:p>
        </p:txBody>
      </p:sp>
      <p:sp>
        <p:nvSpPr>
          <p:cNvPr id="5" name="Footer Placeholder 3"/>
          <p:cNvSpPr>
            <a:spLocks noGrp="1"/>
          </p:cNvSpPr>
          <p:nvPr>
            <p:ph type="ftr" sz="quarter" idx="11"/>
          </p:nvPr>
        </p:nvSpPr>
        <p:spPr>
          <a:xfrm>
            <a:off x="2819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14338" name="Picture 2" descr="E:\ishtiaq\Presentations\Pictorial history presentations\pak history images\1841999895_54aad36f11.jpg"/>
          <p:cNvPicPr>
            <a:picLocks noChangeAspect="1" noChangeArrowheads="1"/>
          </p:cNvPicPr>
          <p:nvPr/>
        </p:nvPicPr>
        <p:blipFill>
          <a:blip r:embed="rId3"/>
          <a:srcRect/>
          <a:stretch>
            <a:fillRect/>
          </a:stretch>
        </p:blipFill>
        <p:spPr bwMode="auto">
          <a:xfrm>
            <a:off x="4419600" y="2438400"/>
            <a:ext cx="4255986" cy="3124200"/>
          </a:xfrm>
          <a:prstGeom prst="rect">
            <a:avLst/>
          </a:prstGeom>
          <a:ln w="66675">
            <a:solidFill>
              <a:schemeClr val="accent2">
                <a:lumMod val="75000"/>
              </a:schemeClr>
            </a:solid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descr="E:\ishtiaq\Presentations\Pictorial history presentations\pak history images\zafar+ali+shah.jpg"/>
          <p:cNvPicPr>
            <a:picLocks noChangeAspect="1" noChangeArrowheads="1"/>
          </p:cNvPicPr>
          <p:nvPr/>
        </p:nvPicPr>
        <p:blipFill>
          <a:blip r:embed="rId3">
            <a:grayscl/>
          </a:blip>
          <a:srcRect/>
          <a:stretch>
            <a:fillRect/>
          </a:stretch>
        </p:blipFill>
        <p:spPr bwMode="auto">
          <a:xfrm>
            <a:off x="457200" y="2133600"/>
            <a:ext cx="1798544" cy="1905000"/>
          </a:xfrm>
          <a:prstGeom prst="rect">
            <a:avLst/>
          </a:prstGeom>
          <a:ln w="190500" cap="sq">
            <a:solidFill>
              <a:schemeClr val="accent1">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3315" name="Picture 3" descr="E:\ishtiaq\Presentations\Pictorial history presentations\pak history images\20080816_08.jpg"/>
          <p:cNvPicPr>
            <a:picLocks noChangeAspect="1" noChangeArrowheads="1"/>
          </p:cNvPicPr>
          <p:nvPr/>
        </p:nvPicPr>
        <p:blipFill>
          <a:blip r:embed="rId4"/>
          <a:srcRect/>
          <a:stretch>
            <a:fillRect/>
          </a:stretch>
        </p:blipFill>
        <p:spPr bwMode="auto">
          <a:xfrm>
            <a:off x="2667000" y="2133600"/>
            <a:ext cx="1565461" cy="1898650"/>
          </a:xfrm>
          <a:prstGeom prst="rect">
            <a:avLst/>
          </a:prstGeom>
          <a:ln w="190500" cap="sq">
            <a:solidFill>
              <a:schemeClr val="accent1">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3" name="Content Placeholder 2"/>
          <p:cNvSpPr>
            <a:spLocks noGrp="1"/>
          </p:cNvSpPr>
          <p:nvPr>
            <p:ph idx="1"/>
          </p:nvPr>
        </p:nvSpPr>
        <p:spPr>
          <a:xfrm>
            <a:off x="4267200" y="1828800"/>
            <a:ext cx="4419600" cy="4724400"/>
          </a:xfrm>
        </p:spPr>
        <p:txBody>
          <a:bodyPr>
            <a:noAutofit/>
          </a:bodyPr>
          <a:lstStyle/>
          <a:p>
            <a:pPr marL="274320" indent="-274320" fontAlgn="auto">
              <a:spcAft>
                <a:spcPts val="0"/>
              </a:spcAft>
              <a:buFont typeface="Wingdings 2"/>
              <a:buChar char=""/>
              <a:defRPr/>
            </a:pPr>
            <a:r>
              <a:rPr lang="en-US" sz="2800" dirty="0" err="1"/>
              <a:t>Syed</a:t>
            </a:r>
            <a:r>
              <a:rPr lang="en-US" sz="2800" dirty="0"/>
              <a:t> </a:t>
            </a:r>
            <a:r>
              <a:rPr lang="en-US" sz="2800" dirty="0" err="1"/>
              <a:t>Zafar</a:t>
            </a:r>
            <a:r>
              <a:rPr lang="en-US" sz="2800" dirty="0"/>
              <a:t> Ali Shah and Speaker </a:t>
            </a:r>
            <a:r>
              <a:rPr lang="en-US" sz="2800" dirty="0" err="1"/>
              <a:t>Ilahi</a:t>
            </a:r>
            <a:r>
              <a:rPr lang="en-US" sz="2800" dirty="0"/>
              <a:t> </a:t>
            </a:r>
            <a:r>
              <a:rPr lang="en-US" sz="2800" dirty="0" err="1"/>
              <a:t>Bux</a:t>
            </a:r>
            <a:r>
              <a:rPr lang="en-US" sz="2800" dirty="0"/>
              <a:t> </a:t>
            </a:r>
            <a:r>
              <a:rPr lang="en-US" sz="2800" dirty="0" err="1"/>
              <a:t>Soomro</a:t>
            </a:r>
            <a:r>
              <a:rPr lang="en-US" sz="2800" dirty="0"/>
              <a:t> challenged the suspension orders in the Supreme court but the Court in its judgment on 12</a:t>
            </a:r>
            <a:r>
              <a:rPr lang="en-US" sz="2800" baseline="30000" dirty="0"/>
              <a:t>th</a:t>
            </a:r>
            <a:r>
              <a:rPr lang="en-US" sz="2800" dirty="0"/>
              <a:t> May validated the military take over by giving three years time frame to the </a:t>
            </a:r>
            <a:r>
              <a:rPr lang="en-US" sz="2800" dirty="0" err="1"/>
              <a:t>Govt</a:t>
            </a:r>
            <a:r>
              <a:rPr lang="en-US" sz="2800" dirty="0"/>
              <a:t> starting from 12</a:t>
            </a:r>
            <a:r>
              <a:rPr lang="en-US" sz="2800" baseline="30000" dirty="0"/>
              <a:t>th</a:t>
            </a:r>
            <a:r>
              <a:rPr lang="en-US" sz="2800" dirty="0"/>
              <a:t> Oct 1999</a:t>
            </a:r>
          </a:p>
        </p:txBody>
      </p:sp>
      <p:sp>
        <p:nvSpPr>
          <p:cNvPr id="6" name="Footer Placeholder 3"/>
          <p:cNvSpPr>
            <a:spLocks noGrp="1"/>
          </p:cNvSpPr>
          <p:nvPr>
            <p:ph type="ftr" sz="quarter" idx="11"/>
          </p:nvPr>
        </p:nvSpPr>
        <p:spPr>
          <a:xfrm>
            <a:off x="2819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13314" name="Picture 2" descr="E:\ishtiaq\Presentations\Pictorial history presentations\pak history images\iftikhar_muhammad_chaudhry_chief_justice_pervez_musharraf_oath_pakistan.jpg"/>
          <p:cNvPicPr>
            <a:picLocks noChangeAspect="1" noChangeArrowheads="1"/>
          </p:cNvPicPr>
          <p:nvPr/>
        </p:nvPicPr>
        <p:blipFill>
          <a:blip r:embed="rId5">
            <a:grayscl/>
          </a:blip>
          <a:srcRect/>
          <a:stretch>
            <a:fillRect/>
          </a:stretch>
        </p:blipFill>
        <p:spPr bwMode="auto">
          <a:xfrm>
            <a:off x="228601" y="3853026"/>
            <a:ext cx="3657600" cy="2547774"/>
          </a:xfrm>
          <a:prstGeom prst="rect">
            <a:avLst/>
          </a:prstGeom>
          <a:ln w="73025">
            <a:solidFill>
              <a:schemeClr val="accent1">
                <a:lumMod val="75000"/>
              </a:schemeClr>
            </a:solid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8" name="Content Placeholder 2"/>
          <p:cNvSpPr txBox="1">
            <a:spLocks/>
          </p:cNvSpPr>
          <p:nvPr/>
        </p:nvSpPr>
        <p:spPr>
          <a:xfrm>
            <a:off x="304800" y="1711656"/>
            <a:ext cx="4114800" cy="291152"/>
          </a:xfrm>
          <a:prstGeom prst="rect">
            <a:avLst/>
          </a:prstGeom>
        </p:spPr>
        <p:txBody>
          <a:bodyPr vert="horz" lIns="91440" tIns="45720" rIns="91440" bIns="45720" rtlCol="0">
            <a:noAutofit/>
          </a:bodyPr>
          <a:lstStyle/>
          <a:p>
            <a:pPr marL="274320" lvl="0" indent="-274320">
              <a:spcBef>
                <a:spcPct val="20000"/>
              </a:spcBef>
              <a:defRPr/>
            </a:pPr>
            <a:r>
              <a:rPr lang="en-US" dirty="0" err="1" smtClean="0"/>
              <a:t>Syed</a:t>
            </a:r>
            <a:r>
              <a:rPr lang="en-US" dirty="0" smtClean="0"/>
              <a:t> </a:t>
            </a:r>
            <a:r>
              <a:rPr lang="en-US" dirty="0" err="1" smtClean="0"/>
              <a:t>Zafar</a:t>
            </a:r>
            <a:r>
              <a:rPr lang="en-US" dirty="0" smtClean="0"/>
              <a:t> Ali Shah	        </a:t>
            </a:r>
            <a:r>
              <a:rPr lang="en-US" dirty="0" err="1" smtClean="0"/>
              <a:t>Ilahi</a:t>
            </a:r>
            <a:r>
              <a:rPr lang="en-US" dirty="0" smtClean="0"/>
              <a:t> </a:t>
            </a:r>
            <a:r>
              <a:rPr lang="en-US" dirty="0" err="1" smtClean="0"/>
              <a:t>Bux</a:t>
            </a:r>
            <a:r>
              <a:rPr lang="en-US" dirty="0" smtClean="0"/>
              <a:t> </a:t>
            </a:r>
            <a:r>
              <a:rPr lang="en-US" dirty="0" err="1" smtClean="0"/>
              <a:t>Soomro</a:t>
            </a:r>
            <a:endParaRPr kumimoji="0" lang="en-US"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438400"/>
            <a:ext cx="4191000" cy="4267200"/>
          </a:xfrm>
        </p:spPr>
        <p:txBody>
          <a:bodyPr>
            <a:noAutofit/>
          </a:bodyPr>
          <a:lstStyle/>
          <a:p>
            <a:pPr marL="274320" indent="-274320" algn="r" fontAlgn="auto">
              <a:spcAft>
                <a:spcPts val="0"/>
              </a:spcAft>
              <a:buFont typeface="Wingdings 2"/>
              <a:buChar char=""/>
              <a:defRPr/>
            </a:pPr>
            <a:r>
              <a:rPr lang="en-US" sz="2800" dirty="0"/>
              <a:t>The Court also allowed the </a:t>
            </a:r>
            <a:r>
              <a:rPr lang="en-US" sz="2800" dirty="0" err="1"/>
              <a:t>Govt</a:t>
            </a:r>
            <a:r>
              <a:rPr lang="en-US" sz="2800" dirty="0"/>
              <a:t> to bring necessary Constitutional Amendments but in accordance with Parliamentary democracy and Islamic </a:t>
            </a:r>
            <a:r>
              <a:rPr lang="en-US" sz="2800" dirty="0" smtClean="0"/>
              <a:t>principles</a:t>
            </a:r>
            <a:endParaRPr lang="en-US" sz="2800" dirty="0"/>
          </a:p>
        </p:txBody>
      </p:sp>
      <p:sp>
        <p:nvSpPr>
          <p:cNvPr id="5" name="Footer Placeholder 3"/>
          <p:cNvSpPr>
            <a:spLocks noGrp="1"/>
          </p:cNvSpPr>
          <p:nvPr>
            <p:ph type="ftr" sz="quarter" idx="11"/>
          </p:nvPr>
        </p:nvSpPr>
        <p:spPr>
          <a:xfrm>
            <a:off x="2819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15362" name="Picture 2" descr="E:\ishtiaq\Presentations\Pictorial history presentations\pak history images\cover.jpg"/>
          <p:cNvPicPr>
            <a:picLocks noChangeAspect="1" noChangeArrowheads="1"/>
          </p:cNvPicPr>
          <p:nvPr/>
        </p:nvPicPr>
        <p:blipFill>
          <a:blip r:embed="rId3"/>
          <a:srcRect l="4977" r="8748"/>
          <a:stretch>
            <a:fillRect/>
          </a:stretch>
        </p:blipFill>
        <p:spPr bwMode="auto">
          <a:xfrm>
            <a:off x="4648200" y="2667000"/>
            <a:ext cx="3962400" cy="2590800"/>
          </a:xfrm>
          <a:prstGeom prst="rect">
            <a:avLst/>
          </a:prstGeom>
          <a:ln w="190500" cap="sq">
            <a:solidFill>
              <a:schemeClr val="accent2">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514600"/>
            <a:ext cx="4419600" cy="3200400"/>
          </a:xfrm>
        </p:spPr>
        <p:txBody>
          <a:bodyPr>
            <a:noAutofit/>
          </a:bodyPr>
          <a:lstStyle/>
          <a:p>
            <a:pPr marL="274320" indent="-274320" fontAlgn="auto">
              <a:spcAft>
                <a:spcPts val="0"/>
              </a:spcAft>
              <a:buFont typeface="Wingdings 2"/>
              <a:buChar char=""/>
              <a:defRPr/>
            </a:pPr>
            <a:r>
              <a:rPr lang="en-US" sz="2800" dirty="0"/>
              <a:t>On 20</a:t>
            </a:r>
            <a:r>
              <a:rPr lang="en-US" sz="2800" baseline="30000" dirty="0"/>
              <a:t>th</a:t>
            </a:r>
            <a:r>
              <a:rPr lang="en-US" sz="2800" dirty="0"/>
              <a:t> June 2001 through a notification the CE assumed the office of the President of Pakistan under President’s succession Order 2001</a:t>
            </a:r>
          </a:p>
        </p:txBody>
      </p:sp>
      <p:sp>
        <p:nvSpPr>
          <p:cNvPr id="6" name="Footer Placeholder 3"/>
          <p:cNvSpPr>
            <a:spLocks noGrp="1"/>
          </p:cNvSpPr>
          <p:nvPr>
            <p:ph type="ftr" sz="quarter" idx="11"/>
          </p:nvPr>
        </p:nvSpPr>
        <p:spPr>
          <a:xfrm>
            <a:off x="2819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16386" name="Picture 2" descr="E:\ishtiaq\Presentations\Pictorial history presentations\pak history images\xinsrc_2121104040633218269605.jpg"/>
          <p:cNvPicPr>
            <a:picLocks noChangeAspect="1" noChangeArrowheads="1"/>
          </p:cNvPicPr>
          <p:nvPr/>
        </p:nvPicPr>
        <p:blipFill>
          <a:blip r:embed="rId3"/>
          <a:srcRect/>
          <a:stretch>
            <a:fillRect/>
          </a:stretch>
        </p:blipFill>
        <p:spPr bwMode="auto">
          <a:xfrm>
            <a:off x="304800" y="2743200"/>
            <a:ext cx="3810000" cy="2514600"/>
          </a:xfrm>
          <a:prstGeom prst="rect">
            <a:avLst/>
          </a:prstGeom>
          <a:ln w="190500" cap="sq">
            <a:solidFill>
              <a:schemeClr val="accent1">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133600"/>
            <a:ext cx="4191000" cy="4267200"/>
          </a:xfrm>
        </p:spPr>
        <p:txBody>
          <a:bodyPr>
            <a:noAutofit/>
          </a:bodyPr>
          <a:lstStyle/>
          <a:p>
            <a:pPr marL="274320" indent="-274320" algn="r" fontAlgn="auto">
              <a:spcAft>
                <a:spcPts val="0"/>
              </a:spcAft>
              <a:buFont typeface="Wingdings 2"/>
              <a:buChar char=""/>
              <a:defRPr/>
            </a:pPr>
            <a:r>
              <a:rPr lang="en-US" sz="2800" dirty="0" smtClean="0"/>
              <a:t>On 10</a:t>
            </a:r>
            <a:r>
              <a:rPr lang="en-US" sz="2800" baseline="30000" dirty="0" smtClean="0"/>
              <a:t>th</a:t>
            </a:r>
            <a:r>
              <a:rPr lang="en-US" sz="2800" dirty="0" smtClean="0"/>
              <a:t>  Sept 2007, Nawaz Sharif returned from exile to Islamabad. He was prevented from leaving the plane and he was deported to Jeddah, Saudi Arabia.</a:t>
            </a:r>
          </a:p>
          <a:p>
            <a:pPr marL="274320" indent="-274320" algn="r" fontAlgn="auto">
              <a:spcAft>
                <a:spcPts val="0"/>
              </a:spcAft>
              <a:buFont typeface="Wingdings 2"/>
              <a:buChar char=""/>
              <a:defRPr/>
            </a:pPr>
            <a:r>
              <a:rPr lang="en-US" sz="2800" dirty="0" smtClean="0"/>
              <a:t>Though on 25 November 2007, Sharif returned to Pakistan</a:t>
            </a:r>
            <a:endParaRPr lang="en-US" sz="2800" dirty="0"/>
          </a:p>
        </p:txBody>
      </p:sp>
      <p:sp>
        <p:nvSpPr>
          <p:cNvPr id="5" name="Footer Placeholder 3"/>
          <p:cNvSpPr>
            <a:spLocks noGrp="1"/>
          </p:cNvSpPr>
          <p:nvPr>
            <p:ph type="ftr" sz="quarter" idx="11"/>
          </p:nvPr>
        </p:nvSpPr>
        <p:spPr>
          <a:xfrm>
            <a:off x="2819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1026" name="Picture 2" descr="E:\ishtiaq\Presentations\Pictorial history presentations\democracy pics\urlaaa.jpeg"/>
          <p:cNvPicPr>
            <a:picLocks noChangeAspect="1" noChangeArrowheads="1"/>
          </p:cNvPicPr>
          <p:nvPr/>
        </p:nvPicPr>
        <p:blipFill>
          <a:blip r:embed="rId3"/>
          <a:srcRect l="22226" t="19722" r="10272"/>
          <a:stretch>
            <a:fillRect/>
          </a:stretch>
        </p:blipFill>
        <p:spPr bwMode="auto">
          <a:xfrm>
            <a:off x="5181600" y="1828800"/>
            <a:ext cx="3505200" cy="2720707"/>
          </a:xfrm>
          <a:prstGeom prst="rect">
            <a:avLst/>
          </a:prstGeom>
          <a:ln w="190500" cap="sq">
            <a:solidFill>
              <a:schemeClr val="accent2">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27" name="Picture 3" descr="E:\ishtiaq\Presentations\Pictorial history presentations\democracy pics\urlas.jpeg"/>
          <p:cNvPicPr>
            <a:picLocks noChangeAspect="1" noChangeArrowheads="1"/>
          </p:cNvPicPr>
          <p:nvPr/>
        </p:nvPicPr>
        <p:blipFill>
          <a:blip r:embed="rId4">
            <a:lum bright="10000" contrast="10000"/>
          </a:blip>
          <a:srcRect/>
          <a:stretch>
            <a:fillRect/>
          </a:stretch>
        </p:blipFill>
        <p:spPr bwMode="auto">
          <a:xfrm>
            <a:off x="4495800" y="3429000"/>
            <a:ext cx="3886200" cy="2914650"/>
          </a:xfrm>
          <a:prstGeom prst="rect">
            <a:avLst/>
          </a:prstGeom>
          <a:ln w="190500" cap="sq">
            <a:solidFill>
              <a:schemeClr val="accent2">
                <a:lumMod val="50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514600"/>
            <a:ext cx="4419600" cy="3200400"/>
          </a:xfrm>
        </p:spPr>
        <p:txBody>
          <a:bodyPr>
            <a:noAutofit/>
          </a:bodyPr>
          <a:lstStyle/>
          <a:p>
            <a:pPr marL="274320" indent="-274320" fontAlgn="auto">
              <a:spcAft>
                <a:spcPts val="0"/>
              </a:spcAft>
              <a:buFont typeface="Wingdings 2"/>
              <a:buChar char=""/>
              <a:defRPr/>
            </a:pPr>
            <a:r>
              <a:rPr lang="en-US" sz="2800" dirty="0" smtClean="0"/>
              <a:t>Benazir Bhutto Returned to Pakistan on 18</a:t>
            </a:r>
            <a:r>
              <a:rPr lang="en-US" sz="2800" baseline="30000" dirty="0" smtClean="0"/>
              <a:t>th</a:t>
            </a:r>
            <a:r>
              <a:rPr lang="en-US" sz="2800" dirty="0" smtClean="0"/>
              <a:t> Oct 2007, facing two bomb blasts at </a:t>
            </a:r>
            <a:r>
              <a:rPr lang="en-US" sz="2800" dirty="0" err="1" smtClean="0"/>
              <a:t>Karsaz</a:t>
            </a:r>
            <a:r>
              <a:rPr lang="en-US" sz="2800" dirty="0" smtClean="0"/>
              <a:t>.</a:t>
            </a:r>
          </a:p>
          <a:p>
            <a:pPr marL="274320" indent="-274320" fontAlgn="auto">
              <a:spcAft>
                <a:spcPts val="0"/>
              </a:spcAft>
              <a:buFont typeface="Wingdings 2"/>
              <a:buChar char=""/>
              <a:defRPr/>
            </a:pPr>
            <a:r>
              <a:rPr lang="en-US" sz="2800" dirty="0" smtClean="0"/>
              <a:t>On 8</a:t>
            </a:r>
            <a:r>
              <a:rPr lang="en-US" sz="2800" baseline="30000" dirty="0" smtClean="0"/>
              <a:t>th</a:t>
            </a:r>
            <a:r>
              <a:rPr lang="en-US" sz="2800" dirty="0" smtClean="0"/>
              <a:t> Nov she was placed under house arrest for one day.</a:t>
            </a:r>
          </a:p>
        </p:txBody>
      </p:sp>
      <p:sp>
        <p:nvSpPr>
          <p:cNvPr id="6" name="Footer Placeholder 3"/>
          <p:cNvSpPr>
            <a:spLocks noGrp="1"/>
          </p:cNvSpPr>
          <p:nvPr>
            <p:ph type="ftr" sz="quarter" idx="11"/>
          </p:nvPr>
        </p:nvSpPr>
        <p:spPr>
          <a:xfrm>
            <a:off x="4572000" y="6492875"/>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2050" name="Picture 2" descr="E:\ishtiaq\Presentations\Pictorial history presentations\democracy pics\urldsss.jpeg"/>
          <p:cNvPicPr>
            <a:picLocks noChangeAspect="1" noChangeArrowheads="1"/>
          </p:cNvPicPr>
          <p:nvPr/>
        </p:nvPicPr>
        <p:blipFill>
          <a:blip r:embed="rId3"/>
          <a:srcRect l="12485" t="1449" r="8970" b="6479"/>
          <a:stretch>
            <a:fillRect/>
          </a:stretch>
        </p:blipFill>
        <p:spPr bwMode="auto">
          <a:xfrm>
            <a:off x="228600" y="1752600"/>
            <a:ext cx="3749040" cy="3124200"/>
          </a:xfrm>
          <a:prstGeom prst="rect">
            <a:avLst/>
          </a:prstGeom>
          <a:ln w="190500" cap="sq">
            <a:solidFill>
              <a:schemeClr val="accent1">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2051" name="Picture 3" descr="E:\ishtiaq\Presentations\Pictorial history presentations\democracy pics\ssss.jpeg"/>
          <p:cNvPicPr>
            <a:picLocks noChangeAspect="1" noChangeArrowheads="1"/>
          </p:cNvPicPr>
          <p:nvPr/>
        </p:nvPicPr>
        <p:blipFill>
          <a:blip r:embed="rId4"/>
          <a:srcRect/>
          <a:stretch>
            <a:fillRect/>
          </a:stretch>
        </p:blipFill>
        <p:spPr bwMode="auto">
          <a:xfrm>
            <a:off x="609600" y="4267200"/>
            <a:ext cx="3686175" cy="2431307"/>
          </a:xfrm>
          <a:prstGeom prst="rect">
            <a:avLst/>
          </a:prstGeom>
          <a:ln w="190500" cap="sq">
            <a:solidFill>
              <a:schemeClr val="tx2">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E:\ishtiaq\Presentations\Pictorial history presentations\democracy pics\0120921650085.jpg"/>
          <p:cNvPicPr>
            <a:picLocks noChangeAspect="1" noChangeArrowheads="1"/>
          </p:cNvPicPr>
          <p:nvPr/>
        </p:nvPicPr>
        <p:blipFill>
          <a:blip r:embed="rId3"/>
          <a:srcRect/>
          <a:stretch>
            <a:fillRect/>
          </a:stretch>
        </p:blipFill>
        <p:spPr bwMode="auto">
          <a:xfrm>
            <a:off x="5715000" y="4495800"/>
            <a:ext cx="3162300" cy="2188311"/>
          </a:xfrm>
          <a:prstGeom prst="rect">
            <a:avLst/>
          </a:prstGeom>
          <a:ln w="190500" cap="sq">
            <a:solidFill>
              <a:schemeClr val="accent2">
                <a:lumMod val="50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3" name="Content Placeholder 2"/>
          <p:cNvSpPr>
            <a:spLocks noGrp="1"/>
          </p:cNvSpPr>
          <p:nvPr>
            <p:ph idx="1"/>
          </p:nvPr>
        </p:nvSpPr>
        <p:spPr>
          <a:xfrm>
            <a:off x="152400" y="1905000"/>
            <a:ext cx="4191000" cy="4267200"/>
          </a:xfrm>
        </p:spPr>
        <p:txBody>
          <a:bodyPr>
            <a:noAutofit/>
          </a:bodyPr>
          <a:lstStyle/>
          <a:p>
            <a:pPr marL="274320" indent="-274320" algn="r" fontAlgn="auto">
              <a:spcAft>
                <a:spcPts val="0"/>
              </a:spcAft>
              <a:buFont typeface="Wingdings 2"/>
              <a:buChar char=""/>
              <a:defRPr/>
            </a:pPr>
            <a:r>
              <a:rPr lang="en-US" sz="2600" dirty="0" smtClean="0"/>
              <a:t>General Elections held on Jan 8</a:t>
            </a:r>
            <a:r>
              <a:rPr lang="en-US" sz="2600" baseline="30000" dirty="0" smtClean="0"/>
              <a:t>th</a:t>
            </a:r>
            <a:r>
              <a:rPr lang="en-US" sz="2600" dirty="0" smtClean="0"/>
              <a:t> 2008.</a:t>
            </a:r>
          </a:p>
          <a:p>
            <a:pPr marL="274320" indent="-274320" algn="r" fontAlgn="auto">
              <a:spcAft>
                <a:spcPts val="0"/>
              </a:spcAft>
              <a:buFont typeface="Wingdings 2"/>
              <a:buChar char=""/>
              <a:defRPr/>
            </a:pPr>
            <a:r>
              <a:rPr lang="en-US" sz="2600" dirty="0" smtClean="0"/>
              <a:t>Benazir Bhutto Assassinated after address to party supporters at </a:t>
            </a:r>
            <a:r>
              <a:rPr lang="en-US" sz="2600" dirty="0" err="1" smtClean="0"/>
              <a:t>Liaquat</a:t>
            </a:r>
            <a:r>
              <a:rPr lang="en-US" sz="2600" dirty="0" smtClean="0"/>
              <a:t> National </a:t>
            </a:r>
            <a:r>
              <a:rPr lang="en-US" sz="2600" dirty="0" err="1" smtClean="0"/>
              <a:t>Bagh</a:t>
            </a:r>
            <a:r>
              <a:rPr lang="en-US" sz="2600" dirty="0" smtClean="0"/>
              <a:t>, Rawalpindi.</a:t>
            </a:r>
          </a:p>
          <a:p>
            <a:pPr marL="274320" indent="-274320" algn="r" fontAlgn="auto">
              <a:spcAft>
                <a:spcPts val="0"/>
              </a:spcAft>
              <a:buFont typeface="Wingdings 2"/>
              <a:buChar char=""/>
              <a:defRPr/>
            </a:pPr>
            <a:r>
              <a:rPr lang="en-US" sz="2600" dirty="0" smtClean="0"/>
              <a:t>Country fell into uncontrollable riots.</a:t>
            </a:r>
          </a:p>
          <a:p>
            <a:pPr marL="274320" indent="-274320" algn="r" fontAlgn="auto">
              <a:spcAft>
                <a:spcPts val="0"/>
              </a:spcAft>
              <a:buFont typeface="Wingdings 2"/>
              <a:buChar char=""/>
              <a:defRPr/>
            </a:pPr>
            <a:r>
              <a:rPr lang="en-US" sz="2600" dirty="0" smtClean="0"/>
              <a:t>Elections Postponed up to February 18th 2008.</a:t>
            </a:r>
            <a:endParaRPr lang="en-US" sz="2600" dirty="0"/>
          </a:p>
        </p:txBody>
      </p:sp>
      <p:sp>
        <p:nvSpPr>
          <p:cNvPr id="5" name="Footer Placeholder 3"/>
          <p:cNvSpPr>
            <a:spLocks noGrp="1"/>
          </p:cNvSpPr>
          <p:nvPr>
            <p:ph type="ftr" sz="quarter" idx="11"/>
          </p:nvPr>
        </p:nvSpPr>
        <p:spPr>
          <a:xfrm>
            <a:off x="2819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3074" name="Picture 2" descr="E:\ishtiaq\Presentations\Pictorial history presentations\democracy pics\url.jpeg"/>
          <p:cNvPicPr>
            <a:picLocks noChangeAspect="1" noChangeArrowheads="1"/>
          </p:cNvPicPr>
          <p:nvPr/>
        </p:nvPicPr>
        <p:blipFill>
          <a:blip r:embed="rId4"/>
          <a:srcRect l="15534" b="17885"/>
          <a:stretch>
            <a:fillRect/>
          </a:stretch>
        </p:blipFill>
        <p:spPr bwMode="auto">
          <a:xfrm>
            <a:off x="4373880" y="3108960"/>
            <a:ext cx="3124200" cy="2154621"/>
          </a:xfrm>
          <a:prstGeom prst="rect">
            <a:avLst/>
          </a:prstGeom>
          <a:ln w="190500" cap="sq">
            <a:solidFill>
              <a:schemeClr val="accent2">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075" name="Picture 3" descr="E:\ishtiaq\Presentations\Pictorial history presentations\democracy pics\kk.jpeg"/>
          <p:cNvPicPr>
            <a:picLocks noChangeAspect="1" noChangeArrowheads="1"/>
          </p:cNvPicPr>
          <p:nvPr/>
        </p:nvPicPr>
        <p:blipFill>
          <a:blip r:embed="rId5"/>
          <a:srcRect l="13897" t="10122"/>
          <a:stretch>
            <a:fillRect/>
          </a:stretch>
        </p:blipFill>
        <p:spPr bwMode="auto">
          <a:xfrm>
            <a:off x="6477000" y="1752600"/>
            <a:ext cx="2360612" cy="2029909"/>
          </a:xfrm>
          <a:prstGeom prst="rect">
            <a:avLst/>
          </a:prstGeom>
          <a:ln w="190500" cap="sq">
            <a:solidFill>
              <a:schemeClr val="accent2">
                <a:lumMod val="50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209800"/>
            <a:ext cx="4419600" cy="3200400"/>
          </a:xfrm>
        </p:spPr>
        <p:txBody>
          <a:bodyPr>
            <a:noAutofit/>
          </a:bodyPr>
          <a:lstStyle/>
          <a:p>
            <a:pPr marL="274320" indent="-274320" fontAlgn="auto">
              <a:spcAft>
                <a:spcPts val="0"/>
              </a:spcAft>
              <a:buFont typeface="Wingdings 2"/>
              <a:buChar char=""/>
              <a:defRPr/>
            </a:pPr>
            <a:r>
              <a:rPr lang="en-US" sz="2800" dirty="0" smtClean="0"/>
              <a:t>Peoples party formed coalition government. On 25</a:t>
            </a:r>
            <a:r>
              <a:rPr lang="en-US" sz="2800" baseline="30000" dirty="0" smtClean="0"/>
              <a:t>th</a:t>
            </a:r>
            <a:r>
              <a:rPr lang="en-US" sz="2800" dirty="0" smtClean="0"/>
              <a:t> March </a:t>
            </a:r>
            <a:r>
              <a:rPr lang="en-US" sz="2800" dirty="0" err="1" smtClean="0"/>
              <a:t>Yousif</a:t>
            </a:r>
            <a:r>
              <a:rPr lang="en-US" sz="2800" dirty="0" smtClean="0"/>
              <a:t>  </a:t>
            </a:r>
            <a:r>
              <a:rPr lang="en-US" sz="2800" dirty="0" err="1" smtClean="0"/>
              <a:t>Raza</a:t>
            </a:r>
            <a:r>
              <a:rPr lang="en-US" sz="2800" dirty="0" smtClean="0"/>
              <a:t> </a:t>
            </a:r>
            <a:r>
              <a:rPr lang="en-US" sz="2800" dirty="0" err="1" smtClean="0"/>
              <a:t>Gilani</a:t>
            </a:r>
            <a:r>
              <a:rPr lang="en-US" sz="2800" dirty="0" smtClean="0"/>
              <a:t> took as PM.</a:t>
            </a:r>
          </a:p>
          <a:p>
            <a:pPr marL="274320" indent="-274320" fontAlgn="auto">
              <a:spcAft>
                <a:spcPts val="0"/>
              </a:spcAft>
              <a:buFont typeface="Wingdings 2"/>
              <a:buChar char=""/>
              <a:defRPr/>
            </a:pPr>
            <a:endParaRPr lang="en-US" sz="2800" dirty="0" smtClean="0"/>
          </a:p>
          <a:p>
            <a:pPr marL="274320" indent="-274320" fontAlgn="auto">
              <a:spcAft>
                <a:spcPts val="0"/>
              </a:spcAft>
              <a:buFont typeface="Wingdings 2"/>
              <a:buChar char=""/>
              <a:defRPr/>
            </a:pPr>
            <a:r>
              <a:rPr lang="en-US" sz="2800" dirty="0" err="1" smtClean="0"/>
              <a:t>Asif</a:t>
            </a:r>
            <a:r>
              <a:rPr lang="en-US" sz="2800" dirty="0" smtClean="0"/>
              <a:t> Ali </a:t>
            </a:r>
            <a:r>
              <a:rPr lang="en-US" sz="2800" dirty="0" err="1" smtClean="0"/>
              <a:t>Zardari</a:t>
            </a:r>
            <a:r>
              <a:rPr lang="en-US" sz="2800" dirty="0" smtClean="0"/>
              <a:t> Elected as president of </a:t>
            </a:r>
            <a:r>
              <a:rPr lang="en-US" sz="2800" dirty="0" err="1" smtClean="0"/>
              <a:t>pakistan</a:t>
            </a:r>
            <a:r>
              <a:rPr lang="en-US" sz="2800" dirty="0" smtClean="0"/>
              <a:t> on 9</a:t>
            </a:r>
            <a:r>
              <a:rPr lang="en-US" sz="2800" baseline="30000" dirty="0" smtClean="0"/>
              <a:t>th</a:t>
            </a:r>
            <a:r>
              <a:rPr lang="en-US" sz="2800" dirty="0" smtClean="0"/>
              <a:t> Sep 2008.</a:t>
            </a:r>
          </a:p>
        </p:txBody>
      </p:sp>
      <p:sp>
        <p:nvSpPr>
          <p:cNvPr id="6" name="Footer Placeholder 3"/>
          <p:cNvSpPr>
            <a:spLocks noGrp="1"/>
          </p:cNvSpPr>
          <p:nvPr>
            <p:ph type="ftr" sz="quarter" idx="11"/>
          </p:nvPr>
        </p:nvSpPr>
        <p:spPr>
          <a:xfrm>
            <a:off x="4572000" y="6492875"/>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4098" name="Picture 2" descr="E:\ishtiaq\Presentations\Pictorial history presentations\democracy pics\gillani-oath-ceremony.jpg"/>
          <p:cNvPicPr>
            <a:picLocks noChangeAspect="1" noChangeArrowheads="1"/>
          </p:cNvPicPr>
          <p:nvPr/>
        </p:nvPicPr>
        <p:blipFill>
          <a:blip r:embed="rId3"/>
          <a:srcRect l="5185" r="10123"/>
          <a:stretch>
            <a:fillRect/>
          </a:stretch>
        </p:blipFill>
        <p:spPr bwMode="auto">
          <a:xfrm>
            <a:off x="228600" y="1828799"/>
            <a:ext cx="4038600" cy="2225351"/>
          </a:xfrm>
          <a:prstGeom prst="rect">
            <a:avLst/>
          </a:prstGeom>
          <a:ln w="190500" cap="sq">
            <a:solidFill>
              <a:schemeClr val="tx2">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4099" name="Picture 3" descr="E:\ishtiaq\Presentations\Pictorial history presentations\democracy pics\PH2008090901006.jpg"/>
          <p:cNvPicPr>
            <a:picLocks noChangeAspect="1" noChangeArrowheads="1"/>
          </p:cNvPicPr>
          <p:nvPr/>
        </p:nvPicPr>
        <p:blipFill>
          <a:blip r:embed="rId4"/>
          <a:srcRect/>
          <a:stretch>
            <a:fillRect/>
          </a:stretch>
        </p:blipFill>
        <p:spPr bwMode="auto">
          <a:xfrm>
            <a:off x="457200" y="4267200"/>
            <a:ext cx="3333750" cy="2381250"/>
          </a:xfrm>
          <a:prstGeom prst="rect">
            <a:avLst/>
          </a:prstGeom>
          <a:ln w="190500" cap="sq">
            <a:solidFill>
              <a:schemeClr val="accent1">
                <a:lumMod val="50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905000"/>
            <a:ext cx="4191000" cy="4267200"/>
          </a:xfrm>
        </p:spPr>
        <p:txBody>
          <a:bodyPr>
            <a:noAutofit/>
          </a:bodyPr>
          <a:lstStyle/>
          <a:p>
            <a:pPr marL="274320" indent="-274320" algn="r" fontAlgn="auto">
              <a:spcAft>
                <a:spcPts val="0"/>
              </a:spcAft>
              <a:buFont typeface="Wingdings 2"/>
              <a:buChar char=""/>
              <a:defRPr/>
            </a:pPr>
            <a:r>
              <a:rPr lang="en-US" dirty="0" smtClean="0"/>
              <a:t>Parliament passed 18</a:t>
            </a:r>
            <a:r>
              <a:rPr lang="en-US" baseline="30000" dirty="0" smtClean="0"/>
              <a:t>th</a:t>
            </a:r>
            <a:r>
              <a:rPr lang="en-US" dirty="0" smtClean="0"/>
              <a:t> amendment.</a:t>
            </a:r>
          </a:p>
          <a:p>
            <a:pPr marL="274320" indent="-274320" algn="r" fontAlgn="auto">
              <a:spcAft>
                <a:spcPts val="0"/>
              </a:spcAft>
              <a:buFont typeface="Wingdings 2"/>
              <a:buChar char=""/>
              <a:defRPr/>
            </a:pPr>
            <a:endParaRPr lang="en-US" dirty="0" smtClean="0"/>
          </a:p>
          <a:p>
            <a:pPr marL="274320" indent="-274320" algn="r" fontAlgn="auto">
              <a:spcAft>
                <a:spcPts val="0"/>
              </a:spcAft>
              <a:buFont typeface="Wingdings 2"/>
              <a:buChar char=""/>
              <a:defRPr/>
            </a:pPr>
            <a:endParaRPr lang="en-US" dirty="0" smtClean="0"/>
          </a:p>
          <a:p>
            <a:pPr marL="274320" indent="-274320" algn="r" fontAlgn="auto">
              <a:spcAft>
                <a:spcPts val="0"/>
              </a:spcAft>
              <a:buFont typeface="Wingdings 2"/>
              <a:buChar char=""/>
              <a:defRPr/>
            </a:pPr>
            <a:r>
              <a:rPr lang="en-US" dirty="0" smtClean="0"/>
              <a:t>Shift of Power took place powers from house of president shifted to parliament.</a:t>
            </a:r>
            <a:endParaRPr lang="en-US" dirty="0"/>
          </a:p>
        </p:txBody>
      </p:sp>
      <p:sp>
        <p:nvSpPr>
          <p:cNvPr id="5" name="Footer Placeholder 3"/>
          <p:cNvSpPr>
            <a:spLocks noGrp="1"/>
          </p:cNvSpPr>
          <p:nvPr>
            <p:ph type="ftr" sz="quarter" idx="11"/>
          </p:nvPr>
        </p:nvSpPr>
        <p:spPr>
          <a:xfrm>
            <a:off x="2819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5122" name="Picture 2" descr="E:\ishtiaq\Presentations\Pictorial history presentations\democracy pics\gilani_zardari_174.bmp"/>
          <p:cNvPicPr>
            <a:picLocks noChangeAspect="1" noChangeArrowheads="1"/>
          </p:cNvPicPr>
          <p:nvPr/>
        </p:nvPicPr>
        <p:blipFill>
          <a:blip r:embed="rId3"/>
          <a:srcRect/>
          <a:stretch>
            <a:fillRect/>
          </a:stretch>
        </p:blipFill>
        <p:spPr bwMode="auto">
          <a:xfrm>
            <a:off x="4724400" y="4267200"/>
            <a:ext cx="4014787" cy="2209800"/>
          </a:xfrm>
          <a:prstGeom prst="rect">
            <a:avLst/>
          </a:prstGeom>
          <a:ln w="190500" cap="sq">
            <a:solidFill>
              <a:schemeClr val="accent2">
                <a:lumMod val="50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123" name="Picture 3" descr="E:\ishtiaq\Presentations\Pictorial history presentations\democracy pics\Pakistan_national_assembly.jpg"/>
          <p:cNvPicPr>
            <a:picLocks noChangeAspect="1" noChangeArrowheads="1"/>
          </p:cNvPicPr>
          <p:nvPr/>
        </p:nvPicPr>
        <p:blipFill>
          <a:blip r:embed="rId4"/>
          <a:srcRect/>
          <a:stretch>
            <a:fillRect/>
          </a:stretch>
        </p:blipFill>
        <p:spPr bwMode="auto">
          <a:xfrm>
            <a:off x="4343400" y="1752600"/>
            <a:ext cx="4257675" cy="2283662"/>
          </a:xfrm>
          <a:prstGeom prst="rect">
            <a:avLst/>
          </a:prstGeom>
          <a:ln w="190500" cap="sq">
            <a:solidFill>
              <a:schemeClr val="accent2">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124" name="Picture 4" descr="E:\ishtiaq\Presentations\Pictorial history presentations\democracy pics\constitution2.jpg"/>
          <p:cNvPicPr>
            <a:picLocks noChangeAspect="1" noChangeArrowheads="1"/>
          </p:cNvPicPr>
          <p:nvPr/>
        </p:nvPicPr>
        <p:blipFill>
          <a:blip r:embed="rId5"/>
          <a:srcRect/>
          <a:stretch>
            <a:fillRect/>
          </a:stretch>
        </p:blipFill>
        <p:spPr bwMode="auto">
          <a:xfrm>
            <a:off x="6348268" y="1828801"/>
            <a:ext cx="2163907" cy="2133599"/>
          </a:xfrm>
          <a:prstGeom prst="rect">
            <a:avLst/>
          </a:prstGeom>
          <a:blipFill dpi="0" rotWithShape="1">
            <a:blip r:embed="rId6">
              <a:alphaModFix amt="22000"/>
            </a:blip>
            <a:srcRect/>
            <a:tile tx="0" ty="0" sx="100000" sy="100000" flip="none" algn="tl"/>
          </a:blipFill>
          <a:effectLst>
            <a:softEdge rad="3175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52600"/>
            <a:ext cx="4191000" cy="4876800"/>
          </a:xfrm>
        </p:spPr>
        <p:txBody>
          <a:bodyPr>
            <a:noAutofit/>
          </a:bodyPr>
          <a:lstStyle/>
          <a:p>
            <a:pPr marL="274320" indent="-274320" fontAlgn="auto">
              <a:spcAft>
                <a:spcPts val="0"/>
              </a:spcAft>
              <a:buFont typeface="Wingdings 2"/>
              <a:buChar char=""/>
              <a:defRPr/>
            </a:pPr>
            <a:r>
              <a:rPr lang="en-US" sz="2600" dirty="0"/>
              <a:t>On 12</a:t>
            </a:r>
            <a:r>
              <a:rPr lang="en-US" sz="2600" baseline="30000" dirty="0"/>
              <a:t>th</a:t>
            </a:r>
            <a:r>
              <a:rPr lang="en-US" sz="2600" dirty="0"/>
              <a:t> August a resolution was passed which declared Mr. Jinnah as “ </a:t>
            </a:r>
            <a:r>
              <a:rPr lang="en-US" sz="2600" dirty="0" err="1"/>
              <a:t>Quaid</a:t>
            </a:r>
            <a:r>
              <a:rPr lang="en-US" sz="2600" dirty="0"/>
              <a:t>-e-</a:t>
            </a:r>
            <a:r>
              <a:rPr lang="en-US" sz="2600" dirty="0" err="1"/>
              <a:t>Azam</a:t>
            </a:r>
            <a:r>
              <a:rPr lang="en-US" sz="2600" dirty="0"/>
              <a:t> Mohammad Ali Jinnah” </a:t>
            </a:r>
          </a:p>
          <a:p>
            <a:pPr marL="274320" indent="-274320" fontAlgn="auto">
              <a:spcAft>
                <a:spcPts val="0"/>
              </a:spcAft>
              <a:buFont typeface="Wingdings 2"/>
              <a:buChar char=""/>
              <a:defRPr/>
            </a:pPr>
            <a:r>
              <a:rPr lang="en-US" sz="2600" dirty="0"/>
              <a:t>On the same day a special committee was called the </a:t>
            </a:r>
          </a:p>
          <a:p>
            <a:pPr marL="274320" indent="-274320" fontAlgn="auto">
              <a:spcAft>
                <a:spcPts val="0"/>
              </a:spcAft>
              <a:buFont typeface="Wingdings 2"/>
              <a:buNone/>
              <a:defRPr/>
            </a:pPr>
            <a:r>
              <a:rPr lang="en-US" sz="2600" dirty="0"/>
              <a:t>“ Committee on Fundamental Rights of citizens and minorities of Pakistan” was appointed.</a:t>
            </a:r>
          </a:p>
          <a:p>
            <a:pPr marL="274320" indent="-274320" fontAlgn="auto">
              <a:spcAft>
                <a:spcPts val="0"/>
              </a:spcAft>
              <a:buFont typeface="Wingdings 2"/>
              <a:buChar char=""/>
              <a:defRPr/>
            </a:pPr>
            <a:endParaRPr lang="en-US" sz="2600" dirty="0"/>
          </a:p>
          <a:p>
            <a:pPr marL="274320" indent="-274320" fontAlgn="auto">
              <a:spcAft>
                <a:spcPts val="0"/>
              </a:spcAft>
              <a:buFont typeface="Wingdings 2"/>
              <a:buChar char=""/>
              <a:defRPr/>
            </a:pPr>
            <a:endParaRPr lang="en-US" sz="2600" dirty="0"/>
          </a:p>
          <a:p>
            <a:pPr marL="274320" indent="-274320" fontAlgn="auto">
              <a:spcAft>
                <a:spcPts val="0"/>
              </a:spcAft>
              <a:buFont typeface="Wingdings 2"/>
              <a:buChar char=""/>
              <a:defRPr/>
            </a:pPr>
            <a:endParaRPr lang="en-US" sz="2600" dirty="0"/>
          </a:p>
          <a:p>
            <a:pPr marL="274320" indent="-274320" fontAlgn="auto">
              <a:spcAft>
                <a:spcPts val="0"/>
              </a:spcAft>
              <a:buFont typeface="Wingdings 2"/>
              <a:buChar char=""/>
              <a:defRPr/>
            </a:pPr>
            <a:endParaRPr lang="en-US" sz="2600" dirty="0"/>
          </a:p>
          <a:p>
            <a:pPr marL="274320" indent="-274320" fontAlgn="auto">
              <a:spcAft>
                <a:spcPts val="0"/>
              </a:spcAft>
              <a:buFont typeface="Wingdings 2"/>
              <a:buNone/>
              <a:defRPr/>
            </a:pPr>
            <a:r>
              <a:rPr lang="en-US" sz="2600" dirty="0" smtClean="0"/>
              <a:t> </a:t>
            </a:r>
            <a:endParaRPr lang="en-US" sz="2600" dirty="0"/>
          </a:p>
        </p:txBody>
      </p:sp>
      <p:sp>
        <p:nvSpPr>
          <p:cNvPr id="5" name="Footer Placeholder 3"/>
          <p:cNvSpPr>
            <a:spLocks noGrp="1"/>
          </p:cNvSpPr>
          <p:nvPr>
            <p:ph type="ftr" sz="quarter" idx="11"/>
          </p:nvPr>
        </p:nvSpPr>
        <p:spPr>
          <a:xfrm>
            <a:off x="2819400" y="6533819"/>
            <a:ext cx="2895600" cy="365125"/>
          </a:xfrm>
        </p:spPr>
        <p:txBody>
          <a:bodyPr/>
          <a:lstStyle/>
          <a:p>
            <a:r>
              <a:rPr lang="en-US" b="1" dirty="0" smtClean="0">
                <a:solidFill>
                  <a:schemeClr val="accent2">
                    <a:lumMod val="75000"/>
                  </a:schemeClr>
                </a:solidFill>
              </a:rPr>
              <a:t>Parliamentary History of Pakistan</a:t>
            </a:r>
            <a:endParaRPr lang="en-US" b="1" dirty="0">
              <a:solidFill>
                <a:schemeClr val="accent2">
                  <a:lumMod val="75000"/>
                </a:schemeClr>
              </a:solidFill>
            </a:endParaRPr>
          </a:p>
        </p:txBody>
      </p:sp>
      <p:pic>
        <p:nvPicPr>
          <p:cNvPr id="4099" name="Picture 3" descr="E:\ishtiaq\Presentations\Pictorial history presentations\pak history images\local-e91bfacfabcd4542836ec4237140c30b.jpg"/>
          <p:cNvPicPr>
            <a:picLocks noChangeAspect="1" noChangeArrowheads="1"/>
          </p:cNvPicPr>
          <p:nvPr/>
        </p:nvPicPr>
        <p:blipFill>
          <a:blip r:embed="rId3">
            <a:grayscl/>
            <a:lum/>
          </a:blip>
          <a:srcRect/>
          <a:stretch>
            <a:fillRect/>
          </a:stretch>
        </p:blipFill>
        <p:spPr bwMode="auto">
          <a:xfrm>
            <a:off x="228600" y="2438400"/>
            <a:ext cx="4331368" cy="2971800"/>
          </a:xfrm>
          <a:prstGeom prst="rect">
            <a:avLst/>
          </a:prstGeom>
          <a:noFill/>
          <a:ln w="38100">
            <a:solidFill>
              <a:schemeClr val="accent1">
                <a:lumMod val="75000"/>
              </a:schemeClr>
            </a:solid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ny questions2.gif"/>
          <p:cNvPicPr>
            <a:picLocks noGrp="1" noChangeAspect="1"/>
          </p:cNvPicPr>
          <p:nvPr>
            <p:ph idx="1"/>
          </p:nvPr>
        </p:nvPicPr>
        <p:blipFill>
          <a:blip r:embed="rId3"/>
          <a:stretch>
            <a:fillRect/>
          </a:stretch>
        </p:blipFill>
        <p:spPr>
          <a:xfrm>
            <a:off x="1828800" y="1066800"/>
            <a:ext cx="4876800" cy="4876800"/>
          </a:xfrm>
        </p:spPr>
      </p:pic>
      <p:sp>
        <p:nvSpPr>
          <p:cNvPr id="6" name="Footer Placeholder 3"/>
          <p:cNvSpPr>
            <a:spLocks noGrp="1"/>
          </p:cNvSpPr>
          <p:nvPr>
            <p:ph type="ftr" sz="quarter" idx="11"/>
          </p:nvPr>
        </p:nvSpPr>
        <p:spPr>
          <a:xfrm>
            <a:off x="4572000" y="6492875"/>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sp>
        <p:nvSpPr>
          <p:cNvPr id="5" name="Rectangle 4"/>
          <p:cNvSpPr/>
          <p:nvPr/>
        </p:nvSpPr>
        <p:spPr>
          <a:xfrm>
            <a:off x="2133600" y="5181600"/>
            <a:ext cx="5181600" cy="9144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562600" y="4724400"/>
            <a:ext cx="1524000" cy="9144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4191000" cy="4876800"/>
          </a:xfrm>
        </p:spPr>
        <p:txBody>
          <a:bodyPr>
            <a:noAutofit/>
          </a:bodyPr>
          <a:lstStyle/>
          <a:p>
            <a:pPr marL="274320" indent="-274320" algn="r" fontAlgn="auto">
              <a:spcAft>
                <a:spcPts val="0"/>
              </a:spcAft>
              <a:buFont typeface="Wingdings 2"/>
              <a:buChar char=""/>
              <a:defRPr/>
            </a:pPr>
            <a:r>
              <a:rPr lang="en-US" sz="2400" dirty="0"/>
              <a:t>On 14</a:t>
            </a:r>
            <a:r>
              <a:rPr lang="en-US" sz="2400" baseline="30000" dirty="0"/>
              <a:t>th</a:t>
            </a:r>
            <a:r>
              <a:rPr lang="en-US" sz="2400" dirty="0"/>
              <a:t> August 1947, the transfer of power took place and the Governor General of India, Lord Mount Batten addressed the Constituent Assembly of Pakistan.   </a:t>
            </a:r>
          </a:p>
          <a:p>
            <a:pPr marL="274320" indent="-274320" algn="r" fontAlgn="auto">
              <a:spcAft>
                <a:spcPts val="0"/>
              </a:spcAft>
              <a:buFont typeface="Wingdings 2"/>
              <a:buChar char=""/>
              <a:defRPr/>
            </a:pPr>
            <a:r>
              <a:rPr lang="en-US" sz="2400" dirty="0"/>
              <a:t>On 15</a:t>
            </a:r>
            <a:r>
              <a:rPr lang="en-US" sz="2400" baseline="30000" dirty="0"/>
              <a:t>th</a:t>
            </a:r>
            <a:r>
              <a:rPr lang="en-US" sz="2400" dirty="0"/>
              <a:t> August </a:t>
            </a:r>
            <a:r>
              <a:rPr lang="en-US" sz="2400" dirty="0" smtClean="0"/>
              <a:t>Quaid-e-</a:t>
            </a:r>
            <a:r>
              <a:rPr lang="en-US" sz="2400" dirty="0" err="1" smtClean="0"/>
              <a:t>Azam</a:t>
            </a:r>
            <a:r>
              <a:rPr lang="en-US" sz="2400" dirty="0" smtClean="0"/>
              <a:t> </a:t>
            </a:r>
            <a:r>
              <a:rPr lang="en-US" sz="2400" dirty="0"/>
              <a:t>was sworn in as the first Governor General of Pakistan but he did not amend the interim Constitution which he could have amended as GG. He remained GG till his death i.e. 11</a:t>
            </a:r>
            <a:r>
              <a:rPr lang="en-US" sz="2400" baseline="30000" dirty="0"/>
              <a:t>th</a:t>
            </a:r>
            <a:r>
              <a:rPr lang="en-US" sz="2400" dirty="0"/>
              <a:t> September 1948</a:t>
            </a:r>
          </a:p>
        </p:txBody>
      </p:sp>
      <p:sp>
        <p:nvSpPr>
          <p:cNvPr id="5" name="Footer Placeholder 3"/>
          <p:cNvSpPr>
            <a:spLocks noGrp="1"/>
          </p:cNvSpPr>
          <p:nvPr>
            <p:ph type="ftr" sz="quarter" idx="11"/>
          </p:nvPr>
        </p:nvSpPr>
        <p:spPr>
          <a:xfrm>
            <a:off x="3810000" y="6533819"/>
            <a:ext cx="2895600" cy="365125"/>
          </a:xfrm>
        </p:spPr>
        <p:txBody>
          <a:bodyPr/>
          <a:lstStyle/>
          <a:p>
            <a:r>
              <a:rPr lang="en-US" b="1" dirty="0" smtClean="0">
                <a:solidFill>
                  <a:schemeClr val="bg1"/>
                </a:solidFill>
              </a:rPr>
              <a:t>Parliamentary History of Pakistan</a:t>
            </a:r>
            <a:endParaRPr lang="en-US" b="1" dirty="0">
              <a:solidFill>
                <a:schemeClr val="bg1"/>
              </a:solidFill>
            </a:endParaRPr>
          </a:p>
        </p:txBody>
      </p:sp>
      <p:pic>
        <p:nvPicPr>
          <p:cNvPr id="5122" name="Picture 2" descr="E:\ishtiaq\Presentations\Pictorial history presentations\pak history images\mountbatten.jpg"/>
          <p:cNvPicPr>
            <a:picLocks noChangeAspect="1" noChangeArrowheads="1"/>
          </p:cNvPicPr>
          <p:nvPr/>
        </p:nvPicPr>
        <p:blipFill>
          <a:blip r:embed="rId3"/>
          <a:stretch>
            <a:fillRect/>
          </a:stretch>
        </p:blipFill>
        <p:spPr bwMode="auto">
          <a:xfrm>
            <a:off x="4343400" y="1828800"/>
            <a:ext cx="2594644" cy="3886200"/>
          </a:xfrm>
          <a:prstGeom prst="rect">
            <a:avLst/>
          </a:prstGeom>
          <a:noFill/>
          <a:ln w="38100">
            <a:solidFill>
              <a:schemeClr val="accent2">
                <a:lumMod val="75000"/>
              </a:schemeClr>
            </a:solidFill>
          </a:ln>
        </p:spPr>
      </p:pic>
      <p:pic>
        <p:nvPicPr>
          <p:cNvPr id="5123" name="Picture 3" descr="E:\ishtiaq\Presentations\Pictorial history presentations\pak history images\02.jpg"/>
          <p:cNvPicPr>
            <a:picLocks noChangeAspect="1" noChangeArrowheads="1"/>
          </p:cNvPicPr>
          <p:nvPr/>
        </p:nvPicPr>
        <p:blipFill>
          <a:blip r:embed="rId4"/>
          <a:srcRect l="5603" r="4602" b="42667"/>
          <a:stretch>
            <a:fillRect/>
          </a:stretch>
        </p:blipFill>
        <p:spPr bwMode="auto">
          <a:xfrm>
            <a:off x="4495800" y="4204648"/>
            <a:ext cx="4038600" cy="2057400"/>
          </a:xfrm>
          <a:prstGeom prst="rect">
            <a:avLst/>
          </a:prstGeom>
          <a:noFill/>
          <a:ln w="38100">
            <a:solidFill>
              <a:schemeClr val="accent2">
                <a:lumMod val="75000"/>
              </a:schemeClr>
            </a:solid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7800" y="533400"/>
            <a:ext cx="7086600" cy="639762"/>
          </a:xfrm>
        </p:spPr>
        <p:txBody>
          <a:bodyPr>
            <a:normAutofit fontScale="90000"/>
          </a:bodyPr>
          <a:lstStyle/>
          <a:p>
            <a:r>
              <a:rPr lang="en-US" b="1" dirty="0" smtClean="0">
                <a:solidFill>
                  <a:schemeClr val="accent1">
                    <a:lumMod val="75000"/>
                  </a:schemeClr>
                </a:solidFill>
              </a:rPr>
              <a:t>First Constituent Assembly:</a:t>
            </a:r>
            <a:endParaRPr lang="en-US" dirty="0">
              <a:solidFill>
                <a:schemeClr val="accent1">
                  <a:lumMod val="75000"/>
                </a:schemeClr>
              </a:solidFill>
            </a:endParaRPr>
          </a:p>
        </p:txBody>
      </p:sp>
      <p:sp>
        <p:nvSpPr>
          <p:cNvPr id="3" name="Content Placeholder 2"/>
          <p:cNvSpPr>
            <a:spLocks noGrp="1"/>
          </p:cNvSpPr>
          <p:nvPr>
            <p:ph idx="1"/>
          </p:nvPr>
        </p:nvSpPr>
        <p:spPr>
          <a:xfrm>
            <a:off x="4267200" y="1600200"/>
            <a:ext cx="4419600" cy="5029200"/>
          </a:xfrm>
        </p:spPr>
        <p:txBody>
          <a:bodyPr>
            <a:noAutofit/>
          </a:bodyPr>
          <a:lstStyle/>
          <a:p>
            <a:pPr marL="274320" indent="-274320" fontAlgn="auto">
              <a:spcAft>
                <a:spcPts val="0"/>
              </a:spcAft>
              <a:buFont typeface="Wingdings 2"/>
              <a:buChar char=""/>
              <a:defRPr/>
            </a:pPr>
            <a:r>
              <a:rPr lang="en-US" sz="2500" dirty="0" smtClean="0"/>
              <a:t>The </a:t>
            </a:r>
            <a:r>
              <a:rPr lang="en-US" sz="2500" dirty="0"/>
              <a:t>foremost task before the Constituent Assembly  was to frame the Constitution</a:t>
            </a:r>
          </a:p>
          <a:p>
            <a:pPr marL="274320" indent="-274320" fontAlgn="auto">
              <a:spcAft>
                <a:spcPts val="0"/>
              </a:spcAft>
              <a:buFont typeface="Wingdings 2"/>
              <a:buChar char=""/>
              <a:defRPr/>
            </a:pPr>
            <a:r>
              <a:rPr lang="en-US" sz="2500" dirty="0"/>
              <a:t>On 7</a:t>
            </a:r>
            <a:r>
              <a:rPr lang="en-US" sz="2500" baseline="30000" dirty="0"/>
              <a:t>th</a:t>
            </a:r>
            <a:r>
              <a:rPr lang="en-US" sz="2500" dirty="0"/>
              <a:t> March 1949, the Objective Resolution, which now serves as the </a:t>
            </a:r>
            <a:r>
              <a:rPr lang="en-US" sz="2500" i="1" dirty="0" err="1"/>
              <a:t>grund</a:t>
            </a:r>
            <a:r>
              <a:rPr lang="en-US" sz="2500" i="1" dirty="0"/>
              <a:t> norm </a:t>
            </a:r>
            <a:r>
              <a:rPr lang="en-US" sz="2500" dirty="0"/>
              <a:t>of Pakistan, was introduced by the first PM of Pakistan, Mr. </a:t>
            </a:r>
            <a:r>
              <a:rPr lang="en-US" sz="2500" dirty="0" err="1" smtClean="0"/>
              <a:t>Liaquat</a:t>
            </a:r>
            <a:r>
              <a:rPr lang="en-US" sz="2500" dirty="0" smtClean="0"/>
              <a:t> </a:t>
            </a:r>
            <a:r>
              <a:rPr lang="en-US" sz="2500" dirty="0"/>
              <a:t>Ali Khan and was later adopted by the Constituent Assembly  on 12</a:t>
            </a:r>
            <a:r>
              <a:rPr lang="en-US" sz="2500" baseline="30000" dirty="0"/>
              <a:t>th</a:t>
            </a:r>
            <a:r>
              <a:rPr lang="en-US" sz="2500" dirty="0"/>
              <a:t> March 1949. </a:t>
            </a:r>
          </a:p>
        </p:txBody>
      </p:sp>
      <p:sp>
        <p:nvSpPr>
          <p:cNvPr id="6" name="Footer Placeholder 3"/>
          <p:cNvSpPr>
            <a:spLocks noGrp="1"/>
          </p:cNvSpPr>
          <p:nvPr>
            <p:ph type="ftr" sz="quarter" idx="11"/>
          </p:nvPr>
        </p:nvSpPr>
        <p:spPr>
          <a:xfrm>
            <a:off x="2819400" y="6533819"/>
            <a:ext cx="2895600" cy="365125"/>
          </a:xfrm>
        </p:spPr>
        <p:txBody>
          <a:bodyPr/>
          <a:lstStyle/>
          <a:p>
            <a:r>
              <a:rPr lang="en-US" b="1" dirty="0" smtClean="0">
                <a:solidFill>
                  <a:schemeClr val="bg1"/>
                </a:solidFill>
              </a:rPr>
              <a:t>Parliamentary History of Pakistan</a:t>
            </a:r>
            <a:endParaRPr lang="en-US" b="1" dirty="0">
              <a:solidFill>
                <a:schemeClr val="bg1"/>
              </a:solidFill>
            </a:endParaRPr>
          </a:p>
        </p:txBody>
      </p:sp>
      <p:pic>
        <p:nvPicPr>
          <p:cNvPr id="6147" name="Picture 3" descr="E:\ishtiaq\Presentations\Pictorial history presentations\pak history images\p0707020101.jpg"/>
          <p:cNvPicPr>
            <a:picLocks noChangeAspect="1" noChangeArrowheads="1"/>
          </p:cNvPicPr>
          <p:nvPr/>
        </p:nvPicPr>
        <p:blipFill>
          <a:blip r:embed="rId3"/>
          <a:srcRect/>
          <a:stretch>
            <a:fillRect/>
          </a:stretch>
        </p:blipFill>
        <p:spPr bwMode="auto">
          <a:xfrm>
            <a:off x="1371600" y="1828800"/>
            <a:ext cx="2913888" cy="3657600"/>
          </a:xfrm>
          <a:prstGeom prst="rect">
            <a:avLst/>
          </a:prstGeom>
          <a:noFill/>
          <a:ln w="31750">
            <a:solidFill>
              <a:schemeClr val="accent1">
                <a:lumMod val="75000"/>
              </a:schemeClr>
            </a:solidFill>
          </a:ln>
        </p:spPr>
      </p:pic>
      <p:pic>
        <p:nvPicPr>
          <p:cNvPr id="6146" name="Picture 2" descr="E:\ishtiaq\Presentations\Pictorial history presentations\pak history images\rto53fq1 copy.jpg"/>
          <p:cNvPicPr>
            <a:picLocks noChangeAspect="1" noChangeArrowheads="1"/>
          </p:cNvPicPr>
          <p:nvPr/>
        </p:nvPicPr>
        <p:blipFill>
          <a:blip r:embed="rId4"/>
          <a:srcRect/>
          <a:stretch>
            <a:fillRect/>
          </a:stretch>
        </p:blipFill>
        <p:spPr bwMode="auto">
          <a:xfrm>
            <a:off x="122832" y="4060208"/>
            <a:ext cx="3546231" cy="2514600"/>
          </a:xfrm>
          <a:prstGeom prst="rect">
            <a:avLst/>
          </a:prstGeom>
          <a:noFill/>
          <a:ln w="38100">
            <a:solidFill>
              <a:schemeClr val="accent1">
                <a:lumMod val="75000"/>
              </a:schemeClr>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362200"/>
            <a:ext cx="4191000" cy="3429000"/>
          </a:xfrm>
        </p:spPr>
        <p:txBody>
          <a:bodyPr>
            <a:noAutofit/>
          </a:bodyPr>
          <a:lstStyle/>
          <a:p>
            <a:pPr marL="274320" indent="-274320" algn="r" fontAlgn="auto">
              <a:spcAft>
                <a:spcPts val="0"/>
              </a:spcAft>
              <a:buFont typeface="Wingdings 2"/>
              <a:buChar char=""/>
              <a:defRPr/>
            </a:pPr>
            <a:r>
              <a:rPr lang="en-US" sz="2800" dirty="0"/>
              <a:t>On the same day, a basic principles committee  comprised of 24 members was formed to prepare a draft Constitution on the basis of Objectives Resolution </a:t>
            </a:r>
          </a:p>
        </p:txBody>
      </p:sp>
      <p:sp>
        <p:nvSpPr>
          <p:cNvPr id="5" name="Footer Placeholder 3"/>
          <p:cNvSpPr>
            <a:spLocks noGrp="1"/>
          </p:cNvSpPr>
          <p:nvPr>
            <p:ph type="ftr" sz="quarter" idx="11"/>
          </p:nvPr>
        </p:nvSpPr>
        <p:spPr>
          <a:xfrm>
            <a:off x="2819400" y="6533819"/>
            <a:ext cx="2895600" cy="365125"/>
          </a:xfrm>
        </p:spPr>
        <p:txBody>
          <a:bodyPr/>
          <a:lstStyle/>
          <a:p>
            <a:r>
              <a:rPr lang="en-US" b="1" dirty="0" smtClean="0">
                <a:solidFill>
                  <a:schemeClr val="bg1"/>
                </a:solidFill>
              </a:rPr>
              <a:t>Parliamentary History of Pakistan</a:t>
            </a:r>
            <a:endParaRPr lang="en-US" b="1" dirty="0">
              <a:solidFill>
                <a:schemeClr val="bg1"/>
              </a:solidFill>
            </a:endParaRPr>
          </a:p>
        </p:txBody>
      </p:sp>
      <p:pic>
        <p:nvPicPr>
          <p:cNvPr id="7170" name="Picture 2" descr="E:\ishtiaq\Presentations\Pictorial history presentations\pak history images\liaquat ali khan.jpg"/>
          <p:cNvPicPr>
            <a:picLocks noChangeAspect="1" noChangeArrowheads="1"/>
          </p:cNvPicPr>
          <p:nvPr/>
        </p:nvPicPr>
        <p:blipFill>
          <a:blip r:embed="rId3"/>
          <a:srcRect/>
          <a:stretch>
            <a:fillRect/>
          </a:stretch>
        </p:blipFill>
        <p:spPr bwMode="auto">
          <a:xfrm>
            <a:off x="4413031" y="2819400"/>
            <a:ext cx="4451131" cy="2133600"/>
          </a:xfrm>
          <a:prstGeom prst="rect">
            <a:avLst/>
          </a:prstGeom>
          <a:noFill/>
          <a:ln w="31750">
            <a:solidFill>
              <a:schemeClr val="accent2">
                <a:lumMod val="75000"/>
              </a:schemeClr>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1600200"/>
            <a:ext cx="4419600" cy="5029200"/>
          </a:xfrm>
        </p:spPr>
        <p:txBody>
          <a:bodyPr>
            <a:noAutofit/>
          </a:bodyPr>
          <a:lstStyle/>
          <a:p>
            <a:pPr marL="274320" indent="-274320" fontAlgn="auto">
              <a:spcAft>
                <a:spcPts val="0"/>
              </a:spcAft>
              <a:buFont typeface="Wingdings 2"/>
              <a:buChar char=""/>
              <a:defRPr/>
            </a:pPr>
            <a:r>
              <a:rPr lang="en-US" sz="2700" dirty="0"/>
              <a:t>On 16</a:t>
            </a:r>
            <a:r>
              <a:rPr lang="en-US" sz="2700" baseline="30000" dirty="0"/>
              <a:t>th</a:t>
            </a:r>
            <a:r>
              <a:rPr lang="en-US" sz="2700" dirty="0"/>
              <a:t> October 1951, PM </a:t>
            </a:r>
            <a:r>
              <a:rPr lang="en-US" sz="2700" dirty="0" err="1" smtClean="0"/>
              <a:t>Liaquat</a:t>
            </a:r>
            <a:r>
              <a:rPr lang="en-US" sz="2700" dirty="0" smtClean="0"/>
              <a:t> </a:t>
            </a:r>
            <a:r>
              <a:rPr lang="en-US" sz="2700" dirty="0"/>
              <a:t>Ali Khan, mover of the Objective Resolution, was assassinated and </a:t>
            </a:r>
            <a:r>
              <a:rPr lang="en-US" sz="2700" dirty="0" err="1"/>
              <a:t>Khuwaja</a:t>
            </a:r>
            <a:r>
              <a:rPr lang="en-US" sz="2700" dirty="0"/>
              <a:t> </a:t>
            </a:r>
            <a:r>
              <a:rPr lang="en-US" sz="2700" dirty="0" err="1"/>
              <a:t>Nazimudin</a:t>
            </a:r>
            <a:r>
              <a:rPr lang="en-US" sz="2700" dirty="0"/>
              <a:t> took over as the PM on 17</a:t>
            </a:r>
            <a:r>
              <a:rPr lang="en-US" sz="2700" baseline="30000" dirty="0"/>
              <a:t>th</a:t>
            </a:r>
            <a:r>
              <a:rPr lang="en-US" sz="2700" dirty="0"/>
              <a:t> October 1951</a:t>
            </a:r>
          </a:p>
          <a:p>
            <a:pPr marL="274320" indent="-274320" fontAlgn="auto">
              <a:spcAft>
                <a:spcPts val="0"/>
              </a:spcAft>
              <a:buFont typeface="Wingdings 2"/>
              <a:buChar char=""/>
              <a:defRPr/>
            </a:pPr>
            <a:r>
              <a:rPr lang="en-US" sz="2700" dirty="0"/>
              <a:t>The final draft of the Constitution was prepared in 1954, by that time </a:t>
            </a:r>
            <a:r>
              <a:rPr lang="en-US" sz="2700" dirty="0" err="1"/>
              <a:t>Mohd</a:t>
            </a:r>
            <a:r>
              <a:rPr lang="en-US" sz="2700" dirty="0"/>
              <a:t> Ali </a:t>
            </a:r>
            <a:r>
              <a:rPr lang="en-US" sz="2700" dirty="0" err="1"/>
              <a:t>Bogra</a:t>
            </a:r>
            <a:r>
              <a:rPr lang="en-US" sz="2700" dirty="0"/>
              <a:t> had taken over as PM</a:t>
            </a:r>
          </a:p>
        </p:txBody>
      </p:sp>
      <p:sp>
        <p:nvSpPr>
          <p:cNvPr id="8" name="Footer Placeholder 3"/>
          <p:cNvSpPr>
            <a:spLocks noGrp="1"/>
          </p:cNvSpPr>
          <p:nvPr>
            <p:ph type="ftr" sz="quarter" idx="11"/>
          </p:nvPr>
        </p:nvSpPr>
        <p:spPr>
          <a:xfrm>
            <a:off x="2819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8194" name="Picture 2" descr="E:\ishtiaq\Presentations\Pictorial history presentations\pak history images\2802685859_d8dd82fe9a.jpg"/>
          <p:cNvPicPr>
            <a:picLocks noChangeAspect="1" noChangeArrowheads="1"/>
          </p:cNvPicPr>
          <p:nvPr/>
        </p:nvPicPr>
        <p:blipFill>
          <a:blip r:embed="rId3"/>
          <a:srcRect/>
          <a:stretch>
            <a:fillRect/>
          </a:stretch>
        </p:blipFill>
        <p:spPr bwMode="auto">
          <a:xfrm>
            <a:off x="1600200" y="2133600"/>
            <a:ext cx="2422849" cy="3124200"/>
          </a:xfrm>
          <a:prstGeom prst="rect">
            <a:avLst/>
          </a:prstGeom>
          <a:noFill/>
          <a:ln w="38100" cap="rnd">
            <a:solidFill>
              <a:schemeClr val="accent1">
                <a:lumMod val="75000"/>
              </a:schemeClr>
            </a:solidFill>
            <a:round/>
          </a:ln>
        </p:spPr>
      </p:pic>
      <p:sp>
        <p:nvSpPr>
          <p:cNvPr id="9" name="Content Placeholder 2"/>
          <p:cNvSpPr txBox="1">
            <a:spLocks/>
          </p:cNvSpPr>
          <p:nvPr/>
        </p:nvSpPr>
        <p:spPr>
          <a:xfrm>
            <a:off x="1066800" y="1752600"/>
            <a:ext cx="2743200" cy="304800"/>
          </a:xfrm>
          <a:prstGeom prst="rect">
            <a:avLst/>
          </a:prstGeom>
        </p:spPr>
        <p:txBody>
          <a:bodyPr vert="horz" lIns="91440" tIns="45720" rIns="91440" bIns="45720" rtlCol="0">
            <a:noAutofit/>
          </a:bodyPr>
          <a:lstStyle/>
          <a:p>
            <a:pPr marL="274320" lvl="0" indent="-274320" algn="r">
              <a:spcBef>
                <a:spcPct val="20000"/>
              </a:spcBef>
              <a:defRPr/>
            </a:pPr>
            <a:r>
              <a:rPr lang="en-US" dirty="0" err="1"/>
              <a:t>Khuwaja</a:t>
            </a:r>
            <a:r>
              <a:rPr lang="en-US" dirty="0"/>
              <a:t> </a:t>
            </a:r>
            <a:r>
              <a:rPr lang="en-US" dirty="0" err="1"/>
              <a:t>Nazimudin</a:t>
            </a:r>
            <a:endParaRPr kumimoji="0" lang="en-US" b="0" i="0" u="none" strike="noStrike" kern="1200" cap="none" spc="0" normalizeH="0" baseline="0" noProof="0" dirty="0">
              <a:ln>
                <a:noFill/>
              </a:ln>
              <a:effectLst/>
              <a:uLnTx/>
              <a:uFillTx/>
              <a:latin typeface="+mn-lt"/>
              <a:ea typeface="+mn-ea"/>
              <a:cs typeface="+mn-cs"/>
            </a:endParaRPr>
          </a:p>
        </p:txBody>
      </p:sp>
      <p:pic>
        <p:nvPicPr>
          <p:cNvPr id="8195" name="Picture 3" descr="E:\ishtiaq\Presentations\Pictorial history presentations\pak history images\M. A. Bogra.jpg"/>
          <p:cNvPicPr>
            <a:picLocks noChangeAspect="1" noChangeArrowheads="1"/>
          </p:cNvPicPr>
          <p:nvPr/>
        </p:nvPicPr>
        <p:blipFill>
          <a:blip r:embed="rId4"/>
          <a:srcRect l="5527" t="3741" r="12914" b="22652"/>
          <a:stretch>
            <a:fillRect/>
          </a:stretch>
        </p:blipFill>
        <p:spPr bwMode="auto">
          <a:xfrm>
            <a:off x="228600" y="3962400"/>
            <a:ext cx="2057400" cy="2743200"/>
          </a:xfrm>
          <a:prstGeom prst="rect">
            <a:avLst/>
          </a:prstGeom>
          <a:noFill/>
          <a:ln w="38100">
            <a:solidFill>
              <a:schemeClr val="accent1">
                <a:lumMod val="75000"/>
              </a:schemeClr>
            </a:solidFill>
          </a:ln>
        </p:spPr>
      </p:pic>
      <p:sp>
        <p:nvSpPr>
          <p:cNvPr id="11" name="Content Placeholder 2"/>
          <p:cNvSpPr txBox="1">
            <a:spLocks/>
          </p:cNvSpPr>
          <p:nvPr/>
        </p:nvSpPr>
        <p:spPr>
          <a:xfrm>
            <a:off x="0" y="3595468"/>
            <a:ext cx="1652960" cy="327076"/>
          </a:xfrm>
          <a:prstGeom prst="rect">
            <a:avLst/>
          </a:prstGeom>
        </p:spPr>
        <p:txBody>
          <a:bodyPr vert="horz" lIns="91440" tIns="45720" rIns="91440" bIns="45720" rtlCol="0">
            <a:noAutofit/>
          </a:bodyPr>
          <a:lstStyle/>
          <a:p>
            <a:pPr marL="274320" lvl="0" indent="-274320" algn="r">
              <a:spcBef>
                <a:spcPct val="20000"/>
              </a:spcBef>
              <a:defRPr/>
            </a:pPr>
            <a:r>
              <a:rPr lang="en-US" dirty="0" err="1"/>
              <a:t>Mohd</a:t>
            </a:r>
            <a:r>
              <a:rPr lang="en-US" dirty="0"/>
              <a:t> Ali </a:t>
            </a:r>
            <a:r>
              <a:rPr lang="en-US" dirty="0" err="1"/>
              <a:t>Bogra</a:t>
            </a:r>
            <a:endParaRPr kumimoji="0" lang="en-US"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52600"/>
            <a:ext cx="4191000" cy="3429000"/>
          </a:xfrm>
        </p:spPr>
        <p:txBody>
          <a:bodyPr>
            <a:noAutofit/>
          </a:bodyPr>
          <a:lstStyle/>
          <a:p>
            <a:pPr marL="274320" indent="-274320" algn="r" fontAlgn="auto">
              <a:spcAft>
                <a:spcPts val="0"/>
              </a:spcAft>
              <a:buFont typeface="Wingdings 2"/>
              <a:buChar char=""/>
              <a:defRPr/>
            </a:pPr>
            <a:r>
              <a:rPr lang="en-US" sz="2400" dirty="0"/>
              <a:t>Just before the draft could have been placed in the House for approval , the Assembly was dissolved by the then GG </a:t>
            </a:r>
            <a:r>
              <a:rPr lang="en-US" sz="2400" dirty="0" err="1"/>
              <a:t>Gulam</a:t>
            </a:r>
            <a:r>
              <a:rPr lang="en-US" sz="2400" dirty="0"/>
              <a:t> Mohammad on 24</a:t>
            </a:r>
            <a:r>
              <a:rPr lang="en-US" sz="2400" baseline="30000" dirty="0"/>
              <a:t>th</a:t>
            </a:r>
            <a:r>
              <a:rPr lang="en-US" sz="2400" dirty="0"/>
              <a:t> October 1954. The PM was however not dismissed until elections were held</a:t>
            </a:r>
          </a:p>
          <a:p>
            <a:pPr marL="274320" indent="-274320" algn="r" fontAlgn="auto">
              <a:spcAft>
                <a:spcPts val="0"/>
              </a:spcAft>
              <a:buFont typeface="Wingdings 2"/>
              <a:buChar char=""/>
              <a:defRPr/>
            </a:pPr>
            <a:r>
              <a:rPr lang="en-US" sz="2400" dirty="0"/>
              <a:t> </a:t>
            </a:r>
            <a:r>
              <a:rPr lang="en-US" sz="2400" dirty="0" err="1"/>
              <a:t>Moulvi</a:t>
            </a:r>
            <a:r>
              <a:rPr lang="en-US" sz="2400" dirty="0"/>
              <a:t> </a:t>
            </a:r>
            <a:r>
              <a:rPr lang="en-US" sz="2400" dirty="0" err="1"/>
              <a:t>Tamizudin</a:t>
            </a:r>
            <a:r>
              <a:rPr lang="en-US" sz="2400" dirty="0"/>
              <a:t>, President of Assembly, challenged the dissolution in the Sindh Chief Court and won the case </a:t>
            </a:r>
          </a:p>
        </p:txBody>
      </p:sp>
      <p:sp>
        <p:nvSpPr>
          <p:cNvPr id="5" name="Footer Placeholder 3"/>
          <p:cNvSpPr>
            <a:spLocks noGrp="1"/>
          </p:cNvSpPr>
          <p:nvPr>
            <p:ph type="ftr" sz="quarter" idx="11"/>
          </p:nvPr>
        </p:nvSpPr>
        <p:spPr>
          <a:xfrm>
            <a:off x="2819400" y="6533819"/>
            <a:ext cx="2895600" cy="365125"/>
          </a:xfrm>
        </p:spPr>
        <p:txBody>
          <a:bodyPr/>
          <a:lstStyle/>
          <a:p>
            <a:r>
              <a:rPr lang="en-US" b="1" dirty="0" smtClean="0">
                <a:solidFill>
                  <a:schemeClr val="tx1"/>
                </a:solidFill>
              </a:rPr>
              <a:t>Parliamentary History of Pakistan</a:t>
            </a:r>
            <a:endParaRPr lang="en-US" b="1" dirty="0">
              <a:solidFill>
                <a:schemeClr val="tx1"/>
              </a:solidFill>
            </a:endParaRPr>
          </a:p>
        </p:txBody>
      </p:sp>
      <p:pic>
        <p:nvPicPr>
          <p:cNvPr id="9218" name="Picture 2" descr="E:\ishtiaq\Presentations\Pictorial history presentations\pak history images\Malik Ghulam moh'd.jpg"/>
          <p:cNvPicPr>
            <a:picLocks noChangeAspect="1" noChangeArrowheads="1"/>
          </p:cNvPicPr>
          <p:nvPr/>
        </p:nvPicPr>
        <p:blipFill>
          <a:blip r:embed="rId3"/>
          <a:srcRect l="2605" t="1695" r="3630" b="1695"/>
          <a:stretch>
            <a:fillRect/>
          </a:stretch>
        </p:blipFill>
        <p:spPr bwMode="auto">
          <a:xfrm>
            <a:off x="6477000" y="2209800"/>
            <a:ext cx="2310063" cy="3657600"/>
          </a:xfrm>
          <a:prstGeom prst="rect">
            <a:avLst/>
          </a:prstGeom>
          <a:noFill/>
          <a:ln w="34925">
            <a:solidFill>
              <a:schemeClr val="accent2">
                <a:lumMod val="75000"/>
              </a:schemeClr>
            </a:solidFill>
          </a:ln>
        </p:spPr>
      </p:pic>
      <p:sp>
        <p:nvSpPr>
          <p:cNvPr id="6" name="Content Placeholder 2"/>
          <p:cNvSpPr txBox="1">
            <a:spLocks/>
          </p:cNvSpPr>
          <p:nvPr/>
        </p:nvSpPr>
        <p:spPr>
          <a:xfrm>
            <a:off x="4724400" y="1850408"/>
            <a:ext cx="4191000" cy="3429000"/>
          </a:xfrm>
          <a:prstGeom prst="rect">
            <a:avLst/>
          </a:prstGeom>
        </p:spPr>
        <p:txBody>
          <a:bodyPr vert="horz" lIns="91440" tIns="45720" rIns="91440" bIns="45720" rtlCol="0">
            <a:noAutofit/>
          </a:bodyPr>
          <a:lstStyle/>
          <a:p>
            <a:pPr marL="274320" marR="0" lvl="0" indent="-274320" algn="r" defTabSz="914400" rtl="0" eaLnBrk="1" fontAlgn="auto" latinLnBrk="0" hangingPunct="1">
              <a:lnSpc>
                <a:spcPct val="100000"/>
              </a:lnSpc>
              <a:spcBef>
                <a:spcPct val="20000"/>
              </a:spcBef>
              <a:spcAft>
                <a:spcPts val="0"/>
              </a:spcAft>
              <a:buClrTx/>
              <a:buSzTx/>
              <a:tabLst/>
              <a:defRPr/>
            </a:pPr>
            <a:r>
              <a:rPr kumimoji="0" lang="en-US" sz="1700" b="0" i="0" u="none" strike="noStrike" kern="1200" cap="none" spc="0" normalizeH="0" baseline="0" noProof="0" dirty="0" err="1" smtClean="0">
                <a:ln>
                  <a:noFill/>
                </a:ln>
                <a:effectLst/>
                <a:uLnTx/>
                <a:uFillTx/>
                <a:latin typeface="+mn-lt"/>
                <a:ea typeface="+mn-ea"/>
                <a:cs typeface="+mn-cs"/>
              </a:rPr>
              <a:t>Malik</a:t>
            </a:r>
            <a:r>
              <a:rPr kumimoji="0" lang="en-US" sz="1700" b="0" i="0" u="none" strike="noStrike" kern="1200" cap="none" spc="0" normalizeH="0" baseline="0" noProof="0" dirty="0" smtClean="0">
                <a:ln>
                  <a:noFill/>
                </a:ln>
                <a:effectLst/>
                <a:uLnTx/>
                <a:uFillTx/>
                <a:latin typeface="+mn-lt"/>
                <a:ea typeface="+mn-ea"/>
                <a:cs typeface="+mn-cs"/>
              </a:rPr>
              <a:t> </a:t>
            </a:r>
            <a:r>
              <a:rPr kumimoji="0" lang="en-US" sz="1700" b="0" i="0" u="none" strike="noStrike" kern="1200" cap="none" spc="0" normalizeH="0" baseline="0" noProof="0" dirty="0" err="1" smtClean="0">
                <a:ln>
                  <a:noFill/>
                </a:ln>
                <a:effectLst/>
                <a:uLnTx/>
                <a:uFillTx/>
                <a:latin typeface="+mn-lt"/>
                <a:ea typeface="+mn-ea"/>
                <a:cs typeface="+mn-cs"/>
              </a:rPr>
              <a:t>Ghulam</a:t>
            </a:r>
            <a:r>
              <a:rPr kumimoji="0" lang="en-US" sz="1700" b="0" i="0" u="none" strike="noStrike" kern="1200" cap="none" spc="0" normalizeH="0" baseline="0" noProof="0" dirty="0" smtClean="0">
                <a:ln>
                  <a:noFill/>
                </a:ln>
                <a:effectLst/>
                <a:uLnTx/>
                <a:uFillTx/>
                <a:latin typeface="+mn-lt"/>
                <a:ea typeface="+mn-ea"/>
                <a:cs typeface="+mn-cs"/>
              </a:rPr>
              <a:t> Muhammad</a:t>
            </a:r>
            <a:endParaRPr kumimoji="0" lang="en-US" sz="1700" b="0" i="0" u="none" strike="noStrike" kern="1200" cap="none" spc="0" normalizeH="0" baseline="0" noProof="0" dirty="0">
              <a:ln>
                <a:noFill/>
              </a:ln>
              <a:effectLst/>
              <a:uLnTx/>
              <a:uFillTx/>
              <a:latin typeface="+mn-lt"/>
              <a:ea typeface="+mn-ea"/>
              <a:cs typeface="+mn-cs"/>
            </a:endParaRPr>
          </a:p>
        </p:txBody>
      </p:sp>
      <p:pic>
        <p:nvPicPr>
          <p:cNvPr id="9219" name="Picture 3" descr="E:\ishtiaq\Presentations\Pictorial history presentations\pak history images\Molvi tamiz.jpg"/>
          <p:cNvPicPr>
            <a:picLocks noChangeAspect="1" noChangeArrowheads="1"/>
          </p:cNvPicPr>
          <p:nvPr/>
        </p:nvPicPr>
        <p:blipFill>
          <a:blip r:embed="rId4" cstate="print"/>
          <a:srcRect/>
          <a:stretch>
            <a:fillRect/>
          </a:stretch>
        </p:blipFill>
        <p:spPr bwMode="auto">
          <a:xfrm>
            <a:off x="4495800" y="4648200"/>
            <a:ext cx="4470396" cy="1905000"/>
          </a:xfrm>
          <a:prstGeom prst="rect">
            <a:avLst/>
          </a:prstGeom>
          <a:noFill/>
          <a:ln w="34925">
            <a:solidFill>
              <a:schemeClr val="accent2">
                <a:lumMod val="75000"/>
              </a:schemeClr>
            </a:solidFill>
          </a:ln>
        </p:spPr>
      </p:pic>
      <p:sp>
        <p:nvSpPr>
          <p:cNvPr id="8" name="Content Placeholder 2"/>
          <p:cNvSpPr txBox="1">
            <a:spLocks/>
          </p:cNvSpPr>
          <p:nvPr/>
        </p:nvSpPr>
        <p:spPr>
          <a:xfrm>
            <a:off x="4495800" y="4267200"/>
            <a:ext cx="1881560" cy="327076"/>
          </a:xfrm>
          <a:prstGeom prst="rect">
            <a:avLst/>
          </a:prstGeom>
        </p:spPr>
        <p:txBody>
          <a:bodyPr vert="horz" lIns="91440" tIns="45720" rIns="91440" bIns="45720" rtlCol="0">
            <a:noAutofit/>
          </a:bodyPr>
          <a:lstStyle/>
          <a:p>
            <a:pPr marL="274320" lvl="0" indent="-274320" algn="r">
              <a:spcBef>
                <a:spcPct val="20000"/>
              </a:spcBef>
              <a:defRPr/>
            </a:pPr>
            <a:r>
              <a:rPr lang="en-US" dirty="0" err="1" smtClean="0"/>
              <a:t>Moulvi</a:t>
            </a:r>
            <a:r>
              <a:rPr lang="en-US" dirty="0" smtClean="0"/>
              <a:t> </a:t>
            </a:r>
            <a:r>
              <a:rPr lang="en-US" dirty="0" err="1" smtClean="0"/>
              <a:t>Tamizudin</a:t>
            </a:r>
            <a:endParaRPr kumimoji="0" lang="en-US"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1318</TotalTime>
  <Words>1849</Words>
  <Application>Microsoft Office PowerPoint</Application>
  <PresentationFormat>On-screen Show (4:3)</PresentationFormat>
  <Paragraphs>204</Paragraphs>
  <Slides>40</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Wingdings 2</vt:lpstr>
      <vt:lpstr>Office Theme</vt:lpstr>
      <vt:lpstr>PowerPoint Presentation</vt:lpstr>
      <vt:lpstr>PowerPoint Presentation</vt:lpstr>
      <vt:lpstr>PowerPoint Presentation</vt:lpstr>
      <vt:lpstr>PowerPoint Presentation</vt:lpstr>
      <vt:lpstr>PowerPoint Presentation</vt:lpstr>
      <vt:lpstr>First Constituent Assembly:</vt:lpstr>
      <vt:lpstr>PowerPoint Presentation</vt:lpstr>
      <vt:lpstr>PowerPoint Presentation</vt:lpstr>
      <vt:lpstr>PowerPoint Presentation</vt:lpstr>
      <vt:lpstr>PowerPoint Presentation</vt:lpstr>
      <vt:lpstr>The 2nd Constituent Assembly</vt:lpstr>
      <vt:lpstr>1956 Constitution</vt:lpstr>
      <vt:lpstr>PowerPoint Presentation</vt:lpstr>
      <vt:lpstr>PowerPoint Presentation</vt:lpstr>
      <vt:lpstr>PowerPoint Presentation</vt:lpstr>
      <vt:lpstr>1962 Constitution</vt:lpstr>
      <vt:lpstr>PowerPoint Presentation</vt:lpstr>
      <vt:lpstr>PowerPoint Presentation</vt:lpstr>
      <vt:lpstr>PowerPoint Presentation</vt:lpstr>
      <vt:lpstr>PowerPoint Presentation</vt:lpstr>
      <vt:lpstr>PowerPoint Presentation</vt:lpstr>
      <vt:lpstr>1973 Constitution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CPCS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SINDH RESOURCE CENTER</dc:creator>
  <cp:lastModifiedBy>Kashif Ahmed</cp:lastModifiedBy>
  <cp:revision>182</cp:revision>
  <dcterms:created xsi:type="dcterms:W3CDTF">1980-01-03T19:51:40Z</dcterms:created>
  <dcterms:modified xsi:type="dcterms:W3CDTF">2017-10-31T07:00:24Z</dcterms:modified>
</cp:coreProperties>
</file>