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57" r:id="rId4"/>
    <p:sldId id="292" r:id="rId5"/>
    <p:sldId id="258" r:id="rId6"/>
    <p:sldId id="259" r:id="rId7"/>
    <p:sldId id="290" r:id="rId8"/>
    <p:sldId id="293" r:id="rId9"/>
    <p:sldId id="260" r:id="rId10"/>
    <p:sldId id="261" r:id="rId11"/>
    <p:sldId id="289" r:id="rId12"/>
    <p:sldId id="295" r:id="rId13"/>
    <p:sldId id="296" r:id="rId14"/>
    <p:sldId id="297" r:id="rId15"/>
    <p:sldId id="298" r:id="rId16"/>
    <p:sldId id="299" r:id="rId17"/>
    <p:sldId id="300" r:id="rId18"/>
    <p:sldId id="301" r:id="rId19"/>
    <p:sldId id="302" r:id="rId20"/>
    <p:sldId id="303" r:id="rId21"/>
    <p:sldId id="291"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FD1B-B0CA-498F-95A4-57C41D472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D79050-C786-4527-A5D3-05C8151F86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49FFD2-53EE-4857-A16B-4C0BCEBDC72E}"/>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5" name="Footer Placeholder 4">
            <a:extLst>
              <a:ext uri="{FF2B5EF4-FFF2-40B4-BE49-F238E27FC236}">
                <a16:creationId xmlns:a16="http://schemas.microsoft.com/office/drawing/2014/main" id="{9D3AFCF7-2172-404C-8FEF-267440C2A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BADAC-2EA1-4E1F-91C1-2B2B8D05B472}"/>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289074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0A45-8444-4141-A915-0D7A7A8B26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81FA05-6E88-46B6-8EB4-A3D980FAF6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01851-F5E8-49CF-AF87-33AC8F257FBA}"/>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5" name="Footer Placeholder 4">
            <a:extLst>
              <a:ext uri="{FF2B5EF4-FFF2-40B4-BE49-F238E27FC236}">
                <a16:creationId xmlns:a16="http://schemas.microsoft.com/office/drawing/2014/main" id="{C000C968-68DB-4599-A728-A266D5BC0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35F19-7D33-4858-A7CE-852E51E98B78}"/>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282031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20308-767D-42CB-853F-1A87D7B621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FBFA7-FF3D-4D58-811E-B43E12CA1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DAF53-1336-447D-BDF3-19056496A2BF}"/>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5" name="Footer Placeholder 4">
            <a:extLst>
              <a:ext uri="{FF2B5EF4-FFF2-40B4-BE49-F238E27FC236}">
                <a16:creationId xmlns:a16="http://schemas.microsoft.com/office/drawing/2014/main" id="{194300E5-9193-4074-A737-CDA657AA0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08B3A-F5FE-4F36-8405-693B713D3CD7}"/>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332619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274C-D959-417A-B1D2-93FD768EAF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FBAE0-B0AF-4465-B1E9-BE95E6E33D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338BE-2EC8-4EAD-89F3-63BB2F05422F}"/>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5" name="Footer Placeholder 4">
            <a:extLst>
              <a:ext uri="{FF2B5EF4-FFF2-40B4-BE49-F238E27FC236}">
                <a16:creationId xmlns:a16="http://schemas.microsoft.com/office/drawing/2014/main" id="{FC6B7779-F641-4FD4-BEBE-C377CCACA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590F4-73A3-4F2D-83DF-7D0B93CED9BB}"/>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85208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29B3-1252-43B8-A620-659ABBE6A7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6EDD9E-B4F3-46AF-8A0D-AFFD2200F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6DF86-3232-4761-89E9-48F85FE86717}"/>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5" name="Footer Placeholder 4">
            <a:extLst>
              <a:ext uri="{FF2B5EF4-FFF2-40B4-BE49-F238E27FC236}">
                <a16:creationId xmlns:a16="http://schemas.microsoft.com/office/drawing/2014/main" id="{DBCF7F89-DA5D-4E87-8B51-A2729265D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C9AB3-0E1E-4CEF-8724-D89677A6B183}"/>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386348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F271-B6AB-4090-BD8C-343893978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C18BA4-5D31-4BE7-A9EA-C95D14DB82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5B7EA1-64D5-4F6D-BD71-8874782C2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AFEA5A-D85B-44B0-9561-9E2906ED701E}"/>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6" name="Footer Placeholder 5">
            <a:extLst>
              <a:ext uri="{FF2B5EF4-FFF2-40B4-BE49-F238E27FC236}">
                <a16:creationId xmlns:a16="http://schemas.microsoft.com/office/drawing/2014/main" id="{191AC51F-178F-47ED-9359-B9A543A5F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9F973-74AA-4A33-871B-80942283B45E}"/>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266534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253-4854-4FAD-A569-64D0C30EEA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77F92-3DF1-49AF-B25A-1CBB088F6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B761B4-F991-4010-8B15-762A5A0F9D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CA3796-A895-425C-BD18-ADA7C537B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DF9CDC-2CB6-4E05-822A-BCC9C2F6A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4CBA6B-F3E4-4BF2-9840-F763119C20F9}"/>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8" name="Footer Placeholder 7">
            <a:extLst>
              <a:ext uri="{FF2B5EF4-FFF2-40B4-BE49-F238E27FC236}">
                <a16:creationId xmlns:a16="http://schemas.microsoft.com/office/drawing/2014/main" id="{79EAB190-4513-4555-A62B-09A2A7F057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184A20-F1D6-4F94-B5B1-B0555F89A852}"/>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4040572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96BF-F302-42A1-80A0-6040C89119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1BED2A-63A3-417D-AD53-07DE8496B069}"/>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4" name="Footer Placeholder 3">
            <a:extLst>
              <a:ext uri="{FF2B5EF4-FFF2-40B4-BE49-F238E27FC236}">
                <a16:creationId xmlns:a16="http://schemas.microsoft.com/office/drawing/2014/main" id="{C90625B4-C027-4A1B-A84A-867297D756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25E16E-E6C9-4108-B7D6-EAC69CAA8560}"/>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23516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43355-D9A3-4050-84D5-0B1B1179ECB7}"/>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3" name="Footer Placeholder 2">
            <a:extLst>
              <a:ext uri="{FF2B5EF4-FFF2-40B4-BE49-F238E27FC236}">
                <a16:creationId xmlns:a16="http://schemas.microsoft.com/office/drawing/2014/main" id="{C02FB19C-21C3-499A-93A7-6B13DAB0D3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FB323-32AC-4FD7-AF62-ECA19E169009}"/>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413791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3DA7-274E-40A5-B62B-C8C967AE0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4EBA35-C526-428A-8C14-B58B4DDC8A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950F0-021B-4B9D-8A53-605099BF9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C4D67E-C861-46FF-9FD7-B6098C36E8A3}"/>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6" name="Footer Placeholder 5">
            <a:extLst>
              <a:ext uri="{FF2B5EF4-FFF2-40B4-BE49-F238E27FC236}">
                <a16:creationId xmlns:a16="http://schemas.microsoft.com/office/drawing/2014/main" id="{AE90A484-5999-4949-88D1-1A7DDBFD1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52C48-1BE7-457A-9389-5D00B3D4DC0F}"/>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44739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D32D-6D9C-4C12-8372-71058B2C8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438981-CBB0-4DED-AA64-0EC745367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0C5B32-8107-44A8-9F51-29B6247D0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84BD3-FEE2-4509-8627-D49E1B027DE0}"/>
              </a:ext>
            </a:extLst>
          </p:cNvPr>
          <p:cNvSpPr>
            <a:spLocks noGrp="1"/>
          </p:cNvSpPr>
          <p:nvPr>
            <p:ph type="dt" sz="half" idx="10"/>
          </p:nvPr>
        </p:nvSpPr>
        <p:spPr/>
        <p:txBody>
          <a:bodyPr/>
          <a:lstStyle/>
          <a:p>
            <a:fld id="{C0023B04-010F-4691-8F11-BE8745EBDA19}" type="datetimeFigureOut">
              <a:rPr lang="en-US" smtClean="0"/>
              <a:t>08-Dec-20</a:t>
            </a:fld>
            <a:endParaRPr lang="en-US"/>
          </a:p>
        </p:txBody>
      </p:sp>
      <p:sp>
        <p:nvSpPr>
          <p:cNvPr id="6" name="Footer Placeholder 5">
            <a:extLst>
              <a:ext uri="{FF2B5EF4-FFF2-40B4-BE49-F238E27FC236}">
                <a16:creationId xmlns:a16="http://schemas.microsoft.com/office/drawing/2014/main" id="{46B8220F-1F7B-49A7-A254-49D5B368F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FF367-3F1A-4F38-AA53-7793C44BC54E}"/>
              </a:ext>
            </a:extLst>
          </p:cNvPr>
          <p:cNvSpPr>
            <a:spLocks noGrp="1"/>
          </p:cNvSpPr>
          <p:nvPr>
            <p:ph type="sldNum" sz="quarter" idx="12"/>
          </p:nvPr>
        </p:nvSpPr>
        <p:spPr/>
        <p:txBody>
          <a:bodyPr/>
          <a:lstStyle/>
          <a:p>
            <a:fld id="{D4E5DB0C-D897-452B-B1FE-A796F61F8207}" type="slidenum">
              <a:rPr lang="en-US" smtClean="0"/>
              <a:t>‹#›</a:t>
            </a:fld>
            <a:endParaRPr lang="en-US"/>
          </a:p>
        </p:txBody>
      </p:sp>
    </p:spTree>
    <p:extLst>
      <p:ext uri="{BB962C8B-B14F-4D97-AF65-F5344CB8AC3E}">
        <p14:creationId xmlns:p14="http://schemas.microsoft.com/office/powerpoint/2010/main" val="353434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F3E58-4B62-497D-B5B2-C5089D545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66BC6C-D52E-4725-9ACE-2E02D0B74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4B7FD-A04F-4CB7-A1D3-090F686D0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23B04-010F-4691-8F11-BE8745EBDA19}" type="datetimeFigureOut">
              <a:rPr lang="en-US" smtClean="0"/>
              <a:t>08-Dec-20</a:t>
            </a:fld>
            <a:endParaRPr lang="en-US"/>
          </a:p>
        </p:txBody>
      </p:sp>
      <p:sp>
        <p:nvSpPr>
          <p:cNvPr id="5" name="Footer Placeholder 4">
            <a:extLst>
              <a:ext uri="{FF2B5EF4-FFF2-40B4-BE49-F238E27FC236}">
                <a16:creationId xmlns:a16="http://schemas.microsoft.com/office/drawing/2014/main" id="{3E27990C-4388-43EF-8598-F5936AACD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82D8A9-67D0-40C5-9AA1-C1A365C442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5DB0C-D897-452B-B1FE-A796F61F8207}" type="slidenum">
              <a:rPr lang="en-US" smtClean="0"/>
              <a:t>‹#›</a:t>
            </a:fld>
            <a:endParaRPr lang="en-US"/>
          </a:p>
        </p:txBody>
      </p:sp>
    </p:spTree>
    <p:extLst>
      <p:ext uri="{BB962C8B-B14F-4D97-AF65-F5344CB8AC3E}">
        <p14:creationId xmlns:p14="http://schemas.microsoft.com/office/powerpoint/2010/main" val="3747083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8787-5949-4074-BDD1-22BA1DF4B658}"/>
              </a:ext>
            </a:extLst>
          </p:cNvPr>
          <p:cNvSpPr>
            <a:spLocks noGrp="1"/>
          </p:cNvSpPr>
          <p:nvPr>
            <p:ph type="ctrTitle"/>
          </p:nvPr>
        </p:nvSpPr>
        <p:spPr/>
        <p:txBody>
          <a:bodyPr/>
          <a:lstStyle/>
          <a:p>
            <a:r>
              <a:rPr lang="en-US" dirty="0"/>
              <a:t>Zia-ul-</a:t>
            </a:r>
            <a:r>
              <a:rPr lang="en-US" dirty="0" err="1"/>
              <a:t>Haq</a:t>
            </a:r>
            <a:r>
              <a:rPr lang="en-US" dirty="0"/>
              <a:t> Era (1977-1988)</a:t>
            </a:r>
          </a:p>
        </p:txBody>
      </p:sp>
    </p:spTree>
    <p:extLst>
      <p:ext uri="{BB962C8B-B14F-4D97-AF65-F5344CB8AC3E}">
        <p14:creationId xmlns:p14="http://schemas.microsoft.com/office/powerpoint/2010/main" val="389574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81E7-4229-418B-98EE-0F6C5AC7D34E}"/>
              </a:ext>
            </a:extLst>
          </p:cNvPr>
          <p:cNvSpPr>
            <a:spLocks noGrp="1"/>
          </p:cNvSpPr>
          <p:nvPr>
            <p:ph type="title"/>
          </p:nvPr>
        </p:nvSpPr>
        <p:spPr/>
        <p:txBody>
          <a:bodyPr/>
          <a:lstStyle/>
          <a:p>
            <a:r>
              <a:rPr lang="en-US" dirty="0"/>
              <a:t>Referendum 1984 </a:t>
            </a:r>
          </a:p>
        </p:txBody>
      </p:sp>
      <p:sp>
        <p:nvSpPr>
          <p:cNvPr id="3" name="Content Placeholder 2">
            <a:extLst>
              <a:ext uri="{FF2B5EF4-FFF2-40B4-BE49-F238E27FC236}">
                <a16:creationId xmlns:a16="http://schemas.microsoft.com/office/drawing/2014/main" id="{1BD24B9E-C917-4634-909A-42C9EE2872EC}"/>
              </a:ext>
            </a:extLst>
          </p:cNvPr>
          <p:cNvSpPr>
            <a:spLocks noGrp="1"/>
          </p:cNvSpPr>
          <p:nvPr>
            <p:ph idx="1"/>
          </p:nvPr>
        </p:nvSpPr>
        <p:spPr>
          <a:xfrm>
            <a:off x="838200" y="1497496"/>
            <a:ext cx="10515600" cy="4679467"/>
          </a:xfrm>
        </p:spPr>
        <p:txBody>
          <a:bodyPr>
            <a:normAutofit fontScale="92500"/>
          </a:bodyPr>
          <a:lstStyle/>
          <a:p>
            <a:r>
              <a:rPr lang="en-US" dirty="0"/>
              <a:t>Zia-ul-</a:t>
            </a:r>
            <a:r>
              <a:rPr lang="en-US" dirty="0" err="1"/>
              <a:t>Haq</a:t>
            </a:r>
            <a:r>
              <a:rPr lang="en-US" dirty="0"/>
              <a:t> decided to hold referendum to decide whether the people are with him or not. </a:t>
            </a:r>
          </a:p>
          <a:p>
            <a:r>
              <a:rPr lang="en-US" dirty="0"/>
              <a:t>The question which was asked in the referendum from the people was;</a:t>
            </a:r>
          </a:p>
          <a:p>
            <a:pPr marL="0" indent="0">
              <a:buNone/>
            </a:pPr>
            <a:r>
              <a:rPr lang="en-US" dirty="0"/>
              <a:t>         “whether the people of Pakistan endorse the process initiated by General Muhammad Zia-ul-</a:t>
            </a:r>
            <a:r>
              <a:rPr lang="en-US" dirty="0" err="1"/>
              <a:t>Haq</a:t>
            </a:r>
            <a:r>
              <a:rPr lang="en-US" dirty="0"/>
              <a:t>, The President of Pakistan for bringing laws of Pakistan in conformity with the injunctions as laid down in the Holy Quran and Sunnah of the Holy Prophet and for the preservation of the ideology of Pakistan and for the smooth and orderly transfer of power to the elected representatives of the people”</a:t>
            </a:r>
          </a:p>
          <a:p>
            <a:r>
              <a:rPr lang="en-US" dirty="0"/>
              <a:t>The option of Yes or No was given to the people.</a:t>
            </a:r>
          </a:p>
          <a:p>
            <a:r>
              <a:rPr lang="en-US" dirty="0"/>
              <a:t>97.7 % of the people voted in favor of the retention of the Zia rule</a:t>
            </a:r>
          </a:p>
          <a:p>
            <a:endParaRPr lang="en-US" dirty="0"/>
          </a:p>
        </p:txBody>
      </p:sp>
    </p:spTree>
    <p:extLst>
      <p:ext uri="{BB962C8B-B14F-4D97-AF65-F5344CB8AC3E}">
        <p14:creationId xmlns:p14="http://schemas.microsoft.com/office/powerpoint/2010/main" val="162344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FB2B-FED1-4054-B27E-23B4DC5AF954}"/>
              </a:ext>
            </a:extLst>
          </p:cNvPr>
          <p:cNvSpPr>
            <a:spLocks noGrp="1"/>
          </p:cNvSpPr>
          <p:nvPr>
            <p:ph type="title"/>
          </p:nvPr>
        </p:nvSpPr>
        <p:spPr/>
        <p:txBody>
          <a:bodyPr/>
          <a:lstStyle/>
          <a:p>
            <a:r>
              <a:rPr lang="en-US" b="1" dirty="0"/>
              <a:t>Elections 1985</a:t>
            </a:r>
            <a:br>
              <a:rPr lang="en-US" b="1" dirty="0"/>
            </a:br>
            <a:endParaRPr lang="en-US" dirty="0"/>
          </a:p>
        </p:txBody>
      </p:sp>
      <p:sp>
        <p:nvSpPr>
          <p:cNvPr id="3" name="Content Placeholder 2">
            <a:extLst>
              <a:ext uri="{FF2B5EF4-FFF2-40B4-BE49-F238E27FC236}">
                <a16:creationId xmlns:a16="http://schemas.microsoft.com/office/drawing/2014/main" id="{7051FAB0-0BC5-45B9-AC50-20F8A360AEA8}"/>
              </a:ext>
            </a:extLst>
          </p:cNvPr>
          <p:cNvSpPr>
            <a:spLocks noGrp="1"/>
          </p:cNvSpPr>
          <p:nvPr>
            <p:ph idx="1"/>
          </p:nvPr>
        </p:nvSpPr>
        <p:spPr>
          <a:xfrm>
            <a:off x="838200" y="1258957"/>
            <a:ext cx="10515600" cy="4918006"/>
          </a:xfrm>
        </p:spPr>
        <p:txBody>
          <a:bodyPr>
            <a:normAutofit/>
          </a:bodyPr>
          <a:lstStyle/>
          <a:p>
            <a:r>
              <a:rPr lang="en-US" dirty="0"/>
              <a:t>The elections were announced by Zia to be held on February 1985. </a:t>
            </a:r>
          </a:p>
          <a:p>
            <a:r>
              <a:rPr lang="en-US" dirty="0"/>
              <a:t>The elections were to be held on non-party basis</a:t>
            </a:r>
          </a:p>
          <a:p>
            <a:r>
              <a:rPr lang="en-US" dirty="0"/>
              <a:t>Separate electorate would be maintained for the minority representation</a:t>
            </a:r>
          </a:p>
          <a:p>
            <a:r>
              <a:rPr lang="en-US" dirty="0"/>
              <a:t>Armed forced would assist the election commission and the civil forces for conducting the elections.</a:t>
            </a:r>
          </a:p>
          <a:p>
            <a:r>
              <a:rPr lang="en-US" dirty="0"/>
              <a:t>Zia introduced Revival of Constitution of 1973 Order with some key amendments. </a:t>
            </a:r>
          </a:p>
          <a:p>
            <a:r>
              <a:rPr lang="en-US" dirty="0"/>
              <a:t>The arbitrary powers were increased of the President.</a:t>
            </a:r>
          </a:p>
        </p:txBody>
      </p:sp>
    </p:spTree>
    <p:extLst>
      <p:ext uri="{BB962C8B-B14F-4D97-AF65-F5344CB8AC3E}">
        <p14:creationId xmlns:p14="http://schemas.microsoft.com/office/powerpoint/2010/main" val="191309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2B37-EBC4-4146-A9A2-C679CE77D901}"/>
              </a:ext>
            </a:extLst>
          </p:cNvPr>
          <p:cNvSpPr>
            <a:spLocks noGrp="1"/>
          </p:cNvSpPr>
          <p:nvPr>
            <p:ph type="title"/>
          </p:nvPr>
        </p:nvSpPr>
        <p:spPr/>
        <p:txBody>
          <a:bodyPr/>
          <a:lstStyle/>
          <a:p>
            <a:r>
              <a:rPr lang="en-US" dirty="0"/>
              <a:t>The Afghan War Settlement</a:t>
            </a:r>
          </a:p>
        </p:txBody>
      </p:sp>
      <p:sp>
        <p:nvSpPr>
          <p:cNvPr id="3" name="Content Placeholder 2">
            <a:extLst>
              <a:ext uri="{FF2B5EF4-FFF2-40B4-BE49-F238E27FC236}">
                <a16:creationId xmlns:a16="http://schemas.microsoft.com/office/drawing/2014/main" id="{F05555D7-23E4-4358-856E-7BFD5500512E}"/>
              </a:ext>
            </a:extLst>
          </p:cNvPr>
          <p:cNvSpPr>
            <a:spLocks noGrp="1"/>
          </p:cNvSpPr>
          <p:nvPr>
            <p:ph idx="1"/>
          </p:nvPr>
        </p:nvSpPr>
        <p:spPr>
          <a:xfrm>
            <a:off x="838200" y="1401555"/>
            <a:ext cx="10515600" cy="4351338"/>
          </a:xfrm>
        </p:spPr>
        <p:txBody>
          <a:bodyPr>
            <a:normAutofit fontScale="92500" lnSpcReduction="10000"/>
          </a:bodyPr>
          <a:lstStyle/>
          <a:p>
            <a:pPr algn="just"/>
            <a:r>
              <a:rPr lang="en-US" dirty="0"/>
              <a:t>In 1979, Russian forces invaded Afghanistan. Communism came to the threshold of Pakistan when forces led by </a:t>
            </a:r>
            <a:r>
              <a:rPr lang="en-US" dirty="0" err="1"/>
              <a:t>Babrak</a:t>
            </a:r>
            <a:r>
              <a:rPr lang="en-US" dirty="0"/>
              <a:t> </a:t>
            </a:r>
            <a:r>
              <a:rPr lang="en-US" dirty="0" err="1"/>
              <a:t>Karmel</a:t>
            </a:r>
            <a:r>
              <a:rPr lang="en-US" dirty="0"/>
              <a:t> overthrew the Government of Afghanistan. Some 120,000 Russian troops entered Afghanistan .The Afghan people organized a resistance force against this blatant aggression. The Soviet forces suffered greatly in terms of manpower and material, and the Afghan War proved expensive even for a world power like the Soviet Union.</a:t>
            </a:r>
          </a:p>
          <a:p>
            <a:pPr algn="just"/>
            <a:r>
              <a:rPr lang="en-US" dirty="0"/>
              <a:t>It has always been said about Afghanistan that it can be invaded and occupied easily but it is very difficult to hold and control it. Afghans have a history of resisting foreign invaders. The British imperial power failed in all three attempts to occupy and control Afghanistan. The Soviets were to learn the same lesson. In the beginning, the Soviet army was successful in occupying and controlling Afghanistan.</a:t>
            </a:r>
          </a:p>
          <a:p>
            <a:pPr algn="just"/>
            <a:endParaRPr lang="en-US" dirty="0"/>
          </a:p>
        </p:txBody>
      </p:sp>
    </p:spTree>
    <p:extLst>
      <p:ext uri="{BB962C8B-B14F-4D97-AF65-F5344CB8AC3E}">
        <p14:creationId xmlns:p14="http://schemas.microsoft.com/office/powerpoint/2010/main" val="78791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D1B60-0BAE-4E11-9BDA-2F84964BC520}"/>
              </a:ext>
            </a:extLst>
          </p:cNvPr>
          <p:cNvSpPr>
            <a:spLocks noGrp="1"/>
          </p:cNvSpPr>
          <p:nvPr>
            <p:ph idx="1"/>
          </p:nvPr>
        </p:nvSpPr>
        <p:spPr>
          <a:xfrm>
            <a:off x="838200" y="619677"/>
            <a:ext cx="10515600" cy="6006410"/>
          </a:xfrm>
        </p:spPr>
        <p:txBody>
          <a:bodyPr>
            <a:normAutofit fontScale="92500"/>
          </a:bodyPr>
          <a:lstStyle/>
          <a:p>
            <a:pPr algn="just"/>
            <a:r>
              <a:rPr lang="en-US" dirty="0"/>
              <a:t> On the domestic front his policy of Islamization became more relevant as it was seen that in the neighboring Afghanistan, Islam was in danger. As Pakistan was a frontline state, huge amounts of money, military equipment and aid arrived in Pakistan. The huge amounts of aid that poured in propped up Zia’s government. With the Afghan problem, a new phase of modernization of the military began. The arms provided to Afghanistan freedom fighters were also provided to the Pakistan Army. As a result the Pakistan Army became better equipped.</a:t>
            </a:r>
          </a:p>
          <a:p>
            <a:r>
              <a:rPr lang="en-US" dirty="0"/>
              <a:t>Other than the problems faced due to the Afghan War efforts, the Soviet Empire was breaking apart at the seams. This led the Soviets to seek peace in Afghanistan. Negotiations on Afghanistan were carried out under Zia’s Government, and the Geneva Accord was signed on April 14, 1988, under which the Soviet Union agreed to withdraw its forces in two installments .The Soviet Government lived up to its commitment of withdrawal of forces according to the agreed timetable.</a:t>
            </a:r>
          </a:p>
          <a:p>
            <a:endParaRPr lang="en-US" dirty="0"/>
          </a:p>
        </p:txBody>
      </p:sp>
    </p:spTree>
    <p:extLst>
      <p:ext uri="{BB962C8B-B14F-4D97-AF65-F5344CB8AC3E}">
        <p14:creationId xmlns:p14="http://schemas.microsoft.com/office/powerpoint/2010/main" val="180747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343A8B-3786-45BD-9CF2-D1CF5BBCDC41}"/>
              </a:ext>
            </a:extLst>
          </p:cNvPr>
          <p:cNvSpPr>
            <a:spLocks noGrp="1"/>
          </p:cNvSpPr>
          <p:nvPr>
            <p:ph idx="1"/>
          </p:nvPr>
        </p:nvSpPr>
        <p:spPr>
          <a:xfrm>
            <a:off x="838200" y="318052"/>
            <a:ext cx="10515600" cy="5858911"/>
          </a:xfrm>
        </p:spPr>
        <p:txBody>
          <a:bodyPr>
            <a:normAutofit lnSpcReduction="10000"/>
          </a:bodyPr>
          <a:lstStyle/>
          <a:p>
            <a:pPr algn="just"/>
            <a:r>
              <a:rPr lang="en-US" dirty="0"/>
              <a:t>The victory in Afghanistan was achieved at a great cost to Pakistan. It had to look after and feed more than three million Afghan refugees that had crossed over to Pakistan. The refugees were a great economic burden on Pakistan. Not only this but, they also caused the problem of drugs and gunrunning in the country.</a:t>
            </a:r>
          </a:p>
          <a:p>
            <a:pPr algn="just"/>
            <a:r>
              <a:rPr lang="en-US" dirty="0"/>
              <a:t>Long after the Soviet forces had left Afghanistan, fighting continued between the various factions of the mujahideen. With the emergence of the Taliban, Pakistan found itself an ally in Afghanistan that enforced peace and virtually eliminated the drug cultivation. After the September 11 tragedy of 2001, world attention again focused on Afghanistan as they considered it as training grounds of terrorists responsible for the tragedy. The </a:t>
            </a:r>
            <a:r>
              <a:rPr lang="en-US" dirty="0" err="1"/>
              <a:t>Talibans</a:t>
            </a:r>
            <a:r>
              <a:rPr lang="en-US" dirty="0"/>
              <a:t> were removed by power and a U. S. led coalition installed an interim government in Afghanistan, which till today keeps a fragile peace in the country. Meanwhile Pakistan continues to suffer numerous problems from the legacy of the Afghan War such as refugees, drugs, guns, crime, and terrorism.</a:t>
            </a:r>
          </a:p>
          <a:p>
            <a:endParaRPr lang="en-US" dirty="0"/>
          </a:p>
        </p:txBody>
      </p:sp>
    </p:spTree>
    <p:extLst>
      <p:ext uri="{BB962C8B-B14F-4D97-AF65-F5344CB8AC3E}">
        <p14:creationId xmlns:p14="http://schemas.microsoft.com/office/powerpoint/2010/main" val="1563131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2D66-EC05-4C84-A181-492D057EC9A5}"/>
              </a:ext>
            </a:extLst>
          </p:cNvPr>
          <p:cNvSpPr>
            <a:spLocks noGrp="1"/>
          </p:cNvSpPr>
          <p:nvPr>
            <p:ph type="title"/>
          </p:nvPr>
        </p:nvSpPr>
        <p:spPr/>
        <p:txBody>
          <a:bodyPr/>
          <a:lstStyle/>
          <a:p>
            <a:r>
              <a:rPr lang="en-US" dirty="0"/>
              <a:t>General Elections, February 1985</a:t>
            </a:r>
            <a:br>
              <a:rPr lang="en-US" dirty="0"/>
            </a:br>
            <a:endParaRPr lang="en-US" dirty="0"/>
          </a:p>
        </p:txBody>
      </p:sp>
      <p:sp>
        <p:nvSpPr>
          <p:cNvPr id="3" name="Content Placeholder 2">
            <a:extLst>
              <a:ext uri="{FF2B5EF4-FFF2-40B4-BE49-F238E27FC236}">
                <a16:creationId xmlns:a16="http://schemas.microsoft.com/office/drawing/2014/main" id="{0B7F6A2C-94FC-4F1A-899F-AE720139630B}"/>
              </a:ext>
            </a:extLst>
          </p:cNvPr>
          <p:cNvSpPr>
            <a:spLocks noGrp="1"/>
          </p:cNvSpPr>
          <p:nvPr>
            <p:ph idx="1"/>
          </p:nvPr>
        </p:nvSpPr>
        <p:spPr/>
        <p:txBody>
          <a:bodyPr/>
          <a:lstStyle/>
          <a:p>
            <a:pPr algn="just"/>
            <a:r>
              <a:rPr lang="en-US" dirty="0"/>
              <a:t>After the 1984 referendum, General Zia announced elections of the National and Provincial Assemblies in February 1985. The elections were to be held on a non-party basis, which was legalized through an amendment to the 1973 Constitution. Each candidate had to be supported by at least 50 people to be able to contest in the elections. In a nationwide speech on January 12, 1985, General Zia also announced various other conditions for the elections. Amendments were made in the Political Parties Act of 1962. These amendments affected all political parties. The opposition parties, M. R. D., boycotted the elections, as their demands for party-based elections and restoration of the 1973 Constitution were not met.</a:t>
            </a:r>
          </a:p>
        </p:txBody>
      </p:sp>
    </p:spTree>
    <p:extLst>
      <p:ext uri="{BB962C8B-B14F-4D97-AF65-F5344CB8AC3E}">
        <p14:creationId xmlns:p14="http://schemas.microsoft.com/office/powerpoint/2010/main" val="280842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1DB604-62B8-4876-A735-F77D08653A46}"/>
              </a:ext>
            </a:extLst>
          </p:cNvPr>
          <p:cNvSpPr>
            <a:spLocks noGrp="1"/>
          </p:cNvSpPr>
          <p:nvPr>
            <p:ph idx="1"/>
          </p:nvPr>
        </p:nvSpPr>
        <p:spPr>
          <a:xfrm>
            <a:off x="718930" y="937729"/>
            <a:ext cx="10515600" cy="4351338"/>
          </a:xfrm>
        </p:spPr>
        <p:txBody>
          <a:bodyPr/>
          <a:lstStyle/>
          <a:p>
            <a:pPr algn="just"/>
            <a:r>
              <a:rPr lang="en-US" dirty="0"/>
              <a:t>The general elections to the National and Provincial Assemblies were held peacefully and with a large participation of the people. Total voter turnout for the National Assembly was 53.69 percent. In the Provincial Assemblies elections, where the constituencies were smaller and the contest harder, the turnout of the voters was even better. It was 57.37 percent nationwide. The newly elected National Assembly was to replace the Majlis-</a:t>
            </a:r>
            <a:r>
              <a:rPr lang="en-US" dirty="0" err="1"/>
              <a:t>i</a:t>
            </a:r>
            <a:r>
              <a:rPr lang="en-US" dirty="0"/>
              <a:t>-</a:t>
            </a:r>
            <a:r>
              <a:rPr lang="en-US" dirty="0" err="1"/>
              <a:t>Shoora</a:t>
            </a:r>
            <a:r>
              <a:rPr lang="en-US" dirty="0"/>
              <a:t> and was to have legislative powers as well. Muhammad Khan </a:t>
            </a:r>
            <a:r>
              <a:rPr lang="en-US" dirty="0" err="1"/>
              <a:t>Junejo</a:t>
            </a:r>
            <a:r>
              <a:rPr lang="en-US" dirty="0"/>
              <a:t> was appointed as the Prime Minister and he formed the government. It was this newly elected Assembly that set the tone for later years by incorporating the controversial Eighth Amendment in the Constitution of Pakistan.</a:t>
            </a:r>
          </a:p>
        </p:txBody>
      </p:sp>
    </p:spTree>
    <p:extLst>
      <p:ext uri="{BB962C8B-B14F-4D97-AF65-F5344CB8AC3E}">
        <p14:creationId xmlns:p14="http://schemas.microsoft.com/office/powerpoint/2010/main" val="27867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C7A6-1C0A-48D9-AFC7-263B637EEF3D}"/>
              </a:ext>
            </a:extLst>
          </p:cNvPr>
          <p:cNvSpPr>
            <a:spLocks noGrp="1"/>
          </p:cNvSpPr>
          <p:nvPr>
            <p:ph type="title"/>
          </p:nvPr>
        </p:nvSpPr>
        <p:spPr/>
        <p:txBody>
          <a:bodyPr>
            <a:normAutofit fontScale="90000"/>
          </a:bodyPr>
          <a:lstStyle/>
          <a:p>
            <a:r>
              <a:rPr lang="en-US" dirty="0"/>
              <a:t>Muhammad Khan </a:t>
            </a:r>
            <a:r>
              <a:rPr lang="en-US" dirty="0" err="1"/>
              <a:t>Junejo</a:t>
            </a:r>
            <a:r>
              <a:rPr lang="en-US" dirty="0"/>
              <a:t> Becomes Prime Minister</a:t>
            </a:r>
            <a:br>
              <a:rPr lang="en-US" dirty="0"/>
            </a:br>
            <a:endParaRPr lang="en-US" dirty="0"/>
          </a:p>
        </p:txBody>
      </p:sp>
      <p:sp>
        <p:nvSpPr>
          <p:cNvPr id="3" name="Content Placeholder 2">
            <a:extLst>
              <a:ext uri="{FF2B5EF4-FFF2-40B4-BE49-F238E27FC236}">
                <a16:creationId xmlns:a16="http://schemas.microsoft.com/office/drawing/2014/main" id="{A3DF9CCB-F3A7-4E09-B41B-4DEF42722E5E}"/>
              </a:ext>
            </a:extLst>
          </p:cNvPr>
          <p:cNvSpPr>
            <a:spLocks noGrp="1"/>
          </p:cNvSpPr>
          <p:nvPr>
            <p:ph idx="1"/>
          </p:nvPr>
        </p:nvSpPr>
        <p:spPr>
          <a:xfrm>
            <a:off x="838200" y="1192696"/>
            <a:ext cx="10515600" cy="5552661"/>
          </a:xfrm>
        </p:spPr>
        <p:txBody>
          <a:bodyPr>
            <a:normAutofit lnSpcReduction="10000"/>
          </a:bodyPr>
          <a:lstStyle/>
          <a:p>
            <a:pPr algn="just"/>
            <a:r>
              <a:rPr lang="en-US" dirty="0"/>
              <a:t>After the Presidential referendum of December 1984, elections for the National and Provincial Assemblies were held in February 1985 on a non-party basis. President Zia-ul-Haq nominated Muhammad Khan </a:t>
            </a:r>
            <a:r>
              <a:rPr lang="en-US" dirty="0" err="1"/>
              <a:t>Junejo</a:t>
            </a:r>
            <a:r>
              <a:rPr lang="en-US" dirty="0"/>
              <a:t> as the Prime Minister of Pakistan on March 20, 1985.</a:t>
            </a:r>
          </a:p>
          <a:p>
            <a:pPr algn="just"/>
            <a:endParaRPr lang="en-US" dirty="0"/>
          </a:p>
          <a:p>
            <a:pPr algn="just"/>
            <a:r>
              <a:rPr lang="en-US" dirty="0"/>
              <a:t>On being nominated, Muhammad Khan </a:t>
            </a:r>
            <a:r>
              <a:rPr lang="en-US" dirty="0" err="1"/>
              <a:t>Junejo</a:t>
            </a:r>
            <a:r>
              <a:rPr lang="en-US" dirty="0"/>
              <a:t> promised the nation that he would lift the Martial Law and restore a civilian government as soon as possible. </a:t>
            </a:r>
            <a:r>
              <a:rPr lang="en-US" dirty="0" err="1"/>
              <a:t>Junejo’s</a:t>
            </a:r>
            <a:r>
              <a:rPr lang="en-US" dirty="0"/>
              <a:t> position was weak and vulnerable under the constitutional amendments made by Zia, which made the position of the President paramount and that of the Prime Minister subordinate. Despite his weak position, </a:t>
            </a:r>
            <a:r>
              <a:rPr lang="en-US" dirty="0" err="1"/>
              <a:t>Junejo</a:t>
            </a:r>
            <a:r>
              <a:rPr lang="en-US" dirty="0"/>
              <a:t>, after being sworn in as the Prime Minister, carried out his promise of lifting the Martial Law and the restoration of fundamental rights, but at the price of the Eight Amendment and validating the Revival of the Constitutional Order.</a:t>
            </a:r>
          </a:p>
          <a:p>
            <a:endParaRPr lang="en-US" dirty="0"/>
          </a:p>
        </p:txBody>
      </p:sp>
    </p:spTree>
    <p:extLst>
      <p:ext uri="{BB962C8B-B14F-4D97-AF65-F5344CB8AC3E}">
        <p14:creationId xmlns:p14="http://schemas.microsoft.com/office/powerpoint/2010/main" val="82851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D205B-96AA-4FE9-BA57-6C6F93EAB5B9}"/>
              </a:ext>
            </a:extLst>
          </p:cNvPr>
          <p:cNvSpPr>
            <a:spLocks noGrp="1"/>
          </p:cNvSpPr>
          <p:nvPr>
            <p:ph idx="1"/>
          </p:nvPr>
        </p:nvSpPr>
        <p:spPr>
          <a:xfrm>
            <a:off x="705679" y="1017242"/>
            <a:ext cx="10515600" cy="4351338"/>
          </a:xfrm>
        </p:spPr>
        <p:txBody>
          <a:bodyPr>
            <a:normAutofit fontScale="92500" lnSpcReduction="10000"/>
          </a:bodyPr>
          <a:lstStyle/>
          <a:p>
            <a:pPr algn="just"/>
            <a:r>
              <a:rPr lang="en-US" dirty="0" err="1"/>
              <a:t>Junejo’s</a:t>
            </a:r>
            <a:r>
              <a:rPr lang="en-US" dirty="0"/>
              <a:t> regime met its sudden and unexpected end while he was returning from a visit to South Korea on May 29, 1988. General Zia dismissed </a:t>
            </a:r>
            <a:r>
              <a:rPr lang="en-US" dirty="0" err="1"/>
              <a:t>Junejo’s</a:t>
            </a:r>
            <a:r>
              <a:rPr lang="en-US" dirty="0"/>
              <a:t> Government using the controversial rule under Article 58(2) b of the Constitution. According to General Zia, </a:t>
            </a:r>
            <a:r>
              <a:rPr lang="en-US" dirty="0" err="1"/>
              <a:t>Junejo’s</a:t>
            </a:r>
            <a:r>
              <a:rPr lang="en-US" dirty="0"/>
              <a:t> Government had been dismissed because the law and order situation had broken down to an alarming extent and the government could not be run in accordance with the Constitution. Not only were the </a:t>
            </a:r>
            <a:r>
              <a:rPr lang="en-US" dirty="0" err="1"/>
              <a:t>Junejo</a:t>
            </a:r>
            <a:r>
              <a:rPr lang="en-US" dirty="0"/>
              <a:t> Government dismissed, but also were the Federal and Provincial Assemblies and the Provincial Cabinets and their Chief Ministers. General Zia installed a new caretaker government in the Center and Provinces. Fresh elections were promised after 90 days but were eventually held on November 16, 1988, three months after Zia’s death in a plane crash.</a:t>
            </a:r>
          </a:p>
        </p:txBody>
      </p:sp>
    </p:spTree>
    <p:extLst>
      <p:ext uri="{BB962C8B-B14F-4D97-AF65-F5344CB8AC3E}">
        <p14:creationId xmlns:p14="http://schemas.microsoft.com/office/powerpoint/2010/main" val="241184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CE5A-9867-49E6-9CCF-FC2AD67000E8}"/>
              </a:ext>
            </a:extLst>
          </p:cNvPr>
          <p:cNvSpPr>
            <a:spLocks noGrp="1"/>
          </p:cNvSpPr>
          <p:nvPr>
            <p:ph type="title"/>
          </p:nvPr>
        </p:nvSpPr>
        <p:spPr/>
        <p:txBody>
          <a:bodyPr/>
          <a:lstStyle/>
          <a:p>
            <a:r>
              <a:rPr lang="en-US" dirty="0"/>
              <a:t>Historic 8th Amendment is passed</a:t>
            </a:r>
            <a:br>
              <a:rPr lang="en-US" dirty="0"/>
            </a:br>
            <a:endParaRPr lang="en-US" dirty="0"/>
          </a:p>
        </p:txBody>
      </p:sp>
      <p:sp>
        <p:nvSpPr>
          <p:cNvPr id="3" name="Content Placeholder 2">
            <a:extLst>
              <a:ext uri="{FF2B5EF4-FFF2-40B4-BE49-F238E27FC236}">
                <a16:creationId xmlns:a16="http://schemas.microsoft.com/office/drawing/2014/main" id="{C78823E6-1A0D-4BA2-8960-0FECD9DA9003}"/>
              </a:ext>
            </a:extLst>
          </p:cNvPr>
          <p:cNvSpPr>
            <a:spLocks noGrp="1"/>
          </p:cNvSpPr>
          <p:nvPr>
            <p:ph idx="1"/>
          </p:nvPr>
        </p:nvSpPr>
        <p:spPr>
          <a:xfrm>
            <a:off x="838200" y="1166191"/>
            <a:ext cx="10515600" cy="5326684"/>
          </a:xfrm>
        </p:spPr>
        <p:txBody>
          <a:bodyPr/>
          <a:lstStyle/>
          <a:p>
            <a:pPr algn="just"/>
            <a:r>
              <a:rPr lang="en-US" dirty="0"/>
              <a:t>The 1973 Constitution of Pakistan envisaged a Parliamentary System of government, with the balance of power tilted towards the Prime Minister. The President could not exercise his powers without the concurrence of the Prime Minister. The Eight Constitutional Amendment, however, altered the form of the Constitution drastically. Passed by the Senate on November 14, 1985, the Eight Amendment affected almost 19 clauses of the Constitution and brought the office of the President of Pakistan almost at par with that of the Prime Minister.</a:t>
            </a:r>
          </a:p>
          <a:p>
            <a:pPr algn="just"/>
            <a:r>
              <a:rPr lang="en-US" dirty="0"/>
              <a:t>However, the most controversial power awarded to the office of the President was under the Article 58(2) b, which was the power of dissolution of the National Assembly at his own discretion.</a:t>
            </a:r>
          </a:p>
        </p:txBody>
      </p:sp>
    </p:spTree>
    <p:extLst>
      <p:ext uri="{BB962C8B-B14F-4D97-AF65-F5344CB8AC3E}">
        <p14:creationId xmlns:p14="http://schemas.microsoft.com/office/powerpoint/2010/main" val="237510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8265-90A2-47C4-8054-7E7E12FF0FA9}"/>
              </a:ext>
            </a:extLst>
          </p:cNvPr>
          <p:cNvSpPr>
            <a:spLocks noGrp="1"/>
          </p:cNvSpPr>
          <p:nvPr>
            <p:ph type="title"/>
          </p:nvPr>
        </p:nvSpPr>
        <p:spPr/>
        <p:txBody>
          <a:bodyPr/>
          <a:lstStyle/>
          <a:p>
            <a:r>
              <a:rPr lang="en-US" b="1" u="sng" dirty="0"/>
              <a:t>Outline</a:t>
            </a:r>
          </a:p>
        </p:txBody>
      </p:sp>
      <p:sp>
        <p:nvSpPr>
          <p:cNvPr id="3" name="Content Placeholder 2">
            <a:extLst>
              <a:ext uri="{FF2B5EF4-FFF2-40B4-BE49-F238E27FC236}">
                <a16:creationId xmlns:a16="http://schemas.microsoft.com/office/drawing/2014/main" id="{27699917-0329-45A9-8DDF-1AA8DE35E2F9}"/>
              </a:ext>
            </a:extLst>
          </p:cNvPr>
          <p:cNvSpPr>
            <a:spLocks noGrp="1"/>
          </p:cNvSpPr>
          <p:nvPr>
            <p:ph idx="1"/>
          </p:nvPr>
        </p:nvSpPr>
        <p:spPr/>
        <p:txBody>
          <a:bodyPr>
            <a:normAutofit fontScale="85000" lnSpcReduction="20000"/>
          </a:bodyPr>
          <a:lstStyle/>
          <a:p>
            <a:r>
              <a:rPr lang="en-US" dirty="0"/>
              <a:t>Introduction</a:t>
            </a:r>
          </a:p>
          <a:p>
            <a:r>
              <a:rPr lang="en-US" dirty="0"/>
              <a:t>Islamization</a:t>
            </a:r>
          </a:p>
          <a:p>
            <a:r>
              <a:rPr lang="en-US" dirty="0"/>
              <a:t>Bhutto’s trial</a:t>
            </a:r>
          </a:p>
          <a:p>
            <a:r>
              <a:rPr lang="en-US" dirty="0"/>
              <a:t>Movement for restoration of Democracy 1983</a:t>
            </a:r>
          </a:p>
          <a:p>
            <a:r>
              <a:rPr lang="en-US" dirty="0"/>
              <a:t>The Afghan War Settlement</a:t>
            </a:r>
          </a:p>
          <a:p>
            <a:r>
              <a:rPr lang="en-US" dirty="0"/>
              <a:t>Referendum 1984</a:t>
            </a:r>
          </a:p>
          <a:p>
            <a:r>
              <a:rPr lang="en-US" dirty="0"/>
              <a:t>General Elections, February 1985</a:t>
            </a:r>
          </a:p>
          <a:p>
            <a:r>
              <a:rPr lang="en-US" dirty="0"/>
              <a:t>Muhammad Khan </a:t>
            </a:r>
            <a:r>
              <a:rPr lang="en-US" dirty="0" err="1"/>
              <a:t>Junejo</a:t>
            </a:r>
            <a:r>
              <a:rPr lang="en-US" dirty="0"/>
              <a:t> Becomes Prime Minister</a:t>
            </a:r>
          </a:p>
          <a:p>
            <a:r>
              <a:rPr lang="en-US" dirty="0"/>
              <a:t>Historic 8th Amendment is passed</a:t>
            </a:r>
          </a:p>
          <a:p>
            <a:r>
              <a:rPr lang="en-US" dirty="0" err="1"/>
              <a:t>Ojhri</a:t>
            </a:r>
            <a:r>
              <a:rPr lang="en-US" dirty="0"/>
              <a:t> Camp Disaster</a:t>
            </a:r>
          </a:p>
          <a:p>
            <a:r>
              <a:rPr lang="en-US" dirty="0"/>
              <a:t>Death of General Zia-ul-Haq</a:t>
            </a:r>
          </a:p>
          <a:p>
            <a:endParaRPr lang="en-US" dirty="0"/>
          </a:p>
        </p:txBody>
      </p:sp>
    </p:spTree>
    <p:extLst>
      <p:ext uri="{BB962C8B-B14F-4D97-AF65-F5344CB8AC3E}">
        <p14:creationId xmlns:p14="http://schemas.microsoft.com/office/powerpoint/2010/main" val="1249469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643BEB-A149-47AA-AD73-29F90EB3ECE4}"/>
              </a:ext>
            </a:extLst>
          </p:cNvPr>
          <p:cNvSpPr>
            <a:spLocks noGrp="1"/>
          </p:cNvSpPr>
          <p:nvPr>
            <p:ph idx="1"/>
          </p:nvPr>
        </p:nvSpPr>
        <p:spPr>
          <a:xfrm>
            <a:off x="838200" y="371061"/>
            <a:ext cx="10515600" cy="5805902"/>
          </a:xfrm>
        </p:spPr>
        <p:txBody>
          <a:bodyPr>
            <a:normAutofit lnSpcReduction="10000"/>
          </a:bodyPr>
          <a:lstStyle/>
          <a:p>
            <a:pPr algn="just"/>
            <a:r>
              <a:rPr lang="en-US" dirty="0"/>
              <a:t>Other clauses amended by the Eight Amendment dealt with the office of the Prime Minister, Senate, and Governors. Article 51 increased the number of the National Assembly seats from 200 to 207. The number of the Senate seats was increased from 63 to 87 under Article 59. The Eight Amendment also indemnified the entire President’s Orders, Ordinances, Martial Law Regulations and Martial Law Orders, including the Referendum Orders made between July 5, 1977, and September 13, 1985.</a:t>
            </a:r>
          </a:p>
          <a:p>
            <a:pPr algn="just"/>
            <a:endParaRPr lang="en-US" dirty="0"/>
          </a:p>
          <a:p>
            <a:pPr algn="just"/>
            <a:r>
              <a:rPr lang="en-US" dirty="0"/>
              <a:t>The Eighth Amendment is considered as a landmark in the constitutional history of Pakistan. It not only altered the very form of the Constitution from purely Parliamentary to semi-Presidential, but also changed the constitutional and political history of the country.</a:t>
            </a:r>
          </a:p>
          <a:p>
            <a:br>
              <a:rPr lang="en-US" dirty="0"/>
            </a:br>
            <a:endParaRPr lang="en-US" dirty="0"/>
          </a:p>
        </p:txBody>
      </p:sp>
    </p:spTree>
    <p:extLst>
      <p:ext uri="{BB962C8B-B14F-4D97-AF65-F5344CB8AC3E}">
        <p14:creationId xmlns:p14="http://schemas.microsoft.com/office/powerpoint/2010/main" val="42375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EA1C1-F22D-4866-B988-EC0EC463F884}"/>
              </a:ext>
            </a:extLst>
          </p:cNvPr>
          <p:cNvSpPr>
            <a:spLocks noGrp="1"/>
          </p:cNvSpPr>
          <p:nvPr>
            <p:ph idx="1"/>
          </p:nvPr>
        </p:nvSpPr>
        <p:spPr>
          <a:xfrm>
            <a:off x="838200" y="304800"/>
            <a:ext cx="10515600" cy="5872163"/>
          </a:xfrm>
        </p:spPr>
        <p:txBody>
          <a:bodyPr>
            <a:normAutofit/>
          </a:bodyPr>
          <a:lstStyle/>
          <a:p>
            <a:pPr marL="0" indent="0">
              <a:buNone/>
            </a:pPr>
            <a:r>
              <a:rPr lang="en-US" b="1" dirty="0" err="1"/>
              <a:t>Ojhri</a:t>
            </a:r>
            <a:r>
              <a:rPr lang="en-US" b="1" dirty="0"/>
              <a:t> Camp Disaster</a:t>
            </a:r>
          </a:p>
          <a:p>
            <a:pPr algn="just"/>
            <a:r>
              <a:rPr lang="en-US" dirty="0"/>
              <a:t>It was a depot established during the British period where the British kept their arms and ammunition.</a:t>
            </a:r>
          </a:p>
          <a:p>
            <a:pPr algn="just"/>
            <a:r>
              <a:rPr lang="en-US" dirty="0"/>
              <a:t>On 10 April, 1988, a fire broke out in that depot due to which there occurred severe explosion. There were missiles, rockets, and bombs in that depot.</a:t>
            </a:r>
          </a:p>
          <a:p>
            <a:pPr algn="just"/>
            <a:r>
              <a:rPr lang="en-US" dirty="0" err="1"/>
              <a:t>Junejo</a:t>
            </a:r>
            <a:r>
              <a:rPr lang="en-US" dirty="0"/>
              <a:t> appointed a commission to investigate the incident. The report of the commission held the former chief of ISI Akhtar </a:t>
            </a:r>
            <a:r>
              <a:rPr lang="en-US" dirty="0" err="1"/>
              <a:t>AbdurRehman</a:t>
            </a:r>
            <a:r>
              <a:rPr lang="en-US" dirty="0"/>
              <a:t>, and sitting chief of ISI General Hamid Gul responsible for the incident.</a:t>
            </a:r>
          </a:p>
          <a:p>
            <a:pPr algn="just"/>
            <a:r>
              <a:rPr lang="en-US" dirty="0"/>
              <a:t>In order to avoid the trial of the ISI chiefs, Zia dismissed the elected government of </a:t>
            </a:r>
            <a:r>
              <a:rPr lang="en-US" dirty="0" err="1"/>
              <a:t>Junejo</a:t>
            </a:r>
            <a:r>
              <a:rPr lang="en-US" dirty="0"/>
              <a:t>, and accused him of corruption </a:t>
            </a:r>
          </a:p>
          <a:p>
            <a:endParaRPr lang="en-US" dirty="0"/>
          </a:p>
        </p:txBody>
      </p:sp>
    </p:spTree>
    <p:extLst>
      <p:ext uri="{BB962C8B-B14F-4D97-AF65-F5344CB8AC3E}">
        <p14:creationId xmlns:p14="http://schemas.microsoft.com/office/powerpoint/2010/main" val="3226417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0CE0-43D3-4CF8-9AF3-B15B6340C745}"/>
              </a:ext>
            </a:extLst>
          </p:cNvPr>
          <p:cNvSpPr>
            <a:spLocks noGrp="1"/>
          </p:cNvSpPr>
          <p:nvPr>
            <p:ph type="title"/>
          </p:nvPr>
        </p:nvSpPr>
        <p:spPr/>
        <p:txBody>
          <a:bodyPr/>
          <a:lstStyle/>
          <a:p>
            <a:r>
              <a:rPr lang="en-US" dirty="0"/>
              <a:t>Death of General Zia-ul-Haq</a:t>
            </a:r>
            <a:br>
              <a:rPr lang="en-US" dirty="0"/>
            </a:br>
            <a:endParaRPr lang="en-US" dirty="0"/>
          </a:p>
        </p:txBody>
      </p:sp>
      <p:sp>
        <p:nvSpPr>
          <p:cNvPr id="3" name="Content Placeholder 2">
            <a:extLst>
              <a:ext uri="{FF2B5EF4-FFF2-40B4-BE49-F238E27FC236}">
                <a16:creationId xmlns:a16="http://schemas.microsoft.com/office/drawing/2014/main" id="{BD3D70A1-CEE9-40A1-BBE4-CB43AA45F071}"/>
              </a:ext>
            </a:extLst>
          </p:cNvPr>
          <p:cNvSpPr>
            <a:spLocks noGrp="1"/>
          </p:cNvSpPr>
          <p:nvPr>
            <p:ph idx="1"/>
          </p:nvPr>
        </p:nvSpPr>
        <p:spPr/>
        <p:txBody>
          <a:bodyPr/>
          <a:lstStyle/>
          <a:p>
            <a:pPr algn="just"/>
            <a:r>
              <a:rPr lang="en-US" dirty="0"/>
              <a:t>General Muhammad Zia-ul-Haq was killed in an air crash on August 17, 1988. He had gone to </a:t>
            </a:r>
            <a:r>
              <a:rPr lang="en-US" dirty="0" err="1"/>
              <a:t>Bhawalpur</a:t>
            </a:r>
            <a:r>
              <a:rPr lang="en-US" dirty="0"/>
              <a:t> to see a demonstration of tanks where he was accompanied by a number of Generals, including the Chairman Joint Chiefs of Staff Committee, Chief of General Staff, high-ranking Military Attaches, as well as the U. S. Ambassador to Pakistan. On his return journey, his military transport aircraft, a C-130, exploded in mid-air a few minutes after takeoff from </a:t>
            </a:r>
            <a:r>
              <a:rPr lang="en-US" dirty="0" err="1"/>
              <a:t>Bhawalpur</a:t>
            </a:r>
            <a:r>
              <a:rPr lang="en-US" dirty="0"/>
              <a:t> airport, killing all passengers aboard including the President.</a:t>
            </a:r>
          </a:p>
        </p:txBody>
      </p:sp>
    </p:spTree>
    <p:extLst>
      <p:ext uri="{BB962C8B-B14F-4D97-AF65-F5344CB8AC3E}">
        <p14:creationId xmlns:p14="http://schemas.microsoft.com/office/powerpoint/2010/main" val="332718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F8A88-55A0-4FA0-8629-C1AE645D9C1F}"/>
              </a:ext>
            </a:extLst>
          </p:cNvPr>
          <p:cNvSpPr>
            <a:spLocks noGrp="1"/>
          </p:cNvSpPr>
          <p:nvPr>
            <p:ph idx="1"/>
          </p:nvPr>
        </p:nvSpPr>
        <p:spPr>
          <a:xfrm>
            <a:off x="838200" y="636104"/>
            <a:ext cx="10515600" cy="5540859"/>
          </a:xfrm>
        </p:spPr>
        <p:txBody>
          <a:bodyPr/>
          <a:lstStyle/>
          <a:p>
            <a:pPr algn="just"/>
            <a:r>
              <a:rPr lang="en-US" dirty="0"/>
              <a:t>Zia-ul-</a:t>
            </a:r>
            <a:r>
              <a:rPr lang="en-US" dirty="0" err="1"/>
              <a:t>Haq</a:t>
            </a:r>
            <a:r>
              <a:rPr lang="en-US" dirty="0"/>
              <a:t> imposed Martial law on 5</a:t>
            </a:r>
            <a:r>
              <a:rPr lang="en-US" baseline="30000" dirty="0"/>
              <a:t>th</a:t>
            </a:r>
            <a:r>
              <a:rPr lang="en-US" dirty="0"/>
              <a:t> July 1977. The fundamental rights of the people were suspended .</a:t>
            </a:r>
          </a:p>
          <a:p>
            <a:pPr algn="just"/>
            <a:r>
              <a:rPr lang="en-US" dirty="0"/>
              <a:t>The political activities were banned. All political parties were dismissed, and no new political party could establish itself. </a:t>
            </a:r>
          </a:p>
          <a:p>
            <a:pPr algn="just"/>
            <a:r>
              <a:rPr lang="en-US" dirty="0"/>
              <a:t>Zia said that he want to restore democracy. He promised that the elections would be held in 90 days and the power would be transferred to the elected representatives of the people. </a:t>
            </a:r>
          </a:p>
          <a:p>
            <a:pPr algn="just"/>
            <a:r>
              <a:rPr lang="en-US" dirty="0"/>
              <a:t>However, the imposition of Martial law was different this time, because the constitution was not abrogated rather it was held in abeyance. </a:t>
            </a:r>
          </a:p>
          <a:p>
            <a:pPr algn="just"/>
            <a:r>
              <a:rPr lang="en-US" dirty="0"/>
              <a:t>It was declared that the Martial law order 1977 will be used to administer the country. </a:t>
            </a:r>
          </a:p>
        </p:txBody>
      </p:sp>
    </p:spTree>
    <p:extLst>
      <p:ext uri="{BB962C8B-B14F-4D97-AF65-F5344CB8AC3E}">
        <p14:creationId xmlns:p14="http://schemas.microsoft.com/office/powerpoint/2010/main" val="244302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0688-4650-4F11-84E9-1C3669A53852}"/>
              </a:ext>
            </a:extLst>
          </p:cNvPr>
          <p:cNvSpPr>
            <a:spLocks noGrp="1"/>
          </p:cNvSpPr>
          <p:nvPr>
            <p:ph type="title"/>
          </p:nvPr>
        </p:nvSpPr>
        <p:spPr/>
        <p:txBody>
          <a:bodyPr/>
          <a:lstStyle/>
          <a:p>
            <a:r>
              <a:rPr lang="en-US" b="1" dirty="0"/>
              <a:t>Policy of Islamization or </a:t>
            </a:r>
            <a:r>
              <a:rPr lang="en-US" b="1" dirty="0" err="1"/>
              <a:t>Shariatization</a:t>
            </a:r>
            <a:br>
              <a:rPr lang="en-US" b="1" dirty="0"/>
            </a:br>
            <a:endParaRPr lang="en-US" dirty="0"/>
          </a:p>
        </p:txBody>
      </p:sp>
      <p:sp>
        <p:nvSpPr>
          <p:cNvPr id="3" name="Content Placeholder 2">
            <a:extLst>
              <a:ext uri="{FF2B5EF4-FFF2-40B4-BE49-F238E27FC236}">
                <a16:creationId xmlns:a16="http://schemas.microsoft.com/office/drawing/2014/main" id="{A666475A-833D-499F-9B55-08108A2351CD}"/>
              </a:ext>
            </a:extLst>
          </p:cNvPr>
          <p:cNvSpPr>
            <a:spLocks noGrp="1"/>
          </p:cNvSpPr>
          <p:nvPr>
            <p:ph idx="1"/>
          </p:nvPr>
        </p:nvSpPr>
        <p:spPr/>
        <p:txBody>
          <a:bodyPr/>
          <a:lstStyle/>
          <a:p>
            <a:pPr marL="0" indent="0">
              <a:buNone/>
            </a:pPr>
            <a:r>
              <a:rPr lang="en-US" sz="2800" b="1" dirty="0">
                <a:effectLst/>
                <a:latin typeface="Times New Roman" panose="02020603050405020304" pitchFamily="18" charset="0"/>
                <a:ea typeface="Calibri" panose="020F0502020204030204" pitchFamily="34" charset="0"/>
              </a:rPr>
              <a:t>Legal System</a:t>
            </a:r>
          </a:p>
          <a:p>
            <a:pPr algn="just"/>
            <a:r>
              <a:rPr lang="en-US" sz="2800" dirty="0">
                <a:effectLst/>
                <a:latin typeface="Times New Roman" panose="02020603050405020304" pitchFamily="18" charset="0"/>
                <a:ea typeface="Calibri" panose="020F0502020204030204" pitchFamily="34" charset="0"/>
              </a:rPr>
              <a:t>In 1978, General Muhammad Zia-UL-</a:t>
            </a:r>
            <a:r>
              <a:rPr lang="en-US" sz="2800" dirty="0" err="1">
                <a:effectLst/>
                <a:latin typeface="Times New Roman" panose="02020603050405020304" pitchFamily="18" charset="0"/>
                <a:ea typeface="Calibri" panose="020F0502020204030204" pitchFamily="34" charset="0"/>
              </a:rPr>
              <a:t>Haq</a:t>
            </a:r>
            <a:r>
              <a:rPr lang="en-US" sz="2800" dirty="0">
                <a:effectLst/>
                <a:latin typeface="Times New Roman" panose="02020603050405020304" pitchFamily="18" charset="0"/>
                <a:ea typeface="Calibri" panose="020F0502020204030204" pitchFamily="34" charset="0"/>
              </a:rPr>
              <a:t> announced the legal system in the whole country that would be consist or based on Nizam-</a:t>
            </a:r>
            <a:r>
              <a:rPr lang="en-US" sz="2800" dirty="0" err="1">
                <a:effectLst/>
                <a:latin typeface="Times New Roman" panose="02020603050405020304" pitchFamily="18" charset="0"/>
                <a:ea typeface="Calibri" panose="020F0502020204030204" pitchFamily="34" charset="0"/>
              </a:rPr>
              <a:t>ie</a:t>
            </a:r>
            <a:r>
              <a:rPr lang="en-US" sz="2800" dirty="0">
                <a:effectLst/>
                <a:latin typeface="Times New Roman" panose="02020603050405020304" pitchFamily="18" charset="0"/>
                <a:ea typeface="Calibri" panose="020F0502020204030204" pitchFamily="34" charset="0"/>
              </a:rPr>
              <a:t>-Mustafa </a:t>
            </a:r>
            <a:r>
              <a:rPr lang="en-US" sz="2800" b="1" dirty="0">
                <a:effectLst/>
                <a:latin typeface="Times New Roman" panose="02020603050405020304" pitchFamily="18" charset="0"/>
                <a:ea typeface="Calibri" panose="020F0502020204030204" pitchFamily="34" charset="0"/>
              </a:rPr>
              <a:t>. </a:t>
            </a:r>
          </a:p>
          <a:p>
            <a:pPr algn="just"/>
            <a:r>
              <a:rPr lang="en-US" sz="2800" dirty="0">
                <a:effectLst/>
                <a:latin typeface="Times New Roman" panose="02020603050405020304" pitchFamily="18" charset="0"/>
                <a:ea typeface="Calibri" panose="020F0502020204030204" pitchFamily="34" charset="0"/>
              </a:rPr>
              <a:t>For the constitutional amendments or changing, special </a:t>
            </a:r>
            <a:r>
              <a:rPr lang="en-US" sz="2800" dirty="0" err="1">
                <a:effectLst/>
                <a:latin typeface="Times New Roman" panose="02020603050405020304" pitchFamily="18" charset="0"/>
                <a:ea typeface="Calibri" panose="020F0502020204030204" pitchFamily="34" charset="0"/>
              </a:rPr>
              <a:t>Shariat</a:t>
            </a:r>
            <a:r>
              <a:rPr lang="en-US" sz="2800" dirty="0">
                <a:effectLst/>
                <a:latin typeface="Times New Roman" panose="02020603050405020304" pitchFamily="18" charset="0"/>
                <a:ea typeface="Calibri" panose="020F0502020204030204" pitchFamily="34" charset="0"/>
              </a:rPr>
              <a:t> bench was established or formulated. These benches were set up in each of the four provincial high courts and appellate branch in Supreme Court. After a year, the </a:t>
            </a:r>
            <a:r>
              <a:rPr lang="en-US" sz="2800" dirty="0" err="1">
                <a:effectLst/>
                <a:latin typeface="Times New Roman" panose="02020603050405020304" pitchFamily="18" charset="0"/>
                <a:ea typeface="Calibri" panose="020F0502020204030204" pitchFamily="34" charset="0"/>
              </a:rPr>
              <a:t>Shariat</a:t>
            </a:r>
            <a:r>
              <a:rPr lang="en-US" sz="2800" dirty="0">
                <a:effectLst/>
                <a:latin typeface="Times New Roman" panose="02020603050405020304" pitchFamily="18" charset="0"/>
                <a:ea typeface="Calibri" panose="020F0502020204030204" pitchFamily="34" charset="0"/>
              </a:rPr>
              <a:t> court replaced by the name of Federal </a:t>
            </a:r>
            <a:r>
              <a:rPr lang="en-US" sz="2800" dirty="0" err="1">
                <a:effectLst/>
                <a:latin typeface="Times New Roman" panose="02020603050405020304" pitchFamily="18" charset="0"/>
                <a:ea typeface="Calibri" panose="020F0502020204030204" pitchFamily="34" charset="0"/>
              </a:rPr>
              <a:t>Shariat</a:t>
            </a:r>
            <a:r>
              <a:rPr lang="en-US" sz="2800" dirty="0">
                <a:effectLst/>
                <a:latin typeface="Times New Roman" panose="02020603050405020304" pitchFamily="18" charset="0"/>
                <a:ea typeface="Calibri" panose="020F0502020204030204" pitchFamily="34" charset="0"/>
              </a:rPr>
              <a:t> court</a:t>
            </a:r>
            <a:endParaRPr lang="en-US" sz="2800" b="1" dirty="0"/>
          </a:p>
        </p:txBody>
      </p:sp>
    </p:spTree>
    <p:extLst>
      <p:ext uri="{BB962C8B-B14F-4D97-AF65-F5344CB8AC3E}">
        <p14:creationId xmlns:p14="http://schemas.microsoft.com/office/powerpoint/2010/main" val="142921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C2872-3CF8-46BE-AD12-35FB7E80DB43}"/>
              </a:ext>
            </a:extLst>
          </p:cNvPr>
          <p:cNvSpPr>
            <a:spLocks noGrp="1"/>
          </p:cNvSpPr>
          <p:nvPr>
            <p:ph idx="1"/>
          </p:nvPr>
        </p:nvSpPr>
        <p:spPr>
          <a:xfrm>
            <a:off x="838200" y="530087"/>
            <a:ext cx="10515600" cy="5646876"/>
          </a:xfrm>
        </p:spPr>
        <p:txBody>
          <a:bodyPr>
            <a:noAutofit/>
          </a:bodyPr>
          <a:lstStyle/>
          <a:p>
            <a:pPr marL="0" indent="0" algn="just">
              <a:buNone/>
            </a:pPr>
            <a:r>
              <a:rPr lang="en-US" sz="2400" b="1" dirty="0"/>
              <a:t>Zakat</a:t>
            </a:r>
          </a:p>
          <a:p>
            <a:pPr marL="0" indent="0" algn="just">
              <a:buNone/>
            </a:pPr>
            <a:r>
              <a:rPr lang="en-US" sz="2400" dirty="0">
                <a:effectLst/>
                <a:latin typeface="Times New Roman" panose="02020603050405020304" pitchFamily="18" charset="0"/>
                <a:ea typeface="Calibri" panose="020F0502020204030204" pitchFamily="34" charset="0"/>
              </a:rPr>
              <a:t>He introduced the government collection of Zakat (almsgiving). zakat policy introduced which applied in saving as well as other investments at the rate or ratio of 2.5% per annum.</a:t>
            </a:r>
          </a:p>
          <a:p>
            <a:pPr marL="0" marR="0" indent="0" algn="just">
              <a:lnSpc>
                <a:spcPct val="107000"/>
              </a:lnSpc>
              <a:spcBef>
                <a:spcPts val="200"/>
              </a:spcBef>
              <a:spcAft>
                <a:spcPts val="0"/>
              </a:spcAft>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Council of Islamic Ideology (CII):</a:t>
            </a:r>
            <a:endParaRPr lang="en-US"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Arial" panose="020B0604020202020204" pitchFamily="34" charset="0"/>
              </a:rPr>
              <a:t>The first step is to formulate the Council of Islamic ideology CII. The function of CII was advised to the government to Islamize the policy and all the existing laws in the country or state according to the Quran Sunna and Hadith.</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07000"/>
              </a:lnSpc>
              <a:spcBef>
                <a:spcPts val="200"/>
              </a:spcBef>
              <a:spcAft>
                <a:spcPts val="0"/>
              </a:spcAft>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Educational sector policy</a:t>
            </a:r>
            <a:endParaRPr lang="en-US"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rPr>
              <a:t>In education sector, higher education curriculums were also revised according to the teaching of Quran and Sunnah and in the light of Hadith. The school curriculums were also revised and stress or focused on Islamic principles and teaching of Pakistan ideology</a:t>
            </a:r>
            <a:endParaRPr lang="en-US" sz="2400" dirty="0">
              <a:latin typeface="Times New Roman" panose="02020603050405020304" pitchFamily="18" charset="0"/>
            </a:endParaRPr>
          </a:p>
        </p:txBody>
      </p:sp>
    </p:spTree>
    <p:extLst>
      <p:ext uri="{BB962C8B-B14F-4D97-AF65-F5344CB8AC3E}">
        <p14:creationId xmlns:p14="http://schemas.microsoft.com/office/powerpoint/2010/main" val="94657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FDECA-9C65-4103-BD14-3D81C85AAAC9}"/>
              </a:ext>
            </a:extLst>
          </p:cNvPr>
          <p:cNvSpPr>
            <a:spLocks noGrp="1"/>
          </p:cNvSpPr>
          <p:nvPr>
            <p:ph idx="1"/>
          </p:nvPr>
        </p:nvSpPr>
        <p:spPr>
          <a:xfrm>
            <a:off x="838200" y="556591"/>
            <a:ext cx="10515600" cy="5620372"/>
          </a:xfrm>
        </p:spPr>
        <p:txBody>
          <a:bodyPr>
            <a:normAutofit lnSpcReduction="10000"/>
          </a:bodyPr>
          <a:lstStyle/>
          <a:p>
            <a:pPr marL="0" marR="0" indent="0" algn="just">
              <a:lnSpc>
                <a:spcPct val="107000"/>
              </a:lnSpc>
              <a:spcBef>
                <a:spcPts val="200"/>
              </a:spcBef>
              <a:spcAft>
                <a:spcPts val="0"/>
              </a:spcAft>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Media sector policy:</a:t>
            </a:r>
            <a:endParaRPr lang="en-US"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rPr>
              <a:t>In electronic media sector, and press were strictly compelled to reflect the orthodox valve of Islam and other activities like woman drama, woman sports stage performance was discouraged. The woman T.V announcers and news anchors were ordered to cover their heads during board caste on T.V</a:t>
            </a:r>
          </a:p>
          <a:p>
            <a:pPr marL="0" indent="0" algn="just">
              <a:buNone/>
            </a:pPr>
            <a:r>
              <a:rPr lang="en-US" sz="2400" b="1" dirty="0">
                <a:effectLst/>
                <a:latin typeface="Times New Roman" panose="02020603050405020304" pitchFamily="18" charset="0"/>
                <a:ea typeface="Calibri" panose="020F0502020204030204" pitchFamily="34" charset="0"/>
              </a:rPr>
              <a:t>USSR </a:t>
            </a:r>
            <a:r>
              <a:rPr lang="en-US" sz="2400" b="1" dirty="0">
                <a:latin typeface="Times New Roman" panose="02020603050405020304" pitchFamily="18" charset="0"/>
                <a:ea typeface="Calibri" panose="020F0502020204030204" pitchFamily="34" charset="0"/>
              </a:rPr>
              <a:t>invasion of Afghanistan</a:t>
            </a:r>
          </a:p>
          <a:p>
            <a:pPr algn="just"/>
            <a:r>
              <a:rPr lang="en-US" sz="2400" dirty="0">
                <a:effectLst/>
                <a:latin typeface="Times New Roman" panose="02020603050405020304" pitchFamily="18" charset="0"/>
                <a:ea typeface="Calibri" panose="020F0502020204030204" pitchFamily="34" charset="0"/>
              </a:rPr>
              <a:t>USSR invaded Afghanistan on 25th December 1979.</a:t>
            </a:r>
          </a:p>
          <a:p>
            <a:pPr algn="just"/>
            <a:r>
              <a:rPr lang="en-US" sz="2400" dirty="0">
                <a:effectLst/>
                <a:latin typeface="Times New Roman" panose="02020603050405020304" pitchFamily="18" charset="0"/>
                <a:ea typeface="Calibri" panose="020F0502020204030204" pitchFamily="34" charset="0"/>
              </a:rPr>
              <a:t>The viewpoints of the United States and Pakistan merged here, as Pakistan turned into the front- line state in the control of the Soviet risk. It was the era of Cold War, between the two giants i.e., America and USSR. So, America decided to covertly fight USSR on Afghan soil and bury it on “Graveyard of Empires”. </a:t>
            </a:r>
            <a:endParaRPr lang="en-US" sz="2400" dirty="0">
              <a:latin typeface="Times New Roman" panose="02020603050405020304" pitchFamily="18" charset="0"/>
              <a:ea typeface="Calibri" panose="020F0502020204030204" pitchFamily="34" charset="0"/>
            </a:endParaRPr>
          </a:p>
          <a:p>
            <a:pPr algn="just"/>
            <a:r>
              <a:rPr lang="en-US" sz="2400" dirty="0">
                <a:effectLst/>
                <a:latin typeface="Times New Roman" panose="02020603050405020304" pitchFamily="18" charset="0"/>
                <a:ea typeface="Calibri" panose="020F0502020204030204" pitchFamily="34" charset="0"/>
              </a:rPr>
              <a:t>Pakistan's backing for the Afghan Mujahedeen turned out to be invaluable in helping them to contain Soviet socialism</a:t>
            </a:r>
          </a:p>
          <a:p>
            <a:pPr algn="just"/>
            <a:r>
              <a:rPr lang="en-US" sz="2400" dirty="0">
                <a:effectLst/>
                <a:latin typeface="Times New Roman" panose="02020603050405020304" pitchFamily="18" charset="0"/>
                <a:ea typeface="Calibri" panose="020F0502020204030204" pitchFamily="34" charset="0"/>
              </a:rPr>
              <a:t>Ziaul </a:t>
            </a:r>
            <a:r>
              <a:rPr lang="en-US" sz="2400" dirty="0" err="1">
                <a:effectLst/>
                <a:latin typeface="Times New Roman" panose="02020603050405020304" pitchFamily="18" charset="0"/>
                <a:ea typeface="Calibri" panose="020F0502020204030204" pitchFamily="34" charset="0"/>
              </a:rPr>
              <a:t>Haq</a:t>
            </a:r>
            <a:r>
              <a:rPr lang="en-US" sz="2400" dirty="0">
                <a:effectLst/>
                <a:latin typeface="Times New Roman" panose="02020603050405020304" pitchFamily="18" charset="0"/>
                <a:ea typeface="Calibri" panose="020F0502020204030204" pitchFamily="34" charset="0"/>
              </a:rPr>
              <a:t> effectively used this opportunity to fortify its Armed Forces and advance its atomic weapons program. </a:t>
            </a:r>
            <a:endParaRPr lang="en-US" sz="2400" dirty="0">
              <a:latin typeface="Times New Roman" panose="02020603050405020304" pitchFamily="18" charset="0"/>
              <a:ea typeface="Calibri" panose="020F0502020204030204" pitchFamily="34" charset="0"/>
            </a:endParaRPr>
          </a:p>
          <a:p>
            <a:pPr marL="0" indent="0">
              <a:buNone/>
            </a:pPr>
            <a:endParaRPr lang="en-US" sz="2400" b="1" dirty="0">
              <a:effectLst/>
              <a:latin typeface="Times New Roman" panose="02020603050405020304" pitchFamily="18" charset="0"/>
              <a:ea typeface="Calibri" panose="020F0502020204030204" pitchFamily="34" charset="0"/>
            </a:endParaRPr>
          </a:p>
          <a:p>
            <a:endParaRPr lang="en-US" sz="1800"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306060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7325-B0A2-4939-8136-DB9966467F0D}"/>
              </a:ext>
            </a:extLst>
          </p:cNvPr>
          <p:cNvSpPr>
            <a:spLocks noGrp="1"/>
          </p:cNvSpPr>
          <p:nvPr>
            <p:ph type="title"/>
          </p:nvPr>
        </p:nvSpPr>
        <p:spPr/>
        <p:txBody>
          <a:bodyPr/>
          <a:lstStyle/>
          <a:p>
            <a:r>
              <a:rPr lang="en-US" dirty="0"/>
              <a:t>Bhutto’s trial</a:t>
            </a:r>
          </a:p>
        </p:txBody>
      </p:sp>
      <p:sp>
        <p:nvSpPr>
          <p:cNvPr id="3" name="Content Placeholder 2">
            <a:extLst>
              <a:ext uri="{FF2B5EF4-FFF2-40B4-BE49-F238E27FC236}">
                <a16:creationId xmlns:a16="http://schemas.microsoft.com/office/drawing/2014/main" id="{F10207DC-2023-4322-91A3-3E56395E7076}"/>
              </a:ext>
            </a:extLst>
          </p:cNvPr>
          <p:cNvSpPr>
            <a:spLocks noGrp="1"/>
          </p:cNvSpPr>
          <p:nvPr>
            <p:ph idx="1"/>
          </p:nvPr>
        </p:nvSpPr>
        <p:spPr>
          <a:xfrm>
            <a:off x="838200" y="1311965"/>
            <a:ext cx="10515600" cy="4864998"/>
          </a:xfrm>
        </p:spPr>
        <p:txBody>
          <a:bodyPr/>
          <a:lstStyle/>
          <a:p>
            <a:pPr algn="just"/>
            <a:r>
              <a:rPr lang="en-US" dirty="0"/>
              <a:t>Bhutto and the PNA leaders were held in protective custody in </a:t>
            </a:r>
            <a:r>
              <a:rPr lang="en-US" dirty="0" err="1"/>
              <a:t>Muree</a:t>
            </a:r>
            <a:r>
              <a:rPr lang="en-US" dirty="0"/>
              <a:t>. </a:t>
            </a:r>
          </a:p>
          <a:p>
            <a:pPr algn="just"/>
            <a:r>
              <a:rPr lang="en-US" dirty="0"/>
              <a:t>However, they were released soon after the imposition of the Martial law.</a:t>
            </a:r>
          </a:p>
          <a:p>
            <a:pPr algn="just"/>
            <a:r>
              <a:rPr lang="en-US" dirty="0"/>
              <a:t>Bhutto started his mass election campaign and toured Multan, Lahore, Karachi, and Peshawar. </a:t>
            </a:r>
          </a:p>
          <a:p>
            <a:pPr algn="just"/>
            <a:r>
              <a:rPr lang="en-US" dirty="0"/>
              <a:t>Zia thought that the popularity Bhutto might not diminish with the passage of time. </a:t>
            </a:r>
          </a:p>
          <a:p>
            <a:pPr algn="just"/>
            <a:r>
              <a:rPr lang="en-US" dirty="0"/>
              <a:t>Bhutto was arrested under the murder charges of Muhammad Ahmed Khan father of Ahmed Raza </a:t>
            </a:r>
            <a:r>
              <a:rPr lang="en-US" dirty="0" err="1"/>
              <a:t>Kasuri</a:t>
            </a:r>
            <a:r>
              <a:rPr lang="en-US" dirty="0"/>
              <a:t> by Lahore high court.</a:t>
            </a:r>
          </a:p>
        </p:txBody>
      </p:sp>
    </p:spTree>
    <p:extLst>
      <p:ext uri="{BB962C8B-B14F-4D97-AF65-F5344CB8AC3E}">
        <p14:creationId xmlns:p14="http://schemas.microsoft.com/office/powerpoint/2010/main" val="180609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89F99F-6080-44F6-9FFB-0A8C466194A4}"/>
              </a:ext>
            </a:extLst>
          </p:cNvPr>
          <p:cNvSpPr>
            <a:spLocks noGrp="1"/>
          </p:cNvSpPr>
          <p:nvPr>
            <p:ph idx="1"/>
          </p:nvPr>
        </p:nvSpPr>
        <p:spPr>
          <a:xfrm>
            <a:off x="838200" y="410817"/>
            <a:ext cx="10515600" cy="5766146"/>
          </a:xfrm>
        </p:spPr>
        <p:txBody>
          <a:bodyPr/>
          <a:lstStyle/>
          <a:p>
            <a:r>
              <a:rPr lang="en-US" dirty="0"/>
              <a:t>However, Bhutto was granted Bail by Lahore High court.</a:t>
            </a:r>
          </a:p>
          <a:p>
            <a:r>
              <a:rPr lang="en-US" dirty="0"/>
              <a:t>But Bhutto was arrested again by Zia ul </a:t>
            </a:r>
            <a:r>
              <a:rPr lang="en-US" dirty="0" err="1"/>
              <a:t>Haq</a:t>
            </a:r>
            <a:r>
              <a:rPr lang="en-US" dirty="0"/>
              <a:t>. The trial started again in Lahore High court.</a:t>
            </a:r>
          </a:p>
          <a:p>
            <a:r>
              <a:rPr lang="en-US" dirty="0"/>
              <a:t>The Federal security force junior officials confessed that they had been involved with Bhutto in murder.</a:t>
            </a:r>
          </a:p>
          <a:p>
            <a:r>
              <a:rPr lang="en-US" dirty="0"/>
              <a:t> The High court in its judgement convicted all the accused for criminal conspiracy and murder and sentenced them to death. </a:t>
            </a:r>
          </a:p>
          <a:p>
            <a:endParaRPr lang="en-US" dirty="0"/>
          </a:p>
        </p:txBody>
      </p:sp>
    </p:spTree>
    <p:extLst>
      <p:ext uri="{BB962C8B-B14F-4D97-AF65-F5344CB8AC3E}">
        <p14:creationId xmlns:p14="http://schemas.microsoft.com/office/powerpoint/2010/main" val="386446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61E9-0FFA-492C-B7DE-ED331EA8843C}"/>
              </a:ext>
            </a:extLst>
          </p:cNvPr>
          <p:cNvSpPr>
            <a:spLocks noGrp="1"/>
          </p:cNvSpPr>
          <p:nvPr>
            <p:ph type="title"/>
          </p:nvPr>
        </p:nvSpPr>
        <p:spPr/>
        <p:txBody>
          <a:bodyPr/>
          <a:lstStyle/>
          <a:p>
            <a:r>
              <a:rPr lang="en-US" b="1" dirty="0"/>
              <a:t>Movement for restoration of Democracy 1983</a:t>
            </a:r>
          </a:p>
        </p:txBody>
      </p:sp>
      <p:sp>
        <p:nvSpPr>
          <p:cNvPr id="3" name="Content Placeholder 2">
            <a:extLst>
              <a:ext uri="{FF2B5EF4-FFF2-40B4-BE49-F238E27FC236}">
                <a16:creationId xmlns:a16="http://schemas.microsoft.com/office/drawing/2014/main" id="{56FF54B2-71AB-4E5B-9F2E-09D5892B93BA}"/>
              </a:ext>
            </a:extLst>
          </p:cNvPr>
          <p:cNvSpPr>
            <a:spLocks noGrp="1"/>
          </p:cNvSpPr>
          <p:nvPr>
            <p:ph idx="1"/>
          </p:nvPr>
        </p:nvSpPr>
        <p:spPr/>
        <p:txBody>
          <a:bodyPr/>
          <a:lstStyle/>
          <a:p>
            <a:r>
              <a:rPr lang="en-US" dirty="0"/>
              <a:t>In February, 1981, PPP and several other smaller parties who had never been or were no longer associated with the PNA formed a group named the Movement for the restoration of Democracy (MRD).</a:t>
            </a:r>
          </a:p>
          <a:p>
            <a:r>
              <a:rPr lang="en-US" dirty="0"/>
              <a:t>The parties included: </a:t>
            </a:r>
            <a:r>
              <a:rPr lang="en-US" dirty="0" err="1"/>
              <a:t>Jamiat</a:t>
            </a:r>
            <a:r>
              <a:rPr lang="en-US" dirty="0"/>
              <a:t>-</a:t>
            </a:r>
            <a:r>
              <a:rPr lang="en-US" dirty="0" err="1"/>
              <a:t>i</a:t>
            </a:r>
            <a:r>
              <a:rPr lang="en-US" dirty="0"/>
              <a:t>-ulema-</a:t>
            </a:r>
            <a:r>
              <a:rPr lang="en-US" dirty="0" err="1"/>
              <a:t>i</a:t>
            </a:r>
            <a:r>
              <a:rPr lang="en-US" dirty="0"/>
              <a:t>-Islam, </a:t>
            </a:r>
            <a:r>
              <a:rPr lang="en-US" dirty="0" err="1"/>
              <a:t>Tehrik-i-Istaqlal</a:t>
            </a:r>
            <a:r>
              <a:rPr lang="en-US" dirty="0"/>
              <a:t>, and PPP. </a:t>
            </a:r>
          </a:p>
          <a:p>
            <a:r>
              <a:rPr lang="en-US" dirty="0"/>
              <a:t>However, the hijacking of Pakistan International Airline (PIA) by AL-Zulfiqar, an organization led by Murtaza Bhutto son of Z.A Bhutto. </a:t>
            </a:r>
          </a:p>
          <a:p>
            <a:r>
              <a:rPr lang="en-US" dirty="0"/>
              <a:t>The plane was taken first from Karachi to Kabul then Damascus. The Hijackers killed some young army officers.</a:t>
            </a:r>
          </a:p>
          <a:p>
            <a:r>
              <a:rPr lang="en-US" dirty="0"/>
              <a:t>As a result of which public reaction started to tilt against the PPP.</a:t>
            </a:r>
          </a:p>
        </p:txBody>
      </p:sp>
    </p:spTree>
    <p:extLst>
      <p:ext uri="{BB962C8B-B14F-4D97-AF65-F5344CB8AC3E}">
        <p14:creationId xmlns:p14="http://schemas.microsoft.com/office/powerpoint/2010/main" val="3022493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2580</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Zia-ul-Haq Era (1977-1988)</vt:lpstr>
      <vt:lpstr>Outline</vt:lpstr>
      <vt:lpstr>PowerPoint Presentation</vt:lpstr>
      <vt:lpstr>Policy of Islamization or Shariatization </vt:lpstr>
      <vt:lpstr>PowerPoint Presentation</vt:lpstr>
      <vt:lpstr>PowerPoint Presentation</vt:lpstr>
      <vt:lpstr>Bhutto’s trial</vt:lpstr>
      <vt:lpstr>PowerPoint Presentation</vt:lpstr>
      <vt:lpstr>Movement for restoration of Democracy 1983</vt:lpstr>
      <vt:lpstr>Referendum 1984 </vt:lpstr>
      <vt:lpstr>Elections 1985 </vt:lpstr>
      <vt:lpstr>The Afghan War Settlement</vt:lpstr>
      <vt:lpstr>PowerPoint Presentation</vt:lpstr>
      <vt:lpstr>PowerPoint Presentation</vt:lpstr>
      <vt:lpstr>General Elections, February 1985 </vt:lpstr>
      <vt:lpstr>PowerPoint Presentation</vt:lpstr>
      <vt:lpstr>Muhammad Khan Junejo Becomes Prime Minister </vt:lpstr>
      <vt:lpstr>PowerPoint Presentation</vt:lpstr>
      <vt:lpstr>Historic 8th Amendment is passed </vt:lpstr>
      <vt:lpstr>PowerPoint Presentation</vt:lpstr>
      <vt:lpstr>PowerPoint Presentation</vt:lpstr>
      <vt:lpstr>Death of General Zia-ul-Haq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Zia-ul-Haq Era (1977-1988)</dc:title>
  <dc:creator>IBRAHIM AHMED</dc:creator>
  <cp:lastModifiedBy>Kashif Ahmed</cp:lastModifiedBy>
  <cp:revision>13</cp:revision>
  <dcterms:created xsi:type="dcterms:W3CDTF">2020-12-03T05:16:20Z</dcterms:created>
  <dcterms:modified xsi:type="dcterms:W3CDTF">2020-12-08T08:30:52Z</dcterms:modified>
</cp:coreProperties>
</file>