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71" r:id="rId12"/>
    <p:sldId id="266" r:id="rId13"/>
    <p:sldId id="267" r:id="rId14"/>
    <p:sldId id="264" r:id="rId15"/>
    <p:sldId id="269" r:id="rId16"/>
    <p:sldId id="272" r:id="rId17"/>
    <p:sldId id="273" r:id="rId18"/>
    <p:sldId id="270" r:id="rId19"/>
    <p:sldId id="277" r:id="rId20"/>
    <p:sldId id="274"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5/7/2018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5/7/2018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5/7/2018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5/7/2018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724122"/>
          </a:xfrm>
        </p:spPr>
        <p:txBody>
          <a:bodyPr anchor="t" anchorCtr="0"/>
          <a:lstStyle/>
          <a:p>
            <a:pPr algn="ctr"/>
            <a:r>
              <a:rPr lang="en-US" dirty="0"/>
              <a:t>MUSHARRAF’S ERA</a:t>
            </a:r>
            <a:br>
              <a:rPr lang="en-US" dirty="0"/>
            </a:br>
            <a:r>
              <a:rPr lang="en-US" sz="2800" dirty="0"/>
              <a:t>(1999-2008)</a:t>
            </a:r>
            <a:br>
              <a:rPr lang="en-US" sz="2800" dirty="0"/>
            </a:br>
            <a:endParaRPr lang="en-US" dirty="0"/>
          </a:p>
        </p:txBody>
      </p:sp>
      <p:sp>
        <p:nvSpPr>
          <p:cNvPr id="3" name="Subtitle 2"/>
          <p:cNvSpPr>
            <a:spLocks noGrp="1"/>
          </p:cNvSpPr>
          <p:nvPr>
            <p:ph type="subTitle" idx="1"/>
          </p:nvPr>
        </p:nvSpPr>
        <p:spPr>
          <a:xfrm>
            <a:off x="1154955" y="3823855"/>
            <a:ext cx="8825658" cy="1814945"/>
          </a:xfrm>
        </p:spPr>
        <p:txBody>
          <a:bodyPr>
            <a:normAutofit/>
          </a:bodyPr>
          <a:lstStyle/>
          <a:p>
            <a:pPr algn="ctr"/>
            <a:r>
              <a:rPr lang="en-US" sz="4000" b="1" dirty="0"/>
              <a:t>4</a:t>
            </a:r>
            <a:r>
              <a:rPr lang="en-US" sz="4000" b="1" baseline="30000" dirty="0"/>
              <a:t>TH</a:t>
            </a:r>
            <a:r>
              <a:rPr lang="en-US" sz="4000" b="1" dirty="0"/>
              <a:t> MARTIAL LAW IN PAKISTAN</a:t>
            </a:r>
          </a:p>
        </p:txBody>
      </p:sp>
    </p:spTree>
    <p:extLst>
      <p:ext uri="{BB962C8B-B14F-4D97-AF65-F5344CB8AC3E}">
        <p14:creationId xmlns:p14="http://schemas.microsoft.com/office/powerpoint/2010/main" val="409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ACTIONS BY MUSHARRAF</a:t>
            </a:r>
          </a:p>
        </p:txBody>
      </p:sp>
      <p:sp>
        <p:nvSpPr>
          <p:cNvPr id="5" name="Content Placeholder 4"/>
          <p:cNvSpPr>
            <a:spLocks noGrp="1"/>
          </p:cNvSpPr>
          <p:nvPr>
            <p:ph idx="1"/>
          </p:nvPr>
        </p:nvSpPr>
        <p:spPr>
          <a:xfrm>
            <a:off x="1154955" y="2603499"/>
            <a:ext cx="8761412" cy="3996805"/>
          </a:xfrm>
        </p:spPr>
        <p:txBody>
          <a:bodyPr>
            <a:normAutofit/>
          </a:bodyPr>
          <a:lstStyle/>
          <a:p>
            <a:r>
              <a:rPr lang="en-US" dirty="0"/>
              <a:t>Exaltation of Prime minister</a:t>
            </a:r>
          </a:p>
          <a:p>
            <a:r>
              <a:rPr lang="en-US" dirty="0"/>
              <a:t>Suspension and reinstallment of chief justice</a:t>
            </a:r>
          </a:p>
          <a:p>
            <a:r>
              <a:rPr lang="en-US" dirty="0"/>
              <a:t>(CHAUDRY IFTIKHAR)</a:t>
            </a:r>
          </a:p>
          <a:p>
            <a:r>
              <a:rPr lang="en-US" dirty="0"/>
              <a:t>Constitutional changes</a:t>
            </a:r>
          </a:p>
          <a:p>
            <a:r>
              <a:rPr lang="en-US" dirty="0"/>
              <a:t>Support of US war on Terror</a:t>
            </a:r>
          </a:p>
          <a:p>
            <a:r>
              <a:rPr lang="en-US" dirty="0"/>
              <a:t>Lal Masjid Operation</a:t>
            </a:r>
          </a:p>
          <a:p>
            <a:r>
              <a:rPr lang="en-US" dirty="0"/>
              <a:t>Return of Nawaz Sharif and Benazir Bhutto</a:t>
            </a:r>
          </a:p>
          <a:p>
            <a:r>
              <a:rPr lang="en-US" dirty="0"/>
              <a:t>Introduction of NAB</a:t>
            </a:r>
          </a:p>
          <a:p>
            <a:r>
              <a:rPr lang="en-US" dirty="0"/>
              <a:t>National reconciliation Ordinance</a:t>
            </a:r>
          </a:p>
          <a:p>
            <a:r>
              <a:rPr lang="en-US" dirty="0"/>
              <a:t>Shared views on Pakistani police commandos</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418" y="2603500"/>
            <a:ext cx="3857432" cy="3416300"/>
          </a:xfrm>
          <a:prstGeom prst="rect">
            <a:avLst/>
          </a:prstGeom>
        </p:spPr>
      </p:pic>
    </p:spTree>
    <p:extLst>
      <p:ext uri="{BB962C8B-B14F-4D97-AF65-F5344CB8AC3E}">
        <p14:creationId xmlns:p14="http://schemas.microsoft.com/office/powerpoint/2010/main" val="326466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EXILATION OF NAWAZ SHARIF</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plane conspiracy.</a:t>
            </a:r>
          </a:p>
          <a:p>
            <a:pPr>
              <a:buFont typeface="Arial" panose="020B0604020202020204" pitchFamily="34" charset="0"/>
              <a:buChar char="•"/>
            </a:pPr>
            <a:r>
              <a:rPr lang="en-US" dirty="0"/>
              <a:t>Charges of hijacking, kidnapping and attempt to murder.</a:t>
            </a:r>
          </a:p>
          <a:p>
            <a:pPr>
              <a:buFont typeface="Arial" panose="020B0604020202020204" pitchFamily="34" charset="0"/>
              <a:buChar char="•"/>
            </a:pPr>
            <a:r>
              <a:rPr lang="en-US" dirty="0"/>
              <a:t>200 passengers.</a:t>
            </a:r>
          </a:p>
          <a:p>
            <a:pPr>
              <a:buFont typeface="Arial" panose="020B0604020202020204" pitchFamily="34" charset="0"/>
              <a:buChar char="•"/>
            </a:pPr>
            <a:r>
              <a:rPr lang="en-US" dirty="0"/>
              <a:t>Nawaz exiled for by the military on agreement to stay out of politics for 21 years.</a:t>
            </a:r>
          </a:p>
        </p:txBody>
      </p:sp>
    </p:spTree>
    <p:extLst>
      <p:ext uri="{BB962C8B-B14F-4D97-AF65-F5344CB8AC3E}">
        <p14:creationId xmlns:p14="http://schemas.microsoft.com/office/powerpoint/2010/main" val="244627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130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87"/>
            <a:ext cx="12192000" cy="6858000"/>
          </a:xfrm>
          <a:prstGeom prst="rect">
            <a:avLst/>
          </a:prstGeom>
        </p:spPr>
      </p:pic>
    </p:spTree>
    <p:extLst>
      <p:ext uri="{BB962C8B-B14F-4D97-AF65-F5344CB8AC3E}">
        <p14:creationId xmlns:p14="http://schemas.microsoft.com/office/powerpoint/2010/main" val="360211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EVENTS HELD IN Musharraf’s ERA</a:t>
            </a:r>
          </a:p>
        </p:txBody>
      </p:sp>
      <p:sp>
        <p:nvSpPr>
          <p:cNvPr id="5" name="Content Placeholder 4"/>
          <p:cNvSpPr>
            <a:spLocks noGrp="1"/>
          </p:cNvSpPr>
          <p:nvPr>
            <p:ph idx="1"/>
          </p:nvPr>
        </p:nvSpPr>
        <p:spPr/>
        <p:txBody>
          <a:bodyPr>
            <a:normAutofit/>
          </a:bodyPr>
          <a:lstStyle/>
          <a:p>
            <a:r>
              <a:rPr lang="en-US" dirty="0"/>
              <a:t>AGRA SUMMIT CONFERENCE(14-16 July 2001)</a:t>
            </a:r>
          </a:p>
          <a:p>
            <a:r>
              <a:rPr lang="en-US" dirty="0"/>
              <a:t>General elections 2002</a:t>
            </a:r>
          </a:p>
          <a:p>
            <a:r>
              <a:rPr lang="en-US" dirty="0"/>
              <a:t>Referendum 2002</a:t>
            </a:r>
          </a:p>
          <a:p>
            <a:r>
              <a:rPr lang="en-US" dirty="0"/>
              <a:t>Suspension and reinstallment of chief justice</a:t>
            </a:r>
          </a:p>
          <a:p>
            <a:r>
              <a:rPr lang="en-US" dirty="0"/>
              <a:t>Lal Masjid Operation</a:t>
            </a:r>
          </a:p>
          <a:p>
            <a:r>
              <a:rPr lang="en-US" dirty="0"/>
              <a:t>Return of Nawaz Sharif and Benazir Bhutto</a:t>
            </a:r>
          </a:p>
          <a:p>
            <a:r>
              <a:rPr lang="en-US" dirty="0"/>
              <a:t>Introduction of NAB</a:t>
            </a:r>
          </a:p>
          <a:p>
            <a:r>
              <a:rPr lang="en-US" dirty="0"/>
              <a:t>National reconciliation Ordinance</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418" y="2603500"/>
            <a:ext cx="3857432" cy="3416300"/>
          </a:xfrm>
          <a:prstGeom prst="rect">
            <a:avLst/>
          </a:prstGeom>
        </p:spPr>
      </p:pic>
    </p:spTree>
    <p:extLst>
      <p:ext uri="{BB962C8B-B14F-4D97-AF65-F5344CB8AC3E}">
        <p14:creationId xmlns:p14="http://schemas.microsoft.com/office/powerpoint/2010/main" val="171608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12792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Reforms and Achievements:</a:t>
            </a:r>
          </a:p>
        </p:txBody>
      </p:sp>
      <p:sp>
        <p:nvSpPr>
          <p:cNvPr id="3" name="Content Placeholder 2"/>
          <p:cNvSpPr>
            <a:spLocks noGrp="1"/>
          </p:cNvSpPr>
          <p:nvPr>
            <p:ph idx="1"/>
          </p:nvPr>
        </p:nvSpPr>
        <p:spPr/>
        <p:txBody>
          <a:bodyPr/>
          <a:lstStyle/>
          <a:p>
            <a:r>
              <a:rPr lang="en-US" dirty="0"/>
              <a:t>Educational institutes. (31 public and 9 world class).</a:t>
            </a:r>
          </a:p>
          <a:p>
            <a:r>
              <a:rPr lang="en-US" dirty="0"/>
              <a:t> Literacy rate in Pakistan had increased from 45% (in 2002) to 53% (in 2005).</a:t>
            </a:r>
          </a:p>
          <a:p>
            <a:r>
              <a:rPr lang="en-US" dirty="0"/>
              <a:t>3</a:t>
            </a:r>
            <a:r>
              <a:rPr lang="en-US" baseline="30000" dirty="0"/>
              <a:t>rd</a:t>
            </a:r>
            <a:r>
              <a:rPr lang="en-US" dirty="0"/>
              <a:t> Fastest growing economy after China and India.</a:t>
            </a:r>
          </a:p>
          <a:p>
            <a:r>
              <a:rPr lang="en-US" dirty="0"/>
              <a:t> A historic 100% increase in tax collection (amounting to Rs. 1 trillion) was observed.</a:t>
            </a:r>
          </a:p>
          <a:p>
            <a:r>
              <a:rPr lang="en-US" dirty="0"/>
              <a:t>The industrial sector registered 26 percent growth.</a:t>
            </a:r>
          </a:p>
          <a:p>
            <a:r>
              <a:rPr lang="en-US" dirty="0"/>
              <a:t>Seven motorways were completed or were under construction.</a:t>
            </a:r>
          </a:p>
          <a:p>
            <a:r>
              <a:rPr lang="en-US" dirty="0"/>
              <a:t>Gwadar, an advanced sea port, was developed.</a:t>
            </a:r>
          </a:p>
        </p:txBody>
      </p:sp>
    </p:spTree>
    <p:extLst>
      <p:ext uri="{BB962C8B-B14F-4D97-AF65-F5344CB8AC3E}">
        <p14:creationId xmlns:p14="http://schemas.microsoft.com/office/powerpoint/2010/main" val="2761177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Reforms and Achievements:</a:t>
            </a:r>
          </a:p>
        </p:txBody>
      </p:sp>
      <p:sp>
        <p:nvSpPr>
          <p:cNvPr id="3" name="Content Placeholder 2"/>
          <p:cNvSpPr>
            <a:spLocks noGrp="1"/>
          </p:cNvSpPr>
          <p:nvPr>
            <p:ph idx="1"/>
          </p:nvPr>
        </p:nvSpPr>
        <p:spPr/>
        <p:txBody>
          <a:bodyPr/>
          <a:lstStyle/>
          <a:p>
            <a:r>
              <a:rPr lang="en-US" dirty="0"/>
              <a:t>A historic 100% increase in tax collection (amounting to Rs. 1 trillion) was observed.</a:t>
            </a:r>
          </a:p>
          <a:p>
            <a:pPr algn="just"/>
            <a:r>
              <a:rPr lang="en-US" dirty="0"/>
              <a:t>Five dams were built: Mirani, </a:t>
            </a:r>
            <a:r>
              <a:rPr lang="en-US" dirty="0" err="1"/>
              <a:t>Subakzai</a:t>
            </a:r>
            <a:r>
              <a:rPr lang="en-US" dirty="0"/>
              <a:t>, </a:t>
            </a:r>
            <a:r>
              <a:rPr lang="en-US" dirty="0" err="1"/>
              <a:t>Gomalzam</a:t>
            </a:r>
            <a:r>
              <a:rPr lang="en-US" dirty="0"/>
              <a:t>, </a:t>
            </a:r>
            <a:r>
              <a:rPr lang="en-US" dirty="0" err="1"/>
              <a:t>Khurram</a:t>
            </a:r>
            <a:r>
              <a:rPr lang="en-US" dirty="0"/>
              <a:t> and </a:t>
            </a:r>
            <a:r>
              <a:rPr lang="en-US" dirty="0" err="1"/>
              <a:t>Tangi</a:t>
            </a:r>
            <a:r>
              <a:rPr lang="en-US" dirty="0"/>
              <a:t>.</a:t>
            </a:r>
          </a:p>
          <a:p>
            <a:pPr algn="just"/>
            <a:endParaRPr lang="en-US" dirty="0"/>
          </a:p>
          <a:p>
            <a:pPr algn="just"/>
            <a:r>
              <a:rPr lang="en-US" dirty="0"/>
              <a:t>Progress was on its peak at that time. He started a plenty of new projects for the development of the Pakistan. He started tax free industrialization to urge the foreign investors. His plan worked and a number of multi-national companies launched in his era. The impact of that was the increasing number of jobs in his era. </a:t>
            </a:r>
          </a:p>
          <a:p>
            <a:endParaRPr lang="en-US" dirty="0"/>
          </a:p>
        </p:txBody>
      </p:sp>
    </p:spTree>
    <p:extLst>
      <p:ext uri="{BB962C8B-B14F-4D97-AF65-F5344CB8AC3E}">
        <p14:creationId xmlns:p14="http://schemas.microsoft.com/office/powerpoint/2010/main" val="372026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RESIGNATION FROM MILITARY</a:t>
            </a:r>
          </a:p>
        </p:txBody>
      </p:sp>
      <p:sp>
        <p:nvSpPr>
          <p:cNvPr id="3" name="Content Placeholder 2"/>
          <p:cNvSpPr>
            <a:spLocks noGrp="1"/>
          </p:cNvSpPr>
          <p:nvPr>
            <p:ph idx="1"/>
          </p:nvPr>
        </p:nvSpPr>
        <p:spPr/>
        <p:txBody>
          <a:bodyPr/>
          <a:lstStyle/>
          <a:p>
            <a:r>
              <a:rPr lang="en-US" dirty="0"/>
              <a:t>On 2 October Military Resigned</a:t>
            </a:r>
          </a:p>
          <a:p>
            <a:r>
              <a:rPr lang="en-US" dirty="0"/>
              <a:t>Nov,3 Musharraf declared Emergency rule across Pakistan</a:t>
            </a:r>
          </a:p>
          <a:p>
            <a:r>
              <a:rPr lang="en-US" dirty="0"/>
              <a:t>Again fired Chief Justice and kept them under detention in their homes</a:t>
            </a:r>
          </a:p>
          <a:p>
            <a:r>
              <a:rPr lang="en-US" dirty="0"/>
              <a:t>Troops were deployed inside state run TV and Radio and </a:t>
            </a:r>
          </a:p>
          <a:p>
            <a:r>
              <a:rPr lang="en-US" dirty="0"/>
              <a:t>Musharraf appointed:</a:t>
            </a:r>
          </a:p>
          <a:p>
            <a:r>
              <a:rPr lang="en-US" dirty="0"/>
              <a:t>General Tariq Majid as chairman joint of Army staff</a:t>
            </a:r>
          </a:p>
          <a:p>
            <a:r>
              <a:rPr lang="en-US" dirty="0"/>
              <a:t>General </a:t>
            </a:r>
            <a:r>
              <a:rPr lang="en-US" dirty="0" err="1"/>
              <a:t>Ashfaq</a:t>
            </a:r>
            <a:r>
              <a:rPr lang="en-US" dirty="0"/>
              <a:t> </a:t>
            </a:r>
            <a:r>
              <a:rPr lang="en-US" dirty="0" err="1"/>
              <a:t>Kayani</a:t>
            </a:r>
            <a:r>
              <a:rPr lang="en-US" dirty="0"/>
              <a:t> as chief of Army staff</a:t>
            </a:r>
          </a:p>
          <a:p>
            <a:r>
              <a:rPr lang="en-US" dirty="0"/>
              <a:t>On 28 November 2007, Musharraf resigned</a:t>
            </a:r>
          </a:p>
          <a:p>
            <a:endParaRPr lang="en-US" dirty="0"/>
          </a:p>
        </p:txBody>
      </p:sp>
    </p:spTree>
    <p:extLst>
      <p:ext uri="{BB962C8B-B14F-4D97-AF65-F5344CB8AC3E}">
        <p14:creationId xmlns:p14="http://schemas.microsoft.com/office/powerpoint/2010/main" val="246473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Musharraf’s Era</a:t>
            </a:r>
          </a:p>
        </p:txBody>
      </p:sp>
      <p:sp>
        <p:nvSpPr>
          <p:cNvPr id="3" name="Content Placeholder 2"/>
          <p:cNvSpPr>
            <a:spLocks noGrp="1"/>
          </p:cNvSpPr>
          <p:nvPr>
            <p:ph idx="1"/>
          </p:nvPr>
        </p:nvSpPr>
        <p:spPr/>
        <p:txBody>
          <a:bodyPr/>
          <a:lstStyle/>
          <a:p>
            <a:r>
              <a:rPr lang="en-US" dirty="0"/>
              <a:t>Return of Nawaz Sharif.</a:t>
            </a:r>
          </a:p>
          <a:p>
            <a:r>
              <a:rPr lang="en-US" dirty="0"/>
              <a:t>Return of Benazir.</a:t>
            </a:r>
          </a:p>
          <a:p>
            <a:r>
              <a:rPr lang="en-US" dirty="0"/>
              <a:t>Death of Benazir.</a:t>
            </a:r>
          </a:p>
          <a:p>
            <a:r>
              <a:rPr lang="en-US" dirty="0"/>
              <a:t>Bombs attacks.</a:t>
            </a:r>
          </a:p>
          <a:p>
            <a:r>
              <a:rPr lang="en-US" dirty="0"/>
              <a:t>Many problem arose after Musharraf’s Era.</a:t>
            </a:r>
          </a:p>
        </p:txBody>
      </p:sp>
    </p:spTree>
    <p:extLst>
      <p:ext uri="{BB962C8B-B14F-4D97-AF65-F5344CB8AC3E}">
        <p14:creationId xmlns:p14="http://schemas.microsoft.com/office/powerpoint/2010/main" val="342252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593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Pakistan need Musharraf like Leaders</a:t>
            </a:r>
          </a:p>
        </p:txBody>
      </p:sp>
      <p:sp>
        <p:nvSpPr>
          <p:cNvPr id="3" name="Content Placeholder 2"/>
          <p:cNvSpPr>
            <a:spLocks noGrp="1"/>
          </p:cNvSpPr>
          <p:nvPr>
            <p:ph idx="1"/>
          </p:nvPr>
        </p:nvSpPr>
        <p:spPr/>
        <p:txBody>
          <a:bodyPr/>
          <a:lstStyle/>
          <a:p>
            <a:pPr marL="118872" indent="0" algn="just">
              <a:buNone/>
            </a:pPr>
            <a:r>
              <a:rPr lang="en-US" dirty="0">
                <a:solidFill>
                  <a:schemeClr val="tx1">
                    <a:lumMod val="95000"/>
                    <a:lumOff val="5000"/>
                  </a:schemeClr>
                </a:solidFill>
              </a:rPr>
              <a:t>Of course, he has the right to tell his opponents, “</a:t>
            </a:r>
            <a:r>
              <a:rPr lang="en-US" dirty="0" err="1">
                <a:solidFill>
                  <a:schemeClr val="tx1">
                    <a:lumMod val="95000"/>
                    <a:lumOff val="5000"/>
                  </a:schemeClr>
                </a:solidFill>
              </a:rPr>
              <a:t>tameez</a:t>
            </a:r>
            <a:r>
              <a:rPr lang="en-US" dirty="0">
                <a:solidFill>
                  <a:schemeClr val="tx1">
                    <a:lumMod val="95000"/>
                    <a:lumOff val="5000"/>
                  </a:schemeClr>
                </a:solidFill>
              </a:rPr>
              <a:t> se </a:t>
            </a:r>
            <a:r>
              <a:rPr lang="en-US" dirty="0" err="1">
                <a:solidFill>
                  <a:schemeClr val="tx1">
                    <a:lumMod val="95000"/>
                    <a:lumOff val="5000"/>
                  </a:schemeClr>
                </a:solidFill>
              </a:rPr>
              <a:t>baat</a:t>
            </a:r>
            <a:r>
              <a:rPr lang="en-US" dirty="0">
                <a:solidFill>
                  <a:schemeClr val="tx1">
                    <a:lumMod val="95000"/>
                    <a:lumOff val="5000"/>
                  </a:schemeClr>
                </a:solidFill>
              </a:rPr>
              <a:t> </a:t>
            </a:r>
            <a:r>
              <a:rPr lang="en-US" dirty="0" err="1">
                <a:solidFill>
                  <a:schemeClr val="tx1">
                    <a:lumMod val="95000"/>
                    <a:lumOff val="5000"/>
                  </a:schemeClr>
                </a:solidFill>
              </a:rPr>
              <a:t>karo</a:t>
            </a:r>
            <a:r>
              <a:rPr lang="en-US" dirty="0">
                <a:solidFill>
                  <a:schemeClr val="tx1">
                    <a:lumMod val="95000"/>
                    <a:lumOff val="5000"/>
                  </a:schemeClr>
                </a:solidFill>
              </a:rPr>
              <a:t> </a:t>
            </a:r>
            <a:r>
              <a:rPr lang="en-US" dirty="0" err="1">
                <a:solidFill>
                  <a:schemeClr val="tx1">
                    <a:lumMod val="95000"/>
                    <a:lumOff val="5000"/>
                  </a:schemeClr>
                </a:solidFill>
              </a:rPr>
              <a:t>warna</a:t>
            </a:r>
            <a:r>
              <a:rPr lang="en-US" dirty="0">
                <a:solidFill>
                  <a:schemeClr val="tx1">
                    <a:lumMod val="95000"/>
                    <a:lumOff val="5000"/>
                  </a:schemeClr>
                </a:solidFill>
              </a:rPr>
              <a:t> </a:t>
            </a:r>
            <a:r>
              <a:rPr lang="en-US" dirty="0" err="1">
                <a:solidFill>
                  <a:schemeClr val="tx1">
                    <a:lumMod val="95000"/>
                    <a:lumOff val="5000"/>
                  </a:schemeClr>
                </a:solidFill>
              </a:rPr>
              <a:t>munh</a:t>
            </a:r>
            <a:r>
              <a:rPr lang="en-US" dirty="0">
                <a:solidFill>
                  <a:schemeClr val="tx1">
                    <a:lumMod val="95000"/>
                    <a:lumOff val="5000"/>
                  </a:schemeClr>
                </a:solidFill>
              </a:rPr>
              <a:t> tor </a:t>
            </a:r>
            <a:r>
              <a:rPr lang="en-US" dirty="0" err="1">
                <a:solidFill>
                  <a:schemeClr val="tx1">
                    <a:lumMod val="95000"/>
                    <a:lumOff val="5000"/>
                  </a:schemeClr>
                </a:solidFill>
              </a:rPr>
              <a:t>jawaab</a:t>
            </a:r>
            <a:r>
              <a:rPr lang="en-US" dirty="0">
                <a:solidFill>
                  <a:schemeClr val="tx1">
                    <a:lumMod val="95000"/>
                    <a:lumOff val="5000"/>
                  </a:schemeClr>
                </a:solidFill>
              </a:rPr>
              <a:t> mile </a:t>
            </a:r>
            <a:r>
              <a:rPr lang="en-US" dirty="0" err="1">
                <a:solidFill>
                  <a:schemeClr val="tx1">
                    <a:lumMod val="95000"/>
                    <a:lumOff val="5000"/>
                  </a:schemeClr>
                </a:solidFill>
              </a:rPr>
              <a:t>ga</a:t>
            </a:r>
            <a:r>
              <a:rPr lang="en-US" dirty="0">
                <a:solidFill>
                  <a:schemeClr val="tx1">
                    <a:lumMod val="95000"/>
                    <a:lumOff val="5000"/>
                  </a:schemeClr>
                </a:solidFill>
              </a:rPr>
              <a:t>”. And it is true that most of them were kept quiet.</a:t>
            </a:r>
          </a:p>
          <a:p>
            <a:pPr marL="118872" indent="0" algn="just">
              <a:buNone/>
            </a:pPr>
            <a:r>
              <a:rPr lang="en-US" dirty="0">
                <a:solidFill>
                  <a:schemeClr val="tx1">
                    <a:lumMod val="95000"/>
                    <a:lumOff val="5000"/>
                  </a:schemeClr>
                </a:solidFill>
              </a:rPr>
              <a:t>War on terrorism.</a:t>
            </a:r>
          </a:p>
          <a:p>
            <a:pPr marL="118872" indent="0" algn="just">
              <a:buNone/>
            </a:pPr>
            <a:r>
              <a:rPr lang="en-US" dirty="0">
                <a:solidFill>
                  <a:schemeClr val="tx1">
                    <a:lumMod val="95000"/>
                    <a:lumOff val="5000"/>
                  </a:schemeClr>
                </a:solidFill>
              </a:rPr>
              <a:t>Handled with cautions, Musharraf delivered good to Pakistan during his martially democratic rule.</a:t>
            </a:r>
          </a:p>
          <a:p>
            <a:pPr marL="118872" indent="0" algn="just">
              <a:buNone/>
            </a:pPr>
            <a:r>
              <a:rPr lang="en-US" dirty="0"/>
              <a:t>His Era was proving to be the best in the History of Pakistan.</a:t>
            </a:r>
          </a:p>
          <a:p>
            <a:pPr marL="118872" indent="0" algn="just">
              <a:buNone/>
            </a:pPr>
            <a:endParaRPr lang="en-US" dirty="0">
              <a:solidFill>
                <a:schemeClr val="tx1">
                  <a:lumMod val="95000"/>
                  <a:lumOff val="5000"/>
                </a:schemeClr>
              </a:solidFill>
            </a:endParaRPr>
          </a:p>
        </p:txBody>
      </p:sp>
    </p:spTree>
    <p:extLst>
      <p:ext uri="{BB962C8B-B14F-4D97-AF65-F5344CB8AC3E}">
        <p14:creationId xmlns:p14="http://schemas.microsoft.com/office/powerpoint/2010/main" val="178572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solidFill>
                  <a:schemeClr val="tx1"/>
                </a:solidFill>
              </a:rPr>
              <a:t>The military, after the continuous eleven years rule of General Zia, had become enough sane not to meddle in the politics of Pakistan directly. The COAS General Beg was given the medal of democracy.  The military, however, didn’t allow a free lunch to the inborn politicians. By this time, the terms such as controlled democracy and guided democracy were coined and put in practice. The rule of General Musharraf was, however, once again legalized on the basis of Doctrine of Necessity departing from the case </a:t>
            </a:r>
            <a:r>
              <a:rPr lang="en-US" dirty="0" err="1">
                <a:solidFill>
                  <a:schemeClr val="tx1"/>
                </a:solidFill>
              </a:rPr>
              <a:t>Asima</a:t>
            </a:r>
            <a:r>
              <a:rPr lang="en-US" dirty="0">
                <a:solidFill>
                  <a:schemeClr val="tx1"/>
                </a:solidFill>
              </a:rPr>
              <a:t> </a:t>
            </a:r>
            <a:r>
              <a:rPr lang="en-US" dirty="0" err="1">
                <a:solidFill>
                  <a:schemeClr val="tx1"/>
                </a:solidFill>
              </a:rPr>
              <a:t>Jillani</a:t>
            </a:r>
            <a:r>
              <a:rPr lang="en-US" dirty="0">
                <a:solidFill>
                  <a:schemeClr val="tx1"/>
                </a:solidFill>
              </a:rPr>
              <a:t> as it had showed a resolve that it wouldn’t resort to this infamous doctrine.</a:t>
            </a:r>
          </a:p>
          <a:p>
            <a:endParaRPr lang="en-US" dirty="0"/>
          </a:p>
        </p:txBody>
      </p:sp>
    </p:spTree>
    <p:extLst>
      <p:ext uri="{BB962C8B-B14F-4D97-AF65-F5344CB8AC3E}">
        <p14:creationId xmlns:p14="http://schemas.microsoft.com/office/powerpoint/2010/main" val="1600116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THANKYOU!</a:t>
            </a:r>
          </a:p>
        </p:txBody>
      </p:sp>
    </p:spTree>
    <p:extLst>
      <p:ext uri="{BB962C8B-B14F-4D97-AF65-F5344CB8AC3E}">
        <p14:creationId xmlns:p14="http://schemas.microsoft.com/office/powerpoint/2010/main" val="244484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MUSHARRAF’S EARLY LIFE</a:t>
            </a:r>
          </a:p>
        </p:txBody>
      </p:sp>
      <p:sp>
        <p:nvSpPr>
          <p:cNvPr id="3" name="Content Placeholder 2"/>
          <p:cNvSpPr>
            <a:spLocks noGrp="1"/>
          </p:cNvSpPr>
          <p:nvPr>
            <p:ph idx="1"/>
          </p:nvPr>
        </p:nvSpPr>
        <p:spPr>
          <a:xfrm>
            <a:off x="1154953" y="2455453"/>
            <a:ext cx="7422990" cy="4241437"/>
          </a:xfrm>
        </p:spPr>
        <p:txBody>
          <a:bodyPr>
            <a:normAutofit fontScale="55000" lnSpcReduction="20000"/>
          </a:bodyPr>
          <a:lstStyle/>
          <a:p>
            <a:pPr marL="285750" indent="-285750">
              <a:buFont typeface="Wingdings" panose="05000000000000000000" pitchFamily="2" charset="2"/>
              <a:buChar char="Ø"/>
            </a:pPr>
            <a:r>
              <a:rPr lang="en-US" dirty="0">
                <a:solidFill>
                  <a:schemeClr val="tx1"/>
                </a:solidFill>
              </a:rPr>
              <a:t>Born in Delhi on 11-Aug-1943</a:t>
            </a:r>
          </a:p>
          <a:p>
            <a:pPr marL="285750" indent="-285750">
              <a:buFont typeface="Wingdings" panose="05000000000000000000" pitchFamily="2" charset="2"/>
              <a:buChar char="Ø"/>
            </a:pPr>
            <a:r>
              <a:rPr lang="en-US" dirty="0">
                <a:solidFill>
                  <a:schemeClr val="tx1"/>
                </a:solidFill>
              </a:rPr>
              <a:t>Son of Syed Musharraf and his wife </a:t>
            </a:r>
            <a:r>
              <a:rPr lang="en-US" dirty="0" err="1">
                <a:solidFill>
                  <a:schemeClr val="tx1"/>
                </a:solidFill>
              </a:rPr>
              <a:t>Zarin</a:t>
            </a:r>
            <a:r>
              <a:rPr lang="en-US" dirty="0">
                <a:solidFill>
                  <a:schemeClr val="tx1"/>
                </a:solidFill>
              </a:rPr>
              <a:t> Musharraf</a:t>
            </a:r>
          </a:p>
          <a:p>
            <a:pPr marL="285750" indent="-285750">
              <a:buFont typeface="Wingdings" panose="05000000000000000000" pitchFamily="2" charset="2"/>
              <a:buChar char="Ø"/>
            </a:pPr>
            <a:r>
              <a:rPr lang="en-US" dirty="0">
                <a:solidFill>
                  <a:schemeClr val="tx1"/>
                </a:solidFill>
              </a:rPr>
              <a:t>After partition 1947, migrated towards Karachi </a:t>
            </a:r>
          </a:p>
          <a:p>
            <a:pPr marL="285750" indent="-285750">
              <a:buFont typeface="Wingdings" panose="05000000000000000000" pitchFamily="2" charset="2"/>
              <a:buChar char="Ø"/>
            </a:pPr>
            <a:r>
              <a:rPr lang="en-US" dirty="0">
                <a:solidFill>
                  <a:schemeClr val="tx1"/>
                </a:solidFill>
              </a:rPr>
              <a:t>In 1949 Musharraf Family moved to Ankara </a:t>
            </a:r>
          </a:p>
          <a:p>
            <a:pPr marL="285750" indent="-285750">
              <a:buFont typeface="Wingdings" panose="05000000000000000000" pitchFamily="2" charset="2"/>
              <a:buChar char="Ø"/>
            </a:pPr>
            <a:r>
              <a:rPr lang="en-US" dirty="0">
                <a:solidFill>
                  <a:schemeClr val="tx1"/>
                </a:solidFill>
              </a:rPr>
              <a:t>In 1956, left Turkey and returned to Pakistan</a:t>
            </a:r>
          </a:p>
          <a:p>
            <a:pPr marL="285750" indent="-285750">
              <a:buFont typeface="Wingdings" panose="05000000000000000000" pitchFamily="2" charset="2"/>
              <a:buChar char="Ø"/>
            </a:pPr>
            <a:r>
              <a:rPr lang="en-US" dirty="0">
                <a:solidFill>
                  <a:schemeClr val="tx1"/>
                </a:solidFill>
              </a:rPr>
              <a:t>Attended Saint Patrick’s School</a:t>
            </a:r>
          </a:p>
          <a:p>
            <a:pPr marL="285750" indent="-285750">
              <a:buFont typeface="Wingdings" panose="05000000000000000000" pitchFamily="2" charset="2"/>
              <a:buChar char="Ø"/>
            </a:pPr>
            <a:r>
              <a:rPr lang="en-US" dirty="0">
                <a:solidFill>
                  <a:schemeClr val="tx1"/>
                </a:solidFill>
              </a:rPr>
              <a:t>Studied Math from Forman Christian College in Lahore and later studied from Royal College of Defense</a:t>
            </a:r>
          </a:p>
          <a:p>
            <a:pPr marL="285750" indent="-285750">
              <a:buFont typeface="Wingdings" panose="05000000000000000000" pitchFamily="2" charset="2"/>
              <a:buChar char="Ø"/>
            </a:pPr>
            <a:r>
              <a:rPr lang="en-US" dirty="0">
                <a:solidFill>
                  <a:schemeClr val="tx1"/>
                </a:solidFill>
              </a:rPr>
              <a:t>Entered the Pakistan Military Academy in 1961</a:t>
            </a:r>
          </a:p>
          <a:p>
            <a:pPr marL="285750" indent="-285750">
              <a:buFont typeface="Wingdings" panose="05000000000000000000" pitchFamily="2" charset="2"/>
              <a:buChar char="Ø"/>
            </a:pPr>
            <a:r>
              <a:rPr lang="en-US" dirty="0">
                <a:solidFill>
                  <a:schemeClr val="tx1"/>
                </a:solidFill>
              </a:rPr>
              <a:t>In 1961, at the age of 18, Commissioned  in the Pakistan Army</a:t>
            </a:r>
          </a:p>
          <a:p>
            <a:pPr marL="285750" indent="-285750">
              <a:buFont typeface="Wingdings" panose="05000000000000000000" pitchFamily="2" charset="2"/>
              <a:buChar char="Ø"/>
            </a:pPr>
            <a:r>
              <a:rPr lang="en-US" dirty="0">
                <a:solidFill>
                  <a:schemeClr val="tx1"/>
                </a:solidFill>
              </a:rPr>
              <a:t>In 1964, got Bachelors degree from PMA</a:t>
            </a:r>
          </a:p>
          <a:p>
            <a:pPr marL="285750" indent="-285750">
              <a:buFont typeface="Wingdings" panose="05000000000000000000" pitchFamily="2" charset="2"/>
              <a:buChar char="Ø"/>
            </a:pPr>
            <a:r>
              <a:rPr lang="en-US" dirty="0">
                <a:solidFill>
                  <a:schemeClr val="tx1"/>
                </a:solidFill>
                <a:cs typeface="Andalus" pitchFamily="18" charset="-78"/>
              </a:rPr>
              <a:t>Fought in Indo-Pak war in 1965, as a young officer</a:t>
            </a:r>
            <a:r>
              <a:rPr lang="en-US" b="1" dirty="0">
                <a:cs typeface="Andalus" pitchFamily="18" charset="-78"/>
              </a:rPr>
              <a:t>.</a:t>
            </a:r>
          </a:p>
          <a:p>
            <a:pPr marL="285750" indent="-285750">
              <a:buFont typeface="Wingdings" panose="05000000000000000000" pitchFamily="2" charset="2"/>
              <a:buChar char="Ø"/>
            </a:pPr>
            <a:r>
              <a:rPr lang="en-US" dirty="0">
                <a:solidFill>
                  <a:schemeClr val="tx1"/>
                </a:solidFill>
                <a:cs typeface="Andalus" pitchFamily="18" charset="-78"/>
              </a:rPr>
              <a:t>On 28 December 1968,married to </a:t>
            </a:r>
            <a:r>
              <a:rPr lang="en-US" dirty="0" err="1">
                <a:solidFill>
                  <a:schemeClr val="tx1"/>
                </a:solidFill>
                <a:cs typeface="Andalus" pitchFamily="18" charset="-78"/>
              </a:rPr>
              <a:t>Sehba</a:t>
            </a:r>
            <a:r>
              <a:rPr lang="en-US" dirty="0">
                <a:solidFill>
                  <a:schemeClr val="tx1"/>
                </a:solidFill>
                <a:cs typeface="Andalus" pitchFamily="18" charset="-78"/>
              </a:rPr>
              <a:t> Musharraf.</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In 1974, assigned as lieutenant Colonel and colonel in 1978</a:t>
            </a:r>
          </a:p>
          <a:p>
            <a:pPr marL="285750" indent="-285750">
              <a:buFont typeface="Wingdings" panose="05000000000000000000" pitchFamily="2" charset="2"/>
              <a:buChar char="Ø"/>
            </a:pPr>
            <a:r>
              <a:rPr lang="en-US" dirty="0">
                <a:solidFill>
                  <a:schemeClr val="tx1"/>
                </a:solidFill>
              </a:rPr>
              <a:t>In 1980, Commanded as artillery brigade</a:t>
            </a:r>
          </a:p>
          <a:p>
            <a:pPr marL="285750" indent="-285750">
              <a:buFont typeface="Wingdings" panose="05000000000000000000" pitchFamily="2" charset="2"/>
              <a:buChar char="Ø"/>
            </a:pPr>
            <a:r>
              <a:rPr lang="en-US" dirty="0">
                <a:solidFill>
                  <a:schemeClr val="tx1"/>
                </a:solidFill>
              </a:rPr>
              <a:t>In 1990, promoted to Major General  </a:t>
            </a:r>
          </a:p>
          <a:p>
            <a:pPr marL="285750" indent="-285750">
              <a:buFont typeface="Wingdings" panose="05000000000000000000" pitchFamily="2" charset="2"/>
              <a:buChar char="Ø"/>
            </a:pPr>
            <a:r>
              <a:rPr lang="en-US" dirty="0">
                <a:solidFill>
                  <a:schemeClr val="tx1"/>
                </a:solidFill>
              </a:rPr>
              <a:t>Later served as Deputy military secretary and the director General of Military Operations </a:t>
            </a:r>
          </a:p>
          <a:p>
            <a:pPr marL="285750" indent="-285750">
              <a:buFont typeface="Wingdings" panose="05000000000000000000" pitchFamily="2" charset="2"/>
              <a:buChar char="Ø"/>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570" y="2310356"/>
            <a:ext cx="2857500" cy="4257675"/>
          </a:xfrm>
          <a:prstGeom prst="rect">
            <a:avLst/>
          </a:prstGeom>
        </p:spPr>
      </p:pic>
    </p:spTree>
    <p:extLst>
      <p:ext uri="{BB962C8B-B14F-4D97-AF65-F5344CB8AC3E}">
        <p14:creationId xmlns:p14="http://schemas.microsoft.com/office/powerpoint/2010/main" val="119945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953" y="4887884"/>
            <a:ext cx="10366487" cy="1546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Clr>
                <a:schemeClr val="accent1"/>
              </a:buClr>
              <a:buFont typeface="Wingdings" panose="05000000000000000000" pitchFamily="2" charset="2"/>
              <a:buChar char="Ø"/>
            </a:pPr>
            <a:endParaRPr lang="en-US" dirty="0">
              <a:solidFill>
                <a:schemeClr val="tx1"/>
              </a:solidFill>
            </a:endParaRPr>
          </a:p>
        </p:txBody>
      </p:sp>
      <p:sp>
        <p:nvSpPr>
          <p:cNvPr id="2" name="Title 1"/>
          <p:cNvSpPr>
            <a:spLocks noGrp="1"/>
          </p:cNvSpPr>
          <p:nvPr>
            <p:ph type="title"/>
          </p:nvPr>
        </p:nvSpPr>
        <p:spPr/>
        <p:txBody>
          <a:bodyPr/>
          <a:lstStyle/>
          <a:p>
            <a:r>
              <a:rPr lang="en-US" dirty="0"/>
              <a:t>APPOINTMENT AS COAS</a:t>
            </a:r>
          </a:p>
        </p:txBody>
      </p:sp>
      <p:sp>
        <p:nvSpPr>
          <p:cNvPr id="3" name="Content Placeholder 2"/>
          <p:cNvSpPr>
            <a:spLocks noGrp="1"/>
          </p:cNvSpPr>
          <p:nvPr>
            <p:ph idx="1"/>
          </p:nvPr>
        </p:nvSpPr>
        <p:spPr>
          <a:xfrm>
            <a:off x="1154953" y="2503749"/>
            <a:ext cx="7274151" cy="3930303"/>
          </a:xfrm>
        </p:spPr>
        <p:txBody>
          <a:bodyPr/>
          <a:lstStyle/>
          <a:p>
            <a:r>
              <a:rPr lang="en-US" dirty="0"/>
              <a:t>Nawaz Sharif decided to appoint a new COAS as problem arose between Nawaz and general Karamat.</a:t>
            </a:r>
          </a:p>
          <a:p>
            <a:r>
              <a:rPr lang="en-US" dirty="0"/>
              <a:t>Three lieutenant General Offices  were In line to succeed </a:t>
            </a:r>
          </a:p>
          <a:p>
            <a:r>
              <a:rPr lang="en-US" dirty="0"/>
              <a:t>Lieutenant General Ali </a:t>
            </a:r>
            <a:r>
              <a:rPr lang="en-US" dirty="0" err="1"/>
              <a:t>Kuli</a:t>
            </a:r>
            <a:r>
              <a:rPr lang="en-US" dirty="0"/>
              <a:t> Khan</a:t>
            </a:r>
          </a:p>
          <a:p>
            <a:r>
              <a:rPr lang="en-US" dirty="0"/>
              <a:t>Lieutenant General Khalid Nawaz Khan</a:t>
            </a:r>
          </a:p>
          <a:p>
            <a:r>
              <a:rPr lang="en-US" dirty="0"/>
              <a:t>Lieutenant General </a:t>
            </a:r>
            <a:r>
              <a:rPr lang="en-US" dirty="0" err="1"/>
              <a:t>Pervaiz</a:t>
            </a:r>
            <a:r>
              <a:rPr lang="en-US" dirty="0"/>
              <a:t> Musharraf</a:t>
            </a:r>
          </a:p>
          <a:p>
            <a:r>
              <a:rPr lang="en-US" dirty="0">
                <a:solidFill>
                  <a:schemeClr val="tx1"/>
                </a:solidFill>
              </a:rPr>
              <a:t>Recommendation from </a:t>
            </a:r>
            <a:r>
              <a:rPr lang="en-US" dirty="0" err="1">
                <a:solidFill>
                  <a:schemeClr val="tx1"/>
                </a:solidFill>
              </a:rPr>
              <a:t>Shahbaz</a:t>
            </a:r>
            <a:r>
              <a:rPr lang="en-US" dirty="0">
                <a:solidFill>
                  <a:schemeClr val="tx1"/>
                </a:solidFill>
              </a:rPr>
              <a:t> Sharif and </a:t>
            </a:r>
            <a:r>
              <a:rPr lang="en-US" dirty="0" err="1">
                <a:solidFill>
                  <a:schemeClr val="tx1"/>
                </a:solidFill>
              </a:rPr>
              <a:t>Nisar</a:t>
            </a:r>
            <a:r>
              <a:rPr lang="en-US" dirty="0">
                <a:solidFill>
                  <a:schemeClr val="tx1"/>
                </a:solidFill>
              </a:rPr>
              <a:t> Ali Khan</a:t>
            </a:r>
          </a:p>
          <a:p>
            <a:r>
              <a:rPr lang="en-US" dirty="0">
                <a:solidFill>
                  <a:schemeClr val="tx1"/>
                </a:solidFill>
              </a:rPr>
              <a:t>Nawaz personally promoted Musharraf to the four star and replaced Karamat</a:t>
            </a:r>
          </a:p>
          <a:p>
            <a:endParaRPr lang="en-US" dirty="0"/>
          </a:p>
          <a:p>
            <a:endParaRPr lang="en-US" dirty="0"/>
          </a:p>
          <a:p>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966" y="2503749"/>
            <a:ext cx="3890682"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9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681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PERVAIZ VS NAWAZ!!(12-OCT-1999)</a:t>
            </a:r>
          </a:p>
        </p:txBody>
      </p:sp>
      <p:sp>
        <p:nvSpPr>
          <p:cNvPr id="3" name="Content Placeholder 2"/>
          <p:cNvSpPr>
            <a:spLocks noGrp="1"/>
          </p:cNvSpPr>
          <p:nvPr>
            <p:ph idx="1"/>
          </p:nvPr>
        </p:nvSpPr>
        <p:spPr>
          <a:xfrm>
            <a:off x="1154955" y="2603500"/>
            <a:ext cx="6883056" cy="3416300"/>
          </a:xfrm>
        </p:spPr>
        <p:txBody>
          <a:bodyPr>
            <a:normAutofit fontScale="92500" lnSpcReduction="20000"/>
          </a:bodyPr>
          <a:lstStyle/>
          <a:p>
            <a:r>
              <a:rPr lang="en-US" dirty="0"/>
              <a:t>Musharraf return from official visit from </a:t>
            </a:r>
            <a:r>
              <a:rPr lang="en-US" dirty="0" err="1"/>
              <a:t>Srilanka</a:t>
            </a:r>
            <a:r>
              <a:rPr lang="en-US" dirty="0"/>
              <a:t> on account of celebration of 50 Years of Srilankan’s Army.</a:t>
            </a:r>
          </a:p>
          <a:p>
            <a:r>
              <a:rPr lang="en-US" dirty="0"/>
              <a:t>Nawaz Ordered not to allow Musharraf to land in territory of Pakistan</a:t>
            </a:r>
          </a:p>
          <a:p>
            <a:r>
              <a:rPr lang="en-US" dirty="0"/>
              <a:t>Nawaz  announced replacing Musharraf with Khawaja </a:t>
            </a:r>
            <a:r>
              <a:rPr lang="en-US" dirty="0" err="1"/>
              <a:t>Ziauddin</a:t>
            </a:r>
            <a:r>
              <a:rPr lang="en-US" dirty="0"/>
              <a:t> </a:t>
            </a:r>
          </a:p>
          <a:p>
            <a:r>
              <a:rPr lang="en-US" dirty="0"/>
              <a:t>Karachi-bound Pakistan International Airlines PK805</a:t>
            </a:r>
          </a:p>
          <a:p>
            <a:r>
              <a:rPr lang="en-US" dirty="0"/>
              <a:t> leaving at 15:45 local time.</a:t>
            </a:r>
          </a:p>
          <a:p>
            <a:r>
              <a:rPr lang="en-US" dirty="0"/>
              <a:t>circling the Karachi Airport almost 200 minutes.</a:t>
            </a:r>
          </a:p>
          <a:p>
            <a:r>
              <a:rPr lang="en-US" dirty="0"/>
              <a:t> land at about 19:47 just before ran out of fuel.</a:t>
            </a:r>
          </a:p>
          <a:p>
            <a:r>
              <a:rPr lang="en-US" dirty="0"/>
              <a:t>At 22:30 the news came of imposing of martial law.</a:t>
            </a:r>
          </a:p>
          <a:p>
            <a:endParaRPr lang="en-US" dirty="0"/>
          </a:p>
        </p:txBody>
      </p:sp>
    </p:spTree>
    <p:extLst>
      <p:ext uri="{BB962C8B-B14F-4D97-AF65-F5344CB8AC3E}">
        <p14:creationId xmlns:p14="http://schemas.microsoft.com/office/powerpoint/2010/main" val="151001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a:t>
            </a:r>
            <a:r>
              <a:rPr lang="en-US" baseline="30000" dirty="0"/>
              <a:t>TH</a:t>
            </a:r>
            <a:r>
              <a:rPr lang="en-US" dirty="0"/>
              <a:t> MARTAL LAW IMPOSED IN PAKISTAN</a:t>
            </a:r>
          </a:p>
        </p:txBody>
      </p:sp>
      <p:sp>
        <p:nvSpPr>
          <p:cNvPr id="5" name="Text Placeholder 4"/>
          <p:cNvSpPr>
            <a:spLocks noGrp="1"/>
          </p:cNvSpPr>
          <p:nvPr>
            <p:ph type="body" sz="half" idx="2"/>
          </p:nvPr>
        </p:nvSpPr>
        <p:spPr>
          <a:xfrm>
            <a:off x="1154954" y="3561806"/>
            <a:ext cx="8825659" cy="2960914"/>
          </a:xfrm>
        </p:spPr>
        <p:txBody>
          <a:bodyPr/>
          <a:lstStyle/>
          <a:p>
            <a:pPr algn="just"/>
            <a:r>
              <a:rPr lang="en-US" dirty="0"/>
              <a:t>12 October 1999 was the important day in the history of Pakistan. It was the darkest day for the democracy of Pakistan. This was the day; Musharraf took the charge of the country by enforcing Martial Law and ruled out the democracy. Imposing Martial Law is treason and violation of Article 6 of 1973 Constitution of Pakistan. This was all due to the hide and seek between that times Government and Army.</a:t>
            </a:r>
          </a:p>
        </p:txBody>
      </p:sp>
    </p:spTree>
    <p:extLst>
      <p:ext uri="{BB962C8B-B14F-4D97-AF65-F5344CB8AC3E}">
        <p14:creationId xmlns:p14="http://schemas.microsoft.com/office/powerpoint/2010/main" val="376907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2371" y="1428206"/>
            <a:ext cx="8825660" cy="1332411"/>
          </a:xfrm>
        </p:spPr>
        <p:txBody>
          <a:bodyPr/>
          <a:lstStyle/>
          <a:p>
            <a:r>
              <a:rPr lang="en-US" dirty="0"/>
              <a:t>GENERAL ELECTIONS AND REFERENDUM</a:t>
            </a:r>
          </a:p>
        </p:txBody>
      </p:sp>
      <p:sp>
        <p:nvSpPr>
          <p:cNvPr id="5" name="Text Placeholder 4"/>
          <p:cNvSpPr>
            <a:spLocks noGrp="1"/>
          </p:cNvSpPr>
          <p:nvPr>
            <p:ph type="body" idx="1"/>
          </p:nvPr>
        </p:nvSpPr>
        <p:spPr>
          <a:xfrm>
            <a:off x="1172372" y="3204755"/>
            <a:ext cx="8825659" cy="2690949"/>
          </a:xfrm>
        </p:spPr>
        <p:txBody>
          <a:bodyPr>
            <a:normAutofit/>
          </a:bodyPr>
          <a:lstStyle/>
          <a:p>
            <a:r>
              <a:rPr lang="en-US" i="1" dirty="0">
                <a:solidFill>
                  <a:schemeClr val="tx1"/>
                </a:solidFill>
              </a:rPr>
              <a:t>Pakistan came under military rule again on October 12, 1999.</a:t>
            </a:r>
          </a:p>
          <a:p>
            <a:r>
              <a:rPr lang="en-US" i="1" dirty="0">
                <a:solidFill>
                  <a:schemeClr val="tx1"/>
                </a:solidFill>
              </a:rPr>
              <a:t>General elections were held on October 10, 2002.</a:t>
            </a:r>
          </a:p>
          <a:p>
            <a:r>
              <a:rPr lang="en-US" i="1" dirty="0">
                <a:solidFill>
                  <a:schemeClr val="tx1"/>
                </a:solidFill>
              </a:rPr>
              <a:t>A referendum was held on April 30, 2002 for him to be elected as the president for another five years.</a:t>
            </a:r>
          </a:p>
          <a:p>
            <a:r>
              <a:rPr lang="en-US" i="1" dirty="0">
                <a:solidFill>
                  <a:schemeClr val="tx1"/>
                </a:solidFill>
              </a:rPr>
              <a:t>On November 12, 2007, Musharraf issued some amendments to the Military Act, which gave the armed forces some additional powers.</a:t>
            </a:r>
            <a:endParaRPr lang="en-US" dirty="0">
              <a:solidFill>
                <a:schemeClr val="tx1"/>
              </a:solidFill>
            </a:endParaRPr>
          </a:p>
        </p:txBody>
      </p:sp>
    </p:spTree>
    <p:extLst>
      <p:ext uri="{BB962C8B-B14F-4D97-AF65-F5344CB8AC3E}">
        <p14:creationId xmlns:p14="http://schemas.microsoft.com/office/powerpoint/2010/main" val="179936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Musharraf’s Era</a:t>
            </a:r>
          </a:p>
        </p:txBody>
      </p:sp>
      <p:sp>
        <p:nvSpPr>
          <p:cNvPr id="3" name="Content Placeholder 2"/>
          <p:cNvSpPr>
            <a:spLocks noGrp="1"/>
          </p:cNvSpPr>
          <p:nvPr>
            <p:ph idx="1"/>
          </p:nvPr>
        </p:nvSpPr>
        <p:spPr/>
        <p:txBody>
          <a:bodyPr/>
          <a:lstStyle/>
          <a:p>
            <a:r>
              <a:rPr lang="en-US" dirty="0"/>
              <a:t>He took control on 1999.</a:t>
            </a:r>
          </a:p>
          <a:p>
            <a:r>
              <a:rPr lang="en-US" dirty="0"/>
              <a:t>General elections 2002 (10 </a:t>
            </a:r>
            <a:r>
              <a:rPr lang="en-US" dirty="0" err="1"/>
              <a:t>oct</a:t>
            </a:r>
            <a:r>
              <a:rPr lang="en-US" dirty="0"/>
              <a:t>)</a:t>
            </a:r>
          </a:p>
          <a:p>
            <a:r>
              <a:rPr lang="en-US" dirty="0"/>
              <a:t>Mir </a:t>
            </a:r>
            <a:r>
              <a:rPr lang="en-US" dirty="0" err="1"/>
              <a:t>Zaffarullah</a:t>
            </a:r>
            <a:r>
              <a:rPr lang="en-US" dirty="0"/>
              <a:t> Khan (2002-2004), as Prime Minister</a:t>
            </a:r>
          </a:p>
          <a:p>
            <a:r>
              <a:rPr lang="en-US" dirty="0" err="1"/>
              <a:t>Shaukat</a:t>
            </a:r>
            <a:r>
              <a:rPr lang="en-US" dirty="0"/>
              <a:t> Aziz (28 </a:t>
            </a:r>
            <a:r>
              <a:rPr lang="en-US" dirty="0" err="1"/>
              <a:t>oct</a:t>
            </a:r>
            <a:r>
              <a:rPr lang="en-US" dirty="0"/>
              <a:t> 2004)</a:t>
            </a:r>
          </a:p>
          <a:p>
            <a:endParaRPr lang="en-US" dirty="0"/>
          </a:p>
        </p:txBody>
      </p:sp>
      <p:pic>
        <p:nvPicPr>
          <p:cNvPr id="4" name="Content Placeholder 3" descr="pervez-musharraf-in-uno.jpg"/>
          <p:cNvPicPr>
            <a:picLocks noChangeAspect="1"/>
          </p:cNvPicPr>
          <p:nvPr/>
        </p:nvPicPr>
        <p:blipFill>
          <a:blip r:embed="rId2" cstate="print"/>
          <a:stretch>
            <a:fillRect/>
          </a:stretch>
        </p:blipFill>
        <p:spPr>
          <a:xfrm>
            <a:off x="7666937" y="2603500"/>
            <a:ext cx="3754750" cy="3988492"/>
          </a:xfrm>
          <a:prstGeom prst="rect">
            <a:avLst/>
          </a:prstGeom>
        </p:spPr>
      </p:pic>
    </p:spTree>
    <p:extLst>
      <p:ext uri="{BB962C8B-B14F-4D97-AF65-F5344CB8AC3E}">
        <p14:creationId xmlns:p14="http://schemas.microsoft.com/office/powerpoint/2010/main" val="1367817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979</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Andalus</vt:lpstr>
      <vt:lpstr>Arial</vt:lpstr>
      <vt:lpstr>Century Gothic</vt:lpstr>
      <vt:lpstr>Wingdings</vt:lpstr>
      <vt:lpstr>Wingdings 3</vt:lpstr>
      <vt:lpstr>Ion Boardroom</vt:lpstr>
      <vt:lpstr>MUSHARRAF’S ERA (1999-2008) </vt:lpstr>
      <vt:lpstr>PowerPoint Presentation</vt:lpstr>
      <vt:lpstr>MEET MUSHARRAF’S EARLY LIFE</vt:lpstr>
      <vt:lpstr>APPOINTMENT AS COAS</vt:lpstr>
      <vt:lpstr>PowerPoint Presentation</vt:lpstr>
      <vt:lpstr>PERVAIZ VS NAWAZ!!(12-OCT-1999)</vt:lpstr>
      <vt:lpstr>4TH MARTAL LAW IMPOSED IN PAKISTAN</vt:lpstr>
      <vt:lpstr>GENERAL ELECTIONS AND REFERENDUM</vt:lpstr>
      <vt:lpstr>Musharraf’s Era</vt:lpstr>
      <vt:lpstr>ACTIONS BY MUSHARRAF</vt:lpstr>
      <vt:lpstr>EXILATION OF NAWAZ SHARIF</vt:lpstr>
      <vt:lpstr>PowerPoint Presentation</vt:lpstr>
      <vt:lpstr>PowerPoint Presentation</vt:lpstr>
      <vt:lpstr>EVENTS HELD IN Musharraf’s ERA</vt:lpstr>
      <vt:lpstr>PowerPoint Presentation</vt:lpstr>
      <vt:lpstr>Major Reforms and Achievements:</vt:lpstr>
      <vt:lpstr>Major Reforms and Achievements:</vt:lpstr>
      <vt:lpstr>RESIGNATION FROM MILITARY</vt:lpstr>
      <vt:lpstr>End Of Musharraf’s Era</vt:lpstr>
      <vt:lpstr>Pakistan need Musharraf like Leaders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MUSHARRAF’S ERA (1999-2008)</dc:title>
  <dc:creator>Shaheer Mehmood</dc:creator>
  <cp:lastModifiedBy>Kashif Ahmed</cp:lastModifiedBy>
  <cp:revision>13</cp:revision>
  <dcterms:created xsi:type="dcterms:W3CDTF">2017-11-21T06:34:18Z</dcterms:created>
  <dcterms:modified xsi:type="dcterms:W3CDTF">2018-05-07T08:25:54Z</dcterms:modified>
</cp:coreProperties>
</file>