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2" r:id="rId3"/>
    <p:sldId id="271" r:id="rId4"/>
    <p:sldId id="274" r:id="rId5"/>
    <p:sldId id="403" r:id="rId6"/>
    <p:sldId id="406" r:id="rId7"/>
    <p:sldId id="407" r:id="rId8"/>
    <p:sldId id="404" r:id="rId9"/>
    <p:sldId id="410" r:id="rId10"/>
    <p:sldId id="273" r:id="rId11"/>
    <p:sldId id="325" r:id="rId12"/>
    <p:sldId id="411" r:id="rId13"/>
    <p:sldId id="412" r:id="rId14"/>
    <p:sldId id="413" r:id="rId15"/>
    <p:sldId id="409" r:id="rId16"/>
    <p:sldId id="276" r:id="rId17"/>
    <p:sldId id="277" r:id="rId18"/>
    <p:sldId id="278" r:id="rId19"/>
    <p:sldId id="279" r:id="rId20"/>
    <p:sldId id="280"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3D0BB2-FA39-437E-AF2D-6048ADFE0216}" type="datetimeFigureOut">
              <a:rPr lang="en-US" smtClean="0"/>
              <a:t>11/19/2020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78EDBB-70A4-462D-A033-C1E9CCD864FD}" type="slidenum">
              <a:rPr lang="en-US" smtClean="0"/>
              <a:t>‹#›</a:t>
            </a:fld>
            <a:endParaRPr lang="en-US"/>
          </a:p>
        </p:txBody>
      </p:sp>
    </p:spTree>
    <p:extLst>
      <p:ext uri="{BB962C8B-B14F-4D97-AF65-F5344CB8AC3E}">
        <p14:creationId xmlns:p14="http://schemas.microsoft.com/office/powerpoint/2010/main" val="3958977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0BD91F0-57A3-4B12-9987-908A3045A8CC}" type="slidenum">
              <a:rPr lang="en-US" smtClean="0"/>
              <a:pPr/>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6ABC-C145-4AA0-B1CC-C0A5E016FE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1C73A-0908-4E31-9978-0280528083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CB9127-511F-41B3-A4BD-AC92B1AC7220}"/>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2701CE10-A562-44FB-B7F9-6516532298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B9482-159C-49DB-9DDB-5E7C23183956}"/>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2161926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AA99-03B9-4AE2-B4AC-7225546AB9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37627B-9D0A-4737-B9C5-A7E43418E2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D2604-CC85-49BC-929D-33D8345B6F6C}"/>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AA12A4F2-9803-4C9B-9890-84B013DF5F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5AF2CB-4774-4D11-B930-F366F59D0F89}"/>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406340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FE4D46-EDFD-4C69-BE75-677D8768F7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EE3FE5A-166F-4332-B96A-641946612A4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3E322-ADBD-4CF7-8AD9-0F9C5588AAEC}"/>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BFF4AA21-BF5B-4B74-828A-D70D0A1F8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5A0A61-01C3-4734-AFA3-9AC4EE4FF833}"/>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307664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60BE-3482-4E4B-B1A4-EF330EA725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92D6B5-46F6-4E60-A651-236ED37154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09456-F7F5-492C-B142-85C11EE77ABF}"/>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03E90C6A-0E56-4632-A7AD-B25E4CA582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8F3DB3-BFFB-4C2E-B046-12BF0ED19AEA}"/>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123853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63599-CB99-47E1-AD0B-40999AF419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2CA1EC-555C-41BA-B822-73645C0F59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CD2B35-2A99-4000-A05B-3AC9DF71CBDB}"/>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B92A0270-ADC4-481D-89D5-6148EA6A3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020232-A04F-4F4A-950A-18EB35500B17}"/>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3824228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6544C-DC49-4F27-ACD4-2F529E20CE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3A2287E-7330-4F6D-8CCA-9D0A64C30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2E03E2-E14D-435F-9D2F-58ACDD147C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526AE3-2DBA-4017-A202-5C9AC1344A2B}"/>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6" name="Footer Placeholder 5">
            <a:extLst>
              <a:ext uri="{FF2B5EF4-FFF2-40B4-BE49-F238E27FC236}">
                <a16:creationId xmlns:a16="http://schemas.microsoft.com/office/drawing/2014/main" id="{AC996147-90AD-4A05-9A14-431C17614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090A5-B51B-40DD-98B1-7BCF51A6667F}"/>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1781100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04170-E0D5-4FD2-BEE9-5207AD62027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95AD84-ADEB-4478-9D06-8A6899901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2A9742-AC9C-4EC1-89A3-62868A2C90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4C43E0-E457-49A9-83C0-40B46D00C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88D707-114C-4CB4-A31A-B3C757EE0D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6535CC-D159-484A-938C-E2758CAD77AF}"/>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8" name="Footer Placeholder 7">
            <a:extLst>
              <a:ext uri="{FF2B5EF4-FFF2-40B4-BE49-F238E27FC236}">
                <a16:creationId xmlns:a16="http://schemas.microsoft.com/office/drawing/2014/main" id="{36523240-1CC3-4AD1-B03B-588A06B086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2719FA-A878-4866-8BB1-A22268240E3E}"/>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293917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1E6D4-7434-47C2-9E27-2FF487718F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D3E568-ACB5-4967-9874-28798AA6EBDA}"/>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4" name="Footer Placeholder 3">
            <a:extLst>
              <a:ext uri="{FF2B5EF4-FFF2-40B4-BE49-F238E27FC236}">
                <a16:creationId xmlns:a16="http://schemas.microsoft.com/office/drawing/2014/main" id="{0A71ACA7-00B2-4CC1-A875-D965088A02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51ED3E-7C07-43EC-B319-8A993465CEBE}"/>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23943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3FF024-6252-4AE2-942F-7EEE44F1AF44}"/>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3" name="Footer Placeholder 2">
            <a:extLst>
              <a:ext uri="{FF2B5EF4-FFF2-40B4-BE49-F238E27FC236}">
                <a16:creationId xmlns:a16="http://schemas.microsoft.com/office/drawing/2014/main" id="{027BC17B-EE3D-4182-A9D7-D23E4CCEB7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BC44E5-7F67-4B7E-BF73-25050F098828}"/>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326268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44A98-ACC5-4D18-A349-C9C8BC4EF4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07A05A-BBF9-4D46-B078-ABE0F2E952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E28672-06F2-40F7-A338-E0F637C98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E3BFA0-A773-4E04-9EED-1F308D64D810}"/>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6" name="Footer Placeholder 5">
            <a:extLst>
              <a:ext uri="{FF2B5EF4-FFF2-40B4-BE49-F238E27FC236}">
                <a16:creationId xmlns:a16="http://schemas.microsoft.com/office/drawing/2014/main" id="{3B94D8FD-55D8-4454-8E73-835293B1AD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4BE8F6-5AD7-412D-9BA8-101F1D632EEC}"/>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335830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DA7DC-22F9-4B82-B6F0-0A7B71CE90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61B901-3C84-4749-A3F8-73F6FABAD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591DAC-27C6-48AC-ACEF-5DD09E17BB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E35A07-83F7-4EDF-AF0A-AEA435C70FB1}"/>
              </a:ext>
            </a:extLst>
          </p:cNvPr>
          <p:cNvSpPr>
            <a:spLocks noGrp="1"/>
          </p:cNvSpPr>
          <p:nvPr>
            <p:ph type="dt" sz="half" idx="10"/>
          </p:nvPr>
        </p:nvSpPr>
        <p:spPr/>
        <p:txBody>
          <a:bodyPr/>
          <a:lstStyle/>
          <a:p>
            <a:fld id="{39C4573D-BA75-4FA5-B1AD-BD5179548C14}" type="datetimeFigureOut">
              <a:rPr lang="en-US" smtClean="0"/>
              <a:t>11/19/2020</a:t>
            </a:fld>
            <a:endParaRPr lang="en-US"/>
          </a:p>
        </p:txBody>
      </p:sp>
      <p:sp>
        <p:nvSpPr>
          <p:cNvPr id="6" name="Footer Placeholder 5">
            <a:extLst>
              <a:ext uri="{FF2B5EF4-FFF2-40B4-BE49-F238E27FC236}">
                <a16:creationId xmlns:a16="http://schemas.microsoft.com/office/drawing/2014/main" id="{DA1A363E-5894-439F-8707-DD0AABEDA2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84F432-60FF-4C0F-BA68-71B68D8EB04F}"/>
              </a:ext>
            </a:extLst>
          </p:cNvPr>
          <p:cNvSpPr>
            <a:spLocks noGrp="1"/>
          </p:cNvSpPr>
          <p:nvPr>
            <p:ph type="sldNum" sz="quarter" idx="12"/>
          </p:nvPr>
        </p:nvSpPr>
        <p:spPr/>
        <p:txBody>
          <a:bodyPr/>
          <a:lstStyle/>
          <a:p>
            <a:fld id="{268941BD-291F-45D2-8FD0-6F6281382DAD}" type="slidenum">
              <a:rPr lang="en-US" smtClean="0"/>
              <a:t>‹#›</a:t>
            </a:fld>
            <a:endParaRPr lang="en-US"/>
          </a:p>
        </p:txBody>
      </p:sp>
    </p:spTree>
    <p:extLst>
      <p:ext uri="{BB962C8B-B14F-4D97-AF65-F5344CB8AC3E}">
        <p14:creationId xmlns:p14="http://schemas.microsoft.com/office/powerpoint/2010/main" val="31173552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E2AC8-3409-408D-B1DF-AF8073367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776954-E659-48F2-8FF5-8B25FD47F5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D94B38-78C2-4EBB-A783-4DA5C75BC9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C4573D-BA75-4FA5-B1AD-BD5179548C14}" type="datetimeFigureOut">
              <a:rPr lang="en-US" smtClean="0"/>
              <a:t>11/19/2020</a:t>
            </a:fld>
            <a:endParaRPr lang="en-US"/>
          </a:p>
        </p:txBody>
      </p:sp>
      <p:sp>
        <p:nvSpPr>
          <p:cNvPr id="5" name="Footer Placeholder 4">
            <a:extLst>
              <a:ext uri="{FF2B5EF4-FFF2-40B4-BE49-F238E27FC236}">
                <a16:creationId xmlns:a16="http://schemas.microsoft.com/office/drawing/2014/main" id="{28562740-A97B-495A-B4AF-C565D74911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C2D074-9605-4348-9651-6B1A61849B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8941BD-291F-45D2-8FD0-6F6281382DAD}" type="slidenum">
              <a:rPr lang="en-US" smtClean="0"/>
              <a:t>‹#›</a:t>
            </a:fld>
            <a:endParaRPr lang="en-US"/>
          </a:p>
        </p:txBody>
      </p:sp>
    </p:spTree>
    <p:extLst>
      <p:ext uri="{BB962C8B-B14F-4D97-AF65-F5344CB8AC3E}">
        <p14:creationId xmlns:p14="http://schemas.microsoft.com/office/powerpoint/2010/main" val="348017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084E1-7804-417C-97EF-F361485112BF}"/>
              </a:ext>
            </a:extLst>
          </p:cNvPr>
          <p:cNvSpPr>
            <a:spLocks noGrp="1"/>
          </p:cNvSpPr>
          <p:nvPr>
            <p:ph type="ctrTitle"/>
          </p:nvPr>
        </p:nvSpPr>
        <p:spPr>
          <a:xfrm>
            <a:off x="1524000" y="393493"/>
            <a:ext cx="9144000" cy="1329289"/>
          </a:xfrm>
        </p:spPr>
        <p:txBody>
          <a:bodyPr>
            <a:normAutofit fontScale="90000"/>
          </a:bodyPr>
          <a:lstStyle/>
          <a:p>
            <a:r>
              <a:rPr lang="en-US" dirty="0"/>
              <a:t>Political and constitutional developments (1959-1971)</a:t>
            </a:r>
          </a:p>
        </p:txBody>
      </p:sp>
      <p:sp>
        <p:nvSpPr>
          <p:cNvPr id="3" name="Subtitle 2">
            <a:extLst>
              <a:ext uri="{FF2B5EF4-FFF2-40B4-BE49-F238E27FC236}">
                <a16:creationId xmlns:a16="http://schemas.microsoft.com/office/drawing/2014/main" id="{1668261F-47B8-4218-8401-88504C7ACAE2}"/>
              </a:ext>
            </a:extLst>
          </p:cNvPr>
          <p:cNvSpPr>
            <a:spLocks noGrp="1"/>
          </p:cNvSpPr>
          <p:nvPr>
            <p:ph type="subTitle" idx="1"/>
          </p:nvPr>
        </p:nvSpPr>
        <p:spPr>
          <a:xfrm>
            <a:off x="1524000" y="1881809"/>
            <a:ext cx="9144000" cy="3869634"/>
          </a:xfrm>
        </p:spPr>
        <p:txBody>
          <a:bodyPr>
            <a:normAutofit/>
          </a:bodyPr>
          <a:lstStyle/>
          <a:p>
            <a:r>
              <a:rPr lang="en-US" dirty="0"/>
              <a:t>1962 constitution</a:t>
            </a:r>
          </a:p>
          <a:p>
            <a:r>
              <a:rPr lang="en-US" dirty="0"/>
              <a:t>Reforms introduced by </a:t>
            </a:r>
            <a:r>
              <a:rPr lang="en-US" dirty="0" err="1"/>
              <a:t>Ayub</a:t>
            </a:r>
            <a:endParaRPr lang="en-US" dirty="0"/>
          </a:p>
          <a:p>
            <a:r>
              <a:rPr lang="en-US" dirty="0"/>
              <a:t>Elections under Basic Democracies system</a:t>
            </a:r>
          </a:p>
          <a:p>
            <a:r>
              <a:rPr lang="en-US" dirty="0"/>
              <a:t>Agricultural Reforms</a:t>
            </a:r>
          </a:p>
          <a:p>
            <a:r>
              <a:rPr lang="en-US" dirty="0"/>
              <a:t>1965 war</a:t>
            </a:r>
          </a:p>
          <a:p>
            <a:r>
              <a:rPr lang="en-US" dirty="0"/>
              <a:t>Tashkent Declaration 1966</a:t>
            </a:r>
          </a:p>
          <a:p>
            <a:r>
              <a:rPr lang="en-US" dirty="0"/>
              <a:t>Mujib Six points and Agartala conspiracy</a:t>
            </a:r>
          </a:p>
          <a:p>
            <a:r>
              <a:rPr lang="en-US" dirty="0"/>
              <a:t>Yahya Khan and separation of East Pakistan (1969-1971)</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21315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337"/>
          </a:xfrm>
        </p:spPr>
        <p:txBody>
          <a:bodyPr/>
          <a:lstStyle/>
          <a:p>
            <a:r>
              <a:rPr lang="en-US" b="1" dirty="0"/>
              <a:t>1965 war</a:t>
            </a:r>
            <a:r>
              <a:rPr lang="en-US" dirty="0"/>
              <a:t>	</a:t>
            </a:r>
          </a:p>
        </p:txBody>
      </p:sp>
      <p:sp>
        <p:nvSpPr>
          <p:cNvPr id="3" name="Content Placeholder 2"/>
          <p:cNvSpPr>
            <a:spLocks noGrp="1"/>
          </p:cNvSpPr>
          <p:nvPr>
            <p:ph idx="1"/>
          </p:nvPr>
        </p:nvSpPr>
        <p:spPr>
          <a:xfrm>
            <a:off x="838200" y="1120462"/>
            <a:ext cx="10515600" cy="5056501"/>
          </a:xfrm>
        </p:spPr>
        <p:txBody>
          <a:bodyPr>
            <a:normAutofit fontScale="92500" lnSpcReduction="10000"/>
          </a:bodyPr>
          <a:lstStyle/>
          <a:p>
            <a:r>
              <a:rPr lang="en-US" dirty="0"/>
              <a:t>The 1965 war was started due to </a:t>
            </a:r>
            <a:r>
              <a:rPr lang="en-US" dirty="0" err="1"/>
              <a:t>Rann</a:t>
            </a:r>
            <a:r>
              <a:rPr lang="en-US" dirty="0"/>
              <a:t> and Kutch conflict between Pakistan and India in which Pakistan gained control of some regions in </a:t>
            </a:r>
            <a:r>
              <a:rPr lang="en-US" dirty="0" err="1"/>
              <a:t>Rann</a:t>
            </a:r>
            <a:r>
              <a:rPr lang="en-US" dirty="0"/>
              <a:t> and Kutch.</a:t>
            </a:r>
          </a:p>
          <a:p>
            <a:r>
              <a:rPr lang="en-US" dirty="0"/>
              <a:t>India and China fought on the border region in 1962. Pakistan thought that it would be perfect time to take back the occupied territories of Kashmir.</a:t>
            </a:r>
          </a:p>
          <a:p>
            <a:r>
              <a:rPr lang="en-US" dirty="0" err="1"/>
              <a:t>Ayub</a:t>
            </a:r>
            <a:r>
              <a:rPr lang="en-US" dirty="0"/>
              <a:t> khan launched operation Gibraltar with the hope that India position is vulnerable.</a:t>
            </a:r>
          </a:p>
          <a:p>
            <a:r>
              <a:rPr lang="en-US" dirty="0"/>
              <a:t>Pakistan infiltrated mujahedeen in the Indian Occupied region of Kashmir from working boundary (Sialkot-Jammu).</a:t>
            </a:r>
          </a:p>
          <a:p>
            <a:r>
              <a:rPr lang="en-US" dirty="0"/>
              <a:t>India recognized those mujahedeen who entered the region, and started advancing its troops across cease fire line</a:t>
            </a:r>
          </a:p>
          <a:p>
            <a:r>
              <a:rPr lang="en-US" dirty="0"/>
              <a:t>Pakistani troops also advanced in the cease fire line and the clashes started.</a:t>
            </a:r>
          </a:p>
        </p:txBody>
      </p:sp>
    </p:spTree>
    <p:extLst>
      <p:ext uri="{BB962C8B-B14F-4D97-AF65-F5344CB8AC3E}">
        <p14:creationId xmlns:p14="http://schemas.microsoft.com/office/powerpoint/2010/main" val="1683763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r>
              <a:rPr lang="en-US" dirty="0"/>
              <a:t>India launched attack on Pakistan through crossing the international boundary in Punjab. </a:t>
            </a:r>
          </a:p>
          <a:p>
            <a:r>
              <a:rPr lang="en-US" dirty="0"/>
              <a:t>The war was fought for almost 17 days from 6-23 September 1965</a:t>
            </a:r>
          </a:p>
          <a:p>
            <a:r>
              <a:rPr lang="en-US" b="1" dirty="0"/>
              <a:t>Tashkent agreement 1966</a:t>
            </a:r>
          </a:p>
          <a:p>
            <a:r>
              <a:rPr lang="en-US" dirty="0"/>
              <a:t>USSR intervened to bring cessation of the hostilities in between India and Pakistan</a:t>
            </a:r>
          </a:p>
          <a:p>
            <a:r>
              <a:rPr lang="en-US" dirty="0"/>
              <a:t>USSR Prime minister Alexi Kosygin invited </a:t>
            </a:r>
            <a:r>
              <a:rPr lang="en-US" dirty="0" err="1"/>
              <a:t>Ayub</a:t>
            </a:r>
            <a:r>
              <a:rPr lang="en-US" dirty="0"/>
              <a:t> and Indian Prime Minister Lal Bahadur </a:t>
            </a:r>
            <a:r>
              <a:rPr lang="en-US" dirty="0" err="1"/>
              <a:t>Shastri</a:t>
            </a:r>
            <a:r>
              <a:rPr lang="en-US" dirty="0"/>
              <a:t> to Tashkent to sign a peace agreement </a:t>
            </a:r>
          </a:p>
        </p:txBody>
      </p:sp>
    </p:spTree>
    <p:extLst>
      <p:ext uri="{BB962C8B-B14F-4D97-AF65-F5344CB8AC3E}">
        <p14:creationId xmlns:p14="http://schemas.microsoft.com/office/powerpoint/2010/main" val="308511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46A1-620A-4C2C-8E64-6B461B6A7ABD}"/>
              </a:ext>
            </a:extLst>
          </p:cNvPr>
          <p:cNvSpPr>
            <a:spLocks noGrp="1"/>
          </p:cNvSpPr>
          <p:nvPr>
            <p:ph type="title"/>
          </p:nvPr>
        </p:nvSpPr>
        <p:spPr/>
        <p:txBody>
          <a:bodyPr/>
          <a:lstStyle/>
          <a:p>
            <a:r>
              <a:rPr lang="en-US" b="1" dirty="0" err="1"/>
              <a:t>Shiekh</a:t>
            </a:r>
            <a:r>
              <a:rPr lang="en-US" b="1" dirty="0"/>
              <a:t> Mujib six points and Agartala conspiracy case. </a:t>
            </a:r>
          </a:p>
        </p:txBody>
      </p:sp>
      <p:sp>
        <p:nvSpPr>
          <p:cNvPr id="3" name="Content Placeholder 2">
            <a:extLst>
              <a:ext uri="{FF2B5EF4-FFF2-40B4-BE49-F238E27FC236}">
                <a16:creationId xmlns:a16="http://schemas.microsoft.com/office/drawing/2014/main" id="{2E13AA8E-50A4-4921-BAE4-41DA40986488}"/>
              </a:ext>
            </a:extLst>
          </p:cNvPr>
          <p:cNvSpPr>
            <a:spLocks noGrp="1"/>
          </p:cNvSpPr>
          <p:nvPr>
            <p:ph idx="1"/>
          </p:nvPr>
        </p:nvSpPr>
        <p:spPr/>
        <p:txBody>
          <a:bodyPr>
            <a:normAutofit lnSpcReduction="10000"/>
          </a:bodyPr>
          <a:lstStyle/>
          <a:p>
            <a:r>
              <a:rPr lang="en-US" dirty="0" err="1"/>
              <a:t>Shiekh</a:t>
            </a:r>
            <a:r>
              <a:rPr lang="en-US" dirty="0"/>
              <a:t> Mujib </a:t>
            </a:r>
            <a:r>
              <a:rPr lang="en-US" dirty="0" err="1"/>
              <a:t>ur</a:t>
            </a:r>
            <a:r>
              <a:rPr lang="en-US" dirty="0"/>
              <a:t> Rehman entered the politics in East Pakistan in the early 1950s. Suhrawardy has broken away from Muslim League and created East Pakistan </a:t>
            </a:r>
            <a:r>
              <a:rPr lang="en-US" dirty="0" err="1"/>
              <a:t>Awami</a:t>
            </a:r>
            <a:r>
              <a:rPr lang="en-US" dirty="0"/>
              <a:t> Muslim League in 1950. </a:t>
            </a:r>
            <a:r>
              <a:rPr lang="en-US" dirty="0" err="1"/>
              <a:t>Shiekh</a:t>
            </a:r>
            <a:r>
              <a:rPr lang="en-US" dirty="0"/>
              <a:t> Mujib was student leader in East Pakistan at that time. </a:t>
            </a:r>
          </a:p>
          <a:p>
            <a:r>
              <a:rPr lang="en-US" dirty="0"/>
              <a:t>The students in east Pakistan were also in the front line of the Bangla language movement. </a:t>
            </a:r>
          </a:p>
          <a:p>
            <a:r>
              <a:rPr lang="en-US" dirty="0" err="1"/>
              <a:t>Shiekh</a:t>
            </a:r>
            <a:r>
              <a:rPr lang="en-US" dirty="0"/>
              <a:t> Mujib was appointed as the general secretary of the East Pakistan </a:t>
            </a:r>
            <a:r>
              <a:rPr lang="en-US" dirty="0" err="1"/>
              <a:t>Awami</a:t>
            </a:r>
            <a:r>
              <a:rPr lang="en-US" dirty="0"/>
              <a:t> Muslim League. </a:t>
            </a:r>
          </a:p>
          <a:p>
            <a:r>
              <a:rPr lang="en-US" dirty="0"/>
              <a:t>The issues such as the representation, and </a:t>
            </a:r>
            <a:r>
              <a:rPr lang="en-US" dirty="0" err="1"/>
              <a:t>bangla</a:t>
            </a:r>
            <a:r>
              <a:rPr lang="en-US" dirty="0"/>
              <a:t> language issue has been up to some extent incorporated in 1956 constitution, but the economic issue has not been addressed by West Pakistan.</a:t>
            </a:r>
          </a:p>
        </p:txBody>
      </p:sp>
    </p:spTree>
    <p:extLst>
      <p:ext uri="{BB962C8B-B14F-4D97-AF65-F5344CB8AC3E}">
        <p14:creationId xmlns:p14="http://schemas.microsoft.com/office/powerpoint/2010/main" val="1424373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F4A379-A85D-4F48-99E3-05F950B8ABA3}"/>
              </a:ext>
            </a:extLst>
          </p:cNvPr>
          <p:cNvSpPr>
            <a:spLocks noGrp="1"/>
          </p:cNvSpPr>
          <p:nvPr>
            <p:ph idx="1"/>
          </p:nvPr>
        </p:nvSpPr>
        <p:spPr>
          <a:xfrm>
            <a:off x="838200" y="397565"/>
            <a:ext cx="10515600" cy="5779398"/>
          </a:xfrm>
        </p:spPr>
        <p:txBody>
          <a:bodyPr/>
          <a:lstStyle/>
          <a:p>
            <a:r>
              <a:rPr lang="en-US" dirty="0"/>
              <a:t>East Pakistan was underrepresented in the Bureaucracy and army. </a:t>
            </a:r>
          </a:p>
          <a:p>
            <a:r>
              <a:rPr lang="en-US" dirty="0"/>
              <a:t>Jute was produced in large amount in East Pakistan. The total value of raw jute and jute manufacturers exported from East Pakistan was equal to half of the country’s export earnings. But this money did not benefit East Pakistan. </a:t>
            </a:r>
          </a:p>
          <a:p>
            <a:r>
              <a:rPr lang="en-US" dirty="0"/>
              <a:t>East Pakistan was left defenseless in 1965 war.</a:t>
            </a:r>
          </a:p>
          <a:p>
            <a:pPr marL="0" indent="0">
              <a:buNone/>
            </a:pPr>
            <a:r>
              <a:rPr lang="en-US" b="1" dirty="0"/>
              <a:t>Mujib Six points 1966</a:t>
            </a:r>
          </a:p>
          <a:p>
            <a:r>
              <a:rPr lang="en-US" dirty="0"/>
              <a:t>Federal constitution for Pakistan</a:t>
            </a:r>
          </a:p>
          <a:p>
            <a:r>
              <a:rPr lang="en-US" dirty="0"/>
              <a:t>Central government should have defense and foreign policy only rest of the powers should be given to provinces.</a:t>
            </a:r>
          </a:p>
          <a:p>
            <a:r>
              <a:rPr lang="en-US" dirty="0"/>
              <a:t>Tax collection should be in the domain of provinces.</a:t>
            </a:r>
          </a:p>
          <a:p>
            <a:r>
              <a:rPr lang="en-US" dirty="0"/>
              <a:t>East Pakistan should have its own military.</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00845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BA8395-A54E-4C5A-A767-49F036C6EB75}"/>
              </a:ext>
            </a:extLst>
          </p:cNvPr>
          <p:cNvSpPr>
            <a:spLocks noGrp="1"/>
          </p:cNvSpPr>
          <p:nvPr>
            <p:ph idx="1"/>
          </p:nvPr>
        </p:nvSpPr>
        <p:spPr>
          <a:xfrm>
            <a:off x="838200" y="450574"/>
            <a:ext cx="10515600" cy="5726389"/>
          </a:xfrm>
        </p:spPr>
        <p:txBody>
          <a:bodyPr>
            <a:normAutofit lnSpcReduction="10000"/>
          </a:bodyPr>
          <a:lstStyle/>
          <a:p>
            <a:r>
              <a:rPr lang="en-US" dirty="0"/>
              <a:t>Two provinces East and West Pakistan should have their separate currencies or restrictions should be imposed on the flight of capital from East to West Pakistan.</a:t>
            </a:r>
          </a:p>
          <a:p>
            <a:r>
              <a:rPr lang="en-US" dirty="0"/>
              <a:t>The Foreign exchange earned by East Pakistan should remain with East Pakistan</a:t>
            </a:r>
          </a:p>
          <a:p>
            <a:pPr marL="0" indent="0">
              <a:buNone/>
            </a:pPr>
            <a:r>
              <a:rPr lang="en-US" b="1" dirty="0"/>
              <a:t>Agartala Conspiracy case  1968</a:t>
            </a:r>
          </a:p>
          <a:p>
            <a:pPr marL="0" indent="0">
              <a:buNone/>
            </a:pPr>
            <a:r>
              <a:rPr lang="en-US" dirty="0" err="1"/>
              <a:t>Shiekh</a:t>
            </a:r>
            <a:r>
              <a:rPr lang="en-US" dirty="0"/>
              <a:t> Mujib along with other ten people were accused of involved in conspiracy for independence of East Pakistan. </a:t>
            </a:r>
          </a:p>
          <a:p>
            <a:pPr marL="0" indent="0">
              <a:buNone/>
            </a:pPr>
            <a:r>
              <a:rPr lang="en-US" dirty="0"/>
              <a:t>It was accused that these conspirators went to Agartala, a place in Sylhet, India for making plans for the creation of independent East Pakistan. </a:t>
            </a:r>
          </a:p>
          <a:p>
            <a:pPr marL="0" indent="0">
              <a:buNone/>
            </a:pPr>
            <a:r>
              <a:rPr lang="en-US" dirty="0"/>
              <a:t>However, the Trial did not last long due to the emergence of anti-</a:t>
            </a:r>
            <a:r>
              <a:rPr lang="en-US" dirty="0" err="1"/>
              <a:t>Ayub</a:t>
            </a:r>
            <a:r>
              <a:rPr lang="en-US" dirty="0"/>
              <a:t> protest allover in Pakistan. </a:t>
            </a:r>
            <a:r>
              <a:rPr lang="en-US" dirty="0" err="1"/>
              <a:t>Ayub</a:t>
            </a:r>
            <a:r>
              <a:rPr lang="en-US" dirty="0"/>
              <a:t> was forced to withdraw the Agartala case. </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1863966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Yahya</a:t>
            </a:r>
            <a:r>
              <a:rPr lang="en-US" b="1" dirty="0"/>
              <a:t> Khan and separation of East Pakistan (1969-1971)</a:t>
            </a:r>
          </a:p>
        </p:txBody>
      </p:sp>
      <p:sp>
        <p:nvSpPr>
          <p:cNvPr id="3" name="Content Placeholder 2"/>
          <p:cNvSpPr>
            <a:spLocks noGrp="1"/>
          </p:cNvSpPr>
          <p:nvPr>
            <p:ph idx="1"/>
          </p:nvPr>
        </p:nvSpPr>
        <p:spPr/>
        <p:txBody>
          <a:bodyPr>
            <a:normAutofit/>
          </a:bodyPr>
          <a:lstStyle/>
          <a:p>
            <a:r>
              <a:rPr lang="en-US" dirty="0"/>
              <a:t>On 25</a:t>
            </a:r>
            <a:r>
              <a:rPr lang="en-US" baseline="30000" dirty="0"/>
              <a:t>th</a:t>
            </a:r>
            <a:r>
              <a:rPr lang="en-US" dirty="0"/>
              <a:t> March </a:t>
            </a:r>
            <a:r>
              <a:rPr lang="en-US" dirty="0" err="1"/>
              <a:t>Ayub</a:t>
            </a:r>
            <a:r>
              <a:rPr lang="en-US" dirty="0"/>
              <a:t> khan declared that he is transferring power to General </a:t>
            </a:r>
            <a:r>
              <a:rPr lang="en-US" dirty="0" err="1"/>
              <a:t>Yahya</a:t>
            </a:r>
            <a:r>
              <a:rPr lang="en-US" dirty="0"/>
              <a:t> Khan instead of elections, who also became the chief of army staff</a:t>
            </a:r>
          </a:p>
          <a:p>
            <a:r>
              <a:rPr lang="en-US" dirty="0"/>
              <a:t>When Yahya khan assumed the reigns of government, he abrogated the 1962 constitution, banned all political activities, dismissed central and provincial assemblies and declared Martial law in the country.</a:t>
            </a:r>
          </a:p>
          <a:p>
            <a:r>
              <a:rPr lang="en-US" dirty="0"/>
              <a:t>The fundamental rights were suspended </a:t>
            </a:r>
          </a:p>
          <a:p>
            <a:r>
              <a:rPr lang="en-US" dirty="0"/>
              <a:t>There was a rise of discontentment and a sense of deprivation was assuming momentum in the East Pakistan. </a:t>
            </a:r>
          </a:p>
          <a:p>
            <a:endParaRPr lang="en-US" dirty="0"/>
          </a:p>
        </p:txBody>
      </p:sp>
    </p:spTree>
    <p:extLst>
      <p:ext uri="{BB962C8B-B14F-4D97-AF65-F5344CB8AC3E}">
        <p14:creationId xmlns:p14="http://schemas.microsoft.com/office/powerpoint/2010/main" val="2618111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8789"/>
            <a:ext cx="10515600" cy="6048174"/>
          </a:xfrm>
        </p:spPr>
        <p:txBody>
          <a:bodyPr/>
          <a:lstStyle/>
          <a:p>
            <a:r>
              <a:rPr lang="en-US" dirty="0"/>
              <a:t>It was declared that after the elections the constituent assembly has to frame constitution within 120 days of its first meeting. Otherwise the assembly would be dismissed</a:t>
            </a:r>
          </a:p>
          <a:p>
            <a:r>
              <a:rPr lang="en-US" b="1" dirty="0"/>
              <a:t>1970 general elections</a:t>
            </a:r>
          </a:p>
          <a:p>
            <a:r>
              <a:rPr lang="en-US" dirty="0" err="1"/>
              <a:t>Awami</a:t>
            </a:r>
            <a:r>
              <a:rPr lang="en-US" dirty="0"/>
              <a:t> League was dominant political actor in the eastern wing of Pakistan. </a:t>
            </a:r>
          </a:p>
          <a:p>
            <a:r>
              <a:rPr lang="en-US" dirty="0"/>
              <a:t>It fought the elections on the six-point agenda of </a:t>
            </a:r>
            <a:r>
              <a:rPr lang="en-US" dirty="0" err="1"/>
              <a:t>Shiekh</a:t>
            </a:r>
            <a:r>
              <a:rPr lang="en-US" dirty="0"/>
              <a:t> Mujib. </a:t>
            </a:r>
          </a:p>
          <a:p>
            <a:r>
              <a:rPr lang="en-US" dirty="0"/>
              <a:t>In Western wing of Pakistan, Pakistan Peoples Party was the dominant political party. </a:t>
            </a:r>
            <a:r>
              <a:rPr lang="en-US" dirty="0" err="1"/>
              <a:t>Zulfiqaur</a:t>
            </a:r>
            <a:r>
              <a:rPr lang="en-US" dirty="0"/>
              <a:t> Ali Bhutto fought the elections on the concept of Islamic Socialism with the slogan of Roti, </a:t>
            </a:r>
            <a:r>
              <a:rPr lang="en-US" dirty="0" err="1"/>
              <a:t>Kapra</a:t>
            </a:r>
            <a:r>
              <a:rPr lang="en-US" dirty="0"/>
              <a:t>, </a:t>
            </a:r>
            <a:r>
              <a:rPr lang="en-US" dirty="0" err="1"/>
              <a:t>Makan</a:t>
            </a:r>
            <a:r>
              <a:rPr lang="en-US" dirty="0"/>
              <a:t>.</a:t>
            </a:r>
          </a:p>
          <a:p>
            <a:r>
              <a:rPr lang="en-US" dirty="0" err="1"/>
              <a:t>Awami</a:t>
            </a:r>
            <a:r>
              <a:rPr lang="en-US" dirty="0"/>
              <a:t> league won all the seats in the Eastern Wing except 2 seats. On the other hand PPP won majority in the Western wing.</a:t>
            </a:r>
          </a:p>
          <a:p>
            <a:endParaRPr lang="en-US" dirty="0"/>
          </a:p>
          <a:p>
            <a:endParaRPr lang="en-US" dirty="0"/>
          </a:p>
        </p:txBody>
      </p:sp>
    </p:spTree>
    <p:extLst>
      <p:ext uri="{BB962C8B-B14F-4D97-AF65-F5344CB8AC3E}">
        <p14:creationId xmlns:p14="http://schemas.microsoft.com/office/powerpoint/2010/main" val="2467506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0152"/>
            <a:ext cx="10515600" cy="6086811"/>
          </a:xfrm>
        </p:spPr>
        <p:txBody>
          <a:bodyPr/>
          <a:lstStyle/>
          <a:p>
            <a:r>
              <a:rPr lang="en-US" b="1" dirty="0"/>
              <a:t>Transfer of power Mujib-Bhutto-Yahya</a:t>
            </a:r>
          </a:p>
          <a:p>
            <a:r>
              <a:rPr lang="en-US" dirty="0"/>
              <a:t>Mujib declared that he would make the six-point agenda part of the constitution</a:t>
            </a:r>
          </a:p>
          <a:p>
            <a:r>
              <a:rPr lang="en-US" dirty="0" err="1"/>
              <a:t>Mujib</a:t>
            </a:r>
            <a:r>
              <a:rPr lang="en-US" dirty="0"/>
              <a:t> has kept the rebellious movement active it the eastern wing of Pakistan to keep the power of the people in order to negotiate with the government.</a:t>
            </a:r>
          </a:p>
          <a:p>
            <a:r>
              <a:rPr lang="en-US" dirty="0"/>
              <a:t>Bhutto declared that without the involvement of his party no constitution could be framed just based on the dictates of the majority party. </a:t>
            </a:r>
          </a:p>
          <a:p>
            <a:r>
              <a:rPr lang="en-US" dirty="0"/>
              <a:t>The session of the National Assembly was delayed due to the deadlock in between Bhutto and </a:t>
            </a:r>
            <a:r>
              <a:rPr lang="en-US" dirty="0" err="1"/>
              <a:t>Mujib</a:t>
            </a:r>
            <a:endParaRPr lang="en-US" dirty="0"/>
          </a:p>
        </p:txBody>
      </p:sp>
    </p:spTree>
    <p:extLst>
      <p:ext uri="{BB962C8B-B14F-4D97-AF65-F5344CB8AC3E}">
        <p14:creationId xmlns:p14="http://schemas.microsoft.com/office/powerpoint/2010/main" val="2902642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a:t>Bhutto went Dhaka to negotiated with Mujib on 26</a:t>
            </a:r>
            <a:r>
              <a:rPr lang="en-US" baseline="30000" dirty="0"/>
              <a:t>th</a:t>
            </a:r>
            <a:r>
              <a:rPr lang="en-US" dirty="0"/>
              <a:t> January 1971. However, </a:t>
            </a:r>
            <a:r>
              <a:rPr lang="en-US" dirty="0" err="1"/>
              <a:t>Mujib</a:t>
            </a:r>
            <a:r>
              <a:rPr lang="en-US" dirty="0"/>
              <a:t> remained adamant on his demand of six point agenda to be made the part of the constitution.</a:t>
            </a:r>
          </a:p>
          <a:p>
            <a:r>
              <a:rPr lang="en-US" dirty="0"/>
              <a:t>Yahya Khan postponed the assembly session because Bhutto said that if the session of assembly took place he would launch a great movement in the West Pakistan.</a:t>
            </a:r>
          </a:p>
          <a:p>
            <a:r>
              <a:rPr lang="en-US" dirty="0"/>
              <a:t>On 2</a:t>
            </a:r>
            <a:r>
              <a:rPr lang="en-US" baseline="30000" dirty="0"/>
              <a:t>nd</a:t>
            </a:r>
            <a:r>
              <a:rPr lang="en-US" dirty="0"/>
              <a:t> March 1970, </a:t>
            </a:r>
            <a:r>
              <a:rPr lang="en-US" dirty="0" err="1"/>
              <a:t>Mujib</a:t>
            </a:r>
            <a:r>
              <a:rPr lang="en-US" dirty="0"/>
              <a:t> launched civil disobedience movement in the eastern wing of the country. </a:t>
            </a:r>
          </a:p>
          <a:p>
            <a:r>
              <a:rPr lang="en-US" dirty="0" err="1"/>
              <a:t>Yahya</a:t>
            </a:r>
            <a:r>
              <a:rPr lang="en-US" dirty="0"/>
              <a:t> khan called a meeting of the 12 elected members from the two wings of the country to decide the date for the session of the National assembly. </a:t>
            </a:r>
          </a:p>
          <a:p>
            <a:r>
              <a:rPr lang="en-US" dirty="0" err="1"/>
              <a:t>Yahya</a:t>
            </a:r>
            <a:r>
              <a:rPr lang="en-US" dirty="0"/>
              <a:t> khan decided that the session of the national assembly would held in Dhaka on 25</a:t>
            </a:r>
            <a:r>
              <a:rPr lang="en-US" baseline="30000" dirty="0"/>
              <a:t>th</a:t>
            </a:r>
            <a:r>
              <a:rPr lang="en-US" dirty="0"/>
              <a:t> March, 1971.</a:t>
            </a:r>
          </a:p>
          <a:p>
            <a:endParaRPr lang="en-US" dirty="0"/>
          </a:p>
        </p:txBody>
      </p:sp>
    </p:spTree>
    <p:extLst>
      <p:ext uri="{BB962C8B-B14F-4D97-AF65-F5344CB8AC3E}">
        <p14:creationId xmlns:p14="http://schemas.microsoft.com/office/powerpoint/2010/main" val="2695935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546"/>
            <a:ext cx="10515600" cy="6022417"/>
          </a:xfrm>
        </p:spPr>
        <p:txBody>
          <a:bodyPr/>
          <a:lstStyle/>
          <a:p>
            <a:r>
              <a:rPr lang="en-US" dirty="0" err="1"/>
              <a:t>Mujib</a:t>
            </a:r>
            <a:r>
              <a:rPr lang="en-US" dirty="0"/>
              <a:t> demanded to lift the martial law from the country, transfer the power to the elected representatives of the people, and stop military build up from the Eastern Wing of the country.</a:t>
            </a:r>
          </a:p>
          <a:p>
            <a:r>
              <a:rPr lang="en-US" b="1" dirty="0"/>
              <a:t>Civil War in Eastern Pakistan</a:t>
            </a:r>
          </a:p>
          <a:p>
            <a:r>
              <a:rPr lang="en-US" dirty="0"/>
              <a:t>It was not accepted as a result of </a:t>
            </a:r>
            <a:r>
              <a:rPr lang="en-US" dirty="0" err="1"/>
              <a:t>Awami</a:t>
            </a:r>
            <a:r>
              <a:rPr lang="en-US" dirty="0"/>
              <a:t> league decided to declare independence from the West wing of Pakistan on 24</a:t>
            </a:r>
            <a:r>
              <a:rPr lang="en-US" baseline="30000" dirty="0"/>
              <a:t>th</a:t>
            </a:r>
            <a:r>
              <a:rPr lang="en-US" dirty="0"/>
              <a:t> March, 1971. </a:t>
            </a:r>
          </a:p>
          <a:p>
            <a:r>
              <a:rPr lang="en-US" dirty="0"/>
              <a:t>Yahya khan ordered the military to bring the law-and-order situation to normalcy. </a:t>
            </a:r>
            <a:r>
              <a:rPr lang="en-US" dirty="0" err="1"/>
              <a:t>Mujib</a:t>
            </a:r>
            <a:r>
              <a:rPr lang="en-US" dirty="0"/>
              <a:t> and other political leaders were arrested, as a result of which civil war was started in the East Pakistan. </a:t>
            </a:r>
          </a:p>
          <a:p>
            <a:r>
              <a:rPr lang="en-US" dirty="0"/>
              <a:t>The onset of the civil war compelled large number of people to take refuge in India. </a:t>
            </a:r>
          </a:p>
          <a:p>
            <a:r>
              <a:rPr lang="en-US" dirty="0"/>
              <a:t>This provided India an opportunity to intervene and resolve the civil war.</a:t>
            </a:r>
          </a:p>
          <a:p>
            <a:endParaRPr lang="en-US" dirty="0"/>
          </a:p>
        </p:txBody>
      </p:sp>
    </p:spTree>
    <p:extLst>
      <p:ext uri="{BB962C8B-B14F-4D97-AF65-F5344CB8AC3E}">
        <p14:creationId xmlns:p14="http://schemas.microsoft.com/office/powerpoint/2010/main" val="638347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676400"/>
            <a:ext cx="4419600" cy="3200400"/>
          </a:xfrm>
        </p:spPr>
        <p:txBody>
          <a:bodyPr>
            <a:noAutofit/>
          </a:bodyPr>
          <a:lstStyle/>
          <a:p>
            <a:pPr marL="274320" indent="-274320">
              <a:buFont typeface="Wingdings 2"/>
              <a:buChar char=""/>
              <a:defRPr/>
            </a:pPr>
            <a:r>
              <a:rPr lang="en-US" dirty="0"/>
              <a:t>The Commission submitted its report on 29</a:t>
            </a:r>
            <a:r>
              <a:rPr lang="en-US" baseline="30000" dirty="0"/>
              <a:t>th</a:t>
            </a:r>
            <a:r>
              <a:rPr lang="en-US" dirty="0"/>
              <a:t> April 1961 and on the basis of this report 1962 Constitution was framed and given on 1</a:t>
            </a:r>
            <a:r>
              <a:rPr lang="en-US" baseline="30000" dirty="0"/>
              <a:t>st</a:t>
            </a:r>
            <a:r>
              <a:rPr lang="en-US" dirty="0"/>
              <a:t> March 1962</a:t>
            </a:r>
          </a:p>
          <a:p>
            <a:pPr marL="274320" indent="-274320">
              <a:buFont typeface="Wingdings 2"/>
              <a:buChar char=""/>
              <a:defRPr/>
            </a:pPr>
            <a:r>
              <a:rPr lang="en-US" dirty="0"/>
              <a:t>General elections under 1962 Constitution were held on 28</a:t>
            </a:r>
            <a:r>
              <a:rPr lang="en-US" baseline="30000" dirty="0"/>
              <a:t>th</a:t>
            </a:r>
            <a:r>
              <a:rPr lang="en-US" dirty="0"/>
              <a:t> March 1962 </a:t>
            </a:r>
          </a:p>
        </p:txBody>
      </p:sp>
      <p:sp>
        <p:nvSpPr>
          <p:cNvPr id="5" name="Title 4"/>
          <p:cNvSpPr>
            <a:spLocks noGrp="1"/>
          </p:cNvSpPr>
          <p:nvPr>
            <p:ph type="title"/>
          </p:nvPr>
        </p:nvSpPr>
        <p:spPr>
          <a:xfrm>
            <a:off x="1981200" y="685800"/>
            <a:ext cx="8229600" cy="1143000"/>
          </a:xfrm>
        </p:spPr>
        <p:txBody>
          <a:bodyPr/>
          <a:lstStyle/>
          <a:p>
            <a:r>
              <a:rPr lang="en-US" b="1" dirty="0"/>
              <a:t>1962 Constitution</a:t>
            </a:r>
            <a:endParaRPr lang="en-US" dirty="0"/>
          </a:p>
        </p:txBody>
      </p:sp>
      <p:sp>
        <p:nvSpPr>
          <p:cNvPr id="6"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16386" name="Picture 2" descr="E:\ishtiaq\Presentations\Pictorial history presentations\pak history images\673S5368_L.jpg"/>
          <p:cNvPicPr>
            <a:picLocks noChangeAspect="1" noChangeArrowheads="1"/>
          </p:cNvPicPr>
          <p:nvPr/>
        </p:nvPicPr>
        <p:blipFill>
          <a:blip r:embed="rId3"/>
          <a:srcRect/>
          <a:stretch>
            <a:fillRect/>
          </a:stretch>
        </p:blipFill>
        <p:spPr bwMode="auto">
          <a:xfrm>
            <a:off x="2209800" y="1981200"/>
            <a:ext cx="3352800" cy="2661285"/>
          </a:xfrm>
          <a:prstGeom prst="rect">
            <a:avLst/>
          </a:prstGeom>
          <a:noFill/>
          <a:ln w="44450">
            <a:solidFill>
              <a:schemeClr val="accent1">
                <a:lumMod val="75000"/>
              </a:schemeClr>
            </a:solidFill>
          </a:ln>
        </p:spPr>
      </p:pic>
      <p:pic>
        <p:nvPicPr>
          <p:cNvPr id="16387" name="Picture 3" descr="E:\ishtiaq\Presentations\Pictorial history presentations\pak history images\images.jpeg"/>
          <p:cNvPicPr>
            <a:picLocks noChangeAspect="1" noChangeArrowheads="1"/>
          </p:cNvPicPr>
          <p:nvPr/>
        </p:nvPicPr>
        <p:blipFill>
          <a:blip r:embed="rId4"/>
          <a:srcRect/>
          <a:stretch>
            <a:fillRect/>
          </a:stretch>
        </p:blipFill>
        <p:spPr bwMode="auto">
          <a:xfrm>
            <a:off x="2743200" y="4114800"/>
            <a:ext cx="3048000" cy="2283058"/>
          </a:xfrm>
          <a:prstGeom prst="rect">
            <a:avLst/>
          </a:prstGeom>
          <a:noFill/>
          <a:ln w="38100">
            <a:solidFill>
              <a:schemeClr val="accent1">
                <a:lumMod val="75000"/>
              </a:schemeClr>
            </a:solid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lstStyle/>
          <a:p>
            <a:r>
              <a:rPr lang="en-US" dirty="0"/>
              <a:t>In November, 1971, Indian troops crossed the border, and assisted the </a:t>
            </a:r>
            <a:r>
              <a:rPr lang="en-US" dirty="0" err="1"/>
              <a:t>Mukti-Bahini</a:t>
            </a:r>
            <a:r>
              <a:rPr lang="en-US" dirty="0"/>
              <a:t> (independence Guerilla forces) to launch attacks against Pakistani troops. </a:t>
            </a:r>
          </a:p>
          <a:p>
            <a:r>
              <a:rPr lang="en-US" dirty="0"/>
              <a:t>On 3</a:t>
            </a:r>
            <a:r>
              <a:rPr lang="en-US" baseline="30000" dirty="0"/>
              <a:t>rd</a:t>
            </a:r>
            <a:r>
              <a:rPr lang="en-US" dirty="0"/>
              <a:t> December, 1971 a war started between India and Pakistan. The war was fought on the border between West Pakistan and India and in the Kashmir valley. </a:t>
            </a:r>
          </a:p>
          <a:p>
            <a:r>
              <a:rPr lang="en-US" dirty="0"/>
              <a:t>On 16</a:t>
            </a:r>
            <a:r>
              <a:rPr lang="en-US" baseline="30000" dirty="0"/>
              <a:t>th</a:t>
            </a:r>
            <a:r>
              <a:rPr lang="en-US" dirty="0"/>
              <a:t> December 1971 the East Pakistan became independent. </a:t>
            </a:r>
          </a:p>
        </p:txBody>
      </p:sp>
    </p:spTree>
    <p:extLst>
      <p:ext uri="{BB962C8B-B14F-4D97-AF65-F5344CB8AC3E}">
        <p14:creationId xmlns:p14="http://schemas.microsoft.com/office/powerpoint/2010/main" val="1249724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0" y="1828800"/>
            <a:ext cx="4191000" cy="3429000"/>
          </a:xfrm>
        </p:spPr>
        <p:txBody>
          <a:bodyPr>
            <a:noAutofit/>
          </a:bodyPr>
          <a:lstStyle/>
          <a:p>
            <a:pPr marL="274320" indent="-274320" algn="r">
              <a:buFont typeface="Wingdings 2"/>
              <a:buChar char=""/>
              <a:defRPr/>
            </a:pPr>
            <a:r>
              <a:rPr lang="en-US" sz="2700" dirty="0"/>
              <a:t>1962 Constitution envisaged a Federal State with Presidential form of Government and unicameral legislature</a:t>
            </a:r>
          </a:p>
          <a:p>
            <a:pPr marL="274320" indent="-274320" algn="r">
              <a:buFont typeface="Wingdings 2"/>
              <a:buChar char=""/>
              <a:defRPr/>
            </a:pPr>
            <a:r>
              <a:rPr lang="en-US" sz="2700" dirty="0"/>
              <a:t> The electoral system was made indirect, and </a:t>
            </a:r>
            <a:r>
              <a:rPr lang="en-US" sz="2700" dirty="0">
                <a:highlight>
                  <a:srgbClr val="FFFF00"/>
                </a:highlight>
              </a:rPr>
              <a:t>“basic Democrats” </a:t>
            </a:r>
            <a:r>
              <a:rPr lang="en-US" sz="2700" dirty="0"/>
              <a:t>for both wings were declared Electoral Collage for electing the Assemblies and President</a:t>
            </a:r>
          </a:p>
        </p:txBody>
      </p:sp>
      <p:sp>
        <p:nvSpPr>
          <p:cNvPr id="5"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17410" name="Picture 2" descr="E:\ishtiaq\Presentations\Pictorial history presentations\pak history images\ayoub in assembly copy.jpg"/>
          <p:cNvPicPr>
            <a:picLocks noChangeAspect="1" noChangeArrowheads="1"/>
          </p:cNvPicPr>
          <p:nvPr/>
        </p:nvPicPr>
        <p:blipFill>
          <a:blip r:embed="rId3"/>
          <a:srcRect/>
          <a:stretch>
            <a:fillRect/>
          </a:stretch>
        </p:blipFill>
        <p:spPr bwMode="auto">
          <a:xfrm>
            <a:off x="5867401" y="2209801"/>
            <a:ext cx="4599305" cy="2384317"/>
          </a:xfrm>
          <a:prstGeom prst="rect">
            <a:avLst/>
          </a:prstGeom>
          <a:noFill/>
          <a:ln w="50800">
            <a:solidFill>
              <a:schemeClr val="accent2">
                <a:lumMod val="50000"/>
              </a:schemeClr>
            </a:solidFill>
          </a:ln>
        </p:spPr>
      </p:pic>
      <p:pic>
        <p:nvPicPr>
          <p:cNvPr id="17411" name="Picture 3" descr="E:\ishtiaq\Presentations\Pictorial history presentations\pak history images\ayub-khan.jpg"/>
          <p:cNvPicPr>
            <a:picLocks noChangeAspect="1" noChangeArrowheads="1"/>
          </p:cNvPicPr>
          <p:nvPr/>
        </p:nvPicPr>
        <p:blipFill>
          <a:blip r:embed="rId4"/>
          <a:srcRect/>
          <a:stretch>
            <a:fillRect/>
          </a:stretch>
        </p:blipFill>
        <p:spPr bwMode="auto">
          <a:xfrm>
            <a:off x="5791201" y="3886200"/>
            <a:ext cx="3998449" cy="2351088"/>
          </a:xfrm>
          <a:prstGeom prst="rect">
            <a:avLst/>
          </a:prstGeom>
          <a:noFill/>
          <a:ln w="44450">
            <a:solidFill>
              <a:schemeClr val="accent2">
                <a:lumMod val="75000"/>
              </a:schemeClr>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1200" y="1676400"/>
            <a:ext cx="4419600" cy="3200400"/>
          </a:xfrm>
        </p:spPr>
        <p:txBody>
          <a:bodyPr>
            <a:noAutofit/>
          </a:bodyPr>
          <a:lstStyle/>
          <a:p>
            <a:pPr marL="274320" indent="-274320">
              <a:buFont typeface="Wingdings 2"/>
              <a:buChar char=""/>
              <a:defRPr/>
            </a:pPr>
            <a:r>
              <a:rPr lang="en-US" dirty="0"/>
              <a:t>Basic democrats were 80,000 (40,000 from each province)</a:t>
            </a:r>
          </a:p>
          <a:p>
            <a:pPr marL="274320" indent="-274320">
              <a:buFont typeface="Wingdings 2"/>
              <a:buChar char=""/>
              <a:defRPr/>
            </a:pPr>
            <a:endParaRPr lang="en-US" dirty="0"/>
          </a:p>
          <a:p>
            <a:pPr marL="274320" indent="-274320">
              <a:buFont typeface="Wingdings 2"/>
              <a:buChar char=""/>
              <a:defRPr/>
            </a:pPr>
            <a:r>
              <a:rPr lang="en-US" dirty="0"/>
              <a:t>One of the major initiatives of this assembly was the passage of Political parties Act 1962</a:t>
            </a:r>
          </a:p>
        </p:txBody>
      </p:sp>
      <p:sp>
        <p:nvSpPr>
          <p:cNvPr id="7" name="Footer Placeholder 3"/>
          <p:cNvSpPr>
            <a:spLocks noGrp="1"/>
          </p:cNvSpPr>
          <p:nvPr>
            <p:ph type="ftr" sz="quarter" idx="11"/>
          </p:nvPr>
        </p:nvSpPr>
        <p:spPr>
          <a:xfrm>
            <a:off x="4343400" y="6533820"/>
            <a:ext cx="2895600" cy="365125"/>
          </a:xfrm>
        </p:spPr>
        <p:txBody>
          <a:bodyPr/>
          <a:lstStyle/>
          <a:p>
            <a:r>
              <a:rPr lang="en-US" b="1" dirty="0">
                <a:solidFill>
                  <a:schemeClr val="tx1"/>
                </a:solidFill>
              </a:rPr>
              <a:t>Parliamentary History of Pakistan</a:t>
            </a:r>
          </a:p>
        </p:txBody>
      </p:sp>
      <p:pic>
        <p:nvPicPr>
          <p:cNvPr id="18434" name="Picture 2" descr="E:\ishtiaq\Presentations\Pictorial history presentations\pak history images\elections copy.jpg"/>
          <p:cNvPicPr>
            <a:picLocks noChangeAspect="1" noChangeArrowheads="1"/>
          </p:cNvPicPr>
          <p:nvPr/>
        </p:nvPicPr>
        <p:blipFill>
          <a:blip r:embed="rId3"/>
          <a:srcRect/>
          <a:stretch>
            <a:fillRect/>
          </a:stretch>
        </p:blipFill>
        <p:spPr bwMode="auto">
          <a:xfrm>
            <a:off x="1828800" y="2362200"/>
            <a:ext cx="3960732" cy="28194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61AC6-76F2-45DA-B75B-0A93170D7E30}"/>
              </a:ext>
            </a:extLst>
          </p:cNvPr>
          <p:cNvSpPr>
            <a:spLocks noGrp="1"/>
          </p:cNvSpPr>
          <p:nvPr>
            <p:ph type="title"/>
          </p:nvPr>
        </p:nvSpPr>
        <p:spPr/>
        <p:txBody>
          <a:bodyPr/>
          <a:lstStyle/>
          <a:p>
            <a:r>
              <a:rPr lang="en-US" dirty="0"/>
              <a:t>Reforms introduced by </a:t>
            </a:r>
            <a:r>
              <a:rPr lang="en-US" dirty="0" err="1"/>
              <a:t>Ayub</a:t>
            </a:r>
            <a:r>
              <a:rPr lang="en-US" dirty="0"/>
              <a:t> Khan</a:t>
            </a:r>
          </a:p>
        </p:txBody>
      </p:sp>
      <p:sp>
        <p:nvSpPr>
          <p:cNvPr id="3" name="Content Placeholder 2">
            <a:extLst>
              <a:ext uri="{FF2B5EF4-FFF2-40B4-BE49-F238E27FC236}">
                <a16:creationId xmlns:a16="http://schemas.microsoft.com/office/drawing/2014/main" id="{6B144807-64D0-43FC-B470-2AC5462EDD11}"/>
              </a:ext>
            </a:extLst>
          </p:cNvPr>
          <p:cNvSpPr>
            <a:spLocks noGrp="1"/>
          </p:cNvSpPr>
          <p:nvPr>
            <p:ph idx="1"/>
          </p:nvPr>
        </p:nvSpPr>
        <p:spPr/>
        <p:txBody>
          <a:bodyPr/>
          <a:lstStyle/>
          <a:p>
            <a:r>
              <a:rPr lang="en-US" b="1" dirty="0"/>
              <a:t>EBDO (elective body disqualification order)</a:t>
            </a:r>
          </a:p>
          <a:p>
            <a:r>
              <a:rPr lang="en-US" dirty="0"/>
              <a:t>The politicians who were alleged to be corrupt they were given two options either to face trial under the EBDO or voluntarily leave politics for 6 years.</a:t>
            </a:r>
          </a:p>
          <a:p>
            <a:r>
              <a:rPr lang="en-US" b="1" dirty="0"/>
              <a:t>PODO (public office disqualification order)</a:t>
            </a:r>
          </a:p>
          <a:p>
            <a:r>
              <a:rPr lang="en-US" dirty="0"/>
              <a:t>The corrupt bureaucrats were disqualified under this order </a:t>
            </a:r>
          </a:p>
          <a:p>
            <a:r>
              <a:rPr lang="en-US" b="1" dirty="0"/>
              <a:t>Land Reforms 1959</a:t>
            </a:r>
          </a:p>
          <a:p>
            <a:r>
              <a:rPr lang="en-US" dirty="0"/>
              <a:t>A person could not own more than 500 acres of irrigated and 1000 acres of unirrigated land, and 150 acres of orchard land. </a:t>
            </a:r>
          </a:p>
          <a:p>
            <a:endParaRPr lang="en-US" dirty="0"/>
          </a:p>
        </p:txBody>
      </p:sp>
    </p:spTree>
    <p:extLst>
      <p:ext uri="{BB962C8B-B14F-4D97-AF65-F5344CB8AC3E}">
        <p14:creationId xmlns:p14="http://schemas.microsoft.com/office/powerpoint/2010/main" val="1046808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6AACE-3026-4151-A165-BB6780FAC9AD}"/>
              </a:ext>
            </a:extLst>
          </p:cNvPr>
          <p:cNvSpPr>
            <a:spLocks noGrp="1"/>
          </p:cNvSpPr>
          <p:nvPr>
            <p:ph type="title"/>
          </p:nvPr>
        </p:nvSpPr>
        <p:spPr>
          <a:xfrm>
            <a:off x="838200" y="365125"/>
            <a:ext cx="10515600" cy="867327"/>
          </a:xfrm>
        </p:spPr>
        <p:txBody>
          <a:bodyPr/>
          <a:lstStyle/>
          <a:p>
            <a:r>
              <a:rPr lang="en-US" dirty="0"/>
              <a:t>Elections under Basic Democracies Order</a:t>
            </a:r>
          </a:p>
        </p:txBody>
      </p:sp>
      <p:sp>
        <p:nvSpPr>
          <p:cNvPr id="3" name="Content Placeholder 2">
            <a:extLst>
              <a:ext uri="{FF2B5EF4-FFF2-40B4-BE49-F238E27FC236}">
                <a16:creationId xmlns:a16="http://schemas.microsoft.com/office/drawing/2014/main" id="{70B6E812-B578-4AD0-B829-B1EF480036C0}"/>
              </a:ext>
            </a:extLst>
          </p:cNvPr>
          <p:cNvSpPr>
            <a:spLocks noGrp="1"/>
          </p:cNvSpPr>
          <p:nvPr>
            <p:ph idx="1"/>
          </p:nvPr>
        </p:nvSpPr>
        <p:spPr>
          <a:xfrm>
            <a:off x="838200" y="1232452"/>
            <a:ext cx="10515600" cy="4944511"/>
          </a:xfrm>
        </p:spPr>
        <p:txBody>
          <a:bodyPr>
            <a:normAutofit lnSpcReduction="10000"/>
          </a:bodyPr>
          <a:lstStyle/>
          <a:p>
            <a:r>
              <a:rPr lang="en-US" dirty="0"/>
              <a:t>In order to win the confidence of the Basic Democrats, </a:t>
            </a:r>
            <a:r>
              <a:rPr lang="en-US" dirty="0" err="1"/>
              <a:t>Ayub</a:t>
            </a:r>
            <a:r>
              <a:rPr lang="en-US" dirty="0"/>
              <a:t> Khan held elections in 1959. He won 95.6 % of the votes and became President.</a:t>
            </a:r>
          </a:p>
          <a:p>
            <a:r>
              <a:rPr lang="en-US" dirty="0"/>
              <a:t>The Basic Democracies Order became part of 1962 constitution. They were to become electoral college for electing the member of National Assembly and President.  </a:t>
            </a:r>
          </a:p>
          <a:p>
            <a:r>
              <a:rPr lang="en-US" dirty="0"/>
              <a:t>The formation of assembly necessitated the need of political parties. </a:t>
            </a:r>
            <a:r>
              <a:rPr lang="en-US" dirty="0" err="1"/>
              <a:t>Ayub</a:t>
            </a:r>
            <a:r>
              <a:rPr lang="en-US" dirty="0"/>
              <a:t> Khan restored the political parties through </a:t>
            </a:r>
            <a:r>
              <a:rPr lang="en-US" dirty="0">
                <a:highlight>
                  <a:srgbClr val="FFFF00"/>
                </a:highlight>
              </a:rPr>
              <a:t>political parties' act. </a:t>
            </a:r>
            <a:r>
              <a:rPr lang="en-US" dirty="0"/>
              <a:t>Muslim League was divided into Muslim </a:t>
            </a:r>
            <a:r>
              <a:rPr lang="en-US" dirty="0">
                <a:highlight>
                  <a:srgbClr val="FFFF00"/>
                </a:highlight>
              </a:rPr>
              <a:t>League Convention </a:t>
            </a:r>
            <a:r>
              <a:rPr lang="en-US" dirty="0"/>
              <a:t>and Muslim </a:t>
            </a:r>
            <a:r>
              <a:rPr lang="en-US" dirty="0">
                <a:highlight>
                  <a:srgbClr val="FFFF00"/>
                </a:highlight>
              </a:rPr>
              <a:t>League Council</a:t>
            </a:r>
            <a:r>
              <a:rPr lang="en-US" dirty="0"/>
              <a:t>. </a:t>
            </a:r>
            <a:r>
              <a:rPr lang="en-US" dirty="0" err="1"/>
              <a:t>Ayub</a:t>
            </a:r>
            <a:r>
              <a:rPr lang="en-US" dirty="0"/>
              <a:t> Khan was part of Muslim League convention. It became </a:t>
            </a:r>
            <a:r>
              <a:rPr lang="en-US" dirty="0">
                <a:highlight>
                  <a:srgbClr val="FFFF00"/>
                </a:highlight>
              </a:rPr>
              <a:t>official government party</a:t>
            </a:r>
            <a:r>
              <a:rPr lang="en-US" dirty="0"/>
              <a:t>. In East Pakistan the Muslim League was already also broken and Suhrawardy made </a:t>
            </a:r>
            <a:r>
              <a:rPr lang="en-US" dirty="0">
                <a:highlight>
                  <a:srgbClr val="FFFF00"/>
                </a:highlight>
              </a:rPr>
              <a:t>East Pakistan </a:t>
            </a:r>
            <a:r>
              <a:rPr lang="en-US" dirty="0" err="1">
                <a:highlight>
                  <a:srgbClr val="FFFF00"/>
                </a:highlight>
              </a:rPr>
              <a:t>Awami</a:t>
            </a:r>
            <a:r>
              <a:rPr lang="en-US" dirty="0">
                <a:highlight>
                  <a:srgbClr val="FFFF00"/>
                </a:highlight>
              </a:rPr>
              <a:t> Muslim league in 1950.</a:t>
            </a:r>
          </a:p>
        </p:txBody>
      </p:sp>
    </p:spTree>
    <p:extLst>
      <p:ext uri="{BB962C8B-B14F-4D97-AF65-F5344CB8AC3E}">
        <p14:creationId xmlns:p14="http://schemas.microsoft.com/office/powerpoint/2010/main" val="4133415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B684A5-816E-4BEF-8916-5F90BA066996}"/>
              </a:ext>
            </a:extLst>
          </p:cNvPr>
          <p:cNvSpPr>
            <a:spLocks noGrp="1"/>
          </p:cNvSpPr>
          <p:nvPr>
            <p:ph idx="1"/>
          </p:nvPr>
        </p:nvSpPr>
        <p:spPr>
          <a:xfrm>
            <a:off x="838200" y="437322"/>
            <a:ext cx="10515600" cy="5739641"/>
          </a:xfrm>
        </p:spPr>
        <p:txBody>
          <a:bodyPr/>
          <a:lstStyle/>
          <a:p>
            <a:r>
              <a:rPr lang="en-US" dirty="0"/>
              <a:t>The Presidential elections were announced to be held in 1965.</a:t>
            </a:r>
          </a:p>
          <a:p>
            <a:r>
              <a:rPr lang="en-US" dirty="0"/>
              <a:t>The opposition forces has formed combined opposition parties to eliminate </a:t>
            </a:r>
            <a:r>
              <a:rPr lang="en-US" dirty="0" err="1"/>
              <a:t>Ayub’s</a:t>
            </a:r>
            <a:r>
              <a:rPr lang="en-US" dirty="0"/>
              <a:t> government. They nominated Fatima Jinnah as the Presidential candidate against </a:t>
            </a:r>
            <a:r>
              <a:rPr lang="en-US" dirty="0" err="1"/>
              <a:t>Ayub</a:t>
            </a:r>
            <a:r>
              <a:rPr lang="en-US" dirty="0"/>
              <a:t> khan. </a:t>
            </a:r>
          </a:p>
          <a:p>
            <a:pPr lvl="1"/>
            <a:r>
              <a:rPr lang="en-US" dirty="0">
                <a:highlight>
                  <a:srgbClr val="FFFF00"/>
                </a:highlight>
              </a:rPr>
              <a:t>Muslim League Council led by Khawaja Nazimuddin</a:t>
            </a:r>
          </a:p>
          <a:p>
            <a:pPr lvl="1"/>
            <a:r>
              <a:rPr lang="en-US" dirty="0" err="1">
                <a:highlight>
                  <a:srgbClr val="FFFF00"/>
                </a:highlight>
              </a:rPr>
              <a:t>Awami</a:t>
            </a:r>
            <a:r>
              <a:rPr lang="en-US" dirty="0">
                <a:highlight>
                  <a:srgbClr val="FFFF00"/>
                </a:highlight>
              </a:rPr>
              <a:t> Muslim League led by </a:t>
            </a:r>
            <a:r>
              <a:rPr lang="en-US" dirty="0" err="1">
                <a:highlight>
                  <a:srgbClr val="FFFF00"/>
                </a:highlight>
              </a:rPr>
              <a:t>Shiekh</a:t>
            </a:r>
            <a:r>
              <a:rPr lang="en-US" dirty="0">
                <a:highlight>
                  <a:srgbClr val="FFFF00"/>
                </a:highlight>
              </a:rPr>
              <a:t> Mujibur Rehman</a:t>
            </a:r>
          </a:p>
          <a:p>
            <a:pPr lvl="1"/>
            <a:r>
              <a:rPr lang="en-US" dirty="0" err="1">
                <a:highlight>
                  <a:srgbClr val="FFFF00"/>
                </a:highlight>
              </a:rPr>
              <a:t>Awami</a:t>
            </a:r>
            <a:r>
              <a:rPr lang="en-US" dirty="0">
                <a:highlight>
                  <a:srgbClr val="FFFF00"/>
                </a:highlight>
              </a:rPr>
              <a:t> National Party (East Pakistan) led by Maulana </a:t>
            </a:r>
            <a:r>
              <a:rPr lang="en-US" dirty="0" err="1">
                <a:highlight>
                  <a:srgbClr val="FFFF00"/>
                </a:highlight>
              </a:rPr>
              <a:t>Bhashani</a:t>
            </a:r>
            <a:r>
              <a:rPr lang="en-US" dirty="0">
                <a:highlight>
                  <a:srgbClr val="FFFF00"/>
                </a:highlight>
              </a:rPr>
              <a:t> and </a:t>
            </a:r>
            <a:r>
              <a:rPr lang="en-US" dirty="0" err="1">
                <a:highlight>
                  <a:srgbClr val="FFFF00"/>
                </a:highlight>
              </a:rPr>
              <a:t>Wali</a:t>
            </a:r>
            <a:r>
              <a:rPr lang="en-US" dirty="0">
                <a:highlight>
                  <a:srgbClr val="FFFF00"/>
                </a:highlight>
              </a:rPr>
              <a:t> Khan (NWFP)</a:t>
            </a:r>
          </a:p>
          <a:p>
            <a:pPr lvl="1"/>
            <a:r>
              <a:rPr lang="en-US" dirty="0" err="1">
                <a:highlight>
                  <a:srgbClr val="FFFF00"/>
                </a:highlight>
              </a:rPr>
              <a:t>Jamat-i-Islami</a:t>
            </a:r>
            <a:r>
              <a:rPr lang="en-US" dirty="0">
                <a:highlight>
                  <a:srgbClr val="FFFF00"/>
                </a:highlight>
              </a:rPr>
              <a:t> led by Maulana </a:t>
            </a:r>
            <a:r>
              <a:rPr lang="en-US" dirty="0" err="1">
                <a:highlight>
                  <a:srgbClr val="FFFF00"/>
                </a:highlight>
              </a:rPr>
              <a:t>Maudoodi</a:t>
            </a:r>
            <a:r>
              <a:rPr lang="en-US" dirty="0">
                <a:highlight>
                  <a:srgbClr val="FFFF00"/>
                </a:highlight>
              </a:rPr>
              <a:t>.</a:t>
            </a:r>
          </a:p>
          <a:p>
            <a:r>
              <a:rPr lang="en-US" dirty="0"/>
              <a:t>The  Basic Democracies were working on the pleasure of </a:t>
            </a:r>
            <a:r>
              <a:rPr lang="en-US" dirty="0" err="1"/>
              <a:t>Ayub</a:t>
            </a:r>
            <a:r>
              <a:rPr lang="en-US" dirty="0"/>
              <a:t> Khan due to which they voted in his favor and Fatima Jinnah lost the elections. </a:t>
            </a:r>
          </a:p>
        </p:txBody>
      </p:sp>
    </p:spTree>
    <p:extLst>
      <p:ext uri="{BB962C8B-B14F-4D97-AF65-F5344CB8AC3E}">
        <p14:creationId xmlns:p14="http://schemas.microsoft.com/office/powerpoint/2010/main" val="174030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90AA72-03C5-443E-8704-CB31BF0C69A9}"/>
              </a:ext>
            </a:extLst>
          </p:cNvPr>
          <p:cNvSpPr>
            <a:spLocks noGrp="1"/>
          </p:cNvSpPr>
          <p:nvPr>
            <p:ph idx="1"/>
          </p:nvPr>
        </p:nvSpPr>
        <p:spPr>
          <a:xfrm>
            <a:off x="838200" y="357809"/>
            <a:ext cx="10515600" cy="5819154"/>
          </a:xfrm>
        </p:spPr>
        <p:txBody>
          <a:bodyPr>
            <a:normAutofit/>
          </a:bodyPr>
          <a:lstStyle/>
          <a:p>
            <a:r>
              <a:rPr lang="en-US" b="1" dirty="0"/>
              <a:t>Agricultural reforms</a:t>
            </a:r>
          </a:p>
          <a:p>
            <a:r>
              <a:rPr lang="en-US" dirty="0"/>
              <a:t>SCARP (salinity control and reclamation program) this was intended to control the problems of </a:t>
            </a:r>
            <a:r>
              <a:rPr lang="en-US" dirty="0">
                <a:highlight>
                  <a:srgbClr val="FFFF00"/>
                </a:highlight>
              </a:rPr>
              <a:t>water-logging and salinity</a:t>
            </a:r>
          </a:p>
          <a:p>
            <a:r>
              <a:rPr lang="en-US" dirty="0"/>
              <a:t>Tube wells were installs to extract the </a:t>
            </a:r>
            <a:r>
              <a:rPr lang="en-US" dirty="0">
                <a:highlight>
                  <a:srgbClr val="FFFF00"/>
                </a:highlight>
              </a:rPr>
              <a:t>excess water out </a:t>
            </a:r>
            <a:r>
              <a:rPr lang="en-US" dirty="0"/>
              <a:t>of the land. </a:t>
            </a:r>
          </a:p>
          <a:p>
            <a:r>
              <a:rPr lang="en-US" dirty="0">
                <a:highlight>
                  <a:srgbClr val="FFFF00"/>
                </a:highlight>
              </a:rPr>
              <a:t>Tractors </a:t>
            </a:r>
            <a:r>
              <a:rPr lang="en-US" dirty="0"/>
              <a:t>were introduced</a:t>
            </a:r>
          </a:p>
          <a:p>
            <a:r>
              <a:rPr lang="en-US" dirty="0"/>
              <a:t>ADBP (agricultural development bank of Pakistan)</a:t>
            </a:r>
          </a:p>
          <a:p>
            <a:r>
              <a:rPr lang="en-US" dirty="0"/>
              <a:t>Provided </a:t>
            </a:r>
            <a:r>
              <a:rPr lang="en-US" dirty="0">
                <a:highlight>
                  <a:srgbClr val="FFFF00"/>
                </a:highlight>
              </a:rPr>
              <a:t>loans to the peasants.</a:t>
            </a:r>
          </a:p>
          <a:p>
            <a:r>
              <a:rPr lang="en-US" dirty="0"/>
              <a:t>In 1960, Indus Water Treaty was signed as a result of which </a:t>
            </a:r>
            <a:r>
              <a:rPr lang="en-US" dirty="0" err="1"/>
              <a:t>Mangla</a:t>
            </a:r>
            <a:r>
              <a:rPr lang="en-US" dirty="0"/>
              <a:t>, </a:t>
            </a:r>
            <a:r>
              <a:rPr lang="en-US" dirty="0" err="1"/>
              <a:t>Warsak</a:t>
            </a:r>
            <a:r>
              <a:rPr lang="en-US" dirty="0"/>
              <a:t>, and </a:t>
            </a:r>
            <a:r>
              <a:rPr lang="en-US" dirty="0" err="1"/>
              <a:t>Tarbela</a:t>
            </a:r>
            <a:r>
              <a:rPr lang="en-US" dirty="0"/>
              <a:t> Dam was constructed. India gave compensation money and world bank also provide funds.</a:t>
            </a:r>
          </a:p>
          <a:p>
            <a:r>
              <a:rPr lang="en-US" dirty="0"/>
              <a:t>Hybrid seeds were introduced.</a:t>
            </a:r>
          </a:p>
          <a:p>
            <a:r>
              <a:rPr lang="en-US" dirty="0"/>
              <a:t>Pesticides and insecticides were introduced</a:t>
            </a:r>
          </a:p>
          <a:p>
            <a:endParaRPr lang="en-US" dirty="0"/>
          </a:p>
        </p:txBody>
      </p:sp>
    </p:spTree>
    <p:extLst>
      <p:ext uri="{BB962C8B-B14F-4D97-AF65-F5344CB8AC3E}">
        <p14:creationId xmlns:p14="http://schemas.microsoft.com/office/powerpoint/2010/main" val="183511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esert wetlands | WWF">
            <a:extLst>
              <a:ext uri="{FF2B5EF4-FFF2-40B4-BE49-F238E27FC236}">
                <a16:creationId xmlns:a16="http://schemas.microsoft.com/office/drawing/2014/main" id="{C17D4863-B469-411A-9F60-C795657773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72139" y="212035"/>
            <a:ext cx="7301947" cy="6645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24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1724</Words>
  <Application>Microsoft Office PowerPoint</Application>
  <PresentationFormat>Widescreen</PresentationFormat>
  <Paragraphs>114</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Wingdings 2</vt:lpstr>
      <vt:lpstr>Office Theme</vt:lpstr>
      <vt:lpstr>Political and constitutional developments (1959-1971)</vt:lpstr>
      <vt:lpstr>1962 Constitution</vt:lpstr>
      <vt:lpstr>PowerPoint Presentation</vt:lpstr>
      <vt:lpstr>PowerPoint Presentation</vt:lpstr>
      <vt:lpstr>Reforms introduced by Ayub Khan</vt:lpstr>
      <vt:lpstr>Elections under Basic Democracies Order</vt:lpstr>
      <vt:lpstr>PowerPoint Presentation</vt:lpstr>
      <vt:lpstr>PowerPoint Presentation</vt:lpstr>
      <vt:lpstr>PowerPoint Presentation</vt:lpstr>
      <vt:lpstr>1965 war </vt:lpstr>
      <vt:lpstr>PowerPoint Presentation</vt:lpstr>
      <vt:lpstr>Shiekh Mujib six points and Agartala conspiracy case. </vt:lpstr>
      <vt:lpstr>PowerPoint Presentation</vt:lpstr>
      <vt:lpstr>PowerPoint Presentation</vt:lpstr>
      <vt:lpstr>Yahya Khan and separation of East Pakistan (1969-1971)</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developments (1959-1971)</dc:title>
  <dc:creator>3191811002 Student QAU</dc:creator>
  <cp:lastModifiedBy>3191811002 Student QAU</cp:lastModifiedBy>
  <cp:revision>1</cp:revision>
  <dcterms:created xsi:type="dcterms:W3CDTF">2020-11-19T04:17:55Z</dcterms:created>
  <dcterms:modified xsi:type="dcterms:W3CDTF">2020-11-19T04:22:31Z</dcterms:modified>
</cp:coreProperties>
</file>