
<file path=[Content_Types].xml><?xml version="1.0" encoding="utf-8"?>
<Types xmlns="http://schemas.openxmlformats.org/package/2006/content-types">
  <Default ContentType="image/jpeg" Extension="jpg"/>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5183188" y="987425"/>
            <a:ext cx="6172200" cy="4873625"/>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4" name="Google Shape;64;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gi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6.gi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4.jpg"/><Relationship Id="rId4" Type="http://schemas.openxmlformats.org/officeDocument/2006/relationships/image" Target="../media/image2.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5.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gi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dk1"/>
              </a:buClr>
              <a:buSzPts val="5400"/>
              <a:buFont typeface="Calibri"/>
              <a:buNone/>
            </a:pPr>
            <a:r>
              <a:rPr lang="en-US" sz="5400"/>
              <a:t>Political and constitutional developments in British India 1911-1924</a:t>
            </a:r>
            <a:endParaRPr/>
          </a:p>
        </p:txBody>
      </p:sp>
      <p:sp>
        <p:nvSpPr>
          <p:cNvPr id="85" name="Google Shape;85;p13"/>
          <p:cNvSpPr txBox="1"/>
          <p:nvPr>
            <p:ph idx="1" type="subTitle"/>
          </p:nvPr>
        </p:nvSpPr>
        <p:spPr>
          <a:xfrm>
            <a:off x="1524000" y="3602037"/>
            <a:ext cx="9144000" cy="2745753"/>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dk1"/>
              </a:buClr>
              <a:buSzPts val="2400"/>
              <a:buNone/>
            </a:pPr>
            <a:r>
              <a:rPr lang="en-US"/>
              <a:t>Change in Muslim Politics</a:t>
            </a:r>
            <a:endParaRPr/>
          </a:p>
          <a:p>
            <a:pPr indent="0" lvl="0" marL="0" rtl="0" algn="ctr">
              <a:lnSpc>
                <a:spcPct val="90000"/>
              </a:lnSpc>
              <a:spcBef>
                <a:spcPts val="1000"/>
              </a:spcBef>
              <a:spcAft>
                <a:spcPts val="0"/>
              </a:spcAft>
              <a:buClr>
                <a:schemeClr val="dk1"/>
              </a:buClr>
              <a:buSzPts val="2400"/>
              <a:buNone/>
            </a:pPr>
            <a:r>
              <a:rPr lang="en-US"/>
              <a:t>Lucknow Pact 1916</a:t>
            </a:r>
            <a:endParaRPr/>
          </a:p>
          <a:p>
            <a:pPr indent="0" lvl="0" marL="0" rtl="0" algn="ctr">
              <a:lnSpc>
                <a:spcPct val="90000"/>
              </a:lnSpc>
              <a:spcBef>
                <a:spcPts val="1000"/>
              </a:spcBef>
              <a:spcAft>
                <a:spcPts val="0"/>
              </a:spcAft>
              <a:buClr>
                <a:schemeClr val="dk1"/>
              </a:buClr>
              <a:buSzPts val="2400"/>
              <a:buNone/>
            </a:pPr>
            <a:r>
              <a:rPr lang="en-US"/>
              <a:t>Montague-Chelmsford Reforms 1919</a:t>
            </a:r>
            <a:endParaRPr/>
          </a:p>
          <a:p>
            <a:pPr indent="0" lvl="0" marL="0" rtl="0" algn="ctr">
              <a:lnSpc>
                <a:spcPct val="90000"/>
              </a:lnSpc>
              <a:spcBef>
                <a:spcPts val="1000"/>
              </a:spcBef>
              <a:spcAft>
                <a:spcPts val="0"/>
              </a:spcAft>
              <a:buClr>
                <a:schemeClr val="dk1"/>
              </a:buClr>
              <a:buSzPts val="2400"/>
              <a:buNone/>
            </a:pPr>
            <a:r>
              <a:rPr lang="en-US"/>
              <a:t>Khilafat Movement 1924</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2"/>
          <p:cNvSpPr txBox="1"/>
          <p:nvPr>
            <p:ph idx="1" type="body"/>
          </p:nvPr>
        </p:nvSpPr>
        <p:spPr>
          <a:xfrm>
            <a:off x="838200" y="397565"/>
            <a:ext cx="10515600" cy="5779398"/>
          </a:xfrm>
          <a:prstGeom prst="rect">
            <a:avLst/>
          </a:prstGeom>
          <a:noFill/>
          <a:ln>
            <a:noFill/>
          </a:ln>
        </p:spPr>
        <p:txBody>
          <a:bodyPr anchorCtr="0" anchor="t" bIns="45700" lIns="91425" spcFirstLastPara="1" rIns="91425" wrap="square" tIns="45700">
            <a:noAutofit/>
          </a:bodyPr>
          <a:lstStyle/>
          <a:p>
            <a:pPr indent="-228600" lvl="0" marL="228600" rtl="0" algn="l">
              <a:lnSpc>
                <a:spcPct val="80000"/>
              </a:lnSpc>
              <a:spcBef>
                <a:spcPts val="0"/>
              </a:spcBef>
              <a:spcAft>
                <a:spcPts val="0"/>
              </a:spcAft>
              <a:buClr>
                <a:schemeClr val="dk1"/>
              </a:buClr>
              <a:buSzPts val="2800"/>
              <a:buChar char="•"/>
            </a:pPr>
            <a:r>
              <a:rPr lang="en-US"/>
              <a:t>Khilafat committee met the British government. They demanded that the British and its allies must not touch the Holy sites of Muslims, and the institution of Khilafat must remain unchanged</a:t>
            </a:r>
            <a:endParaRPr/>
          </a:p>
          <a:p>
            <a:pPr indent="-228600" lvl="0" marL="228600" rtl="0" algn="l">
              <a:lnSpc>
                <a:spcPct val="80000"/>
              </a:lnSpc>
              <a:spcBef>
                <a:spcPts val="1000"/>
              </a:spcBef>
              <a:spcAft>
                <a:spcPts val="0"/>
              </a:spcAft>
              <a:buClr>
                <a:schemeClr val="dk1"/>
              </a:buClr>
              <a:buSzPts val="2800"/>
              <a:buChar char="•"/>
            </a:pPr>
            <a:r>
              <a:rPr lang="en-US"/>
              <a:t>The Khilafat committee met again on 23</a:t>
            </a:r>
            <a:r>
              <a:rPr baseline="30000" lang="en-US"/>
              <a:t>rd</a:t>
            </a:r>
            <a:r>
              <a:rPr lang="en-US"/>
              <a:t> November 1919, and a delegation was sent to England under the leadership of Maulana Muhammad Ali Jauher in order to communicate their demands to the Prime minister of Britain, Lloyd George. </a:t>
            </a:r>
            <a:endParaRPr/>
          </a:p>
          <a:p>
            <a:pPr indent="-228600" lvl="0" marL="228600" rtl="0" algn="l">
              <a:lnSpc>
                <a:spcPct val="80000"/>
              </a:lnSpc>
              <a:spcBef>
                <a:spcPts val="1000"/>
              </a:spcBef>
              <a:spcAft>
                <a:spcPts val="0"/>
              </a:spcAft>
              <a:buClr>
                <a:schemeClr val="dk1"/>
              </a:buClr>
              <a:buSzPts val="2800"/>
              <a:buChar char="•"/>
            </a:pPr>
            <a:r>
              <a:rPr lang="en-US"/>
              <a:t>They demanded Lloyd George that the institution of Khilafat must remain unchanged. Lloyd George declined to listen to their demands and declared that Turkey must not be excused. </a:t>
            </a:r>
            <a:endParaRPr/>
          </a:p>
          <a:p>
            <a:pPr indent="0" lvl="0" marL="0" rtl="0" algn="l">
              <a:lnSpc>
                <a:spcPct val="80000"/>
              </a:lnSpc>
              <a:spcBef>
                <a:spcPts val="1000"/>
              </a:spcBef>
              <a:spcAft>
                <a:spcPts val="0"/>
              </a:spcAft>
              <a:buClr>
                <a:schemeClr val="dk1"/>
              </a:buClr>
              <a:buSzPts val="2800"/>
              <a:buNone/>
            </a:pPr>
            <a:r>
              <a:rPr b="1" lang="en-US"/>
              <a:t>Treaty of Sevres 1920</a:t>
            </a:r>
            <a:endParaRPr/>
          </a:p>
          <a:p>
            <a:pPr indent="-228600" lvl="0" marL="228600" rtl="0" algn="l">
              <a:lnSpc>
                <a:spcPct val="80000"/>
              </a:lnSpc>
              <a:spcBef>
                <a:spcPts val="1000"/>
              </a:spcBef>
              <a:spcAft>
                <a:spcPts val="0"/>
              </a:spcAft>
              <a:buClr>
                <a:schemeClr val="dk1"/>
              </a:buClr>
              <a:buSzPts val="2800"/>
              <a:buChar char="•"/>
            </a:pPr>
            <a:r>
              <a:rPr lang="en-US"/>
              <a:t>The World War-I was finally reached its conclusion formally when the Treaty of Sevres was signed in 1920. Turkey was divided, and new states of Armenia, Iraq, and Jordon were established</a:t>
            </a:r>
            <a:endParaRPr b="1"/>
          </a:p>
          <a:p>
            <a:pPr indent="0" lvl="0" marL="0" rtl="0" algn="l">
              <a:lnSpc>
                <a:spcPct val="80000"/>
              </a:lnSpc>
              <a:spcBef>
                <a:spcPts val="1000"/>
              </a:spcBef>
              <a:spcAft>
                <a:spcPts val="0"/>
              </a:spcAft>
              <a:buClr>
                <a:schemeClr val="dk1"/>
              </a:buClr>
              <a:buSzPts val="2800"/>
              <a:buNone/>
            </a:pPr>
            <a:r>
              <a:t/>
            </a:r>
            <a:endParaRPr/>
          </a:p>
          <a:p>
            <a:pPr indent="-50800" lvl="0" marL="228600" rtl="0" algn="l">
              <a:lnSpc>
                <a:spcPct val="80000"/>
              </a:lnSpc>
              <a:spcBef>
                <a:spcPts val="1000"/>
              </a:spcBef>
              <a:spcAft>
                <a:spcPts val="0"/>
              </a:spcAft>
              <a:buClr>
                <a:schemeClr val="dk1"/>
              </a:buClr>
              <a:buSzPts val="2800"/>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9" name="Shape 139"/>
        <p:cNvGrpSpPr/>
        <p:nvPr/>
      </p:nvGrpSpPr>
      <p:grpSpPr>
        <a:xfrm>
          <a:off x="0" y="0"/>
          <a:ext cx="0" cy="0"/>
          <a:chOff x="0" y="0"/>
          <a:chExt cx="0" cy="0"/>
        </a:xfrm>
      </p:grpSpPr>
      <p:sp>
        <p:nvSpPr>
          <p:cNvPr id="140" name="Google Shape;140;p23"/>
          <p:cNvSpPr/>
          <p:nvPr/>
        </p:nvSpPr>
        <p:spPr>
          <a:xfrm>
            <a:off x="1524" y="0"/>
            <a:ext cx="12188952" cy="6858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descr="Egypt - The Ottomans (1517–1798) | Britannica" id="141" name="Google Shape;141;p23"/>
          <p:cNvPicPr preferRelativeResize="0"/>
          <p:nvPr>
            <p:ph idx="1" type="body"/>
          </p:nvPr>
        </p:nvPicPr>
        <p:blipFill rotWithShape="1">
          <a:blip r:embed="rId3">
            <a:alphaModFix/>
          </a:blip>
          <a:srcRect b="9041" l="0" r="0" t="7487"/>
          <a:stretch/>
        </p:blipFill>
        <p:spPr>
          <a:xfrm>
            <a:off x="20" y="1282"/>
            <a:ext cx="12191980" cy="6856718"/>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pic>
        <p:nvPicPr>
          <p:cNvPr id="146" name="Google Shape;146;p24"/>
          <p:cNvPicPr preferRelativeResize="0"/>
          <p:nvPr>
            <p:ph idx="1" type="body"/>
          </p:nvPr>
        </p:nvPicPr>
        <p:blipFill rotWithShape="1">
          <a:blip r:embed="rId3">
            <a:alphaModFix/>
          </a:blip>
          <a:srcRect b="0" l="0" r="0" t="0"/>
          <a:stretch/>
        </p:blipFill>
        <p:spPr>
          <a:xfrm>
            <a:off x="2226365" y="397565"/>
            <a:ext cx="7010400" cy="577939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pic>
        <p:nvPicPr>
          <p:cNvPr descr="The Ottoman Empire according to the Treaty of Sevres (Carnegie... |  Download Scientific Diagram" id="151" name="Google Shape;151;p25"/>
          <p:cNvPicPr preferRelativeResize="0"/>
          <p:nvPr>
            <p:ph idx="1" type="body"/>
          </p:nvPr>
        </p:nvPicPr>
        <p:blipFill rotWithShape="1">
          <a:blip r:embed="rId3">
            <a:alphaModFix/>
          </a:blip>
          <a:srcRect b="0" l="0" r="0" t="0"/>
          <a:stretch/>
        </p:blipFill>
        <p:spPr>
          <a:xfrm>
            <a:off x="583095" y="308113"/>
            <a:ext cx="11211372" cy="624177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6"/>
          <p:cNvSpPr txBox="1"/>
          <p:nvPr>
            <p:ph idx="1" type="body"/>
          </p:nvPr>
        </p:nvSpPr>
        <p:spPr>
          <a:xfrm>
            <a:off x="838200" y="450574"/>
            <a:ext cx="10515600" cy="5726389"/>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US"/>
              <a:t>The western Anatolia, and Samarna was given to Greece. The dismemberment of Turkey meant that the institution of Khilafat was also fated to wither away. </a:t>
            </a:r>
            <a:endParaRPr/>
          </a:p>
          <a:p>
            <a:pPr indent="-228600" lvl="0" marL="228600" rtl="0" algn="l">
              <a:lnSpc>
                <a:spcPct val="90000"/>
              </a:lnSpc>
              <a:spcBef>
                <a:spcPts val="1000"/>
              </a:spcBef>
              <a:spcAft>
                <a:spcPts val="0"/>
              </a:spcAft>
              <a:buClr>
                <a:schemeClr val="dk1"/>
              </a:buClr>
              <a:buSzPts val="2800"/>
              <a:buChar char="•"/>
            </a:pPr>
            <a:r>
              <a:rPr lang="en-US"/>
              <a:t>The British had not reversed the terms of the treaty as a result of which the Muslims of India launched non-cooperation movement under the leadership of Gandhi. </a:t>
            </a:r>
            <a:endParaRPr/>
          </a:p>
          <a:p>
            <a:pPr indent="-228600" lvl="0" marL="228600" rtl="0" algn="l">
              <a:lnSpc>
                <a:spcPct val="90000"/>
              </a:lnSpc>
              <a:spcBef>
                <a:spcPts val="1000"/>
              </a:spcBef>
              <a:spcAft>
                <a:spcPts val="0"/>
              </a:spcAft>
              <a:buClr>
                <a:schemeClr val="dk1"/>
              </a:buClr>
              <a:buSzPts val="2800"/>
              <a:buChar char="•"/>
            </a:pPr>
            <a:r>
              <a:rPr lang="en-US"/>
              <a:t>The plan of non-cooperation movement was to boycott all the British institutions or goods. </a:t>
            </a:r>
            <a:endParaRPr/>
          </a:p>
          <a:p>
            <a:pPr indent="-228600" lvl="0" marL="228600" rtl="0" algn="l">
              <a:lnSpc>
                <a:spcPct val="90000"/>
              </a:lnSpc>
              <a:spcBef>
                <a:spcPts val="1000"/>
              </a:spcBef>
              <a:spcAft>
                <a:spcPts val="0"/>
              </a:spcAft>
              <a:buClr>
                <a:schemeClr val="dk1"/>
              </a:buClr>
              <a:buSzPts val="2800"/>
              <a:buChar char="•"/>
            </a:pPr>
            <a:r>
              <a:rPr lang="en-US"/>
              <a:t>Indians would give up the government services, and titles; boycott all the law courts, schools, colleges, and the elections which were announced under the Montague-Chelmsford reforms of 1919. </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7"/>
          <p:cNvSpPr txBox="1"/>
          <p:nvPr>
            <p:ph idx="1" type="body"/>
          </p:nvPr>
        </p:nvSpPr>
        <p:spPr>
          <a:xfrm>
            <a:off x="838200" y="490330"/>
            <a:ext cx="10515600" cy="5686633"/>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590"/>
              <a:buChar char="•"/>
            </a:pPr>
            <a:r>
              <a:rPr lang="en-US" sz="2590"/>
              <a:t>The foreign clothes were burned, and khaddar became the clothes of the Indian people.</a:t>
            </a:r>
            <a:endParaRPr/>
          </a:p>
          <a:p>
            <a:pPr indent="-228600" lvl="0" marL="228600" rtl="0" algn="l">
              <a:lnSpc>
                <a:spcPct val="90000"/>
              </a:lnSpc>
              <a:spcBef>
                <a:spcPts val="1000"/>
              </a:spcBef>
              <a:spcAft>
                <a:spcPts val="0"/>
              </a:spcAft>
              <a:buClr>
                <a:schemeClr val="dk1"/>
              </a:buClr>
              <a:buSzPts val="2590"/>
              <a:buChar char="•"/>
            </a:pPr>
            <a:r>
              <a:rPr lang="en-US" sz="2590"/>
              <a:t> The Charkha or spinning wheel became the mark of Indian independence. </a:t>
            </a:r>
            <a:endParaRPr/>
          </a:p>
          <a:p>
            <a:pPr indent="0" lvl="0" marL="0" rtl="0" algn="l">
              <a:lnSpc>
                <a:spcPct val="90000"/>
              </a:lnSpc>
              <a:spcBef>
                <a:spcPts val="1000"/>
              </a:spcBef>
              <a:spcAft>
                <a:spcPts val="0"/>
              </a:spcAft>
              <a:buClr>
                <a:schemeClr val="dk1"/>
              </a:buClr>
              <a:buSzPts val="2590"/>
              <a:buNone/>
            </a:pPr>
            <a:r>
              <a:rPr b="1" lang="en-US" sz="2590"/>
              <a:t>Hejrat movement</a:t>
            </a:r>
            <a:endParaRPr/>
          </a:p>
          <a:p>
            <a:pPr indent="-228600" lvl="0" marL="228600" rtl="0" algn="l">
              <a:lnSpc>
                <a:spcPct val="90000"/>
              </a:lnSpc>
              <a:spcBef>
                <a:spcPts val="1000"/>
              </a:spcBef>
              <a:spcAft>
                <a:spcPts val="0"/>
              </a:spcAft>
              <a:buClr>
                <a:schemeClr val="dk1"/>
              </a:buClr>
              <a:buSzPts val="2590"/>
              <a:buChar char="•"/>
            </a:pPr>
            <a:r>
              <a:rPr lang="en-US" sz="2590"/>
              <a:t>Maulana Abdul Kalam Azad and Maulana Abdul Bari issued fatwa that India had become Dar-ul-Harb (home of war), where the Islam is threatened. </a:t>
            </a:r>
            <a:endParaRPr/>
          </a:p>
          <a:p>
            <a:pPr indent="-228600" lvl="0" marL="228600" rtl="0" algn="l">
              <a:lnSpc>
                <a:spcPct val="90000"/>
              </a:lnSpc>
              <a:spcBef>
                <a:spcPts val="1000"/>
              </a:spcBef>
              <a:spcAft>
                <a:spcPts val="0"/>
              </a:spcAft>
              <a:buClr>
                <a:schemeClr val="dk1"/>
              </a:buClr>
              <a:buSzPts val="2590"/>
              <a:buChar char="•"/>
            </a:pPr>
            <a:r>
              <a:rPr lang="en-US" sz="2590"/>
              <a:t>They demanded the Muslims to migrate to that region where Islam was not threatened.</a:t>
            </a:r>
            <a:endParaRPr/>
          </a:p>
          <a:p>
            <a:pPr indent="-228600" lvl="0" marL="228600" rtl="0" algn="l">
              <a:lnSpc>
                <a:spcPct val="90000"/>
              </a:lnSpc>
              <a:spcBef>
                <a:spcPts val="1000"/>
              </a:spcBef>
              <a:spcAft>
                <a:spcPts val="0"/>
              </a:spcAft>
              <a:buClr>
                <a:schemeClr val="dk1"/>
              </a:buClr>
              <a:buSzPts val="2590"/>
              <a:buChar char="•"/>
            </a:pPr>
            <a:r>
              <a:rPr lang="en-US" sz="2590"/>
              <a:t> As a result of which almost 18 thousand Muslims migrated to Afghanistan. </a:t>
            </a:r>
            <a:endParaRPr/>
          </a:p>
          <a:p>
            <a:pPr indent="-228600" lvl="0" marL="228600" rtl="0" algn="l">
              <a:lnSpc>
                <a:spcPct val="90000"/>
              </a:lnSpc>
              <a:spcBef>
                <a:spcPts val="1000"/>
              </a:spcBef>
              <a:spcAft>
                <a:spcPts val="0"/>
              </a:spcAft>
              <a:buClr>
                <a:schemeClr val="dk1"/>
              </a:buClr>
              <a:buSzPts val="2590"/>
              <a:buChar char="•"/>
            </a:pPr>
            <a:r>
              <a:rPr lang="en-US" sz="2590"/>
              <a:t>Initially the Shah of Afghanistan welcomed them but afterwards when the number of the migrants increased, he started to send back the refugees. </a:t>
            </a:r>
            <a:endParaRPr/>
          </a:p>
          <a:p>
            <a:pPr indent="-64135" lvl="0" marL="228600" rtl="0" algn="l">
              <a:lnSpc>
                <a:spcPct val="90000"/>
              </a:lnSpc>
              <a:spcBef>
                <a:spcPts val="1000"/>
              </a:spcBef>
              <a:spcAft>
                <a:spcPts val="0"/>
              </a:spcAft>
              <a:buClr>
                <a:schemeClr val="dk1"/>
              </a:buClr>
              <a:buSzPts val="2590"/>
              <a:buNone/>
            </a:pPr>
            <a:r>
              <a:t/>
            </a:r>
            <a:endParaRPr sz="2590"/>
          </a:p>
          <a:p>
            <a:pPr indent="0" lvl="0" marL="0" rtl="0" algn="l">
              <a:lnSpc>
                <a:spcPct val="90000"/>
              </a:lnSpc>
              <a:spcBef>
                <a:spcPts val="1000"/>
              </a:spcBef>
              <a:spcAft>
                <a:spcPts val="0"/>
              </a:spcAft>
              <a:buClr>
                <a:schemeClr val="dk1"/>
              </a:buClr>
              <a:buSzPts val="2590"/>
              <a:buNone/>
            </a:pPr>
            <a:r>
              <a:t/>
            </a:r>
            <a:endParaRPr sz="259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5" name="Shape 165"/>
        <p:cNvGrpSpPr/>
        <p:nvPr/>
      </p:nvGrpSpPr>
      <p:grpSpPr>
        <a:xfrm>
          <a:off x="0" y="0"/>
          <a:ext cx="0" cy="0"/>
          <a:chOff x="0" y="0"/>
          <a:chExt cx="0" cy="0"/>
        </a:xfrm>
      </p:grpSpPr>
      <p:sp>
        <p:nvSpPr>
          <p:cNvPr id="166" name="Google Shape;166;p28"/>
          <p:cNvSpPr/>
          <p:nvPr/>
        </p:nvSpPr>
        <p:spPr>
          <a:xfrm>
            <a:off x="1524"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descr="THE BOMBAY BUILDING THAT BROUGHT HINDUS AND MUSLIMS TOGETHER TO FREE INDIA  - Al Bilad English Daily" id="167" name="Google Shape;167;p28"/>
          <p:cNvPicPr preferRelativeResize="0"/>
          <p:nvPr/>
        </p:nvPicPr>
        <p:blipFill rotWithShape="1">
          <a:blip r:embed="rId3">
            <a:alphaModFix/>
          </a:blip>
          <a:srcRect b="-2" l="0" r="-2" t="4939"/>
          <a:stretch/>
        </p:blipFill>
        <p:spPr>
          <a:xfrm>
            <a:off x="321734" y="557189"/>
            <a:ext cx="4276956" cy="5743616"/>
          </a:xfrm>
          <a:prstGeom prst="rect">
            <a:avLst/>
          </a:prstGeom>
          <a:noFill/>
          <a:ln>
            <a:noFill/>
          </a:ln>
        </p:spPr>
      </p:pic>
      <p:pic>
        <p:nvPicPr>
          <p:cNvPr descr="Mahatma Gandhi Spinning Wheel Charkha High Resolution Stock Photography and  Images - Alamy" id="168" name="Google Shape;168;p28"/>
          <p:cNvPicPr preferRelativeResize="0"/>
          <p:nvPr>
            <p:ph idx="1" type="body"/>
          </p:nvPr>
        </p:nvPicPr>
        <p:blipFill rotWithShape="1">
          <a:blip r:embed="rId4">
            <a:alphaModFix/>
          </a:blip>
          <a:srcRect b="9122" l="0" r="-2" t="0"/>
          <a:stretch/>
        </p:blipFill>
        <p:spPr>
          <a:xfrm>
            <a:off x="4772525" y="557189"/>
            <a:ext cx="7097742" cy="5224633"/>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pic>
        <p:nvPicPr>
          <p:cNvPr descr="Khilafat Movement (1919-1922) - History Pak" id="173" name="Google Shape;173;p29"/>
          <p:cNvPicPr preferRelativeResize="0"/>
          <p:nvPr>
            <p:ph idx="1" type="body"/>
          </p:nvPr>
        </p:nvPicPr>
        <p:blipFill rotWithShape="1">
          <a:blip r:embed="rId3">
            <a:alphaModFix/>
          </a:blip>
          <a:srcRect b="0" l="0" r="0" t="0"/>
          <a:stretch/>
        </p:blipFill>
        <p:spPr>
          <a:xfrm>
            <a:off x="1855304" y="569842"/>
            <a:ext cx="7779026" cy="5645427"/>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30"/>
          <p:cNvSpPr txBox="1"/>
          <p:nvPr>
            <p:ph type="title"/>
          </p:nvPr>
        </p:nvSpPr>
        <p:spPr>
          <a:xfrm>
            <a:off x="838200" y="365126"/>
            <a:ext cx="10515600" cy="1052858"/>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2520"/>
              <a:buFont typeface="Calibri"/>
              <a:buNone/>
            </a:pPr>
            <a:r>
              <a:rPr b="1" lang="en-US" sz="2520"/>
              <a:t>Moplah Uprising</a:t>
            </a:r>
            <a:br>
              <a:rPr b="1" lang="en-US" sz="3959"/>
            </a:br>
            <a:endParaRPr sz="3959"/>
          </a:p>
        </p:txBody>
      </p:sp>
      <p:sp>
        <p:nvSpPr>
          <p:cNvPr id="179" name="Google Shape;179;p30"/>
          <p:cNvSpPr txBox="1"/>
          <p:nvPr>
            <p:ph idx="1" type="body"/>
          </p:nvPr>
        </p:nvSpPr>
        <p:spPr>
          <a:xfrm>
            <a:off x="838200" y="1046922"/>
            <a:ext cx="10515600" cy="5130041"/>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US"/>
              <a:t>On the Malabar coast of India, The Moplah Muslims of Arab origin were settled. They actively took part in the non-cooperation movement.</a:t>
            </a:r>
            <a:endParaRPr/>
          </a:p>
          <a:p>
            <a:pPr indent="-228600" lvl="0" marL="228600" rtl="0" algn="l">
              <a:lnSpc>
                <a:spcPct val="90000"/>
              </a:lnSpc>
              <a:spcBef>
                <a:spcPts val="1000"/>
              </a:spcBef>
              <a:spcAft>
                <a:spcPts val="0"/>
              </a:spcAft>
              <a:buClr>
                <a:schemeClr val="dk1"/>
              </a:buClr>
              <a:buSzPts val="2800"/>
              <a:buChar char="•"/>
            </a:pPr>
            <a:r>
              <a:rPr lang="en-US"/>
              <a:t> The British government adopted repressive measures to quell the uprising</a:t>
            </a:r>
            <a:endParaRPr/>
          </a:p>
          <a:p>
            <a:pPr indent="-228600" lvl="0" marL="228600" rtl="0" algn="l">
              <a:lnSpc>
                <a:spcPct val="90000"/>
              </a:lnSpc>
              <a:spcBef>
                <a:spcPts val="1000"/>
              </a:spcBef>
              <a:spcAft>
                <a:spcPts val="0"/>
              </a:spcAft>
              <a:buClr>
                <a:schemeClr val="dk1"/>
              </a:buClr>
              <a:buSzPts val="2800"/>
              <a:buChar char="•"/>
            </a:pPr>
            <a:r>
              <a:rPr lang="en-US"/>
              <a:t>They arrested many Moplah Muslim leaders who wanted to reach Kerala for launching the Khilafat movment. </a:t>
            </a:r>
            <a:endParaRPr/>
          </a:p>
          <a:p>
            <a:pPr indent="-228600" lvl="0" marL="228600" rtl="0" algn="l">
              <a:lnSpc>
                <a:spcPct val="90000"/>
              </a:lnSpc>
              <a:spcBef>
                <a:spcPts val="1000"/>
              </a:spcBef>
              <a:spcAft>
                <a:spcPts val="0"/>
              </a:spcAft>
              <a:buClr>
                <a:schemeClr val="dk1"/>
              </a:buClr>
              <a:buSzPts val="2800"/>
              <a:buChar char="•"/>
            </a:pPr>
            <a:r>
              <a:rPr lang="en-US"/>
              <a:t>The Moplah demanded the British government to release their arrested leaders.</a:t>
            </a:r>
            <a:endParaRPr/>
          </a:p>
          <a:p>
            <a:pPr indent="-228600" lvl="0" marL="228600" rtl="0" algn="l">
              <a:lnSpc>
                <a:spcPct val="90000"/>
              </a:lnSpc>
              <a:spcBef>
                <a:spcPts val="1000"/>
              </a:spcBef>
              <a:spcAft>
                <a:spcPts val="0"/>
              </a:spcAft>
              <a:buClr>
                <a:schemeClr val="dk1"/>
              </a:buClr>
              <a:buSzPts val="2800"/>
              <a:buChar char="•"/>
            </a:pPr>
            <a:r>
              <a:rPr lang="en-US"/>
              <a:t> The police opened fire on the protesting mob due to which almost 400 people were killed. </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2800"/>
              <a:buFont typeface="Calibri"/>
              <a:buNone/>
            </a:pPr>
            <a:r>
              <a:rPr b="1" lang="en-US" sz="2800"/>
              <a:t>Chauri Chaura tragedy</a:t>
            </a:r>
            <a:br>
              <a:rPr lang="en-US"/>
            </a:br>
            <a:endParaRPr/>
          </a:p>
        </p:txBody>
      </p:sp>
      <p:sp>
        <p:nvSpPr>
          <p:cNvPr id="185" name="Google Shape;185;p31"/>
          <p:cNvSpPr txBox="1"/>
          <p:nvPr>
            <p:ph idx="1" type="body"/>
          </p:nvPr>
        </p:nvSpPr>
        <p:spPr>
          <a:xfrm>
            <a:off x="838200" y="1060174"/>
            <a:ext cx="10515600" cy="5116789"/>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US"/>
              <a:t>Gandhi intended to begin the non-cooperation movement from a small town of Chauri Chaura in Farakhabad district in 1922. </a:t>
            </a:r>
            <a:endParaRPr/>
          </a:p>
          <a:p>
            <a:pPr indent="-228600" lvl="0" marL="228600" rtl="0" algn="l">
              <a:lnSpc>
                <a:spcPct val="90000"/>
              </a:lnSpc>
              <a:spcBef>
                <a:spcPts val="1000"/>
              </a:spcBef>
              <a:spcAft>
                <a:spcPts val="0"/>
              </a:spcAft>
              <a:buClr>
                <a:schemeClr val="dk1"/>
              </a:buClr>
              <a:buSzPts val="2800"/>
              <a:buChar char="•"/>
            </a:pPr>
            <a:r>
              <a:rPr lang="en-US"/>
              <a:t>The people of Chauri Chaura demonstrated in the form of procession on 5</a:t>
            </a:r>
            <a:r>
              <a:rPr baseline="30000" lang="en-US"/>
              <a:t>th</a:t>
            </a:r>
            <a:r>
              <a:rPr lang="en-US"/>
              <a:t> February 1922. </a:t>
            </a:r>
            <a:endParaRPr/>
          </a:p>
          <a:p>
            <a:pPr indent="-228600" lvl="0" marL="228600" rtl="0" algn="l">
              <a:lnSpc>
                <a:spcPct val="90000"/>
              </a:lnSpc>
              <a:spcBef>
                <a:spcPts val="1000"/>
              </a:spcBef>
              <a:spcAft>
                <a:spcPts val="0"/>
              </a:spcAft>
              <a:buClr>
                <a:srgbClr val="000000"/>
              </a:buClr>
              <a:buSzPts val="2800"/>
              <a:buChar char="•"/>
            </a:pPr>
            <a:r>
              <a:rPr lang="en-US" sz="2800">
                <a:solidFill>
                  <a:srgbClr val="000000"/>
                </a:solidFill>
              </a:rPr>
              <a:t>The police tried to disperse the procession which enraged the protesting people. Demonstrators set fire to the police station as a result of which almost 22 policemen were burned alive. </a:t>
            </a:r>
            <a:endParaRPr/>
          </a:p>
          <a:p>
            <a:pPr indent="-228600" lvl="0" marL="228600" rtl="0" algn="l">
              <a:lnSpc>
                <a:spcPct val="90000"/>
              </a:lnSpc>
              <a:spcBef>
                <a:spcPts val="1000"/>
              </a:spcBef>
              <a:spcAft>
                <a:spcPts val="0"/>
              </a:spcAft>
              <a:buClr>
                <a:srgbClr val="000000"/>
              </a:buClr>
              <a:buSzPts val="2800"/>
              <a:buChar char="•"/>
            </a:pPr>
            <a:r>
              <a:rPr lang="en-US" sz="2800">
                <a:solidFill>
                  <a:srgbClr val="000000"/>
                </a:solidFill>
              </a:rPr>
              <a:t>The movement no longer remained non-violent and Gandhi was compelled to call off the civil-disobedience movement. </a:t>
            </a:r>
            <a:endParaRPr/>
          </a:p>
          <a:p>
            <a:pPr indent="-228600" lvl="0" marL="228600" rtl="0" algn="l">
              <a:lnSpc>
                <a:spcPct val="90000"/>
              </a:lnSpc>
              <a:spcBef>
                <a:spcPts val="1000"/>
              </a:spcBef>
              <a:spcAft>
                <a:spcPts val="0"/>
              </a:spcAft>
              <a:buClr>
                <a:srgbClr val="000000"/>
              </a:buClr>
              <a:buSzPts val="2800"/>
              <a:buChar char="•"/>
            </a:pPr>
            <a:r>
              <a:rPr lang="en-US" sz="2800">
                <a:solidFill>
                  <a:srgbClr val="000000"/>
                </a:solidFill>
              </a:rPr>
              <a:t>Gandhi without consulting from any leader of Khilafat committee called off the civil-disobedience movement</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4"/>
          <p:cNvSpPr txBox="1"/>
          <p:nvPr>
            <p:ph type="title"/>
          </p:nvPr>
        </p:nvSpPr>
        <p:spPr>
          <a:xfrm>
            <a:off x="838200" y="365126"/>
            <a:ext cx="10515600" cy="774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2800"/>
              <a:buFont typeface="Calibri"/>
              <a:buNone/>
            </a:pPr>
            <a:r>
              <a:rPr b="1" lang="en-US" sz="2800"/>
              <a:t>Change in Muslim Politics</a:t>
            </a:r>
            <a:endParaRPr/>
          </a:p>
        </p:txBody>
      </p:sp>
      <p:sp>
        <p:nvSpPr>
          <p:cNvPr id="91" name="Google Shape;91;p14"/>
          <p:cNvSpPr txBox="1"/>
          <p:nvPr>
            <p:ph idx="1" type="body"/>
          </p:nvPr>
        </p:nvSpPr>
        <p:spPr>
          <a:xfrm>
            <a:off x="838200" y="1139688"/>
            <a:ext cx="10515600" cy="5037275"/>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US"/>
              <a:t>The partition of Bengal was annulled in 1911 by the British government. </a:t>
            </a:r>
            <a:endParaRPr/>
          </a:p>
          <a:p>
            <a:pPr indent="-228600" lvl="0" marL="228600" rtl="0" algn="l">
              <a:lnSpc>
                <a:spcPct val="90000"/>
              </a:lnSpc>
              <a:spcBef>
                <a:spcPts val="1000"/>
              </a:spcBef>
              <a:spcAft>
                <a:spcPts val="0"/>
              </a:spcAft>
              <a:buClr>
                <a:schemeClr val="dk1"/>
              </a:buClr>
              <a:buSzPts val="2800"/>
              <a:buChar char="•"/>
            </a:pPr>
            <a:r>
              <a:rPr lang="en-US"/>
              <a:t>The Muslim league became dismayed of this action of the government, because the Muslim were benefiting from the partition of Bengal.</a:t>
            </a:r>
            <a:endParaRPr/>
          </a:p>
          <a:p>
            <a:pPr indent="-228600" lvl="0" marL="228600" rtl="0" algn="l">
              <a:lnSpc>
                <a:spcPct val="90000"/>
              </a:lnSpc>
              <a:spcBef>
                <a:spcPts val="1000"/>
              </a:spcBef>
              <a:spcAft>
                <a:spcPts val="0"/>
              </a:spcAft>
              <a:buClr>
                <a:schemeClr val="dk1"/>
              </a:buClr>
              <a:buSzPts val="2800"/>
              <a:buChar char="•"/>
            </a:pPr>
            <a:r>
              <a:rPr lang="en-US"/>
              <a:t>The war was breaking out between Italy and Turkey in the Tripoli and the Balkan region </a:t>
            </a:r>
            <a:endParaRPr/>
          </a:p>
          <a:p>
            <a:pPr indent="-228600" lvl="0" marL="228600" rtl="0" algn="l">
              <a:lnSpc>
                <a:spcPct val="90000"/>
              </a:lnSpc>
              <a:spcBef>
                <a:spcPts val="1000"/>
              </a:spcBef>
              <a:spcAft>
                <a:spcPts val="0"/>
              </a:spcAft>
              <a:buClr>
                <a:schemeClr val="dk1"/>
              </a:buClr>
              <a:buSzPts val="2800"/>
              <a:buChar char="•"/>
            </a:pPr>
            <a:r>
              <a:rPr lang="en-US"/>
              <a:t>These local and global reasons compelled the Muslim League to change its line of action from loyalty to the British government to the self-rule.</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2"/>
          <p:cNvSpPr txBox="1"/>
          <p:nvPr>
            <p:ph type="title"/>
          </p:nvPr>
        </p:nvSpPr>
        <p:spPr>
          <a:xfrm>
            <a:off x="838200" y="365125"/>
            <a:ext cx="10515600" cy="973345"/>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2800"/>
              <a:buFont typeface="Calibri"/>
              <a:buNone/>
            </a:pPr>
            <a:r>
              <a:rPr b="1" lang="en-US" sz="2800"/>
              <a:t>End of Khilafat movement</a:t>
            </a:r>
            <a:br>
              <a:rPr lang="en-US" sz="2800"/>
            </a:br>
            <a:endParaRPr sz="2800"/>
          </a:p>
        </p:txBody>
      </p:sp>
      <p:sp>
        <p:nvSpPr>
          <p:cNvPr id="191" name="Google Shape;191;p32"/>
          <p:cNvSpPr txBox="1"/>
          <p:nvPr>
            <p:ph idx="1" type="body"/>
          </p:nvPr>
        </p:nvSpPr>
        <p:spPr>
          <a:xfrm>
            <a:off x="838200" y="1060174"/>
            <a:ext cx="10515600" cy="5116789"/>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US" sz="2800"/>
              <a:t>The institution of Khilafat was demolished by Mustafa Kamal Ataturk on 1 November 1922. </a:t>
            </a:r>
            <a:endParaRPr/>
          </a:p>
          <a:p>
            <a:pPr indent="-228600" lvl="0" marL="228600" rtl="0" algn="l">
              <a:lnSpc>
                <a:spcPct val="90000"/>
              </a:lnSpc>
              <a:spcBef>
                <a:spcPts val="1000"/>
              </a:spcBef>
              <a:spcAft>
                <a:spcPts val="0"/>
              </a:spcAft>
              <a:buClr>
                <a:schemeClr val="dk1"/>
              </a:buClr>
              <a:buSzPts val="2800"/>
              <a:buChar char="•"/>
            </a:pPr>
            <a:r>
              <a:rPr lang="en-US" sz="2800"/>
              <a:t>The last Khalifa was banished from Turkey in 1924. The Khilafat movement in India ended without achieving its goal.</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33"/>
          <p:cNvSpPr txBox="1"/>
          <p:nvPr>
            <p:ph idx="1" type="body"/>
          </p:nvPr>
        </p:nvSpPr>
        <p:spPr>
          <a:xfrm>
            <a:off x="838200" y="0"/>
            <a:ext cx="10515600" cy="6176963"/>
          </a:xfrm>
          <a:prstGeom prst="rect">
            <a:avLst/>
          </a:prstGeom>
          <a:noFill/>
          <a:ln>
            <a:noFill/>
          </a:ln>
        </p:spPr>
        <p:txBody>
          <a:bodyPr anchorCtr="0" anchor="t" bIns="45700" lIns="91425" spcFirstLastPara="1" rIns="91425" wrap="square" tIns="45700">
            <a:noAutofit/>
          </a:bodyPr>
          <a:lstStyle/>
          <a:p>
            <a:pPr indent="0" lvl="0" marL="0" rtl="0" algn="just">
              <a:lnSpc>
                <a:spcPct val="90000"/>
              </a:lnSpc>
              <a:spcBef>
                <a:spcPts val="0"/>
              </a:spcBef>
              <a:spcAft>
                <a:spcPts val="0"/>
              </a:spcAft>
              <a:buClr>
                <a:schemeClr val="dk1"/>
              </a:buClr>
              <a:buSzPts val="4000"/>
              <a:buNone/>
            </a:pPr>
            <a:r>
              <a:rPr lang="en-US" sz="4000">
                <a:latin typeface="Times New Roman"/>
                <a:ea typeface="Times New Roman"/>
                <a:cs typeface="Times New Roman"/>
                <a:sym typeface="Times New Roman"/>
              </a:rPr>
              <a:t>Types of setup of government</a:t>
            </a:r>
            <a:endParaRPr/>
          </a:p>
          <a:p>
            <a:pPr indent="-228600" lvl="0" marL="228600" rtl="0" algn="just">
              <a:lnSpc>
                <a:spcPct val="90000"/>
              </a:lnSpc>
              <a:spcBef>
                <a:spcPts val="1000"/>
              </a:spcBef>
              <a:spcAft>
                <a:spcPts val="0"/>
              </a:spcAft>
              <a:buClr>
                <a:schemeClr val="dk1"/>
              </a:buClr>
              <a:buSzPts val="2800"/>
              <a:buChar char="•"/>
            </a:pPr>
            <a:r>
              <a:rPr b="1" lang="en-US">
                <a:latin typeface="Times New Roman"/>
                <a:ea typeface="Times New Roman"/>
                <a:cs typeface="Times New Roman"/>
                <a:sym typeface="Times New Roman"/>
              </a:rPr>
              <a:t>A. Unitary Government </a:t>
            </a:r>
            <a:endParaRPr/>
          </a:p>
          <a:p>
            <a:pPr indent="0" lvl="0" marL="0" rtl="0" algn="just">
              <a:lnSpc>
                <a:spcPct val="90000"/>
              </a:lnSpc>
              <a:spcBef>
                <a:spcPts val="1000"/>
              </a:spcBef>
              <a:spcAft>
                <a:spcPts val="0"/>
              </a:spcAft>
              <a:buClr>
                <a:schemeClr val="dk1"/>
              </a:buClr>
              <a:buSzPts val="2800"/>
              <a:buNone/>
            </a:pPr>
            <a:r>
              <a:rPr lang="en-US">
                <a:latin typeface="Times New Roman"/>
                <a:ea typeface="Times New Roman"/>
                <a:cs typeface="Times New Roman"/>
                <a:sym typeface="Times New Roman"/>
              </a:rPr>
              <a:t>        When there is only one government that is Central government, and local government work on the micro level e.g China</a:t>
            </a:r>
            <a:endParaRPr/>
          </a:p>
          <a:p>
            <a:pPr indent="0" lvl="0" marL="0" rtl="0" algn="just">
              <a:lnSpc>
                <a:spcPct val="90000"/>
              </a:lnSpc>
              <a:spcBef>
                <a:spcPts val="1000"/>
              </a:spcBef>
              <a:spcAft>
                <a:spcPts val="0"/>
              </a:spcAft>
              <a:buClr>
                <a:schemeClr val="dk1"/>
              </a:buClr>
              <a:buSzPts val="2800"/>
              <a:buNone/>
            </a:pPr>
            <a:r>
              <a:rPr b="1" lang="en-US">
                <a:latin typeface="Times New Roman"/>
                <a:ea typeface="Times New Roman"/>
                <a:cs typeface="Times New Roman"/>
                <a:sym typeface="Times New Roman"/>
              </a:rPr>
              <a:t>B. Federal government/ Federation</a:t>
            </a:r>
            <a:endParaRPr/>
          </a:p>
          <a:p>
            <a:pPr indent="0" lvl="0" marL="0" rtl="0" algn="just">
              <a:lnSpc>
                <a:spcPct val="90000"/>
              </a:lnSpc>
              <a:spcBef>
                <a:spcPts val="1000"/>
              </a:spcBef>
              <a:spcAft>
                <a:spcPts val="0"/>
              </a:spcAft>
              <a:buClr>
                <a:schemeClr val="dk1"/>
              </a:buClr>
              <a:buSzPts val="2800"/>
              <a:buNone/>
            </a:pPr>
            <a:r>
              <a:rPr lang="en-US">
                <a:latin typeface="Times New Roman"/>
                <a:ea typeface="Times New Roman"/>
                <a:cs typeface="Times New Roman"/>
                <a:sym typeface="Times New Roman"/>
              </a:rPr>
              <a:t>     When there are two-tier of governments constitutionally recognized</a:t>
            </a:r>
            <a:endParaRPr/>
          </a:p>
          <a:p>
            <a:pPr indent="0" lvl="0" marL="0" rtl="0" algn="just">
              <a:lnSpc>
                <a:spcPct val="90000"/>
              </a:lnSpc>
              <a:spcBef>
                <a:spcPts val="1000"/>
              </a:spcBef>
              <a:spcAft>
                <a:spcPts val="0"/>
              </a:spcAft>
              <a:buClr>
                <a:schemeClr val="dk1"/>
              </a:buClr>
              <a:buSzPts val="2800"/>
              <a:buNone/>
            </a:pPr>
            <a:r>
              <a:rPr lang="en-US">
                <a:latin typeface="Times New Roman"/>
                <a:ea typeface="Times New Roman"/>
                <a:cs typeface="Times New Roman"/>
                <a:sym typeface="Times New Roman"/>
              </a:rPr>
              <a:t>     that is Federal and Provincial/ States government e.g Pakistan/India/Russia/USA/ </a:t>
            </a:r>
            <a:endParaRPr/>
          </a:p>
          <a:p>
            <a:pPr indent="0" lvl="0" marL="0" rtl="0" algn="just">
              <a:lnSpc>
                <a:spcPct val="90000"/>
              </a:lnSpc>
              <a:spcBef>
                <a:spcPts val="1000"/>
              </a:spcBef>
              <a:spcAft>
                <a:spcPts val="0"/>
              </a:spcAft>
              <a:buClr>
                <a:schemeClr val="dk1"/>
              </a:buClr>
              <a:buSzPts val="2800"/>
              <a:buNone/>
            </a:pPr>
            <a:r>
              <a:rPr b="1" lang="en-US">
                <a:latin typeface="Times New Roman"/>
                <a:ea typeface="Times New Roman"/>
                <a:cs typeface="Times New Roman"/>
                <a:sym typeface="Times New Roman"/>
              </a:rPr>
              <a:t>C. Confederation</a:t>
            </a:r>
            <a:endParaRPr/>
          </a:p>
          <a:p>
            <a:pPr indent="0" lvl="0" marL="0" rtl="0" algn="just">
              <a:lnSpc>
                <a:spcPct val="90000"/>
              </a:lnSpc>
              <a:spcBef>
                <a:spcPts val="1000"/>
              </a:spcBef>
              <a:spcAft>
                <a:spcPts val="0"/>
              </a:spcAft>
              <a:buClr>
                <a:schemeClr val="dk1"/>
              </a:buClr>
              <a:buSzPts val="2800"/>
              <a:buNone/>
            </a:pPr>
            <a:r>
              <a:rPr lang="en-US">
                <a:latin typeface="Times New Roman"/>
                <a:ea typeface="Times New Roman"/>
                <a:cs typeface="Times New Roman"/>
                <a:sym typeface="Times New Roman"/>
              </a:rPr>
              <a:t>    When the government of different states has contractual unity e.g combined defense, currency, and foreign policy. E.g EU</a:t>
            </a:r>
            <a:endParaRPr/>
          </a:p>
          <a:p>
            <a:pPr indent="0" lvl="0" marL="0" rtl="0" algn="just">
              <a:lnSpc>
                <a:spcPct val="90000"/>
              </a:lnSpc>
              <a:spcBef>
                <a:spcPts val="1000"/>
              </a:spcBef>
              <a:spcAft>
                <a:spcPts val="0"/>
              </a:spcAft>
              <a:buClr>
                <a:schemeClr val="dk1"/>
              </a:buClr>
              <a:buSzPts val="2800"/>
              <a:buNone/>
            </a:pPr>
            <a:r>
              <a:rPr lang="en-US">
                <a:latin typeface="Times New Roman"/>
                <a:ea typeface="Times New Roman"/>
                <a:cs typeface="Times New Roman"/>
                <a:sym typeface="Times New Roman"/>
              </a:rPr>
              <a:t>In 1935, India became a Federation.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b="1" lang="en-US"/>
              <a:t>Simon Comission</a:t>
            </a:r>
            <a:endParaRPr/>
          </a:p>
        </p:txBody>
      </p:sp>
      <p:sp>
        <p:nvSpPr>
          <p:cNvPr id="202" name="Google Shape;202;p3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228600" lvl="0" marL="228600" rtl="0" algn="l">
              <a:lnSpc>
                <a:spcPct val="80000"/>
              </a:lnSpc>
              <a:spcBef>
                <a:spcPts val="0"/>
              </a:spcBef>
              <a:spcAft>
                <a:spcPts val="0"/>
              </a:spcAft>
              <a:buClr>
                <a:schemeClr val="dk1"/>
              </a:buClr>
              <a:buSzPts val="2590"/>
              <a:buChar char="•"/>
            </a:pPr>
            <a:r>
              <a:rPr lang="en-US" sz="2590"/>
              <a:t>In 1919, when the Montague-Chelmsford reforms were introduced, it was also decided that after ten years the reforms would be revisited in order to introduce more reform in British India. </a:t>
            </a:r>
            <a:endParaRPr/>
          </a:p>
          <a:p>
            <a:pPr indent="-228600" lvl="0" marL="228600" rtl="0" algn="l">
              <a:lnSpc>
                <a:spcPct val="80000"/>
              </a:lnSpc>
              <a:spcBef>
                <a:spcPts val="1000"/>
              </a:spcBef>
              <a:spcAft>
                <a:spcPts val="0"/>
              </a:spcAft>
              <a:buClr>
                <a:schemeClr val="dk1"/>
              </a:buClr>
              <a:buSzPts val="2590"/>
              <a:buChar char="•"/>
            </a:pPr>
            <a:r>
              <a:rPr lang="en-US" sz="2590"/>
              <a:t>The British government appointed a commission under Sir Simon to report on the constitutional progress in India. </a:t>
            </a:r>
            <a:endParaRPr/>
          </a:p>
          <a:p>
            <a:pPr indent="-228600" lvl="0" marL="228600" rtl="0" algn="l">
              <a:lnSpc>
                <a:spcPct val="80000"/>
              </a:lnSpc>
              <a:spcBef>
                <a:spcPts val="1000"/>
              </a:spcBef>
              <a:spcAft>
                <a:spcPts val="0"/>
              </a:spcAft>
              <a:buClr>
                <a:schemeClr val="dk1"/>
              </a:buClr>
              <a:buSzPts val="2590"/>
              <a:buChar char="•"/>
            </a:pPr>
            <a:r>
              <a:rPr lang="en-US" sz="2590"/>
              <a:t>The commission was consisted of all the British members and not a single Indian was its member.</a:t>
            </a:r>
            <a:endParaRPr/>
          </a:p>
          <a:p>
            <a:pPr indent="-228600" lvl="0" marL="228600" rtl="0" algn="l">
              <a:lnSpc>
                <a:spcPct val="80000"/>
              </a:lnSpc>
              <a:spcBef>
                <a:spcPts val="1000"/>
              </a:spcBef>
              <a:spcAft>
                <a:spcPts val="0"/>
              </a:spcAft>
              <a:buClr>
                <a:schemeClr val="dk1"/>
              </a:buClr>
              <a:buSzPts val="2590"/>
              <a:buChar char="•"/>
            </a:pPr>
            <a:r>
              <a:rPr lang="en-US" sz="2590"/>
              <a:t>The Congress and Muslims League due to the absence of Indian members, decided to boycott the commission. </a:t>
            </a:r>
            <a:endParaRPr/>
          </a:p>
          <a:p>
            <a:pPr indent="-228600" lvl="0" marL="228600" rtl="0" algn="l">
              <a:lnSpc>
                <a:spcPct val="80000"/>
              </a:lnSpc>
              <a:spcBef>
                <a:spcPts val="1000"/>
              </a:spcBef>
              <a:spcAft>
                <a:spcPts val="0"/>
              </a:spcAft>
              <a:buClr>
                <a:schemeClr val="dk1"/>
              </a:buClr>
              <a:buSzPts val="2590"/>
              <a:buChar char="•"/>
            </a:pPr>
            <a:r>
              <a:rPr lang="en-US" sz="2590"/>
              <a:t>The commission, despite of the non-cooperation of Congress and Muslim League, prepared the report for constitutional reforms in India</a:t>
            </a:r>
            <a:endParaRPr/>
          </a:p>
          <a:p>
            <a:pPr indent="-64135" lvl="0" marL="228600" rtl="0" algn="l">
              <a:lnSpc>
                <a:spcPct val="80000"/>
              </a:lnSpc>
              <a:spcBef>
                <a:spcPts val="1000"/>
              </a:spcBef>
              <a:spcAft>
                <a:spcPts val="0"/>
              </a:spcAft>
              <a:buClr>
                <a:schemeClr val="dk1"/>
              </a:buClr>
              <a:buSzPts val="2590"/>
              <a:buNone/>
            </a:pPr>
            <a:r>
              <a:t/>
            </a:r>
            <a:endParaRPr sz="259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5"/>
          <p:cNvSpPr txBox="1"/>
          <p:nvPr>
            <p:ph idx="1" type="body"/>
          </p:nvPr>
        </p:nvSpPr>
        <p:spPr>
          <a:xfrm>
            <a:off x="838200" y="609600"/>
            <a:ext cx="10515600" cy="5567363"/>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US"/>
              <a:t>The recommendations were sent to the British government for the approval. </a:t>
            </a:r>
            <a:endParaRPr/>
          </a:p>
          <a:p>
            <a:pPr indent="-228600" lvl="0" marL="228600" rtl="0" algn="l">
              <a:lnSpc>
                <a:spcPct val="90000"/>
              </a:lnSpc>
              <a:spcBef>
                <a:spcPts val="1000"/>
              </a:spcBef>
              <a:spcAft>
                <a:spcPts val="0"/>
              </a:spcAft>
              <a:buClr>
                <a:schemeClr val="dk1"/>
              </a:buClr>
              <a:buSzPts val="2800"/>
              <a:buChar char="•"/>
            </a:pPr>
            <a:r>
              <a:rPr lang="en-US"/>
              <a:t>A constitutional reform scheme was prepared by the British government.</a:t>
            </a:r>
            <a:endParaRPr/>
          </a:p>
          <a:p>
            <a:pPr indent="-228600" lvl="0" marL="228600" rtl="0" algn="l">
              <a:lnSpc>
                <a:spcPct val="90000"/>
              </a:lnSpc>
              <a:spcBef>
                <a:spcPts val="1000"/>
              </a:spcBef>
              <a:spcAft>
                <a:spcPts val="0"/>
              </a:spcAft>
              <a:buClr>
                <a:schemeClr val="dk1"/>
              </a:buClr>
              <a:buSzPts val="2800"/>
              <a:buChar char="•"/>
            </a:pPr>
            <a:r>
              <a:rPr lang="en-US"/>
              <a:t>Congress and Muslim League both decided to not accept the scheme prepared by the British government.</a:t>
            </a:r>
            <a:endParaRPr/>
          </a:p>
          <a:p>
            <a:pPr indent="-228600" lvl="0" marL="228600" rtl="0" algn="l">
              <a:lnSpc>
                <a:spcPct val="90000"/>
              </a:lnSpc>
              <a:spcBef>
                <a:spcPts val="1000"/>
              </a:spcBef>
              <a:spcAft>
                <a:spcPts val="0"/>
              </a:spcAft>
              <a:buClr>
                <a:schemeClr val="dk1"/>
              </a:buClr>
              <a:buSzPts val="2800"/>
              <a:buChar char="•"/>
            </a:pPr>
            <a:r>
              <a:rPr lang="en-US"/>
              <a:t>Lord Birkenhead, the secretary of state for India, had declared that the Indians were divided, and they could not produce an agreed upon constitution. </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2800"/>
              <a:buFont typeface="Calibri"/>
              <a:buNone/>
            </a:pPr>
            <a:r>
              <a:rPr b="1" lang="en-US" sz="2800"/>
              <a:t>Delhi-Muslims Proposal</a:t>
            </a:r>
            <a:br>
              <a:rPr lang="en-US" sz="2800"/>
            </a:br>
            <a:endParaRPr sz="2800"/>
          </a:p>
        </p:txBody>
      </p:sp>
      <p:sp>
        <p:nvSpPr>
          <p:cNvPr id="213" name="Google Shape;213;p36"/>
          <p:cNvSpPr txBox="1"/>
          <p:nvPr>
            <p:ph idx="1" type="body"/>
          </p:nvPr>
        </p:nvSpPr>
        <p:spPr>
          <a:xfrm>
            <a:off x="838200" y="1126435"/>
            <a:ext cx="10515600" cy="5050528"/>
          </a:xfrm>
          <a:prstGeom prst="rect">
            <a:avLst/>
          </a:prstGeom>
          <a:noFill/>
          <a:ln>
            <a:noFill/>
          </a:ln>
        </p:spPr>
        <p:txBody>
          <a:bodyPr anchorCtr="0" anchor="t" bIns="45700" lIns="91425" spcFirstLastPara="1" rIns="91425" wrap="square" tIns="45700">
            <a:noAutofit/>
          </a:bodyPr>
          <a:lstStyle/>
          <a:p>
            <a:pPr indent="-228600" lvl="0" marL="228600" rtl="0" algn="l">
              <a:lnSpc>
                <a:spcPct val="70000"/>
              </a:lnSpc>
              <a:spcBef>
                <a:spcPts val="0"/>
              </a:spcBef>
              <a:spcAft>
                <a:spcPts val="0"/>
              </a:spcAft>
              <a:buClr>
                <a:schemeClr val="dk1"/>
              </a:buClr>
              <a:buSzPts val="2590"/>
              <a:buChar char="•"/>
            </a:pPr>
            <a:r>
              <a:rPr lang="en-US" sz="2590"/>
              <a:t>Nehru asked Quaid-i-Azam that if Muslim League surrender the right of separate electorate, the Congress will accept any demand put forward by the Muslim League</a:t>
            </a:r>
            <a:endParaRPr/>
          </a:p>
          <a:p>
            <a:pPr indent="0" lvl="0" marL="0" rtl="0" algn="l">
              <a:lnSpc>
                <a:spcPct val="70000"/>
              </a:lnSpc>
              <a:spcBef>
                <a:spcPts val="1000"/>
              </a:spcBef>
              <a:spcAft>
                <a:spcPts val="0"/>
              </a:spcAft>
              <a:buClr>
                <a:schemeClr val="dk1"/>
              </a:buClr>
              <a:buSzPts val="2590"/>
              <a:buNone/>
            </a:pPr>
            <a:r>
              <a:rPr b="1" lang="en-US" sz="2590"/>
              <a:t>Major Points</a:t>
            </a:r>
            <a:endParaRPr/>
          </a:p>
          <a:p>
            <a:pPr indent="-228600" lvl="0" marL="228600" rtl="0" algn="l">
              <a:lnSpc>
                <a:spcPct val="70000"/>
              </a:lnSpc>
              <a:spcBef>
                <a:spcPts val="1000"/>
              </a:spcBef>
              <a:spcAft>
                <a:spcPts val="0"/>
              </a:spcAft>
              <a:buClr>
                <a:schemeClr val="dk1"/>
              </a:buClr>
              <a:buSzPts val="2590"/>
              <a:buChar char="•"/>
            </a:pPr>
            <a:r>
              <a:rPr lang="en-US" sz="2590"/>
              <a:t>Sindh should be separated from Bombay</a:t>
            </a:r>
            <a:endParaRPr/>
          </a:p>
          <a:p>
            <a:pPr indent="-228600" lvl="0" marL="228600" rtl="0" algn="l">
              <a:lnSpc>
                <a:spcPct val="70000"/>
              </a:lnSpc>
              <a:spcBef>
                <a:spcPts val="1000"/>
              </a:spcBef>
              <a:spcAft>
                <a:spcPts val="0"/>
              </a:spcAft>
              <a:buClr>
                <a:schemeClr val="dk1"/>
              </a:buClr>
              <a:buSzPts val="2590"/>
              <a:buChar char="•"/>
            </a:pPr>
            <a:r>
              <a:rPr lang="en-US" sz="2590"/>
              <a:t>Reforms should be introduced in Baluchistan and NWFP, and they should be given the status of province.</a:t>
            </a:r>
            <a:endParaRPr/>
          </a:p>
          <a:p>
            <a:pPr indent="-228600" lvl="0" marL="228600" rtl="0" algn="l">
              <a:lnSpc>
                <a:spcPct val="70000"/>
              </a:lnSpc>
              <a:spcBef>
                <a:spcPts val="1000"/>
              </a:spcBef>
              <a:spcAft>
                <a:spcPts val="0"/>
              </a:spcAft>
              <a:buClr>
                <a:schemeClr val="dk1"/>
              </a:buClr>
              <a:buSzPts val="2590"/>
              <a:buChar char="•"/>
            </a:pPr>
            <a:r>
              <a:rPr lang="en-US" sz="2590"/>
              <a:t>The Muslims should have 1/3 representation in the central legislature, as already granted.</a:t>
            </a:r>
            <a:endParaRPr/>
          </a:p>
          <a:p>
            <a:pPr indent="-228600" lvl="0" marL="228600" rtl="0" algn="l">
              <a:lnSpc>
                <a:spcPct val="70000"/>
              </a:lnSpc>
              <a:spcBef>
                <a:spcPts val="1000"/>
              </a:spcBef>
              <a:spcAft>
                <a:spcPts val="0"/>
              </a:spcAft>
              <a:buClr>
                <a:schemeClr val="dk1"/>
              </a:buClr>
              <a:buSzPts val="2590"/>
              <a:buChar char="•"/>
            </a:pPr>
            <a:r>
              <a:rPr lang="en-US" sz="2590"/>
              <a:t>The Muslims should be given representation in Punjab and Bengal according to their population</a:t>
            </a:r>
            <a:endParaRPr/>
          </a:p>
          <a:p>
            <a:pPr indent="-228600" lvl="0" marL="228600" rtl="0" algn="l">
              <a:lnSpc>
                <a:spcPct val="70000"/>
              </a:lnSpc>
              <a:spcBef>
                <a:spcPts val="1000"/>
              </a:spcBef>
              <a:spcAft>
                <a:spcPts val="0"/>
              </a:spcAft>
              <a:buClr>
                <a:schemeClr val="dk1"/>
              </a:buClr>
              <a:buSzPts val="2590"/>
              <a:buChar char="•"/>
            </a:pPr>
            <a:r>
              <a:rPr lang="en-US" sz="2590"/>
              <a:t>The Lahore group of Muslim League lead by Sir Muhammad Shafi disapproved the proposals and opposed it. The Congress and the Hindu leader initially welcomed it, but later on they also opposed the proposals </a:t>
            </a:r>
            <a:endParaRPr/>
          </a:p>
          <a:p>
            <a:pPr indent="0" lvl="0" marL="0" rtl="0" algn="l">
              <a:lnSpc>
                <a:spcPct val="70000"/>
              </a:lnSpc>
              <a:spcBef>
                <a:spcPts val="1000"/>
              </a:spcBef>
              <a:spcAft>
                <a:spcPts val="0"/>
              </a:spcAft>
              <a:buClr>
                <a:schemeClr val="dk1"/>
              </a:buClr>
              <a:buSzPts val="2590"/>
              <a:buNone/>
            </a:pPr>
            <a:r>
              <a:t/>
            </a:r>
            <a:endParaRPr b="1" sz="259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2800"/>
              <a:buFont typeface="Calibri"/>
              <a:buNone/>
            </a:pPr>
            <a:r>
              <a:rPr b="1" lang="en-US" sz="2800"/>
              <a:t>Nehru report 1928</a:t>
            </a:r>
            <a:endParaRPr sz="2800"/>
          </a:p>
        </p:txBody>
      </p:sp>
      <p:sp>
        <p:nvSpPr>
          <p:cNvPr id="219" name="Google Shape;219;p37"/>
          <p:cNvSpPr txBox="1"/>
          <p:nvPr>
            <p:ph idx="1" type="body"/>
          </p:nvPr>
        </p:nvSpPr>
        <p:spPr>
          <a:xfrm>
            <a:off x="838200" y="1232452"/>
            <a:ext cx="10515600" cy="4944511"/>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US"/>
              <a:t>The Indian leaders decided to accept the challenge of Lord Brikenhead. They called an </a:t>
            </a:r>
            <a:r>
              <a:rPr b="1" lang="en-US"/>
              <a:t>all parties conference (APC)</a:t>
            </a:r>
            <a:r>
              <a:rPr lang="en-US"/>
              <a:t> in February 1928</a:t>
            </a:r>
            <a:endParaRPr/>
          </a:p>
          <a:p>
            <a:pPr indent="-228600" lvl="0" marL="228600" rtl="0" algn="l">
              <a:lnSpc>
                <a:spcPct val="90000"/>
              </a:lnSpc>
              <a:spcBef>
                <a:spcPts val="1000"/>
              </a:spcBef>
              <a:spcAft>
                <a:spcPts val="0"/>
              </a:spcAft>
              <a:buClr>
                <a:schemeClr val="dk1"/>
              </a:buClr>
              <a:buSzPts val="2800"/>
              <a:buChar char="•"/>
            </a:pPr>
            <a:r>
              <a:rPr lang="en-US"/>
              <a:t>A committee was appointed in the all parties’ conference to prepare a draft for the future constitution</a:t>
            </a:r>
            <a:endParaRPr/>
          </a:p>
          <a:p>
            <a:pPr indent="-228600" lvl="0" marL="228600" rtl="0" algn="l">
              <a:lnSpc>
                <a:spcPct val="90000"/>
              </a:lnSpc>
              <a:spcBef>
                <a:spcPts val="1000"/>
              </a:spcBef>
              <a:spcAft>
                <a:spcPts val="0"/>
              </a:spcAft>
              <a:buClr>
                <a:schemeClr val="dk1"/>
              </a:buClr>
              <a:buSzPts val="2800"/>
              <a:buChar char="•"/>
            </a:pPr>
            <a:r>
              <a:rPr lang="en-US"/>
              <a:t>The committee was presided by Motilal Nehru. </a:t>
            </a:r>
            <a:endParaRPr/>
          </a:p>
          <a:p>
            <a:pPr indent="-228600" lvl="0" marL="228600" rtl="0" algn="l">
              <a:lnSpc>
                <a:spcPct val="90000"/>
              </a:lnSpc>
              <a:spcBef>
                <a:spcPts val="1000"/>
              </a:spcBef>
              <a:spcAft>
                <a:spcPts val="0"/>
              </a:spcAft>
              <a:buClr>
                <a:schemeClr val="dk1"/>
              </a:buClr>
              <a:buSzPts val="2800"/>
              <a:buChar char="•"/>
            </a:pPr>
            <a:r>
              <a:rPr lang="en-US"/>
              <a:t>There were only two members namely Ali Imam, and Shoaib Qureshi</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8"/>
          <p:cNvSpPr txBox="1"/>
          <p:nvPr>
            <p:ph type="title"/>
          </p:nvPr>
        </p:nvSpPr>
        <p:spPr>
          <a:xfrm>
            <a:off x="838200" y="1033670"/>
            <a:ext cx="10515600" cy="530088"/>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959"/>
              <a:buFont typeface="Calibri"/>
              <a:buNone/>
            </a:pPr>
            <a:r>
              <a:rPr b="1" lang="en-US" sz="3959"/>
              <a:t>Major Points</a:t>
            </a:r>
            <a:br>
              <a:rPr b="1" lang="en-US" sz="3959"/>
            </a:br>
            <a:br>
              <a:rPr lang="en-US" sz="3959"/>
            </a:br>
            <a:endParaRPr sz="3959"/>
          </a:p>
        </p:txBody>
      </p:sp>
      <p:sp>
        <p:nvSpPr>
          <p:cNvPr id="225" name="Google Shape;225;p38"/>
          <p:cNvSpPr txBox="1"/>
          <p:nvPr>
            <p:ph idx="1" type="body"/>
          </p:nvPr>
        </p:nvSpPr>
        <p:spPr>
          <a:xfrm>
            <a:off x="838200" y="1232452"/>
            <a:ext cx="10515600" cy="4944511"/>
          </a:xfrm>
          <a:prstGeom prst="rect">
            <a:avLst/>
          </a:prstGeom>
          <a:noFill/>
          <a:ln>
            <a:noFill/>
          </a:ln>
        </p:spPr>
        <p:txBody>
          <a:bodyPr anchorCtr="0" anchor="t" bIns="45700" lIns="91425" spcFirstLastPara="1" rIns="91425" wrap="square" tIns="45700">
            <a:noAutofit/>
          </a:bodyPr>
          <a:lstStyle/>
          <a:p>
            <a:pPr indent="-228600" lvl="0" marL="228600" rtl="0" algn="l">
              <a:lnSpc>
                <a:spcPct val="80000"/>
              </a:lnSpc>
              <a:spcBef>
                <a:spcPts val="0"/>
              </a:spcBef>
              <a:spcAft>
                <a:spcPts val="0"/>
              </a:spcAft>
              <a:buClr>
                <a:schemeClr val="dk1"/>
              </a:buClr>
              <a:buSzPts val="2800"/>
              <a:buChar char="•"/>
            </a:pPr>
            <a:r>
              <a:rPr lang="en-US"/>
              <a:t>Self-governing government under the dominion status should be given to India.</a:t>
            </a:r>
            <a:endParaRPr/>
          </a:p>
          <a:p>
            <a:pPr indent="-228600" lvl="0" marL="228600" rtl="0" algn="l">
              <a:lnSpc>
                <a:spcPct val="80000"/>
              </a:lnSpc>
              <a:spcBef>
                <a:spcPts val="1000"/>
              </a:spcBef>
              <a:spcAft>
                <a:spcPts val="0"/>
              </a:spcAft>
              <a:buClr>
                <a:schemeClr val="dk1"/>
              </a:buClr>
              <a:buSzPts val="2800"/>
              <a:buChar char="•"/>
            </a:pPr>
            <a:r>
              <a:rPr lang="en-US"/>
              <a:t>Separate electorate should be substituted by joint electorate, by reserving seats for the minorities as per their population.</a:t>
            </a:r>
            <a:endParaRPr/>
          </a:p>
          <a:p>
            <a:pPr indent="-228600" lvl="0" marL="228600" rtl="0" algn="l">
              <a:lnSpc>
                <a:spcPct val="80000"/>
              </a:lnSpc>
              <a:spcBef>
                <a:spcPts val="1000"/>
              </a:spcBef>
              <a:spcAft>
                <a:spcPts val="0"/>
              </a:spcAft>
              <a:buClr>
                <a:schemeClr val="dk1"/>
              </a:buClr>
              <a:buSzPts val="2800"/>
              <a:buChar char="•"/>
            </a:pPr>
            <a:r>
              <a:rPr lang="en-US"/>
              <a:t>The foreign affairs, defense, and army should be under the parliament and the viceroy.</a:t>
            </a:r>
            <a:endParaRPr/>
          </a:p>
          <a:p>
            <a:pPr indent="-228600" lvl="0" marL="228600" rtl="0" algn="l">
              <a:lnSpc>
                <a:spcPct val="80000"/>
              </a:lnSpc>
              <a:spcBef>
                <a:spcPts val="1000"/>
              </a:spcBef>
              <a:spcAft>
                <a:spcPts val="0"/>
              </a:spcAft>
              <a:buClr>
                <a:schemeClr val="dk1"/>
              </a:buClr>
              <a:buSzPts val="2800"/>
              <a:buChar char="•"/>
            </a:pPr>
            <a:r>
              <a:rPr lang="en-US"/>
              <a:t>Sindh should be separated from Bombay, if it was able to bear the experience.</a:t>
            </a:r>
            <a:endParaRPr/>
          </a:p>
          <a:p>
            <a:pPr indent="-228600" lvl="0" marL="228600" rtl="0" algn="l">
              <a:lnSpc>
                <a:spcPct val="80000"/>
              </a:lnSpc>
              <a:spcBef>
                <a:spcPts val="1000"/>
              </a:spcBef>
              <a:spcAft>
                <a:spcPts val="0"/>
              </a:spcAft>
              <a:buClr>
                <a:schemeClr val="dk1"/>
              </a:buClr>
              <a:buSzPts val="2800"/>
              <a:buChar char="•"/>
            </a:pPr>
            <a:r>
              <a:rPr lang="en-US"/>
              <a:t>Provincial status should be given to N.W.F.P and Baluchistan.</a:t>
            </a:r>
            <a:endParaRPr/>
          </a:p>
          <a:p>
            <a:pPr indent="-228600" lvl="0" marL="228600" rtl="0" algn="l">
              <a:lnSpc>
                <a:spcPct val="80000"/>
              </a:lnSpc>
              <a:spcBef>
                <a:spcPts val="1000"/>
              </a:spcBef>
              <a:spcAft>
                <a:spcPts val="0"/>
              </a:spcAft>
              <a:buClr>
                <a:schemeClr val="dk1"/>
              </a:buClr>
              <a:buSzPts val="2800"/>
              <a:buChar char="•"/>
            </a:pPr>
            <a:r>
              <a:rPr lang="en-US"/>
              <a:t>Unitary form of government should be established in the center.</a:t>
            </a:r>
            <a:endParaRPr/>
          </a:p>
          <a:p>
            <a:pPr indent="-228600" lvl="0" marL="228600" rtl="0" algn="l">
              <a:lnSpc>
                <a:spcPct val="80000"/>
              </a:lnSpc>
              <a:spcBef>
                <a:spcPts val="1000"/>
              </a:spcBef>
              <a:spcAft>
                <a:spcPts val="0"/>
              </a:spcAft>
              <a:buClr>
                <a:schemeClr val="dk1"/>
              </a:buClr>
              <a:buSzPts val="2800"/>
              <a:buChar char="•"/>
            </a:pPr>
            <a:r>
              <a:rPr lang="en-US"/>
              <a:t>Hindi should be made the official language.</a:t>
            </a:r>
            <a:endParaRPr/>
          </a:p>
          <a:p>
            <a:pPr indent="-50800" lvl="0" marL="228600" rtl="0" algn="l">
              <a:lnSpc>
                <a:spcPct val="80000"/>
              </a:lnSpc>
              <a:spcBef>
                <a:spcPts val="1000"/>
              </a:spcBef>
              <a:spcAft>
                <a:spcPts val="0"/>
              </a:spcAft>
              <a:buClr>
                <a:schemeClr val="dk1"/>
              </a:buClr>
              <a:buSzPts val="2800"/>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3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lang="en-US"/>
              <a:t>APC and Nehru Report</a:t>
            </a:r>
            <a:br>
              <a:rPr lang="en-US"/>
            </a:br>
            <a:r>
              <a:rPr lang="en-US"/>
              <a:t>	</a:t>
            </a:r>
            <a:endParaRPr/>
          </a:p>
        </p:txBody>
      </p:sp>
      <p:sp>
        <p:nvSpPr>
          <p:cNvPr id="231" name="Google Shape;231;p39"/>
          <p:cNvSpPr txBox="1"/>
          <p:nvPr>
            <p:ph idx="1" type="body"/>
          </p:nvPr>
        </p:nvSpPr>
        <p:spPr>
          <a:xfrm>
            <a:off x="838200" y="1232452"/>
            <a:ext cx="10515600" cy="4944511"/>
          </a:xfrm>
          <a:prstGeom prst="rect">
            <a:avLst/>
          </a:prstGeom>
          <a:noFill/>
          <a:ln>
            <a:noFill/>
          </a:ln>
        </p:spPr>
        <p:txBody>
          <a:bodyPr anchorCtr="0" anchor="t" bIns="45700" lIns="91425" spcFirstLastPara="1" rIns="91425" wrap="square" tIns="45700">
            <a:noAutofit/>
          </a:bodyPr>
          <a:lstStyle/>
          <a:p>
            <a:pPr indent="-228600" lvl="0" marL="228600" rtl="0" algn="l">
              <a:lnSpc>
                <a:spcPct val="80000"/>
              </a:lnSpc>
              <a:spcBef>
                <a:spcPts val="0"/>
              </a:spcBef>
              <a:spcAft>
                <a:spcPts val="0"/>
              </a:spcAft>
              <a:buClr>
                <a:schemeClr val="dk1"/>
              </a:buClr>
              <a:buSzPts val="2800"/>
              <a:buChar char="•"/>
            </a:pPr>
            <a:r>
              <a:rPr lang="en-US"/>
              <a:t>They threatened the British government of launching a </a:t>
            </a:r>
            <a:r>
              <a:rPr b="1" lang="en-US"/>
              <a:t>non-cooperation movement</a:t>
            </a:r>
            <a:r>
              <a:rPr lang="en-US"/>
              <a:t>, if the report was not employed until December, 1929</a:t>
            </a:r>
            <a:endParaRPr/>
          </a:p>
          <a:p>
            <a:pPr indent="-228600" lvl="0" marL="228600" rtl="0" algn="l">
              <a:lnSpc>
                <a:spcPct val="80000"/>
              </a:lnSpc>
              <a:spcBef>
                <a:spcPts val="1000"/>
              </a:spcBef>
              <a:spcAft>
                <a:spcPts val="0"/>
              </a:spcAft>
              <a:buClr>
                <a:schemeClr val="dk1"/>
              </a:buClr>
              <a:buSzPts val="2800"/>
              <a:buChar char="•"/>
            </a:pPr>
            <a:r>
              <a:rPr lang="en-US"/>
              <a:t>Muslims demanded changes in Nehru report in the APC which was held at Calcutta </a:t>
            </a:r>
            <a:endParaRPr/>
          </a:p>
          <a:p>
            <a:pPr indent="-228600" lvl="0" marL="228600" rtl="0" algn="l">
              <a:lnSpc>
                <a:spcPct val="80000"/>
              </a:lnSpc>
              <a:spcBef>
                <a:spcPts val="1000"/>
              </a:spcBef>
              <a:spcAft>
                <a:spcPts val="0"/>
              </a:spcAft>
              <a:buClr>
                <a:schemeClr val="dk1"/>
              </a:buClr>
              <a:buSzPts val="2800"/>
              <a:buChar char="•"/>
            </a:pPr>
            <a:r>
              <a:rPr b="1" lang="en-US"/>
              <a:t>Quaid-i-Azam</a:t>
            </a:r>
            <a:r>
              <a:rPr lang="en-US"/>
              <a:t> proposed three amendments,</a:t>
            </a:r>
            <a:endParaRPr/>
          </a:p>
          <a:p>
            <a:pPr indent="-228600" lvl="1" marL="685800" rtl="0" algn="l">
              <a:lnSpc>
                <a:spcPct val="80000"/>
              </a:lnSpc>
              <a:spcBef>
                <a:spcPts val="500"/>
              </a:spcBef>
              <a:spcAft>
                <a:spcPts val="0"/>
              </a:spcAft>
              <a:buClr>
                <a:schemeClr val="dk1"/>
              </a:buClr>
              <a:buSzPts val="2400"/>
              <a:buChar char="•"/>
            </a:pPr>
            <a:r>
              <a:rPr lang="en-US"/>
              <a:t>1/3 representation of the Muslims in the central legislature.</a:t>
            </a:r>
            <a:endParaRPr/>
          </a:p>
          <a:p>
            <a:pPr indent="-228600" lvl="1" marL="685800" rtl="0" algn="l">
              <a:lnSpc>
                <a:spcPct val="80000"/>
              </a:lnSpc>
              <a:spcBef>
                <a:spcPts val="500"/>
              </a:spcBef>
              <a:spcAft>
                <a:spcPts val="0"/>
              </a:spcAft>
              <a:buClr>
                <a:schemeClr val="dk1"/>
              </a:buClr>
              <a:buSzPts val="2400"/>
              <a:buChar char="•"/>
            </a:pPr>
            <a:r>
              <a:rPr lang="en-US"/>
              <a:t>Representation should be given to Muslims in Bengal and Punjab as per their population.</a:t>
            </a:r>
            <a:endParaRPr/>
          </a:p>
          <a:p>
            <a:pPr indent="-228600" lvl="1" marL="685800" rtl="0" algn="l">
              <a:lnSpc>
                <a:spcPct val="80000"/>
              </a:lnSpc>
              <a:spcBef>
                <a:spcPts val="500"/>
              </a:spcBef>
              <a:spcAft>
                <a:spcPts val="0"/>
              </a:spcAft>
              <a:buClr>
                <a:schemeClr val="dk1"/>
              </a:buClr>
              <a:buSzPts val="2400"/>
              <a:buChar char="•"/>
            </a:pPr>
            <a:r>
              <a:rPr lang="en-US"/>
              <a:t>Residuary powers should be given to the provinces.</a:t>
            </a:r>
            <a:endParaRPr/>
          </a:p>
          <a:p>
            <a:pPr indent="-228600" lvl="0" marL="228600" rtl="0" algn="l">
              <a:lnSpc>
                <a:spcPct val="80000"/>
              </a:lnSpc>
              <a:spcBef>
                <a:spcPts val="1000"/>
              </a:spcBef>
              <a:spcAft>
                <a:spcPts val="0"/>
              </a:spcAft>
              <a:buClr>
                <a:schemeClr val="dk1"/>
              </a:buClr>
              <a:buSzPts val="2800"/>
              <a:buChar char="•"/>
            </a:pPr>
            <a:r>
              <a:rPr lang="en-US"/>
              <a:t>The changes that were proposed by Quaid-i-Azam was rejected during the voting at the APC. </a:t>
            </a:r>
            <a:endParaRPr/>
          </a:p>
          <a:p>
            <a:pPr indent="-50800" lvl="0" marL="228600" rtl="0" algn="l">
              <a:lnSpc>
                <a:spcPct val="80000"/>
              </a:lnSpc>
              <a:spcBef>
                <a:spcPts val="1000"/>
              </a:spcBef>
              <a:spcAft>
                <a:spcPts val="0"/>
              </a:spcAft>
              <a:buClr>
                <a:schemeClr val="dk1"/>
              </a:buClr>
              <a:buSzPts val="2800"/>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5" name="Shape 95"/>
        <p:cNvGrpSpPr/>
        <p:nvPr/>
      </p:nvGrpSpPr>
      <p:grpSpPr>
        <a:xfrm>
          <a:off x="0" y="0"/>
          <a:ext cx="0" cy="0"/>
          <a:chOff x="0" y="0"/>
          <a:chExt cx="0" cy="0"/>
        </a:xfrm>
      </p:grpSpPr>
      <p:sp>
        <p:nvSpPr>
          <p:cNvPr id="96" name="Google Shape;96;p15"/>
          <p:cNvSpPr/>
          <p:nvPr/>
        </p:nvSpPr>
        <p:spPr>
          <a:xfrm>
            <a:off x="1524" y="0"/>
            <a:ext cx="12188952" cy="6858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descr="Egypt - The Ottomans (1517–1798) | Britannica" id="97" name="Google Shape;97;p15"/>
          <p:cNvPicPr preferRelativeResize="0"/>
          <p:nvPr>
            <p:ph idx="1" type="body"/>
          </p:nvPr>
        </p:nvPicPr>
        <p:blipFill rotWithShape="1">
          <a:blip r:embed="rId3">
            <a:alphaModFix/>
          </a:blip>
          <a:srcRect b="9041" l="0" r="0" t="7487"/>
          <a:stretch/>
        </p:blipFill>
        <p:spPr>
          <a:xfrm>
            <a:off x="-1504" y="1282"/>
            <a:ext cx="12191980" cy="6856718"/>
          </a:xfrm>
          <a:prstGeom prst="rect">
            <a:avLst/>
          </a:prstGeom>
          <a:noFill/>
          <a:ln cap="flat" cmpd="sng" w="9525">
            <a:solidFill>
              <a:schemeClr val="dk1"/>
            </a:solidFill>
            <a:prstDash val="solid"/>
            <a:round/>
            <a:headEnd len="sm" w="sm" type="none"/>
            <a:tailEnd len="sm" w="sm" type="none"/>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6"/>
          <p:cNvSpPr txBox="1"/>
          <p:nvPr>
            <p:ph idx="1" type="body"/>
          </p:nvPr>
        </p:nvSpPr>
        <p:spPr>
          <a:xfrm>
            <a:off x="838200" y="569843"/>
            <a:ext cx="10515600" cy="5607120"/>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US"/>
              <a:t>The Muslim league decided to join hands with Indian National Congress for the attainment of self-rule in India. </a:t>
            </a:r>
            <a:endParaRPr/>
          </a:p>
          <a:p>
            <a:pPr indent="-228600" lvl="0" marL="228600" rtl="0" algn="l">
              <a:lnSpc>
                <a:spcPct val="90000"/>
              </a:lnSpc>
              <a:spcBef>
                <a:spcPts val="1000"/>
              </a:spcBef>
              <a:spcAft>
                <a:spcPts val="0"/>
              </a:spcAft>
              <a:buClr>
                <a:schemeClr val="dk1"/>
              </a:buClr>
              <a:buSzPts val="2800"/>
              <a:buChar char="•"/>
            </a:pPr>
            <a:r>
              <a:rPr lang="en-US"/>
              <a:t>The Muslim league office was shifted to Lucknow from Aligarh in 1913.</a:t>
            </a:r>
            <a:endParaRPr/>
          </a:p>
          <a:p>
            <a:pPr indent="-228600" lvl="0" marL="228600" rtl="0" algn="l">
              <a:lnSpc>
                <a:spcPct val="90000"/>
              </a:lnSpc>
              <a:spcBef>
                <a:spcPts val="1000"/>
              </a:spcBef>
              <a:spcAft>
                <a:spcPts val="0"/>
              </a:spcAft>
              <a:buClr>
                <a:schemeClr val="dk1"/>
              </a:buClr>
              <a:buSzPts val="2800"/>
              <a:buChar char="•"/>
            </a:pPr>
            <a:r>
              <a:rPr lang="en-US"/>
              <a:t> The younger generation had assumed the leadership of the Muslim league. Quaid-i-Azam had joined Muslim League in 1913. He was also the member of Congress at that time.</a:t>
            </a:r>
            <a:endParaRPr/>
          </a:p>
          <a:p>
            <a:pPr indent="-228600" lvl="0" marL="228600" rtl="0" algn="l">
              <a:lnSpc>
                <a:spcPct val="90000"/>
              </a:lnSpc>
              <a:spcBef>
                <a:spcPts val="1000"/>
              </a:spcBef>
              <a:spcAft>
                <a:spcPts val="0"/>
              </a:spcAft>
              <a:buClr>
                <a:schemeClr val="dk1"/>
              </a:buClr>
              <a:buSzPts val="2800"/>
              <a:buChar char="•"/>
            </a:pPr>
            <a:r>
              <a:rPr lang="en-US"/>
              <a:t> On 22 March 1913, on the initiative of Quaid-i-Azam Muslim league passed a resolution to adopt the attainment of self-rule in India suitable to India under British Crown through constitutional means instead of giving loyalty to British rule.</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7"/>
          <p:cNvSpPr txBox="1"/>
          <p:nvPr>
            <p:ph type="title"/>
          </p:nvPr>
        </p:nvSpPr>
        <p:spPr>
          <a:xfrm>
            <a:off x="838200" y="365126"/>
            <a:ext cx="10515600" cy="76131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b="1" lang="en-US"/>
              <a:t>Lucknow Pact 1916</a:t>
            </a:r>
            <a:endParaRPr/>
          </a:p>
        </p:txBody>
      </p:sp>
      <p:sp>
        <p:nvSpPr>
          <p:cNvPr id="108" name="Google Shape;108;p17"/>
          <p:cNvSpPr txBox="1"/>
          <p:nvPr>
            <p:ph idx="1" type="body"/>
          </p:nvPr>
        </p:nvSpPr>
        <p:spPr>
          <a:xfrm>
            <a:off x="838200" y="1126436"/>
            <a:ext cx="10515600" cy="5050527"/>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US"/>
              <a:t>Quaid-i-Azam was the member of Congress and Muslim League at the same time.</a:t>
            </a:r>
            <a:endParaRPr/>
          </a:p>
          <a:p>
            <a:pPr indent="-228600" lvl="0" marL="228600" rtl="0" algn="l">
              <a:lnSpc>
                <a:spcPct val="90000"/>
              </a:lnSpc>
              <a:spcBef>
                <a:spcPts val="1000"/>
              </a:spcBef>
              <a:spcAft>
                <a:spcPts val="0"/>
              </a:spcAft>
              <a:buClr>
                <a:schemeClr val="dk1"/>
              </a:buClr>
              <a:buSzPts val="2800"/>
              <a:buChar char="•"/>
            </a:pPr>
            <a:r>
              <a:rPr lang="en-US"/>
              <a:t> He asked the leaders of Muslim league to hold their annual session at Bombay where Congress was also holding its session in 1915. </a:t>
            </a:r>
            <a:endParaRPr/>
          </a:p>
          <a:p>
            <a:pPr indent="-228600" lvl="0" marL="228600" rtl="0" algn="l">
              <a:lnSpc>
                <a:spcPct val="90000"/>
              </a:lnSpc>
              <a:spcBef>
                <a:spcPts val="1000"/>
              </a:spcBef>
              <a:spcAft>
                <a:spcPts val="0"/>
              </a:spcAft>
              <a:buClr>
                <a:schemeClr val="dk1"/>
              </a:buClr>
              <a:buSzPts val="2800"/>
              <a:buChar char="•"/>
            </a:pPr>
            <a:r>
              <a:rPr lang="en-US"/>
              <a:t>The Muslim league leaders accepted the suggestion of Quaid-i-Azam. A reform committee to appointed to bring forth solutions for the problem of Hindus and Muslims, and to demand the constitutional reforms. </a:t>
            </a:r>
            <a:endParaRPr/>
          </a:p>
          <a:p>
            <a:pPr indent="-228600" lvl="0" marL="228600" rtl="0" algn="l">
              <a:lnSpc>
                <a:spcPct val="90000"/>
              </a:lnSpc>
              <a:spcBef>
                <a:spcPts val="1000"/>
              </a:spcBef>
              <a:spcAft>
                <a:spcPts val="0"/>
              </a:spcAft>
              <a:buClr>
                <a:schemeClr val="dk1"/>
              </a:buClr>
              <a:buSzPts val="2800"/>
              <a:buChar char="•"/>
            </a:pPr>
            <a:r>
              <a:rPr lang="en-US"/>
              <a:t>In December 1916, the Muslim League again held its annual session with Congress at Lucknow. Quaid-i-Azam presided over the session.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8"/>
          <p:cNvSpPr txBox="1"/>
          <p:nvPr>
            <p:ph type="title"/>
          </p:nvPr>
        </p:nvSpPr>
        <p:spPr>
          <a:xfrm>
            <a:off x="838200" y="365125"/>
            <a:ext cx="10515600" cy="867327"/>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b="1" lang="en-US"/>
              <a:t>Main points</a:t>
            </a:r>
            <a:endParaRPr/>
          </a:p>
        </p:txBody>
      </p:sp>
      <p:sp>
        <p:nvSpPr>
          <p:cNvPr id="114" name="Google Shape;114;p18"/>
          <p:cNvSpPr txBox="1"/>
          <p:nvPr>
            <p:ph idx="1" type="body"/>
          </p:nvPr>
        </p:nvSpPr>
        <p:spPr>
          <a:xfrm>
            <a:off x="838200" y="1232452"/>
            <a:ext cx="10515600" cy="4944511"/>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US"/>
              <a:t>The members would be elected directly by the people for a term of 5 years.</a:t>
            </a:r>
            <a:endParaRPr sz="2400"/>
          </a:p>
          <a:p>
            <a:pPr indent="-228600" lvl="0" marL="228600" rtl="0" algn="l">
              <a:lnSpc>
                <a:spcPct val="90000"/>
              </a:lnSpc>
              <a:spcBef>
                <a:spcPts val="1000"/>
              </a:spcBef>
              <a:spcAft>
                <a:spcPts val="0"/>
              </a:spcAft>
              <a:buClr>
                <a:schemeClr val="dk1"/>
              </a:buClr>
              <a:buSzPts val="2800"/>
              <a:buChar char="•"/>
            </a:pPr>
            <a:r>
              <a:rPr lang="en-US"/>
              <a:t>The Muslims shall be elected through separate electorates and their strength in the different provinces shall be as follows;</a:t>
            </a:r>
            <a:endParaRPr sz="2400"/>
          </a:p>
          <a:p>
            <a:pPr indent="-228600" lvl="1" marL="685800" rtl="0" algn="l">
              <a:lnSpc>
                <a:spcPct val="90000"/>
              </a:lnSpc>
              <a:spcBef>
                <a:spcPts val="500"/>
              </a:spcBef>
              <a:spcAft>
                <a:spcPts val="0"/>
              </a:spcAft>
              <a:buClr>
                <a:schemeClr val="dk1"/>
              </a:buClr>
              <a:buSzPts val="2400"/>
              <a:buChar char="•"/>
            </a:pPr>
            <a:r>
              <a:rPr lang="en-US"/>
              <a:t>Punjab 50%, Bengal 40%, U.P 30%, Bihar 25%, CP 15%, Madras 15%, Bombay 33%; </a:t>
            </a:r>
            <a:r>
              <a:rPr lang="en-US" sz="2400"/>
              <a:t>Seats were reserved for the Muslims in those provinces in which they were in minority under the system of weightages.</a:t>
            </a:r>
            <a:endParaRPr sz="2000"/>
          </a:p>
          <a:p>
            <a:pPr indent="-228600" lvl="0" marL="228600" rtl="0" algn="l">
              <a:lnSpc>
                <a:spcPct val="90000"/>
              </a:lnSpc>
              <a:spcBef>
                <a:spcPts val="1000"/>
              </a:spcBef>
              <a:spcAft>
                <a:spcPts val="0"/>
              </a:spcAft>
              <a:buClr>
                <a:schemeClr val="dk1"/>
              </a:buClr>
              <a:buSzPts val="2800"/>
              <a:buChar char="•"/>
            </a:pPr>
            <a:r>
              <a:rPr lang="en-US"/>
              <a:t>No bill or any clause thereof nor a resolution introduced by a non-official member affecting one or another community shall be presented in the assembly without the approval of the concerned group.</a:t>
            </a:r>
            <a:endParaRPr sz="2400"/>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9"/>
          <p:cNvSpPr txBox="1"/>
          <p:nvPr>
            <p:ph idx="1" type="body"/>
          </p:nvPr>
        </p:nvSpPr>
        <p:spPr>
          <a:xfrm>
            <a:off x="838200" y="384313"/>
            <a:ext cx="10515600" cy="5792650"/>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590"/>
              <a:buChar char="•"/>
            </a:pPr>
            <a:r>
              <a:rPr lang="en-US" sz="2590"/>
              <a:t>Protection shall be given to the Hindus in Muslim majority provinces.</a:t>
            </a:r>
            <a:endParaRPr/>
          </a:p>
          <a:p>
            <a:pPr indent="0" lvl="0" marL="0" rtl="0" algn="l">
              <a:lnSpc>
                <a:spcPct val="90000"/>
              </a:lnSpc>
              <a:spcBef>
                <a:spcPts val="1000"/>
              </a:spcBef>
              <a:spcAft>
                <a:spcPts val="0"/>
              </a:spcAft>
              <a:buClr>
                <a:schemeClr val="dk1"/>
              </a:buClr>
              <a:buSzPts val="2220"/>
              <a:buNone/>
            </a:pPr>
            <a:r>
              <a:rPr b="1" lang="en-US" sz="2220"/>
              <a:t>End of world War I and Montague-Chelmsford Reforms</a:t>
            </a:r>
            <a:endParaRPr/>
          </a:p>
          <a:p>
            <a:pPr indent="-228600" lvl="0" marL="228600" rtl="0" algn="l">
              <a:lnSpc>
                <a:spcPct val="90000"/>
              </a:lnSpc>
              <a:spcBef>
                <a:spcPts val="1000"/>
              </a:spcBef>
              <a:spcAft>
                <a:spcPts val="0"/>
              </a:spcAft>
              <a:buClr>
                <a:schemeClr val="dk1"/>
              </a:buClr>
              <a:buSzPts val="2590"/>
              <a:buChar char="•"/>
            </a:pPr>
            <a:r>
              <a:rPr lang="en-US" sz="2590"/>
              <a:t>A strict policy was suggested in the report against those who were found involved in the political activity against the British government during the World war-I.</a:t>
            </a:r>
            <a:endParaRPr/>
          </a:p>
          <a:p>
            <a:pPr indent="-228600" lvl="0" marL="228600" rtl="0" algn="l">
              <a:lnSpc>
                <a:spcPct val="90000"/>
              </a:lnSpc>
              <a:spcBef>
                <a:spcPts val="1000"/>
              </a:spcBef>
              <a:spcAft>
                <a:spcPts val="0"/>
              </a:spcAft>
              <a:buClr>
                <a:schemeClr val="dk1"/>
              </a:buClr>
              <a:buSzPts val="2590"/>
              <a:buChar char="•"/>
            </a:pPr>
            <a:r>
              <a:rPr lang="en-US" sz="2590"/>
              <a:t>A committee was appointed under chairmanship of Justice Sidney Rowlat. In 1918, the committee presented its results to the British Government. </a:t>
            </a:r>
            <a:endParaRPr/>
          </a:p>
          <a:p>
            <a:pPr indent="-228600" lvl="0" marL="228600" rtl="0" algn="l">
              <a:lnSpc>
                <a:spcPct val="90000"/>
              </a:lnSpc>
              <a:spcBef>
                <a:spcPts val="1000"/>
              </a:spcBef>
              <a:spcAft>
                <a:spcPts val="0"/>
              </a:spcAft>
              <a:buClr>
                <a:schemeClr val="dk1"/>
              </a:buClr>
              <a:buSzPts val="2590"/>
              <a:buChar char="•"/>
            </a:pPr>
            <a:r>
              <a:rPr lang="en-US" sz="2590"/>
              <a:t>As a result of which Rowlatt Act came into being.  The act gave provincial authorities widespread powers to control the political activities </a:t>
            </a:r>
            <a:endParaRPr/>
          </a:p>
          <a:p>
            <a:pPr indent="-228600" lvl="0" marL="228600" rtl="0" algn="l">
              <a:lnSpc>
                <a:spcPct val="90000"/>
              </a:lnSpc>
              <a:spcBef>
                <a:spcPts val="1000"/>
              </a:spcBef>
              <a:spcAft>
                <a:spcPts val="0"/>
              </a:spcAft>
              <a:buClr>
                <a:schemeClr val="dk1"/>
              </a:buClr>
              <a:buSzPts val="2590"/>
              <a:buChar char="•"/>
            </a:pPr>
            <a:r>
              <a:rPr lang="en-US" sz="2590"/>
              <a:t>As a reaction to the report Quaid-i-Azam resigned from the Imperial legislative council. </a:t>
            </a:r>
            <a:endParaRPr/>
          </a:p>
          <a:p>
            <a:pPr indent="-228600" lvl="0" marL="228600" rtl="0" algn="l">
              <a:lnSpc>
                <a:spcPct val="90000"/>
              </a:lnSpc>
              <a:spcBef>
                <a:spcPts val="1000"/>
              </a:spcBef>
              <a:spcAft>
                <a:spcPts val="0"/>
              </a:spcAft>
              <a:buClr>
                <a:schemeClr val="dk1"/>
              </a:buClr>
              <a:buSzPts val="2590"/>
              <a:buChar char="•"/>
            </a:pPr>
            <a:r>
              <a:rPr lang="en-US" sz="2590"/>
              <a:t>The Indians gathered at Jallianwala Bagh in Amritsar, Punajb to protest the Rowlatt Act. The British commander General of the region Dyer opened fire on the protestors without giving them time to disperse. </a:t>
            </a:r>
            <a:endParaRPr/>
          </a:p>
          <a:p>
            <a:pPr indent="0" lvl="0" marL="0" rtl="0" algn="l">
              <a:lnSpc>
                <a:spcPct val="90000"/>
              </a:lnSpc>
              <a:spcBef>
                <a:spcPts val="1000"/>
              </a:spcBef>
              <a:spcAft>
                <a:spcPts val="0"/>
              </a:spcAft>
              <a:buClr>
                <a:schemeClr val="dk1"/>
              </a:buClr>
              <a:buSzPts val="2220"/>
              <a:buNone/>
            </a:pPr>
            <a:r>
              <a:t/>
            </a:r>
            <a:endParaRPr b="1" sz="2220"/>
          </a:p>
          <a:p>
            <a:pPr indent="-64135" lvl="0" marL="228600" rtl="0" algn="l">
              <a:lnSpc>
                <a:spcPct val="90000"/>
              </a:lnSpc>
              <a:spcBef>
                <a:spcPts val="1000"/>
              </a:spcBef>
              <a:spcAft>
                <a:spcPts val="0"/>
              </a:spcAft>
              <a:buClr>
                <a:schemeClr val="dk1"/>
              </a:buClr>
              <a:buSzPts val="2590"/>
              <a:buNone/>
            </a:pPr>
            <a:r>
              <a:t/>
            </a:r>
            <a:endParaRPr sz="2590"/>
          </a:p>
          <a:p>
            <a:pPr indent="-87629" lvl="0" marL="228600" rtl="0" algn="l">
              <a:lnSpc>
                <a:spcPct val="90000"/>
              </a:lnSpc>
              <a:spcBef>
                <a:spcPts val="1000"/>
              </a:spcBef>
              <a:spcAft>
                <a:spcPts val="0"/>
              </a:spcAft>
              <a:buClr>
                <a:schemeClr val="dk1"/>
              </a:buClr>
              <a:buSzPts val="2220"/>
              <a:buNone/>
            </a:pPr>
            <a:r>
              <a:t/>
            </a:r>
            <a:endParaRPr sz="2220"/>
          </a:p>
          <a:p>
            <a:pPr indent="-64135" lvl="0" marL="228600" rtl="0" algn="l">
              <a:lnSpc>
                <a:spcPct val="90000"/>
              </a:lnSpc>
              <a:spcBef>
                <a:spcPts val="1000"/>
              </a:spcBef>
              <a:spcAft>
                <a:spcPts val="0"/>
              </a:spcAft>
              <a:buClr>
                <a:schemeClr val="dk1"/>
              </a:buClr>
              <a:buSzPts val="2590"/>
              <a:buNone/>
            </a:pPr>
            <a:r>
              <a:t/>
            </a:r>
            <a:endParaRPr sz="259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0"/>
          <p:cNvSpPr txBox="1"/>
          <p:nvPr>
            <p:ph idx="1" type="body"/>
          </p:nvPr>
        </p:nvSpPr>
        <p:spPr>
          <a:xfrm>
            <a:off x="838200" y="503584"/>
            <a:ext cx="10515600" cy="5673380"/>
          </a:xfrm>
          <a:prstGeom prst="rect">
            <a:avLst/>
          </a:prstGeom>
          <a:noFill/>
          <a:ln>
            <a:noFill/>
          </a:ln>
        </p:spPr>
        <p:txBody>
          <a:bodyPr anchorCtr="0" anchor="t" bIns="45700" lIns="91425" spcFirstLastPara="1" rIns="91425" wrap="square" tIns="45700">
            <a:noAutofit/>
          </a:bodyPr>
          <a:lstStyle/>
          <a:p>
            <a:pPr indent="0" lvl="0" marL="0" rtl="0" algn="l">
              <a:lnSpc>
                <a:spcPct val="70000"/>
              </a:lnSpc>
              <a:spcBef>
                <a:spcPts val="0"/>
              </a:spcBef>
              <a:spcAft>
                <a:spcPts val="0"/>
              </a:spcAft>
              <a:buClr>
                <a:schemeClr val="dk1"/>
              </a:buClr>
              <a:buSzPts val="2590"/>
              <a:buNone/>
            </a:pPr>
            <a:r>
              <a:rPr b="1" lang="en-US" sz="2590"/>
              <a:t>Montague-Chelmsford Reforms</a:t>
            </a:r>
            <a:endParaRPr/>
          </a:p>
          <a:p>
            <a:pPr indent="-228600" lvl="0" marL="228600" rtl="0" algn="l">
              <a:lnSpc>
                <a:spcPct val="70000"/>
              </a:lnSpc>
              <a:spcBef>
                <a:spcPts val="1000"/>
              </a:spcBef>
              <a:spcAft>
                <a:spcPts val="0"/>
              </a:spcAft>
              <a:buClr>
                <a:schemeClr val="dk1"/>
              </a:buClr>
              <a:buSzPts val="2590"/>
              <a:buChar char="•"/>
            </a:pPr>
            <a:r>
              <a:rPr lang="en-US" sz="2590"/>
              <a:t>However, these incidents contributed in the development of the feelings of hatred among the people against the British rule. </a:t>
            </a:r>
            <a:endParaRPr/>
          </a:p>
          <a:p>
            <a:pPr indent="-228600" lvl="0" marL="228600" rtl="0" algn="l">
              <a:lnSpc>
                <a:spcPct val="70000"/>
              </a:lnSpc>
              <a:spcBef>
                <a:spcPts val="1000"/>
              </a:spcBef>
              <a:spcAft>
                <a:spcPts val="0"/>
              </a:spcAft>
              <a:buClr>
                <a:schemeClr val="dk1"/>
              </a:buClr>
              <a:buSzPts val="2590"/>
              <a:buChar char="•"/>
            </a:pPr>
            <a:r>
              <a:rPr lang="en-US" sz="2590"/>
              <a:t>Hence, to eliminate these feelings the British government introduced constitutional reforms in India</a:t>
            </a:r>
            <a:endParaRPr/>
          </a:p>
          <a:p>
            <a:pPr indent="0" lvl="0" marL="0" rtl="0" algn="l">
              <a:lnSpc>
                <a:spcPct val="70000"/>
              </a:lnSpc>
              <a:spcBef>
                <a:spcPts val="1000"/>
              </a:spcBef>
              <a:spcAft>
                <a:spcPts val="0"/>
              </a:spcAft>
              <a:buClr>
                <a:schemeClr val="dk1"/>
              </a:buClr>
              <a:buSzPts val="2590"/>
              <a:buNone/>
            </a:pPr>
            <a:r>
              <a:rPr b="1" lang="en-US" sz="2590"/>
              <a:t>Main points of 1919 act</a:t>
            </a:r>
            <a:endParaRPr/>
          </a:p>
          <a:p>
            <a:pPr indent="-228600" lvl="0" marL="228600" rtl="0" algn="l">
              <a:lnSpc>
                <a:spcPct val="70000"/>
              </a:lnSpc>
              <a:spcBef>
                <a:spcPts val="1000"/>
              </a:spcBef>
              <a:spcAft>
                <a:spcPts val="0"/>
              </a:spcAft>
              <a:buClr>
                <a:srgbClr val="000000"/>
              </a:buClr>
              <a:buSzPts val="2590"/>
              <a:buChar char="•"/>
            </a:pPr>
            <a:r>
              <a:rPr lang="en-US" sz="2590">
                <a:solidFill>
                  <a:srgbClr val="000000"/>
                </a:solidFill>
              </a:rPr>
              <a:t>Bicameral legislature was established in the center. The upper house was known as the council of state and the lower house was named as central legislative assembly.</a:t>
            </a:r>
            <a:endParaRPr b="1" sz="2590">
              <a:solidFill>
                <a:srgbClr val="000000"/>
              </a:solidFill>
            </a:endParaRPr>
          </a:p>
          <a:p>
            <a:pPr indent="-228600" lvl="0" marL="228600" rtl="0" algn="l">
              <a:lnSpc>
                <a:spcPct val="70000"/>
              </a:lnSpc>
              <a:spcBef>
                <a:spcPts val="1000"/>
              </a:spcBef>
              <a:spcAft>
                <a:spcPts val="0"/>
              </a:spcAft>
              <a:buClr>
                <a:srgbClr val="000000"/>
              </a:buClr>
              <a:buSzPts val="2590"/>
              <a:buChar char="•"/>
            </a:pPr>
            <a:r>
              <a:rPr lang="en-US" sz="2590">
                <a:solidFill>
                  <a:srgbClr val="000000"/>
                </a:solidFill>
              </a:rPr>
              <a:t>Separate electorate was retained for the Muslims.</a:t>
            </a:r>
            <a:endParaRPr/>
          </a:p>
          <a:p>
            <a:pPr indent="-228600" lvl="0" marL="228600" rtl="0" algn="l">
              <a:lnSpc>
                <a:spcPct val="70000"/>
              </a:lnSpc>
              <a:spcBef>
                <a:spcPts val="1000"/>
              </a:spcBef>
              <a:spcAft>
                <a:spcPts val="0"/>
              </a:spcAft>
              <a:buClr>
                <a:schemeClr val="dk1"/>
              </a:buClr>
              <a:buSzPts val="2590"/>
              <a:buChar char="•"/>
            </a:pPr>
            <a:r>
              <a:rPr lang="en-US" sz="2590"/>
              <a:t>The system of Diarchy was introduced at the provincial level. By this system, the provincial subjects were divided into two categories known as the transferred and the reserved subjects. </a:t>
            </a:r>
            <a:endParaRPr/>
          </a:p>
          <a:p>
            <a:pPr indent="-228600" lvl="0" marL="228600" rtl="0" algn="l">
              <a:lnSpc>
                <a:spcPct val="70000"/>
              </a:lnSpc>
              <a:spcBef>
                <a:spcPts val="1000"/>
              </a:spcBef>
              <a:spcAft>
                <a:spcPts val="0"/>
              </a:spcAft>
              <a:buClr>
                <a:schemeClr val="dk1"/>
              </a:buClr>
              <a:buSzPts val="2590"/>
              <a:buChar char="•"/>
            </a:pPr>
            <a:r>
              <a:rPr lang="en-US" sz="2590"/>
              <a:t>Transferred subjects: health, commerce, education, </a:t>
            </a:r>
            <a:endParaRPr/>
          </a:p>
          <a:p>
            <a:pPr indent="-228600" lvl="0" marL="228600" rtl="0" algn="l">
              <a:lnSpc>
                <a:spcPct val="70000"/>
              </a:lnSpc>
              <a:spcBef>
                <a:spcPts val="1000"/>
              </a:spcBef>
              <a:spcAft>
                <a:spcPts val="0"/>
              </a:spcAft>
              <a:buClr>
                <a:schemeClr val="dk1"/>
              </a:buClr>
              <a:buSzPts val="2590"/>
              <a:buChar char="•"/>
            </a:pPr>
            <a:r>
              <a:rPr lang="en-US" sz="2590"/>
              <a:t>Reserved subjects: law and order, finance, police irrigation, and forests</a:t>
            </a:r>
            <a:endParaRPr/>
          </a:p>
          <a:p>
            <a:pPr indent="-64135" lvl="0" marL="228600" rtl="0" algn="l">
              <a:lnSpc>
                <a:spcPct val="70000"/>
              </a:lnSpc>
              <a:spcBef>
                <a:spcPts val="1000"/>
              </a:spcBef>
              <a:spcAft>
                <a:spcPts val="0"/>
              </a:spcAft>
              <a:buClr>
                <a:schemeClr val="dk1"/>
              </a:buClr>
              <a:buSzPts val="2590"/>
              <a:buNone/>
            </a:pPr>
            <a:r>
              <a:t/>
            </a:r>
            <a:endParaRPr sz="2590">
              <a:solidFill>
                <a:srgbClr val="000000"/>
              </a:solidFill>
            </a:endParaRPr>
          </a:p>
          <a:p>
            <a:pPr indent="-64135" lvl="0" marL="228600" rtl="0" algn="l">
              <a:lnSpc>
                <a:spcPct val="70000"/>
              </a:lnSpc>
              <a:spcBef>
                <a:spcPts val="1000"/>
              </a:spcBef>
              <a:spcAft>
                <a:spcPts val="0"/>
              </a:spcAft>
              <a:buClr>
                <a:schemeClr val="dk1"/>
              </a:buClr>
              <a:buSzPts val="2590"/>
              <a:buNone/>
            </a:pPr>
            <a:r>
              <a:t/>
            </a:r>
            <a:endParaRPr b="1" sz="2590">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1"/>
          <p:cNvSpPr txBox="1"/>
          <p:nvPr>
            <p:ph type="title"/>
          </p:nvPr>
        </p:nvSpPr>
        <p:spPr>
          <a:xfrm>
            <a:off x="838200" y="365125"/>
            <a:ext cx="10515600" cy="854075"/>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4400"/>
              <a:buFont typeface="Calibri"/>
              <a:buNone/>
            </a:pPr>
            <a:r>
              <a:rPr b="1" lang="en-US"/>
              <a:t>Khilafat Movement</a:t>
            </a:r>
            <a:endParaRPr/>
          </a:p>
        </p:txBody>
      </p:sp>
      <p:sp>
        <p:nvSpPr>
          <p:cNvPr id="130" name="Google Shape;130;p21"/>
          <p:cNvSpPr txBox="1"/>
          <p:nvPr>
            <p:ph idx="1" type="body"/>
          </p:nvPr>
        </p:nvSpPr>
        <p:spPr>
          <a:xfrm>
            <a:off x="838200" y="1219200"/>
            <a:ext cx="10515600" cy="4957763"/>
          </a:xfrm>
          <a:prstGeom prst="rect">
            <a:avLst/>
          </a:prstGeom>
          <a:noFill/>
          <a:ln>
            <a:noFill/>
          </a:ln>
        </p:spPr>
        <p:txBody>
          <a:bodyPr anchorCtr="0" anchor="t" bIns="45700" lIns="91425" spcFirstLastPara="1" rIns="91425" wrap="square" tIns="45700">
            <a:noAutofit/>
          </a:bodyPr>
          <a:lstStyle/>
          <a:p>
            <a:pPr indent="-228600" lvl="0" marL="228600" rtl="0" algn="l">
              <a:lnSpc>
                <a:spcPct val="70000"/>
              </a:lnSpc>
              <a:spcBef>
                <a:spcPts val="0"/>
              </a:spcBef>
              <a:spcAft>
                <a:spcPts val="0"/>
              </a:spcAft>
              <a:buClr>
                <a:schemeClr val="dk1"/>
              </a:buClr>
              <a:buSzPts val="2590"/>
              <a:buChar char="•"/>
            </a:pPr>
            <a:r>
              <a:rPr lang="en-US" sz="2590"/>
              <a:t>When Word War-I broke out the seat of Khilafat was situated in Turkey. When Britain declared war against Turkey. The Muslims of India considered it as a war against the Ottoman Khilafat. </a:t>
            </a:r>
            <a:endParaRPr/>
          </a:p>
          <a:p>
            <a:pPr indent="-228600" lvl="0" marL="228600" rtl="0" algn="l">
              <a:lnSpc>
                <a:spcPct val="70000"/>
              </a:lnSpc>
              <a:spcBef>
                <a:spcPts val="1000"/>
              </a:spcBef>
              <a:spcAft>
                <a:spcPts val="0"/>
              </a:spcAft>
              <a:buClr>
                <a:schemeClr val="dk1"/>
              </a:buClr>
              <a:buSzPts val="2590"/>
              <a:buChar char="•"/>
            </a:pPr>
            <a:r>
              <a:rPr lang="en-US" sz="2590"/>
              <a:t>Gandhi became part of Khilafat movement due to the massacre of people at Jallianwala bagh.</a:t>
            </a:r>
            <a:endParaRPr/>
          </a:p>
          <a:p>
            <a:pPr indent="-228600" lvl="0" marL="228600" rtl="0" algn="l">
              <a:lnSpc>
                <a:spcPct val="70000"/>
              </a:lnSpc>
              <a:spcBef>
                <a:spcPts val="1000"/>
              </a:spcBef>
              <a:spcAft>
                <a:spcPts val="0"/>
              </a:spcAft>
              <a:buClr>
                <a:schemeClr val="dk1"/>
              </a:buClr>
              <a:buSzPts val="2590"/>
              <a:buChar char="•"/>
            </a:pPr>
            <a:r>
              <a:rPr lang="en-US" sz="2590"/>
              <a:t>In 1918, the khilafat conference was held in Delhi. The delegates pressurized the British government that the Khilafat in Turkey should not be changed. At that time Maulana Muhammad Ali and Shaukat Ali were in jail. </a:t>
            </a:r>
            <a:endParaRPr/>
          </a:p>
          <a:p>
            <a:pPr indent="-228600" lvl="0" marL="228600" rtl="0" algn="l">
              <a:lnSpc>
                <a:spcPct val="70000"/>
              </a:lnSpc>
              <a:spcBef>
                <a:spcPts val="1000"/>
              </a:spcBef>
              <a:spcAft>
                <a:spcPts val="0"/>
              </a:spcAft>
              <a:buClr>
                <a:schemeClr val="dk1"/>
              </a:buClr>
              <a:buSzPts val="2590"/>
              <a:buChar char="•"/>
            </a:pPr>
            <a:r>
              <a:rPr lang="en-US" sz="2590"/>
              <a:t>When they were released, they attended the session of AIML and INC in Amritsar and formed Khilfat committee. The Khilafat committee was given the dual task on the one hand it had to keep the institution of Khilafat unchanged, and on the other hand they wanted that the Holy places (Mekkah and Medina) of Muslims must not be part of any terms and conditions. </a:t>
            </a:r>
            <a:endParaRPr/>
          </a:p>
          <a:p>
            <a:pPr indent="-64135" lvl="0" marL="228600" rtl="0" algn="l">
              <a:lnSpc>
                <a:spcPct val="70000"/>
              </a:lnSpc>
              <a:spcBef>
                <a:spcPts val="1000"/>
              </a:spcBef>
              <a:spcAft>
                <a:spcPts val="0"/>
              </a:spcAft>
              <a:buClr>
                <a:schemeClr val="dk1"/>
              </a:buClr>
              <a:buSzPts val="2590"/>
              <a:buNone/>
            </a:pPr>
            <a:r>
              <a:t/>
            </a:r>
            <a:endParaRPr sz="2590"/>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