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ssistant ExtraLight"/>
      <p:regular r:id="rId25"/>
      <p:bold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Assistant Light"/>
      <p:regular r:id="rId31"/>
      <p:bold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Assistan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ssistantExtraLight-bold.fntdata"/><Relationship Id="rId25" Type="http://schemas.openxmlformats.org/officeDocument/2006/relationships/font" Target="fonts/AssistantExtraLight-regular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ssistantLigh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5.xml"/><Relationship Id="rId32" Type="http://schemas.openxmlformats.org/officeDocument/2006/relationships/font" Target="fonts/AssistantLight-bold.fntdata"/><Relationship Id="rId13" Type="http://schemas.openxmlformats.org/officeDocument/2006/relationships/slide" Target="slides/slide8.xml"/><Relationship Id="rId35" Type="http://schemas.openxmlformats.org/officeDocument/2006/relationships/font" Target="fonts/LatoLight-italic.fntdata"/><Relationship Id="rId12" Type="http://schemas.openxmlformats.org/officeDocument/2006/relationships/slide" Target="slides/slide7.xml"/><Relationship Id="rId34" Type="http://schemas.openxmlformats.org/officeDocument/2006/relationships/font" Target="fonts/LatoLight-bold.fntdata"/><Relationship Id="rId15" Type="http://schemas.openxmlformats.org/officeDocument/2006/relationships/slide" Target="slides/slide10.xml"/><Relationship Id="rId37" Type="http://schemas.openxmlformats.org/officeDocument/2006/relationships/font" Target="fonts/Assistant-regular.fntdata"/><Relationship Id="rId14" Type="http://schemas.openxmlformats.org/officeDocument/2006/relationships/slide" Target="slides/slide9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ssistan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56bb1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56bb1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4b23c855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4b23c855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e8b3d71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e8b3d71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e8b3d7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e8b3d7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e8b3d71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e8b3d71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e8b3d7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e8b3d7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e8b3d7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4e8b3d7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e8b3d7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4e8b3d7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4e8b3d71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4e8b3d7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4b23c855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4b23c855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bcdfee1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bcdfee1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e75b88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e75b88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4e75b887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4e75b887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e8b3d71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e8b3d71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e75b887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e75b88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e75b887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e75b887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e75b887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e75b887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4e75b887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4e75b887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e8b3d7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e8b3d7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Light"/>
              <a:buChar char="●"/>
              <a:defRPr sz="20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○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■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●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○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■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●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○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Light"/>
              <a:buChar char="■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777000" y="443475"/>
            <a:ext cx="7590000" cy="33225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0097A7"/>
                </a:solidFill>
                <a:latin typeface="Lato Light"/>
                <a:ea typeface="Lato Light"/>
                <a:cs typeface="Lato Light"/>
                <a:sym typeface="Lato Light"/>
              </a:rPr>
              <a:t>Lecture 30</a:t>
            </a:r>
            <a:endParaRPr sz="4900">
              <a:solidFill>
                <a:srgbClr val="0097A7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97A7"/>
                </a:solidFill>
                <a:latin typeface="Lato"/>
                <a:ea typeface="Lato"/>
                <a:cs typeface="Lato"/>
                <a:sym typeface="Lato"/>
              </a:rPr>
              <a:t>Binary Search Tree</a:t>
            </a:r>
            <a:endParaRPr b="1" sz="3700">
              <a:solidFill>
                <a:srgbClr val="0097A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97A7"/>
                </a:solidFill>
                <a:latin typeface="Lato"/>
                <a:ea typeface="Lato"/>
                <a:cs typeface="Lato"/>
                <a:sym typeface="Lato"/>
              </a:rPr>
              <a:t>Traversals</a:t>
            </a:r>
            <a:endParaRPr b="1" sz="3700">
              <a:solidFill>
                <a:srgbClr val="0097A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97A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311700" y="3673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Assistant ExtraLight"/>
                <a:ea typeface="Assistant ExtraLight"/>
                <a:cs typeface="Assistant ExtraLight"/>
                <a:sym typeface="Assistant ExtraLight"/>
              </a:rPr>
              <a:t>November 30, 2021</a:t>
            </a:r>
            <a:endParaRPr i="1" sz="240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Assistant ExtraLight"/>
                <a:ea typeface="Assistant ExtraLight"/>
                <a:cs typeface="Assistant ExtraLight"/>
                <a:sym typeface="Assistant ExtraLight"/>
              </a:rPr>
              <a:t>Tuesday</a:t>
            </a:r>
            <a:endParaRPr i="1" sz="2400"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PREORDER (VLR) | RECURSIVE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383250" y="1205575"/>
            <a:ext cx="8188200" cy="26052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template&lt;class T&gt;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void BST&lt;T&gt;::inorder(BSTNode&lt;T&gt; *p) {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(p != 0) {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visit(p);					// V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inorder(p-&gt;left); 			// L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inorder(p-&gt;right);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			// R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PREORDER (VLR) | ITERATIVE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383250" y="1205575"/>
            <a:ext cx="8188200" cy="39378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template&lt;class T&gt;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void BST&lt;T&gt;::iterativePreorder() { 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Stack&lt;BSTNode&lt;T&gt;*&gt; travStack; BSTNode&lt;T&gt; *p = root; 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(p != 0) {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travStack.push(p);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while ( !travStack.empty ( ) ) 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{ 	p = travStack.pop(); 	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visit(p);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(p-&gt;right != 0)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travStack.push(p-&gt;right); 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(p-&gt;left != 0) 					//left child pushed after right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travStack.push(p-&gt;left); 		// to be on the top of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								</a:t>
            </a: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// the stack;</a:t>
            </a: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 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311700" y="371175"/>
            <a:ext cx="38481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</a:t>
            </a: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ORDER | LVR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311700" y="1199775"/>
            <a:ext cx="3848100" cy="3550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Move to Left subtree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Visit Node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Move to Right subtree.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-126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INORDER (LVR) | RECURSIVE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383250" y="1205575"/>
            <a:ext cx="8188200" cy="26052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template&lt;class T&gt;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void BST&lt;T&gt;::inorder(BSTNode&lt;T&gt; *p) {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(p != 0) {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inorder(p-&gt;left); 			// L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visit(p);					// V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inorder(p-&gt;right); 			// R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</a:t>
            </a: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ORDER (LVR) | ITERATIVE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383250" y="1510375"/>
            <a:ext cx="8188200" cy="26052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PLEASE REFER TO THE TEXT BOOK</a:t>
            </a:r>
            <a:endParaRPr sz="3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PAGE 223</a:t>
            </a:r>
            <a:endParaRPr sz="3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Figure 6.17</a:t>
            </a:r>
            <a:endParaRPr sz="3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ctrTitle"/>
          </p:nvPr>
        </p:nvSpPr>
        <p:spPr>
          <a:xfrm>
            <a:off x="311700" y="371175"/>
            <a:ext cx="40179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POST</a:t>
            </a: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ORDER | LRV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311700" y="1199775"/>
            <a:ext cx="4017900" cy="3550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Move to Left subtree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Move to Right subtree.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Visit Node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POSTORDER (LRV) | RECURSIVE</a:t>
            </a: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1"/>
          <p:cNvSpPr txBox="1"/>
          <p:nvPr/>
        </p:nvSpPr>
        <p:spPr>
          <a:xfrm>
            <a:off x="383250" y="1205575"/>
            <a:ext cx="8188200" cy="26052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template&lt;class T&gt;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void BST&lt;T&gt;::inorder(BSTNode&lt;T&gt; *p) {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(p != 0) {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inorder(p-&gt;left); 			// L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inorder(p-&gt;right); 			// R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visit(p);					// V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POSTORDER (LRV) | ITERATIVE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2" name="Google Shape;18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2"/>
          <p:cNvSpPr txBox="1"/>
          <p:nvPr/>
        </p:nvSpPr>
        <p:spPr>
          <a:xfrm>
            <a:off x="383250" y="1205575"/>
            <a:ext cx="8188200" cy="39378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template&lt;class T&gt;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void BST&lt;T&gt;::iterativePostorder( ) { 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Stack&lt;BSTNode&lt;T&gt;*&gt; travStack; 	BSTNode&lt;T&gt;* p = root, *q = root; 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while (p != 0) {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( ; p-&gt;left != 0; p = p-&gt;left) 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travStack.push(p);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while (p-&gt;right == 0 || p-&gt;right == q) { 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visit(p);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q = p;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(travStack.empty()) return;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 = travStack.pop(); 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travStack.push(p); 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 = p-&gt;right;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 }</a:t>
            </a:r>
            <a:endParaRPr sz="17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SEARCH IN BST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9" name="Google Shape;18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311700" y="1199775"/>
            <a:ext cx="8331300" cy="3550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ssistant"/>
              <a:buChar char="●"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If an element occurs more than once, then two approaches are possible. 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ssistant"/>
              <a:buChar char="●"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Locates the first occurrence of an element and disregards the others.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ssistant"/>
              <a:buAutoNum type="alphaLcPeriod"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In this case, the tree contains redundant nodes that are never used for their own sake; they are accessed only for testing. 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ssistant"/>
              <a:buChar char="●"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All occurrences of an element may have to be located. Such a search always has to finish with a leaf.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INSERT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6" name="Google Shape;19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311700" y="1199775"/>
            <a:ext cx="8331300" cy="3550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ssistant"/>
              <a:buChar char="●"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To insert a new node with key el, a tree node with a dead end has to be reached, and the new node has to be attached to it. 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ssistant"/>
              <a:buChar char="●"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The key el is compared to the key of a node currently being examined during a tree scan. If el is less than that key, the left child (if any) of p is tried; otherwise, the right child (if any) is tested. 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ssistant"/>
              <a:buChar char="●"/>
            </a:pPr>
            <a:r>
              <a:rPr lang="en" sz="2100">
                <a:latin typeface="Assistant"/>
                <a:ea typeface="Assistant"/>
                <a:cs typeface="Assistant"/>
                <a:sym typeface="Assistant"/>
              </a:rPr>
              <a:t>If the child of p to be tested is empty, the scanning is discontinued and the new node becomes this child.</a:t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TREE TRAVERSAL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311700" y="1199775"/>
            <a:ext cx="8331300" cy="3550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Tree traversal is the process of visiting each node in the tree exactly one time.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Traversal may be interpreted as putting all nodes on one line or linearizing a tree.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</a:t>
            </a: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ut in which order the nodes should be visited?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Hence, there are as many tree traversals as there are permutations of nodes; for a tree with n nodes, there are n! different traversals.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However, majority of the traversal are chaotic and do not indicate much regularity lacking generality.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BREADTH FIRST TRAVERSAL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311700" y="1199775"/>
            <a:ext cx="8331300" cy="3550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Breadth-first traversal is visiting each node starting from the lowest (or highest) level and moving down (or up) level by level.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Visiting nodes on each level from left to right (or from right to left). 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Implementation is straightforward with a Queue.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Consider a top-down, left-to-right, breadth-first traversal.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After a node is visited, its children, if any, are placed at the end of the queue, and the node at the beginning of the queue is visited.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ctrTitle"/>
          </p:nvPr>
        </p:nvSpPr>
        <p:spPr>
          <a:xfrm>
            <a:off x="241400" y="1572125"/>
            <a:ext cx="3835500" cy="16764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BREADTH FIRST TRAVERSAL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100" y="36375"/>
            <a:ext cx="4747900" cy="47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BREADTH FIRST SEARCH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311700" y="1199775"/>
            <a:ext cx="8331300" cy="39438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template&lt;class T&gt;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void BST&lt;T&gt;::breadthFirst( ) {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Queue&lt;BSTNode&lt;T&gt;*&gt; queue;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BSTNode&lt;T&gt; *p = root;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(p != 0) {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queue.enqueue(p);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while ( !queue.empty( ) ) {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 = queue.dequeue();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visit(p);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(p-&gt;left != 0)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queue.enqueue(p-&gt;left);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(p-&gt;right != 0)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queue.enqueue(p-&gt;right);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}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}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DEPTH FIRST TRAVERSAL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311700" y="1199775"/>
            <a:ext cx="8331300" cy="3550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Depth-first traversal proceeds as far as possible to the left or right.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○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Then back-up until the first crossroad.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■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Goes one step to the left or right as far as possible to the left or right.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Repeat this process until all nodes are visited.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does not specify when nodes are visited before proceeding down the tree or after backing up.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DEPTH FIRST TRAVERSAL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311700" y="1199775"/>
            <a:ext cx="8331300" cy="3550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Terminologies to remember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○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V: visiting a node ( N is also used as Node, however, idea is same)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○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L: traversing the left subtree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○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R: traversing the right subtree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311700" y="371175"/>
            <a:ext cx="8331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DEPTH FIRST TRAVERSAL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311700" y="1199775"/>
            <a:ext cx="8331300" cy="3550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three tasks can themselves be ordered in 3! = 6 ways, so there are six possible ordered depth-first traversals: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VLR			VRL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LVR			RVL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LRV			RLV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311700" y="371175"/>
            <a:ext cx="3876300" cy="6732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PREORDER | VLR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311700" y="1199775"/>
            <a:ext cx="3876300" cy="3550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Visit Node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Move to Left s</a:t>
            </a: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ubtree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Char char="●"/>
            </a:pPr>
            <a:r>
              <a:rPr lang="en" sz="2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Move to Right subtree.</a:t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700" y="34050"/>
            <a:ext cx="4621975" cy="46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