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0" r:id="rId5"/>
    <p:sldId id="261" r:id="rId6"/>
    <p:sldId id="262" r:id="rId7"/>
    <p:sldId id="263" r:id="rId8"/>
    <p:sldId id="264" r:id="rId9"/>
    <p:sldId id="271" r:id="rId10"/>
    <p:sldId id="273" r:id="rId11"/>
    <p:sldId id="274" r:id="rId12"/>
    <p:sldId id="272" r:id="rId13"/>
    <p:sldId id="275" r:id="rId14"/>
    <p:sldId id="278" r:id="rId15"/>
    <p:sldId id="277" r:id="rId16"/>
    <p:sldId id="279" r:id="rId17"/>
    <p:sldId id="267" r:id="rId18"/>
    <p:sldId id="265" r:id="rId19"/>
    <p:sldId id="266" r:id="rId20"/>
    <p:sldId id="268" r:id="rId21"/>
    <p:sldId id="269" r:id="rId22"/>
    <p:sldId id="270"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E1464-BCAC-48B8-8AD3-D10E297AD5BD}" type="datetimeFigureOut">
              <a:rPr lang="en-US" smtClean="0"/>
              <a:t>9/12/2021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42708-B7BC-4753-86CB-A017798183CB}" type="slidenum">
              <a:rPr lang="en-US" smtClean="0"/>
              <a:t>‹#›</a:t>
            </a:fld>
            <a:endParaRPr lang="en-US"/>
          </a:p>
        </p:txBody>
      </p:sp>
    </p:spTree>
    <p:extLst>
      <p:ext uri="{BB962C8B-B14F-4D97-AF65-F5344CB8AC3E}">
        <p14:creationId xmlns:p14="http://schemas.microsoft.com/office/powerpoint/2010/main" val="1809649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Oncology:</a:t>
            </a:r>
            <a:r>
              <a:rPr lang="en-US" baseline="0" dirty="0" smtClean="0"/>
              <a:t> </a:t>
            </a:r>
            <a:r>
              <a:rPr lang="en-US" sz="1200" b="0" i="0" kern="1200" dirty="0" smtClean="0">
                <a:solidFill>
                  <a:schemeClr val="tx1"/>
                </a:solidFill>
                <a:effectLst/>
                <a:latin typeface="+mn-lt"/>
                <a:ea typeface="+mn-ea"/>
                <a:cs typeface="+mn-cs"/>
              </a:rPr>
              <a:t>the study and treatment of </a:t>
            </a:r>
            <a:r>
              <a:rPr lang="en-US" sz="1200" b="0" i="0" kern="1200" dirty="0" err="1" smtClean="0">
                <a:solidFill>
                  <a:schemeClr val="tx1"/>
                </a:solidFill>
                <a:effectLst/>
                <a:latin typeface="+mn-lt"/>
                <a:ea typeface="+mn-ea"/>
                <a:cs typeface="+mn-cs"/>
              </a:rPr>
              <a:t>tumours</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neurologist</a:t>
            </a:r>
            <a:r>
              <a:rPr lang="en-US" sz="1200" b="0" i="0" kern="1200" dirty="0" err="1" smtClean="0">
                <a:solidFill>
                  <a:schemeClr val="tx1"/>
                </a:solidFill>
                <a:effectLst/>
                <a:latin typeface="+mn-lt"/>
                <a:ea typeface="+mn-ea"/>
                <a:cs typeface="+mn-cs"/>
              </a:rPr>
              <a:t>treats</a:t>
            </a:r>
            <a:r>
              <a:rPr lang="en-US" sz="1200" b="0" i="0" kern="1200" dirty="0" smtClean="0">
                <a:solidFill>
                  <a:schemeClr val="tx1"/>
                </a:solidFill>
                <a:effectLst/>
                <a:latin typeface="+mn-lt"/>
                <a:ea typeface="+mn-ea"/>
                <a:cs typeface="+mn-cs"/>
              </a:rPr>
              <a:t> disorders that affect the brain, spinal cord, and nerves</a:t>
            </a:r>
            <a:endParaRPr lang="en-US" dirty="0"/>
          </a:p>
        </p:txBody>
      </p:sp>
      <p:sp>
        <p:nvSpPr>
          <p:cNvPr id="4" name="Slide Number Placeholder 3"/>
          <p:cNvSpPr>
            <a:spLocks noGrp="1"/>
          </p:cNvSpPr>
          <p:nvPr>
            <p:ph type="sldNum" sz="quarter" idx="10"/>
          </p:nvPr>
        </p:nvSpPr>
        <p:spPr/>
        <p:txBody>
          <a:bodyPr/>
          <a:lstStyle/>
          <a:p>
            <a:fld id="{FB642708-B7BC-4753-86CB-A017798183CB}" type="slidenum">
              <a:rPr lang="en-US" smtClean="0"/>
              <a:t>7</a:t>
            </a:fld>
            <a:endParaRPr lang="en-US"/>
          </a:p>
        </p:txBody>
      </p:sp>
    </p:spTree>
    <p:extLst>
      <p:ext uri="{BB962C8B-B14F-4D97-AF65-F5344CB8AC3E}">
        <p14:creationId xmlns:p14="http://schemas.microsoft.com/office/powerpoint/2010/main" val="2701427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00C4BB-ED10-43FC-A7C9-1EEF6F9AD9F3}"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1499772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0C4BB-ED10-43FC-A7C9-1EEF6F9AD9F3}"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158398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0C4BB-ED10-43FC-A7C9-1EEF6F9AD9F3}"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247514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0C4BB-ED10-43FC-A7C9-1EEF6F9AD9F3}"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1469016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00C4BB-ED10-43FC-A7C9-1EEF6F9AD9F3}" type="datetimeFigureOut">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337846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00C4BB-ED10-43FC-A7C9-1EEF6F9AD9F3}"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322986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0C4BB-ED10-43FC-A7C9-1EEF6F9AD9F3}" type="datetimeFigureOut">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294598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00C4BB-ED10-43FC-A7C9-1EEF6F9AD9F3}" type="datetimeFigureOut">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154245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0C4BB-ED10-43FC-A7C9-1EEF6F9AD9F3}" type="datetimeFigureOut">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404074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0C4BB-ED10-43FC-A7C9-1EEF6F9AD9F3}"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86834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0C4BB-ED10-43FC-A7C9-1EEF6F9AD9F3}" type="datetimeFigureOut">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783B6B-D033-4481-8EC3-A5B3EDFE4E1C}" type="slidenum">
              <a:rPr lang="en-US" smtClean="0"/>
              <a:t>‹#›</a:t>
            </a:fld>
            <a:endParaRPr lang="en-US"/>
          </a:p>
        </p:txBody>
      </p:sp>
    </p:spTree>
    <p:extLst>
      <p:ext uri="{BB962C8B-B14F-4D97-AF65-F5344CB8AC3E}">
        <p14:creationId xmlns:p14="http://schemas.microsoft.com/office/powerpoint/2010/main" val="3662909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0C4BB-ED10-43FC-A7C9-1EEF6F9AD9F3}" type="datetimeFigureOut">
              <a:rPr lang="en-US" smtClean="0"/>
              <a:t>9/12/2021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83B6B-D033-4481-8EC3-A5B3EDFE4E1C}" type="slidenum">
              <a:rPr lang="en-US" smtClean="0"/>
              <a:t>‹#›</a:t>
            </a:fld>
            <a:endParaRPr lang="en-US"/>
          </a:p>
        </p:txBody>
      </p:sp>
    </p:spTree>
    <p:extLst>
      <p:ext uri="{BB962C8B-B14F-4D97-AF65-F5344CB8AC3E}">
        <p14:creationId xmlns:p14="http://schemas.microsoft.com/office/powerpoint/2010/main" val="340851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sigchi.org/publications/toc/auto-ui-2017.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(CS-422)Human Computer Interaction</a:t>
            </a:r>
            <a:endParaRPr lang="en-US" dirty="0"/>
          </a:p>
        </p:txBody>
      </p:sp>
      <p:sp>
        <p:nvSpPr>
          <p:cNvPr id="3" name="Subtitle 2"/>
          <p:cNvSpPr>
            <a:spLocks noGrp="1"/>
          </p:cNvSpPr>
          <p:nvPr>
            <p:ph type="subTitle" idx="1"/>
          </p:nvPr>
        </p:nvSpPr>
        <p:spPr/>
        <p:txBody>
          <a:bodyPr/>
          <a:lstStyle/>
          <a:p>
            <a:r>
              <a:rPr lang="en-US" dirty="0" smtClean="0"/>
              <a:t>Behraj </a:t>
            </a:r>
            <a:r>
              <a:rPr lang="en-US" smtClean="0"/>
              <a:t>Khan </a:t>
            </a:r>
            <a:endParaRPr lang="en-US" dirty="0" smtClean="0"/>
          </a:p>
        </p:txBody>
      </p:sp>
    </p:spTree>
    <p:extLst>
      <p:ext uri="{BB962C8B-B14F-4D97-AF65-F5344CB8AC3E}">
        <p14:creationId xmlns:p14="http://schemas.microsoft.com/office/powerpoint/2010/main" val="2841727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Ergonomics</a:t>
            </a:r>
            <a:endParaRPr lang="en-US" dirty="0"/>
          </a:p>
        </p:txBody>
      </p:sp>
      <p:sp>
        <p:nvSpPr>
          <p:cNvPr id="3" name="Content Placeholder 2"/>
          <p:cNvSpPr>
            <a:spLocks noGrp="1"/>
          </p:cNvSpPr>
          <p:nvPr>
            <p:ph idx="1"/>
          </p:nvPr>
        </p:nvSpPr>
        <p:spPr/>
        <p:txBody>
          <a:bodyPr/>
          <a:lstStyle/>
          <a:p>
            <a:r>
              <a:rPr lang="en-US" dirty="0"/>
              <a:t>the study of people's efficiency in their working </a:t>
            </a:r>
            <a:r>
              <a:rPr lang="en-US" dirty="0" smtClean="0"/>
              <a:t>environment</a:t>
            </a:r>
          </a:p>
          <a:p>
            <a:r>
              <a:rPr lang="en-US" dirty="0" smtClean="0"/>
              <a:t>Keeping in mind the capabilities and limitations of user</a:t>
            </a:r>
          </a:p>
          <a:p>
            <a:r>
              <a:rPr lang="en-US" dirty="0" smtClean="0"/>
              <a:t>Poor worksite design lead to frustration and hurting workers/users</a:t>
            </a:r>
            <a:endParaRPr lang="en-US" dirty="0"/>
          </a:p>
        </p:txBody>
      </p:sp>
    </p:spTree>
    <p:extLst>
      <p:ext uri="{BB962C8B-B14F-4D97-AF65-F5344CB8AC3E}">
        <p14:creationId xmlns:p14="http://schemas.microsoft.com/office/powerpoint/2010/main" val="3869713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3796444" cy="45557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612" y="1656341"/>
            <a:ext cx="3696133" cy="4590080"/>
          </a:xfrm>
          <a:prstGeom prst="rect">
            <a:avLst/>
          </a:prstGeom>
        </p:spPr>
      </p:pic>
    </p:spTree>
    <p:extLst>
      <p:ext uri="{BB962C8B-B14F-4D97-AF65-F5344CB8AC3E}">
        <p14:creationId xmlns:p14="http://schemas.microsoft.com/office/powerpoint/2010/main" val="2520062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8099"/>
            <a:ext cx="9311350" cy="5083330"/>
          </a:xfrm>
        </p:spPr>
      </p:pic>
    </p:spTree>
    <p:extLst>
      <p:ext uri="{BB962C8B-B14F-4D97-AF65-F5344CB8AC3E}">
        <p14:creationId xmlns:p14="http://schemas.microsoft.com/office/powerpoint/2010/main" val="3572290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a:t>
            </a:r>
            <a:endParaRPr lang="en-US" dirty="0"/>
          </a:p>
        </p:txBody>
      </p:sp>
      <p:sp>
        <p:nvSpPr>
          <p:cNvPr id="3" name="Content Placeholder 2"/>
          <p:cNvSpPr>
            <a:spLocks noGrp="1"/>
          </p:cNvSpPr>
          <p:nvPr>
            <p:ph idx="1"/>
          </p:nvPr>
        </p:nvSpPr>
        <p:spPr/>
        <p:txBody>
          <a:bodyPr/>
          <a:lstStyle/>
          <a:p>
            <a:r>
              <a:rPr lang="en-US" dirty="0"/>
              <a:t>methodologies and systems for creating and assessing software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177" y="1825623"/>
            <a:ext cx="5795158" cy="5572703"/>
          </a:xfrm>
          <a:prstGeom prst="rect">
            <a:avLst/>
          </a:prstGeom>
        </p:spPr>
      </p:pic>
    </p:spTree>
    <p:extLst>
      <p:ext uri="{BB962C8B-B14F-4D97-AF65-F5344CB8AC3E}">
        <p14:creationId xmlns:p14="http://schemas.microsoft.com/office/powerpoint/2010/main" val="2465370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Engineering/Computer Science</a:t>
            </a:r>
            <a:endParaRPr lang="en-US" dirty="0"/>
          </a:p>
        </p:txBody>
      </p:sp>
      <p:sp>
        <p:nvSpPr>
          <p:cNvPr id="3" name="Content Placeholder 2"/>
          <p:cNvSpPr>
            <a:spLocks noGrp="1"/>
          </p:cNvSpPr>
          <p:nvPr>
            <p:ph idx="1"/>
          </p:nvPr>
        </p:nvSpPr>
        <p:spPr/>
        <p:txBody>
          <a:bodyPr/>
          <a:lstStyle/>
          <a:p>
            <a:r>
              <a:rPr lang="en-US" dirty="0"/>
              <a:t>faster machines </a:t>
            </a:r>
            <a:endParaRPr lang="en-US" dirty="0" smtClean="0"/>
          </a:p>
          <a:p>
            <a:r>
              <a:rPr lang="en-US" dirty="0" smtClean="0"/>
              <a:t>faster </a:t>
            </a:r>
            <a:r>
              <a:rPr lang="en-US" dirty="0"/>
              <a:t>systems </a:t>
            </a:r>
            <a:endParaRPr lang="en-US" dirty="0" smtClean="0"/>
          </a:p>
          <a:p>
            <a:r>
              <a:rPr lang="en-US" dirty="0" smtClean="0"/>
              <a:t>means </a:t>
            </a:r>
            <a:r>
              <a:rPr lang="en-US" dirty="0"/>
              <a:t>of building better interfaces </a:t>
            </a:r>
          </a:p>
        </p:txBody>
      </p:sp>
    </p:spTree>
    <p:extLst>
      <p:ext uri="{BB962C8B-B14F-4D97-AF65-F5344CB8AC3E}">
        <p14:creationId xmlns:p14="http://schemas.microsoft.com/office/powerpoint/2010/main" val="220906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Philosophy </a:t>
            </a:r>
            <a:endParaRPr lang="en-US" dirty="0"/>
          </a:p>
        </p:txBody>
      </p:sp>
      <p:sp>
        <p:nvSpPr>
          <p:cNvPr id="3" name="Content Placeholder 2"/>
          <p:cNvSpPr>
            <a:spLocks noGrp="1"/>
          </p:cNvSpPr>
          <p:nvPr>
            <p:ph idx="1"/>
          </p:nvPr>
        </p:nvSpPr>
        <p:spPr/>
        <p:txBody>
          <a:bodyPr/>
          <a:lstStyle/>
          <a:p>
            <a:r>
              <a:rPr lang="en-US" dirty="0" smtClean="0"/>
              <a:t>Is it possible to know anything and prove it?</a:t>
            </a:r>
          </a:p>
          <a:p>
            <a:r>
              <a:rPr lang="en-US" dirty="0" smtClean="0"/>
              <a:t>Is there a best way to live ?</a:t>
            </a:r>
          </a:p>
          <a:p>
            <a:r>
              <a:rPr lang="en-US" dirty="0" smtClean="0"/>
              <a:t>Do human have free will?</a:t>
            </a:r>
          </a:p>
          <a:p>
            <a:r>
              <a:rPr lang="en-US" dirty="0" smtClean="0"/>
              <a:t>From HCI perspective </a:t>
            </a:r>
          </a:p>
          <a:p>
            <a:pPr lvl="1"/>
            <a:r>
              <a:rPr lang="en-US" dirty="0" smtClean="0"/>
              <a:t>Computer supported cooperative writing</a:t>
            </a:r>
          </a:p>
          <a:p>
            <a:pPr lvl="1"/>
            <a:r>
              <a:rPr lang="en-US" dirty="0" smtClean="0"/>
              <a:t>Crowd sourcing </a:t>
            </a:r>
          </a:p>
          <a:p>
            <a:pPr lvl="1"/>
            <a:endParaRPr lang="en-US" dirty="0" smtClean="0"/>
          </a:p>
          <a:p>
            <a:endParaRPr lang="en-US" dirty="0"/>
          </a:p>
        </p:txBody>
      </p:sp>
    </p:spTree>
    <p:extLst>
      <p:ext uri="{BB962C8B-B14F-4D97-AF65-F5344CB8AC3E}">
        <p14:creationId xmlns:p14="http://schemas.microsoft.com/office/powerpoint/2010/main" val="2761344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Anthropology </a:t>
            </a:r>
            <a:endParaRPr lang="en-US" dirty="0"/>
          </a:p>
        </p:txBody>
      </p:sp>
      <p:sp>
        <p:nvSpPr>
          <p:cNvPr id="3" name="Content Placeholder 2"/>
          <p:cNvSpPr>
            <a:spLocks noGrp="1"/>
          </p:cNvSpPr>
          <p:nvPr>
            <p:ph idx="1"/>
          </p:nvPr>
        </p:nvSpPr>
        <p:spPr/>
        <p:txBody>
          <a:bodyPr/>
          <a:lstStyle/>
          <a:p>
            <a:r>
              <a:rPr lang="en-US" dirty="0" smtClean="0"/>
              <a:t>The study of human, past and present</a:t>
            </a:r>
          </a:p>
          <a:p>
            <a:r>
              <a:rPr lang="en-US" dirty="0" smtClean="0"/>
              <a:t>The more we know about socio-cultural and historical circumstances the users live in and act on </a:t>
            </a:r>
          </a:p>
          <a:p>
            <a:r>
              <a:rPr lang="en-US" dirty="0" smtClean="0"/>
              <a:t>The more chances that we can design technologies that supports the users everyday work.</a:t>
            </a:r>
            <a:endParaRPr lang="en-US" dirty="0"/>
          </a:p>
        </p:txBody>
      </p:sp>
    </p:spTree>
    <p:extLst>
      <p:ext uri="{BB962C8B-B14F-4D97-AF65-F5344CB8AC3E}">
        <p14:creationId xmlns:p14="http://schemas.microsoft.com/office/powerpoint/2010/main" val="3394921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HCI</a:t>
            </a:r>
            <a:endParaRPr lang="en-US" dirty="0"/>
          </a:p>
        </p:txBody>
      </p:sp>
      <p:pic>
        <p:nvPicPr>
          <p:cNvPr id="4" name="table"/>
          <p:cNvPicPr>
            <a:picLocks noGrp="1" noChangeAspect="1"/>
          </p:cNvPicPr>
          <p:nvPr>
            <p:ph idx="1"/>
          </p:nvPr>
        </p:nvPicPr>
        <p:blipFill>
          <a:blip r:embed="rId2"/>
          <a:stretch>
            <a:fillRect/>
          </a:stretch>
        </p:blipFill>
        <p:spPr>
          <a:xfrm>
            <a:off x="838200" y="1317616"/>
            <a:ext cx="8652681" cy="5223538"/>
          </a:xfrm>
          <a:prstGeom prst="rect">
            <a:avLst/>
          </a:prstGeom>
        </p:spPr>
      </p:pic>
    </p:spTree>
    <p:extLst>
      <p:ext uri="{BB962C8B-B14F-4D97-AF65-F5344CB8AC3E}">
        <p14:creationId xmlns:p14="http://schemas.microsoft.com/office/powerpoint/2010/main" val="18551738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r>
              <a:rPr lang="en-US" dirty="0" smtClean="0"/>
              <a:t>1- Facebook  Non use</a:t>
            </a:r>
          </a:p>
          <a:p>
            <a:pPr lvl="1"/>
            <a:r>
              <a:rPr lang="en-US" dirty="0" smtClean="0"/>
              <a:t>Investigating user who do not use </a:t>
            </a:r>
            <a:r>
              <a:rPr lang="en-US" dirty="0"/>
              <a:t>F</a:t>
            </a:r>
            <a:r>
              <a:rPr lang="en-US" dirty="0" smtClean="0"/>
              <a:t>acebook</a:t>
            </a:r>
          </a:p>
          <a:p>
            <a:pPr lvl="1"/>
            <a:r>
              <a:rPr lang="en-US" dirty="0" smtClean="0"/>
              <a:t>Analyzing their questions</a:t>
            </a:r>
          </a:p>
          <a:p>
            <a:pPr lvl="1"/>
            <a:r>
              <a:rPr lang="en-US" dirty="0" smtClean="0"/>
              <a:t>Propose a better solution</a:t>
            </a:r>
          </a:p>
          <a:p>
            <a:pPr lvl="1"/>
            <a:r>
              <a:rPr lang="en-US" dirty="0" smtClean="0"/>
              <a:t>Then evaluate from different users</a:t>
            </a:r>
            <a:endParaRPr lang="en-US" dirty="0"/>
          </a:p>
        </p:txBody>
      </p:sp>
    </p:spTree>
    <p:extLst>
      <p:ext uri="{BB962C8B-B14F-4D97-AF65-F5344CB8AC3E}">
        <p14:creationId xmlns:p14="http://schemas.microsoft.com/office/powerpoint/2010/main" val="1287826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Automatic Stress recognition in real life</a:t>
            </a:r>
            <a:endParaRPr lang="en-US" dirty="0"/>
          </a:p>
        </p:txBody>
      </p:sp>
      <p:sp>
        <p:nvSpPr>
          <p:cNvPr id="3" name="Content Placeholder 2"/>
          <p:cNvSpPr>
            <a:spLocks noGrp="1"/>
          </p:cNvSpPr>
          <p:nvPr>
            <p:ph idx="1"/>
          </p:nvPr>
        </p:nvSpPr>
        <p:spPr/>
        <p:txBody>
          <a:bodyPr/>
          <a:lstStyle/>
          <a:p>
            <a:r>
              <a:rPr lang="en-US" dirty="0" smtClean="0"/>
              <a:t>Collect there call data from call center </a:t>
            </a:r>
          </a:p>
          <a:p>
            <a:r>
              <a:rPr lang="en-US" dirty="0" smtClean="0"/>
              <a:t>Apply machine learning algorithms </a:t>
            </a:r>
          </a:p>
          <a:p>
            <a:r>
              <a:rPr lang="en-US" dirty="0" smtClean="0"/>
              <a:t>Identify the stress</a:t>
            </a:r>
          </a:p>
          <a:p>
            <a:r>
              <a:rPr lang="en-US" dirty="0" smtClean="0"/>
              <a:t>Or collect images data of a person </a:t>
            </a:r>
          </a:p>
          <a:p>
            <a:r>
              <a:rPr lang="en-US" dirty="0" smtClean="0"/>
              <a:t>Apply machine learning algorithms</a:t>
            </a:r>
          </a:p>
          <a:p>
            <a:r>
              <a:rPr lang="en-US" dirty="0" smtClean="0"/>
              <a:t>Identify stress</a:t>
            </a:r>
            <a:endParaRPr lang="en-US" dirty="0"/>
          </a:p>
        </p:txBody>
      </p:sp>
    </p:spTree>
    <p:extLst>
      <p:ext uri="{BB962C8B-B14F-4D97-AF65-F5344CB8AC3E}">
        <p14:creationId xmlns:p14="http://schemas.microsoft.com/office/powerpoint/2010/main" val="3691020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Discipline of Human Computer Interaction</a:t>
            </a:r>
            <a:endParaRPr lang="en-US" dirty="0"/>
          </a:p>
        </p:txBody>
      </p:sp>
      <p:sp>
        <p:nvSpPr>
          <p:cNvPr id="3" name="Content Placeholder 2"/>
          <p:cNvSpPr>
            <a:spLocks noGrp="1"/>
          </p:cNvSpPr>
          <p:nvPr>
            <p:ph idx="1"/>
          </p:nvPr>
        </p:nvSpPr>
        <p:spPr/>
        <p:txBody>
          <a:bodyPr/>
          <a:lstStyle/>
          <a:p>
            <a:r>
              <a:rPr lang="en-US" dirty="0" smtClean="0"/>
              <a:t>Relationship of Usability and Quality</a:t>
            </a:r>
          </a:p>
          <a:p>
            <a:r>
              <a:rPr lang="en-US" dirty="0" smtClean="0"/>
              <a:t>Understand  HCI Discipline</a:t>
            </a:r>
          </a:p>
          <a:p>
            <a:r>
              <a:rPr lang="en-US" dirty="0" smtClean="0"/>
              <a:t>Interdisciplinary Nature of HCI</a:t>
            </a:r>
            <a:endParaRPr lang="en-US" dirty="0"/>
          </a:p>
        </p:txBody>
      </p:sp>
    </p:spTree>
    <p:extLst>
      <p:ext uri="{BB962C8B-B14F-4D97-AF65-F5344CB8AC3E}">
        <p14:creationId xmlns:p14="http://schemas.microsoft.com/office/powerpoint/2010/main" val="2187396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that make us think</a:t>
            </a:r>
            <a:endParaRPr lang="en-US" dirty="0"/>
          </a:p>
        </p:txBody>
      </p:sp>
      <p:sp>
        <p:nvSpPr>
          <p:cNvPr id="3" name="Content Placeholder 2"/>
          <p:cNvSpPr>
            <a:spLocks noGrp="1"/>
          </p:cNvSpPr>
          <p:nvPr>
            <p:ph idx="1"/>
          </p:nvPr>
        </p:nvSpPr>
        <p:spPr/>
        <p:txBody>
          <a:bodyPr/>
          <a:lstStyle/>
          <a:p>
            <a:r>
              <a:rPr lang="en-US" dirty="0"/>
              <a:t>The advent of computers has made many things much easier in our lives. With mobile phone contact lists, we no longer have to memorize phone numbers, and with Google, we rarely have to remember anything because we can always just look it up again. Calculators and now advanced systems, like Wolfram Alpha, have reduced the need for being able to solve complex math problems. While these conveniences may have been good for our productivity and efficiency, there is still cognitive value to being encouraged to think and learn</a:t>
            </a:r>
          </a:p>
        </p:txBody>
      </p:sp>
    </p:spTree>
    <p:extLst>
      <p:ext uri="{BB962C8B-B14F-4D97-AF65-F5344CB8AC3E}">
        <p14:creationId xmlns:p14="http://schemas.microsoft.com/office/powerpoint/2010/main" val="2158590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Playing music which can change your mood</a:t>
            </a:r>
            <a:endParaRPr lang="en-US" dirty="0"/>
          </a:p>
        </p:txBody>
      </p:sp>
      <p:sp>
        <p:nvSpPr>
          <p:cNvPr id="3" name="Content Placeholder 2"/>
          <p:cNvSpPr>
            <a:spLocks noGrp="1"/>
          </p:cNvSpPr>
          <p:nvPr>
            <p:ph idx="1"/>
          </p:nvPr>
        </p:nvSpPr>
        <p:spPr/>
        <p:txBody>
          <a:bodyPr/>
          <a:lstStyle/>
          <a:p>
            <a:r>
              <a:rPr lang="en-US" dirty="0"/>
              <a:t>Music is a major element of social gatherings. However, creating playlists that suit everyone’s tastes and the mood of the group can require a large amount of manual effort. To solve this problem we present </a:t>
            </a:r>
            <a:r>
              <a:rPr lang="en-US" dirty="0" err="1"/>
              <a:t>MoodMusic</a:t>
            </a:r>
            <a:r>
              <a:rPr lang="en-US" dirty="0"/>
              <a:t>, a method to dynamically generate contextually appropriate music playlists for groups of people. </a:t>
            </a:r>
            <a:r>
              <a:rPr lang="en-US" dirty="0" err="1"/>
              <a:t>MoodMusic</a:t>
            </a:r>
            <a:r>
              <a:rPr lang="en-US" dirty="0"/>
              <a:t> uses speaker pitch and intensity in the conversation to determine the current ‘mood.’ It then queries the online music libraries of the speakers to choose songs appropriate for that mood.</a:t>
            </a:r>
          </a:p>
        </p:txBody>
      </p:sp>
    </p:spTree>
    <p:extLst>
      <p:ext uri="{BB962C8B-B14F-4D97-AF65-F5344CB8AC3E}">
        <p14:creationId xmlns:p14="http://schemas.microsoft.com/office/powerpoint/2010/main" val="13307508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Stress</a:t>
            </a:r>
            <a:endParaRPr lang="en-US" dirty="0"/>
          </a:p>
        </p:txBody>
      </p:sp>
      <p:sp>
        <p:nvSpPr>
          <p:cNvPr id="3" name="Content Placeholder 2"/>
          <p:cNvSpPr>
            <a:spLocks noGrp="1"/>
          </p:cNvSpPr>
          <p:nvPr>
            <p:ph idx="1"/>
          </p:nvPr>
        </p:nvSpPr>
        <p:spPr/>
        <p:txBody>
          <a:bodyPr/>
          <a:lstStyle/>
          <a:p>
            <a:r>
              <a:rPr lang="en-US" dirty="0" smtClean="0"/>
              <a:t>Designing and evaluating interactive systems which may release the stress</a:t>
            </a:r>
          </a:p>
          <a:p>
            <a:r>
              <a:rPr lang="en-US" dirty="0">
                <a:hlinkClick r:id="rId2"/>
              </a:rPr>
              <a:t>http://</a:t>
            </a:r>
            <a:r>
              <a:rPr lang="en-US" dirty="0" smtClean="0">
                <a:hlinkClick r:id="rId2"/>
              </a:rPr>
              <a:t>st.sigchi.org/publications/toc/auto-ui-2017.html</a:t>
            </a:r>
            <a:endParaRPr lang="en-US" dirty="0" smtClean="0"/>
          </a:p>
          <a:p>
            <a:r>
              <a:rPr lang="en-US" dirty="0"/>
              <a:t>http://st.sigchi.org/publications/toc/chi-2018.html</a:t>
            </a:r>
          </a:p>
        </p:txBody>
      </p:sp>
    </p:spTree>
    <p:extLst>
      <p:ext uri="{BB962C8B-B14F-4D97-AF65-F5344CB8AC3E}">
        <p14:creationId xmlns:p14="http://schemas.microsoft.com/office/powerpoint/2010/main" val="1694985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Interfaces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Tree>
    <p:extLst>
      <p:ext uri="{BB962C8B-B14F-4D97-AF65-F5344CB8AC3E}">
        <p14:creationId xmlns:p14="http://schemas.microsoft.com/office/powerpoint/2010/main" val="135037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HCI</a:t>
            </a:r>
            <a:endParaRPr lang="en-US" dirty="0"/>
          </a:p>
        </p:txBody>
      </p:sp>
      <p:sp>
        <p:nvSpPr>
          <p:cNvPr id="3" name="Content Placeholder 2"/>
          <p:cNvSpPr>
            <a:spLocks noGrp="1"/>
          </p:cNvSpPr>
          <p:nvPr>
            <p:ph idx="1"/>
          </p:nvPr>
        </p:nvSpPr>
        <p:spPr/>
        <p:txBody>
          <a:bodyPr/>
          <a:lstStyle/>
          <a:p>
            <a:r>
              <a:rPr lang="en-US" dirty="0" smtClean="0"/>
              <a:t>Neither study of Human nor the study of technology </a:t>
            </a:r>
          </a:p>
          <a:p>
            <a:pPr lvl="1"/>
            <a:r>
              <a:rPr lang="en-US" dirty="0" smtClean="0"/>
              <a:t>What can the technology do?</a:t>
            </a:r>
          </a:p>
          <a:p>
            <a:pPr lvl="1"/>
            <a:r>
              <a:rPr lang="en-US" dirty="0" smtClean="0"/>
              <a:t>How can you build it?</a:t>
            </a:r>
          </a:p>
          <a:p>
            <a:pPr lvl="1"/>
            <a:r>
              <a:rPr lang="en-US" dirty="0" smtClean="0"/>
              <a:t>What are the possibilities? </a:t>
            </a:r>
          </a:p>
          <a:p>
            <a:r>
              <a:rPr lang="en-US" dirty="0" smtClean="0"/>
              <a:t>What are the people doing and how would this fit in?</a:t>
            </a:r>
          </a:p>
          <a:p>
            <a:r>
              <a:rPr lang="en-US" dirty="0" smtClean="0"/>
              <a:t>What they would do with it?</a:t>
            </a:r>
          </a:p>
          <a:p>
            <a:pPr lvl="1"/>
            <a:r>
              <a:rPr lang="en-US" dirty="0" smtClean="0"/>
              <a:t>If we fail either of one the design will fail </a:t>
            </a:r>
          </a:p>
          <a:p>
            <a:r>
              <a:rPr lang="en-US" dirty="0" smtClean="0"/>
              <a:t>Considering people while building something</a:t>
            </a:r>
            <a:endParaRPr lang="en-US" dirty="0"/>
          </a:p>
          <a:p>
            <a:endParaRPr lang="en-US" dirty="0" smtClean="0"/>
          </a:p>
        </p:txBody>
      </p:sp>
    </p:spTree>
    <p:extLst>
      <p:ext uri="{BB962C8B-B14F-4D97-AF65-F5344CB8AC3E}">
        <p14:creationId xmlns:p14="http://schemas.microsoft.com/office/powerpoint/2010/main" val="3859341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smtClean="0"/>
              <a:t>Characteristic or  attribute of something </a:t>
            </a:r>
          </a:p>
          <a:p>
            <a:r>
              <a:rPr lang="en-US" dirty="0" smtClean="0"/>
              <a:t>The standard of something  as measured against other things of similar kind</a:t>
            </a:r>
          </a:p>
          <a:p>
            <a:r>
              <a:rPr lang="en-US" dirty="0" smtClean="0"/>
              <a:t>The degree of excellence of something</a:t>
            </a:r>
          </a:p>
          <a:p>
            <a:r>
              <a:rPr lang="en-US" dirty="0" smtClean="0"/>
              <a:t>How good or bad something is</a:t>
            </a:r>
          </a:p>
          <a:p>
            <a:r>
              <a:rPr lang="en-US" dirty="0" smtClean="0"/>
              <a:t>Quality is fitness for purpose or use</a:t>
            </a:r>
          </a:p>
          <a:p>
            <a:r>
              <a:rPr lang="en-US" dirty="0" smtClean="0"/>
              <a:t>Quality is meeting the requirements of the customer now and in future</a:t>
            </a:r>
            <a:endParaRPr lang="en-US" dirty="0"/>
          </a:p>
        </p:txBody>
      </p:sp>
    </p:spTree>
    <p:extLst>
      <p:ext uri="{BB962C8B-B14F-4D97-AF65-F5344CB8AC3E}">
        <p14:creationId xmlns:p14="http://schemas.microsoft.com/office/powerpoint/2010/main" val="4287785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Content Placeholder 2"/>
          <p:cNvSpPr>
            <a:spLocks noGrp="1"/>
          </p:cNvSpPr>
          <p:nvPr>
            <p:ph idx="1"/>
          </p:nvPr>
        </p:nvSpPr>
        <p:spPr/>
        <p:txBody>
          <a:bodyPr/>
          <a:lstStyle/>
          <a:p>
            <a:r>
              <a:rPr lang="en-US" dirty="0" smtClean="0"/>
              <a:t>Functionality</a:t>
            </a:r>
          </a:p>
          <a:p>
            <a:r>
              <a:rPr lang="en-US" dirty="0" smtClean="0"/>
              <a:t>Reliability</a:t>
            </a:r>
          </a:p>
          <a:p>
            <a:r>
              <a:rPr lang="en-US" dirty="0" smtClean="0"/>
              <a:t>Usability</a:t>
            </a:r>
          </a:p>
          <a:p>
            <a:r>
              <a:rPr lang="en-US" dirty="0" smtClean="0"/>
              <a:t>Efficiency</a:t>
            </a:r>
          </a:p>
          <a:p>
            <a:r>
              <a:rPr lang="en-US" dirty="0" smtClean="0"/>
              <a:t>Maintainability</a:t>
            </a:r>
          </a:p>
          <a:p>
            <a:r>
              <a:rPr lang="en-US" dirty="0" smtClean="0"/>
              <a:t>portability</a:t>
            </a:r>
          </a:p>
          <a:p>
            <a:endParaRPr lang="en-US" dirty="0" smtClean="0"/>
          </a:p>
          <a:p>
            <a:endParaRPr lang="en-US" dirty="0"/>
          </a:p>
        </p:txBody>
      </p:sp>
    </p:spTree>
    <p:extLst>
      <p:ext uri="{BB962C8B-B14F-4D97-AF65-F5344CB8AC3E}">
        <p14:creationId xmlns:p14="http://schemas.microsoft.com/office/powerpoint/2010/main" val="1716302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50612"/>
            <a:ext cx="7739579" cy="4351338"/>
          </a:xfrm>
        </p:spPr>
      </p:pic>
    </p:spTree>
    <p:extLst>
      <p:ext uri="{BB962C8B-B14F-4D97-AF65-F5344CB8AC3E}">
        <p14:creationId xmlns:p14="http://schemas.microsoft.com/office/powerpoint/2010/main" val="2151095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Interdisciplinary   Nature of HCI</a:t>
            </a:r>
            <a:endParaRPr lang="en-US" dirty="0"/>
          </a:p>
        </p:txBody>
      </p:sp>
      <p:pic>
        <p:nvPicPr>
          <p:cNvPr id="4" name="Content Placeholder 3"/>
          <p:cNvPicPr>
            <a:picLocks noGrp="1" noChangeAspect="1"/>
          </p:cNvPicPr>
          <p:nvPr>
            <p:ph idx="1"/>
          </p:nvPr>
        </p:nvPicPr>
        <p:blipFill>
          <a:blip r:embed="rId3"/>
          <a:stretch>
            <a:fillRect/>
          </a:stretch>
        </p:blipFill>
        <p:spPr>
          <a:xfrm>
            <a:off x="838200" y="1690688"/>
            <a:ext cx="6638382" cy="5094135"/>
          </a:xfrm>
          <a:prstGeom prst="rect">
            <a:avLst/>
          </a:prstGeom>
        </p:spPr>
      </p:pic>
    </p:spTree>
    <p:extLst>
      <p:ext uri="{BB962C8B-B14F-4D97-AF65-F5344CB8AC3E}">
        <p14:creationId xmlns:p14="http://schemas.microsoft.com/office/powerpoint/2010/main" val="2018861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pic>
        <p:nvPicPr>
          <p:cNvPr id="4" name="Content Placeholder 3"/>
          <p:cNvPicPr>
            <a:picLocks noGrp="1" noChangeAspect="1"/>
          </p:cNvPicPr>
          <p:nvPr>
            <p:ph idx="1"/>
          </p:nvPr>
        </p:nvPicPr>
        <p:blipFill>
          <a:blip r:embed="rId2"/>
          <a:stretch>
            <a:fillRect/>
          </a:stretch>
        </p:blipFill>
        <p:spPr>
          <a:xfrm>
            <a:off x="838200" y="1552669"/>
            <a:ext cx="6386410" cy="5033121"/>
          </a:xfrm>
          <a:prstGeom prst="rect">
            <a:avLst/>
          </a:prstGeom>
        </p:spPr>
      </p:pic>
    </p:spTree>
    <p:extLst>
      <p:ext uri="{BB962C8B-B14F-4D97-AF65-F5344CB8AC3E}">
        <p14:creationId xmlns:p14="http://schemas.microsoft.com/office/powerpoint/2010/main" val="187339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a:t>
            </a:r>
            <a:endParaRPr lang="en-US" dirty="0"/>
          </a:p>
        </p:txBody>
      </p:sp>
      <p:sp>
        <p:nvSpPr>
          <p:cNvPr id="3" name="Content Placeholder 2"/>
          <p:cNvSpPr>
            <a:spLocks noGrp="1"/>
          </p:cNvSpPr>
          <p:nvPr>
            <p:ph idx="1"/>
          </p:nvPr>
        </p:nvSpPr>
        <p:spPr/>
        <p:txBody>
          <a:bodyPr/>
          <a:lstStyle/>
          <a:p>
            <a:r>
              <a:rPr lang="en-US" dirty="0"/>
              <a:t>the scientific study of language and its </a:t>
            </a:r>
            <a:r>
              <a:rPr lang="en-US" dirty="0" smtClean="0"/>
              <a:t>structure</a:t>
            </a:r>
          </a:p>
          <a:p>
            <a:pPr lvl="1"/>
            <a:r>
              <a:rPr lang="en-US" dirty="0"/>
              <a:t>Grammar of  a language</a:t>
            </a:r>
          </a:p>
          <a:p>
            <a:pPr lvl="1"/>
            <a:r>
              <a:rPr lang="en-US" dirty="0"/>
              <a:t>Syntax of language </a:t>
            </a:r>
          </a:p>
          <a:p>
            <a:r>
              <a:rPr lang="en-US" dirty="0" smtClean="0"/>
              <a:t>From HCI perspective</a:t>
            </a:r>
          </a:p>
          <a:p>
            <a:r>
              <a:rPr lang="en-US" dirty="0" smtClean="0"/>
              <a:t>Language for commands</a:t>
            </a:r>
          </a:p>
          <a:p>
            <a:r>
              <a:rPr lang="en-US" dirty="0" smtClean="0"/>
              <a:t>Applying knowledge and theories </a:t>
            </a:r>
          </a:p>
          <a:p>
            <a:pPr lvl="1"/>
            <a:r>
              <a:rPr lang="en-US" dirty="0" smtClean="0"/>
              <a:t>Like in early days there was some debate about whether or  not the object to which a command applied should come before or after the command itself</a:t>
            </a:r>
            <a:endParaRPr lang="en-US" dirty="0"/>
          </a:p>
          <a:p>
            <a:pPr lvl="1"/>
            <a:r>
              <a:rPr lang="en-US" dirty="0" smtClean="0"/>
              <a:t>For example deleting a file ‘xyz’ you should type delete ‘xyz’ or ‘xyz’ delete</a:t>
            </a:r>
          </a:p>
        </p:txBody>
      </p:sp>
    </p:spTree>
    <p:extLst>
      <p:ext uri="{BB962C8B-B14F-4D97-AF65-F5344CB8AC3E}">
        <p14:creationId xmlns:p14="http://schemas.microsoft.com/office/powerpoint/2010/main" val="3230075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9416</TotalTime>
  <Words>648</Words>
  <Application>Microsoft Office PowerPoint</Application>
  <PresentationFormat>Widescreen</PresentationFormat>
  <Paragraphs>91</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(CS-422)Human Computer Interaction</vt:lpstr>
      <vt:lpstr>Discipline of Human Computer Interaction</vt:lpstr>
      <vt:lpstr>HCI</vt:lpstr>
      <vt:lpstr>Quality</vt:lpstr>
      <vt:lpstr>Software Quality</vt:lpstr>
      <vt:lpstr>Continue…</vt:lpstr>
      <vt:lpstr>Interdisciplinary   Nature of HCI</vt:lpstr>
      <vt:lpstr>Continue…</vt:lpstr>
      <vt:lpstr>Linguistic</vt:lpstr>
      <vt:lpstr>Ergonomics</vt:lpstr>
      <vt:lpstr>Continue…</vt:lpstr>
      <vt:lpstr>Design</vt:lpstr>
      <vt:lpstr>Engineering</vt:lpstr>
      <vt:lpstr>Engineering/Computer Science</vt:lpstr>
      <vt:lpstr>Philosophy </vt:lpstr>
      <vt:lpstr>Anthropology </vt:lpstr>
      <vt:lpstr>Factors in HCI</vt:lpstr>
      <vt:lpstr>Projects</vt:lpstr>
      <vt:lpstr>2- Automatic Stress recognition in real life</vt:lpstr>
      <vt:lpstr>Interfaces that make us think</vt:lpstr>
      <vt:lpstr>Playing music which can change your mood</vt:lpstr>
      <vt:lpstr>Reducing Stress</vt:lpstr>
      <vt:lpstr>Adaptive Interfaces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(CS-422)Human Computer Interaction</dc:title>
  <dc:creator>Behraj Khan</dc:creator>
  <cp:lastModifiedBy>F1</cp:lastModifiedBy>
  <cp:revision>47</cp:revision>
  <dcterms:created xsi:type="dcterms:W3CDTF">2016-08-22T16:28:17Z</dcterms:created>
  <dcterms:modified xsi:type="dcterms:W3CDTF">2021-09-12T16:55:33Z</dcterms:modified>
</cp:coreProperties>
</file>