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1440" r:id="rId2"/>
    <p:sldId id="1408" r:id="rId3"/>
    <p:sldId id="1368" r:id="rId4"/>
    <p:sldId id="1369" r:id="rId5"/>
    <p:sldId id="1370" r:id="rId6"/>
    <p:sldId id="1371" r:id="rId7"/>
    <p:sldId id="1372" r:id="rId8"/>
    <p:sldId id="1373" r:id="rId9"/>
    <p:sldId id="1374" r:id="rId10"/>
    <p:sldId id="1375" r:id="rId11"/>
    <p:sldId id="1376" r:id="rId12"/>
    <p:sldId id="1377" r:id="rId13"/>
    <p:sldId id="1378" r:id="rId14"/>
    <p:sldId id="1379" r:id="rId15"/>
    <p:sldId id="1380" r:id="rId16"/>
    <p:sldId id="1381" r:id="rId17"/>
    <p:sldId id="1382" r:id="rId18"/>
    <p:sldId id="1383" r:id="rId19"/>
    <p:sldId id="1384" r:id="rId20"/>
    <p:sldId id="1385" r:id="rId21"/>
    <p:sldId id="1386" r:id="rId22"/>
    <p:sldId id="1387" r:id="rId23"/>
    <p:sldId id="1388" r:id="rId24"/>
    <p:sldId id="1389" r:id="rId25"/>
    <p:sldId id="1390" r:id="rId26"/>
    <p:sldId id="1391" r:id="rId27"/>
    <p:sldId id="1392" r:id="rId28"/>
    <p:sldId id="1393" r:id="rId29"/>
    <p:sldId id="1394" r:id="rId30"/>
    <p:sldId id="1441" r:id="rId31"/>
    <p:sldId id="1396" r:id="rId32"/>
    <p:sldId id="1397" r:id="rId33"/>
    <p:sldId id="1398" r:id="rId34"/>
    <p:sldId id="1442" r:id="rId35"/>
    <p:sldId id="1400" r:id="rId36"/>
    <p:sldId id="1401" r:id="rId37"/>
    <p:sldId id="1443" r:id="rId38"/>
    <p:sldId id="1403" r:id="rId39"/>
    <p:sldId id="1404" r:id="rId40"/>
    <p:sldId id="1405" r:id="rId41"/>
    <p:sldId id="1407" r:id="rId42"/>
    <p:sldId id="78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4" autoAdjust="0"/>
    <p:restoredTop sz="91529" autoAdjust="0"/>
  </p:normalViewPr>
  <p:slideViewPr>
    <p:cSldViewPr>
      <p:cViewPr varScale="1">
        <p:scale>
          <a:sx n="70" d="100"/>
          <a:sy n="70" d="100"/>
        </p:scale>
        <p:origin x="708" y="60"/>
      </p:cViewPr>
      <p:guideLst>
        <p:guide orient="horz" pos="2160"/>
        <p:guide pos="2880"/>
        <p:guide orient="horz" pos="1296"/>
        <p:guide orient="horz" pos="816"/>
        <p:guide orient="horz" pos="3984"/>
        <p:guide orient="horz" pos="384"/>
        <p:guide orient="horz" pos="144"/>
        <p:guide orient="horz" pos="1056"/>
        <p:guide pos="288"/>
        <p:guide pos="5472"/>
        <p:guide orient="horz" pos="2112"/>
      </p:guideLst>
    </p:cSldViewPr>
  </p:slideViewPr>
  <p:outlineViewPr>
    <p:cViewPr>
      <p:scale>
        <a:sx n="33" d="100"/>
        <a:sy n="33" d="100"/>
      </p:scale>
      <p:origin x="0" y="215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4/29/2020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4/29/2020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3D6722-9B4D-4E29-B226-C325925A8118}" type="slidenum">
              <a:rPr kumimoji="0" lang="en-US" sz="12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 company may decide to operate in one or a few geographical areas or operate in all areas but pay attention to geographical differences in needs and wants.</a:t>
            </a:r>
          </a:p>
          <a:p>
            <a:endParaRPr lang="en-US" altLang="en-US" dirty="0"/>
          </a:p>
          <a:p>
            <a:r>
              <a:rPr lang="en-US" altLang="en-US" dirty="0"/>
              <a:t>Many companies today are localizing their products, advertising, promotion, and sales efforts to fit the needs of individual regions, cities, and neighborhoods.</a:t>
            </a:r>
          </a:p>
          <a:p>
            <a:endParaRPr lang="en-US" altLang="en-US" dirty="0"/>
          </a:p>
          <a:p>
            <a:r>
              <a:rPr lang="en-US" altLang="en-US" dirty="0"/>
              <a:t>For example, Domino’s Pizza, </a:t>
            </a:r>
            <a:r>
              <a:rPr lang="en-US" sz="1200" b="0" i="0" u="none" strike="noStrike" kern="1200" baseline="0" dirty="0">
                <a:solidFill>
                  <a:schemeClr val="tx1"/>
                </a:solidFill>
                <a:latin typeface="+mn-lt"/>
                <a:ea typeface="+mn-ea"/>
                <a:cs typeface="+mn-cs"/>
              </a:rPr>
              <a:t>the nation’s largest pizza delivery chain, keeps its marketing and customer focus decidedly local. C</a:t>
            </a:r>
            <a:r>
              <a:rPr lang="en-US" altLang="en-US" dirty="0"/>
              <a:t>ustomers anywhere in the nation can use the online platform or smartphone app to track down local coupon offers, locate the nearest store with a GPS store locator, and quickly receive a freshly-made pizza. They can even use Domino’s Pizza Tracker to follow their pies locally from store to door.</a:t>
            </a:r>
          </a:p>
          <a:p>
            <a:endParaRPr lang="en-US" altLang="en-US" dirty="0"/>
          </a:p>
        </p:txBody>
      </p:sp>
    </p:spTree>
    <p:extLst>
      <p:ext uri="{BB962C8B-B14F-4D97-AF65-F5344CB8AC3E}">
        <p14:creationId xmlns:p14="http://schemas.microsoft.com/office/powerpoint/2010/main" val="3797201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Demographic factors are the most popular bases for segmenting customer groups. One reason is that consumer needs, wants, and usage rates often vary closely with demographic variables. Demographic variables are easier to measure than most other types of variables. </a:t>
            </a:r>
          </a:p>
          <a:p>
            <a:endParaRPr lang="en-US" altLang="en-US" dirty="0"/>
          </a:p>
          <a:p>
            <a:r>
              <a:rPr lang="en-US" altLang="en-US" dirty="0"/>
              <a:t>Even when marketers first define segments using other bases, such as benefits sought or behavior, they must know a segment’s demographic characteristics to assess the size of the target market and reach it efficiently.</a:t>
            </a:r>
          </a:p>
        </p:txBody>
      </p:sp>
    </p:spTree>
    <p:extLst>
      <p:ext uri="{BB962C8B-B14F-4D97-AF65-F5344CB8AC3E}">
        <p14:creationId xmlns:p14="http://schemas.microsoft.com/office/powerpoint/2010/main" val="893520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Consumer needs and wants change with age. Some companies offer different products or use different marketing approaches for different </a:t>
            </a:r>
            <a:r>
              <a:rPr lang="en-US" altLang="en-US" b="1" dirty="0"/>
              <a:t>age and life-cycle </a:t>
            </a:r>
            <a:r>
              <a:rPr lang="en-US" altLang="en-US" dirty="0"/>
              <a:t>groups. </a:t>
            </a:r>
            <a:r>
              <a:rPr lang="en-US" sz="1200" kern="1200" dirty="0">
                <a:solidFill>
                  <a:schemeClr val="tx1"/>
                </a:solidFill>
                <a:effectLst/>
                <a:latin typeface="+mn-lt"/>
                <a:ea typeface="+mn-ea"/>
                <a:cs typeface="+mn-cs"/>
              </a:rPr>
              <a:t>Other companies offer brands that target specific age or life-stage groups.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example, Amazon targeted</a:t>
            </a:r>
            <a:r>
              <a:rPr lang="en-US" sz="1200" kern="1200" baseline="0" dirty="0">
                <a:solidFill>
                  <a:schemeClr val="tx1"/>
                </a:solidFill>
                <a:effectLst/>
                <a:latin typeface="+mn-lt"/>
                <a:ea typeface="+mn-ea"/>
                <a:cs typeface="+mn-cs"/>
              </a:rPr>
              <a:t> a younger </a:t>
            </a:r>
            <a:r>
              <a:rPr lang="en-US" sz="1200" kern="1200" dirty="0">
                <a:solidFill>
                  <a:schemeClr val="tx1"/>
                </a:solidFill>
                <a:effectLst/>
                <a:latin typeface="+mn-lt"/>
                <a:ea typeface="+mn-ea"/>
                <a:cs typeface="+mn-cs"/>
              </a:rPr>
              <a:t>tablet market for using the Kindle Fire tablet, introducing </a:t>
            </a:r>
            <a:r>
              <a:rPr lang="en-US" sz="1200" kern="1200" dirty="0" err="1">
                <a:solidFill>
                  <a:schemeClr val="tx1"/>
                </a:solidFill>
                <a:effectLst/>
                <a:latin typeface="+mn-lt"/>
                <a:ea typeface="+mn-ea"/>
                <a:cs typeface="+mn-cs"/>
              </a:rPr>
              <a:t>FreeTime</a:t>
            </a:r>
            <a:r>
              <a:rPr lang="en-US" sz="1200" kern="1200" dirty="0">
                <a:solidFill>
                  <a:schemeClr val="tx1"/>
                </a:solidFill>
                <a:effectLst/>
                <a:latin typeface="+mn-lt"/>
                <a:ea typeface="+mn-ea"/>
                <a:cs typeface="+mn-cs"/>
              </a:rPr>
              <a:t> Unlimited, a multimedia subscription service targeted toward 3- to 8-year-olds. </a:t>
            </a:r>
            <a:r>
              <a:rPr lang="en-US" altLang="en-US" dirty="0"/>
              <a:t>Marketers must be careful to guard against stereotypes when using age and life-cycle segmentation. </a:t>
            </a:r>
          </a:p>
          <a:p>
            <a:endParaRPr lang="en-US" altLang="en-US" dirty="0"/>
          </a:p>
          <a:p>
            <a:r>
              <a:rPr lang="en-US" altLang="en-US" b="1" dirty="0"/>
              <a:t>Gender segmentation</a:t>
            </a:r>
            <a:r>
              <a:rPr lang="en-US" altLang="en-US" dirty="0"/>
              <a:t> has long been used in clothing, cosmetics, toiletries, and magazines. For example, P&amp;G was among the first to use gender segmentation with Secret, a brand specially formulated for a woman’s chemistry, and packaged and advertised to reinforce the female image. </a:t>
            </a:r>
            <a:r>
              <a:rPr lang="en-US" sz="1200" b="0" i="0" u="none" strike="noStrike" kern="1200" baseline="0" dirty="0">
                <a:solidFill>
                  <a:schemeClr val="tx1"/>
                </a:solidFill>
                <a:latin typeface="+mn-lt"/>
                <a:ea typeface="+mn-ea"/>
                <a:cs typeface="+mn-cs"/>
              </a:rPr>
              <a:t>More recently, the men’s personal care industry has exploded, and many cosmetics brands that previously catered mostly to women—like </a:t>
            </a:r>
            <a:r>
              <a:rPr lang="en-US" sz="1200" b="0" i="0" u="none" strike="noStrike" kern="1200" baseline="0" dirty="0" err="1">
                <a:solidFill>
                  <a:schemeClr val="tx1"/>
                </a:solidFill>
                <a:latin typeface="+mn-lt"/>
                <a:ea typeface="+mn-ea"/>
                <a:cs typeface="+mn-cs"/>
              </a:rPr>
              <a:t>L’Oréal</a:t>
            </a:r>
            <a:r>
              <a:rPr lang="en-US" sz="1200" b="0" i="0" u="none" strike="noStrike" kern="1200" baseline="0" dirty="0">
                <a:solidFill>
                  <a:schemeClr val="tx1"/>
                </a:solidFill>
                <a:latin typeface="+mn-lt"/>
                <a:ea typeface="+mn-ea"/>
                <a:cs typeface="+mn-cs"/>
              </a:rPr>
              <a:t> and Nivea—now successfully market men’s lines.</a:t>
            </a:r>
          </a:p>
          <a:p>
            <a:endParaRPr lang="en-US" altLang="en-US" sz="1200" b="0" i="0" u="none" strike="noStrike" kern="1200" baseline="0" dirty="0">
              <a:solidFill>
                <a:schemeClr val="tx1"/>
              </a:solidFill>
              <a:latin typeface="+mn-lt"/>
              <a:ea typeface="+mn-ea"/>
              <a:cs typeface="+mn-cs"/>
            </a:endParaRPr>
          </a:p>
          <a:p>
            <a:r>
              <a:rPr lang="en-US" altLang="en-US" dirty="0"/>
              <a:t>The marketers of products and services such as automobiles, clothing, cosmetics, financial services, and travel have long used </a:t>
            </a:r>
            <a:r>
              <a:rPr lang="en-US" altLang="en-US" b="1" dirty="0"/>
              <a:t>income segmentation</a:t>
            </a:r>
            <a:r>
              <a:rPr lang="en-US" altLang="en-US" dirty="0"/>
              <a:t>. Many companies target affluent consumers with luxury goods and convenience services. Other marketers use high-touch marketing programs to court the well-to-do.</a:t>
            </a:r>
          </a:p>
          <a:p>
            <a:endParaRPr lang="en-US" altLang="en-US" dirty="0"/>
          </a:p>
          <a:p>
            <a:r>
              <a:rPr lang="en-US" altLang="en-US" dirty="0"/>
              <a:t>Not all companies that use income segmentation target the affluent. For example, many retailers—such as the</a:t>
            </a:r>
            <a:r>
              <a:rPr lang="en-US" altLang="en-US" baseline="0" dirty="0"/>
              <a:t> </a:t>
            </a:r>
            <a:r>
              <a:rPr lang="en-US" altLang="en-US" dirty="0"/>
              <a:t>Dollar General, Family Dollar, and Dollar Tree store chains—successfully target low- and middle-income groups. The core market for such stores is represented by families with incomes under $30,000. </a:t>
            </a:r>
          </a:p>
          <a:p>
            <a:endParaRPr lang="en-US" altLang="en-US" dirty="0"/>
          </a:p>
        </p:txBody>
      </p:sp>
    </p:spTree>
    <p:extLst>
      <p:ext uri="{BB962C8B-B14F-4D97-AF65-F5344CB8AC3E}">
        <p14:creationId xmlns:p14="http://schemas.microsoft.com/office/powerpoint/2010/main" val="2695362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Psychographic segmentation: </a:t>
            </a:r>
            <a:r>
              <a:rPr lang="en-US" sz="1200" b="0" i="0" u="none" strike="noStrike" kern="1200" baseline="0" dirty="0">
                <a:solidFill>
                  <a:schemeClr val="tx1"/>
                </a:solidFill>
                <a:latin typeface="+mn-lt"/>
                <a:ea typeface="+mn-ea"/>
                <a:cs typeface="+mn-cs"/>
              </a:rPr>
              <a:t>Dunkin’ Donuts successfully targets the “Dunkin’ tribe”—not the Starbucks coffee snob but the average Joe. Dunkin’ Donuts isn’t like Starbucks—it doesn’t want to be.”</a:t>
            </a:r>
          </a:p>
          <a:p>
            <a:endParaRPr lang="en-US" altLang="en-US" sz="1200" b="0" i="0" u="none" strike="noStrike" kern="1200" baseline="0" dirty="0">
              <a:solidFill>
                <a:schemeClr val="tx1"/>
              </a:solidFill>
              <a:latin typeface="+mn-lt"/>
              <a:ea typeface="+mn-ea"/>
              <a:cs typeface="+mn-cs"/>
            </a:endParaRPr>
          </a:p>
          <a:p>
            <a:r>
              <a:rPr lang="en-US" altLang="en-US" dirty="0"/>
              <a:t>People in the same demographic group can have very different psychographic characteristics.</a:t>
            </a:r>
          </a:p>
          <a:p>
            <a:endParaRPr lang="en-US" altLang="en-US" dirty="0"/>
          </a:p>
          <a:p>
            <a:r>
              <a:rPr lang="en-US" altLang="en-US" dirty="0"/>
              <a:t>In Chapter 5, we discussed how the products people buy reflect their </a:t>
            </a:r>
            <a:r>
              <a:rPr lang="en-US" altLang="en-US" i="1" dirty="0"/>
              <a:t>lifestyles.</a:t>
            </a:r>
            <a:r>
              <a:rPr lang="en-US" altLang="en-US" dirty="0"/>
              <a:t> Marketers also use </a:t>
            </a:r>
            <a:r>
              <a:rPr lang="en-US" altLang="en-US" i="1" dirty="0"/>
              <a:t>personality</a:t>
            </a:r>
            <a:r>
              <a:rPr lang="en-US" altLang="en-US" dirty="0"/>
              <a:t> variables to segment markets. For example, different soft drinks target different personalities. Mountain Dew projects a youthful, rebellious, adventurous personality whereas Coca-Cola Zero appeals to target personality types which are more mature, practical, and cerebral but good-humored. Its subtly humorous ads promise “Real Coca-Cola taste and zero calories.” </a:t>
            </a:r>
          </a:p>
          <a:p>
            <a:endParaRPr lang="en-US" altLang="en-US" dirty="0"/>
          </a:p>
        </p:txBody>
      </p:sp>
    </p:spTree>
    <p:extLst>
      <p:ext uri="{BB962C8B-B14F-4D97-AF65-F5344CB8AC3E}">
        <p14:creationId xmlns:p14="http://schemas.microsoft.com/office/powerpoint/2010/main" val="1059037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ea typeface="ＭＳ Ｐゴシック" charset="-128"/>
              </a:rPr>
              <a:t>Many marketers believe that behavior variables are the best starting point for building market segments.</a:t>
            </a:r>
          </a:p>
        </p:txBody>
      </p:sp>
    </p:spTree>
    <p:extLst>
      <p:ext uri="{BB962C8B-B14F-4D97-AF65-F5344CB8AC3E}">
        <p14:creationId xmlns:p14="http://schemas.microsoft.com/office/powerpoint/2010/main" val="406996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Benefit segmentation</a:t>
            </a:r>
            <a:r>
              <a:rPr lang="en-US" sz="1200" b="0" i="0" u="none" strike="noStrike" kern="1200" baseline="0" dirty="0">
                <a:solidFill>
                  <a:schemeClr val="tx1"/>
                </a:solidFill>
                <a:latin typeface="+mn-lt"/>
                <a:ea typeface="+mn-ea"/>
                <a:cs typeface="+mn-cs"/>
              </a:rPr>
              <a:t>:</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Schwinn makes bikes for every benefit segment. For example, Schwinn’s urban bikes are “for riders who want a functional, durable, and stylish bike to commute or ride casually in urban areas.”</a:t>
            </a:r>
            <a:endParaRPr lang="en-US" b="1" dirty="0">
              <a:ea typeface="ＭＳ Ｐゴシック" charset="-128"/>
            </a:endParaRPr>
          </a:p>
          <a:p>
            <a:pPr>
              <a:defRPr/>
            </a:pPr>
            <a:endParaRPr lang="en-US" b="1" dirty="0">
              <a:ea typeface="ＭＳ Ｐゴシック" charset="-128"/>
            </a:endParaRPr>
          </a:p>
          <a:p>
            <a:pPr>
              <a:defRPr/>
            </a:pPr>
            <a:r>
              <a:rPr lang="en-US" b="1" dirty="0">
                <a:ea typeface="ＭＳ Ｐゴシック" charset="-128"/>
              </a:rPr>
              <a:t>Occasions </a:t>
            </a:r>
            <a:r>
              <a:rPr lang="en-US" b="0" baseline="0" dirty="0">
                <a:ea typeface="ＭＳ Ｐゴシック" charset="-128"/>
              </a:rPr>
              <a:t>refer to when consumers g</a:t>
            </a:r>
            <a:r>
              <a:rPr lang="en-US" b="0" dirty="0">
                <a:ea typeface="ＭＳ Ｐゴシック" charset="-128"/>
              </a:rPr>
              <a:t>et the </a:t>
            </a:r>
            <a:r>
              <a:rPr lang="en-US" dirty="0">
                <a:ea typeface="ＭＳ Ｐゴシック" charset="-128"/>
              </a:rPr>
              <a:t>idea to buy, actually make their purchase, or use the purchased item. </a:t>
            </a:r>
            <a:r>
              <a:rPr lang="en-US" b="1" dirty="0">
                <a:ea typeface="ＭＳ Ｐゴシック" charset="-128"/>
              </a:rPr>
              <a:t>Occasion segmentation</a:t>
            </a:r>
            <a:r>
              <a:rPr lang="en-US" dirty="0">
                <a:ea typeface="ＭＳ Ｐゴシック" charset="-128"/>
              </a:rPr>
              <a:t> can help firms build up product usage. Campbell’s advertises its soups more heavily in the cold winter months, and Home Depot runs special springtime promotions for lawn and gardens products. Other marketers prepare special offers and ads for holiday occasions</a:t>
            </a:r>
            <a:r>
              <a:rPr lang="en-US" baseline="0" dirty="0">
                <a:ea typeface="ＭＳ Ｐゴシック" charset="-128"/>
              </a:rPr>
              <a:t> or</a:t>
            </a:r>
            <a:r>
              <a:rPr lang="en-US" dirty="0">
                <a:ea typeface="ＭＳ Ｐゴシック" charset="-128"/>
              </a:rPr>
              <a:t> nontraditional occasions. </a:t>
            </a:r>
          </a:p>
          <a:p>
            <a:pPr>
              <a:defRPr/>
            </a:pPr>
            <a:endParaRPr lang="en-US" dirty="0">
              <a:ea typeface="ＭＳ Ｐゴシック" charset="-128"/>
            </a:endParaRPr>
          </a:p>
          <a:p>
            <a:pPr>
              <a:defRPr/>
            </a:pPr>
            <a:r>
              <a:rPr lang="en-US" b="1" dirty="0">
                <a:ea typeface="ＭＳ Ｐゴシック" charset="-128"/>
              </a:rPr>
              <a:t>Benefits sought</a:t>
            </a:r>
            <a:r>
              <a:rPr lang="en-US" b="1" i="1" baseline="0" dirty="0">
                <a:ea typeface="ＭＳ Ｐゴシック" charset="-128"/>
              </a:rPr>
              <a:t> </a:t>
            </a:r>
            <a:r>
              <a:rPr lang="en-US" b="0" i="0" baseline="0" dirty="0">
                <a:ea typeface="ＭＳ Ｐゴシック" charset="-128"/>
              </a:rPr>
              <a:t>refers to </a:t>
            </a:r>
            <a:r>
              <a:rPr lang="en-US" dirty="0">
                <a:ea typeface="ＭＳ Ｐゴシック" charset="-128"/>
              </a:rPr>
              <a:t>finding the major benefits people look for in a product class, the kinds of people who look for each benefit, and the major brands that deliver each benefit.</a:t>
            </a:r>
          </a:p>
          <a:p>
            <a:pPr>
              <a:defRPr/>
            </a:pPr>
            <a:endParaRPr lang="en-US" dirty="0">
              <a:ea typeface="ＭＳ Ｐゴシック" charset="-128"/>
            </a:endParaRPr>
          </a:p>
          <a:p>
            <a:pPr>
              <a:defRPr/>
            </a:pPr>
            <a:r>
              <a:rPr lang="en-US" dirty="0">
                <a:ea typeface="ＭＳ Ｐゴシック" charset="-128"/>
              </a:rPr>
              <a:t>Markets can be segmented by </a:t>
            </a:r>
            <a:r>
              <a:rPr lang="en-US" b="1" dirty="0">
                <a:ea typeface="ＭＳ Ｐゴシック" charset="-128"/>
              </a:rPr>
              <a:t>user status</a:t>
            </a:r>
            <a:r>
              <a:rPr lang="en-US" dirty="0">
                <a:ea typeface="ＭＳ Ｐゴシック" charset="-128"/>
              </a:rPr>
              <a:t>: nonusers, ex-users, potential users, first-time users, and regular users of a product. Marketers want to reinforce and retain regular users, attract targeted nonusers, and reinvigorate relationships with ex-users.</a:t>
            </a:r>
          </a:p>
          <a:p>
            <a:pPr>
              <a:defRPr/>
            </a:pPr>
            <a:endParaRPr lang="en-US" dirty="0">
              <a:ea typeface="ＭＳ Ｐゴシック" charset="-128"/>
            </a:endParaRPr>
          </a:p>
          <a:p>
            <a:pPr>
              <a:defRPr/>
            </a:pPr>
            <a:r>
              <a:rPr lang="en-US" dirty="0">
                <a:ea typeface="ＭＳ Ｐゴシック" charset="-128"/>
              </a:rPr>
              <a:t>Markets can also be segmented by </a:t>
            </a:r>
            <a:r>
              <a:rPr lang="en-US" b="1" dirty="0">
                <a:ea typeface="ＭＳ Ｐゴシック" charset="-128"/>
              </a:rPr>
              <a:t>usage rate</a:t>
            </a:r>
            <a:r>
              <a:rPr lang="en-US" dirty="0">
                <a:ea typeface="ＭＳ Ｐゴシック" charset="-128"/>
              </a:rPr>
              <a:t>: light, medium, and heavy product users. Heavy users are often a small percentage of the market but account for a high percentage of total consumption. For instance, a recent study showed that heavy seafood consumers in the United States are a small but hungry bunch. Less than 5 percent of all shoppers buy nearly 64 percent of </a:t>
            </a:r>
            <a:r>
              <a:rPr lang="en-US" dirty="0" err="1">
                <a:ea typeface="ＭＳ Ｐゴシック" charset="-128"/>
              </a:rPr>
              <a:t>unbreaded</a:t>
            </a:r>
            <a:r>
              <a:rPr lang="en-US" dirty="0">
                <a:ea typeface="ＭＳ Ｐゴシック" charset="-128"/>
              </a:rPr>
              <a:t> seafood consumed in the United States. </a:t>
            </a:r>
          </a:p>
          <a:p>
            <a:pPr>
              <a:defRPr/>
            </a:pPr>
            <a:endParaRPr lang="en-US" dirty="0">
              <a:ea typeface="ＭＳ Ｐゴシック" charset="-128"/>
            </a:endParaRPr>
          </a:p>
          <a:p>
            <a:pPr>
              <a:defRPr/>
            </a:pPr>
            <a:r>
              <a:rPr lang="en-US" dirty="0">
                <a:ea typeface="ＭＳ Ｐゴシック" charset="-128"/>
              </a:rPr>
              <a:t>Consumers can be loyal to brands, and buyers can be divided into groups according to their degree of </a:t>
            </a:r>
            <a:r>
              <a:rPr lang="en-US" b="1" dirty="0">
                <a:ea typeface="ＭＳ Ｐゴシック" charset="-128"/>
              </a:rPr>
              <a:t>loyalty</a:t>
            </a:r>
            <a:r>
              <a:rPr lang="en-US" dirty="0">
                <a:ea typeface="ＭＳ Ｐゴシック" charset="-128"/>
              </a:rPr>
              <a:t>. Some consumers are completely loyal—they buy one brand all the time and can’t wait to tell others about it. Other consumers are somewhat loyal—they are loyal to two or three brands of a given product or favor one brand while sometimes buying others. Still other buyers show no loyalty to any brand—they either want something different each time they buy, or they buy whatever’s on sale. A company can learn a lot by analyzing loyalty patterns in its market, starting with its own loyal customers. </a:t>
            </a:r>
          </a:p>
        </p:txBody>
      </p:sp>
    </p:spTree>
    <p:extLst>
      <p:ext uri="{BB962C8B-B14F-4D97-AF65-F5344CB8AC3E}">
        <p14:creationId xmlns:p14="http://schemas.microsoft.com/office/powerpoint/2010/main" val="527546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Marketers rarely limit their segmentation analysis to only one or a few variables. Rather, they often use multiple segmentation bases in an effort to identify smaller, better</a:t>
            </a:r>
            <a:r>
              <a:rPr lang="en-US" altLang="en-US" baseline="0" dirty="0"/>
              <a:t> </a:t>
            </a:r>
            <a:r>
              <a:rPr lang="en-US" altLang="en-US" dirty="0"/>
              <a:t>defined target groups. Several business information services like Experian</a:t>
            </a:r>
            <a:r>
              <a:rPr lang="en-US" altLang="en-US" baseline="0" dirty="0"/>
              <a:t> </a:t>
            </a:r>
            <a:r>
              <a:rPr lang="en-US" altLang="en-US" dirty="0"/>
              <a:t>provide multivariable segmentation systems that merge geographic, demographic, lifestyle, and behavioral data to help companies segment their markets down to zip codes, neighborhoods, and even households. </a:t>
            </a:r>
          </a:p>
          <a:p>
            <a:endParaRPr lang="en-US" altLang="en-US" dirty="0"/>
          </a:p>
          <a:p>
            <a:endParaRPr lang="en-US" sz="1200" kern="120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Using Acxiom’s </a:t>
            </a:r>
            <a:r>
              <a:rPr lang="en-US" sz="1200" b="0" i="0" u="none" strike="noStrike" kern="1200" baseline="0" dirty="0" err="1">
                <a:solidFill>
                  <a:schemeClr val="tx1"/>
                </a:solidFill>
                <a:latin typeface="+mn-lt"/>
                <a:ea typeface="+mn-ea"/>
                <a:cs typeface="+mn-cs"/>
              </a:rPr>
              <a:t>Personicx</a:t>
            </a:r>
            <a:r>
              <a:rPr lang="en-US" sz="1200" b="0" i="0" u="none" strike="noStrike" kern="1200" baseline="0" dirty="0">
                <a:solidFill>
                  <a:schemeClr val="tx1"/>
                </a:solidFill>
                <a:latin typeface="+mn-lt"/>
                <a:ea typeface="+mn-ea"/>
                <a:cs typeface="+mn-cs"/>
              </a:rPr>
              <a:t> segmentation system, marketers paint a surprisingly precise picture of who you are and what you buy. </a:t>
            </a:r>
            <a:r>
              <a:rPr lang="en-US" sz="1200" b="0" i="0" u="none" strike="noStrike" kern="1200" baseline="0" dirty="0" err="1">
                <a:solidFill>
                  <a:schemeClr val="tx1"/>
                </a:solidFill>
                <a:latin typeface="+mn-lt"/>
                <a:ea typeface="+mn-ea"/>
                <a:cs typeface="+mn-cs"/>
              </a:rPr>
              <a:t>Personicx</a:t>
            </a:r>
            <a:r>
              <a:rPr lang="en-US" sz="1200" b="0" i="0" u="none" strike="noStrike" kern="1200" baseline="0" dirty="0">
                <a:solidFill>
                  <a:schemeClr val="tx1"/>
                </a:solidFill>
                <a:latin typeface="+mn-lt"/>
                <a:ea typeface="+mn-ea"/>
                <a:cs typeface="+mn-cs"/>
              </a:rPr>
              <a:t> clusters carry such colorful names as “Skyboxes and </a:t>
            </a:r>
            <a:r>
              <a:rPr lang="en-US" sz="1200" b="0" i="0" u="none" strike="noStrike" kern="1200" baseline="0" dirty="0" err="1">
                <a:solidFill>
                  <a:schemeClr val="tx1"/>
                </a:solidFill>
                <a:latin typeface="+mn-lt"/>
                <a:ea typeface="+mn-ea"/>
                <a:cs typeface="+mn-cs"/>
              </a:rPr>
              <a:t>Suburbans</a:t>
            </a:r>
            <a:r>
              <a:rPr lang="en-US" sz="1200" b="0" i="0" u="none" strike="noStrike" kern="1200" baseline="0" dirty="0">
                <a:solidFill>
                  <a:schemeClr val="tx1"/>
                </a:solidFill>
                <a:latin typeface="+mn-lt"/>
                <a:ea typeface="+mn-ea"/>
                <a:cs typeface="+mn-cs"/>
              </a:rPr>
              <a:t>,” “Shooting Stars,” “Hard Chargers,” “Soccer and SUVs,” “Raisin’ Grandkids,” “</a:t>
            </a:r>
            <a:r>
              <a:rPr lang="en-US" sz="1200" b="0" i="0" u="none" strike="noStrike" kern="1200" baseline="0" dirty="0" err="1">
                <a:solidFill>
                  <a:schemeClr val="tx1"/>
                </a:solidFill>
                <a:latin typeface="+mn-lt"/>
                <a:ea typeface="+mn-ea"/>
                <a:cs typeface="+mn-cs"/>
              </a:rPr>
              <a:t>Truckin</a:t>
            </a:r>
            <a:r>
              <a:rPr lang="en-US" sz="1200" b="0" i="0" u="none" strike="noStrike" kern="1200" baseline="0" dirty="0">
                <a:solidFill>
                  <a:schemeClr val="tx1"/>
                </a:solidFill>
                <a:latin typeface="+mn-lt"/>
                <a:ea typeface="+mn-ea"/>
                <a:cs typeface="+mn-cs"/>
              </a:rPr>
              <a:t>’ and </a:t>
            </a:r>
            <a:r>
              <a:rPr lang="en-US" sz="1200" b="0" i="0" u="none" strike="noStrike" kern="1200" baseline="0" dirty="0" err="1">
                <a:solidFill>
                  <a:schemeClr val="tx1"/>
                </a:solidFill>
                <a:latin typeface="+mn-lt"/>
                <a:ea typeface="+mn-ea"/>
                <a:cs typeface="+mn-cs"/>
              </a:rPr>
              <a:t>Stylin</a:t>
            </a:r>
            <a:r>
              <a:rPr lang="en-US" sz="1200" b="0" i="0" u="none" strike="noStrike" kern="1200" baseline="0" dirty="0">
                <a:solidFill>
                  <a:schemeClr val="tx1"/>
                </a:solidFill>
                <a:latin typeface="+mn-lt"/>
                <a:ea typeface="+mn-ea"/>
                <a:cs typeface="+mn-cs"/>
              </a:rPr>
              <a:t>’,” “Pennywise Mortgagees,” and “Cartoons and Carpools.”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Such rich segmentation provides a powerful tool for marketers of all kinds. It can help companies identify and better understand key customer segments, reach them more efficiently, and tailor market offerings and messages to their specific needs.</a:t>
            </a:r>
          </a:p>
        </p:txBody>
      </p:sp>
    </p:spTree>
    <p:extLst>
      <p:ext uri="{BB962C8B-B14F-4D97-AF65-F5344CB8AC3E}">
        <p14:creationId xmlns:p14="http://schemas.microsoft.com/office/powerpoint/2010/main" val="3572395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Consumer and business marketers can be segmented geographically, demographically (industry, company size), or by benefits sought, user status, usage rate, and loyalty status. Yet, business marketers also use some additional variables.</a:t>
            </a:r>
          </a:p>
          <a:p>
            <a:endParaRPr lang="en-US" altLang="en-US" dirty="0"/>
          </a:p>
          <a:p>
            <a:r>
              <a:rPr lang="en-US" altLang="en-US" dirty="0"/>
              <a:t>Almost every company serves at least some business markets. For example, Starbucks has developed distinct marketing programs for each of its two business segments: the office coffee and food service segments.</a:t>
            </a:r>
          </a:p>
          <a:p>
            <a:endParaRPr lang="en-US" altLang="en-US" dirty="0"/>
          </a:p>
          <a:p>
            <a:r>
              <a:rPr lang="en-US" altLang="en-US" dirty="0"/>
              <a:t>Many companies establish separate systems for dealing with larger or multiple-location customers. For example, Steelcase, a major producer of office furniture, first divides customers into seven segments, and salespeople work with independent Steelcase dealers to handle smaller, local, or regional Steelcase customers in each segment.</a:t>
            </a:r>
          </a:p>
          <a:p>
            <a:endParaRPr lang="en-US" altLang="en-US" dirty="0"/>
          </a:p>
          <a:p>
            <a:r>
              <a:rPr lang="en-US" altLang="en-US" dirty="0"/>
              <a:t>Many national, multiple-location customers, such as ExxonMobil or IBM, have special needs that may reach beyond the scope of individual dealers. Therefore, Steelcase uses national account managers to help its dealer networks handle national accounts.</a:t>
            </a:r>
          </a:p>
          <a:p>
            <a:endParaRPr lang="en-US" altLang="en-US" dirty="0"/>
          </a:p>
        </p:txBody>
      </p:sp>
    </p:spTree>
    <p:extLst>
      <p:ext uri="{BB962C8B-B14F-4D97-AF65-F5344CB8AC3E}">
        <p14:creationId xmlns:p14="http://schemas.microsoft.com/office/powerpoint/2010/main" val="2397690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10000"/>
          </a:bodyPr>
          <a:lstStyle/>
          <a:p>
            <a:r>
              <a:rPr lang="en-US" altLang="en-US" dirty="0"/>
              <a:t>Few companies have either the resources or the will to operate in all, or even most, of the countries that dot the globe. Operating in many countries presents new challenges. Different countries, even those that are close together, can vary greatly in their economic, cultural, and political makeup.</a:t>
            </a:r>
            <a:r>
              <a:rPr lang="en-US" altLang="en-US" baseline="0" dirty="0"/>
              <a:t> I</a:t>
            </a:r>
            <a:r>
              <a:rPr lang="en-US" altLang="en-US" dirty="0"/>
              <a:t>nternational firms need to group their world markets into segments with distinct buying needs and behaviors.</a:t>
            </a:r>
            <a:r>
              <a:rPr lang="en-US" altLang="en-US" baseline="0" dirty="0"/>
              <a:t> </a:t>
            </a:r>
            <a:r>
              <a:rPr lang="en-US" altLang="en-US" dirty="0"/>
              <a:t>Companies can segment international markets using one or a combination of several variables:</a:t>
            </a:r>
          </a:p>
          <a:p>
            <a:endParaRPr lang="en-US" altLang="en-US" dirty="0"/>
          </a:p>
          <a:p>
            <a:pPr marL="171450" indent="-171450">
              <a:buFont typeface="Arial" panose="020B0604020202020204" pitchFamily="34" charset="0"/>
              <a:buChar char="•"/>
            </a:pPr>
            <a:r>
              <a:rPr lang="en-US" altLang="en-US" i="1" dirty="0"/>
              <a:t>Geographic location </a:t>
            </a:r>
            <a:r>
              <a:rPr lang="en-US" altLang="en-US" i="0" dirty="0"/>
              <a:t>involves</a:t>
            </a:r>
            <a:r>
              <a:rPr lang="en-US" altLang="en-US" i="0" baseline="0" dirty="0"/>
              <a:t> </a:t>
            </a:r>
            <a:r>
              <a:rPr lang="en-US" altLang="en-US" i="0" dirty="0"/>
              <a:t>grouping </a:t>
            </a:r>
            <a:r>
              <a:rPr lang="en-US" altLang="en-US" dirty="0"/>
              <a:t>countries by regions such as Western Europe, the Pacific Rim, the Middle East, or Africa. Geographic segmentation assumes that nations close to one another will have many common traits and behaviors, however there are many exceptions. For example, the</a:t>
            </a:r>
            <a:r>
              <a:rPr lang="en-US" altLang="en-US" baseline="0" dirty="0"/>
              <a:t> D</a:t>
            </a:r>
            <a:r>
              <a:rPr lang="en-US" altLang="en-US" dirty="0"/>
              <a:t>ominican Republic is no more like Brazil than Italy is like Sweden. Many Central and South Americans don’t even speak Spanish.</a:t>
            </a:r>
          </a:p>
          <a:p>
            <a:pPr marL="171450" indent="-171450">
              <a:buFont typeface="Arial" panose="020B0604020202020204" pitchFamily="34" charset="0"/>
              <a:buChar char="•"/>
            </a:pPr>
            <a:endParaRPr lang="en-US" altLang="en-US" dirty="0"/>
          </a:p>
          <a:p>
            <a:pPr marL="171450" indent="-171450">
              <a:buFont typeface="Arial" panose="020B0604020202020204" pitchFamily="34" charset="0"/>
              <a:buChar char="•"/>
            </a:pPr>
            <a:r>
              <a:rPr lang="en-US" altLang="en-US" i="1" dirty="0"/>
              <a:t>Economic factors </a:t>
            </a:r>
            <a:r>
              <a:rPr lang="en-US" altLang="en-US" i="0" dirty="0"/>
              <a:t>involve</a:t>
            </a:r>
            <a:r>
              <a:rPr lang="en-US" altLang="en-US" i="0" baseline="0" dirty="0"/>
              <a:t> </a:t>
            </a:r>
            <a:r>
              <a:rPr lang="en-US" altLang="en-US" i="0" dirty="0"/>
              <a:t>grouping </a:t>
            </a:r>
            <a:r>
              <a:rPr lang="en-US" altLang="en-US" dirty="0"/>
              <a:t>countries by population income levels or by their overall level of economic development. A country’s economic structure shapes its population’s product and service needs and, therefore, the marketing opportunities it offers. </a:t>
            </a:r>
          </a:p>
          <a:p>
            <a:pPr marL="171450" indent="-171450">
              <a:buFont typeface="Arial" panose="020B0604020202020204" pitchFamily="34" charset="0"/>
              <a:buChar char="•"/>
            </a:pPr>
            <a:endParaRPr lang="en-US" altLang="en-US" dirty="0"/>
          </a:p>
          <a:p>
            <a:pPr marL="171450" indent="-171450">
              <a:buFont typeface="Arial" panose="020B0604020202020204" pitchFamily="34" charset="0"/>
              <a:buChar char="•"/>
            </a:pPr>
            <a:r>
              <a:rPr lang="en-US" altLang="en-US" i="1" dirty="0"/>
              <a:t>Political and legal factors </a:t>
            </a:r>
            <a:r>
              <a:rPr lang="en-US" altLang="en-US" i="0" dirty="0"/>
              <a:t>involve </a:t>
            </a:r>
            <a:r>
              <a:rPr lang="en-US" altLang="en-US" dirty="0"/>
              <a:t>segmenting by the type and stability of the government, government receptivity to foreign firms, monetary regulations, and the amount of bureaucracy. </a:t>
            </a:r>
          </a:p>
          <a:p>
            <a:pPr marL="171450" indent="-171450">
              <a:buFont typeface="Arial" panose="020B0604020202020204" pitchFamily="34" charset="0"/>
              <a:buChar char="•"/>
            </a:pPr>
            <a:endParaRPr lang="en-US" altLang="en-US" i="1" dirty="0"/>
          </a:p>
          <a:p>
            <a:pPr marL="171450" indent="-171450">
              <a:buFont typeface="Arial" panose="020B0604020202020204" pitchFamily="34" charset="0"/>
              <a:buChar char="•"/>
            </a:pPr>
            <a:r>
              <a:rPr lang="en-US" altLang="en-US" i="1" dirty="0"/>
              <a:t>Cultural factors</a:t>
            </a:r>
            <a:r>
              <a:rPr lang="en-US" altLang="en-US" dirty="0"/>
              <a:t> involve</a:t>
            </a:r>
            <a:r>
              <a:rPr lang="en-US" altLang="en-US" baseline="0" dirty="0"/>
              <a:t> </a:t>
            </a:r>
            <a:r>
              <a:rPr lang="en-US" altLang="en-US" dirty="0"/>
              <a:t>grouping markets according to common languages, religions, values and attitudes, customs, and behavioral patterns.</a:t>
            </a:r>
          </a:p>
          <a:p>
            <a:pPr marL="0" indent="0">
              <a:buFont typeface="Arial" panose="020B0604020202020204" pitchFamily="34" charset="0"/>
              <a:buNone/>
            </a:pPr>
            <a:endParaRPr lang="en-US" altLang="en-US" dirty="0"/>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D0A00D1B-DDBE-48FC-B68D-57FFC43AAACD}" type="slidenum">
              <a:rPr lang="en-US" altLang="en-US">
                <a:latin typeface="Calibri" panose="020F0502020204030204" pitchFamily="34" charset="0"/>
              </a:rPr>
              <a:pPr/>
              <a:t>18</a:t>
            </a:fld>
            <a:endParaRPr lang="en-US" altLang="en-US">
              <a:latin typeface="Calibri" panose="020F0502020204030204" pitchFamily="34" charset="0"/>
            </a:endParaRPr>
          </a:p>
        </p:txBody>
      </p:sp>
    </p:spTree>
    <p:extLst>
      <p:ext uri="{BB962C8B-B14F-4D97-AF65-F5344CB8AC3E}">
        <p14:creationId xmlns:p14="http://schemas.microsoft.com/office/powerpoint/2010/main" val="3104255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19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Segmenting international markets based on geographic, economic, political, cultural, and other factors presumes that segments should consist of clusters of countries. </a:t>
            </a:r>
          </a:p>
          <a:p>
            <a:endParaRPr lang="en-US" altLang="en-US" dirty="0"/>
          </a:p>
          <a:p>
            <a:r>
              <a:rPr lang="en-US" altLang="en-US" dirty="0"/>
              <a:t>However, as new communications technologies, such as satellite TV and the internet, connect consumers around the world, marketers can define and reach segments of like-minded consumers no matter where in the world they are</a:t>
            </a:r>
            <a:r>
              <a:rPr lang="en-US" altLang="en-US" baseline="0" dirty="0"/>
              <a:t> u</a:t>
            </a:r>
            <a:r>
              <a:rPr lang="en-US" altLang="en-US" dirty="0"/>
              <a:t>sing </a:t>
            </a:r>
            <a:r>
              <a:rPr lang="en-US" altLang="en-US" b="1" dirty="0"/>
              <a:t>intermarket segmentation</a:t>
            </a:r>
            <a:r>
              <a:rPr lang="en-US" altLang="en-US" dirty="0"/>
              <a:t> (also called </a:t>
            </a:r>
            <a:r>
              <a:rPr lang="en-US" altLang="en-US" b="1" dirty="0"/>
              <a:t>cross-market segmentation</a:t>
            </a:r>
            <a:r>
              <a:rPr lang="en-US" altLang="en-US" b="0" dirty="0"/>
              <a:t>.)</a:t>
            </a:r>
          </a:p>
        </p:txBody>
      </p:sp>
    </p:spTree>
    <p:extLst>
      <p:ext uri="{BB962C8B-B14F-4D97-AF65-F5344CB8AC3E}">
        <p14:creationId xmlns:p14="http://schemas.microsoft.com/office/powerpoint/2010/main" val="193259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Procter</a:t>
            </a:r>
            <a:r>
              <a:rPr lang="en-US" baseline="0" dirty="0"/>
              <a:t> &amp; Gamble (P&amp;G) invented brand management. P&amp;G builds big brands, including 23 brands with annual revenues between $1 billion and $10 billion which generally hold the number one or two position in their categories. P&amp;G’s brands compete with each other but, because of smart segmentation and positioning, when P&amp;G competes against itself, it wins.</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434031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r>
              <a:rPr lang="en-US" altLang="en-US" i="1" dirty="0"/>
              <a:t>Measurable: </a:t>
            </a:r>
            <a:r>
              <a:rPr lang="en-US" altLang="en-US" i="0" dirty="0"/>
              <a:t>The size, purchasing power, and profiles of the segments can be measured</a:t>
            </a:r>
            <a:r>
              <a:rPr lang="en-US" altLang="en-US" dirty="0"/>
              <a:t>.</a:t>
            </a:r>
          </a:p>
          <a:p>
            <a:endParaRPr lang="en-US" altLang="en-US" dirty="0"/>
          </a:p>
          <a:p>
            <a:r>
              <a:rPr lang="en-US" altLang="en-US" i="1" dirty="0"/>
              <a:t>Accessible: </a:t>
            </a:r>
            <a:r>
              <a:rPr lang="en-US" altLang="en-US" i="0" dirty="0"/>
              <a:t>The market segments can be effectively reached and served.</a:t>
            </a:r>
          </a:p>
          <a:p>
            <a:endParaRPr lang="en-US" altLang="en-US" dirty="0"/>
          </a:p>
          <a:p>
            <a:r>
              <a:rPr lang="en-US" altLang="en-US" i="1" dirty="0"/>
              <a:t>Substantial: </a:t>
            </a:r>
            <a:r>
              <a:rPr lang="en-US" altLang="en-US" i="0" dirty="0"/>
              <a:t>The market segments are large or profitable enough to serve.</a:t>
            </a:r>
          </a:p>
          <a:p>
            <a:endParaRPr lang="en-US" altLang="en-US" dirty="0"/>
          </a:p>
          <a:p>
            <a:r>
              <a:rPr lang="en-US" altLang="en-US" i="1" dirty="0"/>
              <a:t>Differentiable: </a:t>
            </a:r>
            <a:r>
              <a:rPr lang="en-US" altLang="en-US" i="0" dirty="0"/>
              <a:t>The segments are conceptually distinguishable and respond differently to different marketing mix elements and programs. </a:t>
            </a:r>
          </a:p>
          <a:p>
            <a:endParaRPr lang="en-US" altLang="en-US" dirty="0"/>
          </a:p>
          <a:p>
            <a:r>
              <a:rPr lang="en-US" altLang="en-US" i="1" dirty="0"/>
              <a:t>Actionable: </a:t>
            </a:r>
            <a:r>
              <a:rPr lang="en-US" altLang="en-US" i="0" dirty="0"/>
              <a:t>Effective programs can be designed for attracting and serving the segments.</a:t>
            </a:r>
          </a:p>
          <a:p>
            <a:endParaRPr lang="en-US" altLang="en-US" dirty="0"/>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D0A00D1B-DDBE-48FC-B68D-57FFC43AAACD}" type="slidenum">
              <a:rPr lang="en-US" altLang="en-US">
                <a:latin typeface="Calibri" panose="020F0502020204030204" pitchFamily="34" charset="0"/>
              </a:rPr>
              <a:pPr/>
              <a:t>20</a:t>
            </a:fld>
            <a:endParaRPr lang="en-US" altLang="en-US">
              <a:latin typeface="Calibri" panose="020F0502020204030204" pitchFamily="34" charset="0"/>
            </a:endParaRPr>
          </a:p>
        </p:txBody>
      </p:sp>
    </p:spTree>
    <p:extLst>
      <p:ext uri="{BB962C8B-B14F-4D97-AF65-F5344CB8AC3E}">
        <p14:creationId xmlns:p14="http://schemas.microsoft.com/office/powerpoint/2010/main" val="3716301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21</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After dividing the market into segments, it’s time to answer that first seemingly simple marketing strategy question we raised in Figure 7.1: Which customers will the company serve?</a:t>
            </a:r>
          </a:p>
          <a:p>
            <a:endParaRPr lang="en-US" altLang="en-US" sz="1200" b="0" i="0" u="none" strike="noStrike" kern="1200" baseline="0" dirty="0">
              <a:solidFill>
                <a:schemeClr val="tx1"/>
              </a:solidFill>
              <a:latin typeface="+mn-lt"/>
              <a:ea typeface="+mn-ea"/>
              <a:cs typeface="+mn-cs"/>
            </a:endParaRPr>
          </a:p>
          <a:p>
            <a:r>
              <a:rPr lang="en-US" altLang="en-US" dirty="0"/>
              <a:t>The firm now has to decide how many and which segments it can serve best. We now look at how companies evaluate and select target segments.</a:t>
            </a:r>
          </a:p>
          <a:p>
            <a:endParaRPr lang="en-US" dirty="0"/>
          </a:p>
        </p:txBody>
      </p:sp>
    </p:spTree>
    <p:extLst>
      <p:ext uri="{BB962C8B-B14F-4D97-AF65-F5344CB8AC3E}">
        <p14:creationId xmlns:p14="http://schemas.microsoft.com/office/powerpoint/2010/main" val="13744936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22</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Selecting segments that have the right size and growth characteristics is a relative matter. The largest, fastest-growing segments are not always the most attractive ones for every company. Smaller companies may target segments that are smaller and less attractive, in an absolute sense, but that are potentially more profitable for them.</a:t>
            </a:r>
          </a:p>
          <a:p>
            <a:endParaRPr lang="en-US" altLang="en-US" dirty="0"/>
          </a:p>
          <a:p>
            <a:r>
              <a:rPr lang="en-US" altLang="en-US" dirty="0"/>
              <a:t>Structural factors that affect long-run segment attractiveness</a:t>
            </a:r>
            <a:r>
              <a:rPr lang="en-US" altLang="en-US" baseline="0" dirty="0"/>
              <a:t> include </a:t>
            </a:r>
            <a:r>
              <a:rPr lang="en-US" altLang="en-US" dirty="0"/>
              <a:t>strong and aggressive </a:t>
            </a:r>
            <a:r>
              <a:rPr lang="en-US" altLang="en-US" i="1" dirty="0"/>
              <a:t>competitors, new entrants, substitute products,</a:t>
            </a:r>
            <a:r>
              <a:rPr lang="en-US" altLang="en-US" dirty="0"/>
              <a:t> </a:t>
            </a:r>
            <a:r>
              <a:rPr lang="en-US" altLang="en-US" i="1" dirty="0"/>
              <a:t>power of buyers</a:t>
            </a:r>
            <a:r>
              <a:rPr lang="en-US" altLang="en-US" dirty="0"/>
              <a:t> relative to sellers, and </a:t>
            </a:r>
            <a:r>
              <a:rPr lang="en-US" altLang="en-US" i="1" dirty="0"/>
              <a:t>powerful suppliers</a:t>
            </a:r>
            <a:r>
              <a:rPr lang="en-US" altLang="en-US" dirty="0"/>
              <a:t> who can control prices, quality, or quantity of ordered goods and services.</a:t>
            </a:r>
          </a:p>
          <a:p>
            <a:endParaRPr lang="en-US" altLang="en-US" dirty="0"/>
          </a:p>
          <a:p>
            <a:r>
              <a:rPr lang="en-US" altLang="en-US" dirty="0"/>
              <a:t>Some attractive segments can be dismissed quickly because they do not mesh with the company’s long-run objectives. Or the company may lack the skills and resources needed to succeed in an attractive segment. A company should only enter segments in which it can create superior customer value and gain advantages over its competitors.</a:t>
            </a:r>
          </a:p>
        </p:txBody>
      </p:sp>
    </p:spTree>
    <p:extLst>
      <p:ext uri="{BB962C8B-B14F-4D97-AF65-F5344CB8AC3E}">
        <p14:creationId xmlns:p14="http://schemas.microsoft.com/office/powerpoint/2010/main" val="4568681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After evaluating different segments, the company must decide which and how many segments it will target. Market targeting can be carried out at several different levels as shown in the next slide.</a:t>
            </a:r>
          </a:p>
          <a:p>
            <a:endParaRPr lang="en-US" altLang="en-US" sz="1200" b="0" i="0" u="none" strike="noStrike" kern="1200" baseline="0" dirty="0">
              <a:solidFill>
                <a:schemeClr val="tx1"/>
              </a:solidFill>
              <a:latin typeface="+mn-lt"/>
              <a:ea typeface="+mn-ea"/>
              <a:cs typeface="+mn-cs"/>
            </a:endParaRPr>
          </a:p>
          <a:p>
            <a:endParaRPr lang="en-US" altLang="en-US" dirty="0"/>
          </a:p>
        </p:txBody>
      </p:sp>
    </p:spTree>
    <p:extLst>
      <p:ext uri="{BB962C8B-B14F-4D97-AF65-F5344CB8AC3E}">
        <p14:creationId xmlns:p14="http://schemas.microsoft.com/office/powerpoint/2010/main" val="1353230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Figure 7.2 </a:t>
            </a:r>
            <a:r>
              <a:rPr lang="en-US" sz="1200" b="0" i="0" u="none" strike="noStrike" kern="1200" baseline="0" dirty="0">
                <a:solidFill>
                  <a:schemeClr val="tx1"/>
                </a:solidFill>
                <a:latin typeface="+mn-lt"/>
                <a:ea typeface="+mn-ea"/>
                <a:cs typeface="+mn-cs"/>
              </a:rPr>
              <a:t>shows that companies can target very broadly (</a:t>
            </a:r>
            <a:r>
              <a:rPr lang="en-US" sz="1200" b="0" i="1" u="none" strike="noStrike" kern="1200" baseline="0" dirty="0">
                <a:solidFill>
                  <a:schemeClr val="tx1"/>
                </a:solidFill>
                <a:latin typeface="+mn-lt"/>
                <a:ea typeface="+mn-ea"/>
                <a:cs typeface="+mn-cs"/>
              </a:rPr>
              <a:t>undifferentiated marketing</a:t>
            </a:r>
            <a:r>
              <a:rPr lang="en-US" sz="1200" b="0" i="0" u="none" strike="noStrike" kern="1200" baseline="0" dirty="0">
                <a:solidFill>
                  <a:schemeClr val="tx1"/>
                </a:solidFill>
                <a:latin typeface="+mn-lt"/>
                <a:ea typeface="+mn-ea"/>
                <a:cs typeface="+mn-cs"/>
              </a:rPr>
              <a:t>), very narrowly (</a:t>
            </a:r>
            <a:r>
              <a:rPr lang="en-US" sz="1200" b="0" i="1" u="none" strike="noStrike" kern="1200" baseline="0" dirty="0">
                <a:solidFill>
                  <a:schemeClr val="tx1"/>
                </a:solidFill>
                <a:latin typeface="+mn-lt"/>
                <a:ea typeface="+mn-ea"/>
                <a:cs typeface="+mn-cs"/>
              </a:rPr>
              <a:t>micromarketing</a:t>
            </a:r>
            <a:r>
              <a:rPr lang="en-US" sz="1200" b="0" i="0" u="none" strike="noStrike" kern="1200" baseline="0" dirty="0">
                <a:solidFill>
                  <a:schemeClr val="tx1"/>
                </a:solidFill>
                <a:latin typeface="+mn-lt"/>
                <a:ea typeface="+mn-ea"/>
                <a:cs typeface="+mn-cs"/>
              </a:rPr>
              <a:t>), or somewhere in between (</a:t>
            </a:r>
            <a:r>
              <a:rPr lang="en-US" sz="1200" b="0" i="1" u="none" strike="noStrike" kern="1200" baseline="0" dirty="0">
                <a:solidFill>
                  <a:schemeClr val="tx1"/>
                </a:solidFill>
                <a:latin typeface="+mn-lt"/>
                <a:ea typeface="+mn-ea"/>
                <a:cs typeface="+mn-cs"/>
              </a:rPr>
              <a:t>differentiated or concentrated marketing</a:t>
            </a:r>
            <a:r>
              <a:rPr lang="en-US" sz="1200" b="0" i="0" u="none" strike="noStrike" kern="1200" baseline="0" dirty="0">
                <a:solidFill>
                  <a:schemeClr val="tx1"/>
                </a:solidFill>
                <a:latin typeface="+mn-lt"/>
                <a:ea typeface="+mn-ea"/>
                <a:cs typeface="+mn-cs"/>
              </a:rPr>
              <a:t>).</a:t>
            </a:r>
          </a:p>
          <a:p>
            <a:endParaRPr lang="en-US" alt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This figure covers a broad range of targeting strategies, from mass marketing (virtually no targeting) to individual marketing (customizing products and programs to individual customers). An example of individual marketing is candy lovers can buy M&amp;M’s embossed with images of their kids or pets.</a:t>
            </a:r>
          </a:p>
          <a:p>
            <a:r>
              <a:rPr lang="en-US" altLang="en-US" dirty="0"/>
              <a:t>Long Description: </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details depicted in the flowchart are as follows: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strategies that follow move from Targeting broadly to targeting narrowly. </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Undifferentiated (mass) marketing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Differentiated (segmented) marketing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Concentrated (niche) marketing</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Micromarketing (local or individual marketing)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Note: This figure covers a broad range of targeting strategies, from mass marketing (virtually no targeting) to individual marketing (customizing products and programs to individual customers).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altLang="en-US" dirty="0"/>
          </a:p>
        </p:txBody>
      </p:sp>
    </p:spTree>
    <p:extLst>
      <p:ext uri="{BB962C8B-B14F-4D97-AF65-F5344CB8AC3E}">
        <p14:creationId xmlns:p14="http://schemas.microsoft.com/office/powerpoint/2010/main" val="5463856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0" i="0" dirty="0"/>
              <a:t>With</a:t>
            </a:r>
            <a:r>
              <a:rPr lang="en-US" altLang="en-US" b="1" i="0" baseline="0" dirty="0"/>
              <a:t> u</a:t>
            </a:r>
            <a:r>
              <a:rPr lang="en-US" altLang="en-US" b="1" i="0" dirty="0"/>
              <a:t>ndifferentiated marketing </a:t>
            </a:r>
            <a:r>
              <a:rPr lang="en-US" altLang="en-US" b="0" i="0" dirty="0"/>
              <a:t>(or </a:t>
            </a:r>
            <a:r>
              <a:rPr lang="en-US" altLang="en-US" b="1" i="0" dirty="0"/>
              <a:t>mass marketing</a:t>
            </a:r>
            <a:r>
              <a:rPr lang="en-US" altLang="en-US" b="0" i="0" dirty="0"/>
              <a:t>), the </a:t>
            </a:r>
            <a:r>
              <a:rPr lang="en-US" altLang="en-US" b="0" dirty="0"/>
              <a:t>company </a:t>
            </a:r>
            <a:r>
              <a:rPr lang="en-US" altLang="en-US" dirty="0"/>
              <a:t>designs a product and a marketing program that will appeal to the largest number of buyers. </a:t>
            </a:r>
          </a:p>
          <a:p>
            <a:endParaRPr lang="en-US" altLang="en-US" dirty="0"/>
          </a:p>
          <a:p>
            <a:r>
              <a:rPr lang="en-US" altLang="en-US" dirty="0"/>
              <a:t>As noted in the chapter, most modern marketers have strong doubts about this strategy. Difficulties arise in developing a product or brand that will satisfy all consumers. Moreover, mass marketers often have trouble competing with more-focused firms that do a better job of satisfying the needs of specific segments and niches.</a:t>
            </a:r>
          </a:p>
          <a:p>
            <a:endParaRPr lang="en-US" altLang="en-US" dirty="0"/>
          </a:p>
        </p:txBody>
      </p:sp>
    </p:spTree>
    <p:extLst>
      <p:ext uri="{BB962C8B-B14F-4D97-AF65-F5344CB8AC3E}">
        <p14:creationId xmlns:p14="http://schemas.microsoft.com/office/powerpoint/2010/main" val="4195139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0" i="0" u="none" strike="noStrike" kern="1200" baseline="0" dirty="0">
                <a:solidFill>
                  <a:schemeClr val="tx1"/>
                </a:solidFill>
                <a:latin typeface="+mn-lt"/>
                <a:ea typeface="+mn-ea"/>
                <a:cs typeface="+mn-cs"/>
              </a:rPr>
              <a:t>Ritz-Carlton, St. Regis, and W Hotels serve the luxury segment. The Marriott, Sheraton, and Westin brands serve more mainstream but still upscale travelers. Courtyard by Marriott focuses on more affordable rooms for business travelers, and Residence Inn by Marriott targets extended-stay business and leisure travelers. Aloft offers “an affordable alternative for the tech-savvy and confidently social—travelers who love open spaces, open thinking, and open expression.” The Marriott Vacation Club gives travelers a timeshare option.</a:t>
            </a:r>
          </a:p>
          <a:p>
            <a:r>
              <a:rPr lang="en-US" sz="1200" b="0" i="0" u="none" strike="noStrike" kern="1200" baseline="0" dirty="0">
                <a:solidFill>
                  <a:schemeClr val="tx1"/>
                </a:solidFill>
                <a:latin typeface="+mn-lt"/>
                <a:ea typeface="+mn-ea"/>
                <a:cs typeface="+mn-cs"/>
              </a:rPr>
              <a:t>In all, the Marriott portfolio of brands offers something for every travel segment.</a:t>
            </a:r>
            <a:endParaRPr lang="en-US" altLang="en-US" dirty="0"/>
          </a:p>
          <a:p>
            <a:endParaRPr lang="en-US" altLang="en-US" b="1" dirty="0"/>
          </a:p>
          <a:p>
            <a:r>
              <a:rPr lang="en-US" altLang="en-US" b="1" dirty="0"/>
              <a:t>Differentiated marketing </a:t>
            </a:r>
            <a:r>
              <a:rPr lang="en-US" altLang="en-US" dirty="0"/>
              <a:t>increases the costs of doing business.</a:t>
            </a:r>
            <a:r>
              <a:rPr lang="en-US" altLang="en-US" baseline="0" dirty="0"/>
              <a:t> </a:t>
            </a:r>
            <a:r>
              <a:rPr lang="en-US" altLang="en-US" dirty="0"/>
              <a:t>The company must weigh increased sales against increased costs when deciding on a differentiated marketing strategy.</a:t>
            </a:r>
          </a:p>
          <a:p>
            <a:endParaRPr lang="en-US" altLang="en-US" dirty="0"/>
          </a:p>
        </p:txBody>
      </p:sp>
    </p:spTree>
    <p:extLst>
      <p:ext uri="{BB962C8B-B14F-4D97-AF65-F5344CB8AC3E}">
        <p14:creationId xmlns:p14="http://schemas.microsoft.com/office/powerpoint/2010/main" val="916641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sz="1200" b="1" i="0" u="none" strike="noStrike" kern="1200" baseline="0" dirty="0">
                <a:solidFill>
                  <a:schemeClr val="tx1"/>
                </a:solidFill>
                <a:latin typeface="+mn-lt"/>
                <a:ea typeface="+mn-ea"/>
                <a:cs typeface="+mn-cs"/>
              </a:rPr>
              <a:t>Concentrated marketing: </a:t>
            </a:r>
            <a:r>
              <a:rPr lang="en-US" altLang="en-US" dirty="0"/>
              <a:t>When using a </a:t>
            </a:r>
            <a:r>
              <a:rPr lang="en-US" altLang="en-US" b="1" dirty="0"/>
              <a:t>concentrated marketing</a:t>
            </a:r>
            <a:r>
              <a:rPr lang="en-US" altLang="en-US" dirty="0"/>
              <a:t> (or </a:t>
            </a:r>
            <a:r>
              <a:rPr lang="en-US" altLang="en-US" b="1" dirty="0"/>
              <a:t>niche marketing</a:t>
            </a:r>
            <a:r>
              <a:rPr lang="en-US" altLang="en-US" dirty="0"/>
              <a:t>) strategy, a firm goes after a large share of one or a few smaller segments or niches. For example, Stance Socks</a:t>
            </a:r>
            <a:r>
              <a:rPr lang="en-US" altLang="en-US" baseline="0" dirty="0"/>
              <a:t> </a:t>
            </a:r>
            <a:r>
              <a:rPr lang="en-US" altLang="en-US" dirty="0"/>
              <a:t>thrives with high-quality, colorful socks sold through high-end department stores. </a:t>
            </a:r>
          </a:p>
          <a:p>
            <a:endParaRPr lang="en-US" altLang="en-US" dirty="0"/>
          </a:p>
          <a:p>
            <a:r>
              <a:rPr lang="en-US" altLang="en-US" dirty="0"/>
              <a:t>Today, the low cost of setting up shop on the internet makes it even more profitable to serve seemingly miniscule niches. Small businesses, in particular, are realizing riches from serving small niches on </a:t>
            </a:r>
            <a:r>
              <a:rPr lang="en-US" altLang="en-US"/>
              <a:t>the eb</a:t>
            </a:r>
            <a:r>
              <a:rPr lang="en-US" altLang="en-US" dirty="0"/>
              <a:t>.</a:t>
            </a:r>
          </a:p>
          <a:p>
            <a:endParaRPr lang="en-US" altLang="en-US" dirty="0"/>
          </a:p>
          <a:p>
            <a:r>
              <a:rPr lang="en-US" altLang="en-US" dirty="0"/>
              <a:t>Concentrated marketing can be highly profitable. At the same time, it involves higher-than-normal risks. Companies that rely on one or a few segments for all of their business will suffer greatly if the segment turns sour. Or larger competitors may decide to enter the same segment with greater resources. For these reasons, many companies prefer to diversify in several market segments. </a:t>
            </a:r>
            <a:r>
              <a:rPr lang="en-US" sz="1200" b="0" i="0" u="none" strike="noStrike" kern="1200" baseline="0" dirty="0">
                <a:solidFill>
                  <a:schemeClr val="tx1"/>
                </a:solidFill>
                <a:latin typeface="+mn-lt"/>
                <a:ea typeface="+mn-ea"/>
                <a:cs typeface="+mn-cs"/>
              </a:rPr>
              <a:t>In fact, many large companies develop or acquire niche brands of their own.</a:t>
            </a:r>
            <a:endParaRPr lang="en-US" altLang="en-US" dirty="0"/>
          </a:p>
          <a:p>
            <a:endParaRPr lang="en-US" altLang="en-US" dirty="0"/>
          </a:p>
        </p:txBody>
      </p:sp>
    </p:spTree>
    <p:extLst>
      <p:ext uri="{BB962C8B-B14F-4D97-AF65-F5344CB8AC3E}">
        <p14:creationId xmlns:p14="http://schemas.microsoft.com/office/powerpoint/2010/main" val="4100092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Rather than seeing a customer in every individual, </a:t>
            </a:r>
            <a:r>
              <a:rPr lang="en-US" altLang="en-US" dirty="0" err="1"/>
              <a:t>micromarketers</a:t>
            </a:r>
            <a:r>
              <a:rPr lang="en-US" altLang="en-US" dirty="0"/>
              <a:t> see the individual in every customer. </a:t>
            </a:r>
            <a:r>
              <a:rPr lang="en-US" altLang="en-US" b="1" dirty="0"/>
              <a:t>Micromarketing</a:t>
            </a:r>
            <a:r>
              <a:rPr lang="en-US" altLang="en-US" dirty="0"/>
              <a:t> includes </a:t>
            </a:r>
            <a:r>
              <a:rPr lang="en-US" altLang="en-US" i="1" dirty="0"/>
              <a:t>local marketing</a:t>
            </a:r>
            <a:r>
              <a:rPr lang="en-US" altLang="en-US" dirty="0"/>
              <a:t> and </a:t>
            </a:r>
            <a:r>
              <a:rPr lang="en-US" altLang="en-US" i="1" dirty="0"/>
              <a:t>individual marketing</a:t>
            </a:r>
            <a:r>
              <a:rPr lang="en-US" altLang="en-US" i="0" baseline="0" dirty="0"/>
              <a:t> described on the next slides.</a:t>
            </a:r>
            <a:endParaRPr lang="en-US" altLang="en-US" dirty="0"/>
          </a:p>
        </p:txBody>
      </p:sp>
    </p:spTree>
    <p:extLst>
      <p:ext uri="{BB962C8B-B14F-4D97-AF65-F5344CB8AC3E}">
        <p14:creationId xmlns:p14="http://schemas.microsoft.com/office/powerpoint/2010/main" val="297406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29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Local marketing</a:t>
            </a:r>
            <a:r>
              <a:rPr lang="en-US" altLang="en-US" dirty="0"/>
              <a:t> involves tailoring brands and promotions to the needs and wants of local customer groups—cities, neighborhoods, and even specific stores. For example, </a:t>
            </a:r>
            <a:r>
              <a:rPr lang="en-US" sz="1200" b="0" i="0" u="none" strike="noStrike" kern="1200" baseline="0" dirty="0">
                <a:solidFill>
                  <a:schemeClr val="tx1"/>
                </a:solidFill>
                <a:latin typeface="+mn-lt"/>
                <a:ea typeface="+mn-ea"/>
                <a:cs typeface="+mn-cs"/>
              </a:rPr>
              <a:t>department store chain Macy’s has rolled out a localization program called My Macy’s in which merchandise is customized under 69 different geographical districts.</a:t>
            </a:r>
            <a:endParaRPr lang="en-US" altLang="en-US" dirty="0"/>
          </a:p>
          <a:p>
            <a:endParaRPr lang="en-US" altLang="en-US" dirty="0"/>
          </a:p>
          <a:p>
            <a:r>
              <a:rPr lang="en-US" altLang="en-US" dirty="0"/>
              <a:t>Advances in communications technology have given rise to new high-tech versions of location-based marketing. </a:t>
            </a:r>
            <a:r>
              <a:rPr lang="en-US" sz="1200" b="0" i="0" u="none" strike="noStrike" kern="1200" baseline="0" dirty="0">
                <a:solidFill>
                  <a:schemeClr val="tx1"/>
                </a:solidFill>
                <a:latin typeface="+mn-lt"/>
                <a:ea typeface="+mn-ea"/>
                <a:cs typeface="+mn-cs"/>
              </a:rPr>
              <a:t>Thanks to the explosion in net-connected</a:t>
            </a:r>
          </a:p>
          <a:p>
            <a:r>
              <a:rPr lang="en-US" sz="1200" b="0" i="0" u="none" strike="noStrike" kern="1200" baseline="0" dirty="0">
                <a:solidFill>
                  <a:schemeClr val="tx1"/>
                </a:solidFill>
                <a:latin typeface="+mn-lt"/>
                <a:ea typeface="+mn-ea"/>
                <a:cs typeface="+mn-cs"/>
              </a:rPr>
              <a:t>smartphones with GPS capabilities and location-based social networks, companies can now track consumers’ whereabouts closely and gear their offers accordingly.</a:t>
            </a:r>
          </a:p>
          <a:p>
            <a:endParaRPr lang="en-US" altLang="en-US" dirty="0"/>
          </a:p>
          <a:p>
            <a:r>
              <a:rPr lang="en-US" altLang="en-US" dirty="0"/>
              <a:t>Increasingly, location-based marketing is going mobile, reaching on-the-go consumers as they come and go in key local market areas. </a:t>
            </a:r>
          </a:p>
          <a:p>
            <a:endParaRPr lang="en-US" altLang="en-US" dirty="0"/>
          </a:p>
          <a:p>
            <a:r>
              <a:rPr lang="en-US" altLang="en-US" b="1" dirty="0"/>
              <a:t>Discussion Question</a:t>
            </a:r>
          </a:p>
          <a:p>
            <a:r>
              <a:rPr lang="en-US" altLang="en-US" b="0" i="1" dirty="0"/>
              <a:t>What are the drawbacks of local marketing?</a:t>
            </a:r>
          </a:p>
          <a:p>
            <a:endParaRPr lang="en-US" altLang="en-US" dirty="0"/>
          </a:p>
          <a:p>
            <a:r>
              <a:rPr lang="en-US" altLang="en-US" dirty="0"/>
              <a:t>Local marketing has some drawbacks. It can drive up manufacturing and marketing costs by reducing the economies of scale. It can also create logistics problems as companies try to meet the varied requirements of different regional and local markets. Still, as companies face increasingly fragmented markets, and as new supporting technologies develop, the advantages of local marketing often outweigh the drawbacks. In addition, a brand’s overall image might be diluted if the product and message vary too much in different localities.</a:t>
            </a:r>
          </a:p>
        </p:txBody>
      </p:sp>
    </p:spTree>
    <p:extLst>
      <p:ext uri="{BB962C8B-B14F-4D97-AF65-F5344CB8AC3E}">
        <p14:creationId xmlns:p14="http://schemas.microsoft.com/office/powerpoint/2010/main" val="4068314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943647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In the extreme, micromarketing becomes </a:t>
            </a:r>
            <a:r>
              <a:rPr lang="en-US" altLang="en-US" b="1" dirty="0"/>
              <a:t>individual marketing</a:t>
            </a:r>
            <a:r>
              <a:rPr lang="en-US" altLang="en-US" i="1" dirty="0"/>
              <a:t>—on</a:t>
            </a:r>
            <a:r>
              <a:rPr lang="en-US" altLang="en-US" i="1" baseline="0" dirty="0"/>
              <a:t>e-to-one </a:t>
            </a:r>
            <a:r>
              <a:rPr lang="en-US" altLang="en-US" i="0" baseline="0" dirty="0"/>
              <a:t>or </a:t>
            </a:r>
            <a:r>
              <a:rPr lang="en-US" altLang="en-US" i="1" dirty="0"/>
              <a:t>markets-of-one marketing</a:t>
            </a:r>
            <a:r>
              <a:rPr lang="en-US" altLang="en-US" dirty="0"/>
              <a:t>.</a:t>
            </a:r>
          </a:p>
          <a:p>
            <a:endParaRPr lang="en-US" altLang="en-US" dirty="0"/>
          </a:p>
          <a:p>
            <a:r>
              <a:rPr lang="en-US" altLang="en-US" dirty="0"/>
              <a:t>More detailed databases, robotic production and flexible manufacturing, and interactive media such as mobile phones and the internet have combined to foster mass customization. </a:t>
            </a:r>
            <a:r>
              <a:rPr lang="en-US" altLang="en-US" i="1" dirty="0"/>
              <a:t>Mass customization</a:t>
            </a:r>
            <a:r>
              <a:rPr lang="en-US" altLang="en-US" dirty="0"/>
              <a:t> is the process by which firms interact one-to-one with masses of customers to design products and services tailor-made to individual needs. Individual marketing has made relationships with customers more important than ever.</a:t>
            </a:r>
          </a:p>
          <a:p>
            <a:endParaRPr lang="en-US" altLang="en-US" dirty="0"/>
          </a:p>
          <a:p>
            <a:r>
              <a:rPr lang="en-US" altLang="en-US" dirty="0"/>
              <a:t>The world appears to be coming full circle—from the good old days when customers were treated as individuals to mass marketing when nobody knew your name and then back again.</a:t>
            </a:r>
          </a:p>
          <a:p>
            <a:r>
              <a:rPr lang="en-US" altLang="en-US" dirty="0"/>
              <a:t> </a:t>
            </a:r>
          </a:p>
          <a:p>
            <a:endParaRPr lang="en-US" altLang="en-US" dirty="0"/>
          </a:p>
        </p:txBody>
      </p:sp>
    </p:spTree>
    <p:extLst>
      <p:ext uri="{BB962C8B-B14F-4D97-AF65-F5344CB8AC3E}">
        <p14:creationId xmlns:p14="http://schemas.microsoft.com/office/powerpoint/2010/main" val="29300991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As shown in the slide, companies need to consider many factors when choosing a market-targeting strategy. </a:t>
            </a:r>
          </a:p>
          <a:p>
            <a:endParaRPr lang="en-US" altLang="en-US" dirty="0"/>
          </a:p>
          <a:p>
            <a:r>
              <a:rPr lang="en-US" altLang="en-US" dirty="0"/>
              <a:t>When the firm’s resources are limited, concentrated marketing makes the most sense. Undifferentiated marketing is more suited for uniform products, such as grapefruit or steel. </a:t>
            </a:r>
          </a:p>
          <a:p>
            <a:endParaRPr lang="en-US" altLang="en-US" dirty="0"/>
          </a:p>
          <a:p>
            <a:r>
              <a:rPr lang="en-US" altLang="en-US" dirty="0"/>
              <a:t>When a firm introduces a new product, it may be practical to launch one version only, as undifferentiated marketing or concentrated marketing may make the most sense. In the mature stage of the product life cycle, however, differentiated marketing often makes more sense.</a:t>
            </a:r>
          </a:p>
          <a:p>
            <a:endParaRPr lang="en-US" altLang="en-US" dirty="0"/>
          </a:p>
          <a:p>
            <a:r>
              <a:rPr lang="en-US" altLang="en-US" dirty="0"/>
              <a:t>Undifferentiated marketing is appropriate</a:t>
            </a:r>
            <a:r>
              <a:rPr lang="en-US" altLang="en-US" baseline="0" dirty="0"/>
              <a:t> w</a:t>
            </a:r>
            <a:r>
              <a:rPr lang="en-US" altLang="en-US" dirty="0"/>
              <a:t>here</a:t>
            </a:r>
            <a:r>
              <a:rPr lang="en-US" altLang="en-US" baseline="0" dirty="0"/>
              <a:t> there is little</a:t>
            </a:r>
            <a:r>
              <a:rPr lang="en-US" altLang="en-US" dirty="0"/>
              <a:t> </a:t>
            </a:r>
            <a:r>
              <a:rPr lang="en-US" altLang="en-US" i="1" dirty="0"/>
              <a:t>market variability –</a:t>
            </a:r>
            <a:r>
              <a:rPr lang="en-US" altLang="en-US" i="0" baseline="0" dirty="0"/>
              <a:t> </a:t>
            </a:r>
            <a:r>
              <a:rPr lang="en-US" altLang="en-US" dirty="0"/>
              <a:t>most buyers have the same tastes, buy the same amounts, and react the same way to marketing efforts.</a:t>
            </a:r>
          </a:p>
          <a:p>
            <a:endParaRPr lang="en-US" altLang="en-US" dirty="0"/>
          </a:p>
          <a:p>
            <a:r>
              <a:rPr lang="en-US" altLang="en-US" dirty="0"/>
              <a:t>When competitors use undifferentiated marketing, a firm can gain an advantage by using differentiated or concentrated marketing, focusing on the needs of buyers in specific segments.</a:t>
            </a:r>
          </a:p>
          <a:p>
            <a:endParaRPr lang="en-US" altLang="en-US" dirty="0"/>
          </a:p>
        </p:txBody>
      </p:sp>
    </p:spTree>
    <p:extLst>
      <p:ext uri="{BB962C8B-B14F-4D97-AF65-F5344CB8AC3E}">
        <p14:creationId xmlns:p14="http://schemas.microsoft.com/office/powerpoint/2010/main" val="2443142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32</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9303629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33</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mn-lt"/>
                <a:ea typeface="+mn-ea"/>
                <a:cs typeface="+mn-cs"/>
              </a:rPr>
              <a:t>Positioning: </a:t>
            </a:r>
            <a:r>
              <a:rPr lang="en-US" sz="1200" dirty="0" err="1"/>
              <a:t>Sonos</a:t>
            </a:r>
            <a:r>
              <a:rPr lang="en-US" sz="1200" dirty="0"/>
              <a:t> does more than just sell speakers; it unleashes “All the music on earth, in every room of your house, wirelessly.”</a:t>
            </a:r>
            <a:endParaRPr lang="en-US" sz="1200" b="0" i="0" u="none" strike="noStrike" kern="1200" baseline="0" dirty="0">
              <a:solidFill>
                <a:schemeClr val="tx1"/>
              </a:solidFill>
              <a:latin typeface="+mn-lt"/>
              <a:ea typeface="+mn-ea"/>
              <a:cs typeface="+mn-cs"/>
            </a:endParaRPr>
          </a:p>
          <a:p>
            <a:endParaRPr lang="en-US" altLang="en-US" sz="1200" b="0" i="0" u="none" strike="noStrike" kern="1200" baseline="0" dirty="0">
              <a:solidFill>
                <a:schemeClr val="tx1"/>
              </a:solidFill>
              <a:latin typeface="+mn-lt"/>
              <a:ea typeface="+mn-ea"/>
              <a:cs typeface="+mn-cs"/>
            </a:endParaRPr>
          </a:p>
          <a:p>
            <a:r>
              <a:rPr lang="en-US" altLang="en-US" dirty="0"/>
              <a:t>The company must decide on a </a:t>
            </a:r>
            <a:r>
              <a:rPr lang="en-US" altLang="en-US" i="1" dirty="0"/>
              <a:t>value proposition</a:t>
            </a:r>
            <a:r>
              <a:rPr lang="en-US" altLang="en-US" dirty="0"/>
              <a:t>—how it will create differentiated value for targeted segments and what positions it wants to occupy in those segments. The place the product occupies in consumers’ minds relative to competing products is the position. Products are made in factories, but brands happen in the minds of consumers.</a:t>
            </a:r>
          </a:p>
          <a:p>
            <a:endParaRPr lang="en-US" altLang="en-US" dirty="0"/>
          </a:p>
          <a:p>
            <a:r>
              <a:rPr lang="en-US" altLang="en-US" dirty="0" err="1"/>
              <a:t>Dreft</a:t>
            </a:r>
            <a:r>
              <a:rPr lang="en-US" altLang="en-US" dirty="0"/>
              <a:t> is positioned as the gentle detergent for baby clothes; at IHOP, you “Come hungry. Leave happy.”; at Olive Garden, “When You’re Here, You’re Family.” In the automobile market, the Nissan Versa and Honda Fit are positioned on economy, Mercedes and Cadillac on luxury, and Porsche and BMW on performance. </a:t>
            </a:r>
          </a:p>
          <a:p>
            <a:endParaRPr lang="en-US" altLang="en-US" dirty="0"/>
          </a:p>
          <a:p>
            <a:r>
              <a:rPr lang="en-US" altLang="en-US" dirty="0"/>
              <a:t>To simplify the buying process, consumers organize products, services, and companies into categories and “position” them in their minds. A product’s position is the complex set of perceptions, impressions, and feelings that consumers have for the product compared with competing products.</a:t>
            </a:r>
          </a:p>
          <a:p>
            <a:endParaRPr lang="en-US" altLang="en-US" dirty="0"/>
          </a:p>
          <a:p>
            <a:r>
              <a:rPr lang="en-US" altLang="en-US" dirty="0"/>
              <a:t>Consumers position products with or without the help of marketers. But marketers do not want to leave their products’ positions to chance. They must </a:t>
            </a:r>
            <a:r>
              <a:rPr lang="en-US" altLang="en-US" i="1" dirty="0"/>
              <a:t>plan</a:t>
            </a:r>
            <a:r>
              <a:rPr lang="en-US" altLang="en-US" dirty="0"/>
              <a:t> positions that will give their products the greatest advantage in selected target markets, and they must design marketing mixes to create these planned positions.</a:t>
            </a:r>
          </a:p>
          <a:p>
            <a:endParaRPr lang="en-US" altLang="en-US" dirty="0"/>
          </a:p>
        </p:txBody>
      </p:sp>
    </p:spTree>
    <p:extLst>
      <p:ext uri="{BB962C8B-B14F-4D97-AF65-F5344CB8AC3E}">
        <p14:creationId xmlns:p14="http://schemas.microsoft.com/office/powerpoint/2010/main" val="33156301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34</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In planning their differentiation and positioning strategies, marketers often prepare </a:t>
            </a:r>
            <a:r>
              <a:rPr lang="en-US" altLang="en-US" i="1" dirty="0"/>
              <a:t>perceptual positioning maps. </a:t>
            </a:r>
            <a:r>
              <a:rPr lang="en-US" altLang="en-US" dirty="0"/>
              <a:t>The position of each circle on the map indicates the brand’s perceived positioning on two dimensions: price and orientation (luxury versus performance). The size of each circle indicates the brand’s relative market share.</a:t>
            </a:r>
          </a:p>
          <a:p>
            <a:r>
              <a:rPr lang="en-US" altLang="en-US" dirty="0"/>
              <a:t>Long Description: </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horizontal axis shows the orientation from luxury on the left to performance on the right.</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vertical axis shows the price in thousands of dollars, marked from 45 to 105 in increments of 10.</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details of the different brands represented as circles denoting their share of the market, from the largest to the smallest, are as follows: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Cadillac Escalade</a:t>
            </a:r>
            <a:endParaRPr lang="en-IN" sz="1200" dirty="0">
              <a:solidFill>
                <a:srgbClr val="000000"/>
              </a:solidFill>
              <a:effectLst/>
              <a:latin typeface="Calibri" panose="020F0502020204030204" pitchFamily="34" charset="0"/>
              <a:ea typeface="Times New Roman" panose="02020603050405020304" pitchFamily="18" charset="0"/>
            </a:endParaRPr>
          </a:p>
          <a:p>
            <a:pPr marL="742950" lvl="1" indent="-28575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Orientation: midway on the horizontal axis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Price: 73,395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Land Rover Range Rover</a:t>
            </a:r>
            <a:endParaRPr lang="en-IN" sz="1200" dirty="0">
              <a:solidFill>
                <a:srgbClr val="000000"/>
              </a:solidFill>
              <a:effectLst/>
              <a:latin typeface="Calibri" panose="020F0502020204030204" pitchFamily="34" charset="0"/>
              <a:ea typeface="Times New Roman" panose="02020603050405020304" pitchFamily="18" charset="0"/>
            </a:endParaRPr>
          </a:p>
          <a:p>
            <a:pPr marL="742950" lvl="1" indent="-28575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Orientation: At right extreme, at performance</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Price: 85,650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Infiniti Q X (has approximately the same market share as the Land Rover Range Rover)</a:t>
            </a:r>
            <a:endParaRPr lang="en-IN" sz="1200" dirty="0">
              <a:solidFill>
                <a:srgbClr val="000000"/>
              </a:solidFill>
              <a:effectLst/>
              <a:latin typeface="Calibri" panose="020F0502020204030204" pitchFamily="34" charset="0"/>
              <a:ea typeface="Times New Roman" panose="02020603050405020304" pitchFamily="18" charset="0"/>
            </a:endParaRPr>
          </a:p>
          <a:p>
            <a:pPr marL="742950" lvl="1" indent="-28575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Orientation: One-quarter away from luxury on the horizontal axis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Price: 63,850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Lincoln Navigator</a:t>
            </a:r>
            <a:endParaRPr lang="en-IN" sz="1200" dirty="0">
              <a:solidFill>
                <a:srgbClr val="000000"/>
              </a:solidFill>
              <a:effectLst/>
              <a:latin typeface="Calibri" panose="020F0502020204030204" pitchFamily="34" charset="0"/>
              <a:ea typeface="Times New Roman" panose="02020603050405020304" pitchFamily="18" charset="0"/>
            </a:endParaRPr>
          </a:p>
          <a:p>
            <a:pPr marL="742950" lvl="1" indent="-28575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Orientation: Between Infiniti Q X and Cadillac Navigator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Price: 63,515</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Lexus L X 570</a:t>
            </a:r>
            <a:endParaRPr lang="en-IN" sz="1200" dirty="0">
              <a:solidFill>
                <a:srgbClr val="000000"/>
              </a:solidFill>
              <a:effectLst/>
              <a:latin typeface="Calibri" panose="020F0502020204030204" pitchFamily="34" charset="0"/>
              <a:ea typeface="Times New Roman" panose="02020603050405020304" pitchFamily="18" charset="0"/>
            </a:endParaRPr>
          </a:p>
          <a:p>
            <a:pPr marL="742950" lvl="1" indent="-28575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Orientation: Extreme left, at Luxury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Price: 89,880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Toyota Land Cruiser</a:t>
            </a:r>
            <a:endParaRPr lang="en-IN" sz="1200" dirty="0">
              <a:solidFill>
                <a:srgbClr val="000000"/>
              </a:solidFill>
              <a:effectLst/>
              <a:latin typeface="Calibri" panose="020F0502020204030204" pitchFamily="34" charset="0"/>
              <a:ea typeface="Times New Roman" panose="02020603050405020304" pitchFamily="18" charset="0"/>
            </a:endParaRPr>
          </a:p>
          <a:p>
            <a:pPr marL="742950" lvl="1" indent="-285750">
              <a:lnSpc>
                <a:spcPct val="115000"/>
              </a:lnSpc>
              <a:spcAft>
                <a:spcPts val="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Orientation: Toward the extreme right, just before the Land Rover Range Rover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1000"/>
              </a:spcAft>
              <a:buFont typeface="Symbol" panose="05050102010706020507" pitchFamily="18" charset="2"/>
              <a:buChar char=""/>
            </a:pPr>
            <a:r>
              <a:rPr lang="en-US" sz="1200" dirty="0">
                <a:effectLst/>
                <a:latin typeface="Calibri" panose="020F0502020204030204" pitchFamily="34" charset="0"/>
                <a:ea typeface="Calibri" panose="020F0502020204030204" pitchFamily="34" charset="0"/>
                <a:cs typeface="Times New Roman" panose="02020603050405020304" pitchFamily="18" charset="0"/>
              </a:rPr>
              <a:t>Price: 84,775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Note: The location of each circle shows where consumers position a brand on two dimensions: price and luxury-performance orientation. The size of each circle indicates the brand’s relative market share in the segment. Thus, Toyota’s Land Cruiser is a niche brand that is perceived to be relatively expensive and more performance oriented.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altLang="en-US" dirty="0"/>
          </a:p>
        </p:txBody>
      </p:sp>
    </p:spTree>
    <p:extLst>
      <p:ext uri="{BB962C8B-B14F-4D97-AF65-F5344CB8AC3E}">
        <p14:creationId xmlns:p14="http://schemas.microsoft.com/office/powerpoint/2010/main" val="8446488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Firms must differentiate their offers by building a unique bundle of benefits that appeals to a substantial group within the segment. Above all else, a brand’s positioning must serve the needs and preferences of well-defined target markets.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For example, although both Dunkin’ Donuts and Starbucks are coffee and snack shops, they target very different customers, who want very different things from their favorite coffee seller. Starbucks targets more upscale professionals with more high-brow positioning. In contrast, Dunkin’ Donuts targets the “average Joe” with a decidedly more low-brow, “everyman” kind of positioning. Yet each brand succeeds because it creates just the right value proposition for its unique mix of customers.</a:t>
            </a:r>
            <a:endParaRPr lang="en-US" altLang="en-US" dirty="0"/>
          </a:p>
          <a:p>
            <a:endParaRPr lang="en-US" altLang="en-US" dirty="0"/>
          </a:p>
        </p:txBody>
      </p:sp>
    </p:spTree>
    <p:extLst>
      <p:ext uri="{BB962C8B-B14F-4D97-AF65-F5344CB8AC3E}">
        <p14:creationId xmlns:p14="http://schemas.microsoft.com/office/powerpoint/2010/main" val="2783046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36</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To build profitable relationships with target customers, marketers must understand customer needs and deliver more customer value better than competitors do. To the extent that a company can differentiate and position itself as providing superior customer value, it gains </a:t>
            </a:r>
            <a:r>
              <a:rPr lang="en-US" altLang="en-US" b="1" dirty="0"/>
              <a:t>competitive advantage</a:t>
            </a:r>
            <a:r>
              <a:rPr lang="en-US" altLang="en-US" dirty="0"/>
              <a:t>.</a:t>
            </a:r>
          </a:p>
          <a:p>
            <a:endParaRPr lang="en-US" altLang="en-US" dirty="0"/>
          </a:p>
          <a:p>
            <a:r>
              <a:rPr lang="en-US" altLang="en-US" dirty="0"/>
              <a:t>But solid positions cannot be built on empty promises. If a company positions its product as </a:t>
            </a:r>
            <a:r>
              <a:rPr lang="en-US" altLang="en-US" i="1" dirty="0"/>
              <a:t>offering</a:t>
            </a:r>
            <a:r>
              <a:rPr lang="en-US" altLang="en-US" dirty="0"/>
              <a:t> the best quality and service, it must actually differentiate the product so that it </a:t>
            </a:r>
            <a:r>
              <a:rPr lang="en-US" altLang="en-US" i="1" dirty="0"/>
              <a:t>delivers</a:t>
            </a:r>
            <a:r>
              <a:rPr lang="en-US" altLang="en-US" dirty="0"/>
              <a:t> the promised quality and service. Companies must do much more than simply shout out their positions with slogans and taglines. They must first </a:t>
            </a:r>
            <a:r>
              <a:rPr lang="en-US" altLang="en-US" i="1" dirty="0"/>
              <a:t>live</a:t>
            </a:r>
            <a:r>
              <a:rPr lang="en-US" altLang="en-US" dirty="0"/>
              <a:t> the slogan. </a:t>
            </a:r>
          </a:p>
        </p:txBody>
      </p:sp>
    </p:spTree>
    <p:extLst>
      <p:ext uri="{BB962C8B-B14F-4D97-AF65-F5344CB8AC3E}">
        <p14:creationId xmlns:p14="http://schemas.microsoft.com/office/powerpoint/2010/main" val="8548234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To find points of differentiation, marketers must think through the customer’s entire experience with the company’s product or service. An alert company can find ways to differentiate itself at every customer contact point. </a:t>
            </a:r>
          </a:p>
          <a:p>
            <a:endParaRPr lang="en-US" altLang="en-US" dirty="0"/>
          </a:p>
          <a:p>
            <a:r>
              <a:rPr lang="en-US" altLang="en-US" dirty="0"/>
              <a:t>Through </a:t>
            </a:r>
            <a:r>
              <a:rPr lang="en-US" altLang="en-US" i="1" dirty="0"/>
              <a:t>product differentiation</a:t>
            </a:r>
            <a:r>
              <a:rPr lang="en-US" altLang="en-US" dirty="0"/>
              <a:t>, brands can be differentiated on features, performance, or style and design. Thus, Bose positions its speakers on their striking design and sound characteristics. By gaining the approval of the American Heart Association as an approach to a healthy lifestyle, Subway differentiates itself as the healthy fast-food choice. </a:t>
            </a:r>
          </a:p>
          <a:p>
            <a:endParaRPr lang="en-US" altLang="en-US" dirty="0"/>
          </a:p>
          <a:p>
            <a:r>
              <a:rPr lang="en-US" altLang="en-US" dirty="0"/>
              <a:t>Some companies gain </a:t>
            </a:r>
            <a:r>
              <a:rPr lang="en-US" altLang="en-US" i="1" dirty="0"/>
              <a:t>services differentiation</a:t>
            </a:r>
            <a:r>
              <a:rPr lang="en-US" altLang="en-US" dirty="0"/>
              <a:t> through speedy, convenient, or careful delivery. For example, Jimmy John’s doesn’t just offer fast food;</a:t>
            </a:r>
            <a:r>
              <a:rPr lang="en-US" altLang="en-US" baseline="0" dirty="0"/>
              <a:t> its gourmet sandwiches are “Freaky Fast</a:t>
            </a:r>
            <a:r>
              <a:rPr lang="en-US" altLang="en-US" dirty="0"/>
              <a:t>.”</a:t>
            </a:r>
          </a:p>
          <a:p>
            <a:endParaRPr lang="en-US" altLang="en-US" dirty="0"/>
          </a:p>
          <a:p>
            <a:r>
              <a:rPr lang="en-US" altLang="en-US" dirty="0"/>
              <a:t>Firms that practice </a:t>
            </a:r>
            <a:r>
              <a:rPr lang="en-US" altLang="en-US" i="1" dirty="0"/>
              <a:t>channel differentiation</a:t>
            </a:r>
            <a:r>
              <a:rPr lang="en-US" altLang="en-US" dirty="0"/>
              <a:t> gain competitive advantage through the way they design their channel’s coverage, expertise, and performance. Amazon.com and GEICO, for example, set themselves apart with their smooth-functioning direct channels.</a:t>
            </a:r>
          </a:p>
          <a:p>
            <a:endParaRPr lang="en-US" altLang="en-US" dirty="0"/>
          </a:p>
          <a:p>
            <a:r>
              <a:rPr lang="en-US" altLang="en-US" dirty="0"/>
              <a:t>Companies can also gain a strong competitive advantage through </a:t>
            </a:r>
            <a:r>
              <a:rPr lang="en-US" altLang="en-US" i="1" dirty="0"/>
              <a:t>people differentiation</a:t>
            </a:r>
            <a:r>
              <a:rPr lang="en-US" altLang="en-US" dirty="0"/>
              <a:t>—hiring and training better people than their competitors do. </a:t>
            </a:r>
          </a:p>
          <a:p>
            <a:endParaRPr lang="en-US" altLang="en-US" dirty="0"/>
          </a:p>
          <a:p>
            <a:r>
              <a:rPr lang="en-US" altLang="en-US" dirty="0"/>
              <a:t>Even when competing offers look the same, buyers may perceive a difference based on company or brand </a:t>
            </a:r>
            <a:r>
              <a:rPr lang="en-US" altLang="en-US" i="1" dirty="0"/>
              <a:t>image differentiation</a:t>
            </a:r>
            <a:r>
              <a:rPr lang="en-US" altLang="en-US" dirty="0"/>
              <a:t>. The chosen symbols, characters, and other image elements a brand chooses must be communicated through advertising that conveys the company’s or brand’s personality.</a:t>
            </a:r>
          </a:p>
          <a:p>
            <a:endParaRPr lang="en-US" altLang="en-US" dirty="0"/>
          </a:p>
          <a:p>
            <a:endParaRPr lang="en-US" altLang="en-US" dirty="0"/>
          </a:p>
        </p:txBody>
      </p:sp>
    </p:spTree>
    <p:extLst>
      <p:ext uri="{BB962C8B-B14F-4D97-AF65-F5344CB8AC3E}">
        <p14:creationId xmlns:p14="http://schemas.microsoft.com/office/powerpoint/2010/main" val="3685415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b="1" dirty="0"/>
              <a:t>Discussion Question</a:t>
            </a:r>
          </a:p>
          <a:p>
            <a:r>
              <a:rPr lang="en-US" altLang="en-US" i="1" dirty="0"/>
              <a:t>Are you familiar with GEICO advertisements? If so, what is their positioning?</a:t>
            </a:r>
          </a:p>
          <a:p>
            <a:endParaRPr lang="en-US" altLang="en-US" i="1" dirty="0"/>
          </a:p>
          <a:p>
            <a:r>
              <a:rPr lang="en-US" altLang="en-US" dirty="0"/>
              <a:t>Not all brand differences are meaningful or worthwhile, and each difference has the potential to create company costs as well as customer benefits. A difference is worth establishing to the extent that it satisfies the following criteria:</a:t>
            </a:r>
          </a:p>
          <a:p>
            <a:endParaRPr lang="en-US" altLang="en-US" i="1" dirty="0"/>
          </a:p>
          <a:p>
            <a:r>
              <a:rPr lang="en-US" altLang="en-US" i="1" dirty="0"/>
              <a:t>Important:</a:t>
            </a:r>
            <a:r>
              <a:rPr lang="en-US" altLang="en-US" dirty="0"/>
              <a:t> The difference delivers a highly valued benefit to target buyers.</a:t>
            </a:r>
          </a:p>
          <a:p>
            <a:endParaRPr lang="en-US" altLang="en-US" dirty="0"/>
          </a:p>
          <a:p>
            <a:r>
              <a:rPr lang="en-US" altLang="en-US" i="1" dirty="0"/>
              <a:t>Distinctive:</a:t>
            </a:r>
            <a:r>
              <a:rPr lang="en-US" altLang="en-US" dirty="0"/>
              <a:t> Competitors do not offer the difference, or the company can offer it in a more distinctive way.</a:t>
            </a:r>
          </a:p>
          <a:p>
            <a:endParaRPr lang="en-US" altLang="en-US" i="1" dirty="0"/>
          </a:p>
          <a:p>
            <a:r>
              <a:rPr lang="en-US" altLang="en-US" i="1" dirty="0"/>
              <a:t>Superior:</a:t>
            </a:r>
            <a:r>
              <a:rPr lang="en-US" altLang="en-US" dirty="0"/>
              <a:t> The difference is superior to other ways that customers might obtain the same benefit.</a:t>
            </a:r>
          </a:p>
          <a:p>
            <a:endParaRPr lang="en-US" altLang="en-US" i="1" dirty="0"/>
          </a:p>
          <a:p>
            <a:r>
              <a:rPr lang="en-US" altLang="en-US" i="1" dirty="0"/>
              <a:t>Communicable:</a:t>
            </a:r>
            <a:r>
              <a:rPr lang="en-US" altLang="en-US" dirty="0"/>
              <a:t> The difference is communicable and visible to buyers.</a:t>
            </a:r>
          </a:p>
          <a:p>
            <a:endParaRPr lang="en-US" altLang="en-US" i="1" dirty="0"/>
          </a:p>
          <a:p>
            <a:r>
              <a:rPr lang="en-US" altLang="en-US" i="1" dirty="0"/>
              <a:t>Preemptive:</a:t>
            </a:r>
            <a:r>
              <a:rPr lang="en-US" altLang="en-US" dirty="0"/>
              <a:t> Competitors cannot easily copy the difference.</a:t>
            </a:r>
          </a:p>
          <a:p>
            <a:endParaRPr lang="en-US" altLang="en-US" i="1" dirty="0"/>
          </a:p>
          <a:p>
            <a:r>
              <a:rPr lang="en-US" altLang="en-US" i="1" dirty="0"/>
              <a:t>Affordable:</a:t>
            </a:r>
            <a:r>
              <a:rPr lang="en-US" altLang="en-US" dirty="0"/>
              <a:t> Buyers can afford to pay for the difference.</a:t>
            </a:r>
          </a:p>
          <a:p>
            <a:endParaRPr lang="en-US" altLang="en-US" i="1" dirty="0"/>
          </a:p>
          <a:p>
            <a:r>
              <a:rPr lang="en-US" altLang="en-US" i="1" dirty="0"/>
              <a:t>Profitable:</a:t>
            </a:r>
            <a:r>
              <a:rPr lang="en-US" altLang="en-US" dirty="0"/>
              <a:t> The company can introduce the difference profitably.</a:t>
            </a:r>
          </a:p>
          <a:p>
            <a:endParaRPr lang="en-US" altLang="en-US" dirty="0"/>
          </a:p>
          <a:p>
            <a:r>
              <a:rPr lang="en-US" altLang="en-US" dirty="0"/>
              <a:t>Many companies have introduced differentiations that failed one or more of these tests. Choosing competitive advantages on which to position a product or service can be difficult, yet such choices may be crucial to success. Choosing the right differentiators can help a brand stand out from the pack of competitors. For example, </a:t>
            </a:r>
            <a:r>
              <a:rPr lang="en-US" sz="1200" kern="1200" dirty="0">
                <a:solidFill>
                  <a:schemeClr val="tx1"/>
                </a:solidFill>
                <a:effectLst/>
                <a:latin typeface="+mn-lt"/>
                <a:ea typeface="+mn-ea"/>
                <a:cs typeface="+mn-cs"/>
              </a:rPr>
              <a:t>when Nokia introduced its </a:t>
            </a:r>
            <a:r>
              <a:rPr lang="en-US" sz="1200" kern="1200" dirty="0" err="1">
                <a:solidFill>
                  <a:schemeClr val="tx1"/>
                </a:solidFill>
                <a:effectLst/>
                <a:latin typeface="+mn-lt"/>
                <a:ea typeface="+mn-ea"/>
                <a:cs typeface="+mn-cs"/>
              </a:rPr>
              <a:t>Lumia</a:t>
            </a:r>
            <a:r>
              <a:rPr lang="en-US" sz="1200" kern="1200" dirty="0">
                <a:solidFill>
                  <a:schemeClr val="tx1"/>
                </a:solidFill>
                <a:effectLst/>
                <a:latin typeface="+mn-lt"/>
                <a:ea typeface="+mn-ea"/>
                <a:cs typeface="+mn-cs"/>
              </a:rPr>
              <a:t> 1020 smartphone, it didn’t position the phone only on attributes shared with competing models, such as user interface and speed. It positioned it as a smartphone with a 41 megapixel camera with a “reinvented zoom” and “full HD video” that fits today’s digital lifestyles.</a:t>
            </a:r>
          </a:p>
          <a:p>
            <a:endParaRPr lang="en-US" altLang="en-US" dirty="0"/>
          </a:p>
        </p:txBody>
      </p:sp>
    </p:spTree>
    <p:extLst>
      <p:ext uri="{BB962C8B-B14F-4D97-AF65-F5344CB8AC3E}">
        <p14:creationId xmlns:p14="http://schemas.microsoft.com/office/powerpoint/2010/main" val="12238363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39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 full positioning of a brand is called the brand’s </a:t>
            </a:r>
            <a:r>
              <a:rPr lang="en-US" altLang="en-US" b="1" dirty="0"/>
              <a:t>value proposition</a:t>
            </a:r>
            <a:r>
              <a:rPr lang="en-US" altLang="en-US" dirty="0"/>
              <a:t>—the full mix of benefits on which a brand is differentiated and positioned. It is the answer to the customer’s question “Why should I buy your brand?” BMW’s “ultimate driving machine” value proposition hinges on performance but also includes luxury and styling, all for a price that is higher than average but seems fair for this mix of benefits.</a:t>
            </a:r>
          </a:p>
          <a:p>
            <a:endParaRPr lang="en-US" altLang="en-US" b="1" dirty="0"/>
          </a:p>
          <a:p>
            <a:r>
              <a:rPr lang="en-US" altLang="en-US" b="1" dirty="0"/>
              <a:t>Figure 7.4 </a:t>
            </a:r>
            <a:r>
              <a:rPr lang="en-US" altLang="en-US" dirty="0"/>
              <a:t>shows possible value propositions on which a company might position its products. In the figure, the five green cells represent winning value propositions— differentiation and positioning that gives the company a competitive advantage.</a:t>
            </a:r>
          </a:p>
          <a:p>
            <a:endParaRPr lang="en-US" altLang="en-US" b="1" i="1" dirty="0"/>
          </a:p>
          <a:p>
            <a:r>
              <a:rPr lang="en-US" altLang="en-US" b="1" i="0" dirty="0"/>
              <a:t>More for more</a:t>
            </a:r>
            <a:r>
              <a:rPr lang="en-US" altLang="en-US" b="0" i="0" dirty="0"/>
              <a:t>: This</a:t>
            </a:r>
            <a:r>
              <a:rPr lang="en-US" altLang="en-US" b="1" i="0" dirty="0"/>
              <a:t> </a:t>
            </a:r>
            <a:r>
              <a:rPr lang="en-US" altLang="en-US" b="0" i="0" dirty="0"/>
              <a:t>positioning</a:t>
            </a:r>
            <a:r>
              <a:rPr lang="en-US" altLang="en-US" b="0" i="0" baseline="0" dirty="0"/>
              <a:t> involves </a:t>
            </a:r>
            <a:r>
              <a:rPr lang="en-US" altLang="en-US" dirty="0"/>
              <a:t>providing the most upscale product or service and charging a higher price to cover the higher costs. Although </a:t>
            </a:r>
            <a:r>
              <a:rPr lang="en-US" altLang="en-US" i="1" dirty="0"/>
              <a:t>more</a:t>
            </a:r>
            <a:r>
              <a:rPr lang="en-US" altLang="en-US" i="1" baseline="0" dirty="0"/>
              <a:t> </a:t>
            </a:r>
            <a:r>
              <a:rPr lang="en-US" altLang="en-US" i="1" dirty="0"/>
              <a:t>for</a:t>
            </a:r>
            <a:r>
              <a:rPr lang="en-US" altLang="en-US" i="1" baseline="0" dirty="0"/>
              <a:t> </a:t>
            </a:r>
            <a:r>
              <a:rPr lang="en-US" altLang="en-US" i="1" dirty="0"/>
              <a:t>more</a:t>
            </a:r>
            <a:r>
              <a:rPr lang="en-US" altLang="en-US" dirty="0"/>
              <a:t> can be profitable, this strategy can also be vulnerable. It often invites imitators who claim the same quality but at a lower price.</a:t>
            </a:r>
          </a:p>
          <a:p>
            <a:endParaRPr lang="en-US" altLang="en-US" dirty="0"/>
          </a:p>
          <a:p>
            <a:r>
              <a:rPr lang="en-US" altLang="en-US" b="1" dirty="0"/>
              <a:t>More for the same</a:t>
            </a:r>
            <a:r>
              <a:rPr lang="en-US" altLang="en-US" b="0" dirty="0"/>
              <a:t>:</a:t>
            </a:r>
            <a:r>
              <a:rPr lang="en-US" altLang="en-US" dirty="0"/>
              <a:t> Companies can attack a competitor’s </a:t>
            </a:r>
            <a:r>
              <a:rPr lang="en-US" altLang="en-US" i="1" dirty="0"/>
              <a:t>more</a:t>
            </a:r>
            <a:r>
              <a:rPr lang="en-US" altLang="en-US" i="1" baseline="0" dirty="0"/>
              <a:t> </a:t>
            </a:r>
            <a:r>
              <a:rPr lang="en-US" altLang="en-US" i="1" dirty="0"/>
              <a:t>for</a:t>
            </a:r>
            <a:r>
              <a:rPr lang="en-US" altLang="en-US" i="1" baseline="0" dirty="0"/>
              <a:t> </a:t>
            </a:r>
            <a:r>
              <a:rPr lang="en-US" altLang="en-US" i="1" dirty="0"/>
              <a:t>more </a:t>
            </a:r>
            <a:r>
              <a:rPr lang="en-US" altLang="en-US" dirty="0"/>
              <a:t>positioning by introducing a brand offering comparable quality at a lower price. For example, Toyota introduced its Lexus line with a </a:t>
            </a:r>
            <a:r>
              <a:rPr lang="en-US" altLang="en-US" i="1" dirty="0"/>
              <a:t>more</a:t>
            </a:r>
            <a:r>
              <a:rPr lang="en-US" altLang="en-US" i="1" baseline="0" dirty="0"/>
              <a:t> </a:t>
            </a:r>
            <a:r>
              <a:rPr lang="en-US" altLang="en-US" i="1" dirty="0"/>
              <a:t>for</a:t>
            </a:r>
            <a:r>
              <a:rPr lang="en-US" altLang="en-US" i="1" baseline="0" dirty="0"/>
              <a:t> </a:t>
            </a:r>
            <a:r>
              <a:rPr lang="en-US" altLang="en-US" i="1" dirty="0"/>
              <a:t>the</a:t>
            </a:r>
            <a:r>
              <a:rPr lang="en-US" altLang="en-US" i="1" baseline="0" dirty="0"/>
              <a:t> </a:t>
            </a:r>
            <a:r>
              <a:rPr lang="en-US" altLang="en-US" i="1" dirty="0"/>
              <a:t>same </a:t>
            </a:r>
            <a:r>
              <a:rPr lang="en-US" altLang="en-US" i="0" dirty="0"/>
              <a:t>value proposition versus Mercedes and BMW.</a:t>
            </a:r>
          </a:p>
          <a:p>
            <a:endParaRPr lang="en-US" altLang="en-US" i="0" dirty="0"/>
          </a:p>
          <a:p>
            <a:r>
              <a:rPr lang="en-US" altLang="en-US" b="1" i="0" dirty="0"/>
              <a:t>The same for less</a:t>
            </a:r>
            <a:r>
              <a:rPr lang="en-US" altLang="en-US" b="0" i="0" dirty="0"/>
              <a:t>:</a:t>
            </a:r>
            <a:r>
              <a:rPr lang="en-US" altLang="en-US" b="1" i="0" baseline="0" dirty="0"/>
              <a:t> </a:t>
            </a:r>
            <a:r>
              <a:rPr lang="en-US" altLang="en-US" i="0" dirty="0"/>
              <a:t>Offering </a:t>
            </a:r>
            <a:r>
              <a:rPr lang="en-US" altLang="en-US" i="1" dirty="0"/>
              <a:t>the same for less </a:t>
            </a:r>
            <a:r>
              <a:rPr lang="en-US" altLang="en-US" i="0" dirty="0"/>
              <a:t>can be a powerful value proposition—everyone likes a good deal. Discount stores such as </a:t>
            </a:r>
            <a:r>
              <a:rPr lang="en-US" altLang="en-US" i="0" dirty="0" err="1"/>
              <a:t>Walmart</a:t>
            </a:r>
            <a:r>
              <a:rPr lang="en-US" altLang="en-US" i="0" dirty="0"/>
              <a:t> and “category killers” such as Best Buy, </a:t>
            </a:r>
            <a:r>
              <a:rPr lang="en-US" altLang="en-US" i="0" dirty="0" err="1"/>
              <a:t>PetSmart</a:t>
            </a:r>
            <a:r>
              <a:rPr lang="en-US" altLang="en-US" i="0" dirty="0"/>
              <a:t>, David’s Bridal, and DSW Shoes use this positioning. </a:t>
            </a:r>
          </a:p>
          <a:p>
            <a:endParaRPr lang="en-US" altLang="en-US" dirty="0"/>
          </a:p>
          <a:p>
            <a:r>
              <a:rPr lang="en-US" altLang="en-US" b="1" dirty="0"/>
              <a:t>Less for much less</a:t>
            </a:r>
            <a:r>
              <a:rPr lang="en-US" altLang="en-US" b="0" dirty="0"/>
              <a:t>:</a:t>
            </a:r>
            <a:r>
              <a:rPr lang="en-US" altLang="en-US" dirty="0"/>
              <a:t> A market almost always exists for products that offer less and therefore cost less. Few people need, want, or can afford “the very best” in everything they buy. In many cases, consumers will gladly settle for less than optimal performance or give up some of the bells and whistles in exchange for a lower price. For example, Family Dollar and Dollar General stores offer more affordable goods at very low prices. </a:t>
            </a:r>
          </a:p>
          <a:p>
            <a:endParaRPr lang="en-US" altLang="en-US" dirty="0"/>
          </a:p>
          <a:p>
            <a:r>
              <a:rPr lang="en-US" altLang="en-US" b="1" dirty="0"/>
              <a:t>More for less</a:t>
            </a:r>
            <a:r>
              <a:rPr lang="en-US" altLang="en-US" b="0" dirty="0"/>
              <a:t>:</a:t>
            </a:r>
            <a:r>
              <a:rPr lang="en-US" altLang="en-US" dirty="0"/>
              <a:t> Of course, the winning value proposition would be to offer </a:t>
            </a:r>
            <a:r>
              <a:rPr lang="en-US" altLang="en-US" i="1" dirty="0"/>
              <a:t>more for less</a:t>
            </a:r>
            <a:r>
              <a:rPr lang="en-US" altLang="en-US" i="0" dirty="0"/>
              <a:t>. </a:t>
            </a:r>
            <a:r>
              <a:rPr lang="en-US" altLang="en-US" dirty="0"/>
              <a:t>Many companies claim to do this. And, in the short run, some companies can actually achieve such lofty positions. For example, when it first opened for business, Home Depot had arguably the best product selection, the best service</a:t>
            </a:r>
            <a:r>
              <a:rPr lang="en-US" altLang="en-US" i="0" dirty="0"/>
              <a:t>, and the </a:t>
            </a:r>
            <a:r>
              <a:rPr lang="en-US" altLang="en-US" dirty="0"/>
              <a:t>lowest prices compared to local hardware stores and other home improvement chains. Offering more usually costs more, making it difficult to deliver on the “for</a:t>
            </a:r>
            <a:r>
              <a:rPr lang="en-US" altLang="en-US" baseline="0" dirty="0"/>
              <a:t> </a:t>
            </a:r>
            <a:r>
              <a:rPr lang="en-US" altLang="en-US" dirty="0"/>
              <a:t>less” promise in the long run. </a:t>
            </a:r>
          </a:p>
          <a:p>
            <a:endParaRPr lang="en-US" altLang="en-US" dirty="0"/>
          </a:p>
          <a:p>
            <a:r>
              <a:rPr lang="en-US" altLang="en-US" dirty="0"/>
              <a:t>All said, each brand must adopt a positioning strategy designed to serve the needs and wants of its target markets. </a:t>
            </a:r>
            <a:r>
              <a:rPr lang="en-US" altLang="en-US" i="1" dirty="0"/>
              <a:t>More for more </a:t>
            </a:r>
            <a:r>
              <a:rPr lang="en-US" altLang="en-US" i="0" dirty="0"/>
              <a:t>will draw one target market, </a:t>
            </a:r>
            <a:r>
              <a:rPr lang="en-US" altLang="en-US" i="1" dirty="0"/>
              <a:t>less for much less </a:t>
            </a:r>
            <a:r>
              <a:rPr lang="en-US" altLang="en-US" i="0" dirty="0"/>
              <a:t>will draw another, and so on. Thus, in any market, there is usually room for many different companies, each successfully occupying different positions. The important thing is that each company must develop its own winning positioning strategy, one that makes the company </a:t>
            </a:r>
            <a:r>
              <a:rPr lang="en-US" altLang="en-US" dirty="0"/>
              <a:t>special to its target consumers.</a:t>
            </a:r>
          </a:p>
          <a:p>
            <a:r>
              <a:rPr lang="en-US" altLang="en-US" dirty="0"/>
              <a:t>Long Description: </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grid figure has nine cells placed in a 3 by 3 formation.</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Horizontally the three columns show the price, from the left to the right, as more; the same; and less.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Vertically the three rows show benefits, from bottom to the top, as less; the same; and more.</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three cells on the top row are colored green and labeled, from the left, as: more for more; more for the same; and more for less.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three cells in the middle row are colored, from the left, pink, yellow, and green, with the green cell labeled, the same for less.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three cells in the bottom row are colored, from the left, pink, pink, and green, with the green cell labeled, less for much less.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All the green cells are marked: These are winning propositions.</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Bef>
                <a:spcPts val="1500"/>
              </a:spcBef>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All the pink cells are marked: These are losing value propositions.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altLang="en-US" dirty="0"/>
          </a:p>
        </p:txBody>
      </p:sp>
    </p:spTree>
    <p:extLst>
      <p:ext uri="{BB962C8B-B14F-4D97-AF65-F5344CB8AC3E}">
        <p14:creationId xmlns:p14="http://schemas.microsoft.com/office/powerpoint/2010/main" val="2160248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4</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257639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40</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a:t>
            </a:r>
            <a:r>
              <a:rPr lang="en-US" altLang="en-US" baseline="0" dirty="0"/>
              <a:t> c</a:t>
            </a:r>
            <a:r>
              <a:rPr lang="en-US" altLang="en-US" dirty="0"/>
              <a:t>ompany and brand positioning should be summed up in a </a:t>
            </a:r>
            <a:r>
              <a:rPr lang="en-US" altLang="en-US" b="1" dirty="0"/>
              <a:t>positioning statement</a:t>
            </a:r>
            <a:r>
              <a:rPr lang="en-US" altLang="en-US" dirty="0"/>
              <a:t>. An example</a:t>
            </a:r>
            <a:r>
              <a:rPr lang="en-US" altLang="en-US" baseline="0" dirty="0"/>
              <a:t> using the above form is shown on the next slide.</a:t>
            </a:r>
          </a:p>
          <a:p>
            <a:endParaRPr lang="en-US" altLang="en-US" baseline="0" dirty="0"/>
          </a:p>
          <a:p>
            <a:r>
              <a:rPr lang="en-US" altLang="en-US" dirty="0"/>
              <a:t>The case for the brand’s superiority is made on its points of difference. For example, the U.S. Postal Service ships packages just like UPS and FedEx, but it differentiates its priority mail from competitors with convenient, low-price, flat-rate shipping boxes and envelopes. “If it fits, it ships,” promises USPS. </a:t>
            </a:r>
          </a:p>
        </p:txBody>
      </p:sp>
    </p:spTree>
    <p:extLst>
      <p:ext uri="{BB962C8B-B14F-4D97-AF65-F5344CB8AC3E}">
        <p14:creationId xmlns:p14="http://schemas.microsoft.com/office/powerpoint/2010/main" val="30867059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41</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a:defRPr/>
            </a:pPr>
            <a:r>
              <a:rPr lang="en-US" dirty="0">
                <a:ea typeface="ＭＳ Ｐゴシック" charset="-128"/>
              </a:rPr>
              <a:t>Once it has chosen a position, the company must take strong steps to deliver and communicate the desired position to its target consumers. All the company’s marketing mix efforts must support the positioning strategy. Positioning the company calls for concrete action, not just talk. If the company decides to build a position on better quality and service, it must first </a:t>
            </a:r>
            <a:r>
              <a:rPr lang="en-US" i="1" dirty="0">
                <a:ea typeface="ＭＳ Ｐゴシック" charset="-128"/>
              </a:rPr>
              <a:t>deliver</a:t>
            </a:r>
            <a:r>
              <a:rPr lang="en-US" dirty="0">
                <a:ea typeface="ＭＳ Ｐゴシック" charset="-128"/>
              </a:rPr>
              <a:t> that position. </a:t>
            </a:r>
          </a:p>
          <a:p>
            <a:pPr>
              <a:defRPr/>
            </a:pPr>
            <a:endParaRPr lang="en-US" dirty="0">
              <a:ea typeface="ＭＳ Ｐゴシック" charset="-128"/>
            </a:endParaRPr>
          </a:p>
          <a:p>
            <a:pPr>
              <a:defRPr/>
            </a:pPr>
            <a:r>
              <a:rPr lang="en-US" dirty="0">
                <a:ea typeface="ＭＳ Ｐゴシック" charset="-128"/>
              </a:rPr>
              <a:t>Companies must closely monitor and adapt the position over time to match changes in consumer needs and competitors’ strategies. However, the company should avoid abrupt changes that might confuse consumers, and should evolve gradually as it adapts to the ever-changing marketing environment.</a:t>
            </a:r>
            <a:r>
              <a:rPr lang="en-US" cap="all" dirty="0">
                <a:ea typeface="ＭＳ Ｐゴシック" charset="-128"/>
              </a:rPr>
              <a:t> </a:t>
            </a:r>
            <a:endParaRPr lang="en-US" dirty="0">
              <a:ea typeface="ＭＳ Ｐゴシック" charset="-128"/>
            </a:endParaRPr>
          </a:p>
        </p:txBody>
      </p:sp>
    </p:spTree>
    <p:extLst>
      <p:ext uri="{BB962C8B-B14F-4D97-AF65-F5344CB8AC3E}">
        <p14:creationId xmlns:p14="http://schemas.microsoft.com/office/powerpoint/2010/main" val="14298198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5</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Companies today recognize that they cannot appeal to all buyers in the marketplace—or at least not to all buyers in the same way. They must design customer-driven marketing strategies that build the right relationships with the right customers.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a:p>
            <a:r>
              <a:rPr lang="en-US" altLang="en-US" dirty="0"/>
              <a:t>Thus, most companies have moved away from mass marketing and toward </a:t>
            </a:r>
            <a:r>
              <a:rPr lang="en-US" altLang="en-US" i="1" dirty="0"/>
              <a:t>target marketing:</a:t>
            </a:r>
            <a:r>
              <a:rPr lang="en-US" altLang="en-US" dirty="0"/>
              <a:t> identifying market segments, selecting one or more of them, and developing products and marketing programs tailored to each.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Figure 7.1 </a:t>
            </a:r>
            <a:r>
              <a:rPr lang="en-US" sz="1200" b="0" i="0" u="none" strike="noStrike" kern="1200" baseline="0" dirty="0">
                <a:solidFill>
                  <a:schemeClr val="tx1"/>
                </a:solidFill>
                <a:latin typeface="+mn-lt"/>
                <a:ea typeface="+mn-ea"/>
                <a:cs typeface="+mn-cs"/>
              </a:rPr>
              <a:t>shows the four major steps in designing </a:t>
            </a:r>
            <a:r>
              <a:rPr lang="en-US" altLang="en-US" dirty="0"/>
              <a:t>a customer-driven marketing strategy:</a:t>
            </a:r>
          </a:p>
          <a:p>
            <a:endParaRPr lang="en-US" altLang="en-US" dirty="0"/>
          </a:p>
          <a:p>
            <a:pPr marL="171450" indent="-171450">
              <a:buFont typeface="Arial" panose="020B0604020202020204" pitchFamily="34" charset="0"/>
              <a:buChar char="•"/>
            </a:pPr>
            <a:r>
              <a:rPr lang="en-US" altLang="en-US" b="0" dirty="0"/>
              <a:t>Segmentation </a:t>
            </a:r>
          </a:p>
          <a:p>
            <a:pPr marL="171450" indent="-171450">
              <a:buFont typeface="Arial" panose="020B0604020202020204" pitchFamily="34" charset="0"/>
              <a:buChar char="•"/>
            </a:pPr>
            <a:r>
              <a:rPr lang="en-US" altLang="en-US" b="0" dirty="0"/>
              <a:t>Targeting</a:t>
            </a:r>
          </a:p>
          <a:p>
            <a:pPr marL="171450" indent="-171450">
              <a:buFont typeface="Arial" panose="020B0604020202020204" pitchFamily="34" charset="0"/>
              <a:buChar char="•"/>
            </a:pPr>
            <a:r>
              <a:rPr lang="en-US" altLang="en-US" b="0" dirty="0"/>
              <a:t>Differentiation</a:t>
            </a:r>
          </a:p>
          <a:p>
            <a:pPr marL="171450" indent="-171450">
              <a:buFont typeface="Arial" panose="020B0604020202020204" pitchFamily="34" charset="0"/>
              <a:buChar char="•"/>
            </a:pPr>
            <a:r>
              <a:rPr lang="en-US" altLang="en-US" b="0" dirty="0"/>
              <a:t>Positioning </a:t>
            </a:r>
          </a:p>
          <a:p>
            <a:endParaRPr lang="en-US" altLang="en-US" dirty="0"/>
          </a:p>
          <a:p>
            <a:r>
              <a:rPr lang="en-US" altLang="en-US" dirty="0"/>
              <a:t>We will discuss each of these steps in turn.</a:t>
            </a:r>
          </a:p>
          <a:p>
            <a:r>
              <a:rPr lang="en-US" alt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details depicted in the figure are as follows: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text "Create value for targeted customers" is depicted in the center of the figure. The four steps listed around it are as follows: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Select customers to serve: </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mj-lt"/>
              <a:buAutoNum type="arabicPeriod"/>
            </a:pPr>
            <a:r>
              <a:rPr lang="en-US" sz="1200" dirty="0">
                <a:effectLst/>
                <a:latin typeface="Calibri" panose="020F0502020204030204" pitchFamily="34" charset="0"/>
                <a:ea typeface="Times New Roman" panose="02020603050405020304" pitchFamily="18" charset="0"/>
                <a:cs typeface="Calibri" panose="020F0502020204030204" pitchFamily="34" charset="0"/>
              </a:rPr>
              <a:t>Segmentation: Divide the total market into smaller segments</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1000"/>
              </a:spcAft>
              <a:buFont typeface="+mj-lt"/>
              <a:buAutoNum type="arabicPeriod"/>
            </a:pPr>
            <a:r>
              <a:rPr lang="en-US" sz="1200" dirty="0">
                <a:effectLst/>
                <a:latin typeface="Calibri" panose="020F0502020204030204" pitchFamily="34" charset="0"/>
                <a:ea typeface="Times New Roman" panose="02020603050405020304" pitchFamily="18" charset="0"/>
                <a:cs typeface="Calibri" panose="020F0502020204030204" pitchFamily="34" charset="0"/>
              </a:rPr>
              <a:t>Targeting: Select the segment or segments to enter</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Decide on a value proposition</a:t>
            </a:r>
            <a:endParaRPr lang="en-IN" sz="12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0"/>
              </a:spcAft>
              <a:buFont typeface="+mj-lt"/>
              <a:buAutoNum type="arabicPeriod" startAt="3"/>
            </a:pPr>
            <a:r>
              <a:rPr lang="en-US" sz="1200" dirty="0">
                <a:effectLst/>
                <a:latin typeface="Calibri" panose="020F0502020204030204" pitchFamily="34" charset="0"/>
                <a:ea typeface="Times New Roman" panose="02020603050405020304" pitchFamily="18" charset="0"/>
                <a:cs typeface="Calibri" panose="020F0502020204030204" pitchFamily="34" charset="0"/>
              </a:rPr>
              <a:t>Differentiation: Differentiate the market offering to create superior customer value</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15000"/>
              </a:lnSpc>
              <a:spcAft>
                <a:spcPts val="1000"/>
              </a:spcAft>
              <a:buFont typeface="+mj-lt"/>
              <a:buAutoNum type="arabicPeriod" startAt="3"/>
            </a:pPr>
            <a:r>
              <a:rPr lang="en-US" sz="1200" dirty="0">
                <a:effectLst/>
                <a:latin typeface="Calibri" panose="020F0502020204030204" pitchFamily="34" charset="0"/>
                <a:ea typeface="Times New Roman" panose="02020603050405020304" pitchFamily="18" charset="0"/>
                <a:cs typeface="Calibri" panose="020F0502020204030204" pitchFamily="34" charset="0"/>
              </a:rPr>
              <a:t>Positioning: Position the market offering in the minds of target customers</a:t>
            </a:r>
            <a:endParaRPr lang="en-IN" sz="1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 note reads "In concept, marketing boils down to two questions: 1. Which customers will we serve? and 2. How will we serve them? Of course, the tough part is coming up with good answers to these simple-sounding yet difficult questions. The goal is to create more value for the customers we serve than competitors do.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altLang="en-US" dirty="0"/>
          </a:p>
        </p:txBody>
      </p:sp>
    </p:spTree>
    <p:extLst>
      <p:ext uri="{BB962C8B-B14F-4D97-AF65-F5344CB8AC3E}">
        <p14:creationId xmlns:p14="http://schemas.microsoft.com/office/powerpoint/2010/main" val="21055720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bwMode="auto">
          <a:noFill/>
          <a:ln>
            <a:miter lim="800000"/>
            <a:headEnd/>
            <a:tailEnd/>
          </a:ln>
        </p:spPr>
        <p:txBody>
          <a:bodyPr/>
          <a:lstStyle/>
          <a:p>
            <a:fld id="{EFB05278-0ACB-4DE5-84A4-C63BC4CA7DEB}" type="slidenum">
              <a:rPr lang="en-US" smtClean="0">
                <a:latin typeface="Calibri" pitchFamily="34" charset="0"/>
                <a:ea typeface="ヒラギノ角ゴ Pro W3"/>
                <a:cs typeface="ヒラギノ角ゴ Pro W3"/>
              </a:rPr>
              <a:pPr/>
              <a:t>6</a:t>
            </a:fld>
            <a:endParaRPr lang="en-US" dirty="0">
              <a:latin typeface="Calibri" pitchFamily="34" charset="0"/>
              <a:ea typeface="ヒラギノ角ゴ Pro W3"/>
              <a:cs typeface="ヒラギノ角ゴ Pro W3"/>
            </a:endParaRPr>
          </a:p>
        </p:txBody>
      </p:sp>
      <p:sp>
        <p:nvSpPr>
          <p:cNvPr id="17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7411" name="Rectangle 3"/>
          <p:cNvSpPr>
            <a:spLocks noGrp="1" noChangeArrowheads="1"/>
          </p:cNvSpPr>
          <p:nvPr>
            <p:ph type="body" idx="1"/>
          </p:nvPr>
        </p:nvSpPr>
        <p:spPr bwMode="auto">
          <a:noFill/>
        </p:spPr>
        <p:txBody>
          <a:bodyPr/>
          <a:lstStyle/>
          <a:p>
            <a:endParaRPr lang="en-US" dirty="0"/>
          </a:p>
        </p:txBody>
      </p:sp>
    </p:spTree>
    <p:extLst>
      <p:ext uri="{BB962C8B-B14F-4D97-AF65-F5344CB8AC3E}">
        <p14:creationId xmlns:p14="http://schemas.microsoft.com/office/powerpoint/2010/main" val="667249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7</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Buyers in any market differ in their wants, resources, locations, buying attitudes, and buying practices. Through market segmentation, companies divide large, heterogeneous markets into smaller segments that can be reached more efficiently and effectively with products and services that match their unique needs. </a:t>
            </a:r>
          </a:p>
        </p:txBody>
      </p:sp>
    </p:spTree>
    <p:extLst>
      <p:ext uri="{BB962C8B-B14F-4D97-AF65-F5344CB8AC3E}">
        <p14:creationId xmlns:p14="http://schemas.microsoft.com/office/powerpoint/2010/main" val="31965002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8</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In Learning Objective 2, we will discuss four important segmentation topics: segmenting consumer markets, segmenting business markets, segmenting international markets, and the requirements for effective segmentation.</a:t>
            </a:r>
          </a:p>
        </p:txBody>
      </p:sp>
    </p:spTree>
    <p:extLst>
      <p:ext uri="{BB962C8B-B14F-4D97-AF65-F5344CB8AC3E}">
        <p14:creationId xmlns:p14="http://schemas.microsoft.com/office/powerpoint/2010/main" val="488991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bwMode="auto">
          <a:noFill/>
          <a:ln>
            <a:miter lim="800000"/>
            <a:headEnd/>
            <a:tailEnd/>
          </a:ln>
        </p:spPr>
        <p:txBody>
          <a:bodyPr/>
          <a:lstStyle/>
          <a:p>
            <a:fld id="{21369FB5-585D-4FD3-97DB-28D88A2CD41D}" type="slidenum">
              <a:rPr lang="en-US" smtClean="0">
                <a:latin typeface="Calibri" pitchFamily="34" charset="0"/>
                <a:ea typeface="ヒラギノ角ゴ Pro W3"/>
                <a:cs typeface="ヒラギノ角ゴ Pro W3"/>
              </a:rPr>
              <a:pPr/>
              <a:t>9</a:t>
            </a:fld>
            <a:endParaRPr lang="en-US" dirty="0">
              <a:latin typeface="Calibri" pitchFamily="34" charset="0"/>
              <a:ea typeface="ヒラギノ角ゴ Pro W3"/>
              <a:cs typeface="ヒラギノ角ゴ Pro W3"/>
            </a:endParaRPr>
          </a:p>
        </p:txBody>
      </p:sp>
      <p:sp>
        <p:nvSpPr>
          <p:cNvPr id="25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5603" name="Rectangle 3"/>
          <p:cNvSpPr>
            <a:spLocks noGrp="1" noChangeArrowheads="1"/>
          </p:cNvSpPr>
          <p:nvPr>
            <p:ph type="body" idx="1"/>
          </p:nvPr>
        </p:nvSpPr>
        <p:spPr bwMode="auto">
          <a:noFill/>
        </p:spPr>
        <p:txBody>
          <a:bodyPr/>
          <a:lstStyle/>
          <a:p>
            <a:r>
              <a:rPr lang="en-US" altLang="en-US" dirty="0"/>
              <a:t>There is no single way to segment a market. A marketer has to try different segmentation variables, alone and in combination, to find the best way to view market structure. This visual outlines variables shown in Table 7.1 that might be used in segmenting consumer markets. </a:t>
            </a:r>
          </a:p>
        </p:txBody>
      </p:sp>
    </p:spTree>
    <p:extLst>
      <p:ext uri="{BB962C8B-B14F-4D97-AF65-F5344CB8AC3E}">
        <p14:creationId xmlns:p14="http://schemas.microsoft.com/office/powerpoint/2010/main" val="3323337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CC63437D-3AF5-469C-A22E-CC660C5E4467}"/>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a:t>Click to edit Master title style</a:t>
            </a:r>
          </a:p>
        </p:txBody>
      </p:sp>
      <p:sp>
        <p:nvSpPr>
          <p:cNvPr id="3" name="Content Placeholder 2"/>
          <p:cNvSpPr>
            <a:spLocks noGrp="1"/>
          </p:cNvSpPr>
          <p:nvPr>
            <p:ph idx="1"/>
          </p:nvPr>
        </p:nvSpPr>
        <p:spPr>
          <a:xfrm>
            <a:off x="457200" y="1600201"/>
            <a:ext cx="4114800" cy="213360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id="{8197E8DE-13DA-447B-850F-2EAD62849F6C}"/>
              </a:ext>
            </a:extLst>
          </p:cNvPr>
          <p:cNvSpPr>
            <a:spLocks noGrp="1"/>
          </p:cNvSpPr>
          <p:nvPr>
            <p:ph type="pic" sz="quarter" idx="13"/>
          </p:nvPr>
        </p:nvSpPr>
        <p:spPr>
          <a:xfrm>
            <a:off x="4800600" y="4038598"/>
            <a:ext cx="3886200" cy="1905000"/>
          </a:xfrm>
        </p:spPr>
        <p:txBody>
          <a:bodyPr/>
          <a:lstStyle/>
          <a:p>
            <a:endParaRPr lang="en-IN"/>
          </a:p>
        </p:txBody>
      </p:sp>
      <p:sp>
        <p:nvSpPr>
          <p:cNvPr id="7" name="Content Placeholder 6">
            <a:extLst>
              <a:ext uri="{FF2B5EF4-FFF2-40B4-BE49-F238E27FC236}">
                <a16:creationId xmlns:a16="http://schemas.microsoft.com/office/drawing/2014/main" id="{11694FD7-2318-4537-B2E4-C9E2B6C5897D}"/>
              </a:ext>
            </a:extLst>
          </p:cNvPr>
          <p:cNvSpPr>
            <a:spLocks noGrp="1"/>
          </p:cNvSpPr>
          <p:nvPr>
            <p:ph sz="quarter" idx="14"/>
          </p:nvPr>
        </p:nvSpPr>
        <p:spPr>
          <a:xfrm>
            <a:off x="457200" y="4038600"/>
            <a:ext cx="4114800" cy="1905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Content Placeholder 8">
            <a:extLst>
              <a:ext uri="{FF2B5EF4-FFF2-40B4-BE49-F238E27FC236}">
                <a16:creationId xmlns:a16="http://schemas.microsoft.com/office/drawing/2014/main" id="{18728059-6AF2-460F-848D-42262EEA90E8}"/>
              </a:ext>
            </a:extLst>
          </p:cNvPr>
          <p:cNvSpPr>
            <a:spLocks noGrp="1"/>
          </p:cNvSpPr>
          <p:nvPr>
            <p:ph sz="quarter" idx="15"/>
          </p:nvPr>
        </p:nvSpPr>
        <p:spPr>
          <a:xfrm>
            <a:off x="4800600" y="1600200"/>
            <a:ext cx="3886200" cy="2133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5546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latin typeface="+mj-lt"/>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4/29/2020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6933929B-2CCA-4E23-8E74-688B683E7A42}"/>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20379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latin typeface="+mj-lt"/>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latin typeface="+mj-lt"/>
              </a:defRPr>
            </a:lvl1p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4/29/2020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09DC2E48-2D21-46B4-A0EA-FCEA1AEAF6A3}"/>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3711136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atin typeface="+mj-lt"/>
              </a:defRPr>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4/29/2020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00F3AB71-FEF4-4A35-ADA3-17A535D4FA9C}"/>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981062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lvl1pPr>
              <a:defRPr>
                <a:latin typeface="+mj-lt"/>
              </a:defRPr>
            </a:lvl1p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914400" y="1371600"/>
            <a:ext cx="7162800" cy="381000"/>
          </a:xfrm>
        </p:spPr>
        <p:txBody>
          <a:bodyPr/>
          <a:lstStyle>
            <a:lvl1pPr algn="ctr">
              <a:buNone/>
              <a:defRPr sz="2800" b="1" i="0">
                <a:solidFill>
                  <a:schemeClr val="tx2"/>
                </a:solidFill>
              </a:defRPr>
            </a:lvl1pPr>
          </a:lstStyle>
          <a:p>
            <a:pPr lvl="0"/>
            <a:r>
              <a:rPr lang="en-US" dirty="0"/>
              <a:t>Click to edit Master text styles</a:t>
            </a:r>
          </a:p>
        </p:txBody>
      </p:sp>
      <p:sp>
        <p:nvSpPr>
          <p:cNvPr id="5" name="Title 4"/>
          <p:cNvSpPr>
            <a:spLocks noGrp="1"/>
          </p:cNvSpPr>
          <p:nvPr>
            <p:ph type="title"/>
          </p:nvPr>
        </p:nvSpPr>
        <p:spPr/>
        <p:txBody>
          <a:bodyPr/>
          <a:lstStyle>
            <a:lvl1pPr>
              <a:defRPr>
                <a:latin typeface="+mj-lt"/>
              </a:defRPr>
            </a:lvl1pPr>
          </a:lstStyle>
          <a:p>
            <a:r>
              <a:rPr lang="en-US"/>
              <a:t>Click to edit Master title style</a:t>
            </a:r>
          </a:p>
        </p:txBody>
      </p:sp>
    </p:spTree>
    <p:extLst>
      <p:ext uri="{BB962C8B-B14F-4D97-AF65-F5344CB8AC3E}">
        <p14:creationId xmlns:p14="http://schemas.microsoft.com/office/powerpoint/2010/main" val="22887597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3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4/29/2020</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A3677BCC-3799-4CEF-B182-5624E410785B}"/>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sz="1200"/>
            </a:lvl1pPr>
          </a:lstStyle>
          <a:p>
            <a:pPr algn="r" fontAlgn="base"/>
            <a:endParaRPr lang="en-US" sz="1600" dirty="0"/>
          </a:p>
        </p:txBody>
      </p:sp>
      <p:sp>
        <p:nvSpPr>
          <p:cNvPr id="3" name="Picture Placeholder 2">
            <a:extLst>
              <a:ext uri="{FF2B5EF4-FFF2-40B4-BE49-F238E27FC236}">
                <a16:creationId xmlns:a16="http://schemas.microsoft.com/office/drawing/2014/main" id="{8EF41047-340A-449D-97DC-42F82207109C}"/>
              </a:ext>
            </a:extLst>
          </p:cNvPr>
          <p:cNvSpPr>
            <a:spLocks noGrp="1"/>
          </p:cNvSpPr>
          <p:nvPr>
            <p:ph type="pic" sz="quarter" idx="17"/>
          </p:nvPr>
        </p:nvSpPr>
        <p:spPr>
          <a:xfrm>
            <a:off x="457200" y="1600199"/>
            <a:ext cx="4114800" cy="4309233"/>
          </a:xfrm>
        </p:spPr>
        <p:txBody>
          <a:bodyPr/>
          <a:lstStyle/>
          <a:p>
            <a:endParaRPr lang="en-IN"/>
          </a:p>
        </p:txBody>
      </p:sp>
    </p:spTree>
    <p:extLst>
      <p:ext uri="{BB962C8B-B14F-4D97-AF65-F5344CB8AC3E}">
        <p14:creationId xmlns:p14="http://schemas.microsoft.com/office/powerpoint/2010/main" val="2009814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1066800"/>
          </a:xfrm>
        </p:spPr>
        <p:txBody>
          <a:bodyPr/>
          <a:lstStyle/>
          <a:p>
            <a:endParaRPr lang="en-IN"/>
          </a:p>
        </p:txBody>
      </p:sp>
    </p:spTree>
    <p:extLst>
      <p:ext uri="{BB962C8B-B14F-4D97-AF65-F5344CB8AC3E}">
        <p14:creationId xmlns:p14="http://schemas.microsoft.com/office/powerpoint/2010/main" val="1860170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4/29/2020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4/29/2020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a:t>Click to edit Master title style</a:t>
            </a:r>
          </a:p>
        </p:txBody>
      </p:sp>
      <p:sp>
        <p:nvSpPr>
          <p:cNvPr id="3" name="Content Placeholder 2"/>
          <p:cNvSpPr>
            <a:spLocks noGrp="1"/>
          </p:cNvSpPr>
          <p:nvPr>
            <p:ph idx="1"/>
          </p:nvPr>
        </p:nvSpPr>
        <p:spPr>
          <a:xfrm>
            <a:off x="457200" y="1600201"/>
            <a:ext cx="8229600" cy="182880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id="{8197E8DE-13DA-447B-850F-2EAD62849F6C}"/>
              </a:ext>
            </a:extLst>
          </p:cNvPr>
          <p:cNvSpPr>
            <a:spLocks noGrp="1"/>
          </p:cNvSpPr>
          <p:nvPr>
            <p:ph type="pic" sz="quarter" idx="13"/>
          </p:nvPr>
        </p:nvSpPr>
        <p:spPr>
          <a:xfrm>
            <a:off x="457200" y="3886200"/>
            <a:ext cx="8229600" cy="1828800"/>
          </a:xfrm>
        </p:spPr>
        <p:txBody>
          <a:bodyPr/>
          <a:lstStyle/>
          <a:p>
            <a:endParaRPr lang="en-IN"/>
          </a:p>
        </p:txBody>
      </p:sp>
    </p:spTree>
    <p:extLst>
      <p:ext uri="{BB962C8B-B14F-4D97-AF65-F5344CB8AC3E}">
        <p14:creationId xmlns:p14="http://schemas.microsoft.com/office/powerpoint/2010/main" val="359904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a:t>Click to edit Master title style</a:t>
            </a:r>
          </a:p>
        </p:txBody>
      </p:sp>
      <p:sp>
        <p:nvSpPr>
          <p:cNvPr id="3" name="Content Placeholder 2"/>
          <p:cNvSpPr>
            <a:spLocks noGrp="1"/>
          </p:cNvSpPr>
          <p:nvPr>
            <p:ph idx="1"/>
          </p:nvPr>
        </p:nvSpPr>
        <p:spPr>
          <a:xfrm>
            <a:off x="457200" y="1600201"/>
            <a:ext cx="8229600" cy="95193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id="{8197E8DE-13DA-447B-850F-2EAD62849F6C}"/>
              </a:ext>
            </a:extLst>
          </p:cNvPr>
          <p:cNvSpPr>
            <a:spLocks noGrp="1"/>
          </p:cNvSpPr>
          <p:nvPr>
            <p:ph type="pic" sz="quarter" idx="13"/>
          </p:nvPr>
        </p:nvSpPr>
        <p:spPr>
          <a:xfrm>
            <a:off x="457200" y="4114800"/>
            <a:ext cx="8229600" cy="1600200"/>
          </a:xfrm>
        </p:spPr>
        <p:txBody>
          <a:bodyPr/>
          <a:lstStyle/>
          <a:p>
            <a:endParaRPr lang="en-IN"/>
          </a:p>
        </p:txBody>
      </p:sp>
      <p:sp>
        <p:nvSpPr>
          <p:cNvPr id="7" name="Content Placeholder 6">
            <a:extLst>
              <a:ext uri="{FF2B5EF4-FFF2-40B4-BE49-F238E27FC236}">
                <a16:creationId xmlns:a16="http://schemas.microsoft.com/office/drawing/2014/main" id="{8F41FDFD-8D89-4B78-9255-D62C883A6D14}"/>
              </a:ext>
            </a:extLst>
          </p:cNvPr>
          <p:cNvSpPr>
            <a:spLocks noGrp="1"/>
          </p:cNvSpPr>
          <p:nvPr>
            <p:ph sz="quarter" idx="14"/>
          </p:nvPr>
        </p:nvSpPr>
        <p:spPr>
          <a:xfrm>
            <a:off x="457200" y="2840038"/>
            <a:ext cx="8229600" cy="9509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87012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a:t>Click to edit Master title style</a:t>
            </a:r>
          </a:p>
        </p:txBody>
      </p:sp>
      <p:sp>
        <p:nvSpPr>
          <p:cNvPr id="3" name="Content Placeholder 2"/>
          <p:cNvSpPr>
            <a:spLocks noGrp="1"/>
          </p:cNvSpPr>
          <p:nvPr>
            <p:ph idx="1"/>
          </p:nvPr>
        </p:nvSpPr>
        <p:spPr>
          <a:xfrm>
            <a:off x="457200" y="1600200"/>
            <a:ext cx="4114800" cy="4343399"/>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id="{8197E8DE-13DA-447B-850F-2EAD62849F6C}"/>
              </a:ext>
            </a:extLst>
          </p:cNvPr>
          <p:cNvSpPr>
            <a:spLocks noGrp="1"/>
          </p:cNvSpPr>
          <p:nvPr>
            <p:ph type="pic" sz="quarter" idx="13"/>
          </p:nvPr>
        </p:nvSpPr>
        <p:spPr>
          <a:xfrm>
            <a:off x="4800600" y="1600200"/>
            <a:ext cx="3886200" cy="4343398"/>
          </a:xfrm>
        </p:spPr>
        <p:txBody>
          <a:bodyPr/>
          <a:lstStyle/>
          <a:p>
            <a:endParaRPr lang="en-IN"/>
          </a:p>
        </p:txBody>
      </p:sp>
    </p:spTree>
    <p:extLst>
      <p:ext uri="{BB962C8B-B14F-4D97-AF65-F5344CB8AC3E}">
        <p14:creationId xmlns:p14="http://schemas.microsoft.com/office/powerpoint/2010/main" val="1027500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latin typeface="+mj-lt"/>
              </a:defRPr>
            </a:lvl1pPr>
          </a:lstStyle>
          <a:p>
            <a:r>
              <a:rPr lang="en-US"/>
              <a:t>Click to edit Master title style</a:t>
            </a:r>
          </a:p>
        </p:txBody>
      </p:sp>
      <p:sp>
        <p:nvSpPr>
          <p:cNvPr id="3" name="Content Placeholder 2"/>
          <p:cNvSpPr>
            <a:spLocks noGrp="1"/>
          </p:cNvSpPr>
          <p:nvPr>
            <p:ph idx="1"/>
          </p:nvPr>
        </p:nvSpPr>
        <p:spPr>
          <a:xfrm>
            <a:off x="457200" y="1600201"/>
            <a:ext cx="4114800" cy="2133600"/>
          </a:xfrm>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4/29/2020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id="{8197E8DE-13DA-447B-850F-2EAD62849F6C}"/>
              </a:ext>
            </a:extLst>
          </p:cNvPr>
          <p:cNvSpPr>
            <a:spLocks noGrp="1"/>
          </p:cNvSpPr>
          <p:nvPr>
            <p:ph type="pic" sz="quarter" idx="13"/>
          </p:nvPr>
        </p:nvSpPr>
        <p:spPr>
          <a:xfrm>
            <a:off x="4800600" y="1600200"/>
            <a:ext cx="3886200" cy="4343398"/>
          </a:xfrm>
        </p:spPr>
        <p:txBody>
          <a:bodyPr/>
          <a:lstStyle/>
          <a:p>
            <a:endParaRPr lang="en-IN"/>
          </a:p>
        </p:txBody>
      </p:sp>
      <p:sp>
        <p:nvSpPr>
          <p:cNvPr id="7" name="Content Placeholder 6">
            <a:extLst>
              <a:ext uri="{FF2B5EF4-FFF2-40B4-BE49-F238E27FC236}">
                <a16:creationId xmlns:a16="http://schemas.microsoft.com/office/drawing/2014/main" id="{11694FD7-2318-4537-B2E4-C9E2B6C5897D}"/>
              </a:ext>
            </a:extLst>
          </p:cNvPr>
          <p:cNvSpPr>
            <a:spLocks noGrp="1"/>
          </p:cNvSpPr>
          <p:nvPr>
            <p:ph sz="quarter" idx="14"/>
          </p:nvPr>
        </p:nvSpPr>
        <p:spPr>
          <a:xfrm>
            <a:off x="457200" y="4038600"/>
            <a:ext cx="4114800" cy="1905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75916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4/29/2020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A8270A9D-0BF7-4656-B623-8F8F6E783A8B}"/>
              </a:ext>
            </a:extLst>
          </p:cNvPr>
          <p:cNvSpPr txBox="1">
            <a:spLocks/>
          </p:cNvSpPr>
          <p:nvPr userDrawn="1"/>
        </p:nvSpPr>
        <p:spPr>
          <a:xfrm>
            <a:off x="3578470" y="6404786"/>
            <a:ext cx="5102225" cy="246221"/>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fontAlgn="base">
              <a:buNone/>
            </a:pPr>
            <a:r>
              <a:rPr lang="en-US" dirty="0"/>
              <a:t>Copyright © 2021, 2018, 2016 Pearson Education,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71" r:id="rId6"/>
    <p:sldLayoutId id="2147483673" r:id="rId7"/>
    <p:sldLayoutId id="2147483672" r:id="rId8"/>
    <p:sldLayoutId id="2147483674" r:id="rId9"/>
    <p:sldLayoutId id="2147483675" r:id="rId10"/>
    <p:sldLayoutId id="2147483658" r:id="rId11"/>
    <p:sldLayoutId id="2147483660" r:id="rId12"/>
    <p:sldLayoutId id="2147483662" r:id="rId13"/>
    <p:sldLayoutId id="2147483661" r:id="rId14"/>
    <p:sldLayoutId id="2147483663" r:id="rId15"/>
    <p:sldLayoutId id="2147483651" r:id="rId16"/>
    <p:sldLayoutId id="2147483654" r:id="rId17"/>
    <p:sldLayoutId id="2147483655" r:id="rId18"/>
    <p:sldLayoutId id="2147483667" r:id="rId19"/>
    <p:sldLayoutId id="2147483668" r:id="rId20"/>
    <p:sldLayoutId id="2147483669" r:id="rId21"/>
    <p:sldLayoutId id="2147483670" r:id="rId22"/>
    <p:sldLayoutId id="2147483676" r:id="rId23"/>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3.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77"/>
            <a:ext cx="8229600" cy="555051"/>
          </a:xfrm>
        </p:spPr>
        <p:txBody>
          <a:bodyPr>
            <a:spAutoFit/>
          </a:bodyPr>
          <a:lstStyle/>
          <a:p>
            <a:r>
              <a:rPr lang="en-US" altLang="en-US" sz="3600" dirty="0">
                <a:latin typeface="+mj-lt"/>
                <a:sym typeface="Times New Roman" panose="02020603050405020304" pitchFamily="18" charset="0"/>
              </a:rPr>
              <a:t>Principles of Marketing</a:t>
            </a:r>
            <a:endParaRPr lang="en-IN" sz="3600" dirty="0">
              <a:latin typeface="+mj-lt"/>
            </a:endParaRPr>
          </a:p>
        </p:txBody>
      </p:sp>
      <p:sp>
        <p:nvSpPr>
          <p:cNvPr id="3" name="Text Placeholder 2"/>
          <p:cNvSpPr>
            <a:spLocks noGrp="1"/>
          </p:cNvSpPr>
          <p:nvPr>
            <p:ph type="body" sz="quarter" idx="13"/>
          </p:nvPr>
        </p:nvSpPr>
        <p:spPr>
          <a:xfrm>
            <a:off x="457200" y="846959"/>
            <a:ext cx="8229600" cy="359857"/>
          </a:xfrm>
        </p:spPr>
        <p:txBody>
          <a:bodyPr>
            <a:spAutoFit/>
          </a:bodyPr>
          <a:lstStyle/>
          <a:p>
            <a:r>
              <a:rPr lang="en-US" dirty="0"/>
              <a:t>Eighteenth Edition</a:t>
            </a:r>
            <a:endParaRPr lang="en-IN" dirty="0"/>
          </a:p>
        </p:txBody>
      </p:sp>
      <p:sp>
        <p:nvSpPr>
          <p:cNvPr id="4" name="Text Placeholder 3"/>
          <p:cNvSpPr>
            <a:spLocks noGrp="1"/>
          </p:cNvSpPr>
          <p:nvPr>
            <p:ph type="body" sz="quarter" idx="14"/>
          </p:nvPr>
        </p:nvSpPr>
        <p:spPr>
          <a:xfrm>
            <a:off x="4583872" y="2911153"/>
            <a:ext cx="4102928" cy="492443"/>
          </a:xfrm>
        </p:spPr>
        <p:txBody>
          <a:bodyPr vert="horz" wrap="square" lIns="0" tIns="0" rIns="0" bIns="0" rtlCol="0" anchor="ctr">
            <a:spAutoFit/>
          </a:bodyPr>
          <a:lstStyle/>
          <a:p>
            <a:pPr>
              <a:spcBef>
                <a:spcPct val="0"/>
              </a:spcBef>
              <a:defRPr/>
            </a:pPr>
            <a:r>
              <a:rPr lang="en-US" sz="3200" dirty="0"/>
              <a:t>Chapter 7</a:t>
            </a:r>
          </a:p>
        </p:txBody>
      </p:sp>
      <p:sp>
        <p:nvSpPr>
          <p:cNvPr id="5" name="Text Placeholder 4"/>
          <p:cNvSpPr>
            <a:spLocks noGrp="1"/>
          </p:cNvSpPr>
          <p:nvPr>
            <p:ph type="body" sz="quarter" idx="15"/>
          </p:nvPr>
        </p:nvSpPr>
        <p:spPr>
          <a:xfrm>
            <a:off x="4586514" y="3517561"/>
            <a:ext cx="4102928" cy="923330"/>
          </a:xfrm>
        </p:spPr>
        <p:txBody>
          <a:bodyPr vert="horz" wrap="square" lIns="0" tIns="0" rIns="0" bIns="0" rtlCol="0">
            <a:spAutoFit/>
          </a:bodyPr>
          <a:lstStyle/>
          <a:p>
            <a:pPr>
              <a:spcBef>
                <a:spcPct val="0"/>
              </a:spcBef>
              <a:defRPr/>
            </a:pPr>
            <a:r>
              <a:rPr lang="en-US" sz="2000" dirty="0"/>
              <a:t>Customer Value-Driven Marketing Strategy: Creating Value for Target Customers</a:t>
            </a:r>
          </a:p>
        </p:txBody>
      </p:sp>
      <p:pic>
        <p:nvPicPr>
          <p:cNvPr id="12" name="Picture Placeholder 11" descr="Front Cover: Principles of Marketing, Eighteenth Edition by Kotler and Armstrong">
            <a:extLst>
              <a:ext uri="{FF2B5EF4-FFF2-40B4-BE49-F238E27FC236}">
                <a16:creationId xmlns:a16="http://schemas.microsoft.com/office/drawing/2014/main" id="{464A9C8D-6CAF-462A-9D4E-6F88E0C0BCF6}"/>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88868" y="1298200"/>
            <a:ext cx="3920217" cy="5017876"/>
          </a:xfrm>
          <a:prstGeom prst="rect">
            <a:avLst/>
          </a:prstGeom>
        </p:spPr>
      </p:pic>
      <p:sp>
        <p:nvSpPr>
          <p:cNvPr id="6" name="Text Placeholder 5">
            <a:extLst>
              <a:ext uri="{FF2B5EF4-FFF2-40B4-BE49-F238E27FC236}">
                <a16:creationId xmlns:a16="http://schemas.microsoft.com/office/drawing/2014/main" id="{7D98ACA4-C370-4839-9D3C-7EB60DD1C3A6}"/>
              </a:ext>
            </a:extLst>
          </p:cNvPr>
          <p:cNvSpPr>
            <a:spLocks noGrp="1"/>
          </p:cNvSpPr>
          <p:nvPr>
            <p:ph type="body" sz="quarter" idx="16"/>
          </p:nvPr>
        </p:nvSpPr>
        <p:spPr>
          <a:xfrm>
            <a:off x="3578470" y="6404786"/>
            <a:ext cx="5102225" cy="184666"/>
          </a:xfrm>
        </p:spPr>
        <p:txBody>
          <a:bodyPr/>
          <a:lstStyle/>
          <a:p>
            <a:pPr algn="r" fontAlgn="base"/>
            <a:r>
              <a:rPr lang="en-US" dirty="0">
                <a:latin typeface="Verdana" panose="020B0604030504040204" pitchFamily="34" charset="0"/>
                <a:ea typeface="Verdana" panose="020B0604030504040204" pitchFamily="34" charset="0"/>
              </a:rPr>
              <a:t>Copyright © 2021, 2018, 2016 Pearson Education, Inc.</a:t>
            </a:r>
          </a:p>
        </p:txBody>
      </p:sp>
    </p:spTree>
    <p:extLst>
      <p:ext uri="{BB962C8B-B14F-4D97-AF65-F5344CB8AC3E}">
        <p14:creationId xmlns:p14="http://schemas.microsoft.com/office/powerpoint/2010/main" val="227765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53894" y="208386"/>
            <a:ext cx="8208842" cy="495550"/>
          </a:xfrm>
        </p:spPr>
        <p:txBody>
          <a:bodyPr>
            <a:noAutofit/>
          </a:bodyPr>
          <a:lstStyle/>
          <a:p>
            <a:r>
              <a:rPr lang="en-US" sz="3600" dirty="0">
                <a:solidFill>
                  <a:srgbClr val="0078A2"/>
                </a:solidFill>
              </a:rPr>
              <a:t>Market Segmentation </a:t>
            </a:r>
            <a:r>
              <a:rPr lang="en-US" sz="2800" dirty="0">
                <a:solidFill>
                  <a:srgbClr val="0078A2"/>
                </a:solidFill>
              </a:rPr>
              <a:t>(4 of 14)</a:t>
            </a:r>
            <a:endParaRPr lang="en-US" sz="2800" b="1" dirty="0">
              <a:solidFill>
                <a:srgbClr val="0078A2"/>
              </a:solidFill>
            </a:endParaRPr>
          </a:p>
        </p:txBody>
      </p:sp>
      <p:sp>
        <p:nvSpPr>
          <p:cNvPr id="3" name="Content Placeholder 2"/>
          <p:cNvSpPr>
            <a:spLocks noGrp="1"/>
          </p:cNvSpPr>
          <p:nvPr>
            <p:ph idx="1"/>
          </p:nvPr>
        </p:nvSpPr>
        <p:spPr>
          <a:xfrm>
            <a:off x="456595" y="999931"/>
            <a:ext cx="8208842" cy="1667069"/>
          </a:xfrm>
        </p:spPr>
        <p:txBody>
          <a:bodyPr>
            <a:noAutofit/>
          </a:bodyPr>
          <a:lstStyle/>
          <a:p>
            <a:pPr marL="0" indent="0">
              <a:spcBef>
                <a:spcPts val="600"/>
              </a:spcBef>
              <a:buNone/>
            </a:pPr>
            <a:r>
              <a:rPr lang="en-US" sz="2400" b="1" dirty="0"/>
              <a:t>Segmenting Consumer Markets</a:t>
            </a:r>
          </a:p>
          <a:p>
            <a:pPr marL="0" indent="0">
              <a:spcBef>
                <a:spcPts val="600"/>
              </a:spcBef>
              <a:buNone/>
            </a:pPr>
            <a:r>
              <a:rPr lang="en-US" altLang="en-US" sz="2400" b="1" dirty="0">
                <a:solidFill>
                  <a:srgbClr val="000000"/>
                </a:solidFill>
              </a:rPr>
              <a:t>Geographic segmentation </a:t>
            </a:r>
            <a:r>
              <a:rPr lang="en-US" altLang="en-US" sz="2400" dirty="0">
                <a:solidFill>
                  <a:srgbClr val="000000"/>
                </a:solidFill>
              </a:rPr>
              <a:t>divides the market into different geographical units such as nations, regions, states, counties, cities, or even neighborhoods.</a:t>
            </a:r>
            <a:endParaRPr lang="en-US" sz="2400" dirty="0"/>
          </a:p>
        </p:txBody>
      </p:sp>
    </p:spTree>
    <p:extLst>
      <p:ext uri="{BB962C8B-B14F-4D97-AF65-F5344CB8AC3E}">
        <p14:creationId xmlns:p14="http://schemas.microsoft.com/office/powerpoint/2010/main" val="354478945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458089" y="210742"/>
            <a:ext cx="8216679" cy="493720"/>
          </a:xfrm>
        </p:spPr>
        <p:txBody>
          <a:bodyPr>
            <a:noAutofit/>
          </a:bodyPr>
          <a:lstStyle/>
          <a:p>
            <a:r>
              <a:rPr lang="en-US" sz="3600" dirty="0">
                <a:solidFill>
                  <a:srgbClr val="0078A2"/>
                </a:solidFill>
              </a:rPr>
              <a:t>Market Segmentation </a:t>
            </a:r>
            <a:r>
              <a:rPr lang="en-US" sz="2800" dirty="0">
                <a:solidFill>
                  <a:srgbClr val="0078A2"/>
                </a:solidFill>
              </a:rPr>
              <a:t>(5 of 14)</a:t>
            </a:r>
            <a:endParaRPr lang="en-US" sz="3600" b="1" dirty="0">
              <a:solidFill>
                <a:srgbClr val="0078A2"/>
              </a:solidFill>
            </a:endParaRPr>
          </a:p>
        </p:txBody>
      </p:sp>
      <p:sp>
        <p:nvSpPr>
          <p:cNvPr id="3" name="Content Placeholder 2"/>
          <p:cNvSpPr>
            <a:spLocks noGrp="1"/>
          </p:cNvSpPr>
          <p:nvPr>
            <p:ph idx="1"/>
          </p:nvPr>
        </p:nvSpPr>
        <p:spPr>
          <a:xfrm>
            <a:off x="447869" y="998379"/>
            <a:ext cx="8248262" cy="1973421"/>
          </a:xfrm>
        </p:spPr>
        <p:txBody>
          <a:bodyPr>
            <a:noAutofit/>
          </a:bodyPr>
          <a:lstStyle/>
          <a:p>
            <a:pPr marL="0" indent="0">
              <a:spcBef>
                <a:spcPts val="600"/>
              </a:spcBef>
              <a:buNone/>
            </a:pPr>
            <a:r>
              <a:rPr lang="en-US" sz="2400" b="1" dirty="0"/>
              <a:t>Segmenting Consumer Markets</a:t>
            </a:r>
          </a:p>
          <a:p>
            <a:pPr marL="0" indent="0">
              <a:spcBef>
                <a:spcPts val="600"/>
              </a:spcBef>
              <a:buNone/>
            </a:pPr>
            <a:r>
              <a:rPr lang="en-US" altLang="en-US" sz="2400" b="1" dirty="0">
                <a:solidFill>
                  <a:srgbClr val="000000"/>
                </a:solidFill>
              </a:rPr>
              <a:t>Demographic segmentation </a:t>
            </a:r>
            <a:r>
              <a:rPr lang="en-US" altLang="en-US" sz="2400" dirty="0">
                <a:solidFill>
                  <a:srgbClr val="000000"/>
                </a:solidFill>
              </a:rPr>
              <a:t>divides the market into segments based on variables such as age, life-cycle stage, gender, income, occupation, education, religion, ethnicity, and generation.</a:t>
            </a:r>
            <a:endParaRPr lang="en-US" sz="2400" dirty="0"/>
          </a:p>
        </p:txBody>
      </p:sp>
    </p:spTree>
    <p:extLst>
      <p:ext uri="{BB962C8B-B14F-4D97-AF65-F5344CB8AC3E}">
        <p14:creationId xmlns:p14="http://schemas.microsoft.com/office/powerpoint/2010/main" val="395513439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noChangeArrowheads="1"/>
          </p:cNvSpPr>
          <p:nvPr>
            <p:ph type="title"/>
          </p:nvPr>
        </p:nvSpPr>
        <p:spPr>
          <a:xfrm>
            <a:off x="452840" y="240632"/>
            <a:ext cx="8233960" cy="460620"/>
          </a:xfrm>
        </p:spPr>
        <p:txBody>
          <a:bodyPr>
            <a:noAutofit/>
          </a:bodyPr>
          <a:lstStyle/>
          <a:p>
            <a:r>
              <a:rPr lang="en-US" sz="3600" dirty="0">
                <a:solidFill>
                  <a:srgbClr val="0078A2"/>
                </a:solidFill>
              </a:rPr>
              <a:t>Market Segmentation </a:t>
            </a:r>
            <a:r>
              <a:rPr lang="en-US" sz="2800" dirty="0">
                <a:solidFill>
                  <a:srgbClr val="0078A2"/>
                </a:solidFill>
              </a:rPr>
              <a:t>(6 of 14)</a:t>
            </a:r>
            <a:endParaRPr lang="en-US" sz="3600" b="1" dirty="0">
              <a:solidFill>
                <a:srgbClr val="0078A2"/>
              </a:solidFill>
            </a:endParaRPr>
          </a:p>
        </p:txBody>
      </p:sp>
      <p:sp>
        <p:nvSpPr>
          <p:cNvPr id="3" name="Content Placeholder 2"/>
          <p:cNvSpPr>
            <a:spLocks noGrp="1"/>
          </p:cNvSpPr>
          <p:nvPr>
            <p:ph idx="1"/>
          </p:nvPr>
        </p:nvSpPr>
        <p:spPr>
          <a:xfrm>
            <a:off x="452840" y="995349"/>
            <a:ext cx="8233960" cy="2890851"/>
          </a:xfrm>
        </p:spPr>
        <p:txBody>
          <a:bodyPr>
            <a:noAutofit/>
          </a:bodyPr>
          <a:lstStyle/>
          <a:p>
            <a:pPr marL="0" indent="0">
              <a:spcBef>
                <a:spcPts val="600"/>
              </a:spcBef>
              <a:buNone/>
            </a:pPr>
            <a:r>
              <a:rPr lang="en-US" sz="2400" b="1" dirty="0"/>
              <a:t>Segmenting Consumer Markets</a:t>
            </a:r>
          </a:p>
          <a:p>
            <a:pPr marL="0" indent="0">
              <a:spcBef>
                <a:spcPts val="600"/>
              </a:spcBef>
              <a:buNone/>
            </a:pPr>
            <a:r>
              <a:rPr lang="en-US" altLang="en-US" sz="2400" b="1" dirty="0">
                <a:solidFill>
                  <a:srgbClr val="000000"/>
                </a:solidFill>
              </a:rPr>
              <a:t>Age and life-cycle stage segmentation </a:t>
            </a:r>
            <a:r>
              <a:rPr lang="en-US" altLang="en-US" sz="2400" dirty="0">
                <a:solidFill>
                  <a:srgbClr val="000000"/>
                </a:solidFill>
              </a:rPr>
              <a:t>d</a:t>
            </a:r>
            <a:r>
              <a:rPr lang="en-US" sz="2400" dirty="0">
                <a:solidFill>
                  <a:srgbClr val="000000"/>
                </a:solidFill>
              </a:rPr>
              <a:t>ivides a market into different age and life-cycle groups.</a:t>
            </a:r>
          </a:p>
          <a:p>
            <a:pPr marL="0" indent="0">
              <a:spcBef>
                <a:spcPts val="600"/>
              </a:spcBef>
              <a:buNone/>
            </a:pPr>
            <a:r>
              <a:rPr lang="en-US" altLang="en-US" sz="2400" b="1" dirty="0">
                <a:solidFill>
                  <a:srgbClr val="000000"/>
                </a:solidFill>
              </a:rPr>
              <a:t>Gender segmentation </a:t>
            </a:r>
            <a:r>
              <a:rPr lang="en-US" altLang="en-US" sz="2400" dirty="0">
                <a:solidFill>
                  <a:srgbClr val="000000"/>
                </a:solidFill>
              </a:rPr>
              <a:t>divides a market into different segments based on gender.</a:t>
            </a:r>
          </a:p>
          <a:p>
            <a:pPr marL="0" indent="0">
              <a:spcBef>
                <a:spcPts val="600"/>
              </a:spcBef>
              <a:buNone/>
            </a:pPr>
            <a:r>
              <a:rPr lang="en-US" altLang="en-US" sz="2400" b="1" dirty="0">
                <a:solidFill>
                  <a:srgbClr val="000000"/>
                </a:solidFill>
              </a:rPr>
              <a:t>Income segmentation </a:t>
            </a:r>
            <a:r>
              <a:rPr lang="en-US" altLang="en-US" sz="2400" dirty="0">
                <a:solidFill>
                  <a:srgbClr val="000000"/>
                </a:solidFill>
              </a:rPr>
              <a:t>divides </a:t>
            </a:r>
            <a:r>
              <a:rPr lang="en-US" sz="2400" dirty="0">
                <a:solidFill>
                  <a:srgbClr val="000000"/>
                </a:solidFill>
              </a:rPr>
              <a:t>a market into different income segments</a:t>
            </a:r>
            <a:r>
              <a:rPr lang="en-US" sz="2400" dirty="0"/>
              <a:t>.</a:t>
            </a:r>
          </a:p>
        </p:txBody>
      </p:sp>
    </p:spTree>
    <p:extLst>
      <p:ext uri="{BB962C8B-B14F-4D97-AF65-F5344CB8AC3E}">
        <p14:creationId xmlns:p14="http://schemas.microsoft.com/office/powerpoint/2010/main" val="182074467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193965"/>
            <a:ext cx="8229600" cy="511889"/>
          </a:xfrm>
        </p:spPr>
        <p:txBody>
          <a:bodyPr>
            <a:noAutofit/>
          </a:bodyPr>
          <a:lstStyle/>
          <a:p>
            <a:r>
              <a:rPr lang="en-US" sz="3600" dirty="0">
                <a:solidFill>
                  <a:srgbClr val="007FA3"/>
                </a:solidFill>
              </a:rPr>
              <a:t>Market Segmentation </a:t>
            </a:r>
            <a:r>
              <a:rPr lang="en-US" sz="2800" dirty="0">
                <a:solidFill>
                  <a:srgbClr val="0078A2"/>
                </a:solidFill>
              </a:rPr>
              <a:t>(7 of 14)</a:t>
            </a:r>
            <a:r>
              <a:rPr lang="en-US" sz="3600" dirty="0">
                <a:solidFill>
                  <a:srgbClr val="007FA3"/>
                </a:solidFill>
              </a:rPr>
              <a:t> </a:t>
            </a:r>
            <a:endParaRPr lang="en-US" sz="3600" b="1" dirty="0">
              <a:solidFill>
                <a:srgbClr val="007FA3"/>
              </a:solidFill>
            </a:endParaRPr>
          </a:p>
        </p:txBody>
      </p:sp>
      <p:sp>
        <p:nvSpPr>
          <p:cNvPr id="3" name="Content Placeholder 2"/>
          <p:cNvSpPr>
            <a:spLocks noGrp="1"/>
          </p:cNvSpPr>
          <p:nvPr>
            <p:ph idx="1"/>
          </p:nvPr>
        </p:nvSpPr>
        <p:spPr>
          <a:xfrm>
            <a:off x="457200" y="1052945"/>
            <a:ext cx="8229600" cy="1020598"/>
          </a:xfrm>
        </p:spPr>
        <p:txBody>
          <a:bodyPr>
            <a:noAutofit/>
          </a:bodyPr>
          <a:lstStyle/>
          <a:p>
            <a:pPr marL="0" indent="0">
              <a:spcBef>
                <a:spcPts val="600"/>
              </a:spcBef>
              <a:buNone/>
            </a:pPr>
            <a:r>
              <a:rPr lang="en-US" sz="2000" b="1" dirty="0"/>
              <a:t>Segmenting Consumer Markets</a:t>
            </a:r>
          </a:p>
          <a:p>
            <a:pPr marL="0" indent="0">
              <a:spcBef>
                <a:spcPts val="600"/>
              </a:spcBef>
              <a:buNone/>
            </a:pPr>
            <a:r>
              <a:rPr lang="en-US" altLang="en-US" sz="2000" b="1" dirty="0">
                <a:solidFill>
                  <a:srgbClr val="000000"/>
                </a:solidFill>
              </a:rPr>
              <a:t>Psychographic segmentation </a:t>
            </a:r>
            <a:r>
              <a:rPr lang="en-US" altLang="en-US" sz="2000" dirty="0">
                <a:solidFill>
                  <a:srgbClr val="000000"/>
                </a:solidFill>
              </a:rPr>
              <a:t>divides </a:t>
            </a:r>
            <a:r>
              <a:rPr lang="en-US" sz="2000" dirty="0">
                <a:solidFill>
                  <a:srgbClr val="000000"/>
                </a:solidFill>
              </a:rPr>
              <a:t>a market into different segments based on social class, lifestyle, or personality characteristics.</a:t>
            </a:r>
            <a:endParaRPr lang="en-US" altLang="en-US" sz="2000" dirty="0">
              <a:solidFill>
                <a:srgbClr val="000000"/>
              </a:solidFill>
            </a:endParaRPr>
          </a:p>
        </p:txBody>
      </p:sp>
      <p:sp>
        <p:nvSpPr>
          <p:cNvPr id="4" name="Content Placeholder 3">
            <a:extLst>
              <a:ext uri="{FF2B5EF4-FFF2-40B4-BE49-F238E27FC236}">
                <a16:creationId xmlns:a16="http://schemas.microsoft.com/office/drawing/2014/main" id="{44FC4AA0-307F-45ED-9725-92E2AF912D65}"/>
              </a:ext>
            </a:extLst>
          </p:cNvPr>
          <p:cNvSpPr>
            <a:spLocks noGrp="1"/>
          </p:cNvSpPr>
          <p:nvPr>
            <p:ph sz="quarter" idx="14"/>
          </p:nvPr>
        </p:nvSpPr>
        <p:spPr>
          <a:xfrm>
            <a:off x="457200" y="2206143"/>
            <a:ext cx="8229600" cy="954908"/>
          </a:xfrm>
        </p:spPr>
        <p:txBody>
          <a:bodyPr/>
          <a:lstStyle/>
          <a:p>
            <a:pPr marL="0" indent="0">
              <a:buNone/>
            </a:pPr>
            <a:r>
              <a:rPr lang="en-IN" sz="2000" dirty="0"/>
              <a:t>Lifestyle segmentation: </a:t>
            </a:r>
            <a:r>
              <a:rPr lang="en-US" sz="2000" dirty="0"/>
              <a:t>Panera caters to a healthy eating lifestyle segment of people who want more than just good-tasting food—they want food that’s good for them, too.</a:t>
            </a:r>
            <a:endParaRPr lang="en-IN" sz="2000" dirty="0"/>
          </a:p>
        </p:txBody>
      </p:sp>
      <p:pic>
        <p:nvPicPr>
          <p:cNvPr id="7" name="Picture Placeholder 6" descr="A photo of an ad for Panera bread shows the message &quot;100 percent of our food is 100 percent clean,&quot; with the word 100% formed using different items of bakery products, like baguettes, donuts, cookies, slices of bread, and buns. ">
            <a:extLst>
              <a:ext uri="{FF2B5EF4-FFF2-40B4-BE49-F238E27FC236}">
                <a16:creationId xmlns:a16="http://schemas.microsoft.com/office/drawing/2014/main" id="{70B3A89A-0296-484D-8F10-38E7756D2250}"/>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3448915" y="3278203"/>
            <a:ext cx="2257254" cy="3059925"/>
          </a:xfrm>
          <a:prstGeom prst="rect">
            <a:avLst/>
          </a:prstGeom>
        </p:spPr>
      </p:pic>
    </p:spTree>
    <p:extLst>
      <p:ext uri="{BB962C8B-B14F-4D97-AF65-F5344CB8AC3E}">
        <p14:creationId xmlns:p14="http://schemas.microsoft.com/office/powerpoint/2010/main" val="298113386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6053" y="245892"/>
            <a:ext cx="8218715" cy="458570"/>
          </a:xfrm>
        </p:spPr>
        <p:txBody>
          <a:bodyPr>
            <a:noAutofit/>
          </a:bodyPr>
          <a:lstStyle/>
          <a:p>
            <a:r>
              <a:rPr lang="en-US" sz="3600" dirty="0">
                <a:solidFill>
                  <a:srgbClr val="0078A2"/>
                </a:solidFill>
              </a:rPr>
              <a:t>Market Segmentation </a:t>
            </a:r>
            <a:r>
              <a:rPr lang="en-US" sz="2800" dirty="0">
                <a:solidFill>
                  <a:srgbClr val="0078A2"/>
                </a:solidFill>
              </a:rPr>
              <a:t>(8 of 14)</a:t>
            </a:r>
            <a:endParaRPr lang="en-US" sz="2800" b="1" dirty="0">
              <a:solidFill>
                <a:srgbClr val="0078A2"/>
              </a:solidFill>
            </a:endParaRPr>
          </a:p>
        </p:txBody>
      </p:sp>
      <p:sp>
        <p:nvSpPr>
          <p:cNvPr id="3" name="Content Placeholder 2"/>
          <p:cNvSpPr>
            <a:spLocks noGrp="1"/>
          </p:cNvSpPr>
          <p:nvPr>
            <p:ph idx="1"/>
          </p:nvPr>
        </p:nvSpPr>
        <p:spPr>
          <a:xfrm>
            <a:off x="468085" y="1001455"/>
            <a:ext cx="8218715" cy="1712200"/>
          </a:xfrm>
        </p:spPr>
        <p:txBody>
          <a:bodyPr>
            <a:noAutofit/>
          </a:bodyPr>
          <a:lstStyle/>
          <a:p>
            <a:pPr marL="0" indent="0">
              <a:buNone/>
            </a:pPr>
            <a:r>
              <a:rPr lang="en-US" sz="2400" b="1" dirty="0">
                <a:latin typeface="+mj-lt"/>
              </a:rPr>
              <a:t>Segmenting Consumer Markets</a:t>
            </a:r>
          </a:p>
          <a:p>
            <a:pPr marL="0" indent="0">
              <a:buNone/>
            </a:pPr>
            <a:r>
              <a:rPr lang="en-US" altLang="en-US" sz="2400" b="1" dirty="0">
                <a:solidFill>
                  <a:srgbClr val="000000"/>
                </a:solidFill>
              </a:rPr>
              <a:t>Behavioral segmentation </a:t>
            </a:r>
            <a:r>
              <a:rPr lang="en-US" altLang="en-US" sz="2400" dirty="0">
                <a:solidFill>
                  <a:srgbClr val="000000"/>
                </a:solidFill>
              </a:rPr>
              <a:t>divides </a:t>
            </a:r>
            <a:r>
              <a:rPr lang="en-US" sz="2400" dirty="0">
                <a:solidFill>
                  <a:srgbClr val="000000"/>
                </a:solidFill>
              </a:rPr>
              <a:t>a market into segments based on consumer knowledge, attitudes, uses of a product, or responses to a product.</a:t>
            </a:r>
            <a:endParaRPr lang="en-US" sz="2400" b="1" dirty="0"/>
          </a:p>
        </p:txBody>
      </p:sp>
    </p:spTree>
    <p:extLst>
      <p:ext uri="{BB962C8B-B14F-4D97-AF65-F5344CB8AC3E}">
        <p14:creationId xmlns:p14="http://schemas.microsoft.com/office/powerpoint/2010/main" val="38451615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rrowheads="1"/>
          </p:cNvSpPr>
          <p:nvPr>
            <p:ph type="title"/>
          </p:nvPr>
        </p:nvSpPr>
        <p:spPr>
          <a:xfrm>
            <a:off x="457200" y="187035"/>
            <a:ext cx="8229600" cy="511889"/>
          </a:xfrm>
        </p:spPr>
        <p:txBody>
          <a:bodyPr>
            <a:noAutofit/>
          </a:bodyPr>
          <a:lstStyle/>
          <a:p>
            <a:r>
              <a:rPr lang="en-US" sz="3600" dirty="0">
                <a:solidFill>
                  <a:srgbClr val="0078A2"/>
                </a:solidFill>
              </a:rPr>
              <a:t>Market Segmentation </a:t>
            </a:r>
            <a:r>
              <a:rPr lang="en-US" sz="2800" dirty="0">
                <a:solidFill>
                  <a:srgbClr val="0078A2"/>
                </a:solidFill>
              </a:rPr>
              <a:t>(9 of 14)</a:t>
            </a:r>
            <a:endParaRPr lang="en-US" sz="2800" b="1" dirty="0">
              <a:solidFill>
                <a:srgbClr val="0078A2"/>
              </a:solidFill>
            </a:endParaRPr>
          </a:p>
        </p:txBody>
      </p:sp>
      <p:sp>
        <p:nvSpPr>
          <p:cNvPr id="3" name="Content Placeholder 1"/>
          <p:cNvSpPr>
            <a:spLocks noGrp="1"/>
          </p:cNvSpPr>
          <p:nvPr>
            <p:ph idx="1"/>
          </p:nvPr>
        </p:nvSpPr>
        <p:spPr>
          <a:xfrm>
            <a:off x="457200" y="1004456"/>
            <a:ext cx="3685309" cy="3138054"/>
          </a:xfrm>
        </p:spPr>
        <p:txBody>
          <a:bodyPr>
            <a:noAutofit/>
          </a:bodyPr>
          <a:lstStyle/>
          <a:p>
            <a:pPr marL="0" indent="0">
              <a:spcBef>
                <a:spcPts val="600"/>
              </a:spcBef>
              <a:buNone/>
            </a:pPr>
            <a:r>
              <a:rPr lang="en-US" sz="2400" b="1" dirty="0"/>
              <a:t>Segmenting Consumer Markets</a:t>
            </a:r>
          </a:p>
          <a:p>
            <a:pPr marL="0" indent="0">
              <a:spcBef>
                <a:spcPts val="600"/>
              </a:spcBef>
              <a:buNone/>
            </a:pPr>
            <a:r>
              <a:rPr lang="en-US" altLang="en-US" sz="2400" b="1" dirty="0">
                <a:solidFill>
                  <a:srgbClr val="000000"/>
                </a:solidFill>
              </a:rPr>
              <a:t>Behavioral Segmentation </a:t>
            </a:r>
            <a:endParaRPr lang="en-US" sz="2400" dirty="0">
              <a:solidFill>
                <a:srgbClr val="000000"/>
              </a:solidFill>
            </a:endParaRPr>
          </a:p>
          <a:p>
            <a:pPr marL="342900" indent="-342900">
              <a:spcBef>
                <a:spcPts val="600"/>
              </a:spcBef>
              <a:buSzPct val="100000"/>
            </a:pPr>
            <a:r>
              <a:rPr lang="en-US" altLang="en-US" sz="2400" dirty="0"/>
              <a:t>Occasions</a:t>
            </a:r>
          </a:p>
          <a:p>
            <a:pPr marL="342900" indent="-342900">
              <a:lnSpc>
                <a:spcPct val="80000"/>
              </a:lnSpc>
              <a:spcBef>
                <a:spcPts val="600"/>
              </a:spcBef>
              <a:buSzPct val="100000"/>
            </a:pPr>
            <a:r>
              <a:rPr lang="en-US" altLang="en-US" sz="2400" dirty="0"/>
              <a:t>Benefits sought</a:t>
            </a:r>
          </a:p>
          <a:p>
            <a:pPr marL="342900" indent="-342900">
              <a:lnSpc>
                <a:spcPct val="80000"/>
              </a:lnSpc>
              <a:spcBef>
                <a:spcPts val="600"/>
              </a:spcBef>
              <a:buSzPct val="100000"/>
            </a:pPr>
            <a:r>
              <a:rPr lang="en-US" altLang="en-US" sz="2400" dirty="0"/>
              <a:t>User status</a:t>
            </a:r>
          </a:p>
          <a:p>
            <a:pPr marL="342900" indent="-342900">
              <a:lnSpc>
                <a:spcPct val="80000"/>
              </a:lnSpc>
              <a:spcBef>
                <a:spcPts val="600"/>
              </a:spcBef>
              <a:buSzPct val="100000"/>
            </a:pPr>
            <a:r>
              <a:rPr lang="en-US" altLang="en-US" sz="2400" dirty="0"/>
              <a:t>Usage rate</a:t>
            </a:r>
          </a:p>
          <a:p>
            <a:pPr marL="342900" indent="-342900">
              <a:lnSpc>
                <a:spcPct val="80000"/>
              </a:lnSpc>
              <a:spcBef>
                <a:spcPts val="600"/>
              </a:spcBef>
              <a:buSzPct val="100000"/>
            </a:pPr>
            <a:r>
              <a:rPr lang="en-US" altLang="en-US" sz="2400" dirty="0"/>
              <a:t>Loyalty status</a:t>
            </a:r>
            <a:endParaRPr lang="en-US" sz="2400" dirty="0"/>
          </a:p>
        </p:txBody>
      </p:sp>
      <p:sp>
        <p:nvSpPr>
          <p:cNvPr id="8" name="Content Placeholder 7">
            <a:extLst>
              <a:ext uri="{FF2B5EF4-FFF2-40B4-BE49-F238E27FC236}">
                <a16:creationId xmlns:a16="http://schemas.microsoft.com/office/drawing/2014/main" id="{33C811DE-99ED-4525-9F8E-611FE2981B7A}"/>
              </a:ext>
            </a:extLst>
          </p:cNvPr>
          <p:cNvSpPr>
            <a:spLocks noGrp="1"/>
          </p:cNvSpPr>
          <p:nvPr>
            <p:ph sz="quarter" idx="15"/>
          </p:nvPr>
        </p:nvSpPr>
        <p:spPr>
          <a:xfrm>
            <a:off x="4308764" y="1004455"/>
            <a:ext cx="4378036" cy="2223654"/>
          </a:xfrm>
        </p:spPr>
        <p:txBody>
          <a:bodyPr/>
          <a:lstStyle/>
          <a:p>
            <a:pPr marL="0" indent="0">
              <a:buNone/>
            </a:pPr>
            <a:r>
              <a:rPr lang="en-US" sz="2400" dirty="0"/>
              <a:t>Benefit segmentation: Schwinn makes bikes for every benefit segment. For example, its e-bikes “help make the morning commute or ride around town a little bit easier.”</a:t>
            </a:r>
            <a:endParaRPr lang="en-IN" sz="2400" dirty="0"/>
          </a:p>
        </p:txBody>
      </p:sp>
      <p:pic>
        <p:nvPicPr>
          <p:cNvPr id="10" name="Picture Placeholder 9" descr="A screenshot shows a page for Schwinn. It shows a young woman riding a Schwinn bike. The corresponding text reads &quot;Power Your School Year; The Schwinn Monroe pedal-assist eBike makes campus commuting easy.&quot; ">
            <a:extLst>
              <a:ext uri="{FF2B5EF4-FFF2-40B4-BE49-F238E27FC236}">
                <a16:creationId xmlns:a16="http://schemas.microsoft.com/office/drawing/2014/main" id="{367BD5EE-DC25-4733-89FE-77F5BE099CB1}"/>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4626444" y="3381719"/>
            <a:ext cx="3677559" cy="2929193"/>
          </a:xfrm>
          <a:prstGeom prst="rect">
            <a:avLst/>
          </a:prstGeom>
        </p:spPr>
      </p:pic>
    </p:spTree>
    <p:extLst>
      <p:ext uri="{BB962C8B-B14F-4D97-AF65-F5344CB8AC3E}">
        <p14:creationId xmlns:p14="http://schemas.microsoft.com/office/powerpoint/2010/main" val="206086528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193965"/>
            <a:ext cx="8229600" cy="511889"/>
          </a:xfrm>
        </p:spPr>
        <p:txBody>
          <a:bodyPr>
            <a:noAutofit/>
          </a:bodyPr>
          <a:lstStyle/>
          <a:p>
            <a:r>
              <a:rPr lang="en-US" sz="3600" dirty="0">
                <a:solidFill>
                  <a:srgbClr val="007FA3"/>
                </a:solidFill>
              </a:rPr>
              <a:t>Market </a:t>
            </a:r>
            <a:r>
              <a:rPr lang="en-US" sz="3600" dirty="0"/>
              <a:t>Segmentation </a:t>
            </a:r>
            <a:r>
              <a:rPr lang="en-US" sz="2800" dirty="0"/>
              <a:t>(10 of 14)</a:t>
            </a:r>
            <a:endParaRPr lang="en-US" sz="2800" b="1" dirty="0">
              <a:solidFill>
                <a:srgbClr val="007FA3"/>
              </a:solidFill>
            </a:endParaRPr>
          </a:p>
        </p:txBody>
      </p:sp>
      <p:sp>
        <p:nvSpPr>
          <p:cNvPr id="3" name="Content Placeholder 2"/>
          <p:cNvSpPr>
            <a:spLocks noGrp="1"/>
          </p:cNvSpPr>
          <p:nvPr>
            <p:ph idx="1"/>
          </p:nvPr>
        </p:nvSpPr>
        <p:spPr>
          <a:xfrm>
            <a:off x="457200" y="1080655"/>
            <a:ext cx="8229600" cy="1279689"/>
          </a:xfrm>
        </p:spPr>
        <p:txBody>
          <a:bodyPr>
            <a:noAutofit/>
          </a:bodyPr>
          <a:lstStyle/>
          <a:p>
            <a:pPr marL="0" indent="0">
              <a:spcBef>
                <a:spcPts val="600"/>
              </a:spcBef>
              <a:buNone/>
            </a:pPr>
            <a:r>
              <a:rPr lang="en-US" sz="1800" b="1" dirty="0"/>
              <a:t>Segmenting Consumer Markets</a:t>
            </a:r>
          </a:p>
          <a:p>
            <a:pPr marL="0" indent="0">
              <a:spcBef>
                <a:spcPts val="600"/>
              </a:spcBef>
              <a:buNone/>
            </a:pPr>
            <a:r>
              <a:rPr lang="en-US" altLang="en-US" sz="1800" b="1" dirty="0">
                <a:solidFill>
                  <a:srgbClr val="000000"/>
                </a:solidFill>
              </a:rPr>
              <a:t>Multiple segmentation </a:t>
            </a:r>
            <a:r>
              <a:rPr lang="en-US" altLang="en-US" sz="1800" dirty="0">
                <a:solidFill>
                  <a:srgbClr val="000000"/>
                </a:solidFill>
              </a:rPr>
              <a:t>is used to identify smaller, better-defined target groups.</a:t>
            </a:r>
          </a:p>
          <a:p>
            <a:pPr marL="0" indent="0">
              <a:spcBef>
                <a:spcPts val="600"/>
              </a:spcBef>
              <a:buNone/>
            </a:pPr>
            <a:r>
              <a:rPr lang="en-US" sz="1800" b="1" dirty="0">
                <a:solidFill>
                  <a:srgbClr val="000000"/>
                </a:solidFill>
              </a:rPr>
              <a:t>Experian’s Mosaic </a:t>
            </a:r>
            <a:r>
              <a:rPr lang="en-US" sz="1800" b="1" spc="-300" dirty="0">
                <a:solidFill>
                  <a:srgbClr val="000000"/>
                </a:solidFill>
              </a:rPr>
              <a:t>U S </a:t>
            </a:r>
            <a:r>
              <a:rPr lang="en-US" sz="1800" b="1" dirty="0">
                <a:solidFill>
                  <a:srgbClr val="000000"/>
                </a:solidFill>
              </a:rPr>
              <a:t>A </a:t>
            </a:r>
            <a:r>
              <a:rPr lang="en-US" sz="1800" dirty="0">
                <a:solidFill>
                  <a:srgbClr val="000000"/>
                </a:solidFill>
              </a:rPr>
              <a:t>system classifies U.S. households into one of 71 lifestyle segments and 19 levels of affluence.</a:t>
            </a:r>
            <a:endParaRPr lang="en-US" altLang="en-US" sz="1800" dirty="0">
              <a:solidFill>
                <a:srgbClr val="000000"/>
              </a:solidFill>
            </a:endParaRPr>
          </a:p>
        </p:txBody>
      </p:sp>
      <p:sp>
        <p:nvSpPr>
          <p:cNvPr id="4" name="Content Placeholder 3">
            <a:extLst>
              <a:ext uri="{FF2B5EF4-FFF2-40B4-BE49-F238E27FC236}">
                <a16:creationId xmlns:a16="http://schemas.microsoft.com/office/drawing/2014/main" id="{54A411C2-85E7-4E39-B0C1-EA3A0432C1DD}"/>
              </a:ext>
            </a:extLst>
          </p:cNvPr>
          <p:cNvSpPr>
            <a:spLocks noGrp="1"/>
          </p:cNvSpPr>
          <p:nvPr>
            <p:ph sz="quarter" idx="14"/>
          </p:nvPr>
        </p:nvSpPr>
        <p:spPr>
          <a:xfrm>
            <a:off x="457200" y="2459180"/>
            <a:ext cx="8229600" cy="1434415"/>
          </a:xfrm>
        </p:spPr>
        <p:txBody>
          <a:bodyPr/>
          <a:lstStyle/>
          <a:p>
            <a:pPr marL="0" indent="0">
              <a:buNone/>
            </a:pPr>
            <a:r>
              <a:rPr lang="en-US" sz="1800" dirty="0"/>
              <a:t>Using Acxiom’s </a:t>
            </a:r>
            <a:r>
              <a:rPr lang="en-US" sz="1800" dirty="0" err="1"/>
              <a:t>Personicx</a:t>
            </a:r>
            <a:r>
              <a:rPr lang="en-US" sz="1800" dirty="0"/>
              <a:t> segmentation system, marketers paint a surprisingly precise picture of who you are and what you buy. </a:t>
            </a:r>
            <a:r>
              <a:rPr lang="en-US" sz="1800" dirty="0" err="1"/>
              <a:t>Personicx</a:t>
            </a:r>
            <a:r>
              <a:rPr lang="en-US" sz="1800" dirty="0"/>
              <a:t> clusters carry such colorful names as “Skyboxes and </a:t>
            </a:r>
            <a:r>
              <a:rPr lang="en-US" sz="1800" dirty="0" err="1"/>
              <a:t>Suburbans</a:t>
            </a:r>
            <a:r>
              <a:rPr lang="en-US" sz="1800" dirty="0"/>
              <a:t>,” “Shooting Stars,” “Hard Chargers,” “Soccer and SUVs,” “Raisin’ Grandkids,” “</a:t>
            </a:r>
            <a:r>
              <a:rPr lang="en-US" sz="1800" dirty="0" err="1"/>
              <a:t>Truckin</a:t>
            </a:r>
            <a:r>
              <a:rPr lang="en-US" sz="1800" dirty="0"/>
              <a:t>’ and </a:t>
            </a:r>
            <a:r>
              <a:rPr lang="en-US" sz="1800" dirty="0" err="1"/>
              <a:t>Stylin</a:t>
            </a:r>
            <a:r>
              <a:rPr lang="en-US" sz="1800" dirty="0"/>
              <a:t>’,” “Pennywise Mortgagees,” and “Cartoons and Carpools.”</a:t>
            </a:r>
            <a:endParaRPr lang="en-IN" sz="1800" dirty="0"/>
          </a:p>
        </p:txBody>
      </p:sp>
      <p:pic>
        <p:nvPicPr>
          <p:cNvPr id="8" name="Picture Placeholder 7" descr="A photo of an ad for Acxiom’s Personicx shows a series of images of people of different varying demography, such as an older lady, a middle-aged couple walking on the beach, a young couple cycling together, three men drinking beer, and so on.">
            <a:extLst>
              <a:ext uri="{FF2B5EF4-FFF2-40B4-BE49-F238E27FC236}">
                <a16:creationId xmlns:a16="http://schemas.microsoft.com/office/drawing/2014/main" id="{D3366C0D-05D8-4016-BAEF-8590919C5F1A}"/>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3353683" y="3967817"/>
            <a:ext cx="2436632" cy="2363833"/>
          </a:xfrm>
          <a:prstGeom prst="rect">
            <a:avLst/>
          </a:prstGeom>
        </p:spPr>
      </p:pic>
    </p:spTree>
    <p:extLst>
      <p:ext uri="{BB962C8B-B14F-4D97-AF65-F5344CB8AC3E}">
        <p14:creationId xmlns:p14="http://schemas.microsoft.com/office/powerpoint/2010/main" val="424389293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228599"/>
            <a:ext cx="8229600" cy="475421"/>
          </a:xfrm>
        </p:spPr>
        <p:txBody>
          <a:bodyPr>
            <a:noAutofit/>
          </a:bodyPr>
          <a:lstStyle/>
          <a:p>
            <a:r>
              <a:rPr lang="en-US" sz="3600" dirty="0">
                <a:solidFill>
                  <a:srgbClr val="0078A2"/>
                </a:solidFill>
              </a:rPr>
              <a:t>Market Segmentation </a:t>
            </a:r>
            <a:r>
              <a:rPr lang="en-US" sz="2800" dirty="0">
                <a:solidFill>
                  <a:srgbClr val="0078A2"/>
                </a:solidFill>
              </a:rPr>
              <a:t>(11 of 14)</a:t>
            </a:r>
            <a:endParaRPr lang="en-US" sz="2800" b="1" dirty="0">
              <a:solidFill>
                <a:srgbClr val="0078A2"/>
              </a:solidFill>
            </a:endParaRPr>
          </a:p>
        </p:txBody>
      </p:sp>
      <p:sp>
        <p:nvSpPr>
          <p:cNvPr id="3" name="Content Placeholder 2"/>
          <p:cNvSpPr>
            <a:spLocks noGrp="1"/>
          </p:cNvSpPr>
          <p:nvPr>
            <p:ph idx="1"/>
          </p:nvPr>
        </p:nvSpPr>
        <p:spPr>
          <a:xfrm>
            <a:off x="457200" y="999931"/>
            <a:ext cx="8229600" cy="1343607"/>
          </a:xfrm>
        </p:spPr>
        <p:txBody>
          <a:bodyPr>
            <a:noAutofit/>
          </a:bodyPr>
          <a:lstStyle/>
          <a:p>
            <a:pPr marL="0" indent="0">
              <a:buNone/>
            </a:pPr>
            <a:r>
              <a:rPr lang="en-US" sz="2400" b="1" dirty="0"/>
              <a:t>Segmenting Business Markets</a:t>
            </a:r>
          </a:p>
          <a:p>
            <a:pPr marL="0" indent="0">
              <a:lnSpc>
                <a:spcPct val="120000"/>
              </a:lnSpc>
              <a:buNone/>
            </a:pPr>
            <a:r>
              <a:rPr lang="en-US" altLang="en-US" sz="2400" dirty="0">
                <a:solidFill>
                  <a:srgbClr val="000000"/>
                </a:solidFill>
              </a:rPr>
              <a:t>Consumer and business marketers use many of the same variables to segment their markets.</a:t>
            </a:r>
            <a:endParaRPr lang="en-US" sz="2400" dirty="0"/>
          </a:p>
        </p:txBody>
      </p:sp>
      <p:sp>
        <p:nvSpPr>
          <p:cNvPr id="2" name="Content Placeholder 1"/>
          <p:cNvSpPr>
            <a:spLocks noGrp="1"/>
          </p:cNvSpPr>
          <p:nvPr>
            <p:ph type="body" sz="quarter" idx="13"/>
          </p:nvPr>
        </p:nvSpPr>
        <p:spPr>
          <a:xfrm>
            <a:off x="457200" y="2514600"/>
            <a:ext cx="8229600" cy="2209800"/>
          </a:xfrm>
        </p:spPr>
        <p:txBody>
          <a:bodyPr>
            <a:noAutofit/>
          </a:bodyPr>
          <a:lstStyle/>
          <a:p>
            <a:pPr marL="0" algn="l">
              <a:spcBef>
                <a:spcPts val="600"/>
              </a:spcBef>
            </a:pPr>
            <a:r>
              <a:rPr lang="en-US" altLang="en-US" sz="2400" i="0" dirty="0">
                <a:solidFill>
                  <a:srgbClr val="000000"/>
                </a:solidFill>
              </a:rPr>
              <a:t>Additional variables include:</a:t>
            </a:r>
          </a:p>
          <a:p>
            <a:pPr marL="342900" indent="-342900" algn="l">
              <a:spcBef>
                <a:spcPts val="600"/>
              </a:spcBef>
              <a:buClr>
                <a:srgbClr val="0078A2"/>
              </a:buClr>
              <a:buFont typeface="Arial" panose="020B0604020202020204" pitchFamily="34" charset="0"/>
              <a:buChar char="•"/>
            </a:pPr>
            <a:r>
              <a:rPr lang="en-US" altLang="en-US" sz="2400" i="0" dirty="0">
                <a:solidFill>
                  <a:srgbClr val="000000"/>
                </a:solidFill>
              </a:rPr>
              <a:t>Customer operating characteristics</a:t>
            </a:r>
          </a:p>
          <a:p>
            <a:pPr marL="342900" indent="-342900" algn="l">
              <a:spcBef>
                <a:spcPts val="600"/>
              </a:spcBef>
              <a:buClr>
                <a:srgbClr val="0078A2"/>
              </a:buClr>
              <a:buFont typeface="Arial" panose="020B0604020202020204" pitchFamily="34" charset="0"/>
              <a:buChar char="•"/>
            </a:pPr>
            <a:r>
              <a:rPr lang="en-US" altLang="en-US" sz="2400" i="0" dirty="0">
                <a:solidFill>
                  <a:srgbClr val="000000"/>
                </a:solidFill>
              </a:rPr>
              <a:t>Purchasing approaches</a:t>
            </a:r>
          </a:p>
          <a:p>
            <a:pPr marL="342900" indent="-342900" algn="l">
              <a:spcBef>
                <a:spcPts val="600"/>
              </a:spcBef>
              <a:buClr>
                <a:srgbClr val="0078A2"/>
              </a:buClr>
              <a:buFont typeface="Arial" panose="020B0604020202020204" pitchFamily="34" charset="0"/>
              <a:buChar char="•"/>
            </a:pPr>
            <a:r>
              <a:rPr lang="en-US" altLang="en-US" sz="2400" i="0" dirty="0">
                <a:solidFill>
                  <a:srgbClr val="000000"/>
                </a:solidFill>
              </a:rPr>
              <a:t>Situational factors</a:t>
            </a:r>
          </a:p>
          <a:p>
            <a:pPr marL="342900" indent="-342900" algn="l">
              <a:spcBef>
                <a:spcPts val="600"/>
              </a:spcBef>
              <a:buClr>
                <a:srgbClr val="0078A2"/>
              </a:buClr>
              <a:buFont typeface="Arial" panose="020B0604020202020204" pitchFamily="34" charset="0"/>
              <a:buChar char="•"/>
            </a:pPr>
            <a:r>
              <a:rPr lang="en-US" altLang="en-US" sz="2400" i="0" dirty="0">
                <a:solidFill>
                  <a:srgbClr val="000000"/>
                </a:solidFill>
              </a:rPr>
              <a:t>Personal characteristics</a:t>
            </a:r>
          </a:p>
        </p:txBody>
      </p:sp>
    </p:spTree>
    <p:extLst>
      <p:ext uri="{BB962C8B-B14F-4D97-AF65-F5344CB8AC3E}">
        <p14:creationId xmlns:p14="http://schemas.microsoft.com/office/powerpoint/2010/main" val="390305363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a:spLocks noGrp="1" noChangeArrowheads="1"/>
          </p:cNvSpPr>
          <p:nvPr>
            <p:ph type="title"/>
          </p:nvPr>
        </p:nvSpPr>
        <p:spPr>
          <a:xfrm>
            <a:off x="457200" y="217357"/>
            <a:ext cx="8229600" cy="487105"/>
          </a:xfrm>
        </p:spPr>
        <p:txBody>
          <a:bodyPr>
            <a:noAutofit/>
          </a:bodyPr>
          <a:lstStyle/>
          <a:p>
            <a:r>
              <a:rPr lang="en-US" sz="3600" b="1" dirty="0">
                <a:solidFill>
                  <a:srgbClr val="0078A2"/>
                </a:solidFill>
              </a:rPr>
              <a:t>Market </a:t>
            </a:r>
            <a:r>
              <a:rPr lang="en-US" sz="3600" dirty="0">
                <a:solidFill>
                  <a:srgbClr val="0078A2"/>
                </a:solidFill>
              </a:rPr>
              <a:t>Segmentation </a:t>
            </a:r>
            <a:r>
              <a:rPr lang="en-US" sz="2800" dirty="0">
                <a:solidFill>
                  <a:srgbClr val="0078A2"/>
                </a:solidFill>
              </a:rPr>
              <a:t>(12 of 14)</a:t>
            </a:r>
            <a:endParaRPr lang="en-US" sz="2800" b="1" dirty="0">
              <a:solidFill>
                <a:srgbClr val="0078A2"/>
              </a:solidFill>
            </a:endParaRPr>
          </a:p>
        </p:txBody>
      </p:sp>
      <p:sp>
        <p:nvSpPr>
          <p:cNvPr id="36867" name="Content Placeholder 3"/>
          <p:cNvSpPr>
            <a:spLocks noGrp="1" noChangeArrowheads="1"/>
          </p:cNvSpPr>
          <p:nvPr>
            <p:ph type="body" sz="quarter" idx="13"/>
          </p:nvPr>
        </p:nvSpPr>
        <p:spPr>
          <a:xfrm>
            <a:off x="457200" y="914400"/>
            <a:ext cx="8229600" cy="2209800"/>
          </a:xfrm>
        </p:spPr>
        <p:txBody>
          <a:bodyPr anchor="b">
            <a:noAutofit/>
          </a:bodyPr>
          <a:lstStyle/>
          <a:p>
            <a:pPr algn="l">
              <a:spcBef>
                <a:spcPts val="600"/>
              </a:spcBef>
            </a:pPr>
            <a:r>
              <a:rPr lang="en-US" altLang="en-US" sz="2400" dirty="0">
                <a:solidFill>
                  <a:srgbClr val="000000"/>
                </a:solidFill>
              </a:rPr>
              <a:t>Segmenting International Markets</a:t>
            </a:r>
          </a:p>
          <a:p>
            <a:pPr marL="342900" lvl="0" indent="-342900" algn="l">
              <a:spcBef>
                <a:spcPts val="600"/>
              </a:spcBef>
              <a:buFont typeface="Arial" panose="020B0604020202020204" pitchFamily="34" charset="0"/>
              <a:buChar char="•"/>
            </a:pPr>
            <a:r>
              <a:rPr lang="en-US" sz="2400" b="0" dirty="0">
                <a:solidFill>
                  <a:schemeClr val="tx1"/>
                </a:solidFill>
              </a:rPr>
              <a:t>Geographic location</a:t>
            </a:r>
            <a:endParaRPr lang="en-US" sz="2400" dirty="0">
              <a:solidFill>
                <a:schemeClr val="tx1"/>
              </a:solidFill>
            </a:endParaRPr>
          </a:p>
          <a:p>
            <a:pPr marL="342900" lvl="0" indent="-342900" algn="l">
              <a:spcBef>
                <a:spcPts val="600"/>
              </a:spcBef>
              <a:buFont typeface="Arial" panose="020B0604020202020204" pitchFamily="34" charset="0"/>
              <a:buChar char="•"/>
            </a:pPr>
            <a:r>
              <a:rPr lang="en-US" sz="2400" b="0" dirty="0">
                <a:solidFill>
                  <a:schemeClr val="tx1"/>
                </a:solidFill>
              </a:rPr>
              <a:t>Economic factors</a:t>
            </a:r>
            <a:endParaRPr lang="en-US" sz="2400" dirty="0">
              <a:solidFill>
                <a:schemeClr val="tx1"/>
              </a:solidFill>
            </a:endParaRPr>
          </a:p>
          <a:p>
            <a:pPr marL="342900" lvl="0" indent="-342900" algn="l">
              <a:spcBef>
                <a:spcPts val="600"/>
              </a:spcBef>
              <a:buFont typeface="Arial" panose="020B0604020202020204" pitchFamily="34" charset="0"/>
              <a:buChar char="•"/>
            </a:pPr>
            <a:r>
              <a:rPr lang="en-US" sz="2400" b="0" dirty="0">
                <a:solidFill>
                  <a:schemeClr val="tx1"/>
                </a:solidFill>
              </a:rPr>
              <a:t>Political and legal factors </a:t>
            </a:r>
            <a:endParaRPr lang="en-US" sz="2400" dirty="0">
              <a:solidFill>
                <a:schemeClr val="tx1"/>
              </a:solidFill>
            </a:endParaRPr>
          </a:p>
          <a:p>
            <a:pPr marL="342900" lvl="0" indent="-342900" algn="l">
              <a:spcBef>
                <a:spcPts val="600"/>
              </a:spcBef>
              <a:buFont typeface="Arial" panose="020B0604020202020204" pitchFamily="34" charset="0"/>
              <a:buChar char="•"/>
            </a:pPr>
            <a:r>
              <a:rPr lang="en-US" sz="2400" b="0" dirty="0">
                <a:solidFill>
                  <a:schemeClr val="tx1"/>
                </a:solidFill>
              </a:rPr>
              <a:t>Cultural factors</a:t>
            </a:r>
            <a:endParaRPr lang="en-IN" sz="2400" dirty="0"/>
          </a:p>
        </p:txBody>
      </p:sp>
    </p:spTree>
    <p:extLst>
      <p:ext uri="{BB962C8B-B14F-4D97-AF65-F5344CB8AC3E}">
        <p14:creationId xmlns:p14="http://schemas.microsoft.com/office/powerpoint/2010/main" val="265538404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57200" y="161179"/>
            <a:ext cx="8229600" cy="547481"/>
          </a:xfrm>
        </p:spPr>
        <p:txBody>
          <a:bodyPr>
            <a:noAutofit/>
          </a:bodyPr>
          <a:lstStyle/>
          <a:p>
            <a:r>
              <a:rPr lang="en-US" sz="3600" dirty="0">
                <a:solidFill>
                  <a:srgbClr val="0078A2"/>
                </a:solidFill>
              </a:rPr>
              <a:t>Market Segmentation </a:t>
            </a:r>
            <a:r>
              <a:rPr lang="en-US" sz="2800" dirty="0">
                <a:solidFill>
                  <a:srgbClr val="0078A2"/>
                </a:solidFill>
              </a:rPr>
              <a:t>(13 of 14)</a:t>
            </a:r>
          </a:p>
        </p:txBody>
      </p:sp>
      <p:sp>
        <p:nvSpPr>
          <p:cNvPr id="3" name="Content Placeholder 2"/>
          <p:cNvSpPr>
            <a:spLocks noGrp="1"/>
          </p:cNvSpPr>
          <p:nvPr>
            <p:ph idx="1"/>
          </p:nvPr>
        </p:nvSpPr>
        <p:spPr>
          <a:xfrm>
            <a:off x="472440" y="990600"/>
            <a:ext cx="8214360" cy="427583"/>
          </a:xfrm>
        </p:spPr>
        <p:txBody>
          <a:bodyPr>
            <a:normAutofit/>
          </a:bodyPr>
          <a:lstStyle/>
          <a:p>
            <a:pPr marL="0" indent="0">
              <a:buNone/>
            </a:pPr>
            <a:r>
              <a:rPr lang="en-US" sz="2400" b="1" dirty="0"/>
              <a:t>Segmenting International Markets</a:t>
            </a:r>
          </a:p>
        </p:txBody>
      </p:sp>
      <p:sp>
        <p:nvSpPr>
          <p:cNvPr id="2" name="Content Placeholder 1"/>
          <p:cNvSpPr>
            <a:spLocks noGrp="1"/>
          </p:cNvSpPr>
          <p:nvPr>
            <p:ph type="body" sz="quarter" idx="13"/>
          </p:nvPr>
        </p:nvSpPr>
        <p:spPr>
          <a:xfrm>
            <a:off x="468630" y="1628643"/>
            <a:ext cx="8218170" cy="1190757"/>
          </a:xfrm>
        </p:spPr>
        <p:txBody>
          <a:bodyPr>
            <a:normAutofit/>
          </a:bodyPr>
          <a:lstStyle/>
          <a:p>
            <a:pPr marL="0" indent="0" algn="l"/>
            <a:r>
              <a:rPr lang="en-US" altLang="en-US" sz="2400" b="1" i="0" dirty="0" err="1">
                <a:solidFill>
                  <a:srgbClr val="000000"/>
                </a:solidFill>
              </a:rPr>
              <a:t>Intermarket</a:t>
            </a:r>
            <a:r>
              <a:rPr lang="en-US" altLang="en-US" sz="2400" b="1" i="0" dirty="0">
                <a:solidFill>
                  <a:srgbClr val="000000"/>
                </a:solidFill>
              </a:rPr>
              <a:t> segmentation </a:t>
            </a:r>
            <a:r>
              <a:rPr lang="en-US" altLang="en-US" sz="2400" i="0" dirty="0">
                <a:solidFill>
                  <a:srgbClr val="000000"/>
                </a:solidFill>
              </a:rPr>
              <a:t>involves forming </a:t>
            </a:r>
            <a:r>
              <a:rPr lang="en-US" sz="2400" i="0" dirty="0">
                <a:solidFill>
                  <a:srgbClr val="000000"/>
                </a:solidFill>
              </a:rPr>
              <a:t>segments of consumers who have similar needs and buying behaviors even though they are located in different countries.</a:t>
            </a:r>
            <a:endParaRPr lang="en-US" altLang="en-US" sz="2400" i="0" dirty="0">
              <a:solidFill>
                <a:srgbClr val="000000"/>
              </a:solidFill>
            </a:endParaRPr>
          </a:p>
        </p:txBody>
      </p:sp>
    </p:spTree>
    <p:extLst>
      <p:ext uri="{BB962C8B-B14F-4D97-AF65-F5344CB8AC3E}">
        <p14:creationId xmlns:p14="http://schemas.microsoft.com/office/powerpoint/2010/main" val="412232919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20"/>
            <a:ext cx="8229600" cy="1017577"/>
          </a:xfrm>
        </p:spPr>
        <p:txBody>
          <a:bodyPr/>
          <a:lstStyle/>
          <a:p>
            <a:r>
              <a:rPr lang="en-US" dirty="0">
                <a:latin typeface="+mj-lt"/>
              </a:rPr>
              <a:t>P&amp;G: Competing with Itself—and Winning</a:t>
            </a:r>
          </a:p>
        </p:txBody>
      </p:sp>
      <p:sp>
        <p:nvSpPr>
          <p:cNvPr id="3" name="Content Placeholder 2"/>
          <p:cNvSpPr>
            <a:spLocks noGrp="1"/>
          </p:cNvSpPr>
          <p:nvPr>
            <p:ph idx="1"/>
          </p:nvPr>
        </p:nvSpPr>
        <p:spPr>
          <a:xfrm>
            <a:off x="457200" y="1385455"/>
            <a:ext cx="8229600" cy="1510145"/>
          </a:xfrm>
        </p:spPr>
        <p:txBody>
          <a:bodyPr/>
          <a:lstStyle/>
          <a:p>
            <a:pPr marL="0" indent="0">
              <a:buNone/>
            </a:pPr>
            <a:r>
              <a:rPr lang="en-US" sz="2400" dirty="0"/>
              <a:t>By offering brands and sub-brands that target specific segments of detergent preferences, here Tide Free &amp; Gentle, Tide offers a unique value proposition to each distinct customer segment.</a:t>
            </a:r>
          </a:p>
        </p:txBody>
      </p:sp>
      <p:pic>
        <p:nvPicPr>
          <p:cNvPr id="6" name="Picture Placeholder 5" descr="A photo shows containers of Tide Free and Gentle laundry detergent for sale on a retail shelf. ">
            <a:extLst>
              <a:ext uri="{FF2B5EF4-FFF2-40B4-BE49-F238E27FC236}">
                <a16:creationId xmlns:a16="http://schemas.microsoft.com/office/drawing/2014/main" id="{A4993B35-1E30-4442-9A56-E9DB5E42C505}"/>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507670" y="2998359"/>
            <a:ext cx="4129421" cy="3332286"/>
          </a:xfrm>
          <a:prstGeom prst="rect">
            <a:avLst/>
          </a:prstGeom>
        </p:spPr>
      </p:pic>
    </p:spTree>
    <p:extLst>
      <p:ext uri="{BB962C8B-B14F-4D97-AF65-F5344CB8AC3E}">
        <p14:creationId xmlns:p14="http://schemas.microsoft.com/office/powerpoint/2010/main" val="57246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240030"/>
            <a:ext cx="8229600" cy="465526"/>
          </a:xfrm>
        </p:spPr>
        <p:txBody>
          <a:bodyPr>
            <a:noAutofit/>
          </a:bodyPr>
          <a:lstStyle/>
          <a:p>
            <a:r>
              <a:rPr lang="en-US" sz="3600" b="1" dirty="0">
                <a:solidFill>
                  <a:srgbClr val="007FA3"/>
                </a:solidFill>
              </a:rPr>
              <a:t>Market </a:t>
            </a:r>
            <a:r>
              <a:rPr lang="en-US" sz="3600" dirty="0"/>
              <a:t>Segmentation</a:t>
            </a:r>
            <a:r>
              <a:rPr lang="en-US" dirty="0"/>
              <a:t> </a:t>
            </a:r>
            <a:r>
              <a:rPr lang="en-US" sz="2800" dirty="0"/>
              <a:t>(14 of 14)</a:t>
            </a:r>
            <a:endParaRPr lang="en-US" sz="2800" b="1" dirty="0">
              <a:solidFill>
                <a:srgbClr val="007FA3"/>
              </a:solidFill>
            </a:endParaRPr>
          </a:p>
        </p:txBody>
      </p:sp>
      <p:sp>
        <p:nvSpPr>
          <p:cNvPr id="36867" name="Content Placeholder 3"/>
          <p:cNvSpPr>
            <a:spLocks noGrp="1" noChangeArrowheads="1"/>
          </p:cNvSpPr>
          <p:nvPr>
            <p:ph type="body" sz="quarter" idx="13"/>
          </p:nvPr>
        </p:nvSpPr>
        <p:spPr>
          <a:xfrm>
            <a:off x="457200" y="1000125"/>
            <a:ext cx="8229600" cy="2551960"/>
          </a:xfrm>
        </p:spPr>
        <p:txBody>
          <a:bodyPr anchor="b">
            <a:noAutofit/>
          </a:bodyPr>
          <a:lstStyle/>
          <a:p>
            <a:pPr algn="l">
              <a:spcBef>
                <a:spcPts val="600"/>
              </a:spcBef>
            </a:pPr>
            <a:r>
              <a:rPr lang="en-US" altLang="en-US" sz="2400" dirty="0">
                <a:solidFill>
                  <a:srgbClr val="000000"/>
                </a:solidFill>
              </a:rPr>
              <a:t>Requirements for Effective Segmentation</a:t>
            </a:r>
          </a:p>
          <a:p>
            <a:pPr marL="342900" lvl="0" indent="-342900" algn="l">
              <a:spcBef>
                <a:spcPts val="600"/>
              </a:spcBef>
              <a:buFont typeface="Arial" panose="020B0604020202020204" pitchFamily="34" charset="0"/>
              <a:buChar char="•"/>
            </a:pPr>
            <a:r>
              <a:rPr lang="en-US" sz="2400" b="0" dirty="0"/>
              <a:t>Measurable</a:t>
            </a:r>
          </a:p>
          <a:p>
            <a:pPr marL="342900" lvl="0" indent="-342900" algn="l">
              <a:spcBef>
                <a:spcPts val="600"/>
              </a:spcBef>
              <a:buFont typeface="Arial" panose="020B0604020202020204" pitchFamily="34" charset="0"/>
              <a:buChar char="•"/>
            </a:pPr>
            <a:r>
              <a:rPr lang="en-US" sz="2400" b="0" dirty="0"/>
              <a:t>Accessible</a:t>
            </a:r>
          </a:p>
          <a:p>
            <a:pPr marL="342900" lvl="0" indent="-342900" algn="l">
              <a:spcBef>
                <a:spcPts val="600"/>
              </a:spcBef>
              <a:buFont typeface="Arial" panose="020B0604020202020204" pitchFamily="34" charset="0"/>
              <a:buChar char="•"/>
            </a:pPr>
            <a:r>
              <a:rPr lang="en-US" sz="2400" b="0" dirty="0"/>
              <a:t>Substantial</a:t>
            </a:r>
          </a:p>
          <a:p>
            <a:pPr marL="342900" lvl="0" indent="-342900" algn="l">
              <a:spcBef>
                <a:spcPts val="600"/>
              </a:spcBef>
              <a:buFont typeface="Arial" panose="020B0604020202020204" pitchFamily="34" charset="0"/>
              <a:buChar char="•"/>
            </a:pPr>
            <a:r>
              <a:rPr lang="en-US" sz="2400" b="0" dirty="0"/>
              <a:t>Differentiable</a:t>
            </a:r>
          </a:p>
          <a:p>
            <a:pPr marL="342900" lvl="0" indent="-342900" algn="l">
              <a:spcBef>
                <a:spcPts val="600"/>
              </a:spcBef>
              <a:buFont typeface="Arial" panose="020B0604020202020204" pitchFamily="34" charset="0"/>
              <a:buChar char="•"/>
            </a:pPr>
            <a:r>
              <a:rPr lang="en-US" sz="2400" b="0" dirty="0"/>
              <a:t>Actionable</a:t>
            </a:r>
            <a:endParaRPr lang="en-IN" sz="2400" b="0" dirty="0"/>
          </a:p>
        </p:txBody>
      </p:sp>
    </p:spTree>
    <p:extLst>
      <p:ext uri="{BB962C8B-B14F-4D97-AF65-F5344CB8AC3E}">
        <p14:creationId xmlns:p14="http://schemas.microsoft.com/office/powerpoint/2010/main" val="255947571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457200" y="202642"/>
            <a:ext cx="8186948" cy="494588"/>
          </a:xfrm>
        </p:spPr>
        <p:txBody>
          <a:bodyPr>
            <a:noAutofit/>
          </a:bodyPr>
          <a:lstStyle/>
          <a:p>
            <a:r>
              <a:rPr lang="en-US" b="1" dirty="0">
                <a:solidFill>
                  <a:srgbClr val="007FA3"/>
                </a:solidFill>
              </a:rPr>
              <a:t>Learning Objective 3</a:t>
            </a:r>
          </a:p>
        </p:txBody>
      </p:sp>
      <p:sp>
        <p:nvSpPr>
          <p:cNvPr id="16385" name="Content Placeholder 3"/>
          <p:cNvSpPr>
            <a:spLocks noGrp="1" noChangeArrowheads="1"/>
          </p:cNvSpPr>
          <p:nvPr>
            <p:ph idx="1"/>
          </p:nvPr>
        </p:nvSpPr>
        <p:spPr>
          <a:xfrm>
            <a:off x="468630" y="994410"/>
            <a:ext cx="8229600" cy="834390"/>
          </a:xfrm>
        </p:spPr>
        <p:txBody>
          <a:bodyPr>
            <a:noAutofit/>
          </a:bodyPr>
          <a:lstStyle/>
          <a:p>
            <a:pPr marL="0" indent="0">
              <a:buNone/>
            </a:pPr>
            <a:r>
              <a:rPr lang="en-US" sz="2400" dirty="0"/>
              <a:t>Explain how companies identify attractive market segments and choose a market-targeting strategy.</a:t>
            </a:r>
          </a:p>
        </p:txBody>
      </p:sp>
    </p:spTree>
    <p:extLst>
      <p:ext uri="{BB962C8B-B14F-4D97-AF65-F5344CB8AC3E}">
        <p14:creationId xmlns:p14="http://schemas.microsoft.com/office/powerpoint/2010/main" val="274005112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55996" y="226966"/>
            <a:ext cx="8206740" cy="481694"/>
          </a:xfrm>
        </p:spPr>
        <p:txBody>
          <a:bodyPr>
            <a:noAutofit/>
          </a:bodyPr>
          <a:lstStyle/>
          <a:p>
            <a:r>
              <a:rPr lang="en-US" sz="3600" dirty="0">
                <a:solidFill>
                  <a:srgbClr val="007FA3"/>
                </a:solidFill>
              </a:rPr>
              <a:t>Market Targeting </a:t>
            </a:r>
            <a:r>
              <a:rPr lang="en-US" sz="2800" dirty="0">
                <a:solidFill>
                  <a:srgbClr val="0078A2"/>
                </a:solidFill>
              </a:rPr>
              <a:t>(1 of 10)</a:t>
            </a:r>
            <a:endParaRPr lang="en-US" sz="2800" b="1" dirty="0">
              <a:solidFill>
                <a:srgbClr val="007FA3"/>
              </a:solidFill>
            </a:endParaRPr>
          </a:p>
        </p:txBody>
      </p:sp>
      <p:sp>
        <p:nvSpPr>
          <p:cNvPr id="3" name="Content Placeholder 2"/>
          <p:cNvSpPr>
            <a:spLocks noGrp="1"/>
          </p:cNvSpPr>
          <p:nvPr>
            <p:ph idx="1"/>
          </p:nvPr>
        </p:nvSpPr>
        <p:spPr>
          <a:xfrm>
            <a:off x="480060" y="990600"/>
            <a:ext cx="8206740" cy="410331"/>
          </a:xfrm>
        </p:spPr>
        <p:txBody>
          <a:bodyPr>
            <a:normAutofit/>
          </a:bodyPr>
          <a:lstStyle/>
          <a:p>
            <a:pPr marL="0" indent="0">
              <a:buNone/>
            </a:pPr>
            <a:r>
              <a:rPr lang="en-US" sz="2400" b="1" dirty="0"/>
              <a:t>Evaluating Market Segments</a:t>
            </a:r>
            <a:endParaRPr lang="en-US" sz="2400" dirty="0"/>
          </a:p>
        </p:txBody>
      </p:sp>
      <p:sp>
        <p:nvSpPr>
          <p:cNvPr id="2" name="Content Placeholder 1"/>
          <p:cNvSpPr>
            <a:spLocks noGrp="1"/>
          </p:cNvSpPr>
          <p:nvPr>
            <p:ph type="body" sz="quarter" idx="13"/>
          </p:nvPr>
        </p:nvSpPr>
        <p:spPr>
          <a:xfrm>
            <a:off x="468630" y="1618651"/>
            <a:ext cx="8218170" cy="1353149"/>
          </a:xfrm>
        </p:spPr>
        <p:txBody>
          <a:bodyPr>
            <a:normAutofit/>
          </a:bodyPr>
          <a:lstStyle/>
          <a:p>
            <a:pPr marL="293688" indent="-293688" algn="l">
              <a:spcBef>
                <a:spcPts val="600"/>
              </a:spcBef>
              <a:buClr>
                <a:srgbClr val="0078A2"/>
              </a:buClr>
              <a:buFont typeface="Arial"/>
              <a:buChar char="•"/>
            </a:pPr>
            <a:r>
              <a:rPr lang="en-US" altLang="en-US" sz="2400" i="0" dirty="0">
                <a:solidFill>
                  <a:srgbClr val="000000"/>
                </a:solidFill>
              </a:rPr>
              <a:t>Segment size and growth</a:t>
            </a:r>
          </a:p>
          <a:p>
            <a:pPr marL="293688" indent="-293688" algn="l">
              <a:spcBef>
                <a:spcPts val="600"/>
              </a:spcBef>
              <a:buClr>
                <a:srgbClr val="0078A2"/>
              </a:buClr>
              <a:buFont typeface="Arial"/>
              <a:buChar char="•"/>
            </a:pPr>
            <a:r>
              <a:rPr lang="en-US" altLang="en-US" sz="2400" i="0" dirty="0">
                <a:solidFill>
                  <a:srgbClr val="000000"/>
                </a:solidFill>
              </a:rPr>
              <a:t>Segment structural attractiveness</a:t>
            </a:r>
          </a:p>
          <a:p>
            <a:pPr marL="293688" indent="-293688" algn="l">
              <a:spcBef>
                <a:spcPts val="600"/>
              </a:spcBef>
              <a:buClr>
                <a:srgbClr val="0078A2"/>
              </a:buClr>
              <a:buFont typeface="Arial"/>
              <a:buChar char="•"/>
            </a:pPr>
            <a:r>
              <a:rPr lang="en-US" altLang="en-US" sz="2400" i="0" dirty="0">
                <a:solidFill>
                  <a:srgbClr val="000000"/>
                </a:solidFill>
              </a:rPr>
              <a:t>Company objectives and resources</a:t>
            </a:r>
          </a:p>
        </p:txBody>
      </p:sp>
    </p:spTree>
    <p:extLst>
      <p:ext uri="{BB962C8B-B14F-4D97-AF65-F5344CB8AC3E}">
        <p14:creationId xmlns:p14="http://schemas.microsoft.com/office/powerpoint/2010/main" val="35466330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57200" y="186088"/>
            <a:ext cx="8229600" cy="512837"/>
          </a:xfrm>
        </p:spPr>
        <p:txBody>
          <a:bodyPr>
            <a:noAutofit/>
          </a:bodyPr>
          <a:lstStyle/>
          <a:p>
            <a:r>
              <a:rPr lang="en-US" sz="3600" dirty="0">
                <a:solidFill>
                  <a:srgbClr val="0078A2"/>
                </a:solidFill>
              </a:rPr>
              <a:t>Market Targeting </a:t>
            </a:r>
            <a:r>
              <a:rPr lang="en-US" sz="2800" dirty="0">
                <a:solidFill>
                  <a:srgbClr val="0078A2"/>
                </a:solidFill>
              </a:rPr>
              <a:t>(2 of 10)</a:t>
            </a:r>
          </a:p>
        </p:txBody>
      </p:sp>
      <p:sp>
        <p:nvSpPr>
          <p:cNvPr id="3" name="Content Placeholder 2"/>
          <p:cNvSpPr>
            <a:spLocks noGrp="1"/>
          </p:cNvSpPr>
          <p:nvPr>
            <p:ph idx="1"/>
          </p:nvPr>
        </p:nvSpPr>
        <p:spPr>
          <a:xfrm>
            <a:off x="457200" y="995131"/>
            <a:ext cx="8229600" cy="1370879"/>
          </a:xfrm>
        </p:spPr>
        <p:txBody>
          <a:bodyPr>
            <a:noAutofit/>
          </a:bodyPr>
          <a:lstStyle/>
          <a:p>
            <a:pPr marL="0" indent="0">
              <a:buNone/>
            </a:pPr>
            <a:r>
              <a:rPr lang="en-US" sz="2400" b="1" dirty="0"/>
              <a:t>Selecting Target Market Segments</a:t>
            </a:r>
          </a:p>
          <a:p>
            <a:pPr marL="0" indent="0">
              <a:buNone/>
            </a:pPr>
            <a:r>
              <a:rPr lang="en-US" altLang="en-US" sz="2400" dirty="0">
                <a:solidFill>
                  <a:srgbClr val="000000"/>
                </a:solidFill>
              </a:rPr>
              <a:t>A</a:t>
            </a:r>
            <a:r>
              <a:rPr lang="en-US" altLang="en-US" sz="2400" b="1" dirty="0">
                <a:solidFill>
                  <a:srgbClr val="000000"/>
                </a:solidFill>
              </a:rPr>
              <a:t> target market </a:t>
            </a:r>
            <a:r>
              <a:rPr lang="en-US" altLang="en-US" sz="2400" dirty="0">
                <a:solidFill>
                  <a:srgbClr val="000000"/>
                </a:solidFill>
              </a:rPr>
              <a:t>is a set of buyers who share common needs or characteristics that the company decides to serve.</a:t>
            </a:r>
            <a:endParaRPr lang="en-US" sz="2400" dirty="0"/>
          </a:p>
        </p:txBody>
      </p:sp>
    </p:spTree>
    <p:extLst>
      <p:ext uri="{BB962C8B-B14F-4D97-AF65-F5344CB8AC3E}">
        <p14:creationId xmlns:p14="http://schemas.microsoft.com/office/powerpoint/2010/main" val="1440213817"/>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noChangeArrowheads="1"/>
          </p:cNvSpPr>
          <p:nvPr>
            <p:ph type="title"/>
          </p:nvPr>
        </p:nvSpPr>
        <p:spPr>
          <a:xfrm>
            <a:off x="457200" y="193965"/>
            <a:ext cx="8229600" cy="511889"/>
          </a:xfrm>
        </p:spPr>
        <p:txBody>
          <a:bodyPr>
            <a:noAutofit/>
          </a:bodyPr>
          <a:lstStyle/>
          <a:p>
            <a:r>
              <a:rPr lang="en-US" sz="3600" dirty="0">
                <a:solidFill>
                  <a:srgbClr val="0078A2"/>
                </a:solidFill>
              </a:rPr>
              <a:t>Market Targeting </a:t>
            </a:r>
            <a:r>
              <a:rPr lang="en-US" sz="2800" dirty="0">
                <a:solidFill>
                  <a:srgbClr val="0078A2"/>
                </a:solidFill>
              </a:rPr>
              <a:t>(3 of 10)</a:t>
            </a:r>
            <a:endParaRPr lang="en-US" sz="3600" dirty="0">
              <a:solidFill>
                <a:srgbClr val="0078A2"/>
              </a:solidFill>
            </a:endParaRPr>
          </a:p>
        </p:txBody>
      </p:sp>
      <p:sp>
        <p:nvSpPr>
          <p:cNvPr id="3" name="Content Placeholder 2">
            <a:extLst>
              <a:ext uri="{FF2B5EF4-FFF2-40B4-BE49-F238E27FC236}">
                <a16:creationId xmlns:a16="http://schemas.microsoft.com/office/drawing/2014/main" id="{818AFEE8-2C6D-4467-9F8E-B2BB05327E66}"/>
              </a:ext>
            </a:extLst>
          </p:cNvPr>
          <p:cNvSpPr>
            <a:spLocks noGrp="1"/>
          </p:cNvSpPr>
          <p:nvPr>
            <p:ph idx="1"/>
          </p:nvPr>
        </p:nvSpPr>
        <p:spPr>
          <a:xfrm>
            <a:off x="457200" y="1008234"/>
            <a:ext cx="8229600" cy="398001"/>
          </a:xfrm>
        </p:spPr>
        <p:txBody>
          <a:bodyPr/>
          <a:lstStyle/>
          <a:p>
            <a:pPr marL="0" indent="0">
              <a:buNone/>
            </a:pPr>
            <a:r>
              <a:rPr lang="en-US" sz="2400" b="1" dirty="0"/>
              <a:t>Figure 7.2 </a:t>
            </a:r>
            <a:r>
              <a:rPr lang="en-US" sz="2400" dirty="0"/>
              <a:t>Market-Targeting Strategies</a:t>
            </a:r>
          </a:p>
        </p:txBody>
      </p:sp>
      <p:pic>
        <p:nvPicPr>
          <p:cNvPr id="7" name="Picture Placeholder 6" descr="A flowchart presents the different market-targeting strategies. &#10;Long description is available in notes, press F6">
            <a:extLst>
              <a:ext uri="{FF2B5EF4-FFF2-40B4-BE49-F238E27FC236}">
                <a16:creationId xmlns:a16="http://schemas.microsoft.com/office/drawing/2014/main" id="{D58807C3-74DA-4688-BB3E-669562C1749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32769" y="2493820"/>
            <a:ext cx="8109632" cy="1908149"/>
          </a:xfrm>
          <a:prstGeom prst="rect">
            <a:avLst/>
          </a:prstGeom>
        </p:spPr>
      </p:pic>
    </p:spTree>
    <p:extLst>
      <p:ext uri="{BB962C8B-B14F-4D97-AF65-F5344CB8AC3E}">
        <p14:creationId xmlns:p14="http://schemas.microsoft.com/office/powerpoint/2010/main" val="21781905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57200" y="188079"/>
            <a:ext cx="8229600" cy="520581"/>
          </a:xfrm>
        </p:spPr>
        <p:txBody>
          <a:bodyPr>
            <a:noAutofit/>
          </a:bodyPr>
          <a:lstStyle/>
          <a:p>
            <a:r>
              <a:rPr lang="en-US" sz="3600" dirty="0">
                <a:solidFill>
                  <a:srgbClr val="0078A2"/>
                </a:solidFill>
              </a:rPr>
              <a:t>Market Targeting </a:t>
            </a:r>
            <a:r>
              <a:rPr lang="en-US" sz="2800" dirty="0">
                <a:solidFill>
                  <a:srgbClr val="0078A2"/>
                </a:solidFill>
              </a:rPr>
              <a:t>(4 of 10)</a:t>
            </a:r>
            <a:endParaRPr lang="en-US" sz="3600" b="1" dirty="0">
              <a:solidFill>
                <a:srgbClr val="0078A2"/>
              </a:solidFill>
            </a:endParaRPr>
          </a:p>
        </p:txBody>
      </p:sp>
      <p:sp>
        <p:nvSpPr>
          <p:cNvPr id="3" name="Content Placeholder 2"/>
          <p:cNvSpPr>
            <a:spLocks noGrp="1"/>
          </p:cNvSpPr>
          <p:nvPr>
            <p:ph idx="1"/>
          </p:nvPr>
        </p:nvSpPr>
        <p:spPr>
          <a:xfrm>
            <a:off x="457200" y="995759"/>
            <a:ext cx="8229600" cy="2269411"/>
          </a:xfrm>
        </p:spPr>
        <p:txBody>
          <a:bodyPr>
            <a:noAutofit/>
          </a:bodyPr>
          <a:lstStyle/>
          <a:p>
            <a:pPr marL="0" indent="0">
              <a:buNone/>
            </a:pPr>
            <a:r>
              <a:rPr lang="en-US" sz="2400" b="1" dirty="0"/>
              <a:t>Selecting Target Market Segments</a:t>
            </a:r>
          </a:p>
          <a:p>
            <a:pPr marL="0" indent="0">
              <a:buNone/>
            </a:pPr>
            <a:r>
              <a:rPr lang="en-US" altLang="en-US" sz="2400" b="1" dirty="0">
                <a:solidFill>
                  <a:srgbClr val="000000"/>
                </a:solidFill>
              </a:rPr>
              <a:t>Undifferentiated</a:t>
            </a:r>
            <a:r>
              <a:rPr lang="en-US" altLang="en-US" sz="2400" dirty="0">
                <a:solidFill>
                  <a:srgbClr val="000000"/>
                </a:solidFill>
              </a:rPr>
              <a:t> </a:t>
            </a:r>
            <a:r>
              <a:rPr lang="en-US" altLang="en-US" sz="2400" b="1" dirty="0">
                <a:solidFill>
                  <a:srgbClr val="000000"/>
                </a:solidFill>
              </a:rPr>
              <a:t>marketing</a:t>
            </a:r>
            <a:r>
              <a:rPr lang="en-US" altLang="en-US" sz="2400" dirty="0">
                <a:solidFill>
                  <a:srgbClr val="000000"/>
                </a:solidFill>
              </a:rPr>
              <a:t> targets the whole market with one offer.</a:t>
            </a:r>
          </a:p>
          <a:p>
            <a:pPr>
              <a:spcBef>
                <a:spcPts val="600"/>
              </a:spcBef>
              <a:buClr>
                <a:srgbClr val="0078A2"/>
              </a:buClr>
            </a:pPr>
            <a:r>
              <a:rPr lang="en-US" altLang="en-US" sz="2400" dirty="0">
                <a:solidFill>
                  <a:srgbClr val="000000"/>
                </a:solidFill>
              </a:rPr>
              <a:t>Mass marketing</a:t>
            </a:r>
          </a:p>
          <a:p>
            <a:pPr>
              <a:spcBef>
                <a:spcPts val="600"/>
              </a:spcBef>
              <a:buClr>
                <a:srgbClr val="0078A2"/>
              </a:buClr>
            </a:pPr>
            <a:r>
              <a:rPr lang="en-US" altLang="en-US" sz="2400" dirty="0">
                <a:solidFill>
                  <a:srgbClr val="000000"/>
                </a:solidFill>
              </a:rPr>
              <a:t>Focuses on common needs rather than what’s different</a:t>
            </a:r>
            <a:endParaRPr lang="en-US" sz="2400" b="1" dirty="0"/>
          </a:p>
        </p:txBody>
      </p:sp>
    </p:spTree>
    <p:extLst>
      <p:ext uri="{BB962C8B-B14F-4D97-AF65-F5344CB8AC3E}">
        <p14:creationId xmlns:p14="http://schemas.microsoft.com/office/powerpoint/2010/main" val="126977817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57200" y="193965"/>
            <a:ext cx="8229600" cy="511889"/>
          </a:xfrm>
        </p:spPr>
        <p:txBody>
          <a:bodyPr>
            <a:noAutofit/>
          </a:bodyPr>
          <a:lstStyle/>
          <a:p>
            <a:r>
              <a:rPr lang="en-US" sz="3600" dirty="0">
                <a:solidFill>
                  <a:srgbClr val="0078A2"/>
                </a:solidFill>
              </a:rPr>
              <a:t>Market Targeting </a:t>
            </a:r>
            <a:r>
              <a:rPr lang="en-US" sz="2800" dirty="0">
                <a:solidFill>
                  <a:srgbClr val="0078A2"/>
                </a:solidFill>
              </a:rPr>
              <a:t>(5 of 10)</a:t>
            </a:r>
            <a:endParaRPr lang="en-US" sz="3600" b="1" dirty="0">
              <a:solidFill>
                <a:srgbClr val="0078A2"/>
              </a:solidFill>
            </a:endParaRPr>
          </a:p>
        </p:txBody>
      </p:sp>
      <p:sp>
        <p:nvSpPr>
          <p:cNvPr id="3" name="Content Placeholder 2"/>
          <p:cNvSpPr>
            <a:spLocks noGrp="1"/>
          </p:cNvSpPr>
          <p:nvPr>
            <p:ph idx="1"/>
          </p:nvPr>
        </p:nvSpPr>
        <p:spPr>
          <a:xfrm>
            <a:off x="457200" y="1080655"/>
            <a:ext cx="8229600" cy="1579547"/>
          </a:xfrm>
        </p:spPr>
        <p:txBody>
          <a:bodyPr>
            <a:noAutofit/>
          </a:bodyPr>
          <a:lstStyle/>
          <a:p>
            <a:pPr marL="0" indent="0">
              <a:spcBef>
                <a:spcPts val="500"/>
              </a:spcBef>
              <a:buNone/>
            </a:pPr>
            <a:r>
              <a:rPr lang="en-US" sz="1800" b="1" dirty="0"/>
              <a:t>Selecting Target Market Segments</a:t>
            </a:r>
          </a:p>
          <a:p>
            <a:pPr marL="0" indent="0">
              <a:spcBef>
                <a:spcPts val="500"/>
              </a:spcBef>
              <a:buNone/>
            </a:pPr>
            <a:r>
              <a:rPr lang="en-US" altLang="en-US" sz="1800" b="1" dirty="0">
                <a:solidFill>
                  <a:srgbClr val="000000"/>
                </a:solidFill>
              </a:rPr>
              <a:t>Differentiated marketing </a:t>
            </a:r>
            <a:r>
              <a:rPr lang="en-US" altLang="en-US" sz="1800" dirty="0">
                <a:solidFill>
                  <a:srgbClr val="000000"/>
                </a:solidFill>
              </a:rPr>
              <a:t>targets several different market segments and designs separate offers for each.</a:t>
            </a:r>
          </a:p>
          <a:p>
            <a:pPr marL="263525" indent="-263525">
              <a:spcBef>
                <a:spcPts val="500"/>
              </a:spcBef>
              <a:buSzPct val="100000"/>
            </a:pPr>
            <a:r>
              <a:rPr lang="en-US" altLang="en-US" sz="1800" dirty="0">
                <a:solidFill>
                  <a:srgbClr val="000000"/>
                </a:solidFill>
              </a:rPr>
              <a:t>Goal is to achieve higher sales and stronger position</a:t>
            </a:r>
          </a:p>
          <a:p>
            <a:pPr marL="263525" indent="-263525">
              <a:spcBef>
                <a:spcPts val="500"/>
              </a:spcBef>
              <a:buSzPct val="100000"/>
            </a:pPr>
            <a:r>
              <a:rPr lang="en-US" altLang="en-US" sz="1800" dirty="0">
                <a:solidFill>
                  <a:srgbClr val="000000"/>
                </a:solidFill>
              </a:rPr>
              <a:t>More expensive than undifferentiated marketing</a:t>
            </a:r>
          </a:p>
        </p:txBody>
      </p:sp>
      <p:sp>
        <p:nvSpPr>
          <p:cNvPr id="4" name="Content Placeholder 3">
            <a:extLst>
              <a:ext uri="{FF2B5EF4-FFF2-40B4-BE49-F238E27FC236}">
                <a16:creationId xmlns:a16="http://schemas.microsoft.com/office/drawing/2014/main" id="{57AB572E-4B86-4B39-8FF7-61EE64F30BAE}"/>
              </a:ext>
            </a:extLst>
          </p:cNvPr>
          <p:cNvSpPr>
            <a:spLocks noGrp="1"/>
          </p:cNvSpPr>
          <p:nvPr>
            <p:ph sz="quarter" idx="14"/>
          </p:nvPr>
        </p:nvSpPr>
        <p:spPr>
          <a:xfrm>
            <a:off x="457200" y="2762641"/>
            <a:ext cx="8229600" cy="1105707"/>
          </a:xfrm>
        </p:spPr>
        <p:txBody>
          <a:bodyPr/>
          <a:lstStyle/>
          <a:p>
            <a:r>
              <a:rPr lang="en-IN" sz="1800" dirty="0"/>
              <a:t>Differentiated marketing: </a:t>
            </a:r>
            <a:r>
              <a:rPr lang="en-US" sz="1800" dirty="0"/>
              <a:t>With more than 30 differentiated hotel brands, Marriott International dominates the hotel industry, capturing a much larger share of the travel and hospitality market than it could with any single brand alone.</a:t>
            </a:r>
            <a:endParaRPr lang="en-IN" sz="1800" dirty="0"/>
          </a:p>
        </p:txBody>
      </p:sp>
      <p:pic>
        <p:nvPicPr>
          <p:cNvPr id="9" name="Picture Placeholder 8" descr="A photo shows a Marriott hotel. ">
            <a:extLst>
              <a:ext uri="{FF2B5EF4-FFF2-40B4-BE49-F238E27FC236}">
                <a16:creationId xmlns:a16="http://schemas.microsoft.com/office/drawing/2014/main" id="{0BFDFA5A-23E6-44FB-9A66-48D672828160}"/>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2953428" y="3977072"/>
            <a:ext cx="3239552" cy="2360574"/>
          </a:xfrm>
          <a:prstGeom prst="rect">
            <a:avLst/>
          </a:prstGeom>
        </p:spPr>
      </p:pic>
    </p:spTree>
    <p:extLst>
      <p:ext uri="{BB962C8B-B14F-4D97-AF65-F5344CB8AC3E}">
        <p14:creationId xmlns:p14="http://schemas.microsoft.com/office/powerpoint/2010/main" val="312243127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187035"/>
            <a:ext cx="8229600" cy="511889"/>
          </a:xfrm>
        </p:spPr>
        <p:txBody>
          <a:bodyPr>
            <a:noAutofit/>
          </a:bodyPr>
          <a:lstStyle/>
          <a:p>
            <a:r>
              <a:rPr lang="en-US" sz="3600" dirty="0">
                <a:solidFill>
                  <a:srgbClr val="007FA3"/>
                </a:solidFill>
              </a:rPr>
              <a:t>Market </a:t>
            </a:r>
            <a:r>
              <a:rPr lang="en-US" sz="3600" dirty="0"/>
              <a:t>Targeting </a:t>
            </a:r>
            <a:r>
              <a:rPr lang="en-US" sz="2800" dirty="0"/>
              <a:t>(6 of 10)</a:t>
            </a:r>
            <a:endParaRPr lang="en-US" sz="3600" b="1" dirty="0">
              <a:solidFill>
                <a:srgbClr val="007FA3"/>
              </a:solidFill>
            </a:endParaRPr>
          </a:p>
        </p:txBody>
      </p:sp>
      <p:sp>
        <p:nvSpPr>
          <p:cNvPr id="3" name="Content Placeholder 2"/>
          <p:cNvSpPr>
            <a:spLocks noGrp="1"/>
          </p:cNvSpPr>
          <p:nvPr>
            <p:ph idx="1"/>
          </p:nvPr>
        </p:nvSpPr>
        <p:spPr>
          <a:xfrm>
            <a:off x="457200" y="1052946"/>
            <a:ext cx="3990109" cy="2272146"/>
          </a:xfrm>
        </p:spPr>
        <p:txBody>
          <a:bodyPr>
            <a:noAutofit/>
          </a:bodyPr>
          <a:lstStyle/>
          <a:p>
            <a:pPr marL="0" indent="0">
              <a:buNone/>
            </a:pPr>
            <a:r>
              <a:rPr lang="en-US" sz="2000" b="1" dirty="0">
                <a:latin typeface="+mj-lt"/>
              </a:rPr>
              <a:t>Selecting Target Markets</a:t>
            </a:r>
          </a:p>
          <a:p>
            <a:pPr marL="0" indent="0">
              <a:buNone/>
              <a:defRPr/>
            </a:pPr>
            <a:r>
              <a:rPr lang="en-US" sz="2000" b="1" dirty="0">
                <a:solidFill>
                  <a:srgbClr val="000000"/>
                </a:solidFill>
                <a:latin typeface="+mj-lt"/>
              </a:rPr>
              <a:t>Concentrated marketing </a:t>
            </a:r>
            <a:r>
              <a:rPr lang="en-US" sz="2000" dirty="0">
                <a:solidFill>
                  <a:srgbClr val="000000"/>
                </a:solidFill>
                <a:latin typeface="+mj-lt"/>
              </a:rPr>
              <a:t>targets a large share of a smaller market.</a:t>
            </a:r>
          </a:p>
          <a:p>
            <a:pPr marL="256032" indent="-256032">
              <a:spcBef>
                <a:spcPts val="600"/>
              </a:spcBef>
              <a:buClr>
                <a:srgbClr val="0078A2"/>
              </a:buClr>
              <a:buSzPct val="100000"/>
              <a:defRPr/>
            </a:pPr>
            <a:r>
              <a:rPr lang="en-US" sz="2000" dirty="0">
                <a:solidFill>
                  <a:srgbClr val="000000"/>
                </a:solidFill>
                <a:latin typeface="+mj-lt"/>
              </a:rPr>
              <a:t>Limited company resources</a:t>
            </a:r>
          </a:p>
          <a:p>
            <a:pPr marL="256032" indent="-256032">
              <a:spcBef>
                <a:spcPts val="600"/>
              </a:spcBef>
              <a:buClr>
                <a:srgbClr val="0078A2"/>
              </a:buClr>
              <a:buSzPct val="100000"/>
              <a:defRPr/>
            </a:pPr>
            <a:r>
              <a:rPr lang="en-US" sz="2000" dirty="0">
                <a:solidFill>
                  <a:srgbClr val="000000"/>
                </a:solidFill>
                <a:latin typeface="+mj-lt"/>
              </a:rPr>
              <a:t>Knowledge of the market</a:t>
            </a:r>
          </a:p>
          <a:p>
            <a:pPr marL="256032" indent="-256032">
              <a:spcBef>
                <a:spcPts val="600"/>
              </a:spcBef>
              <a:buClr>
                <a:srgbClr val="0078A2"/>
              </a:buClr>
              <a:buSzPct val="100000"/>
              <a:defRPr/>
            </a:pPr>
            <a:r>
              <a:rPr lang="en-US" sz="2000" dirty="0">
                <a:solidFill>
                  <a:srgbClr val="000000"/>
                </a:solidFill>
                <a:latin typeface="+mj-lt"/>
              </a:rPr>
              <a:t>More effective and efficient</a:t>
            </a:r>
          </a:p>
        </p:txBody>
      </p:sp>
      <p:sp>
        <p:nvSpPr>
          <p:cNvPr id="10" name="Content Placeholder 9">
            <a:extLst>
              <a:ext uri="{FF2B5EF4-FFF2-40B4-BE49-F238E27FC236}">
                <a16:creationId xmlns:a16="http://schemas.microsoft.com/office/drawing/2014/main" id="{53DBD889-5B45-4365-862B-F436301B93DD}"/>
              </a:ext>
            </a:extLst>
          </p:cNvPr>
          <p:cNvSpPr>
            <a:spLocks noGrp="1"/>
          </p:cNvSpPr>
          <p:nvPr>
            <p:ph sz="quarter" idx="15"/>
          </p:nvPr>
        </p:nvSpPr>
        <p:spPr>
          <a:xfrm>
            <a:off x="4585333" y="1052945"/>
            <a:ext cx="4067345" cy="2507674"/>
          </a:xfrm>
        </p:spPr>
        <p:txBody>
          <a:bodyPr/>
          <a:lstStyle/>
          <a:p>
            <a:pPr marL="0" indent="0">
              <a:buNone/>
            </a:pPr>
            <a:r>
              <a:rPr lang="en-IN" sz="2000" dirty="0">
                <a:latin typeface="+mj-lt"/>
              </a:rPr>
              <a:t>Concentrated marketing: </a:t>
            </a:r>
            <a:r>
              <a:rPr lang="en-US" sz="2000" dirty="0" err="1">
                <a:latin typeface="+mj-lt"/>
              </a:rPr>
              <a:t>Nicher</a:t>
            </a:r>
            <a:r>
              <a:rPr lang="en-US" sz="2000" dirty="0">
                <a:latin typeface="+mj-lt"/>
              </a:rPr>
              <a:t> Harry’s concentrates its resources on direct-to-consumer sales of high-quality razors and shaving products to a value- and convenience-oriented segment of buyers previously not well served by giant competitors like Gillette.</a:t>
            </a:r>
            <a:endParaRPr lang="en-IN" sz="2000" dirty="0">
              <a:latin typeface="+mj-lt"/>
            </a:endParaRPr>
          </a:p>
        </p:txBody>
      </p:sp>
      <p:pic>
        <p:nvPicPr>
          <p:cNvPr id="11" name="Picture Placeholder 10" descr="A photo shows Nicher Harry's razors and shaving products. ">
            <a:extLst>
              <a:ext uri="{FF2B5EF4-FFF2-40B4-BE49-F238E27FC236}">
                <a16:creationId xmlns:a16="http://schemas.microsoft.com/office/drawing/2014/main" id="{32C574CE-26BD-4A70-9FBF-92948C5B7F0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4963220" y="3702210"/>
            <a:ext cx="3380850" cy="2635978"/>
          </a:xfrm>
          <a:prstGeom prst="rect">
            <a:avLst/>
          </a:prstGeom>
        </p:spPr>
      </p:pic>
    </p:spTree>
    <p:extLst>
      <p:ext uri="{BB962C8B-B14F-4D97-AF65-F5344CB8AC3E}">
        <p14:creationId xmlns:p14="http://schemas.microsoft.com/office/powerpoint/2010/main" val="1926057324"/>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noChangeArrowheads="1"/>
          </p:cNvSpPr>
          <p:nvPr>
            <p:ph type="title"/>
          </p:nvPr>
        </p:nvSpPr>
        <p:spPr>
          <a:xfrm>
            <a:off x="457200" y="212300"/>
            <a:ext cx="8229600" cy="479760"/>
          </a:xfrm>
        </p:spPr>
        <p:txBody>
          <a:bodyPr>
            <a:noAutofit/>
          </a:bodyPr>
          <a:lstStyle/>
          <a:p>
            <a:r>
              <a:rPr lang="en-US" sz="3600" dirty="0">
                <a:solidFill>
                  <a:srgbClr val="007FA3"/>
                </a:solidFill>
              </a:rPr>
              <a:t>Market </a:t>
            </a:r>
            <a:r>
              <a:rPr lang="en-US" sz="3600" dirty="0"/>
              <a:t>Targeting </a:t>
            </a:r>
            <a:r>
              <a:rPr lang="en-US" sz="2800" dirty="0"/>
              <a:t>(7 of 10)</a:t>
            </a:r>
            <a:endParaRPr lang="en-US" sz="2800" b="1" dirty="0">
              <a:solidFill>
                <a:srgbClr val="007FA3"/>
              </a:solidFill>
            </a:endParaRPr>
          </a:p>
        </p:txBody>
      </p:sp>
      <p:sp>
        <p:nvSpPr>
          <p:cNvPr id="3" name="Content Placeholder 2"/>
          <p:cNvSpPr>
            <a:spLocks noGrp="1"/>
          </p:cNvSpPr>
          <p:nvPr>
            <p:ph idx="1"/>
          </p:nvPr>
        </p:nvSpPr>
        <p:spPr>
          <a:xfrm>
            <a:off x="457200" y="999931"/>
            <a:ext cx="8229600" cy="2505269"/>
          </a:xfrm>
        </p:spPr>
        <p:txBody>
          <a:bodyPr>
            <a:noAutofit/>
          </a:bodyPr>
          <a:lstStyle/>
          <a:p>
            <a:pPr marL="0" indent="0">
              <a:spcBef>
                <a:spcPts val="600"/>
              </a:spcBef>
              <a:buNone/>
            </a:pPr>
            <a:r>
              <a:rPr lang="en-US" sz="2400" b="1" dirty="0"/>
              <a:t>Selecting Target Market Segments</a:t>
            </a:r>
          </a:p>
          <a:p>
            <a:pPr marL="0" indent="0">
              <a:spcBef>
                <a:spcPts val="600"/>
              </a:spcBef>
              <a:buNone/>
            </a:pPr>
            <a:r>
              <a:rPr lang="en-US" altLang="en-US" sz="2400" b="1" dirty="0">
                <a:solidFill>
                  <a:srgbClr val="000000"/>
                </a:solidFill>
              </a:rPr>
              <a:t>Micromarketing</a:t>
            </a:r>
            <a:r>
              <a:rPr lang="en-US" altLang="en-US" sz="2400" dirty="0">
                <a:solidFill>
                  <a:srgbClr val="000000"/>
                </a:solidFill>
              </a:rPr>
              <a:t> is the practice of tailoring products and marketing programs to suit the tastes of specific individuals and locations.</a:t>
            </a:r>
          </a:p>
          <a:p>
            <a:pPr>
              <a:spcBef>
                <a:spcPts val="600"/>
              </a:spcBef>
              <a:buClr>
                <a:srgbClr val="0078A2"/>
              </a:buClr>
            </a:pPr>
            <a:r>
              <a:rPr lang="en-US" altLang="en-US" sz="2400" dirty="0">
                <a:solidFill>
                  <a:srgbClr val="000000"/>
                </a:solidFill>
              </a:rPr>
              <a:t>Local marketing</a:t>
            </a:r>
          </a:p>
          <a:p>
            <a:pPr>
              <a:spcBef>
                <a:spcPts val="600"/>
              </a:spcBef>
              <a:buClr>
                <a:srgbClr val="0078A2"/>
              </a:buClr>
            </a:pPr>
            <a:r>
              <a:rPr lang="en-US" altLang="en-US" sz="2400" dirty="0">
                <a:solidFill>
                  <a:srgbClr val="000000"/>
                </a:solidFill>
              </a:rPr>
              <a:t>Individual marketing</a:t>
            </a:r>
            <a:endParaRPr lang="en-US" sz="2400" dirty="0"/>
          </a:p>
        </p:txBody>
      </p:sp>
    </p:spTree>
    <p:extLst>
      <p:ext uri="{BB962C8B-B14F-4D97-AF65-F5344CB8AC3E}">
        <p14:creationId xmlns:p14="http://schemas.microsoft.com/office/powerpoint/2010/main" val="236383479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p:cNvSpPr>
            <a:spLocks noGrp="1" noChangeArrowheads="1"/>
          </p:cNvSpPr>
          <p:nvPr>
            <p:ph type="title"/>
          </p:nvPr>
        </p:nvSpPr>
        <p:spPr>
          <a:xfrm>
            <a:off x="456682" y="227048"/>
            <a:ext cx="8215369" cy="475627"/>
          </a:xfrm>
        </p:spPr>
        <p:txBody>
          <a:bodyPr>
            <a:noAutofit/>
          </a:bodyPr>
          <a:lstStyle/>
          <a:p>
            <a:r>
              <a:rPr lang="en-US" sz="3600" dirty="0">
                <a:solidFill>
                  <a:srgbClr val="007FA3"/>
                </a:solidFill>
              </a:rPr>
              <a:t>Market </a:t>
            </a:r>
            <a:r>
              <a:rPr lang="en-US" sz="3600" dirty="0"/>
              <a:t>Targeting </a:t>
            </a:r>
            <a:r>
              <a:rPr lang="en-US" sz="2800" dirty="0"/>
              <a:t>(8 of 10)</a:t>
            </a:r>
            <a:endParaRPr lang="en-US" sz="2800" b="1" dirty="0">
              <a:solidFill>
                <a:srgbClr val="007FA3"/>
              </a:solidFill>
            </a:endParaRPr>
          </a:p>
        </p:txBody>
      </p:sp>
      <p:sp>
        <p:nvSpPr>
          <p:cNvPr id="3" name="Content Placeholder 2"/>
          <p:cNvSpPr>
            <a:spLocks noGrp="1"/>
          </p:cNvSpPr>
          <p:nvPr>
            <p:ph idx="1"/>
          </p:nvPr>
        </p:nvSpPr>
        <p:spPr>
          <a:xfrm>
            <a:off x="457200" y="999931"/>
            <a:ext cx="8229600" cy="2505269"/>
          </a:xfrm>
        </p:spPr>
        <p:txBody>
          <a:bodyPr>
            <a:noAutofit/>
          </a:bodyPr>
          <a:lstStyle/>
          <a:p>
            <a:pPr marL="0" indent="0">
              <a:spcBef>
                <a:spcPts val="600"/>
              </a:spcBef>
              <a:buNone/>
            </a:pPr>
            <a:r>
              <a:rPr lang="en-US" sz="2400" b="1" dirty="0"/>
              <a:t>Selecting Target Market Segments</a:t>
            </a:r>
          </a:p>
          <a:p>
            <a:pPr marL="0" indent="0">
              <a:spcBef>
                <a:spcPts val="600"/>
              </a:spcBef>
              <a:buNone/>
            </a:pPr>
            <a:r>
              <a:rPr lang="en-US" altLang="en-US" sz="2400" b="1" dirty="0">
                <a:solidFill>
                  <a:srgbClr val="000000"/>
                </a:solidFill>
              </a:rPr>
              <a:t>Local marketing </a:t>
            </a:r>
            <a:r>
              <a:rPr lang="en-US" altLang="en-US" sz="2400" dirty="0">
                <a:solidFill>
                  <a:srgbClr val="000000"/>
                </a:solidFill>
              </a:rPr>
              <a:t>involves tailoring brands and promotion to the needs and wants of local customer segments.</a:t>
            </a:r>
          </a:p>
          <a:p>
            <a:pPr>
              <a:spcBef>
                <a:spcPts val="600"/>
              </a:spcBef>
              <a:buClr>
                <a:srgbClr val="0078A2"/>
              </a:buClr>
            </a:pPr>
            <a:r>
              <a:rPr lang="en-US" altLang="en-US" sz="2400" dirty="0">
                <a:solidFill>
                  <a:srgbClr val="000000"/>
                </a:solidFill>
              </a:rPr>
              <a:t>Cities</a:t>
            </a:r>
          </a:p>
          <a:p>
            <a:pPr>
              <a:spcBef>
                <a:spcPts val="600"/>
              </a:spcBef>
              <a:buClr>
                <a:srgbClr val="0078A2"/>
              </a:buClr>
            </a:pPr>
            <a:r>
              <a:rPr lang="en-US" altLang="en-US" sz="2400" dirty="0">
                <a:solidFill>
                  <a:srgbClr val="000000"/>
                </a:solidFill>
              </a:rPr>
              <a:t>Neighborhoods</a:t>
            </a:r>
          </a:p>
          <a:p>
            <a:pPr>
              <a:spcBef>
                <a:spcPts val="600"/>
              </a:spcBef>
              <a:buClr>
                <a:srgbClr val="0078A2"/>
              </a:buClr>
            </a:pPr>
            <a:r>
              <a:rPr lang="en-US" altLang="en-US" sz="2400" dirty="0">
                <a:solidFill>
                  <a:srgbClr val="000000"/>
                </a:solidFill>
              </a:rPr>
              <a:t>Stores</a:t>
            </a:r>
            <a:endParaRPr lang="en-US" sz="2400" dirty="0"/>
          </a:p>
        </p:txBody>
      </p:sp>
    </p:spTree>
    <p:extLst>
      <p:ext uri="{BB962C8B-B14F-4D97-AF65-F5344CB8AC3E}">
        <p14:creationId xmlns:p14="http://schemas.microsoft.com/office/powerpoint/2010/main" val="38224944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Objectives</a:t>
            </a:r>
            <a:endParaRPr lang="en-US" sz="2800" dirty="0">
              <a:latin typeface="+mj-lt"/>
            </a:endParaRPr>
          </a:p>
        </p:txBody>
      </p:sp>
      <p:sp>
        <p:nvSpPr>
          <p:cNvPr id="3" name="Content Placeholder 2"/>
          <p:cNvSpPr>
            <a:spLocks noGrp="1"/>
          </p:cNvSpPr>
          <p:nvPr>
            <p:ph idx="1"/>
          </p:nvPr>
        </p:nvSpPr>
        <p:spPr>
          <a:xfrm>
            <a:off x="457200" y="998198"/>
            <a:ext cx="8229600" cy="3554819"/>
          </a:xfrm>
        </p:spPr>
        <p:txBody>
          <a:bodyPr>
            <a:spAutoFit/>
          </a:bodyPr>
          <a:lstStyle/>
          <a:p>
            <a:pPr marL="628650" indent="-628650">
              <a:spcBef>
                <a:spcPts val="600"/>
              </a:spcBef>
              <a:buNone/>
            </a:pPr>
            <a:r>
              <a:rPr lang="en-US" sz="2400" b="1" dirty="0">
                <a:solidFill>
                  <a:srgbClr val="007FA3"/>
                </a:solidFill>
                <a:cs typeface="Arial"/>
              </a:rPr>
              <a:t>7.1</a:t>
            </a:r>
            <a:r>
              <a:rPr lang="en-US" sz="2400" b="1" dirty="0">
                <a:solidFill>
                  <a:srgbClr val="0078A2"/>
                </a:solidFill>
                <a:cs typeface="Arial"/>
              </a:rPr>
              <a:t>  </a:t>
            </a:r>
            <a:r>
              <a:rPr lang="en-US" sz="2400" dirty="0"/>
              <a:t>Define the major steps in designing a customer-driven marketing strategy: market segmentation, targeting, differentiation, and positioning.</a:t>
            </a:r>
            <a:endParaRPr lang="en-US" sz="2400" b="1" dirty="0">
              <a:solidFill>
                <a:srgbClr val="00B0F0"/>
              </a:solidFill>
              <a:latin typeface="Calibri" panose="020F0502020204030204" pitchFamily="34" charset="0"/>
            </a:endParaRPr>
          </a:p>
          <a:p>
            <a:pPr marL="628650" indent="-628650">
              <a:spcBef>
                <a:spcPts val="600"/>
              </a:spcBef>
              <a:buNone/>
            </a:pPr>
            <a:r>
              <a:rPr lang="en-US" sz="2400" b="1" dirty="0">
                <a:solidFill>
                  <a:srgbClr val="007FA3"/>
                </a:solidFill>
                <a:cs typeface="Arial"/>
              </a:rPr>
              <a:t>7.2</a:t>
            </a:r>
            <a:r>
              <a:rPr lang="en-US" sz="2400" b="1" dirty="0">
                <a:solidFill>
                  <a:srgbClr val="0078A2"/>
                </a:solidFill>
                <a:cs typeface="Arial"/>
              </a:rPr>
              <a:t>  </a:t>
            </a:r>
            <a:r>
              <a:rPr lang="en-US" sz="2400" dirty="0"/>
              <a:t>List and discuss the major bases for segmenting consumer and business markets.</a:t>
            </a:r>
            <a:endParaRPr lang="en-US" sz="2400" b="1" dirty="0">
              <a:latin typeface="Calibri" panose="020F0502020204030204" pitchFamily="34" charset="0"/>
            </a:endParaRPr>
          </a:p>
          <a:p>
            <a:pPr marL="628650" indent="-628650">
              <a:spcBef>
                <a:spcPts val="600"/>
              </a:spcBef>
              <a:buNone/>
            </a:pPr>
            <a:r>
              <a:rPr lang="en-US" sz="2400" b="1" dirty="0">
                <a:solidFill>
                  <a:srgbClr val="007FA3"/>
                </a:solidFill>
                <a:cs typeface="Arial"/>
              </a:rPr>
              <a:t>7.3</a:t>
            </a:r>
            <a:r>
              <a:rPr lang="en-US" sz="2400" b="1" dirty="0">
                <a:solidFill>
                  <a:srgbClr val="0078A2"/>
                </a:solidFill>
                <a:cs typeface="Arial"/>
              </a:rPr>
              <a:t> </a:t>
            </a:r>
            <a:r>
              <a:rPr lang="en-US" sz="2400" b="1" dirty="0">
                <a:solidFill>
                  <a:srgbClr val="0078A2"/>
                </a:solidFill>
              </a:rPr>
              <a:t> </a:t>
            </a:r>
            <a:r>
              <a:rPr lang="en-US" sz="2400" dirty="0"/>
              <a:t>Explain how companies identify attractive market segments and choose a market-targeting strategy.</a:t>
            </a:r>
          </a:p>
          <a:p>
            <a:pPr marL="628650" indent="-628650">
              <a:spcBef>
                <a:spcPts val="600"/>
              </a:spcBef>
              <a:buNone/>
            </a:pPr>
            <a:r>
              <a:rPr lang="en-US" sz="2400" b="1" dirty="0">
                <a:solidFill>
                  <a:srgbClr val="007FA3"/>
                </a:solidFill>
                <a:cs typeface="Arial"/>
              </a:rPr>
              <a:t>7.4</a:t>
            </a:r>
            <a:r>
              <a:rPr lang="en-US" sz="2400" b="1" dirty="0">
                <a:solidFill>
                  <a:srgbClr val="0078A2"/>
                </a:solidFill>
                <a:cs typeface="Arial"/>
              </a:rPr>
              <a:t>  </a:t>
            </a:r>
            <a:r>
              <a:rPr lang="en-US" sz="2400" dirty="0"/>
              <a:t>Discuss how companies differentiate and position their products for maximum competitive advantage.</a:t>
            </a:r>
            <a:endParaRPr lang="en-US" sz="2400" b="1" dirty="0">
              <a:latin typeface="Calibri" panose="020F0502020204030204" pitchFamily="34" charset="0"/>
            </a:endParaRPr>
          </a:p>
        </p:txBody>
      </p:sp>
    </p:spTree>
    <p:extLst>
      <p:ext uri="{BB962C8B-B14F-4D97-AF65-F5344CB8AC3E}">
        <p14:creationId xmlns:p14="http://schemas.microsoft.com/office/powerpoint/2010/main" val="963277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187035"/>
            <a:ext cx="8229600" cy="511889"/>
          </a:xfrm>
        </p:spPr>
        <p:txBody>
          <a:bodyPr>
            <a:noAutofit/>
          </a:bodyPr>
          <a:lstStyle/>
          <a:p>
            <a:r>
              <a:rPr lang="en-US" sz="3600" dirty="0">
                <a:solidFill>
                  <a:srgbClr val="007FA3"/>
                </a:solidFill>
              </a:rPr>
              <a:t>Market </a:t>
            </a:r>
            <a:r>
              <a:rPr lang="en-US" sz="3600" dirty="0"/>
              <a:t>Targeting </a:t>
            </a:r>
            <a:r>
              <a:rPr lang="en-US" sz="2800" dirty="0"/>
              <a:t>(9 of 10)</a:t>
            </a:r>
            <a:endParaRPr lang="en-US" sz="3600" b="1" dirty="0">
              <a:solidFill>
                <a:srgbClr val="007FA3"/>
              </a:solidFill>
            </a:endParaRPr>
          </a:p>
        </p:txBody>
      </p:sp>
      <p:sp>
        <p:nvSpPr>
          <p:cNvPr id="3" name="Content Placeholder 2"/>
          <p:cNvSpPr>
            <a:spLocks noGrp="1"/>
          </p:cNvSpPr>
          <p:nvPr>
            <p:ph idx="1"/>
          </p:nvPr>
        </p:nvSpPr>
        <p:spPr>
          <a:xfrm>
            <a:off x="457200" y="1008700"/>
            <a:ext cx="3990109" cy="3592797"/>
          </a:xfrm>
        </p:spPr>
        <p:txBody>
          <a:bodyPr>
            <a:noAutofit/>
          </a:bodyPr>
          <a:lstStyle/>
          <a:p>
            <a:pPr marL="0" indent="0">
              <a:spcBef>
                <a:spcPts val="600"/>
              </a:spcBef>
              <a:buNone/>
            </a:pPr>
            <a:r>
              <a:rPr lang="en-US" sz="2400" b="1" dirty="0"/>
              <a:t>Selecting Target Markets</a:t>
            </a:r>
          </a:p>
          <a:p>
            <a:pPr marL="0" indent="0">
              <a:spcBef>
                <a:spcPts val="600"/>
              </a:spcBef>
              <a:buNone/>
            </a:pPr>
            <a:r>
              <a:rPr lang="en-US" altLang="en-US" sz="2400" b="1" dirty="0">
                <a:solidFill>
                  <a:srgbClr val="000000"/>
                </a:solidFill>
              </a:rPr>
              <a:t>Individual marketing </a:t>
            </a:r>
            <a:r>
              <a:rPr lang="en-US" altLang="en-US" sz="2400" dirty="0">
                <a:solidFill>
                  <a:srgbClr val="000000"/>
                </a:solidFill>
              </a:rPr>
              <a:t>involves tailoring products and marketing programs to the needs and preferences of individual customers.</a:t>
            </a:r>
          </a:p>
          <a:p>
            <a:pPr marL="0" indent="0">
              <a:spcBef>
                <a:spcPts val="600"/>
              </a:spcBef>
              <a:buNone/>
            </a:pPr>
            <a:r>
              <a:rPr lang="en-US" altLang="en-US" sz="2400" dirty="0">
                <a:solidFill>
                  <a:srgbClr val="000000"/>
                </a:solidFill>
              </a:rPr>
              <a:t>Also known as:</a:t>
            </a:r>
          </a:p>
          <a:p>
            <a:pPr marL="256032" indent="-256032">
              <a:spcBef>
                <a:spcPts val="600"/>
              </a:spcBef>
              <a:buClr>
                <a:srgbClr val="0078A2"/>
              </a:buClr>
              <a:buSzPct val="100000"/>
            </a:pPr>
            <a:r>
              <a:rPr lang="en-US" altLang="en-US" sz="2400" dirty="0">
                <a:solidFill>
                  <a:srgbClr val="000000"/>
                </a:solidFill>
              </a:rPr>
              <a:t>One-to-one marketing</a:t>
            </a:r>
          </a:p>
          <a:p>
            <a:pPr marL="256032" indent="-256032">
              <a:spcBef>
                <a:spcPts val="600"/>
              </a:spcBef>
              <a:buClr>
                <a:srgbClr val="0078A2"/>
              </a:buClr>
              <a:buSzPct val="100000"/>
            </a:pPr>
            <a:r>
              <a:rPr lang="en-US" altLang="en-US" sz="2400" dirty="0">
                <a:solidFill>
                  <a:srgbClr val="000000"/>
                </a:solidFill>
              </a:rPr>
              <a:t>Mass customization</a:t>
            </a:r>
            <a:endParaRPr lang="en-US" sz="2400" dirty="0">
              <a:solidFill>
                <a:srgbClr val="000000"/>
              </a:solidFill>
            </a:endParaRPr>
          </a:p>
        </p:txBody>
      </p:sp>
      <p:sp>
        <p:nvSpPr>
          <p:cNvPr id="10" name="Content Placeholder 9">
            <a:extLst>
              <a:ext uri="{FF2B5EF4-FFF2-40B4-BE49-F238E27FC236}">
                <a16:creationId xmlns:a16="http://schemas.microsoft.com/office/drawing/2014/main" id="{53DBD889-5B45-4365-862B-F436301B93DD}"/>
              </a:ext>
            </a:extLst>
          </p:cNvPr>
          <p:cNvSpPr>
            <a:spLocks noGrp="1"/>
          </p:cNvSpPr>
          <p:nvPr>
            <p:ph sz="quarter" idx="15"/>
          </p:nvPr>
        </p:nvSpPr>
        <p:spPr>
          <a:xfrm>
            <a:off x="4585333" y="1008701"/>
            <a:ext cx="4067345" cy="2235945"/>
          </a:xfrm>
        </p:spPr>
        <p:txBody>
          <a:bodyPr/>
          <a:lstStyle/>
          <a:p>
            <a:pPr marL="0" indent="0">
              <a:buNone/>
            </a:pPr>
            <a:r>
              <a:rPr lang="en-IN" sz="2400" dirty="0"/>
              <a:t>Individual marketing: The Rolls-Royce Bespoke design team works closely with individual customers to help them create their own unique Rolls-Royces. </a:t>
            </a:r>
          </a:p>
        </p:txBody>
      </p:sp>
      <p:pic>
        <p:nvPicPr>
          <p:cNvPr id="8" name="Picture Placeholder 7" descr="A photo shows a yellow Rolls Royce driving down a street. ">
            <a:extLst>
              <a:ext uri="{FF2B5EF4-FFF2-40B4-BE49-F238E27FC236}">
                <a16:creationId xmlns:a16="http://schemas.microsoft.com/office/drawing/2014/main" id="{05477B3A-FF76-4B74-BC9B-6243DE3228DF}"/>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4691395" y="3369359"/>
            <a:ext cx="3881530" cy="2785566"/>
          </a:xfrm>
          <a:prstGeom prst="rect">
            <a:avLst/>
          </a:prstGeom>
        </p:spPr>
      </p:pic>
    </p:spTree>
    <p:extLst>
      <p:ext uri="{BB962C8B-B14F-4D97-AF65-F5344CB8AC3E}">
        <p14:creationId xmlns:p14="http://schemas.microsoft.com/office/powerpoint/2010/main" val="42850707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202969"/>
            <a:ext cx="8229600" cy="491920"/>
          </a:xfrm>
        </p:spPr>
        <p:txBody>
          <a:bodyPr>
            <a:noAutofit/>
          </a:bodyPr>
          <a:lstStyle/>
          <a:p>
            <a:r>
              <a:rPr lang="en-US" sz="3600" dirty="0">
                <a:solidFill>
                  <a:srgbClr val="007FA3"/>
                </a:solidFill>
              </a:rPr>
              <a:t>Market </a:t>
            </a:r>
            <a:r>
              <a:rPr lang="en-US" sz="3600" dirty="0"/>
              <a:t>Targeting </a:t>
            </a:r>
            <a:r>
              <a:rPr lang="en-US" sz="2800" dirty="0"/>
              <a:t>(10 of 10)</a:t>
            </a:r>
            <a:endParaRPr lang="en-US" sz="2800" b="1" dirty="0">
              <a:solidFill>
                <a:srgbClr val="007FA3"/>
              </a:solidFill>
            </a:endParaRPr>
          </a:p>
        </p:txBody>
      </p:sp>
      <p:sp>
        <p:nvSpPr>
          <p:cNvPr id="3" name="Content Placeholder 2"/>
          <p:cNvSpPr>
            <a:spLocks noGrp="1"/>
          </p:cNvSpPr>
          <p:nvPr>
            <p:ph idx="1"/>
          </p:nvPr>
        </p:nvSpPr>
        <p:spPr>
          <a:xfrm>
            <a:off x="457200" y="998378"/>
            <a:ext cx="8229600" cy="3116422"/>
          </a:xfrm>
        </p:spPr>
        <p:txBody>
          <a:bodyPr>
            <a:noAutofit/>
          </a:bodyPr>
          <a:lstStyle/>
          <a:p>
            <a:pPr marL="0" indent="0">
              <a:spcBef>
                <a:spcPts val="600"/>
              </a:spcBef>
              <a:buNone/>
            </a:pPr>
            <a:r>
              <a:rPr lang="en-US" sz="2400" b="1" dirty="0"/>
              <a:t>Selecting Target Market Segments</a:t>
            </a:r>
          </a:p>
          <a:p>
            <a:pPr marL="0" indent="0">
              <a:spcBef>
                <a:spcPts val="600"/>
              </a:spcBef>
              <a:buNone/>
            </a:pPr>
            <a:r>
              <a:rPr lang="en-US" altLang="en-US" sz="2400" dirty="0">
                <a:solidFill>
                  <a:srgbClr val="000000"/>
                </a:solidFill>
              </a:rPr>
              <a:t>Choosing a targeting strategy depends on</a:t>
            </a:r>
          </a:p>
          <a:p>
            <a:pPr>
              <a:spcBef>
                <a:spcPts val="600"/>
              </a:spcBef>
              <a:buClr>
                <a:srgbClr val="0078A2"/>
              </a:buClr>
            </a:pPr>
            <a:r>
              <a:rPr lang="en-US" altLang="en-US" sz="2400" dirty="0">
                <a:solidFill>
                  <a:srgbClr val="000000"/>
                </a:solidFill>
              </a:rPr>
              <a:t>Company resources</a:t>
            </a:r>
          </a:p>
          <a:p>
            <a:pPr>
              <a:spcBef>
                <a:spcPts val="600"/>
              </a:spcBef>
              <a:buClr>
                <a:srgbClr val="0078A2"/>
              </a:buClr>
            </a:pPr>
            <a:r>
              <a:rPr lang="en-US" altLang="en-US" sz="2400" dirty="0">
                <a:solidFill>
                  <a:srgbClr val="000000"/>
                </a:solidFill>
              </a:rPr>
              <a:t>Product variability</a:t>
            </a:r>
          </a:p>
          <a:p>
            <a:pPr>
              <a:spcBef>
                <a:spcPts val="600"/>
              </a:spcBef>
              <a:buClr>
                <a:srgbClr val="0078A2"/>
              </a:buClr>
            </a:pPr>
            <a:r>
              <a:rPr lang="en-US" altLang="en-US" sz="2400" dirty="0">
                <a:solidFill>
                  <a:srgbClr val="000000"/>
                </a:solidFill>
              </a:rPr>
              <a:t>Product life-cycle stage</a:t>
            </a:r>
          </a:p>
          <a:p>
            <a:pPr>
              <a:spcBef>
                <a:spcPts val="600"/>
              </a:spcBef>
              <a:buClr>
                <a:srgbClr val="0078A2"/>
              </a:buClr>
            </a:pPr>
            <a:r>
              <a:rPr lang="en-US" altLang="en-US" sz="2400" dirty="0">
                <a:solidFill>
                  <a:srgbClr val="000000"/>
                </a:solidFill>
              </a:rPr>
              <a:t>Market variability</a:t>
            </a:r>
          </a:p>
          <a:p>
            <a:pPr>
              <a:spcBef>
                <a:spcPts val="600"/>
              </a:spcBef>
              <a:buClr>
                <a:srgbClr val="0078A2"/>
              </a:buClr>
            </a:pPr>
            <a:r>
              <a:rPr lang="en-US" altLang="en-US" sz="2400" dirty="0">
                <a:solidFill>
                  <a:srgbClr val="000000"/>
                </a:solidFill>
              </a:rPr>
              <a:t>Competitor’s marketing strategies</a:t>
            </a:r>
            <a:endParaRPr lang="en-US" sz="2400" dirty="0"/>
          </a:p>
        </p:txBody>
      </p:sp>
    </p:spTree>
    <p:extLst>
      <p:ext uri="{BB962C8B-B14F-4D97-AF65-F5344CB8AC3E}">
        <p14:creationId xmlns:p14="http://schemas.microsoft.com/office/powerpoint/2010/main" val="18106885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466530" y="247262"/>
            <a:ext cx="8220269" cy="457505"/>
          </a:xfrm>
        </p:spPr>
        <p:txBody>
          <a:bodyPr>
            <a:noAutofit/>
          </a:bodyPr>
          <a:lstStyle/>
          <a:p>
            <a:r>
              <a:rPr lang="en-US" b="1" dirty="0">
                <a:solidFill>
                  <a:srgbClr val="007FA3"/>
                </a:solidFill>
              </a:rPr>
              <a:t>Learning Objective 4</a:t>
            </a:r>
          </a:p>
        </p:txBody>
      </p:sp>
      <p:sp>
        <p:nvSpPr>
          <p:cNvPr id="16385" name="Content Placeholder 3"/>
          <p:cNvSpPr>
            <a:spLocks noGrp="1" noChangeArrowheads="1"/>
          </p:cNvSpPr>
          <p:nvPr>
            <p:ph idx="1"/>
          </p:nvPr>
        </p:nvSpPr>
        <p:spPr>
          <a:xfrm>
            <a:off x="466530" y="1376295"/>
            <a:ext cx="8220270" cy="824115"/>
          </a:xfrm>
        </p:spPr>
        <p:txBody>
          <a:bodyPr>
            <a:noAutofit/>
          </a:bodyPr>
          <a:lstStyle/>
          <a:p>
            <a:pPr marL="0" indent="0">
              <a:buNone/>
            </a:pPr>
            <a:r>
              <a:rPr lang="en-US" sz="2400" dirty="0"/>
              <a:t>Discuss how companies differentiate and position their products for maximum competitive advantage.</a:t>
            </a:r>
            <a:r>
              <a:rPr lang="en-US" b="1" dirty="0"/>
              <a:t>	</a:t>
            </a:r>
            <a:endParaRPr lang="en-US" b="1" dirty="0">
              <a:solidFill>
                <a:srgbClr val="0070C0"/>
              </a:solidFill>
            </a:endParaRPr>
          </a:p>
        </p:txBody>
      </p:sp>
    </p:spTree>
    <p:extLst>
      <p:ext uri="{BB962C8B-B14F-4D97-AF65-F5344CB8AC3E}">
        <p14:creationId xmlns:p14="http://schemas.microsoft.com/office/powerpoint/2010/main" val="322285797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181896"/>
            <a:ext cx="8229600" cy="511889"/>
          </a:xfrm>
        </p:spPr>
        <p:txBody>
          <a:bodyPr>
            <a:noAutofit/>
          </a:bodyPr>
          <a:lstStyle/>
          <a:p>
            <a:r>
              <a:rPr lang="en-US" sz="3600" dirty="0">
                <a:solidFill>
                  <a:srgbClr val="007FA3"/>
                </a:solidFill>
              </a:rPr>
              <a:t>Differentiation and Positioning </a:t>
            </a:r>
            <a:r>
              <a:rPr lang="en-US" sz="2800" dirty="0">
                <a:solidFill>
                  <a:srgbClr val="007FA3"/>
                </a:solidFill>
              </a:rPr>
              <a:t>(1 of 9)</a:t>
            </a:r>
            <a:endParaRPr lang="en-US" sz="3600" b="1" dirty="0">
              <a:solidFill>
                <a:srgbClr val="007FA3"/>
              </a:solidFill>
            </a:endParaRPr>
          </a:p>
        </p:txBody>
      </p:sp>
      <p:sp>
        <p:nvSpPr>
          <p:cNvPr id="2" name="Content Placeholder 1"/>
          <p:cNvSpPr>
            <a:spLocks noGrp="1"/>
          </p:cNvSpPr>
          <p:nvPr>
            <p:ph idx="1"/>
          </p:nvPr>
        </p:nvSpPr>
        <p:spPr>
          <a:xfrm>
            <a:off x="457200" y="1002888"/>
            <a:ext cx="8229600" cy="786719"/>
          </a:xfrm>
        </p:spPr>
        <p:txBody>
          <a:bodyPr>
            <a:noAutofit/>
          </a:bodyPr>
          <a:lstStyle/>
          <a:p>
            <a:pPr marL="0" indent="0" algn="l">
              <a:lnSpc>
                <a:spcPct val="100000"/>
              </a:lnSpc>
              <a:buNone/>
              <a:defRPr/>
            </a:pPr>
            <a:r>
              <a:rPr lang="en-US" sz="2400" b="1" i="0" dirty="0">
                <a:solidFill>
                  <a:srgbClr val="000000"/>
                </a:solidFill>
              </a:rPr>
              <a:t>Product position </a:t>
            </a:r>
            <a:r>
              <a:rPr lang="en-US" sz="2400" i="0" dirty="0">
                <a:solidFill>
                  <a:srgbClr val="000000"/>
                </a:solidFill>
              </a:rPr>
              <a:t>is the way the product is defined by consumers on important attributes.</a:t>
            </a:r>
            <a:endParaRPr lang="en-US" altLang="en-US" sz="2400" i="0" dirty="0">
              <a:solidFill>
                <a:srgbClr val="000000"/>
              </a:solidFill>
            </a:endParaRPr>
          </a:p>
        </p:txBody>
      </p:sp>
      <p:sp>
        <p:nvSpPr>
          <p:cNvPr id="3" name="Content Placeholder 2">
            <a:extLst>
              <a:ext uri="{FF2B5EF4-FFF2-40B4-BE49-F238E27FC236}">
                <a16:creationId xmlns:a16="http://schemas.microsoft.com/office/drawing/2014/main" id="{E085AF1D-BC67-462B-BF5F-040A33A56B13}"/>
              </a:ext>
            </a:extLst>
          </p:cNvPr>
          <p:cNvSpPr>
            <a:spLocks noGrp="1"/>
          </p:cNvSpPr>
          <p:nvPr>
            <p:ph sz="quarter" idx="14"/>
          </p:nvPr>
        </p:nvSpPr>
        <p:spPr>
          <a:xfrm>
            <a:off x="457200" y="1873044"/>
            <a:ext cx="8229600" cy="1150603"/>
          </a:xfrm>
        </p:spPr>
        <p:txBody>
          <a:bodyPr/>
          <a:lstStyle/>
          <a:p>
            <a:pPr marL="0" indent="0">
              <a:buNone/>
            </a:pPr>
            <a:r>
              <a:rPr lang="en-IN" sz="2400" dirty="0"/>
              <a:t>Positioning: </a:t>
            </a:r>
            <a:r>
              <a:rPr lang="en-US" sz="2400" dirty="0" err="1"/>
              <a:t>Sonos</a:t>
            </a:r>
            <a:r>
              <a:rPr lang="en-US" sz="2400" dirty="0"/>
              <a:t> does more than just sell speakers; it unleashes “All the music on earth, in every room of your house, wirelessly.”</a:t>
            </a:r>
            <a:endParaRPr lang="en-IN" sz="2400" dirty="0"/>
          </a:p>
        </p:txBody>
      </p:sp>
      <p:pic>
        <p:nvPicPr>
          <p:cNvPr id="8" name="Picture Placeholder 7" descr="A photo of an ad for Sonos shows the speaker surrounded by innumerable bits of bright pink paper. The corresponding text reads &quot;Sonos your home.&quot; ">
            <a:extLst>
              <a:ext uri="{FF2B5EF4-FFF2-40B4-BE49-F238E27FC236}">
                <a16:creationId xmlns:a16="http://schemas.microsoft.com/office/drawing/2014/main" id="{F6E25292-F167-4D2C-A445-B982DDD7ED4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323186" y="3108368"/>
            <a:ext cx="4487477" cy="3224826"/>
          </a:xfrm>
          <a:prstGeom prst="rect">
            <a:avLst/>
          </a:prstGeom>
        </p:spPr>
      </p:pic>
    </p:spTree>
    <p:extLst>
      <p:ext uri="{BB962C8B-B14F-4D97-AF65-F5344CB8AC3E}">
        <p14:creationId xmlns:p14="http://schemas.microsoft.com/office/powerpoint/2010/main" val="378006748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181896"/>
            <a:ext cx="8229600" cy="511889"/>
          </a:xfrm>
        </p:spPr>
        <p:txBody>
          <a:bodyPr>
            <a:noAutofit/>
          </a:bodyPr>
          <a:lstStyle/>
          <a:p>
            <a:r>
              <a:rPr lang="en-US" sz="3600" dirty="0">
                <a:solidFill>
                  <a:srgbClr val="007FA3"/>
                </a:solidFill>
              </a:rPr>
              <a:t>Differentiation and Positioning </a:t>
            </a:r>
            <a:r>
              <a:rPr lang="en-US" sz="2800" dirty="0">
                <a:solidFill>
                  <a:srgbClr val="007FA3"/>
                </a:solidFill>
              </a:rPr>
              <a:t>(2 of 9)</a:t>
            </a:r>
            <a:endParaRPr lang="en-US" sz="3600" b="1" dirty="0">
              <a:solidFill>
                <a:srgbClr val="007FA3"/>
              </a:solidFill>
            </a:endParaRPr>
          </a:p>
        </p:txBody>
      </p:sp>
      <p:sp>
        <p:nvSpPr>
          <p:cNvPr id="2" name="Content Placeholder 1"/>
          <p:cNvSpPr>
            <a:spLocks noGrp="1"/>
          </p:cNvSpPr>
          <p:nvPr>
            <p:ph idx="1"/>
          </p:nvPr>
        </p:nvSpPr>
        <p:spPr>
          <a:xfrm>
            <a:off x="457200" y="1002888"/>
            <a:ext cx="8229600" cy="1135628"/>
          </a:xfrm>
        </p:spPr>
        <p:txBody>
          <a:bodyPr>
            <a:noAutofit/>
          </a:bodyPr>
          <a:lstStyle/>
          <a:p>
            <a:pPr marL="0" indent="0">
              <a:buNone/>
            </a:pPr>
            <a:r>
              <a:rPr lang="en-US" altLang="en-US" sz="2400" b="1" dirty="0">
                <a:solidFill>
                  <a:srgbClr val="000000"/>
                </a:solidFill>
              </a:rPr>
              <a:t>Positioning maps </a:t>
            </a:r>
            <a:r>
              <a:rPr lang="en-US" altLang="en-US" sz="2400" dirty="0">
                <a:solidFill>
                  <a:srgbClr val="000000"/>
                </a:solidFill>
              </a:rPr>
              <a:t>show consumer perceptions of marketer’s brands versus competing products on important buying dimensions.</a:t>
            </a:r>
          </a:p>
        </p:txBody>
      </p:sp>
      <p:sp>
        <p:nvSpPr>
          <p:cNvPr id="3" name="Content Placeholder 2">
            <a:extLst>
              <a:ext uri="{FF2B5EF4-FFF2-40B4-BE49-F238E27FC236}">
                <a16:creationId xmlns:a16="http://schemas.microsoft.com/office/drawing/2014/main" id="{E085AF1D-BC67-462B-BF5F-040A33A56B13}"/>
              </a:ext>
            </a:extLst>
          </p:cNvPr>
          <p:cNvSpPr>
            <a:spLocks noGrp="1"/>
          </p:cNvSpPr>
          <p:nvPr>
            <p:ph sz="quarter" idx="14"/>
          </p:nvPr>
        </p:nvSpPr>
        <p:spPr>
          <a:xfrm>
            <a:off x="457200" y="2261454"/>
            <a:ext cx="8229600" cy="403279"/>
          </a:xfrm>
        </p:spPr>
        <p:txBody>
          <a:bodyPr/>
          <a:lstStyle/>
          <a:p>
            <a:pPr marL="0" indent="0">
              <a:buNone/>
            </a:pPr>
            <a:r>
              <a:rPr lang="en-IN" sz="2400" b="1" dirty="0"/>
              <a:t>Figure 7.3 </a:t>
            </a:r>
            <a:r>
              <a:rPr lang="en-IN" sz="2400" dirty="0"/>
              <a:t>Positioning map: Large luxury </a:t>
            </a:r>
            <a:r>
              <a:rPr lang="en-IN" sz="2400" spc="-300" dirty="0"/>
              <a:t>S U </a:t>
            </a:r>
            <a:r>
              <a:rPr lang="en-IN" sz="2400" dirty="0"/>
              <a:t>Vs</a:t>
            </a:r>
          </a:p>
        </p:txBody>
      </p:sp>
      <p:pic>
        <p:nvPicPr>
          <p:cNvPr id="10" name="Picture Placeholder 9" descr="A figure shows a positioning map for the U.S. large luxury SUV market. &#10;Long description is available in notes, press F6">
            <a:extLst>
              <a:ext uri="{FF2B5EF4-FFF2-40B4-BE49-F238E27FC236}">
                <a16:creationId xmlns:a16="http://schemas.microsoft.com/office/drawing/2014/main" id="{2FD04BBA-48D2-4F1C-B517-43DE4BFDCBC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57330" y="2780930"/>
            <a:ext cx="8029339" cy="3550227"/>
          </a:xfrm>
          <a:prstGeom prst="rect">
            <a:avLst/>
          </a:prstGeom>
        </p:spPr>
      </p:pic>
    </p:spTree>
    <p:extLst>
      <p:ext uri="{BB962C8B-B14F-4D97-AF65-F5344CB8AC3E}">
        <p14:creationId xmlns:p14="http://schemas.microsoft.com/office/powerpoint/2010/main" val="278540919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66530" y="228600"/>
            <a:ext cx="8220269" cy="483140"/>
          </a:xfrm>
        </p:spPr>
        <p:txBody>
          <a:bodyPr>
            <a:noAutofit/>
          </a:bodyPr>
          <a:lstStyle/>
          <a:p>
            <a:r>
              <a:rPr lang="en-US" sz="3600" dirty="0">
                <a:solidFill>
                  <a:srgbClr val="0078A2"/>
                </a:solidFill>
              </a:rPr>
              <a:t>Differentiation and Positioning </a:t>
            </a:r>
            <a:r>
              <a:rPr lang="en-US" sz="2800" dirty="0">
                <a:solidFill>
                  <a:srgbClr val="0078A2"/>
                </a:solidFill>
              </a:rPr>
              <a:t>(3 of 9)</a:t>
            </a:r>
            <a:endParaRPr lang="en-US" sz="3600" b="1" dirty="0">
              <a:solidFill>
                <a:srgbClr val="0078A2"/>
              </a:solidFill>
            </a:endParaRPr>
          </a:p>
        </p:txBody>
      </p:sp>
      <p:sp>
        <p:nvSpPr>
          <p:cNvPr id="3" name="Content Placeholder 2"/>
          <p:cNvSpPr>
            <a:spLocks noGrp="1"/>
          </p:cNvSpPr>
          <p:nvPr>
            <p:ph idx="1"/>
          </p:nvPr>
        </p:nvSpPr>
        <p:spPr>
          <a:xfrm>
            <a:off x="466530" y="1009262"/>
            <a:ext cx="8220270" cy="2953138"/>
          </a:xfrm>
        </p:spPr>
        <p:txBody>
          <a:bodyPr>
            <a:noAutofit/>
          </a:bodyPr>
          <a:lstStyle/>
          <a:p>
            <a:pPr marL="0" indent="0">
              <a:spcBef>
                <a:spcPts val="600"/>
              </a:spcBef>
              <a:buNone/>
            </a:pPr>
            <a:r>
              <a:rPr lang="en-US" sz="2400" b="1" dirty="0">
                <a:latin typeface="+mj-lt"/>
              </a:rPr>
              <a:t>Choosing a Differentiation and Positioning Strategy</a:t>
            </a:r>
          </a:p>
          <a:p>
            <a:pPr marL="293688" indent="-293688">
              <a:spcBef>
                <a:spcPts val="600"/>
              </a:spcBef>
              <a:buClr>
                <a:srgbClr val="0078A2"/>
              </a:buClr>
              <a:buFont typeface="Arial"/>
              <a:buChar char="•"/>
            </a:pPr>
            <a:r>
              <a:rPr lang="en-US" altLang="en-US" sz="2400" dirty="0">
                <a:solidFill>
                  <a:srgbClr val="000000"/>
                </a:solidFill>
              </a:rPr>
              <a:t>Identifying a set of possible competitive advantages to build a position</a:t>
            </a:r>
          </a:p>
          <a:p>
            <a:pPr marL="293688" indent="-293688">
              <a:spcBef>
                <a:spcPts val="600"/>
              </a:spcBef>
              <a:buClr>
                <a:srgbClr val="0078A2"/>
              </a:buClr>
              <a:buFont typeface="Arial"/>
              <a:buChar char="•"/>
            </a:pPr>
            <a:r>
              <a:rPr lang="en-US" altLang="en-US" sz="2400" dirty="0">
                <a:solidFill>
                  <a:srgbClr val="000000"/>
                </a:solidFill>
              </a:rPr>
              <a:t>Choosing the right competitive advantages</a:t>
            </a:r>
          </a:p>
          <a:p>
            <a:pPr marL="293688" indent="-293688">
              <a:spcBef>
                <a:spcPts val="600"/>
              </a:spcBef>
              <a:buClr>
                <a:srgbClr val="0078A2"/>
              </a:buClr>
              <a:buFont typeface="Arial"/>
              <a:buChar char="•"/>
            </a:pPr>
            <a:r>
              <a:rPr lang="en-US" altLang="en-US" sz="2400" dirty="0">
                <a:solidFill>
                  <a:srgbClr val="000000"/>
                </a:solidFill>
              </a:rPr>
              <a:t>Selecting an overall positioning strategy</a:t>
            </a:r>
          </a:p>
          <a:p>
            <a:pPr marL="293688" indent="-293688">
              <a:spcBef>
                <a:spcPts val="600"/>
              </a:spcBef>
              <a:buClr>
                <a:srgbClr val="0078A2"/>
              </a:buClr>
              <a:buFont typeface="Arial"/>
              <a:buChar char="•"/>
            </a:pPr>
            <a:r>
              <a:rPr lang="en-US" altLang="en-US" sz="2400" dirty="0">
                <a:solidFill>
                  <a:srgbClr val="000000"/>
                </a:solidFill>
              </a:rPr>
              <a:t>Communicating and delivering the chosen position to the market </a:t>
            </a:r>
          </a:p>
        </p:txBody>
      </p:sp>
    </p:spTree>
    <p:extLst>
      <p:ext uri="{BB962C8B-B14F-4D97-AF65-F5344CB8AC3E}">
        <p14:creationId xmlns:p14="http://schemas.microsoft.com/office/powerpoint/2010/main" val="57919724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217717"/>
            <a:ext cx="8229600" cy="491357"/>
          </a:xfrm>
        </p:spPr>
        <p:txBody>
          <a:bodyPr>
            <a:noAutofit/>
          </a:bodyPr>
          <a:lstStyle/>
          <a:p>
            <a:r>
              <a:rPr lang="en-US" sz="3600" dirty="0">
                <a:solidFill>
                  <a:srgbClr val="0078A2"/>
                </a:solidFill>
              </a:rPr>
              <a:t>Differentiation and Positioning </a:t>
            </a:r>
            <a:r>
              <a:rPr lang="en-US" sz="2800" dirty="0">
                <a:solidFill>
                  <a:srgbClr val="0078A2"/>
                </a:solidFill>
              </a:rPr>
              <a:t>(4 of 9)</a:t>
            </a:r>
            <a:endParaRPr lang="en-US" sz="3600" b="1" dirty="0">
              <a:solidFill>
                <a:srgbClr val="0078A2"/>
              </a:solidFill>
            </a:endParaRPr>
          </a:p>
        </p:txBody>
      </p:sp>
      <p:sp>
        <p:nvSpPr>
          <p:cNvPr id="3" name="Content Placeholder 2"/>
          <p:cNvSpPr>
            <a:spLocks noGrp="1"/>
          </p:cNvSpPr>
          <p:nvPr>
            <p:ph idx="1"/>
          </p:nvPr>
        </p:nvSpPr>
        <p:spPr>
          <a:xfrm>
            <a:off x="466144" y="999710"/>
            <a:ext cx="8220656" cy="2152483"/>
          </a:xfrm>
        </p:spPr>
        <p:txBody>
          <a:bodyPr>
            <a:noAutofit/>
          </a:bodyPr>
          <a:lstStyle/>
          <a:p>
            <a:pPr marL="0" indent="0">
              <a:buNone/>
            </a:pPr>
            <a:r>
              <a:rPr lang="en-US" sz="2400" b="1" dirty="0"/>
              <a:t>Choosing a Differentiation and Positioning Strategy</a:t>
            </a:r>
          </a:p>
          <a:p>
            <a:pPr marL="0" indent="0">
              <a:buNone/>
            </a:pPr>
            <a:r>
              <a:rPr lang="en-US" altLang="en-US" sz="2400" b="1" dirty="0">
                <a:solidFill>
                  <a:srgbClr val="000000"/>
                </a:solidFill>
              </a:rPr>
              <a:t>Competitive advantage </a:t>
            </a:r>
            <a:r>
              <a:rPr lang="en-US" altLang="en-US" sz="2400" dirty="0">
                <a:solidFill>
                  <a:srgbClr val="000000"/>
                </a:solidFill>
              </a:rPr>
              <a:t>is an advantage over competitors gained by offering consumers greater value, either through lower prices or by providing more benefits that justify higher prices.</a:t>
            </a:r>
          </a:p>
        </p:txBody>
      </p:sp>
    </p:spTree>
    <p:extLst>
      <p:ext uri="{BB962C8B-B14F-4D97-AF65-F5344CB8AC3E}">
        <p14:creationId xmlns:p14="http://schemas.microsoft.com/office/powerpoint/2010/main" val="76898008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187035"/>
            <a:ext cx="8229600" cy="511889"/>
          </a:xfrm>
        </p:spPr>
        <p:txBody>
          <a:bodyPr>
            <a:noAutofit/>
          </a:bodyPr>
          <a:lstStyle/>
          <a:p>
            <a:r>
              <a:rPr lang="en-US" sz="3600" dirty="0">
                <a:solidFill>
                  <a:srgbClr val="0078A2"/>
                </a:solidFill>
              </a:rPr>
              <a:t>Differentiation and Positioning </a:t>
            </a:r>
            <a:r>
              <a:rPr lang="en-US" sz="2800" dirty="0">
                <a:solidFill>
                  <a:srgbClr val="0078A2"/>
                </a:solidFill>
              </a:rPr>
              <a:t>(5 of 9)</a:t>
            </a:r>
            <a:endParaRPr lang="en-US" sz="3600" b="1" dirty="0">
              <a:solidFill>
                <a:srgbClr val="007FA3"/>
              </a:solidFill>
            </a:endParaRPr>
          </a:p>
        </p:txBody>
      </p:sp>
      <p:sp>
        <p:nvSpPr>
          <p:cNvPr id="3" name="Content Placeholder 2"/>
          <p:cNvSpPr>
            <a:spLocks noGrp="1"/>
          </p:cNvSpPr>
          <p:nvPr>
            <p:ph idx="1"/>
          </p:nvPr>
        </p:nvSpPr>
        <p:spPr>
          <a:xfrm>
            <a:off x="479091" y="1008700"/>
            <a:ext cx="4070310" cy="4536694"/>
          </a:xfrm>
        </p:spPr>
        <p:txBody>
          <a:bodyPr>
            <a:noAutofit/>
          </a:bodyPr>
          <a:lstStyle/>
          <a:p>
            <a:pPr marL="0" indent="0">
              <a:spcBef>
                <a:spcPts val="600"/>
              </a:spcBef>
              <a:buNone/>
            </a:pPr>
            <a:r>
              <a:rPr lang="en-US" sz="2400" b="1" dirty="0"/>
              <a:t>Choosing a Differentiation and Positioning Strategy</a:t>
            </a:r>
          </a:p>
          <a:p>
            <a:pPr marL="0" indent="0">
              <a:spcBef>
                <a:spcPts val="600"/>
              </a:spcBef>
              <a:buNone/>
            </a:pPr>
            <a:r>
              <a:rPr lang="en-US" altLang="en-US" sz="2400" dirty="0">
                <a:solidFill>
                  <a:srgbClr val="000000"/>
                </a:solidFill>
              </a:rPr>
              <a:t>Identifying a set of possible competitive advantages to differentiate along the lines of:</a:t>
            </a:r>
            <a:endParaRPr lang="en-US" sz="2400" dirty="0"/>
          </a:p>
          <a:p>
            <a:pPr marL="256032" indent="-256032">
              <a:spcBef>
                <a:spcPts val="600"/>
              </a:spcBef>
              <a:buSzPct val="100000"/>
            </a:pPr>
            <a:r>
              <a:rPr lang="en-US" sz="2400" dirty="0"/>
              <a:t>Product</a:t>
            </a:r>
          </a:p>
          <a:p>
            <a:pPr marL="256032" indent="-256032">
              <a:spcBef>
                <a:spcPts val="600"/>
              </a:spcBef>
              <a:buSzPct val="100000"/>
            </a:pPr>
            <a:r>
              <a:rPr lang="en-US" sz="2400" dirty="0"/>
              <a:t>Services</a:t>
            </a:r>
          </a:p>
          <a:p>
            <a:pPr marL="256032" indent="-256032">
              <a:spcBef>
                <a:spcPts val="600"/>
              </a:spcBef>
              <a:buSzPct val="100000"/>
            </a:pPr>
            <a:r>
              <a:rPr lang="en-US" sz="2400" dirty="0"/>
              <a:t>Channels</a:t>
            </a:r>
          </a:p>
          <a:p>
            <a:pPr marL="256032" indent="-256032">
              <a:spcBef>
                <a:spcPts val="600"/>
              </a:spcBef>
              <a:buSzPct val="100000"/>
            </a:pPr>
            <a:r>
              <a:rPr lang="en-US" sz="2400" dirty="0"/>
              <a:t>People</a:t>
            </a:r>
          </a:p>
          <a:p>
            <a:pPr marL="256032" indent="-256032">
              <a:spcBef>
                <a:spcPts val="600"/>
              </a:spcBef>
              <a:buSzPct val="100000"/>
            </a:pPr>
            <a:r>
              <a:rPr lang="en-US" sz="2400" dirty="0"/>
              <a:t>Image</a:t>
            </a:r>
            <a:endParaRPr lang="en-IN" sz="2400" dirty="0"/>
          </a:p>
        </p:txBody>
      </p:sp>
      <p:sp>
        <p:nvSpPr>
          <p:cNvPr id="10" name="Content Placeholder 9">
            <a:extLst>
              <a:ext uri="{FF2B5EF4-FFF2-40B4-BE49-F238E27FC236}">
                <a16:creationId xmlns:a16="http://schemas.microsoft.com/office/drawing/2014/main" id="{53DBD889-5B45-4365-862B-F436301B93DD}"/>
              </a:ext>
            </a:extLst>
          </p:cNvPr>
          <p:cNvSpPr>
            <a:spLocks noGrp="1"/>
          </p:cNvSpPr>
          <p:nvPr>
            <p:ph sz="quarter" idx="15"/>
          </p:nvPr>
        </p:nvSpPr>
        <p:spPr>
          <a:xfrm>
            <a:off x="4702894" y="1002888"/>
            <a:ext cx="3987202" cy="2235945"/>
          </a:xfrm>
        </p:spPr>
        <p:txBody>
          <a:bodyPr/>
          <a:lstStyle/>
          <a:p>
            <a:pPr marL="0" indent="0">
              <a:buNone/>
            </a:pPr>
            <a:r>
              <a:rPr lang="en-US" sz="2400" dirty="0">
                <a:latin typeface="HelveticaNeueLTW1G-Bd"/>
              </a:rPr>
              <a:t>Services differentiation: Quicken Loans’ Rocket Mortgage doesn’t just offer mortgage loans; its online-only interface lets users get a loan decision in only minutes.</a:t>
            </a:r>
            <a:endParaRPr lang="en-US" sz="2400" dirty="0"/>
          </a:p>
        </p:txBody>
      </p:sp>
      <p:pic>
        <p:nvPicPr>
          <p:cNvPr id="11" name="Picture Placeholder 10" descr="A photo shows a screenshot of QuickenLoans’ Rocket Mortgage home page. ">
            <a:extLst>
              <a:ext uri="{FF2B5EF4-FFF2-40B4-BE49-F238E27FC236}">
                <a16:creationId xmlns:a16="http://schemas.microsoft.com/office/drawing/2014/main" id="{FBDA6565-A70E-42EB-A2AD-FAAB8FCFC812}"/>
              </a:ext>
            </a:extLst>
          </p:cNvPr>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tretch>
            <a:fillRect/>
          </a:stretch>
        </p:blipFill>
        <p:spPr>
          <a:xfrm>
            <a:off x="4702724" y="3425318"/>
            <a:ext cx="3999143" cy="2740589"/>
          </a:xfrm>
          <a:prstGeom prst="rect">
            <a:avLst/>
          </a:prstGeom>
        </p:spPr>
      </p:pic>
    </p:spTree>
    <p:extLst>
      <p:ext uri="{BB962C8B-B14F-4D97-AF65-F5344CB8AC3E}">
        <p14:creationId xmlns:p14="http://schemas.microsoft.com/office/powerpoint/2010/main" val="170041690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66531" y="194253"/>
            <a:ext cx="8220269" cy="519540"/>
          </a:xfrm>
        </p:spPr>
        <p:txBody>
          <a:bodyPr>
            <a:noAutofit/>
          </a:bodyPr>
          <a:lstStyle/>
          <a:p>
            <a:r>
              <a:rPr lang="en-US" sz="3600" dirty="0">
                <a:solidFill>
                  <a:srgbClr val="0078A2"/>
                </a:solidFill>
              </a:rPr>
              <a:t>Differentiation and Positioning </a:t>
            </a:r>
            <a:r>
              <a:rPr lang="en-US" sz="2800" dirty="0">
                <a:solidFill>
                  <a:srgbClr val="0078A2"/>
                </a:solidFill>
              </a:rPr>
              <a:t>(6 of 9)</a:t>
            </a:r>
            <a:endParaRPr lang="en-US" sz="3600" b="1" dirty="0">
              <a:solidFill>
                <a:srgbClr val="0078A2"/>
              </a:solidFill>
            </a:endParaRPr>
          </a:p>
        </p:txBody>
      </p:sp>
      <p:sp>
        <p:nvSpPr>
          <p:cNvPr id="3" name="Content Placeholder 2"/>
          <p:cNvSpPr>
            <a:spLocks noGrp="1"/>
          </p:cNvSpPr>
          <p:nvPr>
            <p:ph idx="1"/>
          </p:nvPr>
        </p:nvSpPr>
        <p:spPr>
          <a:xfrm>
            <a:off x="457200" y="998379"/>
            <a:ext cx="8229600" cy="3954621"/>
          </a:xfrm>
        </p:spPr>
        <p:txBody>
          <a:bodyPr>
            <a:noAutofit/>
          </a:bodyPr>
          <a:lstStyle/>
          <a:p>
            <a:pPr marL="0" indent="0">
              <a:spcBef>
                <a:spcPts val="600"/>
              </a:spcBef>
              <a:buNone/>
            </a:pPr>
            <a:r>
              <a:rPr lang="en-US" sz="2400" b="1" dirty="0"/>
              <a:t>Choosing a Differentiation and Positioning Strategy</a:t>
            </a:r>
          </a:p>
          <a:p>
            <a:pPr marL="0" indent="0">
              <a:spcBef>
                <a:spcPts val="600"/>
              </a:spcBef>
              <a:buNone/>
            </a:pPr>
            <a:r>
              <a:rPr lang="en-US" altLang="en-US" sz="2400" dirty="0">
                <a:solidFill>
                  <a:srgbClr val="000000"/>
                </a:solidFill>
              </a:rPr>
              <a:t>A competitive advantage should be: </a:t>
            </a:r>
          </a:p>
          <a:p>
            <a:pPr lvl="0">
              <a:spcBef>
                <a:spcPts val="600"/>
              </a:spcBef>
            </a:pPr>
            <a:r>
              <a:rPr lang="en-US" sz="2400" dirty="0"/>
              <a:t>Important</a:t>
            </a:r>
          </a:p>
          <a:p>
            <a:pPr lvl="0">
              <a:spcBef>
                <a:spcPts val="600"/>
              </a:spcBef>
            </a:pPr>
            <a:r>
              <a:rPr lang="en-US" sz="2400" dirty="0"/>
              <a:t>Distinctive</a:t>
            </a:r>
          </a:p>
          <a:p>
            <a:pPr lvl="0">
              <a:spcBef>
                <a:spcPts val="600"/>
              </a:spcBef>
            </a:pPr>
            <a:r>
              <a:rPr lang="en-US" sz="2400" dirty="0"/>
              <a:t>Superior</a:t>
            </a:r>
          </a:p>
          <a:p>
            <a:pPr lvl="0">
              <a:spcBef>
                <a:spcPts val="600"/>
              </a:spcBef>
            </a:pPr>
            <a:r>
              <a:rPr lang="en-US" sz="2400" dirty="0"/>
              <a:t>Communicable</a:t>
            </a:r>
          </a:p>
          <a:p>
            <a:pPr lvl="0">
              <a:spcBef>
                <a:spcPts val="600"/>
              </a:spcBef>
            </a:pPr>
            <a:r>
              <a:rPr lang="en-US" sz="2400" dirty="0"/>
              <a:t>Preemptive</a:t>
            </a:r>
          </a:p>
          <a:p>
            <a:pPr lvl="0">
              <a:spcBef>
                <a:spcPts val="600"/>
              </a:spcBef>
            </a:pPr>
            <a:r>
              <a:rPr lang="en-US" sz="2400" dirty="0"/>
              <a:t>Affordable</a:t>
            </a:r>
          </a:p>
          <a:p>
            <a:pPr lvl="0">
              <a:spcBef>
                <a:spcPts val="600"/>
              </a:spcBef>
            </a:pPr>
            <a:r>
              <a:rPr lang="en-US" sz="2400" dirty="0"/>
              <a:t>Profitable</a:t>
            </a:r>
            <a:endParaRPr lang="en-IN" sz="2400" dirty="0"/>
          </a:p>
        </p:txBody>
      </p:sp>
    </p:spTree>
    <p:extLst>
      <p:ext uri="{BB962C8B-B14F-4D97-AF65-F5344CB8AC3E}">
        <p14:creationId xmlns:p14="http://schemas.microsoft.com/office/powerpoint/2010/main" val="298112159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181896"/>
            <a:ext cx="8229600" cy="511889"/>
          </a:xfrm>
        </p:spPr>
        <p:txBody>
          <a:bodyPr>
            <a:noAutofit/>
          </a:bodyPr>
          <a:lstStyle/>
          <a:p>
            <a:r>
              <a:rPr lang="en-US" sz="3600" dirty="0">
                <a:solidFill>
                  <a:srgbClr val="0078A2"/>
                </a:solidFill>
              </a:rPr>
              <a:t>Differentiation and Positioning </a:t>
            </a:r>
            <a:r>
              <a:rPr lang="en-US" sz="2800" dirty="0">
                <a:solidFill>
                  <a:srgbClr val="0078A2"/>
                </a:solidFill>
              </a:rPr>
              <a:t>(7 of 9)</a:t>
            </a:r>
            <a:endParaRPr lang="en-US" sz="3600" b="1" dirty="0">
              <a:solidFill>
                <a:srgbClr val="0078A2"/>
              </a:solidFill>
            </a:endParaRPr>
          </a:p>
        </p:txBody>
      </p:sp>
      <p:sp>
        <p:nvSpPr>
          <p:cNvPr id="3" name="Content Placeholder 2"/>
          <p:cNvSpPr>
            <a:spLocks noGrp="1"/>
          </p:cNvSpPr>
          <p:nvPr>
            <p:ph idx="1"/>
          </p:nvPr>
        </p:nvSpPr>
        <p:spPr>
          <a:xfrm>
            <a:off x="457200" y="1005348"/>
            <a:ext cx="8229600" cy="1331650"/>
          </a:xfrm>
        </p:spPr>
        <p:txBody>
          <a:bodyPr>
            <a:noAutofit/>
          </a:bodyPr>
          <a:lstStyle/>
          <a:p>
            <a:pPr marL="0" indent="0">
              <a:buNone/>
            </a:pPr>
            <a:r>
              <a:rPr lang="en-US" sz="2400" b="1" dirty="0"/>
              <a:t>Choosing a Differentiation and Positioning Strategy</a:t>
            </a:r>
          </a:p>
          <a:p>
            <a:pPr marL="0" indent="0">
              <a:buNone/>
            </a:pPr>
            <a:r>
              <a:rPr lang="en-US" altLang="en-US" sz="2400" b="1" dirty="0">
                <a:solidFill>
                  <a:srgbClr val="000000"/>
                </a:solidFill>
              </a:rPr>
              <a:t>Value proposition </a:t>
            </a:r>
            <a:r>
              <a:rPr lang="en-US" altLang="en-US" sz="2400" dirty="0">
                <a:solidFill>
                  <a:srgbClr val="000000"/>
                </a:solidFill>
              </a:rPr>
              <a:t>is the full mix of benefits upon which a brand is positioned.</a:t>
            </a:r>
            <a:endParaRPr lang="en-US" sz="2400" dirty="0"/>
          </a:p>
        </p:txBody>
      </p:sp>
      <p:sp>
        <p:nvSpPr>
          <p:cNvPr id="7" name="Content Placeholder 6">
            <a:extLst>
              <a:ext uri="{FF2B5EF4-FFF2-40B4-BE49-F238E27FC236}">
                <a16:creationId xmlns:a16="http://schemas.microsoft.com/office/drawing/2014/main" id="{10438C21-4317-48AE-A3C6-66F967871900}"/>
              </a:ext>
            </a:extLst>
          </p:cNvPr>
          <p:cNvSpPr>
            <a:spLocks noGrp="1"/>
          </p:cNvSpPr>
          <p:nvPr>
            <p:ph sz="quarter" idx="14"/>
          </p:nvPr>
        </p:nvSpPr>
        <p:spPr>
          <a:xfrm>
            <a:off x="457200" y="2438400"/>
            <a:ext cx="8229600" cy="403279"/>
          </a:xfrm>
        </p:spPr>
        <p:txBody>
          <a:bodyPr/>
          <a:lstStyle/>
          <a:p>
            <a:pPr marL="0" indent="0">
              <a:buNone/>
            </a:pPr>
            <a:r>
              <a:rPr lang="en-IN" sz="2400" b="1" dirty="0"/>
              <a:t>Figure 7.4 </a:t>
            </a:r>
            <a:r>
              <a:rPr lang="en-IN" sz="2400" dirty="0"/>
              <a:t>Possible Value Propositions</a:t>
            </a:r>
          </a:p>
        </p:txBody>
      </p:sp>
      <p:pic>
        <p:nvPicPr>
          <p:cNvPr id="8" name="Picture Placeholder 7" descr="A grid figure shows the possible value propositions on which a company might position its products. &#10;Long description is available in notes, press F6">
            <a:extLst>
              <a:ext uri="{FF2B5EF4-FFF2-40B4-BE49-F238E27FC236}">
                <a16:creationId xmlns:a16="http://schemas.microsoft.com/office/drawing/2014/main" id="{AA8B2728-49C3-430F-9957-C25F3072246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2332704" y="2930594"/>
            <a:ext cx="4532352" cy="3403707"/>
          </a:xfrm>
          <a:prstGeom prst="rect">
            <a:avLst/>
          </a:prstGeom>
        </p:spPr>
      </p:pic>
    </p:spTree>
    <p:extLst>
      <p:ext uri="{BB962C8B-B14F-4D97-AF65-F5344CB8AC3E}">
        <p14:creationId xmlns:p14="http://schemas.microsoft.com/office/powerpoint/2010/main" val="19657690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457200" y="242930"/>
            <a:ext cx="8186948" cy="482286"/>
          </a:xfrm>
        </p:spPr>
        <p:txBody>
          <a:bodyPr>
            <a:noAutofit/>
          </a:bodyPr>
          <a:lstStyle/>
          <a:p>
            <a:r>
              <a:rPr lang="en-US" sz="4000" b="1" dirty="0">
                <a:solidFill>
                  <a:srgbClr val="007FA3"/>
                </a:solidFill>
                <a:latin typeface="Calibri" panose="020F0502020204030204" pitchFamily="34" charset="0"/>
              </a:rPr>
              <a:t>Learning Objective 1</a:t>
            </a:r>
          </a:p>
        </p:txBody>
      </p:sp>
      <p:sp>
        <p:nvSpPr>
          <p:cNvPr id="16385" name="Content Placeholder 3"/>
          <p:cNvSpPr>
            <a:spLocks noGrp="1" noChangeArrowheads="1"/>
          </p:cNvSpPr>
          <p:nvPr>
            <p:ph idx="1"/>
          </p:nvPr>
        </p:nvSpPr>
        <p:spPr>
          <a:xfrm>
            <a:off x="457201" y="998250"/>
            <a:ext cx="8220808" cy="1211550"/>
          </a:xfrm>
        </p:spPr>
        <p:txBody>
          <a:bodyPr>
            <a:noAutofit/>
          </a:bodyPr>
          <a:lstStyle/>
          <a:p>
            <a:pPr marL="0" indent="0">
              <a:buNone/>
            </a:pPr>
            <a:r>
              <a:rPr lang="en-US" sz="2400" dirty="0"/>
              <a:t>Define the major steps in designing a customer-driven marketing strategy: market segmentation, targeting, differentiation, and positioning.</a:t>
            </a:r>
          </a:p>
        </p:txBody>
      </p:sp>
    </p:spTree>
    <p:extLst>
      <p:ext uri="{BB962C8B-B14F-4D97-AF65-F5344CB8AC3E}">
        <p14:creationId xmlns:p14="http://schemas.microsoft.com/office/powerpoint/2010/main" val="135875736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40222" y="228600"/>
            <a:ext cx="8246578" cy="482955"/>
          </a:xfrm>
        </p:spPr>
        <p:txBody>
          <a:bodyPr>
            <a:noAutofit/>
          </a:bodyPr>
          <a:lstStyle/>
          <a:p>
            <a:r>
              <a:rPr lang="en-US" sz="3600" dirty="0">
                <a:solidFill>
                  <a:srgbClr val="0078A2"/>
                </a:solidFill>
              </a:rPr>
              <a:t>Differentiation and Positioning </a:t>
            </a:r>
            <a:r>
              <a:rPr lang="en-US" sz="2800" dirty="0">
                <a:solidFill>
                  <a:srgbClr val="0078A2"/>
                </a:solidFill>
              </a:rPr>
              <a:t>(8 of 9)</a:t>
            </a:r>
            <a:endParaRPr lang="en-US" sz="3600" b="1" dirty="0">
              <a:solidFill>
                <a:srgbClr val="0078A2"/>
              </a:solidFill>
            </a:endParaRPr>
          </a:p>
        </p:txBody>
      </p:sp>
      <p:sp>
        <p:nvSpPr>
          <p:cNvPr id="3" name="Content Placeholder 2"/>
          <p:cNvSpPr>
            <a:spLocks noGrp="1"/>
          </p:cNvSpPr>
          <p:nvPr>
            <p:ph idx="1"/>
          </p:nvPr>
        </p:nvSpPr>
        <p:spPr>
          <a:xfrm>
            <a:off x="466531" y="999931"/>
            <a:ext cx="8246578" cy="1794073"/>
          </a:xfrm>
        </p:spPr>
        <p:txBody>
          <a:bodyPr>
            <a:noAutofit/>
          </a:bodyPr>
          <a:lstStyle/>
          <a:p>
            <a:pPr marL="0" indent="0">
              <a:buNone/>
            </a:pPr>
            <a:r>
              <a:rPr lang="en-US" sz="2400" b="1" dirty="0"/>
              <a:t>Choosing a Differentiation and Positioning Strategy</a:t>
            </a:r>
          </a:p>
          <a:p>
            <a:pPr marL="0" indent="0">
              <a:buNone/>
            </a:pPr>
            <a:r>
              <a:rPr lang="en-US" altLang="en-US" sz="2400" b="1" dirty="0">
                <a:solidFill>
                  <a:srgbClr val="000000"/>
                </a:solidFill>
              </a:rPr>
              <a:t>Positioning statement </a:t>
            </a:r>
            <a:r>
              <a:rPr lang="en-US" altLang="en-US" sz="2400" dirty="0">
                <a:solidFill>
                  <a:srgbClr val="000000"/>
                </a:solidFill>
              </a:rPr>
              <a:t>summarizes company or brand positioning using this form: </a:t>
            </a:r>
            <a:r>
              <a:rPr lang="en-US" altLang="en-US" sz="2400" b="1" dirty="0">
                <a:solidFill>
                  <a:srgbClr val="000000"/>
                </a:solidFill>
              </a:rPr>
              <a:t>To</a:t>
            </a:r>
            <a:r>
              <a:rPr lang="en-US" altLang="en-US" sz="2400" dirty="0">
                <a:solidFill>
                  <a:srgbClr val="000000"/>
                </a:solidFill>
              </a:rPr>
              <a:t> (target segment and need) our (brand) </a:t>
            </a:r>
            <a:r>
              <a:rPr lang="en-US" altLang="en-US" sz="2400" b="1" dirty="0">
                <a:solidFill>
                  <a:srgbClr val="000000"/>
                </a:solidFill>
              </a:rPr>
              <a:t>is</a:t>
            </a:r>
            <a:r>
              <a:rPr lang="en-US" altLang="en-US" sz="2400" dirty="0">
                <a:solidFill>
                  <a:srgbClr val="000000"/>
                </a:solidFill>
              </a:rPr>
              <a:t> (concept) </a:t>
            </a:r>
            <a:r>
              <a:rPr lang="en-US" altLang="en-US" sz="2400" b="1" dirty="0">
                <a:solidFill>
                  <a:srgbClr val="000000"/>
                </a:solidFill>
              </a:rPr>
              <a:t>that</a:t>
            </a:r>
            <a:r>
              <a:rPr lang="en-US" altLang="en-US" sz="2400" dirty="0">
                <a:solidFill>
                  <a:srgbClr val="000000"/>
                </a:solidFill>
              </a:rPr>
              <a:t> (point of difference)</a:t>
            </a:r>
            <a:endParaRPr lang="en-US" sz="2400" dirty="0"/>
          </a:p>
        </p:txBody>
      </p:sp>
    </p:spTree>
    <p:extLst>
      <p:ext uri="{BB962C8B-B14F-4D97-AF65-F5344CB8AC3E}">
        <p14:creationId xmlns:p14="http://schemas.microsoft.com/office/powerpoint/2010/main" val="26968420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66531" y="200890"/>
            <a:ext cx="8220269" cy="509364"/>
          </a:xfrm>
        </p:spPr>
        <p:txBody>
          <a:bodyPr>
            <a:noAutofit/>
          </a:bodyPr>
          <a:lstStyle/>
          <a:p>
            <a:r>
              <a:rPr lang="en-US" sz="3600" dirty="0">
                <a:solidFill>
                  <a:srgbClr val="007FA3"/>
                </a:solidFill>
              </a:rPr>
              <a:t>Differentiation and Positioning </a:t>
            </a:r>
            <a:r>
              <a:rPr lang="en-US" sz="2800" dirty="0">
                <a:solidFill>
                  <a:srgbClr val="007FA3"/>
                </a:solidFill>
              </a:rPr>
              <a:t>(</a:t>
            </a:r>
            <a:r>
              <a:rPr lang="en-US" sz="2800" dirty="0"/>
              <a:t>9</a:t>
            </a:r>
            <a:r>
              <a:rPr lang="en-US" sz="2800" dirty="0">
                <a:solidFill>
                  <a:srgbClr val="007FA3"/>
                </a:solidFill>
              </a:rPr>
              <a:t> of </a:t>
            </a:r>
            <a:r>
              <a:rPr lang="en-US" sz="2800" dirty="0"/>
              <a:t>9</a:t>
            </a:r>
            <a:r>
              <a:rPr lang="en-US" sz="2800" dirty="0">
                <a:solidFill>
                  <a:srgbClr val="007FA3"/>
                </a:solidFill>
              </a:rPr>
              <a:t>)</a:t>
            </a:r>
            <a:endParaRPr lang="en-US" sz="3600" b="1" dirty="0">
              <a:solidFill>
                <a:srgbClr val="007FA3"/>
              </a:solidFill>
            </a:endParaRPr>
          </a:p>
        </p:txBody>
      </p:sp>
      <p:sp>
        <p:nvSpPr>
          <p:cNvPr id="3" name="Content Placeholder 2"/>
          <p:cNvSpPr>
            <a:spLocks noGrp="1"/>
          </p:cNvSpPr>
          <p:nvPr>
            <p:ph idx="1"/>
          </p:nvPr>
        </p:nvSpPr>
        <p:spPr>
          <a:xfrm>
            <a:off x="471196" y="1011385"/>
            <a:ext cx="8229892" cy="3232530"/>
          </a:xfrm>
        </p:spPr>
        <p:txBody>
          <a:bodyPr>
            <a:noAutofit/>
          </a:bodyPr>
          <a:lstStyle/>
          <a:p>
            <a:pPr marL="0" indent="0">
              <a:buNone/>
            </a:pPr>
            <a:r>
              <a:rPr lang="en-US" sz="2400" b="1" dirty="0"/>
              <a:t>Communicating and Delivering the Chosen Position</a:t>
            </a:r>
          </a:p>
          <a:p>
            <a:pPr marL="0" indent="0">
              <a:buNone/>
            </a:pPr>
            <a:r>
              <a:rPr lang="en-US" altLang="en-US" sz="2400" dirty="0">
                <a:solidFill>
                  <a:srgbClr val="000000"/>
                </a:solidFill>
              </a:rPr>
              <a:t>Choosing the positioning is often easier than implementing the position.</a:t>
            </a:r>
            <a:r>
              <a:rPr lang="en-US" sz="2400" dirty="0">
                <a:solidFill>
                  <a:srgbClr val="000000"/>
                </a:solidFill>
                <a:ea typeface="ＭＳ Ｐゴシック" charset="-128"/>
              </a:rPr>
              <a:t> </a:t>
            </a:r>
          </a:p>
          <a:p>
            <a:pPr marL="0" indent="0">
              <a:buNone/>
            </a:pPr>
            <a:r>
              <a:rPr lang="en-US" sz="2400" dirty="0">
                <a:solidFill>
                  <a:srgbClr val="000000"/>
                </a:solidFill>
                <a:ea typeface="ＭＳ Ｐゴシック" charset="-128"/>
              </a:rPr>
              <a:t>Establishing a position or changing one usually takes a long time. </a:t>
            </a:r>
          </a:p>
          <a:p>
            <a:pPr marL="0" indent="0">
              <a:buNone/>
            </a:pPr>
            <a:r>
              <a:rPr lang="en-US" sz="2400" dirty="0">
                <a:solidFill>
                  <a:srgbClr val="000000"/>
                </a:solidFill>
                <a:ea typeface="ＭＳ Ｐゴシック" charset="-128"/>
              </a:rPr>
              <a:t>Maintaining the position requires consistent performance and communication.</a:t>
            </a:r>
            <a:endParaRPr lang="en-US" altLang="en-US" sz="2400" dirty="0">
              <a:solidFill>
                <a:srgbClr val="000000"/>
              </a:solidFill>
            </a:endParaRPr>
          </a:p>
        </p:txBody>
      </p:sp>
    </p:spTree>
    <p:extLst>
      <p:ext uri="{BB962C8B-B14F-4D97-AF65-F5344CB8AC3E}">
        <p14:creationId xmlns:p14="http://schemas.microsoft.com/office/powerpoint/2010/main" val="293801970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8229600" cy="608447"/>
          </a:xfrm>
        </p:spPr>
        <p:txBody>
          <a:bodyPr wrap="square" anchor="ctr">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type="pic" sz="quarter" idx="14"/>
          </p:nvPr>
        </p:nvPicPr>
        <p:blipFill>
          <a:blip r:embed="rId3">
            <a:extLst>
              <a:ext uri="{96DAC541-7B7A-43D3-8B79-37D633B846F1}">
                <asvg:svgBlip xmlns:asvg="http://schemas.microsoft.com/office/drawing/2016/SVG/main" xmlns="" r:embed="rId4"/>
              </a:ext>
            </a:extLst>
          </a:blip>
          <a:stretch>
            <a:fillRect/>
          </a:stretch>
        </p:blipFill>
        <p:spPr>
          <a:xfrm>
            <a:off x="557060" y="2286000"/>
            <a:ext cx="1347940" cy="1347940"/>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idx="1"/>
          </p:nvPr>
        </p:nvSpPr>
        <p:spPr>
          <a:xfrm>
            <a:off x="2277035" y="1609165"/>
            <a:ext cx="6400800" cy="3262432"/>
          </a:xfrm>
          <a:ln w="28575">
            <a:solidFill>
              <a:schemeClr val="tx1"/>
            </a:solidFill>
          </a:ln>
        </p:spPr>
        <p:txBody>
          <a:bodyPr lIns="274320" tIns="274320" rIns="274320" bIns="274320"/>
          <a:lstStyle/>
          <a:p>
            <a:pPr marL="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72960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p:cNvSpPr>
            <a:spLocks noGrp="1" noChangeArrowheads="1"/>
          </p:cNvSpPr>
          <p:nvPr>
            <p:ph type="title"/>
          </p:nvPr>
        </p:nvSpPr>
        <p:spPr>
          <a:xfrm>
            <a:off x="457200" y="187035"/>
            <a:ext cx="8229600" cy="511889"/>
          </a:xfrm>
        </p:spPr>
        <p:txBody>
          <a:bodyPr>
            <a:noAutofit/>
          </a:bodyPr>
          <a:lstStyle/>
          <a:p>
            <a:r>
              <a:rPr lang="en-US" sz="3600" dirty="0">
                <a:solidFill>
                  <a:srgbClr val="007FA3"/>
                </a:solidFill>
              </a:rPr>
              <a:t>Customer-Driven Marketing Strategy</a:t>
            </a:r>
            <a:endParaRPr lang="en-US" sz="3600" b="1" dirty="0">
              <a:solidFill>
                <a:srgbClr val="007FA3"/>
              </a:solidFill>
            </a:endParaRPr>
          </a:p>
        </p:txBody>
      </p:sp>
      <p:pic>
        <p:nvPicPr>
          <p:cNvPr id="6" name="Picture Placeholder 5" descr="A figure shows the four major steps in designing a customer value-driven marketing strategy. &#10;Long description is available in notes, press F6">
            <a:extLst>
              <a:ext uri="{FF2B5EF4-FFF2-40B4-BE49-F238E27FC236}">
                <a16:creationId xmlns:a16="http://schemas.microsoft.com/office/drawing/2014/main" id="{23EF54EB-3B71-49C5-8694-B45CCEBCE59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568035" y="2459180"/>
            <a:ext cx="8029339" cy="1983719"/>
          </a:xfrm>
          <a:prstGeom prst="rect">
            <a:avLst/>
          </a:prstGeom>
        </p:spPr>
      </p:pic>
    </p:spTree>
    <p:extLst>
      <p:ext uri="{BB962C8B-B14F-4D97-AF65-F5344CB8AC3E}">
        <p14:creationId xmlns:p14="http://schemas.microsoft.com/office/powerpoint/2010/main" val="26339010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457200" y="210674"/>
            <a:ext cx="8229600" cy="493788"/>
          </a:xfrm>
        </p:spPr>
        <p:txBody>
          <a:bodyPr>
            <a:noAutofit/>
          </a:bodyPr>
          <a:lstStyle/>
          <a:p>
            <a:r>
              <a:rPr lang="en-US" b="1" dirty="0">
                <a:solidFill>
                  <a:srgbClr val="007FA3"/>
                </a:solidFill>
              </a:rPr>
              <a:t>Learning Objective 2</a:t>
            </a:r>
          </a:p>
        </p:txBody>
      </p:sp>
      <p:sp>
        <p:nvSpPr>
          <p:cNvPr id="16385" name="Content Placeholder 3"/>
          <p:cNvSpPr>
            <a:spLocks noGrp="1" noChangeArrowheads="1"/>
          </p:cNvSpPr>
          <p:nvPr>
            <p:ph idx="1"/>
          </p:nvPr>
        </p:nvSpPr>
        <p:spPr>
          <a:xfrm>
            <a:off x="462222" y="999931"/>
            <a:ext cx="8224578" cy="752669"/>
          </a:xfrm>
        </p:spPr>
        <p:txBody>
          <a:bodyPr>
            <a:noAutofit/>
          </a:bodyPr>
          <a:lstStyle/>
          <a:p>
            <a:pPr marL="0" indent="0">
              <a:buNone/>
            </a:pPr>
            <a:r>
              <a:rPr lang="en-US" sz="2400" dirty="0"/>
              <a:t>List and discuss the major bases for segmenting consumer and business markets.</a:t>
            </a:r>
          </a:p>
        </p:txBody>
      </p:sp>
    </p:spTree>
    <p:extLst>
      <p:ext uri="{BB962C8B-B14F-4D97-AF65-F5344CB8AC3E}">
        <p14:creationId xmlns:p14="http://schemas.microsoft.com/office/powerpoint/2010/main" val="27525501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463420" y="217717"/>
            <a:ext cx="8223380" cy="485039"/>
          </a:xfrm>
        </p:spPr>
        <p:txBody>
          <a:bodyPr>
            <a:noAutofit/>
          </a:bodyPr>
          <a:lstStyle/>
          <a:p>
            <a:r>
              <a:rPr lang="en-US" sz="3600" dirty="0">
                <a:solidFill>
                  <a:srgbClr val="0078A2"/>
                </a:solidFill>
              </a:rPr>
              <a:t>Market Segmentation </a:t>
            </a:r>
            <a:r>
              <a:rPr lang="en-US" sz="2800" dirty="0">
                <a:solidFill>
                  <a:srgbClr val="0078A2"/>
                </a:solidFill>
              </a:rPr>
              <a:t>(1 of 14)</a:t>
            </a:r>
            <a:endParaRPr lang="en-US" sz="3600" b="1" dirty="0">
              <a:solidFill>
                <a:srgbClr val="0078A2"/>
              </a:solidFill>
            </a:endParaRPr>
          </a:p>
        </p:txBody>
      </p:sp>
      <p:sp>
        <p:nvSpPr>
          <p:cNvPr id="2" name="Content Placeholder 1"/>
          <p:cNvSpPr>
            <a:spLocks noGrp="1"/>
          </p:cNvSpPr>
          <p:nvPr>
            <p:ph type="body" sz="quarter" idx="13"/>
          </p:nvPr>
        </p:nvSpPr>
        <p:spPr>
          <a:xfrm>
            <a:off x="466530" y="1037255"/>
            <a:ext cx="8220269" cy="1439599"/>
          </a:xfrm>
        </p:spPr>
        <p:txBody>
          <a:bodyPr>
            <a:normAutofit lnSpcReduction="10000"/>
          </a:bodyPr>
          <a:lstStyle/>
          <a:p>
            <a:pPr marL="0" indent="0" algn="l"/>
            <a:r>
              <a:rPr lang="en-US" altLang="en-US" sz="2400" b="1" i="0" dirty="0">
                <a:solidFill>
                  <a:srgbClr val="000000"/>
                </a:solidFill>
              </a:rPr>
              <a:t>Market segmentation </a:t>
            </a:r>
            <a:r>
              <a:rPr lang="en-US" altLang="en-US" sz="2400" i="0" dirty="0">
                <a:solidFill>
                  <a:srgbClr val="000000"/>
                </a:solidFill>
              </a:rPr>
              <a:t>requires dividing a market into smaller segments with distinct needs, characteristics, or behaviors that might require separate marketing strategies or mixes.</a:t>
            </a:r>
          </a:p>
        </p:txBody>
      </p:sp>
    </p:spTree>
    <p:extLst>
      <p:ext uri="{BB962C8B-B14F-4D97-AF65-F5344CB8AC3E}">
        <p14:creationId xmlns:p14="http://schemas.microsoft.com/office/powerpoint/2010/main" val="358668445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2"/>
          <p:cNvSpPr>
            <a:spLocks noGrp="1" noChangeArrowheads="1"/>
          </p:cNvSpPr>
          <p:nvPr>
            <p:ph type="title"/>
          </p:nvPr>
        </p:nvSpPr>
        <p:spPr>
          <a:xfrm>
            <a:off x="466531" y="213719"/>
            <a:ext cx="8220269" cy="490743"/>
          </a:xfrm>
        </p:spPr>
        <p:txBody>
          <a:bodyPr>
            <a:noAutofit/>
          </a:bodyPr>
          <a:lstStyle/>
          <a:p>
            <a:r>
              <a:rPr lang="en-US" sz="3600" dirty="0">
                <a:solidFill>
                  <a:srgbClr val="007FA3"/>
                </a:solidFill>
              </a:rPr>
              <a:t>Market Segmentation </a:t>
            </a:r>
            <a:r>
              <a:rPr lang="en-US" sz="2800" dirty="0">
                <a:solidFill>
                  <a:srgbClr val="0078A2"/>
                </a:solidFill>
              </a:rPr>
              <a:t>(2 of 14)</a:t>
            </a:r>
            <a:endParaRPr lang="en-US" sz="3600" b="1" dirty="0">
              <a:solidFill>
                <a:srgbClr val="007FA3"/>
              </a:solidFill>
            </a:endParaRPr>
          </a:p>
        </p:txBody>
      </p:sp>
      <p:sp>
        <p:nvSpPr>
          <p:cNvPr id="2" name="Content Placeholder 1"/>
          <p:cNvSpPr>
            <a:spLocks noGrp="1"/>
          </p:cNvSpPr>
          <p:nvPr>
            <p:ph type="body" sz="quarter" idx="13"/>
          </p:nvPr>
        </p:nvSpPr>
        <p:spPr>
          <a:xfrm>
            <a:off x="466530" y="999931"/>
            <a:ext cx="8220269" cy="1743269"/>
          </a:xfrm>
        </p:spPr>
        <p:txBody>
          <a:bodyPr>
            <a:normAutofit/>
          </a:bodyPr>
          <a:lstStyle/>
          <a:p>
            <a:pPr marL="344488" indent="-344488" algn="l">
              <a:spcBef>
                <a:spcPts val="600"/>
              </a:spcBef>
              <a:buClr>
                <a:srgbClr val="0078A2"/>
              </a:buClr>
              <a:buFont typeface="Arial"/>
              <a:buChar char="•"/>
            </a:pPr>
            <a:r>
              <a:rPr lang="en-US" altLang="en-US" sz="2400" i="0" dirty="0">
                <a:solidFill>
                  <a:srgbClr val="000000"/>
                </a:solidFill>
              </a:rPr>
              <a:t>Segmenting consumer markets</a:t>
            </a:r>
          </a:p>
          <a:p>
            <a:pPr marL="344488" indent="-344488" algn="l">
              <a:spcBef>
                <a:spcPts val="600"/>
              </a:spcBef>
              <a:buClr>
                <a:srgbClr val="0078A2"/>
              </a:buClr>
              <a:buFont typeface="Arial"/>
              <a:buChar char="•"/>
            </a:pPr>
            <a:r>
              <a:rPr lang="en-US" altLang="en-US" sz="2400" i="0" dirty="0">
                <a:solidFill>
                  <a:srgbClr val="000000"/>
                </a:solidFill>
              </a:rPr>
              <a:t>Segmenting business markets</a:t>
            </a:r>
          </a:p>
          <a:p>
            <a:pPr marL="344488" indent="-344488" algn="l">
              <a:spcBef>
                <a:spcPts val="600"/>
              </a:spcBef>
              <a:buClr>
                <a:srgbClr val="0078A2"/>
              </a:buClr>
              <a:buFont typeface="Arial"/>
              <a:buChar char="•"/>
            </a:pPr>
            <a:r>
              <a:rPr lang="en-US" altLang="en-US" sz="2400" i="0" dirty="0">
                <a:solidFill>
                  <a:srgbClr val="000000"/>
                </a:solidFill>
              </a:rPr>
              <a:t>Segmenting international markets</a:t>
            </a:r>
          </a:p>
          <a:p>
            <a:pPr marL="344488" indent="-344488" algn="l">
              <a:spcBef>
                <a:spcPts val="600"/>
              </a:spcBef>
              <a:buClr>
                <a:srgbClr val="0078A2"/>
              </a:buClr>
              <a:buFont typeface="Arial"/>
              <a:buChar char="•"/>
            </a:pPr>
            <a:r>
              <a:rPr lang="en-US" altLang="en-US" sz="2400" i="0" dirty="0">
                <a:solidFill>
                  <a:srgbClr val="000000"/>
                </a:solidFill>
              </a:rPr>
              <a:t>Requirements for effective segmentation</a:t>
            </a:r>
          </a:p>
        </p:txBody>
      </p:sp>
    </p:spTree>
    <p:extLst>
      <p:ext uri="{BB962C8B-B14F-4D97-AF65-F5344CB8AC3E}">
        <p14:creationId xmlns:p14="http://schemas.microsoft.com/office/powerpoint/2010/main" val="417252381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a:spLocks noGrp="1" noChangeArrowheads="1"/>
          </p:cNvSpPr>
          <p:nvPr>
            <p:ph type="title"/>
          </p:nvPr>
        </p:nvSpPr>
        <p:spPr>
          <a:xfrm>
            <a:off x="457200" y="230877"/>
            <a:ext cx="8229600" cy="479731"/>
          </a:xfrm>
        </p:spPr>
        <p:txBody>
          <a:bodyPr>
            <a:noAutofit/>
          </a:bodyPr>
          <a:lstStyle/>
          <a:p>
            <a:r>
              <a:rPr lang="en-US" sz="3600" dirty="0">
                <a:solidFill>
                  <a:srgbClr val="007FA3"/>
                </a:solidFill>
              </a:rPr>
              <a:t>Market Segmentation </a:t>
            </a:r>
            <a:r>
              <a:rPr lang="en-US" sz="2800" dirty="0">
                <a:solidFill>
                  <a:srgbClr val="0078A2"/>
                </a:solidFill>
              </a:rPr>
              <a:t>(3 of 14)</a:t>
            </a:r>
            <a:endParaRPr lang="en-US" sz="3600" b="1" dirty="0">
              <a:solidFill>
                <a:srgbClr val="007FA3"/>
              </a:solidFill>
            </a:endParaRPr>
          </a:p>
        </p:txBody>
      </p:sp>
      <p:sp>
        <p:nvSpPr>
          <p:cNvPr id="3" name="Content Placeholder 2"/>
          <p:cNvSpPr>
            <a:spLocks noGrp="1"/>
          </p:cNvSpPr>
          <p:nvPr>
            <p:ph idx="1"/>
          </p:nvPr>
        </p:nvSpPr>
        <p:spPr>
          <a:xfrm>
            <a:off x="457200" y="999225"/>
            <a:ext cx="8229600" cy="2201175"/>
          </a:xfrm>
        </p:spPr>
        <p:txBody>
          <a:bodyPr>
            <a:noAutofit/>
          </a:bodyPr>
          <a:lstStyle/>
          <a:p>
            <a:pPr marL="0" indent="0">
              <a:spcBef>
                <a:spcPts val="600"/>
              </a:spcBef>
              <a:buNone/>
            </a:pPr>
            <a:r>
              <a:rPr lang="en-US" sz="2400" b="1" dirty="0"/>
              <a:t>Segmenting Consumer Markets</a:t>
            </a:r>
          </a:p>
          <a:p>
            <a:pPr lvl="0">
              <a:spcBef>
                <a:spcPts val="600"/>
              </a:spcBef>
            </a:pPr>
            <a:r>
              <a:rPr lang="en-US" sz="2400" dirty="0"/>
              <a:t>Geographic segmentation</a:t>
            </a:r>
          </a:p>
          <a:p>
            <a:pPr lvl="0">
              <a:spcBef>
                <a:spcPts val="600"/>
              </a:spcBef>
            </a:pPr>
            <a:r>
              <a:rPr lang="en-US" sz="2400" dirty="0"/>
              <a:t>Demographic segmentation</a:t>
            </a:r>
          </a:p>
          <a:p>
            <a:pPr lvl="0">
              <a:spcBef>
                <a:spcPts val="600"/>
              </a:spcBef>
            </a:pPr>
            <a:r>
              <a:rPr lang="en-US" sz="2400" dirty="0"/>
              <a:t>Psychographic segmentation</a:t>
            </a:r>
          </a:p>
          <a:p>
            <a:pPr lvl="0">
              <a:spcBef>
                <a:spcPts val="600"/>
              </a:spcBef>
            </a:pPr>
            <a:r>
              <a:rPr lang="en-US" sz="2400" dirty="0"/>
              <a:t>Behavioral segmentation</a:t>
            </a:r>
          </a:p>
        </p:txBody>
      </p:sp>
    </p:spTree>
    <p:extLst>
      <p:ext uri="{BB962C8B-B14F-4D97-AF65-F5344CB8AC3E}">
        <p14:creationId xmlns:p14="http://schemas.microsoft.com/office/powerpoint/2010/main" val="334706390"/>
      </p:ext>
    </p:extLst>
  </p:cSld>
  <p:clrMapOvr>
    <a:masterClrMapping/>
  </p:clrMapOvr>
  <p:transition/>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2396</TotalTime>
  <Words>7449</Words>
  <Application>Microsoft Office PowerPoint</Application>
  <PresentationFormat>On-screen Show (4:3)</PresentationFormat>
  <Paragraphs>489</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ＭＳ Ｐゴシック</vt:lpstr>
      <vt:lpstr>Arial</vt:lpstr>
      <vt:lpstr>Calibri</vt:lpstr>
      <vt:lpstr>HelveticaNeueLTW1G-Bd</vt:lpstr>
      <vt:lpstr>Symbol</vt:lpstr>
      <vt:lpstr>Times New Roman</vt:lpstr>
      <vt:lpstr>Verdana</vt:lpstr>
      <vt:lpstr>Wingdings</vt:lpstr>
      <vt:lpstr>ヒラギノ角ゴ Pro W3</vt:lpstr>
      <vt:lpstr>508 Lecture</vt:lpstr>
      <vt:lpstr>Principles of Marketing</vt:lpstr>
      <vt:lpstr>P&amp;G: Competing with Itself—and Winning</vt:lpstr>
      <vt:lpstr>Learning Objectives</vt:lpstr>
      <vt:lpstr>Learning Objective 1</vt:lpstr>
      <vt:lpstr>Customer-Driven Marketing Strategy</vt:lpstr>
      <vt:lpstr>Learning Objective 2</vt:lpstr>
      <vt:lpstr>Market Segmentation (1 of 14)</vt:lpstr>
      <vt:lpstr>Market Segmentation (2 of 14)</vt:lpstr>
      <vt:lpstr>Market Segmentation (3 of 14)</vt:lpstr>
      <vt:lpstr>Market Segmentation (4 of 14)</vt:lpstr>
      <vt:lpstr>Market Segmentation (5 of 14)</vt:lpstr>
      <vt:lpstr>Market Segmentation (6 of 14)</vt:lpstr>
      <vt:lpstr>Market Segmentation (7 of 14) </vt:lpstr>
      <vt:lpstr>Market Segmentation (8 of 14)</vt:lpstr>
      <vt:lpstr>Market Segmentation (9 of 14)</vt:lpstr>
      <vt:lpstr>Market Segmentation (10 of 14)</vt:lpstr>
      <vt:lpstr>Market Segmentation (11 of 14)</vt:lpstr>
      <vt:lpstr>Market Segmentation (12 of 14)</vt:lpstr>
      <vt:lpstr>Market Segmentation (13 of 14)</vt:lpstr>
      <vt:lpstr>Market Segmentation (14 of 14)</vt:lpstr>
      <vt:lpstr>Learning Objective 3</vt:lpstr>
      <vt:lpstr>Market Targeting (1 of 10)</vt:lpstr>
      <vt:lpstr>Market Targeting (2 of 10)</vt:lpstr>
      <vt:lpstr>Market Targeting (3 of 10)</vt:lpstr>
      <vt:lpstr>Market Targeting (4 of 10)</vt:lpstr>
      <vt:lpstr>Market Targeting (5 of 10)</vt:lpstr>
      <vt:lpstr>Market Targeting (6 of 10)</vt:lpstr>
      <vt:lpstr>Market Targeting (7 of 10)</vt:lpstr>
      <vt:lpstr>Market Targeting (8 of 10)</vt:lpstr>
      <vt:lpstr>Market Targeting (9 of 10)</vt:lpstr>
      <vt:lpstr>Market Targeting (10 of 10)</vt:lpstr>
      <vt:lpstr>Learning Objective 4</vt:lpstr>
      <vt:lpstr>Differentiation and Positioning (1 of 9)</vt:lpstr>
      <vt:lpstr>Differentiation and Positioning (2 of 9)</vt:lpstr>
      <vt:lpstr>Differentiation and Positioning (3 of 9)</vt:lpstr>
      <vt:lpstr>Differentiation and Positioning (4 of 9)</vt:lpstr>
      <vt:lpstr>Differentiation and Positioning (5 of 9)</vt:lpstr>
      <vt:lpstr>Differentiation and Positioning (6 of 9)</vt:lpstr>
      <vt:lpstr>Differentiation and Positioning (7 of 9)</vt:lpstr>
      <vt:lpstr>Differentiation and Positioning (8 of 9)</vt:lpstr>
      <vt:lpstr>Differentiation and Positioning (9 of 9)</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Eighteenth Edition, Chapter 7, Customer Value-Driven Marketing Strategy: Creating Value for Target Customers</dc:title>
  <dc:subject>Marketing</dc:subject>
  <dc:creator>Kotler</dc:creator>
  <cp:keywords>Marketing</cp:keywords>
  <cp:lastModifiedBy>Sundar Raj Iyyappan, Integra-PDY, IN</cp:lastModifiedBy>
  <cp:revision>4923</cp:revision>
  <dcterms:created xsi:type="dcterms:W3CDTF">2014-07-14T20:04:21Z</dcterms:created>
  <dcterms:modified xsi:type="dcterms:W3CDTF">2020-04-29T13:44:12Z</dcterms:modified>
</cp:coreProperties>
</file>