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1435" r:id="rId2"/>
    <p:sldId id="1418" r:id="rId3"/>
    <p:sldId id="1368" r:id="rId4"/>
    <p:sldId id="1369" r:id="rId5"/>
    <p:sldId id="1370" r:id="rId6"/>
    <p:sldId id="1371" r:id="rId7"/>
    <p:sldId id="1372" r:id="rId8"/>
    <p:sldId id="1419" r:id="rId9"/>
    <p:sldId id="1374" r:id="rId10"/>
    <p:sldId id="1421" r:id="rId11"/>
    <p:sldId id="1376" r:id="rId12"/>
    <p:sldId id="1377" r:id="rId13"/>
    <p:sldId id="1378" r:id="rId14"/>
    <p:sldId id="1379" r:id="rId15"/>
    <p:sldId id="1380" r:id="rId16"/>
    <p:sldId id="1381" r:id="rId17"/>
    <p:sldId id="1382" r:id="rId18"/>
    <p:sldId id="1383" r:id="rId19"/>
    <p:sldId id="1384" r:id="rId20"/>
    <p:sldId id="1385" r:id="rId21"/>
    <p:sldId id="1386" r:id="rId22"/>
    <p:sldId id="1387" r:id="rId23"/>
    <p:sldId id="1422" r:id="rId24"/>
    <p:sldId id="1389" r:id="rId25"/>
    <p:sldId id="1423" r:id="rId26"/>
    <p:sldId id="1391" r:id="rId27"/>
    <p:sldId id="1392" r:id="rId28"/>
    <p:sldId id="1424" r:id="rId29"/>
    <p:sldId id="1394" r:id="rId30"/>
    <p:sldId id="1425" r:id="rId31"/>
    <p:sldId id="1396" r:id="rId32"/>
    <p:sldId id="1436" r:id="rId33"/>
    <p:sldId id="1437" r:id="rId34"/>
    <p:sldId id="1399" r:id="rId35"/>
    <p:sldId id="1400" r:id="rId36"/>
    <p:sldId id="1428" r:id="rId37"/>
    <p:sldId id="1402" r:id="rId38"/>
    <p:sldId id="1403" r:id="rId39"/>
    <p:sldId id="1429" r:id="rId40"/>
    <p:sldId id="1405" r:id="rId41"/>
    <p:sldId id="1406" r:id="rId42"/>
    <p:sldId id="1438" r:id="rId43"/>
    <p:sldId id="1408" r:id="rId44"/>
    <p:sldId id="1409" r:id="rId45"/>
    <p:sldId id="1410" r:id="rId46"/>
    <p:sldId id="1411" r:id="rId47"/>
    <p:sldId id="1431" r:id="rId48"/>
    <p:sldId id="1439" r:id="rId49"/>
    <p:sldId id="1414" r:id="rId50"/>
    <p:sldId id="1433" r:id="rId51"/>
    <p:sldId id="1434" r:id="rId52"/>
    <p:sldId id="78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06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71634" autoAdjust="0"/>
  </p:normalViewPr>
  <p:slideViewPr>
    <p:cSldViewPr>
      <p:cViewPr>
        <p:scale>
          <a:sx n="50" d="100"/>
          <a:sy n="50" d="100"/>
        </p:scale>
        <p:origin x="2112" y="120"/>
      </p:cViewPr>
      <p:guideLst>
        <p:guide orient="horz" pos="2160"/>
        <p:guide pos="2880"/>
        <p:guide orient="horz" pos="1296"/>
        <p:guide orient="horz" pos="816"/>
        <p:guide orient="horz" pos="3984"/>
        <p:guide orient="horz" pos="384"/>
        <p:guide orient="horz" pos="144"/>
        <p:guide orient="horz" pos="1056"/>
        <p:guide pos="288"/>
        <p:guide pos="5472"/>
        <p:guide orient="horz" pos="2064"/>
      </p:guideLst>
    </p:cSldViewPr>
  </p:slideViewPr>
  <p:outlineViewPr>
    <p:cViewPr>
      <p:scale>
        <a:sx n="33" d="100"/>
        <a:sy n="33" d="100"/>
      </p:scale>
      <p:origin x="0" y="-208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782757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b="1" dirty="0"/>
              <a:t>Consumer products </a:t>
            </a:r>
            <a:r>
              <a:rPr lang="en-US" altLang="en-US" dirty="0"/>
              <a:t>differ in the ways consumers buy them and, therefore, in how they are marketed (see Table 8.1).</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30308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Convenience products</a:t>
            </a:r>
            <a:r>
              <a:rPr lang="en-US" altLang="en-US" dirty="0"/>
              <a:t> are usually low priced, and marketers place them in many locations to make them readily available when customers need or want them.</a:t>
            </a:r>
          </a:p>
          <a:p>
            <a:endParaRPr lang="en-US" altLang="en-US" dirty="0"/>
          </a:p>
          <a:p>
            <a:r>
              <a:rPr lang="en-US" altLang="en-US" b="1" dirty="0"/>
              <a:t>Discussion Question</a:t>
            </a:r>
          </a:p>
          <a:p>
            <a:r>
              <a:rPr lang="en-US" altLang="en-US" i="1" dirty="0"/>
              <a:t>What is a convenience product that you buy?</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869899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Shopping products</a:t>
            </a:r>
            <a:r>
              <a:rPr lang="en-US" altLang="en-US" dirty="0"/>
              <a:t> are usually distributed through fewer outlets but provide deeper sales support to help customers in their comparison efforts.</a:t>
            </a:r>
          </a:p>
          <a:p>
            <a:endParaRPr lang="en-US" altLang="en-US" dirty="0"/>
          </a:p>
          <a:p>
            <a:r>
              <a:rPr lang="en-US" altLang="en-US" b="1" dirty="0"/>
              <a:t>Discussion Question</a:t>
            </a:r>
          </a:p>
          <a:p>
            <a:r>
              <a:rPr lang="en-US" altLang="en-US" i="1" dirty="0"/>
              <a:t>What is a shopping product that you buy?</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911035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Buyers normally do not compare </a:t>
            </a:r>
            <a:r>
              <a:rPr lang="en-US" altLang="en-US" b="1" dirty="0"/>
              <a:t>specialty products</a:t>
            </a:r>
            <a:r>
              <a:rPr lang="en-US" altLang="en-US" dirty="0"/>
              <a:t>. They invest only the time needed to reach dealers carrying the wanted products.</a:t>
            </a:r>
          </a:p>
          <a:p>
            <a:endParaRPr lang="en-US" altLang="en-US" dirty="0"/>
          </a:p>
          <a:p>
            <a:r>
              <a:rPr lang="en-US" altLang="en-US" b="1" dirty="0"/>
              <a:t>Discussion Questions</a:t>
            </a:r>
          </a:p>
          <a:p>
            <a:r>
              <a:rPr lang="en-US" altLang="en-US" i="1" dirty="0"/>
              <a:t>What is a specialty product that you buy?</a:t>
            </a:r>
          </a:p>
          <a:p>
            <a:endParaRPr lang="en-US" altLang="en-US" i="1" dirty="0"/>
          </a:p>
          <a:p>
            <a:r>
              <a:rPr lang="en-US" altLang="en-US" i="1" dirty="0"/>
              <a:t>What is a product that could be convenience, shopping, and specialty?</a:t>
            </a:r>
            <a:endParaRPr lang="en-US" altLang="en-US" sz="800" i="1" dirty="0"/>
          </a:p>
          <a:p>
            <a:r>
              <a:rPr lang="en-US" altLang="en-US" dirty="0"/>
              <a:t>This is a bit of a puzzle. Students</a:t>
            </a:r>
            <a:r>
              <a:rPr lang="en-US" altLang="en-US" baseline="0" dirty="0"/>
              <a:t> </a:t>
            </a:r>
            <a:r>
              <a:rPr lang="en-US" altLang="en-US" dirty="0"/>
              <a:t>might realize that a camera could fall into several categories depending on the buyer and the situation. Certainly, if you are on vacation and you forgot your camera, you would pick one up at a convenience store, pharmacy, or maybe the hotel store. If you were a professional photographer, a camera purchase could easily be a specialty product if you were buying a $5,000 camera. Other examples might include mats for the floor of an automobile, tires, or a fan.</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64302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Most major new innovations are unsought until the consumer becomes aware of them through advertising. By their very nature, </a:t>
            </a:r>
            <a:r>
              <a:rPr lang="en-US" altLang="en-US" b="1" dirty="0"/>
              <a:t>unsought products </a:t>
            </a:r>
            <a:r>
              <a:rPr lang="en-US" altLang="en-US" dirty="0"/>
              <a:t>require a lot of advertising, personal selling, and other marketing efforts.</a:t>
            </a:r>
          </a:p>
          <a:p>
            <a:endParaRPr lang="en-US" altLang="en-US" b="1" dirty="0"/>
          </a:p>
          <a:p>
            <a:endParaRPr lang="en-US" altLang="en-US" b="1" dirty="0"/>
          </a:p>
          <a:p>
            <a:endParaRPr lang="en-US" altLang="en-US" b="1"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18253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b="0" dirty="0"/>
              <a:t>T</a:t>
            </a:r>
            <a:r>
              <a:rPr lang="en-US" altLang="en-US" dirty="0"/>
              <a:t>he distinction between a consumer product and an </a:t>
            </a:r>
            <a:r>
              <a:rPr lang="en-US" altLang="en-US" b="1" dirty="0"/>
              <a:t>industrial product </a:t>
            </a:r>
            <a:r>
              <a:rPr lang="en-US" altLang="en-US" dirty="0"/>
              <a:t>is based on the </a:t>
            </a:r>
            <a:r>
              <a:rPr lang="en-US" altLang="en-US" i="1" dirty="0"/>
              <a:t>purpose</a:t>
            </a:r>
            <a:r>
              <a:rPr lang="en-US" altLang="en-US" dirty="0"/>
              <a:t> for which the product is purchased. If a consumer buys a lawn mower for use around home, the lawn mower is a consumer product. If the same consumer buys the same lawn mower for use in a landscaping business, the lawn mower is an industrial product.</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65439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a:t>The three groups of industrial products and services are materials and parts, capital items, and supplies and services.</a:t>
            </a:r>
          </a:p>
          <a:p>
            <a:endParaRPr lang="en-US" altLang="en-US" dirty="0"/>
          </a:p>
          <a:p>
            <a:r>
              <a:rPr lang="en-US" altLang="en-US" b="1" i="1" dirty="0"/>
              <a:t>Materials and parts</a:t>
            </a:r>
            <a:r>
              <a:rPr lang="en-US" altLang="en-US" b="0" i="0" dirty="0"/>
              <a:t>:</a:t>
            </a:r>
            <a:r>
              <a:rPr lang="en-US" altLang="en-US" b="1" i="1" dirty="0"/>
              <a:t> </a:t>
            </a:r>
            <a:r>
              <a:rPr lang="en-US" altLang="en-US" dirty="0"/>
              <a:t>Raw materials consist of farm products and natural products. Manufactured materials and parts consist of component materials</a:t>
            </a:r>
            <a:r>
              <a:rPr lang="en-US" altLang="en-US" baseline="0" dirty="0"/>
              <a:t> and </a:t>
            </a:r>
            <a:r>
              <a:rPr lang="en-US" altLang="en-US" dirty="0"/>
              <a:t>component parts. Most manufactured materials and parts are sold directly to industrial users. Price and service are the major marketing factors; branding and advertising tend to be less important.</a:t>
            </a:r>
          </a:p>
          <a:p>
            <a:endParaRPr lang="en-US" altLang="en-US" dirty="0"/>
          </a:p>
          <a:p>
            <a:r>
              <a:rPr lang="en-US" altLang="en-US" b="1" i="1" dirty="0"/>
              <a:t>Capital items</a:t>
            </a:r>
            <a:r>
              <a:rPr lang="en-US" altLang="en-US" b="1" dirty="0"/>
              <a:t> </a:t>
            </a:r>
            <a:r>
              <a:rPr lang="en-US" altLang="en-US" dirty="0"/>
              <a:t>are industrial products that aid in the buyer’s production or operations, including installations and accessory equipment. Installations consist of major purchases such as buildings and fixed equipment. Accessory equipment includes portable factory equipment and tools and office equipment. They have a shorter life than installations and simply aid in the production process.</a:t>
            </a:r>
          </a:p>
          <a:p>
            <a:endParaRPr lang="en-US" altLang="en-US" dirty="0"/>
          </a:p>
          <a:p>
            <a:r>
              <a:rPr lang="en-US" altLang="en-US" dirty="0"/>
              <a:t>The final group of industrial products is </a:t>
            </a:r>
            <a:r>
              <a:rPr lang="en-US" altLang="en-US" b="1" i="1" dirty="0"/>
              <a:t>supplies and services</a:t>
            </a:r>
            <a:r>
              <a:rPr lang="en-US" altLang="en-US" b="0" dirty="0"/>
              <a:t>.</a:t>
            </a:r>
            <a:r>
              <a:rPr lang="en-US" altLang="en-US" b="1" dirty="0"/>
              <a:t> </a:t>
            </a:r>
            <a:r>
              <a:rPr lang="en-US" altLang="en-US" dirty="0"/>
              <a:t>Supplies include operating supplies and repair and maintenance items. Supplies are the convenience products of the industrial field because they are usually purchased with a minimum of effort or comparison. Business services include maintenance and repair services and business advisory services usually supplied under contract.</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763520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Organization marketing</a:t>
            </a:r>
            <a:r>
              <a:rPr lang="en-US" sz="1200" b="0" i="0" u="none" strike="noStrike" kern="1200" baseline="0" dirty="0">
                <a:solidFill>
                  <a:schemeClr val="tx1"/>
                </a:solidFill>
                <a:latin typeface="+mn-lt"/>
                <a:ea typeface="+mn-ea"/>
                <a:cs typeface="+mn-cs"/>
              </a:rPr>
              <a:t>: Kaiser Permanente’s “Thrive” campaign markets the organization as a total health advocate that helps its members get healthy, stay healthy, and thrive.</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7025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Organizations often carry out activities to “sell” the organization itself. Both profit and not-for-profit organizations practice </a:t>
            </a:r>
            <a:r>
              <a:rPr lang="en-US" sz="1200" b="1" kern="1200" dirty="0">
                <a:solidFill>
                  <a:schemeClr val="tx1"/>
                </a:solidFill>
                <a:effectLst/>
                <a:latin typeface="+mn-lt"/>
                <a:ea typeface="+mn-ea"/>
                <a:cs typeface="+mn-cs"/>
              </a:rPr>
              <a:t>organization marketing</a:t>
            </a:r>
            <a:r>
              <a:rPr lang="en-US" sz="1200" kern="1200" dirty="0">
                <a:solidFill>
                  <a:schemeClr val="tx1"/>
                </a:solidFill>
                <a:effectLst/>
                <a:latin typeface="+mn-lt"/>
                <a:ea typeface="+mn-ea"/>
                <a:cs typeface="+mn-cs"/>
              </a:rPr>
              <a:t>. Business firms sponsor public relations or </a:t>
            </a:r>
            <a:r>
              <a:rPr lang="en-US" sz="1200" i="1" kern="1200" dirty="0">
                <a:solidFill>
                  <a:schemeClr val="tx1"/>
                </a:solidFill>
                <a:effectLst/>
                <a:latin typeface="+mn-lt"/>
                <a:ea typeface="+mn-ea"/>
                <a:cs typeface="+mn-cs"/>
              </a:rPr>
              <a:t>corporate image marketing</a:t>
            </a:r>
            <a:r>
              <a:rPr lang="en-US" sz="1200" kern="1200" dirty="0">
                <a:solidFill>
                  <a:schemeClr val="tx1"/>
                </a:solidFill>
                <a:effectLst/>
                <a:latin typeface="+mn-lt"/>
                <a:ea typeface="+mn-ea"/>
                <a:cs typeface="+mn-cs"/>
              </a:rPr>
              <a:t> campaigns to market themselves and polish their images.</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7440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Starbucks Experience is “an uplifting</a:t>
            </a:r>
            <a:r>
              <a:rPr lang="en-US" baseline="0" dirty="0"/>
              <a:t> experience that enriches people’s lives one moment, one human being, one extraordinary cup of coffee at a time.” Starbucks gave customers a “third place” – away from home and work. Starbucks used employee training, new products, innovative store formats, and digital and mobile platforms to bring the brand back when it started to lose luster. The Starbucks Experience creates an emotional, enduring relationship and connection with customers.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528379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People can also be thought of as products. People ranging from presidents, entertainers, and sports figures to professionals such as doctors, lawyers, and architects use </a:t>
            </a:r>
            <a:r>
              <a:rPr lang="en-US" altLang="en-US" b="1" dirty="0"/>
              <a:t>person marketing </a:t>
            </a:r>
            <a:r>
              <a:rPr lang="en-US" altLang="en-US" dirty="0"/>
              <a:t>to build their reputations. Businesses, charities, and other organizations use well-known personalities to help sell their products or causes.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170500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Place marketing</a:t>
            </a:r>
            <a:r>
              <a:rPr lang="en-US" sz="1200" b="0" i="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Cities, states, regions, and even entire nations compete to attract tourists, new residents, conventions, and company offices and factories. The New Orleans city website shouts “Go NOLA” and markets annual events such as Mardi Gras festivities and the New Orleans Jazz and Heritage Festival.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Brand USA, a public–private marketing partnership created by a recent act of Congress, promotes the United States as a tourist destination to international travelers. Its mission is to “represent the true greatness of America—from sea to shining sea” through country-by-country ads and promotions and a DiscoverAmerica.com website that features destinations, U.S. travel information and tips, and travel planning tools.</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dirty="0"/>
              <a:t>Social marketing: </a:t>
            </a:r>
            <a:r>
              <a:rPr lang="en-US" b="0" i="1" dirty="0">
                <a:ea typeface="ＭＳ Ｐゴシック" charset="-128"/>
              </a:rPr>
              <a:t>Ideas</a:t>
            </a:r>
            <a:r>
              <a:rPr lang="en-US" b="0" i="0" dirty="0">
                <a:ea typeface="ＭＳ Ｐゴシック" charset="-128"/>
              </a:rPr>
              <a:t> can </a:t>
            </a:r>
            <a:r>
              <a:rPr lang="en-US" dirty="0">
                <a:ea typeface="ＭＳ Ｐゴシック" charset="-128"/>
              </a:rPr>
              <a:t>also be marketed. In one sense, all marketing is the marketing of an idea, whether it is the general idea of brushing your teeth or the specific idea that Crest toothpastes create “healthy, beautiful smiles for life.” Here, however, we narrow our focus to the marketing of </a:t>
            </a:r>
            <a:r>
              <a:rPr lang="en-US" i="1" dirty="0">
                <a:ea typeface="ＭＳ Ｐゴシック" charset="-128"/>
              </a:rPr>
              <a:t>social ideas</a:t>
            </a:r>
            <a:r>
              <a:rPr lang="en-US" dirty="0">
                <a:ea typeface="ＭＳ Ｐゴシック" charset="-128"/>
              </a:rPr>
              <a:t>. This area has been called </a:t>
            </a:r>
            <a:r>
              <a:rPr lang="en-US" b="1" dirty="0">
                <a:ea typeface="ＭＳ Ｐゴシック" charset="-128"/>
              </a:rPr>
              <a:t>social marketing</a:t>
            </a:r>
            <a:r>
              <a:rPr lang="en-US" b="0" dirty="0">
                <a:ea typeface="ＭＳ Ｐゴシック" charset="-128"/>
              </a:rPr>
              <a:t>.</a:t>
            </a:r>
            <a:endParaRPr lang="en-US" dirty="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885071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774152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1" dirty="0"/>
              <a:t>Figure 8.2 </a:t>
            </a:r>
            <a:r>
              <a:rPr lang="en-US" altLang="en-US" dirty="0"/>
              <a:t>shows the important decisions in the development and marketing of individual products and services. We will examine</a:t>
            </a:r>
            <a:r>
              <a:rPr lang="en-US" altLang="en-US" baseline="0" dirty="0"/>
              <a:t> </a:t>
            </a:r>
            <a:r>
              <a:rPr lang="en-US" altLang="en-US" dirty="0"/>
              <a:t>decisions about </a:t>
            </a:r>
            <a:r>
              <a:rPr lang="en-US" altLang="en-US" i="1" dirty="0"/>
              <a:t>product attributes</a:t>
            </a:r>
            <a:r>
              <a:rPr lang="en-US" altLang="en-US" dirty="0"/>
              <a:t>, </a:t>
            </a:r>
            <a:r>
              <a:rPr lang="en-US" altLang="en-US" i="1" dirty="0"/>
              <a:t>branding</a:t>
            </a:r>
            <a:r>
              <a:rPr lang="en-US" altLang="en-US" dirty="0"/>
              <a:t>, </a:t>
            </a:r>
            <a:r>
              <a:rPr lang="en-US" altLang="en-US" i="1" dirty="0"/>
              <a:t>packaging</a:t>
            </a:r>
            <a:r>
              <a:rPr lang="en-US" altLang="en-US" dirty="0"/>
              <a:t>, </a:t>
            </a:r>
            <a:r>
              <a:rPr lang="en-US" altLang="en-US" i="1" dirty="0"/>
              <a:t>labeling</a:t>
            </a:r>
            <a:r>
              <a:rPr lang="en-US" altLang="en-US" dirty="0"/>
              <a:t>, and </a:t>
            </a:r>
            <a:r>
              <a:rPr lang="en-US" altLang="en-US" i="1" dirty="0"/>
              <a:t>product support services</a:t>
            </a:r>
            <a:r>
              <a:rPr lang="en-US" altLang="en-US" dirty="0"/>
              <a:t>.</a:t>
            </a:r>
          </a:p>
          <a:p>
            <a:r>
              <a:rPr 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five decisions depicted in the flowchart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attributes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Packaging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Labeling and logos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support services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 note reads "Don’t forget Figure 8.1. The focus of all of these decisions is to create core customer value."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50952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t>Developing a product or service involves defining the benefits that it will offer.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99092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Product quality</a:t>
            </a:r>
            <a:r>
              <a:rPr lang="en-US" altLang="en-US" dirty="0"/>
              <a:t> is one of the marketer’s major positioning tools. Quality affects product or service performance; thus, it is closely linked to customer value and satisfaction. In the narrowest sense, quality can be defined as “freedom from defects.” But most marketers go beyond this narrow definition. Instead, they define quality in terms of creating customer value and satisfaction. </a:t>
            </a:r>
          </a:p>
          <a:p>
            <a:endParaRPr lang="en-US" altLang="en-US" i="1" dirty="0"/>
          </a:p>
          <a:p>
            <a:r>
              <a:rPr lang="en-US" altLang="en-US" i="1" dirty="0"/>
              <a:t>Total quality management</a:t>
            </a:r>
            <a:r>
              <a:rPr lang="en-US" altLang="en-US" dirty="0"/>
              <a:t> (</a:t>
            </a:r>
            <a:r>
              <a:rPr lang="en-US" altLang="en-US" i="1" dirty="0"/>
              <a:t>TQM</a:t>
            </a:r>
            <a:r>
              <a:rPr lang="en-US" altLang="en-US" dirty="0"/>
              <a:t>) is an approach in which all of the company’s people are involved in constantly improving the quality of products, services, and business processes. </a:t>
            </a:r>
          </a:p>
          <a:p>
            <a:endParaRPr lang="en-US" altLang="en-US" dirty="0"/>
          </a:p>
          <a:p>
            <a:r>
              <a:rPr lang="en-US" altLang="en-US" dirty="0"/>
              <a:t>Today, companies are taking a </a:t>
            </a:r>
            <a:r>
              <a:rPr lang="en-US" altLang="en-US" i="1" dirty="0"/>
              <a:t>return-on-quality</a:t>
            </a:r>
            <a:r>
              <a:rPr lang="en-US" altLang="en-US" dirty="0"/>
              <a:t> approach, viewing quality as an investment and holding quality efforts accountable for bottom-line results.</a:t>
            </a:r>
          </a:p>
          <a:p>
            <a:endParaRPr lang="en-US" altLang="en-US" dirty="0"/>
          </a:p>
          <a:p>
            <a:r>
              <a:rPr lang="en-US" altLang="en-US" dirty="0"/>
              <a:t>Product quality has two dimensions: level and consistency. In developing a product, the marketer must first choose a </a:t>
            </a:r>
            <a:r>
              <a:rPr lang="en-US" altLang="en-US" i="1" dirty="0"/>
              <a:t>quality level</a:t>
            </a:r>
            <a:r>
              <a:rPr lang="en-US" altLang="en-US" dirty="0"/>
              <a:t> that will support the product’s positioning. Here, product quality means </a:t>
            </a:r>
            <a:r>
              <a:rPr lang="en-US" altLang="en-US" i="1" dirty="0"/>
              <a:t>performance quality</a:t>
            </a:r>
            <a:r>
              <a:rPr lang="en-US" altLang="en-US" dirty="0"/>
              <a:t>—the product’s ability to perform its functions. </a:t>
            </a:r>
          </a:p>
          <a:p>
            <a:endParaRPr lang="en-US" altLang="en-US" dirty="0"/>
          </a:p>
          <a:p>
            <a:r>
              <a:rPr lang="en-US" altLang="en-US" dirty="0"/>
              <a:t>Beyond quality level, high quality can also mean high levels of quality consistency. Here, product quality means </a:t>
            </a:r>
            <a:r>
              <a:rPr lang="en-US" altLang="en-US" i="1" dirty="0"/>
              <a:t>conformance quality</a:t>
            </a:r>
            <a:r>
              <a:rPr lang="en-US" altLang="en-US" dirty="0"/>
              <a:t>—freedom from defects and </a:t>
            </a:r>
            <a:r>
              <a:rPr lang="en-US" altLang="en-US" i="1" dirty="0"/>
              <a:t>consistency</a:t>
            </a:r>
            <a:r>
              <a:rPr lang="en-US" altLang="en-US" dirty="0"/>
              <a:t> in delivering a targeted level of performance. All companies should strive for high levels of conformance quality.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714704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product can be offered with varying </a:t>
            </a:r>
            <a:r>
              <a:rPr lang="en-US" altLang="en-US" b="1" dirty="0"/>
              <a:t>product</a:t>
            </a:r>
            <a:r>
              <a:rPr lang="en-US" altLang="en-US" b="1" baseline="0" dirty="0"/>
              <a:t> </a:t>
            </a:r>
            <a:r>
              <a:rPr lang="en-US" altLang="en-US" b="1" dirty="0"/>
              <a:t>features</a:t>
            </a:r>
            <a:r>
              <a:rPr lang="en-US" altLang="en-US" dirty="0"/>
              <a:t>. A stripped-down model, one without any extras, is the starting point. The company can then create higher-level models by adding more features. Being the first producer to introduce a valued new feature is one of the most effective ways to compete.</a:t>
            </a:r>
          </a:p>
          <a:p>
            <a:endParaRPr lang="en-US" altLang="en-US" dirty="0"/>
          </a:p>
          <a:p>
            <a:r>
              <a:rPr lang="en-US" altLang="en-US" dirty="0"/>
              <a:t>How can a company identify new features and decide which ones to add to its product? It should periodically survey buyers who have used the product and ask these questions: How do you like the product? Which specific features of the product do you like most? Which features could we add to improve the product? The answers to these questions provide the company with a rich list of feature ideas. </a:t>
            </a:r>
          </a:p>
          <a:p>
            <a:endParaRPr lang="en-US" altLang="en-US" dirty="0"/>
          </a:p>
          <a:p>
            <a:r>
              <a:rPr lang="en-US" altLang="en-US" dirty="0"/>
              <a:t>The company can then assess each feature’s </a:t>
            </a:r>
            <a:r>
              <a:rPr lang="en-US" altLang="en-US" i="1" dirty="0"/>
              <a:t>value</a:t>
            </a:r>
            <a:r>
              <a:rPr lang="en-US" altLang="en-US" dirty="0"/>
              <a:t> to customers versus its </a:t>
            </a:r>
            <a:r>
              <a:rPr lang="en-US" altLang="en-US" i="1" dirty="0"/>
              <a:t>cost</a:t>
            </a:r>
            <a:r>
              <a:rPr lang="en-US" altLang="en-US" dirty="0"/>
              <a:t> to the company. Features that customers value highly in relation to costs should be added.</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505988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Good design doesn’t start with brainstorming new ideas and making prototypes. Design begins with observing customers, understanding their needs, and shaping their</a:t>
            </a:r>
          </a:p>
          <a:p>
            <a:r>
              <a:rPr lang="en-US" sz="1200" b="0" i="0" u="none" strike="noStrike" kern="1200" baseline="0" dirty="0">
                <a:solidFill>
                  <a:schemeClr val="tx1"/>
                </a:solidFill>
                <a:latin typeface="+mn-lt"/>
                <a:ea typeface="+mn-ea"/>
                <a:cs typeface="+mn-cs"/>
              </a:rPr>
              <a:t>product-use experience. Product designers should think less about technical product specifications and more about how customers will use and benefit from the product. For</a:t>
            </a:r>
          </a:p>
          <a:p>
            <a:r>
              <a:rPr lang="en-US" sz="1200" b="0" i="0" u="none" strike="noStrike" kern="1200" baseline="0" dirty="0">
                <a:solidFill>
                  <a:schemeClr val="tx1"/>
                </a:solidFill>
                <a:latin typeface="+mn-lt"/>
                <a:ea typeface="+mn-ea"/>
                <a:cs typeface="+mn-cs"/>
              </a:rPr>
              <a:t>example, using smart design based on consumer needs, </a:t>
            </a:r>
            <a:r>
              <a:rPr lang="en-US" sz="1200" b="0" i="0" u="none" strike="noStrike" kern="1200" baseline="0" dirty="0" err="1">
                <a:solidFill>
                  <a:schemeClr val="tx1"/>
                </a:solidFill>
                <a:latin typeface="+mn-lt"/>
                <a:ea typeface="+mn-ea"/>
                <a:cs typeface="+mn-cs"/>
              </a:rPr>
              <a:t>Sonos</a:t>
            </a:r>
            <a:r>
              <a:rPr lang="en-US" sz="1200" b="0" i="0" u="none" strike="noStrike" kern="1200" baseline="0" dirty="0">
                <a:solidFill>
                  <a:schemeClr val="tx1"/>
                </a:solidFill>
                <a:latin typeface="+mn-lt"/>
                <a:ea typeface="+mn-ea"/>
                <a:cs typeface="+mn-cs"/>
              </a:rPr>
              <a:t> created a wireless, internet-enabled speaker system that’s easy to use and fills a whole house with great sound.</a:t>
            </a:r>
          </a:p>
          <a:p>
            <a:endParaRPr lang="en-US" altLang="en-US" sz="1200" b="0" i="0" u="none" strike="noStrike" kern="1200" baseline="0" dirty="0">
              <a:solidFill>
                <a:schemeClr val="tx1"/>
              </a:solidFill>
              <a:latin typeface="+mn-lt"/>
              <a:ea typeface="+mn-ea"/>
              <a:cs typeface="+mn-cs"/>
            </a:endParaRPr>
          </a:p>
          <a:p>
            <a:r>
              <a:rPr lang="en-US" altLang="en-US" dirty="0"/>
              <a:t>Another way to add customer value is through distinctive </a:t>
            </a:r>
            <a:r>
              <a:rPr lang="en-US" altLang="en-US" i="1" dirty="0"/>
              <a:t>product style and design</a:t>
            </a:r>
            <a:r>
              <a:rPr lang="en-US" altLang="en-US" dirty="0"/>
              <a:t>. Design is a larger concept than style.</a:t>
            </a:r>
          </a:p>
          <a:p>
            <a:endParaRPr lang="en-US" altLang="en-US" dirty="0"/>
          </a:p>
          <a:p>
            <a:r>
              <a:rPr lang="en-US" altLang="en-US" dirty="0"/>
              <a:t>Good design doesn’t start with brainstorming new ideas and making prototypes. Design begins with observing customers, deeply understanding their needs, and shaping their product-use experience. Product designers should think less about technical product specifications and more about how customers will use and benefit from the product.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402751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defRPr/>
            </a:pPr>
            <a:r>
              <a:rPr lang="en-US" b="1" dirty="0">
                <a:ea typeface="ＭＳ Ｐゴシック" charset="-128"/>
              </a:rPr>
              <a:t>Discussion Questions</a:t>
            </a:r>
          </a:p>
          <a:p>
            <a:pPr marL="533400" indent="-533400">
              <a:defRPr/>
            </a:pPr>
            <a:r>
              <a:rPr lang="en-US" i="1" dirty="0">
                <a:ea typeface="ＭＳ Ｐゴシック" charset="-128"/>
              </a:rPr>
              <a:t>What brands do you tend to purchase consistently? Why?</a:t>
            </a:r>
          </a:p>
          <a:p>
            <a:pPr marL="533400" indent="-533400">
              <a:defRPr/>
            </a:pPr>
            <a:endParaRPr lang="en-US" i="1" dirty="0">
              <a:ea typeface="ＭＳ Ｐゴシック" charset="-128"/>
            </a:endParaRPr>
          </a:p>
          <a:p>
            <a:pPr marL="0" marR="0" lvl="0" indent="-53340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charset="-128"/>
              </a:rPr>
              <a:t>This discussion should lead to the consumer benefits of brands including quality and consistency. It is interesting to now ask</a:t>
            </a:r>
            <a:r>
              <a:rPr lang="en-US" baseline="0" dirty="0">
                <a:ea typeface="ＭＳ Ｐゴシック" charset="-128"/>
              </a:rPr>
              <a:t> </a:t>
            </a:r>
            <a:r>
              <a:rPr lang="en-US" dirty="0">
                <a:ea typeface="ＭＳ Ｐゴシック" charset="-128"/>
              </a:rPr>
              <a:t>students what the benefits might be for the seller of a strong brand. This will include segmentation, positioning, and the ability to communicate product features.</a:t>
            </a:r>
          </a:p>
          <a:p>
            <a:pPr marL="533400" indent="-533400">
              <a:defRPr/>
            </a:pPr>
            <a:endParaRPr lang="en-US" dirty="0">
              <a:ea typeface="ＭＳ Ｐゴシック" charset="-128"/>
            </a:endParaRPr>
          </a:p>
          <a:p>
            <a:pPr marL="533400" indent="-533400">
              <a:defRPr/>
            </a:pPr>
            <a:endParaRPr lang="en-US" dirty="0">
              <a:ea typeface="ＭＳ Ｐゴシック" charset="-128"/>
            </a:endParaRPr>
          </a:p>
          <a:p>
            <a:r>
              <a:rPr lang="en-US" dirty="0">
                <a:ea typeface="ＭＳ Ｐゴシック" charset="-128"/>
              </a:rPr>
              <a:t>Consumers view a brand as an important part of a product, and branding can add value to a consumer’s purchase. Customers attach meanings to brands and develop brand relationships. Branding has become so strong that today hardly anything goes unbranded. Brand names help consumers identify products that might benefit them</a:t>
            </a:r>
            <a:r>
              <a:rPr lang="en-US" baseline="0" dirty="0">
                <a:ea typeface="ＭＳ Ｐゴシック" charset="-128"/>
              </a:rPr>
              <a:t> and </a:t>
            </a:r>
            <a:r>
              <a:rPr lang="en-US" dirty="0">
                <a:ea typeface="ＭＳ Ｐゴシック" charset="-128"/>
              </a:rPr>
              <a:t>say something about product quality and consistency.</a:t>
            </a:r>
          </a:p>
          <a:p>
            <a:pPr>
              <a:defRPr/>
            </a:pPr>
            <a:endParaRPr lang="en-US" dirty="0">
              <a:ea typeface="ＭＳ Ｐゴシック" charset="-128"/>
            </a:endParaRPr>
          </a:p>
          <a:p>
            <a:pPr>
              <a:defRPr/>
            </a:pPr>
            <a:r>
              <a:rPr lang="en-US" dirty="0">
                <a:ea typeface="ＭＳ Ｐゴシック" charset="-128"/>
              </a:rPr>
              <a:t>Branding also gives the seller several advantages. The seller’s brand name and trademark provide legal protection for unique product features that otherwise might be copied by competitors. Branding helps the seller to segment markets.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504402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Traditionally, the primary function of the package was to hold and protect the product</a:t>
            </a:r>
            <a:r>
              <a:rPr lang="en-US" sz="1200" b="0" i="0" u="none" strike="noStrike" kern="1200" baseline="0">
                <a:solidFill>
                  <a:schemeClr val="tx1"/>
                </a:solidFill>
                <a:latin typeface="+mn-lt"/>
                <a:ea typeface="+mn-ea"/>
                <a:cs typeface="+mn-cs"/>
              </a:rPr>
              <a:t>. Now</a:t>
            </a:r>
            <a:r>
              <a:rPr lang="en-US" sz="1200" b="0" i="0" u="none" strike="noStrike" kern="1200" baseline="0" dirty="0">
                <a:solidFill>
                  <a:schemeClr val="tx1"/>
                </a:solidFill>
                <a:latin typeface="+mn-lt"/>
                <a:ea typeface="+mn-ea"/>
                <a:cs typeface="+mn-cs"/>
              </a:rPr>
              <a:t>, packaging represents prime marketing space.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Labels and logos range from simple tags attached to products to complex graphics that are part of the packaging. The label performs several functions: the label </a:t>
            </a:r>
            <a:r>
              <a:rPr lang="en-US" sz="1200" b="0" i="1" u="none" strike="noStrike" kern="1200" baseline="0" dirty="0">
                <a:solidFill>
                  <a:schemeClr val="tx1"/>
                </a:solidFill>
                <a:latin typeface="+mn-lt"/>
                <a:ea typeface="+mn-ea"/>
                <a:cs typeface="+mn-cs"/>
              </a:rPr>
              <a:t>identifies </a:t>
            </a:r>
            <a:r>
              <a:rPr lang="en-US" sz="1200" b="0" i="0" u="none" strike="noStrike" kern="1200" baseline="0" dirty="0">
                <a:solidFill>
                  <a:schemeClr val="tx1"/>
                </a:solidFill>
                <a:latin typeface="+mn-lt"/>
                <a:ea typeface="+mn-ea"/>
                <a:cs typeface="+mn-cs"/>
              </a:rPr>
              <a:t>the product or brand; </a:t>
            </a:r>
            <a:r>
              <a:rPr lang="en-US" sz="1200" b="0" i="1" u="none" strike="noStrike" kern="1200" baseline="0" dirty="0">
                <a:solidFill>
                  <a:schemeClr val="tx1"/>
                </a:solidFill>
                <a:latin typeface="+mn-lt"/>
                <a:ea typeface="+mn-ea"/>
                <a:cs typeface="+mn-cs"/>
              </a:rPr>
              <a:t>describes </a:t>
            </a:r>
            <a:r>
              <a:rPr lang="en-US" sz="1200" b="0" i="0" u="none" strike="noStrike" kern="1200" baseline="0" dirty="0">
                <a:solidFill>
                  <a:schemeClr val="tx1"/>
                </a:solidFill>
                <a:latin typeface="+mn-lt"/>
                <a:ea typeface="+mn-ea"/>
                <a:cs typeface="+mn-cs"/>
              </a:rPr>
              <a:t>several things about the product—who made it, where it was made, when it was made, its contents, how it is to be used, and how to use it safely; and helps </a:t>
            </a:r>
            <a:r>
              <a:rPr lang="en-US" sz="1200" b="0" i="1" u="none" strike="noStrike" kern="1200" baseline="0" dirty="0">
                <a:solidFill>
                  <a:schemeClr val="tx1"/>
                </a:solidFill>
                <a:latin typeface="+mn-lt"/>
                <a:ea typeface="+mn-ea"/>
                <a:cs typeface="+mn-cs"/>
              </a:rPr>
              <a:t>promote </a:t>
            </a:r>
            <a:r>
              <a:rPr lang="en-US" sz="1200" b="0" i="0" u="none" strike="noStrike" kern="1200" baseline="0" dirty="0">
                <a:solidFill>
                  <a:schemeClr val="tx1"/>
                </a:solidFill>
                <a:latin typeface="+mn-lt"/>
                <a:ea typeface="+mn-ea"/>
                <a:cs typeface="+mn-cs"/>
              </a:rPr>
              <a:t>the brand and engage customers.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4226445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33433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Customer service</a:t>
            </a:r>
            <a:r>
              <a:rPr lang="en-US" sz="1200" b="0" i="0" u="none" strike="noStrike" kern="1200" baseline="0" dirty="0">
                <a:solidFill>
                  <a:schemeClr val="tx1"/>
                </a:solidFill>
                <a:latin typeface="+mn-lt"/>
                <a:ea typeface="+mn-ea"/>
                <a:cs typeface="+mn-cs"/>
              </a:rPr>
              <a:t>: </a:t>
            </a:r>
            <a:r>
              <a:rPr lang="en-US" dirty="0">
                <a:ea typeface="ＭＳ Ｐゴシック" charset="-128"/>
              </a:rPr>
              <a:t>Customer service is another element of product strategy. A company’s offer usually includes some </a:t>
            </a:r>
            <a:r>
              <a:rPr lang="en-US" b="1" dirty="0">
                <a:ea typeface="ＭＳ Ｐゴシック" charset="-128"/>
              </a:rPr>
              <a:t>product support services</a:t>
            </a:r>
            <a:r>
              <a:rPr lang="en-US" dirty="0">
                <a:ea typeface="ＭＳ Ｐゴシック" charset="-128"/>
              </a:rPr>
              <a:t>, which can be a minor part or a major part of the total offering. </a:t>
            </a:r>
            <a:r>
              <a:rPr lang="en-US" sz="1200" b="0" i="0" u="none" strike="noStrike" kern="1200" baseline="0" dirty="0">
                <a:solidFill>
                  <a:schemeClr val="tx1"/>
                </a:solidFill>
                <a:latin typeface="+mn-lt"/>
                <a:ea typeface="+mn-ea"/>
                <a:cs typeface="+mn-cs"/>
              </a:rPr>
              <a:t>Support services are an important part of the customer’s overall brand experience. Keeping customers happy </a:t>
            </a:r>
            <a:r>
              <a:rPr lang="en-US" sz="1200" b="0" i="1" u="none" strike="noStrike" kern="1200" baseline="0" dirty="0">
                <a:solidFill>
                  <a:schemeClr val="tx1"/>
                </a:solidFill>
                <a:latin typeface="+mn-lt"/>
                <a:ea typeface="+mn-ea"/>
                <a:cs typeface="+mn-cs"/>
              </a:rPr>
              <a:t>after </a:t>
            </a:r>
            <a:r>
              <a:rPr lang="en-US" sz="1200" b="0" i="0" u="none" strike="noStrike" kern="1200" baseline="0" dirty="0">
                <a:solidFill>
                  <a:schemeClr val="tx1"/>
                </a:solidFill>
                <a:latin typeface="+mn-lt"/>
                <a:ea typeface="+mn-ea"/>
                <a:cs typeface="+mn-cs"/>
              </a:rPr>
              <a:t>the sale is the key to building lasting relationships.</a:t>
            </a:r>
            <a:endParaRPr lang="en-US" sz="1200" b="0" i="0" u="none" strike="noStrike" kern="1200" baseline="3000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Many companies now use a sophisticated mix of phone, email, online, social media, mobile, and interactive voice and data technologies to provide support services that were not possible before. For example, Lowe’s has equipped employees with 42,000 iPhones filled with custom apps and add-on hardware, letting them perform service tasks such as checking inventory at nearby stores, looking up specific customer purchase histories, sharing how-to videos, and checking competitor prices—all without leaving the customer’s side.</a:t>
            </a:r>
          </a:p>
          <a:p>
            <a:r>
              <a:rPr lang="en-US" dirty="0">
                <a:ea typeface="ＭＳ Ｐゴシック" charset="-128"/>
              </a:rPr>
              <a:t>Long Description: </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text reads: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Lexus Covenant</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Lexus will enter the most competitive, prestigious automobile race in the world. Over 50 years of Toyota automobile experience has culminated in the creation of Lexus cars.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They will be the finest cars eve built.</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Lexus will win the race because Lexus will do it right from the start. Lexus will have the finest dealer network in the industry. Lexus will treat each customer as we would a guest in our home.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If you think you can’t you won’t [ellipsis]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If you think you can, you will! We can, we will. </a:t>
            </a:r>
            <a:endParaRPr lang="en-IN" sz="1200" dirty="0">
              <a:solidFill>
                <a:srgbClr val="000000"/>
              </a:solidFill>
              <a:effectLst/>
              <a:latin typeface="Calibri" panose="020F0502020204030204" pitchFamily="34" charset="0"/>
              <a:ea typeface="Calibri" panose="020F0502020204030204" pitchFamily="34" charset="0"/>
            </a:endParaRPr>
          </a:p>
          <a:p>
            <a:endParaRPr lang="en-US" dirty="0">
              <a:ea typeface="ＭＳ Ｐゴシック"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504325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t>The major product line decision involves </a:t>
            </a:r>
            <a:r>
              <a:rPr lang="en-US" altLang="en-US" i="1" dirty="0"/>
              <a:t>product line length</a:t>
            </a:r>
            <a:r>
              <a:rPr lang="en-US" altLang="en-US" dirty="0"/>
              <a:t>—the number of items in the product line. The line is too short if the manager can increase profits by adding items; the line is too long if the manager can increase profits by dropping items. Managers need to analyze their product lines periodically to assess each item’s sales and profits and understand how each item contributes to the line’s overall performance.</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993516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Product line stretching and filling: Samsung’s bulging Galaxy mobile devices line now offers a size for any need or preference, including smartphones, “phablets,” tablets, and even a wristwatch-like wearable smartphone, the Galaxy Gear. </a:t>
            </a:r>
          </a:p>
          <a:p>
            <a:endParaRPr lang="en-US" altLang="en-US" sz="1200" b="0" i="0" u="none" strike="noStrike" kern="1200" baseline="0" dirty="0">
              <a:solidFill>
                <a:schemeClr val="tx1"/>
              </a:solidFill>
              <a:latin typeface="+mn-lt"/>
              <a:ea typeface="+mn-ea"/>
              <a:cs typeface="+mn-cs"/>
            </a:endParaRPr>
          </a:p>
          <a:p>
            <a:r>
              <a:rPr lang="en-US" altLang="en-US" dirty="0"/>
              <a:t>A company can expand its product line in two ways: by </a:t>
            </a:r>
            <a:r>
              <a:rPr lang="en-US" altLang="en-US" i="1" dirty="0"/>
              <a:t>line filling</a:t>
            </a:r>
            <a:r>
              <a:rPr lang="en-US" altLang="en-US" dirty="0"/>
              <a:t> or </a:t>
            </a:r>
            <a:r>
              <a:rPr lang="en-US" altLang="en-US" i="1" dirty="0"/>
              <a:t>line stretching</a:t>
            </a:r>
            <a:r>
              <a:rPr lang="en-US" altLang="en-US" dirty="0"/>
              <a:t>. </a:t>
            </a:r>
            <a:r>
              <a:rPr lang="en-US" altLang="en-US" i="1" dirty="0"/>
              <a:t>Product line filling</a:t>
            </a:r>
            <a:r>
              <a:rPr lang="en-US" altLang="en-US" dirty="0"/>
              <a:t> involves adding more items within the present range of the line for earning</a:t>
            </a:r>
            <a:r>
              <a:rPr lang="en-US" altLang="en-US" baseline="0" dirty="0"/>
              <a:t> </a:t>
            </a:r>
            <a:r>
              <a:rPr lang="en-US" altLang="en-US" dirty="0"/>
              <a:t>extra profits, satisfying dealers, using excess capacity, being the leading full-line company, and plugging holes to keep out competitors. However, line filling is overdone if it results in cannibalization and customer confusion. The company should ensure that new items are noticeably different from existing ones.</a:t>
            </a:r>
          </a:p>
          <a:p>
            <a:endParaRPr lang="en-US" altLang="en-US" dirty="0"/>
          </a:p>
          <a:p>
            <a:r>
              <a:rPr lang="en-US" altLang="en-US" i="1" dirty="0"/>
              <a:t>Product line stretching</a:t>
            </a:r>
            <a:r>
              <a:rPr lang="en-US" altLang="en-US" dirty="0"/>
              <a:t> occurs when a company lengthens its product line beyond its current range</a:t>
            </a:r>
            <a:r>
              <a:rPr lang="en-US" altLang="en-US" baseline="0" dirty="0"/>
              <a:t> −</a:t>
            </a:r>
            <a:r>
              <a:rPr lang="en-US" altLang="en-US" dirty="0"/>
              <a:t> downward, upward, or both ways. </a:t>
            </a:r>
          </a:p>
          <a:p>
            <a:endParaRPr lang="en-US" altLang="en-US" dirty="0"/>
          </a:p>
          <a:p>
            <a:r>
              <a:rPr lang="en-US" altLang="en-US" dirty="0"/>
              <a:t>Companies located at the upper end of the market can stretch their lines </a:t>
            </a:r>
            <a:r>
              <a:rPr lang="en-US" altLang="en-US" i="1" dirty="0"/>
              <a:t>downward</a:t>
            </a:r>
            <a:r>
              <a:rPr lang="en-US" altLang="en-US" dirty="0"/>
              <a:t>. A company may stretch downward to plug a market hole that otherwise would attract a new competitor or respond to a competitor’s attack on the upper end. Or it may add low-end products because it finds faster growth taking place in the low-end segments. </a:t>
            </a:r>
          </a:p>
          <a:p>
            <a:endParaRPr lang="en-US" altLang="en-US" dirty="0"/>
          </a:p>
          <a:p>
            <a:r>
              <a:rPr lang="en-US" altLang="en-US" dirty="0"/>
              <a:t>Companies can also stretch their product lines </a:t>
            </a:r>
            <a:r>
              <a:rPr lang="en-US" altLang="en-US" i="1" dirty="0"/>
              <a:t>upward</a:t>
            </a:r>
            <a:r>
              <a:rPr lang="en-US" altLang="en-US" dirty="0"/>
              <a:t>. Sometimes, companies stretch upward to add prestige to their current products. Or they may be attracted by a faster growth rate or higher margins at the higher end. </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749116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product mix: Colgate-Palmolive’s nicely consistent product mix contains many brands that constitute the “Colgate World of Care”—products that “every day, people like you trust to care for themselves and the ones they love.”</a:t>
            </a:r>
          </a:p>
          <a:p>
            <a:endParaRPr lang="en-US" altLang="en-US" sz="1200" b="0" i="0" u="none" strike="noStrike" kern="1200" baseline="0" dirty="0">
              <a:solidFill>
                <a:schemeClr val="tx1"/>
              </a:solidFill>
              <a:latin typeface="+mn-lt"/>
              <a:ea typeface="+mn-ea"/>
              <a:cs typeface="+mn-cs"/>
            </a:endParaRPr>
          </a:p>
          <a:p>
            <a:r>
              <a:rPr lang="en-US" altLang="en-US" b="1" dirty="0"/>
              <a:t>Product mix width </a:t>
            </a:r>
            <a:r>
              <a:rPr lang="en-US" altLang="en-US" dirty="0"/>
              <a:t>is the number of different product lines the company carries.</a:t>
            </a:r>
          </a:p>
          <a:p>
            <a:pPr marL="533400" indent="-533400"/>
            <a:endParaRPr lang="en-US" altLang="en-US" b="1" dirty="0"/>
          </a:p>
          <a:p>
            <a:pPr marL="533400" indent="-533400"/>
            <a:r>
              <a:rPr lang="en-US" altLang="en-US" b="1" dirty="0"/>
              <a:t>Product mix length</a:t>
            </a:r>
            <a:r>
              <a:rPr lang="en-US" altLang="en-US" dirty="0"/>
              <a:t> is the total number of items the company carries within its product lines.</a:t>
            </a:r>
          </a:p>
          <a:p>
            <a:pPr marL="533400" indent="-533400"/>
            <a:endParaRPr lang="en-US" altLang="en-US" b="1" dirty="0"/>
          </a:p>
          <a:p>
            <a:pPr marL="533400" indent="-533400"/>
            <a:r>
              <a:rPr lang="en-US" altLang="en-US" b="1" dirty="0"/>
              <a:t>Product mix depth</a:t>
            </a:r>
            <a:r>
              <a:rPr lang="en-US" altLang="en-US" dirty="0"/>
              <a:t> is the number of versions offered of each product in the line.</a:t>
            </a:r>
          </a:p>
          <a:p>
            <a:pPr marL="533400" indent="-533400"/>
            <a:endParaRPr lang="en-US" altLang="en-US" b="1" dirty="0"/>
          </a:p>
          <a:p>
            <a:pPr marL="533400" indent="-533400"/>
            <a:r>
              <a:rPr lang="en-US" altLang="en-US" b="1" dirty="0"/>
              <a:t>Consistency</a:t>
            </a:r>
            <a:r>
              <a:rPr lang="en-US" altLang="en-US" dirty="0"/>
              <a:t> is how closely the various product lines are in end use, production requirements, or distribution channels.</a:t>
            </a:r>
          </a:p>
          <a:p>
            <a:pPr marL="533400" indent="-533400"/>
            <a:endParaRPr lang="en-US" altLang="en-US" dirty="0"/>
          </a:p>
          <a:p>
            <a:pPr marL="533400" indent="-533400"/>
            <a:r>
              <a:rPr lang="en-US" altLang="en-US" dirty="0"/>
              <a:t>These product mix dimensions provide the handles for defining the company’s product strategy</a:t>
            </a:r>
            <a:r>
              <a:rPr lang="en-US" altLang="en-US" baseline="0" dirty="0"/>
              <a:t> and </a:t>
            </a:r>
            <a:r>
              <a:rPr lang="en-US" altLang="en-US" dirty="0"/>
              <a:t>increasing</a:t>
            </a:r>
            <a:r>
              <a:rPr lang="en-US" altLang="en-US" baseline="0" dirty="0"/>
              <a:t> </a:t>
            </a:r>
            <a:r>
              <a:rPr lang="en-US" altLang="en-US" dirty="0"/>
              <a:t>business. </a:t>
            </a:r>
          </a:p>
          <a:p>
            <a:pPr marL="533400" indent="-533400"/>
            <a:endParaRPr lang="en-US" altLang="en-US" dirty="0"/>
          </a:p>
          <a:p>
            <a:pPr marL="533400" indent="-533400"/>
            <a:r>
              <a:rPr lang="en-US" altLang="en-US" dirty="0"/>
              <a:t>From time to time, a company may also have to streamline its product mix to pare out marginally performing lines and models and to regain its focus.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081868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dividing the market into segments, it’s time to answer that first seemingly simple marketing strategy question we raised in Figure 7.1: Which customers will the company serve?</a:t>
            </a:r>
          </a:p>
          <a:p>
            <a:endParaRPr lang="en-US" altLang="en-US" sz="1200" b="0" i="0" u="none" strike="noStrike" kern="1200" baseline="0" dirty="0">
              <a:solidFill>
                <a:schemeClr val="tx1"/>
              </a:solidFill>
              <a:latin typeface="+mn-lt"/>
              <a:ea typeface="+mn-ea"/>
              <a:cs typeface="+mn-cs"/>
            </a:endParaRPr>
          </a:p>
          <a:p>
            <a:r>
              <a:rPr lang="en-US" altLang="en-US" dirty="0"/>
              <a:t>The firm now has to decide how many and which segments it can serve best. We now look at how companies evaluate and select target segments.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3669124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Services have grown dramatically in recent years. The</a:t>
            </a:r>
            <a:r>
              <a:rPr lang="en-US" altLang="en-US" baseline="0" dirty="0"/>
              <a:t> service industry is growing and </a:t>
            </a:r>
            <a:r>
              <a:rPr lang="en-US" altLang="en-US" dirty="0"/>
              <a:t>now accounts for 80 percent of the U.S. gross domestic product (GDP). Services are growing even faster in the world economy, making up 64 percent of the gross world product.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Service industries vary greatly:</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Governments </a:t>
            </a:r>
            <a:r>
              <a:rPr lang="en-US" sz="1200" b="0" i="0" u="none" strike="noStrike" kern="1200" baseline="0" dirty="0">
                <a:solidFill>
                  <a:schemeClr val="tx1"/>
                </a:solidFill>
                <a:latin typeface="+mn-lt"/>
                <a:ea typeface="+mn-ea"/>
                <a:cs typeface="+mn-cs"/>
              </a:rPr>
              <a:t>offer services through courts, employment services, hospitals, military services, police and fire departments, the postal service, and schools. </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Private not-for-profit organizations </a:t>
            </a:r>
            <a:r>
              <a:rPr lang="en-US" sz="1200" b="0" i="0" u="none" strike="noStrike" kern="1200" baseline="0" dirty="0">
                <a:solidFill>
                  <a:schemeClr val="tx1"/>
                </a:solidFill>
                <a:latin typeface="+mn-lt"/>
                <a:ea typeface="+mn-ea"/>
                <a:cs typeface="+mn-cs"/>
              </a:rPr>
              <a:t>offer services through museums, charities, churches, colleges, foundations, and hospitals.</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Business organizations </a:t>
            </a:r>
            <a:r>
              <a:rPr lang="en-US" sz="1200" b="0" i="0" u="none" strike="noStrike" kern="1200" baseline="0" dirty="0">
                <a:solidFill>
                  <a:schemeClr val="tx1"/>
                </a:solidFill>
                <a:latin typeface="+mn-lt"/>
                <a:ea typeface="+mn-ea"/>
                <a:cs typeface="+mn-cs"/>
              </a:rPr>
              <a:t>offer services such as airlines, banks, hotels, insurance companies, consulting firms, medical and legal practices, entertainment and telecommunications companies, real estate firms, retailers, and others.</a:t>
            </a:r>
            <a:endParaRPr lang="en-US" altLang="en-US" dirty="0"/>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886008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r>
              <a:rPr lang="en-US" altLang="en-US" b="1" dirty="0"/>
              <a:t>Intangibility </a:t>
            </a:r>
            <a:r>
              <a:rPr lang="en-US" altLang="en-US" dirty="0"/>
              <a:t>refers to the fact that services cannot be seen, tasted, felt, heard, or smelled before they are purchased.</a:t>
            </a:r>
          </a:p>
          <a:p>
            <a:pPr marL="533400" indent="-533400"/>
            <a:endParaRPr lang="en-US" altLang="en-US" b="1" dirty="0"/>
          </a:p>
          <a:p>
            <a:pPr marL="533400" indent="-533400"/>
            <a:r>
              <a:rPr lang="en-US" altLang="en-US" b="1" dirty="0"/>
              <a:t>Inseparability</a:t>
            </a:r>
            <a:r>
              <a:rPr lang="en-US" altLang="en-US" dirty="0"/>
              <a:t> refers to the fact that services cannot be separated from their providers.</a:t>
            </a:r>
          </a:p>
          <a:p>
            <a:pPr marL="533400" indent="-533400"/>
            <a:r>
              <a:rPr lang="en-US" altLang="en-US" b="1" dirty="0"/>
              <a:t>	</a:t>
            </a:r>
          </a:p>
          <a:p>
            <a:pPr marL="533400" indent="-533400"/>
            <a:r>
              <a:rPr lang="en-US" altLang="en-US" b="1" dirty="0"/>
              <a:t>Variability </a:t>
            </a:r>
            <a:r>
              <a:rPr lang="en-US" altLang="en-US" dirty="0"/>
              <a:t>refers to the fact that service quality depends on who provides the services as well as when, where, and how the</a:t>
            </a:r>
            <a:r>
              <a:rPr lang="en-US" altLang="en-US" baseline="0" dirty="0"/>
              <a:t> services</a:t>
            </a:r>
            <a:r>
              <a:rPr lang="en-US" altLang="en-US" dirty="0"/>
              <a:t> are provided.</a:t>
            </a:r>
          </a:p>
          <a:p>
            <a:pPr marL="533400" indent="-533400"/>
            <a:endParaRPr lang="en-US" altLang="en-US" b="1" dirty="0"/>
          </a:p>
          <a:p>
            <a:pPr marL="533400" indent="-533400"/>
            <a:r>
              <a:rPr lang="en-US" altLang="en-US" b="1" dirty="0"/>
              <a:t>Perishability</a:t>
            </a:r>
            <a:r>
              <a:rPr lang="en-US" altLang="en-US" dirty="0"/>
              <a:t> refers to the fact that services cannot be stored for later sale or use.</a:t>
            </a:r>
          </a:p>
          <a:p>
            <a:pPr marL="533400" indent="-533400"/>
            <a:endParaRPr lang="en-US" altLang="en-US" dirty="0"/>
          </a:p>
          <a:p>
            <a:pPr marL="533400" indent="-533400"/>
            <a:r>
              <a:rPr lang="en-US" altLang="en-US" dirty="0"/>
              <a:t>Long Description</a:t>
            </a:r>
          </a:p>
          <a:p>
            <a:pPr marL="533400" indent="-533400"/>
            <a:endParaRPr lang="en-US" altLang="en-US" dirty="0"/>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of the four characteristics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Services</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Intangibility: Services cannot be seen, tasted, felt, heard, or smelled before purchase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Variability: Quality of services depends on who provides them and when, where, and how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Inseparability: Services cannot be separated from their providers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Perishability: Services cannot be stored for later sale or use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Note: Although services are "products" in a general sense, they have special characteristics and marketing needs. The biggest differences come from the fact that services are essentially intangible and that they are created through direct interactions with customers. Think about your experiences with and airline of Google versus Nike or Apple.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469845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a service business, the customer and the front-line service employee </a:t>
            </a:r>
            <a:r>
              <a:rPr lang="en-US" altLang="en-US" i="1" dirty="0"/>
              <a:t>interact</a:t>
            </a:r>
            <a:r>
              <a:rPr lang="en-US" altLang="en-US" dirty="0"/>
              <a:t> to co-create the service. Effective interaction, in turn, depends on the skills of front-line service employees and on the support processes backing these employees. </a:t>
            </a:r>
          </a:p>
          <a:p>
            <a:endParaRPr lang="en-US" altLang="en-US" dirty="0"/>
          </a:p>
          <a:p>
            <a:r>
              <a:rPr lang="en-US" altLang="en-US" dirty="0"/>
              <a:t>Thus, successful service companies focus their attention on </a:t>
            </a:r>
            <a:r>
              <a:rPr lang="en-US" altLang="en-US" i="1" dirty="0"/>
              <a:t>both</a:t>
            </a:r>
            <a:r>
              <a:rPr lang="en-US" altLang="en-US" dirty="0"/>
              <a:t> their customers and their employees. They understand the </a:t>
            </a:r>
            <a:r>
              <a:rPr lang="en-US" altLang="en-US" b="1" dirty="0"/>
              <a:t>service</a:t>
            </a:r>
            <a:r>
              <a:rPr lang="en-US" altLang="en-US" dirty="0"/>
              <a:t> </a:t>
            </a:r>
            <a:r>
              <a:rPr lang="en-US" altLang="en-US" b="1" dirty="0"/>
              <a:t>profit chain</a:t>
            </a:r>
            <a:r>
              <a:rPr lang="en-US" altLang="en-US" dirty="0"/>
              <a:t>, which links service firm profits with employee and customer satisfaction.</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482168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Good service firms use marketing to position themselves strongly in chosen target markets. FedEx promises to take your packages “faster, farther”; Angie’s List offers “reviews you can trust.” At Hampton, “We love having you here.” In</a:t>
            </a:r>
            <a:r>
              <a:rPr lang="en-US" altLang="en-US" baseline="0" dirty="0"/>
              <a:t> addition to </a:t>
            </a:r>
            <a:r>
              <a:rPr lang="en-US" altLang="en-US" dirty="0"/>
              <a:t>traditional marketing mix activities,</a:t>
            </a:r>
            <a:r>
              <a:rPr lang="en-US" altLang="en-US" baseline="0" dirty="0"/>
              <a:t> services</a:t>
            </a:r>
            <a:r>
              <a:rPr lang="en-US" altLang="en-US" dirty="0"/>
              <a:t> require additional marketing approaches.</a:t>
            </a:r>
            <a:r>
              <a:rPr lang="en-US" altLang="en-US" i="1" dirty="0"/>
              <a:t> </a:t>
            </a:r>
          </a:p>
          <a:p>
            <a:endParaRPr lang="en-US" altLang="en-US" i="1" dirty="0"/>
          </a:p>
          <a:p>
            <a:r>
              <a:rPr lang="en-US" altLang="en-US" i="1" dirty="0"/>
              <a:t>Internal service quality</a:t>
            </a:r>
            <a:r>
              <a:rPr lang="en-US" altLang="en-US" i="1" baseline="0" dirty="0"/>
              <a:t> </a:t>
            </a:r>
            <a:r>
              <a:rPr lang="en-US" altLang="en-US" i="0" baseline="0" dirty="0"/>
              <a:t>requires </a:t>
            </a:r>
            <a:r>
              <a:rPr lang="en-US" altLang="en-US" dirty="0"/>
              <a:t>superior employee selection and training, a quality work environment, and strong support for those dealing with customers.</a:t>
            </a:r>
          </a:p>
          <a:p>
            <a:endParaRPr lang="en-US" altLang="en-US" dirty="0"/>
          </a:p>
          <a:p>
            <a:r>
              <a:rPr lang="en-US" altLang="en-US" i="1" dirty="0"/>
              <a:t>Satisfied and productive service employees</a:t>
            </a:r>
            <a:r>
              <a:rPr lang="en-US" altLang="en-US" i="1" baseline="0" dirty="0"/>
              <a:t> </a:t>
            </a:r>
            <a:r>
              <a:rPr lang="en-US" altLang="en-US" i="0" baseline="0" dirty="0"/>
              <a:t>are </a:t>
            </a:r>
            <a:r>
              <a:rPr lang="en-US" altLang="en-US" i="0" dirty="0"/>
              <a:t>more </a:t>
            </a:r>
            <a:r>
              <a:rPr lang="en-US" altLang="en-US" dirty="0"/>
              <a:t>satisfied, loyal, and hardworking employees.</a:t>
            </a:r>
          </a:p>
          <a:p>
            <a:endParaRPr lang="en-US" altLang="en-US" i="1" dirty="0"/>
          </a:p>
          <a:p>
            <a:r>
              <a:rPr lang="en-US" altLang="en-US" i="1" dirty="0"/>
              <a:t>Greater service value</a:t>
            </a:r>
            <a:r>
              <a:rPr lang="en-US" altLang="en-US" i="1" baseline="0" dirty="0"/>
              <a:t> </a:t>
            </a:r>
            <a:r>
              <a:rPr lang="en-US" altLang="en-US" i="0" baseline="0" dirty="0"/>
              <a:t>relates to </a:t>
            </a:r>
            <a:r>
              <a:rPr lang="en-US" altLang="en-US" dirty="0"/>
              <a:t>more effective and efficient customer value creation and service delivery.</a:t>
            </a:r>
          </a:p>
          <a:p>
            <a:endParaRPr lang="en-US" altLang="en-US" dirty="0"/>
          </a:p>
          <a:p>
            <a:r>
              <a:rPr lang="en-US" altLang="en-US" i="1" dirty="0"/>
              <a:t>Satisfied and loyal customers </a:t>
            </a:r>
            <a:r>
              <a:rPr lang="en-US" altLang="en-US" dirty="0"/>
              <a:t>make repeat purchases and refer other customers.</a:t>
            </a:r>
          </a:p>
          <a:p>
            <a:endParaRPr lang="en-US" altLang="en-US" i="1" dirty="0"/>
          </a:p>
          <a:p>
            <a:r>
              <a:rPr lang="en-US" altLang="en-US" i="1" dirty="0"/>
              <a:t>Healthy service profits and growth</a:t>
            </a:r>
            <a:r>
              <a:rPr lang="en-US" altLang="en-US" i="1" baseline="0" dirty="0"/>
              <a:t> </a:t>
            </a:r>
            <a:r>
              <a:rPr lang="en-US" altLang="en-US" i="0" baseline="0" dirty="0"/>
              <a:t>relate to </a:t>
            </a:r>
            <a:r>
              <a:rPr lang="en-US" altLang="en-US" i="0" dirty="0"/>
              <a:t>superior </a:t>
            </a:r>
            <a:r>
              <a:rPr lang="en-US" altLang="en-US" dirty="0"/>
              <a:t>service firm performance.</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855614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Services marketing requires more than just traditional external marketing using the four Ps. </a:t>
            </a:r>
            <a:r>
              <a:rPr lang="en-US" sz="1200" b="1" i="0" u="none" strike="noStrike" kern="1200" baseline="0" dirty="0">
                <a:solidFill>
                  <a:schemeClr val="tx1"/>
                </a:solidFill>
                <a:latin typeface="+mn-lt"/>
                <a:ea typeface="+mn-ea"/>
                <a:cs typeface="+mn-cs"/>
              </a:rPr>
              <a:t>Figure 8.4 </a:t>
            </a:r>
            <a:r>
              <a:rPr lang="en-US" sz="1200" b="0" i="0" u="none" strike="noStrike" kern="1200" baseline="0" dirty="0">
                <a:solidFill>
                  <a:schemeClr val="tx1"/>
                </a:solidFill>
                <a:latin typeface="+mn-lt"/>
                <a:ea typeface="+mn-ea"/>
                <a:cs typeface="+mn-cs"/>
              </a:rPr>
              <a:t>shows that services marketing also requires internal marketing and</a:t>
            </a:r>
          </a:p>
          <a:p>
            <a:r>
              <a:rPr lang="en-US" sz="1200" b="0" i="0" u="none" strike="noStrike" kern="1200" baseline="0" dirty="0">
                <a:solidFill>
                  <a:schemeClr val="tx1"/>
                </a:solidFill>
                <a:latin typeface="+mn-lt"/>
                <a:ea typeface="+mn-ea"/>
                <a:cs typeface="+mn-cs"/>
              </a:rPr>
              <a:t>interactive marketing.</a:t>
            </a:r>
            <a:endParaRPr lang="en-US" altLang="en-US" dirty="0"/>
          </a:p>
          <a:p>
            <a:r>
              <a:rPr 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of the figure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three sides are marked with bi-directional arrows and labeled: </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External marketing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Internal marketing: Service firms must sell customer-contact employees on the importance of delighting customers.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Interactive marketing: Then service firms must help employees master the art of interacting with customers.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three angles are labeled as follows:</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Company: Between the sides internal marketing and external marketing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Customers: Between the sides external marketing and interactive marketing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Employees: Between the sides interactive marketing and internal marketing.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191465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424524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With</a:t>
            </a:r>
            <a:r>
              <a:rPr lang="en-US" altLang="en-US" b="1" dirty="0"/>
              <a:t> internal marketing</a:t>
            </a:r>
            <a:r>
              <a:rPr lang="en-US" altLang="en-US" b="0" dirty="0"/>
              <a:t>,</a:t>
            </a:r>
            <a:r>
              <a:rPr lang="en-US" altLang="en-US" b="0" baseline="0" dirty="0"/>
              <a:t> m</a:t>
            </a:r>
            <a:r>
              <a:rPr lang="en-US" altLang="en-US" b="0" dirty="0"/>
              <a:t>arketers </a:t>
            </a:r>
            <a:r>
              <a:rPr lang="en-US" altLang="en-US" dirty="0"/>
              <a:t>must get everyone in the organization to be customer centered. In fact, internal marketing must </a:t>
            </a:r>
            <a:r>
              <a:rPr lang="en-US" altLang="en-US" i="1" dirty="0"/>
              <a:t>precede</a:t>
            </a:r>
            <a:r>
              <a:rPr lang="en-US" altLang="en-US" dirty="0"/>
              <a:t> external marketing. </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497121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Interactive marketing</a:t>
            </a:r>
            <a:r>
              <a:rPr lang="en-US" sz="1200" b="0" kern="1200" dirty="0">
                <a:solidFill>
                  <a:schemeClr val="tx1"/>
                </a:solidFill>
                <a:effectLst/>
                <a:latin typeface="+mn-lt"/>
                <a:ea typeface="+mn-ea"/>
                <a:cs typeface="+mn-cs"/>
              </a:rPr>
              <a:t>: In </a:t>
            </a:r>
            <a:r>
              <a:rPr lang="en-US" sz="1200" kern="1200" dirty="0">
                <a:solidFill>
                  <a:schemeClr val="tx1"/>
                </a:solidFill>
                <a:effectLst/>
                <a:latin typeface="+mn-lt"/>
                <a:ea typeface="+mn-ea"/>
                <a:cs typeface="+mn-cs"/>
              </a:rPr>
              <a:t>services marketing, service quality depends on both the service deliverer and the quality of delivery. Service marketers have to master interactive marketing skills. Thus, Four Seasons selects only people with an innate “passion to serve” and provides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three months of training to instruct them carefully in the fine art of interacting with customers to satisfy their </a:t>
            </a:r>
            <a:r>
              <a:rPr lang="en-US" sz="1200" b="0" i="0" u="none" strike="noStrike" kern="1200" baseline="0" dirty="0">
                <a:solidFill>
                  <a:schemeClr val="tx1"/>
                </a:solidFill>
                <a:latin typeface="+mn-lt"/>
                <a:ea typeface="+mn-ea"/>
                <a:cs typeface="+mn-cs"/>
              </a:rPr>
              <a:t>every need. </a:t>
            </a:r>
          </a:p>
          <a:p>
            <a:endParaRPr lang="en-US" sz="1200" b="0" i="0" u="none" strike="noStrike"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375789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these days of intense price competition, service marketers must develop a differentiated offer, delivery, and image. </a:t>
            </a:r>
          </a:p>
          <a:p>
            <a:endParaRPr lang="en-US" altLang="en-US" dirty="0"/>
          </a:p>
          <a:p>
            <a:r>
              <a:rPr lang="en-US" altLang="en-US" dirty="0"/>
              <a:t>The </a:t>
            </a:r>
            <a:r>
              <a:rPr lang="en-US" altLang="en-US" i="1" dirty="0"/>
              <a:t>offer</a:t>
            </a:r>
            <a:r>
              <a:rPr lang="en-US" altLang="en-US" dirty="0"/>
              <a:t> can include innovative features that set one company’s offer apart from competitors’ offers. For example, some retailers differentiate themselves by offerings that take you well beyond the products they stock. </a:t>
            </a:r>
          </a:p>
          <a:p>
            <a:endParaRPr lang="en-US" altLang="en-US" dirty="0"/>
          </a:p>
          <a:p>
            <a:r>
              <a:rPr lang="en-US" altLang="en-US" dirty="0"/>
              <a:t>Service companies can differentiate their service </a:t>
            </a:r>
            <a:r>
              <a:rPr lang="en-US" altLang="en-US" i="1" dirty="0"/>
              <a:t>delivery</a:t>
            </a:r>
            <a:r>
              <a:rPr lang="en-US" altLang="en-US" dirty="0"/>
              <a:t> by having more able and reliable customer-contact people, developing a superior physical environment in which the service product is delivered, or designing a superior delivery process. For example, many grocery chains now offer online shopping and home delivery.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3729829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customer-driven quality movement requires service providers to identify what target customers expect in regard to service quality.</a:t>
            </a:r>
            <a:r>
              <a:rPr lang="en-US" altLang="en-US" baseline="0" dirty="0"/>
              <a:t> </a:t>
            </a:r>
            <a:r>
              <a:rPr lang="en-US" altLang="en-US" dirty="0"/>
              <a:t>Service quality is harder to define and judge than product quality. Customer retention is perhaps the best measure of quality.</a:t>
            </a:r>
          </a:p>
          <a:p>
            <a:endParaRPr lang="en-US" altLang="en-US" dirty="0"/>
          </a:p>
          <a:p>
            <a:r>
              <a:rPr lang="en-US" altLang="en-US" dirty="0"/>
              <a:t>Top service companies set high service-quality standards. They watch service performance closely, both their own and that of competitors. They do not settle for merely good service—they strive for 100 percent defect-free service. A 98 percent performance standard may sound good, but using this standard, the U.S. Postal Service would lose or misdirect 440,000 pieces of mail each hour, and U.S. pharmacists would </a:t>
            </a:r>
            <a:r>
              <a:rPr lang="en-US" altLang="en-US" dirty="0" err="1"/>
              <a:t>misfill</a:t>
            </a:r>
            <a:r>
              <a:rPr lang="en-US" altLang="en-US" dirty="0"/>
              <a:t> more than 75.3 million prescriptions each week.</a:t>
            </a:r>
          </a:p>
          <a:p>
            <a:endParaRPr lang="en-US" altLang="en-US" dirty="0"/>
          </a:p>
          <a:p>
            <a:r>
              <a:rPr lang="en-US" altLang="en-US" dirty="0"/>
              <a:t>Service quality will always vary, depending on the interactions between employees and customers, yet even the best companies will occasionally deliver services which fall short of customer expectations. However, good </a:t>
            </a:r>
            <a:r>
              <a:rPr lang="en-US" altLang="en-US" i="1" dirty="0"/>
              <a:t>service recovery</a:t>
            </a:r>
            <a:r>
              <a:rPr lang="en-US" altLang="en-US" dirty="0"/>
              <a:t> can turn angry customers into loyal ones and can win more customer purchasing and loyalty than if things had gone well in the first place. </a:t>
            </a:r>
          </a:p>
          <a:p>
            <a:endParaRPr lang="en-US" altLang="en-US" dirty="0"/>
          </a:p>
          <a:p>
            <a:r>
              <a:rPr lang="en-US" altLang="en-US" dirty="0"/>
              <a:t>For example, Southwest Airlines has a proactive customer communications team whose job is to find the situations in which something went wrong. The team’s communications to passengers have three basic components: a sincere apology, a brief explanation of what happened, and a gift to make it up, usually a voucher in dollars that can be used on their next Southwest flight. Surveys show that when Southwest handles a delay situation well, customer service quality rankings score 14 to 16 points higher than on regular on-time flights.</a:t>
            </a:r>
          </a:p>
          <a:p>
            <a:endParaRPr lang="en-US" altLang="en-US" dirty="0"/>
          </a:p>
          <a:p>
            <a:r>
              <a:rPr lang="en-US" altLang="en-US" dirty="0"/>
              <a:t>These days, social media such as Facebook and Twitter can help companies root out and remedy customer dissatisfaction with service.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971561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With their costs rising rapidly, service firms are under great pressure to increase service productivity. A service provider can harness the power of technology</a:t>
            </a:r>
            <a:r>
              <a:rPr lang="en-US" altLang="en-US" baseline="0" dirty="0"/>
              <a:t> </a:t>
            </a:r>
            <a:r>
              <a:rPr lang="en-US" altLang="en-US" dirty="0"/>
              <a:t>to make service workers more productive.</a:t>
            </a:r>
          </a:p>
          <a:p>
            <a:endParaRPr lang="en-US" altLang="en-US" dirty="0"/>
          </a:p>
          <a:p>
            <a:r>
              <a:rPr lang="en-US" altLang="en-US" dirty="0"/>
              <a:t>However, companies must avoid pushing productivity so hard that doing so reduces quality. Attempts to streamline a service or cut costs can make a service company more efficient in the short run. But that can also reduce its longer-run ability to innovate, maintain service quality, or respond to consumer needs and desires. For example, some airlines have learned this lesson the hard way as they attempt to economize by cutting</a:t>
            </a:r>
            <a:r>
              <a:rPr lang="en-US" altLang="en-US" baseline="0" dirty="0"/>
              <a:t> back</a:t>
            </a:r>
            <a:r>
              <a:rPr lang="en-US" altLang="en-US" dirty="0"/>
              <a:t> personal counter service, eliminating free snacks, and charging extra for everything from luggage to aisle seats. The result is a plane full of resentful customers. In their attempts to improve productivity, these airlines have mangled customer service.</a:t>
            </a:r>
          </a:p>
          <a:p>
            <a:endParaRPr lang="en-US" altLang="en-US" dirty="0"/>
          </a:p>
          <a:p>
            <a:r>
              <a:rPr lang="en-US" altLang="en-US" dirty="0"/>
              <a:t>Thus, in attempting to improve service productivity, companies must be mindful of how they create and deliver customer value. They should be careful not to take </a:t>
            </a:r>
            <a:r>
              <a:rPr lang="en-US" altLang="en-US" i="1" dirty="0"/>
              <a:t>service</a:t>
            </a:r>
            <a:r>
              <a:rPr lang="en-US" altLang="en-US" dirty="0"/>
              <a:t> out of the service. In fact, a company may purposely lower service productivity in order to improve service quality, in turn allowing it to maintain higher prices and profit margins.</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1161867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3147476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Brands are more than just names and symbols. They are a key element in the company’s relationships with consumers. Brands represent consumers’ perceptions and feelings about a product and its performance—everything that the product or the service </a:t>
            </a:r>
            <a:r>
              <a:rPr lang="en-US" altLang="en-US" i="1" dirty="0"/>
              <a:t>means</a:t>
            </a:r>
            <a:r>
              <a:rPr lang="en-US" altLang="en-US" dirty="0"/>
              <a:t> to consumers. </a:t>
            </a:r>
          </a:p>
          <a:p>
            <a:endParaRPr lang="en-US" altLang="en-US" dirty="0"/>
          </a:p>
          <a:p>
            <a:r>
              <a:rPr lang="en-US" altLang="en-US" dirty="0"/>
              <a:t>A powerful brand has high </a:t>
            </a:r>
            <a:r>
              <a:rPr lang="en-US" altLang="en-US" i="1" dirty="0"/>
              <a:t>brand equity</a:t>
            </a:r>
            <a:r>
              <a:rPr lang="en-US" altLang="en-US" dirty="0"/>
              <a:t>. It’s a measure of the brand’s ability to capture consumer preference and loyalty. A brand has positive brand equity when consumers react more favorably to it than to generic or unbranded products. </a:t>
            </a:r>
          </a:p>
          <a:p>
            <a:endParaRPr lang="en-US" altLang="en-US" dirty="0"/>
          </a:p>
          <a:p>
            <a:r>
              <a:rPr lang="en-US" altLang="en-US" dirty="0"/>
              <a:t>Ad agency Young &amp; Rubicam’s </a:t>
            </a:r>
            <a:r>
              <a:rPr lang="en-US" altLang="en-US" dirty="0" err="1"/>
              <a:t>BrandAsset</a:t>
            </a:r>
            <a:r>
              <a:rPr lang="en-US" altLang="en-US" dirty="0"/>
              <a:t> Valuator measures brand strength along four consumer perception dimensions: </a:t>
            </a:r>
            <a:r>
              <a:rPr lang="en-US" altLang="en-US" i="1" dirty="0"/>
              <a:t>differentiation,</a:t>
            </a:r>
            <a:r>
              <a:rPr lang="en-US" altLang="en-US" dirty="0"/>
              <a:t> </a:t>
            </a:r>
            <a:r>
              <a:rPr lang="en-US" altLang="en-US" i="1" dirty="0"/>
              <a:t>relevance</a:t>
            </a:r>
            <a:r>
              <a:rPr lang="en-US" altLang="en-US" dirty="0"/>
              <a:t>, </a:t>
            </a:r>
            <a:r>
              <a:rPr lang="en-US" altLang="en-US" i="1" dirty="0"/>
              <a:t>knowledge</a:t>
            </a:r>
            <a:r>
              <a:rPr lang="en-US" altLang="en-US" dirty="0"/>
              <a:t>, and </a:t>
            </a:r>
            <a:r>
              <a:rPr lang="en-US" altLang="en-US" i="1" dirty="0"/>
              <a:t>esteem</a:t>
            </a:r>
            <a:r>
              <a:rPr lang="en-US" altLang="en-US" dirty="0"/>
              <a:t>. Brands with strong brand equity rate high on all four dimensions. </a:t>
            </a:r>
          </a:p>
          <a:p>
            <a:endParaRPr lang="en-US" altLang="en-US" dirty="0"/>
          </a:p>
          <a:p>
            <a:r>
              <a:rPr lang="en-US" altLang="en-US" dirty="0"/>
              <a:t>Positive brand equity derives from consumer feelings about and connections with a brand. Strong brands are built around an ideal of improving consumers’ lives in some relevant way.</a:t>
            </a:r>
          </a:p>
          <a:p>
            <a:endParaRPr lang="en-US" altLang="en-US" dirty="0"/>
          </a:p>
          <a:p>
            <a:r>
              <a:rPr lang="en-US" altLang="en-US" dirty="0"/>
              <a:t>A brand with high brand equity is a very valuable asset. </a:t>
            </a:r>
            <a:r>
              <a:rPr lang="en-US" altLang="en-US" i="1" dirty="0"/>
              <a:t>Brand valuation</a:t>
            </a:r>
            <a:r>
              <a:rPr lang="en-US" altLang="en-US" dirty="0"/>
              <a:t> is the process of estimating the total financial value of a brand. Measuring such value is difficult. However, according to one estimate, the brand value of Apple is a whopping $185</a:t>
            </a:r>
            <a:r>
              <a:rPr lang="en-US" altLang="en-US" baseline="0" dirty="0"/>
              <a:t> </a:t>
            </a:r>
            <a:r>
              <a:rPr lang="en-US" altLang="en-US" dirty="0"/>
              <a:t>billion, with Google at $113.6 billion, IBM at $112.5 billion, McDonald’s at $90 billion, Microsoft at $70 billion, and Coca-Cola at $78.4 billion</a:t>
            </a:r>
          </a:p>
          <a:p>
            <a:endParaRPr lang="en-US" altLang="en-US" dirty="0"/>
          </a:p>
          <a:p>
            <a:r>
              <a:rPr lang="en-US" altLang="en-US" dirty="0"/>
              <a:t>High brand equity provides a company with many competitive advantages:</a:t>
            </a:r>
          </a:p>
          <a:p>
            <a:endParaRPr lang="en-US" altLang="en-US" dirty="0"/>
          </a:p>
          <a:p>
            <a:pPr marL="171450" indent="-171450">
              <a:buFont typeface="Arial" panose="020B0604020202020204" pitchFamily="34" charset="0"/>
              <a:buChar char="•"/>
            </a:pPr>
            <a:r>
              <a:rPr lang="en-US" altLang="en-US" dirty="0"/>
              <a:t>high level of consumer brand awareness and loyalty</a:t>
            </a:r>
          </a:p>
          <a:p>
            <a:pPr marL="171450" indent="-171450">
              <a:buFont typeface="Arial" panose="020B0604020202020204" pitchFamily="34" charset="0"/>
              <a:buChar char="•"/>
            </a:pPr>
            <a:r>
              <a:rPr lang="en-US" altLang="en-US" dirty="0"/>
              <a:t>more leverage in bargaining with resellers</a:t>
            </a:r>
          </a:p>
          <a:p>
            <a:pPr marL="171450" indent="-171450">
              <a:buFont typeface="Arial" panose="020B0604020202020204" pitchFamily="34" charset="0"/>
              <a:buChar char="•"/>
            </a:pPr>
            <a:r>
              <a:rPr lang="en-US" altLang="en-US" dirty="0"/>
              <a:t>easier launch of line and brand extensions</a:t>
            </a:r>
          </a:p>
          <a:p>
            <a:pPr marL="171450" indent="-171450">
              <a:buFont typeface="Arial" panose="020B0604020202020204" pitchFamily="34" charset="0"/>
              <a:buChar char="•"/>
            </a:pPr>
            <a:r>
              <a:rPr lang="en-US" altLang="en-US" dirty="0"/>
              <a:t>defense against fierce price competition</a:t>
            </a:r>
          </a:p>
          <a:p>
            <a:endParaRPr lang="en-US" altLang="en-US" dirty="0"/>
          </a:p>
          <a:p>
            <a:r>
              <a:rPr lang="en-US" altLang="en-US" dirty="0"/>
              <a:t>A powerful brand forms the basis for building strong and profitable customer relationships. The fundamental asset underlying brand equity is </a:t>
            </a:r>
            <a:r>
              <a:rPr lang="en-US" altLang="en-US" i="1" dirty="0"/>
              <a:t>customer equity</a:t>
            </a:r>
            <a:r>
              <a:rPr lang="en-US" altLang="en-US" dirty="0"/>
              <a:t>—the value of customer relationships that the brand creates. Companies need to think of themselves not as portfolios of brands but as portfolios of customers.</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7082612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solidFill>
                  <a:srgbClr val="008000"/>
                </a:solidFill>
                <a:cs typeface="Arial" panose="020B0604020202020204" pitchFamily="34" charset="0"/>
                <a:sym typeface="Arial" panose="020B0604020202020204" pitchFamily="34" charset="0"/>
              </a:rPr>
              <a:t>A market is the set of actual and potential buyers of a product or service. Sellers must search for buyers, identify their needs, design good market offerings, set prices for them, promote them, and store and deliver them. Although marketing was traditionally carried out by sellers, the concept now also includes consumers. Consumers engage in marketing when they search for products, interact with companies to obtain information, and make their purchases. Thus, in addition to customer relationship management, companies must also deal with customer-managed relationships as customers are empowered and marketing is made a two-way affair.</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a:p>
            <a:pPr eaLnBrk="1" hangingPunct="1">
              <a:spcBef>
                <a:spcPct val="0"/>
              </a:spcBef>
            </a:pPr>
            <a:r>
              <a:rPr lang="en-US" altLang="en-US" dirty="0">
                <a:solidFill>
                  <a:srgbClr val="008000"/>
                </a:solidFill>
                <a:cs typeface="Arial" panose="020B0604020202020204" pitchFamily="34" charset="0"/>
                <a:sym typeface="Arial" panose="020B0604020202020204" pitchFamily="34" charset="0"/>
              </a:rPr>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of the flowchart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positioning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Attributes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Benefits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Beliefs and values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startAt="2"/>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name selection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Selection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Protection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startAt="3"/>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sponsorship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Manufacturer’s brand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Private brand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Licensing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Co-branding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startAt="4"/>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development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Line extensions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extensions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Multibrands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New brands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Note: Brands are powerful assets that must be carefully developed and managed. As this figure suggests, building strong brands involves many challenging decisions. </a:t>
            </a:r>
            <a:endParaRPr lang="en-IN" sz="1200" dirty="0">
              <a:solidFill>
                <a:srgbClr val="000000"/>
              </a:solidFill>
              <a:effectLst/>
              <a:latin typeface="Calibri" panose="020F0502020204030204" pitchFamily="34" charset="0"/>
              <a:ea typeface="Times New Roman" panose="02020603050405020304" pitchFamily="18" charset="0"/>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1588152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ＭＳ Ｐゴシック" charset="-128"/>
              </a:rPr>
              <a:t>Marketers need to position their brands clearly in target customers’ minds. They can position brands at any of three levels. </a:t>
            </a:r>
          </a:p>
          <a:p>
            <a:pPr>
              <a:defRPr/>
            </a:pPr>
            <a:endParaRPr lang="en-US" dirty="0">
              <a:ea typeface="ＭＳ Ｐゴシック" charset="-128"/>
            </a:endParaRPr>
          </a:p>
          <a:p>
            <a:pPr>
              <a:defRPr/>
            </a:pPr>
            <a:r>
              <a:rPr lang="en-US" dirty="0">
                <a:ea typeface="ＭＳ Ｐゴシック" charset="-128"/>
              </a:rPr>
              <a:t>At the lowest level, they can position the brand on </a:t>
            </a:r>
            <a:r>
              <a:rPr lang="en-US" i="1" dirty="0">
                <a:ea typeface="ＭＳ Ｐゴシック" charset="-128"/>
              </a:rPr>
              <a:t>product attributes</a:t>
            </a:r>
            <a:r>
              <a:rPr lang="en-US" dirty="0">
                <a:ea typeface="ＭＳ Ｐゴシック" charset="-128"/>
              </a:rPr>
              <a:t>. For example, P&amp;G’s Pampers’ early marketing focused on attributes such as fluid absorption, fit, and disposability. Attributes are the least desirable level for brand positioning because competitors can easily copy attributes. Customers are not interested in what the attributes are—they are interested in what the attributes will do for them.</a:t>
            </a:r>
          </a:p>
          <a:p>
            <a:pPr>
              <a:defRPr/>
            </a:pPr>
            <a:endParaRPr lang="en-US" dirty="0">
              <a:ea typeface="ＭＳ Ｐゴシック" charset="-128"/>
            </a:endParaRPr>
          </a:p>
          <a:p>
            <a:pPr>
              <a:defRPr/>
            </a:pPr>
            <a:r>
              <a:rPr lang="en-US" dirty="0">
                <a:ea typeface="ＭＳ Ｐゴシック" charset="-128"/>
              </a:rPr>
              <a:t>A brand can be better positioned by associating its name with a desirable </a:t>
            </a:r>
            <a:r>
              <a:rPr lang="en-US" i="1" dirty="0">
                <a:ea typeface="ＭＳ Ｐゴシック" charset="-128"/>
              </a:rPr>
              <a:t>benefit</a:t>
            </a:r>
            <a:r>
              <a:rPr lang="en-US" dirty="0">
                <a:ea typeface="ＭＳ Ｐゴシック" charset="-128"/>
              </a:rPr>
              <a:t>. Thus, Pampers can go beyond technical product attributes and talk about the resulting containment and skin-health benefits from dryness. </a:t>
            </a:r>
          </a:p>
          <a:p>
            <a:pPr>
              <a:defRPr/>
            </a:pPr>
            <a:endParaRPr lang="en-US" dirty="0">
              <a:ea typeface="ＭＳ Ｐゴシック" charset="-128"/>
            </a:endParaRPr>
          </a:p>
          <a:p>
            <a:pPr>
              <a:defRPr/>
            </a:pPr>
            <a:r>
              <a:rPr lang="en-US" dirty="0">
                <a:ea typeface="ＭＳ Ｐゴシック" charset="-128"/>
              </a:rPr>
              <a:t>The strongest brands are positioned on strong </a:t>
            </a:r>
            <a:r>
              <a:rPr lang="en-US" i="1" dirty="0">
                <a:ea typeface="ＭＳ Ｐゴシック" charset="-128"/>
              </a:rPr>
              <a:t>beliefs and values, </a:t>
            </a:r>
            <a:r>
              <a:rPr lang="en-US" dirty="0">
                <a:ea typeface="ＭＳ Ｐゴシック" charset="-128"/>
              </a:rPr>
              <a:t>engaging customers on a deep, emotional level. For example ,Pampers is positioned as a “love, sleep, and play brand where we grow together” that’s concerned about happy babies, parent-child relationships, and total baby care. </a:t>
            </a:r>
          </a:p>
          <a:p>
            <a:pPr>
              <a:defRPr/>
            </a:pPr>
            <a:endParaRPr lang="en-US" dirty="0">
              <a:ea typeface="ＭＳ Ｐゴシック" charset="-128"/>
            </a:endParaRPr>
          </a:p>
          <a:p>
            <a:pPr>
              <a:defRPr/>
            </a:pPr>
            <a:r>
              <a:rPr lang="en-US" dirty="0">
                <a:ea typeface="ＭＳ Ｐゴシック" charset="-128"/>
              </a:rPr>
              <a:t>Successful brands engage customers on a deep, emotional level. Brands ranging from Apple, Google, Disney, and Coca-Cola to Google and Pinterest have achieved this status with many of their customers. Customers don’t just like these brands, they have strong emotional connections with them and love them unconditionally.</a:t>
            </a:r>
          </a:p>
          <a:p>
            <a:pPr>
              <a:defRPr/>
            </a:pPr>
            <a:r>
              <a:rPr lang="en-US" dirty="0">
                <a:ea typeface="ＭＳ Ｐゴシック" charset="-128"/>
              </a:rPr>
              <a:t> </a:t>
            </a:r>
          </a:p>
          <a:p>
            <a:pPr>
              <a:defRPr/>
            </a:pPr>
            <a:r>
              <a:rPr lang="en-US" dirty="0">
                <a:ea typeface="ＭＳ Ｐゴシック" charset="-128"/>
              </a:rPr>
              <a:t>When positioning a brand, the marketer should establish a mission for the brand and a vision of what the brand must be and do. A brand is the company’s promise to deliver a specific set of features, benefits, services, and experiences consistently to buyers. The brand promise must be simple and honest.</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985824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Desirable qualities for a brand name include the following.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It should suggest something about the product’s benefits and qualities: </a:t>
            </a:r>
            <a:r>
              <a:rPr lang="en-US" sz="1200" b="0" i="0" u="none" strike="noStrike" kern="1200" baseline="0" dirty="0" err="1">
                <a:solidFill>
                  <a:schemeClr val="tx1"/>
                </a:solidFill>
                <a:latin typeface="+mn-lt"/>
                <a:ea typeface="+mn-ea"/>
                <a:cs typeface="+mn-cs"/>
              </a:rPr>
              <a:t>Beautyrest</a:t>
            </a:r>
            <a:r>
              <a:rPr lang="en-US" sz="1200" b="0" i="0" u="none" strike="noStrike" kern="1200" baseline="0" dirty="0">
                <a:solidFill>
                  <a:schemeClr val="tx1"/>
                </a:solidFill>
                <a:latin typeface="+mn-lt"/>
                <a:ea typeface="+mn-ea"/>
                <a:cs typeface="+mn-cs"/>
              </a:rPr>
              <a:t>, Lean Cuisine, </a:t>
            </a:r>
            <a:r>
              <a:rPr lang="en-US" sz="1200" b="0" i="0" u="none" strike="noStrike" kern="1200" baseline="0" dirty="0" err="1">
                <a:solidFill>
                  <a:schemeClr val="tx1"/>
                </a:solidFill>
                <a:latin typeface="+mn-lt"/>
                <a:ea typeface="+mn-ea"/>
                <a:cs typeface="+mn-cs"/>
              </a:rPr>
              <a:t>Snapchat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Pinterest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It should be easy to pronounce, recognize, and remember: </a:t>
            </a:r>
            <a:r>
              <a:rPr lang="en-US" sz="1200" b="0" i="0" u="none" strike="noStrike" kern="1200" baseline="0" dirty="0" err="1">
                <a:solidFill>
                  <a:schemeClr val="tx1"/>
                </a:solidFill>
                <a:latin typeface="+mn-lt"/>
                <a:ea typeface="+mn-ea"/>
                <a:cs typeface="+mn-cs"/>
              </a:rPr>
              <a:t>iPad</a:t>
            </a:r>
            <a:r>
              <a:rPr lang="en-US" sz="1200" b="0" i="0" u="none" strike="noStrike" kern="1200" baseline="0" dirty="0">
                <a:solidFill>
                  <a:schemeClr val="tx1"/>
                </a:solidFill>
                <a:latin typeface="+mn-lt"/>
                <a:ea typeface="+mn-ea"/>
                <a:cs typeface="+mn-cs"/>
              </a:rPr>
              <a:t>, Tide, Jelly Belly, Twitter, JetBlue.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The brand name should be distinctive: Panera, Swiffer, </a:t>
            </a:r>
            <a:r>
              <a:rPr lang="en-US" sz="1200" b="0" i="0" u="none" strike="noStrike" kern="1200" baseline="0" dirty="0" err="1">
                <a:solidFill>
                  <a:schemeClr val="tx1"/>
                </a:solidFill>
                <a:latin typeface="+mn-lt"/>
                <a:ea typeface="+mn-ea"/>
                <a:cs typeface="+mn-cs"/>
              </a:rPr>
              <a:t>Zappos</a:t>
            </a:r>
            <a:r>
              <a:rPr lang="en-US" sz="1200" b="0" i="0" u="none" strike="noStrike" kern="1200" baseline="0" dirty="0">
                <a:solidFill>
                  <a:schemeClr val="tx1"/>
                </a:solidFill>
                <a:latin typeface="+mn-lt"/>
                <a:ea typeface="+mn-ea"/>
                <a:cs typeface="+mn-cs"/>
              </a:rPr>
              <a:t>, Nest.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(4) It should be extendable—Amazon.com began as an online bookseller but chose a name that would allow expansion into other categories.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(5) The name should translate easily into foreign languages. Before changing its name to Exxon, Standard Oil of New Jersey rejected the name </a:t>
            </a:r>
            <a:r>
              <a:rPr lang="en-US" sz="1200" b="0" i="0" u="none" strike="noStrike" kern="1200" baseline="0" dirty="0" err="1">
                <a:solidFill>
                  <a:schemeClr val="tx1"/>
                </a:solidFill>
                <a:latin typeface="+mn-lt"/>
                <a:ea typeface="+mn-ea"/>
                <a:cs typeface="+mn-cs"/>
              </a:rPr>
              <a:t>Enco</a:t>
            </a:r>
            <a:r>
              <a:rPr lang="en-US" sz="1200" b="0" i="0" u="none" strike="noStrike" kern="1200" baseline="0" dirty="0">
                <a:solidFill>
                  <a:schemeClr val="tx1"/>
                </a:solidFill>
                <a:latin typeface="+mn-lt"/>
                <a:ea typeface="+mn-ea"/>
                <a:cs typeface="+mn-cs"/>
              </a:rPr>
              <a:t>, which it learned meant a stalled engine when pronounced in Japanese.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(6) It should be capable of registration and legal protection. A brand name cannot be registered if it infringes on existing brand names.</a:t>
            </a:r>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75064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Products include more than just tangible objects, such as cars, computers, or mobile phones. Broadly defined, </a:t>
            </a:r>
            <a:r>
              <a:rPr lang="en-US" altLang="en-US" i="0" dirty="0"/>
              <a:t>products also </a:t>
            </a:r>
            <a:r>
              <a:rPr lang="en-US" altLang="en-US" dirty="0"/>
              <a:t>include services, events, persons, places, organizations, ideas, or a mixture of these. </a:t>
            </a:r>
          </a:p>
          <a:p>
            <a:endParaRPr lang="en-US" altLang="en-US" dirty="0"/>
          </a:p>
          <a:p>
            <a:r>
              <a:rPr lang="en-US" altLang="en-US" dirty="0"/>
              <a:t>Because of their importance in the world economy, we will look at services more closely later in this chapter. Examples include banking, hotel services, airline travel, retail, wireless communication, and home-repair services.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5856260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popularity of store brands has soared recently. Kroger store brands account for a whopping 25 percent of its sales. </a:t>
            </a:r>
          </a:p>
          <a:p>
            <a:endParaRPr lang="en-US" altLang="en-US" sz="1200" b="0" i="0" u="none" strike="noStrike" kern="1200" baseline="0" dirty="0">
              <a:solidFill>
                <a:schemeClr val="tx1"/>
              </a:solidFill>
              <a:latin typeface="+mn-lt"/>
              <a:ea typeface="+mn-ea"/>
              <a:cs typeface="+mn-cs"/>
            </a:endParaRPr>
          </a:p>
          <a:p>
            <a:r>
              <a:rPr lang="en-US" altLang="en-US" dirty="0"/>
              <a:t>A manufacturer has four </a:t>
            </a:r>
            <a:r>
              <a:rPr lang="en-US" altLang="en-US" b="1" dirty="0"/>
              <a:t>brand sponsorship </a:t>
            </a:r>
            <a:r>
              <a:rPr lang="en-US" altLang="en-US" dirty="0"/>
              <a:t>options. </a:t>
            </a:r>
            <a:r>
              <a:rPr lang="en-US" altLang="en-US" i="0" dirty="0"/>
              <a:t>The product may be launched as a national brand</a:t>
            </a:r>
            <a:r>
              <a:rPr lang="en-US" altLang="en-US" i="0" baseline="0" dirty="0"/>
              <a:t> </a:t>
            </a:r>
            <a:r>
              <a:rPr lang="en-US" altLang="en-US" b="0" i="0" baseline="0" dirty="0"/>
              <a:t>or</a:t>
            </a:r>
            <a:r>
              <a:rPr lang="en-US" altLang="en-US" i="0" baseline="0" dirty="0"/>
              <a:t> </a:t>
            </a:r>
            <a:r>
              <a:rPr lang="en-US" altLang="en-US" i="0" dirty="0"/>
              <a:t>a private brand (also called a store brand or distributor brand). Other alternatives include a licensed brand</a:t>
            </a:r>
            <a:r>
              <a:rPr lang="en-US" altLang="en-US" i="0" baseline="0" dirty="0"/>
              <a:t> and</a:t>
            </a:r>
            <a:r>
              <a:rPr lang="en-US" altLang="en-US" i="0" dirty="0"/>
              <a:t> co-branding.</a:t>
            </a:r>
          </a:p>
          <a:p>
            <a:endParaRPr lang="en-US" altLang="en-US" dirty="0"/>
          </a:p>
          <a:p>
            <a:r>
              <a:rPr lang="en-US" altLang="en-US" b="1" dirty="0"/>
              <a:t>National brands </a:t>
            </a:r>
            <a:r>
              <a:rPr lang="en-US" altLang="en-US" dirty="0"/>
              <a:t>(or </a:t>
            </a:r>
            <a:r>
              <a:rPr lang="en-US" altLang="en-US" b="1" dirty="0"/>
              <a:t>manufacturers’ brands</a:t>
            </a:r>
            <a:r>
              <a:rPr lang="en-US" altLang="en-US" dirty="0"/>
              <a:t>) have long dominated the retail scene. In recent times, however, an increasing number of retailers and wholesalers have created their own </a:t>
            </a:r>
            <a:r>
              <a:rPr lang="en-US" altLang="en-US" b="1" dirty="0"/>
              <a:t>store brands </a:t>
            </a:r>
            <a:r>
              <a:rPr lang="en-US" altLang="en-US" dirty="0"/>
              <a:t>(or </a:t>
            </a:r>
            <a:r>
              <a:rPr lang="en-US" altLang="en-US" b="1" dirty="0"/>
              <a:t>private brands</a:t>
            </a:r>
            <a:r>
              <a:rPr lang="en-US" altLang="en-US" dirty="0"/>
              <a:t>). Store brands have been gaining strength for more than two decades, but recent tighter economic times have created a store-brand boom</a:t>
            </a:r>
            <a:r>
              <a:rPr lang="en-US" altLang="en-US" sz="1200" b="0" i="0" u="none" strike="noStrike" kern="1200" baseline="0" dirty="0">
                <a:solidFill>
                  <a:schemeClr val="tx1"/>
                </a:solidFill>
                <a:latin typeface="+mn-lt"/>
                <a:ea typeface="+mn-ea"/>
                <a:cs typeface="+mn-cs"/>
              </a:rPr>
              <a: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Walmart’s private brands—Great Value food products; Sam’s Choice beverages; Equate pharmacy, health, and beauty products; White Cloud toilet tissue and diapers; Simple Elegance laundry products; and Canopy outdoor home products—account for a whopping 20 percent of its sales. Its private-label brands alone generate more sales than all P&amp;G brands combined, and </a:t>
            </a:r>
            <a:r>
              <a:rPr lang="en-US" sz="1200" b="0" i="0" u="none" strike="noStrike" kern="1200" baseline="0" dirty="0" err="1">
                <a:solidFill>
                  <a:schemeClr val="tx1"/>
                </a:solidFill>
                <a:latin typeface="+mn-lt"/>
                <a:ea typeface="+mn-ea"/>
                <a:cs typeface="+mn-cs"/>
              </a:rPr>
              <a:t>Walmart’s</a:t>
            </a:r>
            <a:r>
              <a:rPr lang="en-US" sz="1200" b="0" i="0" u="none" strike="noStrike" kern="1200" baseline="0" dirty="0">
                <a:solidFill>
                  <a:schemeClr val="tx1"/>
                </a:solidFill>
                <a:latin typeface="+mn-lt"/>
                <a:ea typeface="+mn-ea"/>
                <a:cs typeface="+mn-cs"/>
              </a:rPr>
              <a:t> Great Value is the nation’s largest single food brand.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the other end of the grocery spectrum, upscale Whole Foods Market offers an array of store-brand products. Target and Trader Joe’s are out-innovating many of their national-brand competitors. As a result, consumers are becoming loyal to store brands for reasons besides price. Recent research showed that 80 percent of all shoppers believe store brand quality is equal to or better than that of national brands. In some cases, consumers are even willing to pay more for store brands that have been positioned as gourmet or premium items.</a:t>
            </a:r>
          </a:p>
          <a:p>
            <a:endParaRPr lang="en-US" altLang="en-US" sz="1200" b="0" i="0" u="none" strike="noStrike" kern="1200" baseline="0" dirty="0">
              <a:solidFill>
                <a:schemeClr val="tx1"/>
              </a:solidFill>
              <a:latin typeface="+mn-lt"/>
              <a:ea typeface="+mn-ea"/>
              <a:cs typeface="+mn-cs"/>
            </a:endParaRPr>
          </a:p>
          <a:p>
            <a:r>
              <a:rPr lang="en-US" altLang="en-US" b="1" dirty="0"/>
              <a:t>Licensing</a:t>
            </a:r>
            <a:r>
              <a:rPr lang="en-US" altLang="en-US" b="0" dirty="0"/>
              <a:t>:</a:t>
            </a:r>
            <a:r>
              <a:rPr lang="en-US" altLang="en-US" b="1" baseline="0" dirty="0"/>
              <a:t> </a:t>
            </a:r>
            <a:r>
              <a:rPr lang="en-US" altLang="en-US" b="0" baseline="0" dirty="0"/>
              <a:t>S</a:t>
            </a:r>
            <a:r>
              <a:rPr lang="en-US" altLang="en-US" dirty="0"/>
              <a:t>ome companies license names or symbols previously created by other manufacturers, names of well-known celebrities, or characters from popular movies and books. For a fee, any of these can provide an instant and proven brand name.</a:t>
            </a:r>
          </a:p>
          <a:p>
            <a:endParaRPr lang="en-US" altLang="en-US" dirty="0"/>
          </a:p>
          <a:p>
            <a:r>
              <a:rPr lang="en-US" altLang="en-US" b="1" dirty="0"/>
              <a:t>Co-branding</a:t>
            </a:r>
            <a:r>
              <a:rPr lang="en-US" altLang="en-US" dirty="0"/>
              <a:t> occurs when two established brand names of different companies are used on the same product. Co-branding offers many advantages. </a:t>
            </a:r>
            <a:r>
              <a:rPr lang="en-US" sz="1200" b="0" i="0" u="none" strike="noStrike" kern="1200" baseline="0" dirty="0">
                <a:solidFill>
                  <a:schemeClr val="tx1"/>
                </a:solidFill>
                <a:latin typeface="+mn-lt"/>
                <a:ea typeface="+mn-ea"/>
                <a:cs typeface="+mn-cs"/>
              </a:rPr>
              <a:t>Because each brand operates in a different category, the combined brands create broader consumer appeal and greater brand equity. Examples include Benjamin Moore and Pottery Barn, Taco Bell and Doritos.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Co-branding can take advantage of the complementary strengths of two brands. It also allows a company to expand its existing brand into a category it might otherwise have difficulty entering alone. </a:t>
            </a:r>
          </a:p>
          <a:p>
            <a:endParaRPr lang="en-US" altLang="en-US" dirty="0"/>
          </a:p>
          <a:p>
            <a:r>
              <a:rPr lang="en-US" altLang="en-US" dirty="0"/>
              <a:t>Co-branding has limitations and usually involves complex legal contracts and licenses. Co-branding partners must carefully coordinate their marketing mix, and each partner must trust that the other will take good care of its brand. If something damages the reputation of one brand, it can tarnish the co-brand as well.</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080349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company has four choices when it comes to </a:t>
            </a:r>
            <a:r>
              <a:rPr lang="en-US" altLang="en-US" b="1" dirty="0"/>
              <a:t>brand development </a:t>
            </a:r>
            <a:r>
              <a:rPr lang="en-US" altLang="en-US" dirty="0"/>
              <a:t>(see </a:t>
            </a:r>
            <a:r>
              <a:rPr lang="en-US" altLang="en-US" b="1" dirty="0"/>
              <a:t>Figure 8.6</a:t>
            </a:r>
            <a:r>
              <a:rPr lang="en-US" altLang="en-US" dirty="0"/>
              <a:t>). It can introduce </a:t>
            </a:r>
            <a:r>
              <a:rPr lang="en-US" altLang="en-US" i="1" dirty="0"/>
              <a:t>line extensions</a:t>
            </a:r>
            <a:r>
              <a:rPr lang="en-US" altLang="en-US" dirty="0"/>
              <a:t>, </a:t>
            </a:r>
            <a:r>
              <a:rPr lang="en-US" altLang="en-US" i="1" dirty="0"/>
              <a:t>brand extensions</a:t>
            </a:r>
            <a:r>
              <a:rPr lang="en-US" altLang="en-US" dirty="0"/>
              <a:t>, </a:t>
            </a:r>
            <a:r>
              <a:rPr lang="en-US" altLang="en-US" i="1" dirty="0" err="1"/>
              <a:t>multibrands</a:t>
            </a:r>
            <a:r>
              <a:rPr lang="en-US" altLang="en-US" dirty="0"/>
              <a:t>, or </a:t>
            </a:r>
            <a:r>
              <a:rPr lang="en-US" altLang="en-US" i="1" dirty="0"/>
              <a:t>new brands</a:t>
            </a:r>
            <a:r>
              <a:rPr lang="en-US" altLang="en-US" dirty="0"/>
              <a:t>.</a:t>
            </a:r>
          </a:p>
          <a:p>
            <a:endParaRPr lang="en-US" altLang="en-US" b="1" dirty="0"/>
          </a:p>
          <a:p>
            <a:r>
              <a:rPr lang="en-US" altLang="en-US" b="1" dirty="0"/>
              <a:t>Line extensions</a:t>
            </a:r>
            <a:r>
              <a:rPr lang="en-US" altLang="en-US" dirty="0"/>
              <a:t> occur when a company extends existing brand names to new forms, colors, sizes, ingredients, or flavors of an existing product category. </a:t>
            </a:r>
            <a:r>
              <a:rPr lang="en-US" sz="1200" b="0" i="0" u="none" strike="noStrike" kern="1200" baseline="0" dirty="0">
                <a:solidFill>
                  <a:schemeClr val="tx1"/>
                </a:solidFill>
                <a:latin typeface="+mn-lt"/>
                <a:ea typeface="+mn-ea"/>
                <a:cs typeface="+mn-cs"/>
              </a:rPr>
              <a:t>For example, over the years, KFC has extended its “finger </a:t>
            </a:r>
            <a:r>
              <a:rPr lang="en-US" sz="1200" b="0" i="0" u="none" strike="noStrike" kern="1200" baseline="0" dirty="0" err="1">
                <a:solidFill>
                  <a:schemeClr val="tx1"/>
                </a:solidFill>
                <a:latin typeface="+mn-lt"/>
                <a:ea typeface="+mn-ea"/>
                <a:cs typeface="+mn-cs"/>
              </a:rPr>
              <a:t>lickin</a:t>
            </a:r>
            <a:r>
              <a:rPr lang="en-US" sz="1200" b="0" i="0" u="none" strike="noStrike" kern="1200" baseline="0" dirty="0">
                <a:solidFill>
                  <a:schemeClr val="tx1"/>
                </a:solidFill>
                <a:latin typeface="+mn-lt"/>
                <a:ea typeface="+mn-ea"/>
                <a:cs typeface="+mn-cs"/>
              </a:rPr>
              <a:t>’ good” chicken lineup well beyond original recipe and now offers grilled chicken, boneless fried chicken, chicken tenders, hot wings, and chicken bites. </a:t>
            </a:r>
            <a:r>
              <a:rPr lang="en-US" altLang="en-US" dirty="0"/>
              <a:t>A line extension works best when it takes sales away from competing brands, not when it “cannibalizes” the company’s other items.</a:t>
            </a:r>
          </a:p>
          <a:p>
            <a:endParaRPr lang="en-US" altLang="en-US" dirty="0"/>
          </a:p>
          <a:p>
            <a:r>
              <a:rPr lang="en-US" altLang="en-US" b="1" dirty="0"/>
              <a:t>Brand extension</a:t>
            </a:r>
            <a:r>
              <a:rPr lang="en-US" altLang="en-US" dirty="0"/>
              <a:t> extends a current brand name to new or modified products in a new category. </a:t>
            </a:r>
            <a:r>
              <a:rPr lang="en-US" sz="1200" b="0" i="0" u="none" strike="noStrike" kern="1200" baseline="0" dirty="0">
                <a:solidFill>
                  <a:schemeClr val="tx1"/>
                </a:solidFill>
                <a:latin typeface="+mn-lt"/>
                <a:ea typeface="+mn-ea"/>
                <a:cs typeface="+mn-cs"/>
              </a:rPr>
              <a:t>For example, Starbucks has extended its retail coffee shops by adding packaged supermarket coffees, a chain of teahouses (</a:t>
            </a:r>
            <a:r>
              <a:rPr lang="en-US" sz="1200" b="0" i="0" u="none" strike="noStrike" kern="1200" baseline="0" dirty="0" err="1">
                <a:solidFill>
                  <a:schemeClr val="tx1"/>
                </a:solidFill>
                <a:latin typeface="+mn-lt"/>
                <a:ea typeface="+mn-ea"/>
                <a:cs typeface="+mn-cs"/>
              </a:rPr>
              <a:t>Teavana</a:t>
            </a:r>
            <a:r>
              <a:rPr lang="en-US" sz="1200" b="0" i="0" u="none" strike="noStrike" kern="1200" baseline="0" dirty="0">
                <a:solidFill>
                  <a:schemeClr val="tx1"/>
                </a:solidFill>
                <a:latin typeface="+mn-lt"/>
                <a:ea typeface="+mn-ea"/>
                <a:cs typeface="+mn-cs"/>
              </a:rPr>
              <a:t> Fine Teas + Tea Bar), and even a single-serve home coffee, espresso, and latte machine—the </a:t>
            </a:r>
            <a:r>
              <a:rPr lang="en-US" sz="1200" b="0" i="0" u="none" strike="noStrike" kern="1200" baseline="0" dirty="0" err="1">
                <a:solidFill>
                  <a:schemeClr val="tx1"/>
                </a:solidFill>
                <a:latin typeface="+mn-lt"/>
                <a:ea typeface="+mn-ea"/>
                <a:cs typeface="+mn-cs"/>
              </a:rPr>
              <a:t>Verismo</a:t>
            </a:r>
            <a:r>
              <a:rPr lang="en-US" sz="1200" b="0" i="0" u="none" strike="noStrike" kern="1200" baseline="0" dirty="0">
                <a:solidFill>
                  <a:schemeClr val="tx1"/>
                </a:solidFill>
                <a:latin typeface="+mn-lt"/>
                <a:ea typeface="+mn-ea"/>
                <a:cs typeface="+mn-cs"/>
              </a:rPr>
              <a:t>. And P&amp;G has leveraged the strength of its Mr. Clean household cleaner brand to launch several new lines: cleaning pads (Magic Eraser), bathroom cleaning tools (Magic Reach), and home auto cleaning kits (Mr. Clean </a:t>
            </a:r>
            <a:r>
              <a:rPr lang="en-US" sz="1200" b="0" i="0" u="none" strike="noStrike" kern="1200" baseline="0" dirty="0" err="1">
                <a:solidFill>
                  <a:schemeClr val="tx1"/>
                </a:solidFill>
                <a:latin typeface="+mn-lt"/>
                <a:ea typeface="+mn-ea"/>
                <a:cs typeface="+mn-cs"/>
              </a:rPr>
              <a:t>AutoDry</a:t>
            </a:r>
            <a:r>
              <a:rPr lang="en-US" sz="1200" b="0" i="0" u="none" strike="noStrike" kern="1200" baseline="0" dirty="0">
                <a:solidFill>
                  <a:schemeClr val="tx1"/>
                </a:solidFill>
                <a:latin typeface="+mn-lt"/>
                <a:ea typeface="+mn-ea"/>
                <a:cs typeface="+mn-cs"/>
              </a:rPr>
              <a:t>)</a:t>
            </a:r>
            <a:r>
              <a:rPr lang="en-US" altLang="en-US" dirty="0"/>
              <a:t>. </a:t>
            </a:r>
          </a:p>
          <a:p>
            <a:endParaRPr lang="en-US" altLang="en-US" dirty="0"/>
          </a:p>
          <a:p>
            <a:r>
              <a:rPr lang="en-US" altLang="en-US" b="1" dirty="0" err="1"/>
              <a:t>Multibrands</a:t>
            </a:r>
            <a:r>
              <a:rPr lang="en-US" altLang="en-US" b="0" dirty="0"/>
              <a:t>:</a:t>
            </a:r>
            <a:r>
              <a:rPr lang="en-US" altLang="en-US" dirty="0"/>
              <a:t> Companies often market many different brands in a given product category. </a:t>
            </a:r>
            <a:r>
              <a:rPr lang="en-US" sz="1200" b="0" i="0" u="none" strike="noStrike" kern="1200" baseline="0" dirty="0">
                <a:solidFill>
                  <a:schemeClr val="tx1"/>
                </a:solidFill>
                <a:latin typeface="+mn-lt"/>
                <a:ea typeface="+mn-ea"/>
                <a:cs typeface="+mn-cs"/>
              </a:rPr>
              <a:t>For example, in the United States, PepsiCo markets at least eight brands of soft drinks (Pepsi, Sierra Mist, Mountain Dew, Manzanita Sol, </a:t>
            </a:r>
            <a:r>
              <a:rPr lang="en-US" sz="1200" b="0" i="0" u="none" strike="noStrike" kern="1200" baseline="0" dirty="0" err="1">
                <a:solidFill>
                  <a:schemeClr val="tx1"/>
                </a:solidFill>
                <a:latin typeface="+mn-lt"/>
                <a:ea typeface="+mn-ea"/>
                <a:cs typeface="+mn-cs"/>
              </a:rPr>
              <a:t>Mirinda</a:t>
            </a:r>
            <a:r>
              <a:rPr lang="en-US" sz="1200" b="0" i="0" u="none" strike="noStrike" kern="1200" baseline="0" dirty="0">
                <a:solidFill>
                  <a:schemeClr val="tx1"/>
                </a:solidFill>
                <a:latin typeface="+mn-lt"/>
                <a:ea typeface="+mn-ea"/>
                <a:cs typeface="+mn-cs"/>
              </a:rPr>
              <a:t>, IZZE, Tropicana Twister, and Mug root beer), three brands of sports and energy drinks (Gatorade, AMP Energy, and Starbucks Refreshers), four brands of bottled teas and coffees (Lipton, </a:t>
            </a:r>
            <a:r>
              <a:rPr lang="en-US" sz="1200" b="0" i="0" u="none" strike="noStrike" kern="1200" baseline="0" dirty="0" err="1">
                <a:solidFill>
                  <a:schemeClr val="tx1"/>
                </a:solidFill>
                <a:latin typeface="+mn-lt"/>
                <a:ea typeface="+mn-ea"/>
                <a:cs typeface="+mn-cs"/>
              </a:rPr>
              <a:t>SoBe</a:t>
            </a:r>
            <a:r>
              <a:rPr lang="en-US" sz="1200" b="0" i="0" u="none" strike="noStrike" kern="1200" baseline="0" dirty="0">
                <a:solidFill>
                  <a:schemeClr val="tx1"/>
                </a:solidFill>
                <a:latin typeface="+mn-lt"/>
                <a:ea typeface="+mn-ea"/>
                <a:cs typeface="+mn-cs"/>
              </a:rPr>
              <a:t>, Starbucks, and </a:t>
            </a:r>
            <a:r>
              <a:rPr lang="en-US" sz="1200" b="0" i="0" u="none" strike="noStrike" kern="1200" baseline="0" dirty="0" err="1">
                <a:solidFill>
                  <a:schemeClr val="tx1"/>
                </a:solidFill>
                <a:latin typeface="+mn-lt"/>
                <a:ea typeface="+mn-ea"/>
                <a:cs typeface="+mn-cs"/>
              </a:rPr>
              <a:t>Tazo</a:t>
            </a:r>
            <a:r>
              <a:rPr lang="en-US" sz="1200" b="0" i="0" u="none" strike="noStrike" kern="1200" baseline="0" dirty="0">
                <a:solidFill>
                  <a:schemeClr val="tx1"/>
                </a:solidFill>
                <a:latin typeface="+mn-lt"/>
                <a:ea typeface="+mn-ea"/>
                <a:cs typeface="+mn-cs"/>
              </a:rPr>
              <a:t>), three brands of bottled waters (Aquafina, H2OH!, and </a:t>
            </a:r>
            <a:r>
              <a:rPr lang="en-US" sz="1200" b="0" i="0" u="none" strike="noStrike" kern="1200" baseline="0" dirty="0" err="1">
                <a:solidFill>
                  <a:schemeClr val="tx1"/>
                </a:solidFill>
                <a:latin typeface="+mn-lt"/>
                <a:ea typeface="+mn-ea"/>
                <a:cs typeface="+mn-cs"/>
              </a:rPr>
              <a:t>SoBe</a:t>
            </a:r>
            <a:r>
              <a:rPr lang="en-US" sz="1200" b="0" i="0" u="none" strike="noStrike" kern="1200" baseline="0" dirty="0">
                <a:solidFill>
                  <a:schemeClr val="tx1"/>
                </a:solidFill>
                <a:latin typeface="+mn-lt"/>
                <a:ea typeface="+mn-ea"/>
                <a:cs typeface="+mn-cs"/>
              </a:rPr>
              <a:t>), and nine brands of fruit drinks (Tropicana, Dole, IZZE, Lipton, </a:t>
            </a:r>
            <a:r>
              <a:rPr lang="en-US" sz="1200" b="0" i="0" u="none" strike="noStrike" kern="1200" baseline="0" dirty="0" err="1">
                <a:solidFill>
                  <a:schemeClr val="tx1"/>
                </a:solidFill>
                <a:latin typeface="+mn-lt"/>
                <a:ea typeface="+mn-ea"/>
                <a:cs typeface="+mn-cs"/>
              </a:rPr>
              <a:t>Looza</a:t>
            </a:r>
            <a:r>
              <a:rPr lang="en-US" sz="1200" b="0" i="0" u="none" strike="noStrike" kern="1200" baseline="0" dirty="0">
                <a:solidFill>
                  <a:schemeClr val="tx1"/>
                </a:solidFill>
                <a:latin typeface="+mn-lt"/>
                <a:ea typeface="+mn-ea"/>
                <a:cs typeface="+mn-cs"/>
              </a:rPr>
              <a:t>, Ocean Spray, and others). Each brand includes a long list of sub-brands. </a:t>
            </a:r>
          </a:p>
          <a:p>
            <a:endParaRPr lang="en-US" altLang="en-US" sz="1200" b="0" i="0" u="none" strike="noStrike" kern="1200" baseline="0" dirty="0">
              <a:solidFill>
                <a:schemeClr val="tx1"/>
              </a:solidFill>
              <a:latin typeface="+mn-lt"/>
              <a:ea typeface="+mn-ea"/>
              <a:cs typeface="+mn-cs"/>
            </a:endParaRPr>
          </a:p>
          <a:p>
            <a:r>
              <a:rPr lang="en-US" altLang="en-US" b="1" dirty="0"/>
              <a:t>New brands</a:t>
            </a:r>
            <a:r>
              <a:rPr lang="en-US" altLang="en-US" b="0" dirty="0"/>
              <a:t>:</a:t>
            </a:r>
            <a:r>
              <a:rPr lang="en-US" altLang="en-US" dirty="0"/>
              <a:t> A company might believe that the power of its existing brand name is waning, so a new brand name is needed. Or it may create a new brand name when it enters a new product category for which none of its current brand names are appropriate. For example, Toyota created the separate Lexus brand aimed at luxury car consumers and the Scion brand, targeted toward Millennial consumers.</a:t>
            </a:r>
          </a:p>
          <a:p>
            <a:endParaRPr lang="en-US" altLang="en-US" dirty="0"/>
          </a:p>
          <a:p>
            <a:r>
              <a:rPr lang="en-US" altLang="en-US" dirty="0"/>
              <a:t>As with </a:t>
            </a:r>
            <a:r>
              <a:rPr lang="en-US" altLang="en-US" dirty="0" err="1"/>
              <a:t>multibranding</a:t>
            </a:r>
            <a:r>
              <a:rPr lang="en-US" altLang="en-US" dirty="0"/>
              <a:t>, offering too many new brands can result in a company spreading its resources too thin. And in some industries, such as consumer packaged goods, consumers and retailers have become concerned that there are already too many brands, with too few differences between them. </a:t>
            </a:r>
          </a:p>
          <a:p>
            <a:endParaRPr lang="en-US" altLang="en-US" dirty="0"/>
          </a:p>
          <a:p>
            <a:r>
              <a:rPr lang="en-US" altLang="en-US" dirty="0"/>
              <a:t>Thus, P&amp;G, PepsiCo, Kraft, and other large consumer-product marketers are now pursuing </a:t>
            </a:r>
            <a:r>
              <a:rPr lang="en-US" altLang="en-US" i="1" dirty="0"/>
              <a:t>megabrand</a:t>
            </a:r>
            <a:r>
              <a:rPr lang="en-US" altLang="en-US" dirty="0"/>
              <a:t> strategies—weeding out weaker or slower-growing brands and focusing their marketing dollars on brands that can achieve the number-one or number-two market share positions with good growth prospects in their categories.</a:t>
            </a:r>
          </a:p>
          <a:p>
            <a:endParaRPr lang="en-US" altLang="en-US" dirty="0"/>
          </a:p>
          <a:p>
            <a:r>
              <a:rPr lang="en-US" alt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In the figure, the horizontal side is labelled Product category and the vertical side is labelled brand name. Both sides are divided into two parts; namely, existing and new.</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of the four cells, from the top left corner in a clockwise direction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Line extension:</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Category: existing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name: existing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Brand extension:</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Category: new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name: existing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New brands:</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Category: new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name: new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solidFill>
                  <a:srgbClr val="000000"/>
                </a:solidFill>
                <a:effectLst/>
                <a:latin typeface="Calibri" panose="020F0502020204030204" pitchFamily="34" charset="0"/>
                <a:ea typeface="Times New Roman" panose="02020603050405020304" pitchFamily="18" charset="0"/>
              </a:rPr>
              <a:t>Multibrands</a:t>
            </a:r>
            <a:r>
              <a:rPr lang="en-US" sz="1200" dirty="0">
                <a:solidFill>
                  <a:srgbClr val="000000"/>
                </a:solidFill>
                <a:effectLst/>
                <a:latin typeface="Calibri" panose="020F0502020204030204" pitchFamily="34" charset="0"/>
                <a:ea typeface="Times New Roman" panose="02020603050405020304" pitchFamily="18" charset="0"/>
              </a:rPr>
              <a:t>:</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Category: existing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name: new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 note reads "This is a very handy framework for analyzing brand development opportunities. For example, what strategy did Toyota use when it introduced the Toyota Camry Hybrid? When it introduced the Toyota Prius? The Lexus?"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36775908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Products are a key element in the overall </a:t>
            </a:r>
            <a:r>
              <a:rPr lang="en-US" sz="1200" b="0" i="1" u="none" strike="noStrike" kern="1200" baseline="0" dirty="0">
                <a:solidFill>
                  <a:schemeClr val="tx1"/>
                </a:solidFill>
                <a:latin typeface="+mn-lt"/>
                <a:ea typeface="+mn-ea"/>
                <a:cs typeface="+mn-cs"/>
              </a:rPr>
              <a:t>market offering</a:t>
            </a:r>
            <a:r>
              <a:rPr lang="en-US" sz="1200" b="0" i="0" u="none" strike="noStrike" kern="1200" baseline="0" dirty="0">
                <a:solidFill>
                  <a:schemeClr val="tx1"/>
                </a:solidFill>
                <a:latin typeface="+mn-lt"/>
                <a:ea typeface="+mn-ea"/>
                <a:cs typeface="+mn-cs"/>
              </a:rPr>
              <a:t>. Marketing mix planning begins with building an offering that brings value to target customers. This offering becomes the basis on which the company builds profitable customer relationships.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company’s market offering often includes both tangible goods and services. At one extreme, the market offer may consist of a </a:t>
            </a:r>
            <a:r>
              <a:rPr lang="en-US" sz="1200" b="0" i="1" u="none" strike="noStrike" kern="1200" baseline="0" dirty="0">
                <a:solidFill>
                  <a:schemeClr val="tx1"/>
                </a:solidFill>
                <a:latin typeface="+mn-lt"/>
                <a:ea typeface="+mn-ea"/>
                <a:cs typeface="+mn-cs"/>
              </a:rPr>
              <a:t>pure tangible good</a:t>
            </a:r>
            <a:r>
              <a:rPr lang="en-US" sz="1200" b="0" i="0" u="none" strike="noStrike" kern="1200" baseline="0" dirty="0">
                <a:solidFill>
                  <a:schemeClr val="tx1"/>
                </a:solidFill>
                <a:latin typeface="+mn-lt"/>
                <a:ea typeface="+mn-ea"/>
                <a:cs typeface="+mn-cs"/>
              </a:rPr>
              <a:t>, such as soap; no services accompany the product. At the other extreme are </a:t>
            </a:r>
            <a:r>
              <a:rPr lang="en-US" sz="1200" b="0" i="1" u="none" strike="noStrike" kern="1200" baseline="0" dirty="0">
                <a:solidFill>
                  <a:schemeClr val="tx1"/>
                </a:solidFill>
                <a:latin typeface="+mn-lt"/>
                <a:ea typeface="+mn-ea"/>
                <a:cs typeface="+mn-cs"/>
              </a:rPr>
              <a:t>pure services</a:t>
            </a:r>
            <a:r>
              <a:rPr lang="en-US" sz="1200" b="0" i="0" u="none" strike="noStrike" kern="1200" baseline="0" dirty="0">
                <a:solidFill>
                  <a:schemeClr val="tx1"/>
                </a:solidFill>
                <a:latin typeface="+mn-lt"/>
                <a:ea typeface="+mn-ea"/>
                <a:cs typeface="+mn-cs"/>
              </a:rPr>
              <a:t>, for which the market offer consists primarily of a service. Examples include a doctor’s exam and financial services. Between these two extremes, however, many goods-and-services combinations are possible.</a:t>
            </a:r>
          </a:p>
          <a:p>
            <a:endParaRPr lang="en-US" altLang="en-US" sz="1200" b="0" i="0" u="none" strike="noStrike" kern="1200" baseline="0" dirty="0">
              <a:solidFill>
                <a:schemeClr val="tx1"/>
              </a:solidFill>
              <a:latin typeface="+mn-lt"/>
              <a:ea typeface="+mn-ea"/>
              <a:cs typeface="+mn-cs"/>
            </a:endParaRPr>
          </a:p>
          <a:p>
            <a:r>
              <a:rPr lang="en-US" altLang="en-US" dirty="0"/>
              <a:t>Experiences have always been an important part of marketing for some companies. Disney has long manufactured dreams and memories through its movies and theme parks.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87217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ea typeface="ＭＳ Ｐゴシック" charset="-128"/>
              </a:rPr>
              <a:t>Product planners need to think about products and services on three levels (see </a:t>
            </a:r>
            <a:r>
              <a:rPr lang="en-US" b="1" dirty="0">
                <a:ea typeface="ＭＳ Ｐゴシック" charset="-128"/>
              </a:rPr>
              <a:t>Figure 8.1</a:t>
            </a:r>
            <a:r>
              <a:rPr lang="en-US" dirty="0">
                <a:ea typeface="ＭＳ Ｐゴシック" charset="-128"/>
              </a:rPr>
              <a:t>). Each level adds more customer value. The most basic level is the </a:t>
            </a:r>
            <a:r>
              <a:rPr lang="en-US" i="1" dirty="0">
                <a:ea typeface="ＭＳ Ｐゴシック" charset="-128"/>
              </a:rPr>
              <a:t>core customer value</a:t>
            </a:r>
            <a:r>
              <a:rPr lang="en-US" dirty="0">
                <a:ea typeface="ＭＳ Ｐゴシック" charset="-128"/>
              </a:rPr>
              <a:t>, which addresses the question: </a:t>
            </a:r>
            <a:r>
              <a:rPr lang="en-US" i="1" dirty="0">
                <a:ea typeface="ＭＳ Ｐゴシック" charset="-128"/>
              </a:rPr>
              <a:t>What is the buyer really buying?</a:t>
            </a:r>
            <a:r>
              <a:rPr lang="en-US" dirty="0">
                <a:ea typeface="ＭＳ Ｐゴシック" charset="-128"/>
              </a:rPr>
              <a:t>  </a:t>
            </a:r>
          </a:p>
          <a:p>
            <a:pPr>
              <a:defRPr/>
            </a:pPr>
            <a:endParaRPr lang="en-US" dirty="0">
              <a:ea typeface="ＭＳ Ｐゴシック" charset="-128"/>
            </a:endParaRPr>
          </a:p>
          <a:p>
            <a:pPr>
              <a:defRPr/>
            </a:pPr>
            <a:r>
              <a:rPr lang="en-US" dirty="0">
                <a:ea typeface="ＭＳ Ｐゴシック" charset="-128"/>
              </a:rPr>
              <a:t>At the second level, product planners must turn the core benefit into an </a:t>
            </a:r>
            <a:r>
              <a:rPr lang="en-US" i="1" dirty="0">
                <a:ea typeface="ＭＳ Ｐゴシック" charset="-128"/>
              </a:rPr>
              <a:t>actual product</a:t>
            </a:r>
            <a:r>
              <a:rPr lang="en-US" dirty="0">
                <a:ea typeface="ＭＳ Ｐゴシック" charset="-128"/>
              </a:rPr>
              <a:t>. They need to develop product and service features, a design, a quality level, a brand name, and packaging. </a:t>
            </a:r>
          </a:p>
          <a:p>
            <a:pPr>
              <a:defRPr/>
            </a:pPr>
            <a:endParaRPr lang="en-US" dirty="0">
              <a:ea typeface="ＭＳ Ｐゴシック" charset="-128"/>
            </a:endParaRPr>
          </a:p>
          <a:p>
            <a:pPr>
              <a:defRPr/>
            </a:pPr>
            <a:r>
              <a:rPr lang="en-US" dirty="0">
                <a:ea typeface="ＭＳ Ｐゴシック" charset="-128"/>
              </a:rPr>
              <a:t>Finally, product planners must build an </a:t>
            </a:r>
            <a:r>
              <a:rPr lang="en-US" i="1" dirty="0">
                <a:ea typeface="ＭＳ Ｐゴシック" charset="-128"/>
              </a:rPr>
              <a:t>augmented product</a:t>
            </a:r>
            <a:r>
              <a:rPr lang="en-US" dirty="0">
                <a:ea typeface="ＭＳ Ｐゴシック" charset="-128"/>
              </a:rPr>
              <a:t> around the core benefit and actual product by offering additional consumer services and benefits. </a:t>
            </a:r>
            <a:endParaRPr lang="en-US" b="1" dirty="0">
              <a:ea typeface="ＭＳ Ｐゴシック" charset="-128"/>
            </a:endParaRPr>
          </a:p>
          <a:p>
            <a:pPr>
              <a:defRPr/>
            </a:pPr>
            <a:endParaRPr lang="en-US" b="1" dirty="0">
              <a:ea typeface="ＭＳ Ｐゴシック" charset="-128"/>
            </a:endParaRPr>
          </a:p>
          <a:p>
            <a:pPr>
              <a:defRPr/>
            </a:pPr>
            <a:r>
              <a:rPr lang="en-US" b="1" dirty="0">
                <a:ea typeface="ＭＳ Ｐゴシック" charset="-128"/>
              </a:rPr>
              <a:t>Discussion Question</a:t>
            </a:r>
          </a:p>
          <a:p>
            <a:pPr>
              <a:defRPr/>
            </a:pPr>
            <a:r>
              <a:rPr lang="en-US" i="1" dirty="0">
                <a:ea typeface="ＭＳ Ｐゴシック" charset="-128"/>
              </a:rPr>
              <a:t>It is a good idea for the students to bring in some products so the class can discuss the levels of product and services. Products including Gatorade, toothpaste, facial moisturizer, or cosmetics work well in this discussion. You can often find augmented product features on product websites including games, features, and support.</a:t>
            </a:r>
          </a:p>
          <a:p>
            <a:r>
              <a:rPr lang="en-US" dirty="0"/>
              <a:t>Long Description: </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figure is presented as three concentric circles.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First level: Core customer value</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 note corresponding to the core customer value reads "At the most basic level, the company asks, “What is the customer really buying?” For example, people who buy a Harley-Davidson aren’t just buying a motorcycle. They are buying the Harley experience—freedom, independence, power, and authenticity."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Second level: Actual product</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Brand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Design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Packaging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Quality level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Third level: Augmented product</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Deliver and credit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After-sale service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Warranty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Product support.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17360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Core, actual, and augmented product: People who buy an iPad are buying much more than a tablet computer. They are buying entertainment, self-expression, productivity, and connectivity—a mobile and personal window to the world.</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29441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Two broad classes of products are based on the types of consumers that use them.</a:t>
            </a:r>
          </a:p>
          <a:p>
            <a:endParaRPr lang="en-US" altLang="en-US" dirty="0"/>
          </a:p>
          <a:p>
            <a:r>
              <a:rPr lang="en-US" altLang="en-US" dirty="0"/>
              <a:t>Broadly defined, products also include other marketable entities such as experiences, organizations, persons, places, and ideas.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382468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xmlns="" id="{CC63437D-3AF5-469C-A22E-CC660C5E4467}"/>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5155499"/>
            <a:ext cx="8229600" cy="8643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xmlns="" id="{93F11C3E-2363-406A-811C-74C175320598}"/>
              </a:ext>
            </a:extLst>
          </p:cNvPr>
          <p:cNvSpPr>
            <a:spLocks noGrp="1"/>
          </p:cNvSpPr>
          <p:nvPr>
            <p:ph type="pic" sz="quarter" idx="14"/>
          </p:nvPr>
        </p:nvSpPr>
        <p:spPr>
          <a:xfrm>
            <a:off x="381000" y="4038600"/>
            <a:ext cx="8305800" cy="863600"/>
          </a:xfrm>
        </p:spPr>
        <p:txBody>
          <a:bodyPr/>
          <a:lstStyle/>
          <a:p>
            <a:endParaRPr lang="en-IN"/>
          </a:p>
        </p:txBody>
      </p:sp>
      <p:sp>
        <p:nvSpPr>
          <p:cNvPr id="13" name="Picture Placeholder 12">
            <a:extLst>
              <a:ext uri="{FF2B5EF4-FFF2-40B4-BE49-F238E27FC236}">
                <a16:creationId xmlns:a16="http://schemas.microsoft.com/office/drawing/2014/main" xmlns="" id="{9E4A5F46-BB47-441A-BCBB-FEC5F72EC3D2}"/>
              </a:ext>
            </a:extLst>
          </p:cNvPr>
          <p:cNvSpPr>
            <a:spLocks noGrp="1"/>
          </p:cNvSpPr>
          <p:nvPr>
            <p:ph type="pic" sz="quarter" idx="15"/>
          </p:nvPr>
        </p:nvSpPr>
        <p:spPr>
          <a:xfrm>
            <a:off x="457200" y="2514600"/>
            <a:ext cx="8213725" cy="1143000"/>
          </a:xfrm>
        </p:spPr>
        <p:txBody>
          <a:bodyPr/>
          <a:lstStyle/>
          <a:p>
            <a:endParaRPr lang="en-IN"/>
          </a:p>
        </p:txBody>
      </p:sp>
    </p:spTree>
    <p:extLst>
      <p:ext uri="{BB962C8B-B14F-4D97-AF65-F5344CB8AC3E}">
        <p14:creationId xmlns:p14="http://schemas.microsoft.com/office/powerpoint/2010/main" val="2302139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11/16/2021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xmlns="" id="{09DC2E48-2D21-46B4-A0EA-FCEA1AEAF6A3}"/>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11/16/2021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xmlns=""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xmlns=""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2290639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148863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11/16/2021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xmlns="" id="{00F3AB71-FEF4-4A35-ADA3-17A535D4FA9C}"/>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11/16/2021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11/16/2021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4267200" cy="257175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11/16/2021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a:extLst>
              <a:ext uri="{FF2B5EF4-FFF2-40B4-BE49-F238E27FC236}">
                <a16:creationId xmlns:a16="http://schemas.microsoft.com/office/drawing/2014/main" xmlns="" id="{AAF38B27-9956-43F0-902F-2D52A60F783E}"/>
              </a:ext>
            </a:extLst>
          </p:cNvPr>
          <p:cNvSpPr>
            <a:spLocks noGrp="1"/>
          </p:cNvSpPr>
          <p:nvPr>
            <p:ph sz="quarter" idx="13"/>
          </p:nvPr>
        </p:nvSpPr>
        <p:spPr>
          <a:xfrm>
            <a:off x="5105400" y="1600200"/>
            <a:ext cx="3581400" cy="259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Picture Placeholder 6">
            <a:extLst>
              <a:ext uri="{FF2B5EF4-FFF2-40B4-BE49-F238E27FC236}">
                <a16:creationId xmlns:a16="http://schemas.microsoft.com/office/drawing/2014/main" xmlns="" id="{B47F7757-308A-4F20-A6AD-0872B2F35D76}"/>
              </a:ext>
            </a:extLst>
          </p:cNvPr>
          <p:cNvSpPr>
            <a:spLocks noGrp="1"/>
          </p:cNvSpPr>
          <p:nvPr>
            <p:ph type="pic" sz="quarter" idx="14"/>
          </p:nvPr>
        </p:nvSpPr>
        <p:spPr>
          <a:xfrm>
            <a:off x="5105400" y="4478338"/>
            <a:ext cx="3581400" cy="1465262"/>
          </a:xfrm>
        </p:spPr>
        <p:txBody>
          <a:bodyPr/>
          <a:lstStyle/>
          <a:p>
            <a:endParaRPr lang="en-IN"/>
          </a:p>
        </p:txBody>
      </p:sp>
    </p:spTree>
    <p:extLst>
      <p:ext uri="{BB962C8B-B14F-4D97-AF65-F5344CB8AC3E}">
        <p14:creationId xmlns:p14="http://schemas.microsoft.com/office/powerpoint/2010/main" val="178267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685799"/>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a:extLst>
              <a:ext uri="{FF2B5EF4-FFF2-40B4-BE49-F238E27FC236}">
                <a16:creationId xmlns:a16="http://schemas.microsoft.com/office/drawing/2014/main" xmlns="" id="{7992C477-DF66-42AA-8670-940686A3E0E5}"/>
              </a:ext>
            </a:extLst>
          </p:cNvPr>
          <p:cNvSpPr>
            <a:spLocks noGrp="1"/>
          </p:cNvSpPr>
          <p:nvPr>
            <p:ph sz="quarter" idx="13"/>
          </p:nvPr>
        </p:nvSpPr>
        <p:spPr>
          <a:xfrm>
            <a:off x="457200" y="2514600"/>
            <a:ext cx="82296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a:extLst>
              <a:ext uri="{FF2B5EF4-FFF2-40B4-BE49-F238E27FC236}">
                <a16:creationId xmlns:a16="http://schemas.microsoft.com/office/drawing/2014/main" xmlns="" id="{2D0706B0-D081-4A5E-9179-79D4F701F599}"/>
              </a:ext>
            </a:extLst>
          </p:cNvPr>
          <p:cNvSpPr>
            <a:spLocks noGrp="1"/>
          </p:cNvSpPr>
          <p:nvPr>
            <p:ph sz="quarter" idx="14"/>
          </p:nvPr>
        </p:nvSpPr>
        <p:spPr>
          <a:xfrm>
            <a:off x="457200" y="4953000"/>
            <a:ext cx="82296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Picture Placeholder 13">
            <a:extLst>
              <a:ext uri="{FF2B5EF4-FFF2-40B4-BE49-F238E27FC236}">
                <a16:creationId xmlns:a16="http://schemas.microsoft.com/office/drawing/2014/main" xmlns="" id="{71D6C45E-ED0B-4002-A46E-6C3FBB8F3BDC}"/>
              </a:ext>
            </a:extLst>
          </p:cNvPr>
          <p:cNvSpPr>
            <a:spLocks noGrp="1"/>
          </p:cNvSpPr>
          <p:nvPr>
            <p:ph type="pic" sz="quarter" idx="15"/>
          </p:nvPr>
        </p:nvSpPr>
        <p:spPr>
          <a:xfrm>
            <a:off x="457200" y="3733800"/>
            <a:ext cx="8229600" cy="914400"/>
          </a:xfrm>
        </p:spPr>
        <p:txBody>
          <a:bodyPr/>
          <a:lstStyle/>
          <a:p>
            <a:endParaRPr lang="en-IN"/>
          </a:p>
        </p:txBody>
      </p:sp>
    </p:spTree>
    <p:extLst>
      <p:ext uri="{BB962C8B-B14F-4D97-AF65-F5344CB8AC3E}">
        <p14:creationId xmlns:p14="http://schemas.microsoft.com/office/powerpoint/2010/main" val="3953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11/16/2021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xmlns="" id="{6933929B-2CCA-4E23-8E74-688B683E7A42}"/>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11/16/2021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xmlns="" id="{A8270A9D-0BF7-4656-B623-8F8F6E783A8B}"/>
              </a:ext>
            </a:extLst>
          </p:cNvPr>
          <p:cNvSpPr txBox="1">
            <a:spLocks/>
          </p:cNvSpPr>
          <p:nvPr userDrawn="1"/>
        </p:nvSpPr>
        <p:spPr>
          <a:xfrm>
            <a:off x="3578470" y="6404786"/>
            <a:ext cx="5102225" cy="246221"/>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fontAlgn="base">
              <a:buNone/>
            </a:pPr>
            <a:r>
              <a:rPr lang="en-US" dirty="0"/>
              <a:t>Copyright © 2021, 2018, 2016 Pearson Education,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72" r:id="rId5"/>
    <p:sldLayoutId id="2147483659" r:id="rId6"/>
    <p:sldLayoutId id="2147483671" r:id="rId7"/>
    <p:sldLayoutId id="2147483658" r:id="rId8"/>
    <p:sldLayoutId id="2147483660" r:id="rId9"/>
    <p:sldLayoutId id="2147483662" r:id="rId10"/>
    <p:sldLayoutId id="2147483661" r:id="rId11"/>
    <p:sldLayoutId id="2147483663" r:id="rId12"/>
    <p:sldLayoutId id="2147483651" r:id="rId13"/>
    <p:sldLayoutId id="2147483654" r:id="rId14"/>
    <p:sldLayoutId id="2147483655" r:id="rId15"/>
    <p:sldLayoutId id="2147483667" r:id="rId16"/>
    <p:sldLayoutId id="2147483668" r:id="rId17"/>
    <p:sldLayoutId id="2147483669" r:id="rId18"/>
    <p:sldLayoutId id="2147483670" r:id="rId19"/>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9.xml"/><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mj-lt"/>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59857"/>
          </a:xfrm>
        </p:spPr>
        <p:txBody>
          <a:bodyPr>
            <a:spAutoFit/>
          </a:bodyPr>
          <a:lstStyle/>
          <a:p>
            <a:r>
              <a:rPr lang="en-US" dirty="0"/>
              <a:t>Eighteenth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8</a:t>
            </a:r>
          </a:p>
        </p:txBody>
      </p:sp>
      <p:sp>
        <p:nvSpPr>
          <p:cNvPr id="5" name="Text Placeholder 4"/>
          <p:cNvSpPr>
            <a:spLocks noGrp="1"/>
          </p:cNvSpPr>
          <p:nvPr>
            <p:ph type="body" sz="quarter" idx="15"/>
          </p:nvPr>
        </p:nvSpPr>
        <p:spPr>
          <a:xfrm>
            <a:off x="4586514" y="3517561"/>
            <a:ext cx="4102928" cy="615553"/>
          </a:xfrm>
        </p:spPr>
        <p:txBody>
          <a:bodyPr vert="horz" wrap="square" lIns="0" tIns="0" rIns="0" bIns="0" rtlCol="0">
            <a:spAutoFit/>
          </a:bodyPr>
          <a:lstStyle/>
          <a:p>
            <a:pPr>
              <a:spcBef>
                <a:spcPct val="0"/>
              </a:spcBef>
              <a:defRPr/>
            </a:pPr>
            <a:r>
              <a:rPr lang="en-US" sz="2000" dirty="0"/>
              <a:t>Products, Services, and Brands: Building Customer Value</a:t>
            </a:r>
          </a:p>
        </p:txBody>
      </p:sp>
      <p:pic>
        <p:nvPicPr>
          <p:cNvPr id="12" name="Picture Placeholder 11" descr="Front Cover: Principles of Marketing, Eighteenth Edition by Kotler and Armstrong">
            <a:extLst>
              <a:ext uri="{FF2B5EF4-FFF2-40B4-BE49-F238E27FC236}">
                <a16:creationId xmlns:a16="http://schemas.microsoft.com/office/drawing/2014/main" xmlns="" id="{464A9C8D-6CAF-462A-9D4E-6F88E0C0BCF6}"/>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8868" y="1298200"/>
            <a:ext cx="3920217" cy="5017876"/>
          </a:xfrm>
          <a:prstGeom prst="rect">
            <a:avLst/>
          </a:prstGeom>
        </p:spPr>
      </p:pic>
      <p:sp>
        <p:nvSpPr>
          <p:cNvPr id="6" name="Text Placeholder 5">
            <a:extLst>
              <a:ext uri="{FF2B5EF4-FFF2-40B4-BE49-F238E27FC236}">
                <a16:creationId xmlns:a16="http://schemas.microsoft.com/office/drawing/2014/main" xmlns="" id="{7D98ACA4-C370-4839-9D3C-7EB60DD1C3A6}"/>
              </a:ext>
            </a:extLst>
          </p:cNvPr>
          <p:cNvSpPr>
            <a:spLocks noGrp="1"/>
          </p:cNvSpPr>
          <p:nvPr>
            <p:ph type="body" sz="quarter" idx="16"/>
          </p:nvPr>
        </p:nvSpPr>
        <p:spPr>
          <a:xfrm>
            <a:off x="3578470" y="6404786"/>
            <a:ext cx="5102225" cy="184666"/>
          </a:xfrm>
        </p:spPr>
        <p:txBody>
          <a:bodyPr/>
          <a:lstStyle/>
          <a:p>
            <a:pPr algn="r" fontAlgn="base"/>
            <a:r>
              <a:rPr lang="en-US" dirty="0">
                <a:latin typeface="Verdana" panose="020B0604030504040204" pitchFamily="34" charset="0"/>
                <a:ea typeface="Verdana" panose="020B0604030504040204" pitchFamily="34" charset="0"/>
              </a:rPr>
              <a:t>Copyright © 2021, 2018, 2016 Pearson Education, Inc.</a:t>
            </a:r>
          </a:p>
        </p:txBody>
      </p:sp>
    </p:spTree>
    <p:extLst>
      <p:ext uri="{BB962C8B-B14F-4D97-AF65-F5344CB8AC3E}">
        <p14:creationId xmlns:p14="http://schemas.microsoft.com/office/powerpoint/2010/main" val="29095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511889"/>
          </a:xfrm>
        </p:spPr>
        <p:txBody>
          <a:bodyPr wrap="square">
            <a:noAutofit/>
          </a:bodyPr>
          <a:lstStyle/>
          <a:p>
            <a:r>
              <a:rPr lang="en-IN" sz="3600" dirty="0">
                <a:latin typeface="+mj-lt"/>
              </a:rPr>
              <a:t>What is a Product? </a:t>
            </a:r>
            <a:r>
              <a:rPr lang="en-IN" sz="2800" dirty="0">
                <a:latin typeface="+mj-lt"/>
              </a:rPr>
              <a:t>(6 of 17)</a:t>
            </a:r>
            <a:endParaRPr lang="en-US" sz="2800" dirty="0">
              <a:latin typeface="+mj-lt"/>
            </a:endParaRPr>
          </a:p>
        </p:txBody>
      </p:sp>
      <p:sp>
        <p:nvSpPr>
          <p:cNvPr id="3" name="Content Placeholder 2"/>
          <p:cNvSpPr>
            <a:spLocks noGrp="1"/>
          </p:cNvSpPr>
          <p:nvPr>
            <p:ph idx="1"/>
          </p:nvPr>
        </p:nvSpPr>
        <p:spPr>
          <a:xfrm>
            <a:off x="457200" y="990600"/>
            <a:ext cx="8229600" cy="389171"/>
          </a:xfrm>
        </p:spPr>
        <p:txBody>
          <a:bodyPr>
            <a:spAutoFit/>
          </a:bodyPr>
          <a:lstStyle/>
          <a:p>
            <a:pPr marL="0" indent="0">
              <a:buNone/>
            </a:pPr>
            <a:r>
              <a:rPr lang="en-IN" sz="2400" b="1" dirty="0"/>
              <a:t>Table 8.1 </a:t>
            </a:r>
            <a:r>
              <a:rPr lang="en-IN" sz="2400" dirty="0"/>
              <a:t>Marketing Considerations for Consumer Products</a:t>
            </a:r>
            <a:endParaRPr lang="en-US" altLang="en-US" sz="24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xmlns="" id="{4DA784B4-AEEA-4908-97D9-7952AD5B97C4}"/>
              </a:ext>
            </a:extLst>
          </p:cNvPr>
          <p:cNvSpPr>
            <a:spLocks noGrp="1"/>
          </p:cNvSpPr>
          <p:nvPr>
            <p:ph idx="14"/>
          </p:nvPr>
        </p:nvSpPr>
        <p:spPr>
          <a:xfrm>
            <a:off x="457200" y="1600200"/>
            <a:ext cx="8229600" cy="428088"/>
          </a:xfrm>
        </p:spPr>
        <p:txBody>
          <a:bodyPr/>
          <a:lstStyle/>
          <a:p>
            <a:pPr marL="0" indent="0">
              <a:buNone/>
            </a:pPr>
            <a:r>
              <a:rPr lang="en-IN" sz="2400" b="1" dirty="0"/>
              <a:t>Type of Consumer Product</a:t>
            </a:r>
          </a:p>
        </p:txBody>
      </p:sp>
      <p:graphicFrame>
        <p:nvGraphicFramePr>
          <p:cNvPr id="11" name="Table 10">
            <a:extLst>
              <a:ext uri="{FF2B5EF4-FFF2-40B4-BE49-F238E27FC236}">
                <a16:creationId xmlns:a16="http://schemas.microsoft.com/office/drawing/2014/main" xmlns="" id="{88308EA5-BAF1-4F7A-BE2D-CA2154C68860}"/>
              </a:ext>
            </a:extLst>
          </p:cNvPr>
          <p:cNvGraphicFramePr>
            <a:graphicFrameLocks noGrp="1"/>
          </p:cNvGraphicFramePr>
          <p:nvPr>
            <p:extLst>
              <p:ext uri="{D42A27DB-BD31-4B8C-83A1-F6EECF244321}">
                <p14:modId xmlns:p14="http://schemas.microsoft.com/office/powerpoint/2010/main" val="785534730"/>
              </p:ext>
            </p:extLst>
          </p:nvPr>
        </p:nvGraphicFramePr>
        <p:xfrm>
          <a:off x="457200" y="2270760"/>
          <a:ext cx="8229600" cy="329184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xmlns="" val="133004685"/>
                    </a:ext>
                  </a:extLst>
                </a:gridCol>
                <a:gridCol w="1600200">
                  <a:extLst>
                    <a:ext uri="{9D8B030D-6E8A-4147-A177-3AD203B41FA5}">
                      <a16:colId xmlns:a16="http://schemas.microsoft.com/office/drawing/2014/main" xmlns="" val="3681975819"/>
                    </a:ext>
                  </a:extLst>
                </a:gridCol>
                <a:gridCol w="2057400">
                  <a:extLst>
                    <a:ext uri="{9D8B030D-6E8A-4147-A177-3AD203B41FA5}">
                      <a16:colId xmlns:a16="http://schemas.microsoft.com/office/drawing/2014/main" xmlns="" val="4210520632"/>
                    </a:ext>
                  </a:extLst>
                </a:gridCol>
                <a:gridCol w="1676400">
                  <a:extLst>
                    <a:ext uri="{9D8B030D-6E8A-4147-A177-3AD203B41FA5}">
                      <a16:colId xmlns:a16="http://schemas.microsoft.com/office/drawing/2014/main" xmlns="" val="4208139058"/>
                    </a:ext>
                  </a:extLst>
                </a:gridCol>
                <a:gridCol w="1752600">
                  <a:extLst>
                    <a:ext uri="{9D8B030D-6E8A-4147-A177-3AD203B41FA5}">
                      <a16:colId xmlns:a16="http://schemas.microsoft.com/office/drawing/2014/main" xmlns="" val="368842403"/>
                    </a:ext>
                  </a:extLst>
                </a:gridCol>
              </a:tblGrid>
              <a:tr h="238451">
                <a:tc>
                  <a:txBody>
                    <a:bodyPr/>
                    <a:lstStyle/>
                    <a:p>
                      <a:r>
                        <a:rPr lang="en-IN" sz="1000" b="0" i="0" u="none" strike="noStrike" kern="1200" baseline="0" dirty="0">
                          <a:solidFill>
                            <a:schemeClr val="bg1"/>
                          </a:solidFill>
                          <a:latin typeface="+mn-lt"/>
                          <a:ea typeface="+mn-ea"/>
                          <a:cs typeface="+mn-cs"/>
                        </a:rPr>
                        <a:t>Marketing</a:t>
                      </a:r>
                    </a:p>
                    <a:p>
                      <a:r>
                        <a:rPr lang="en-IN" sz="1000" b="0" i="0" u="none" strike="noStrike" kern="1200" baseline="0" dirty="0">
                          <a:solidFill>
                            <a:schemeClr val="bg1"/>
                          </a:solidFill>
                          <a:latin typeface="+mn-lt"/>
                          <a:ea typeface="+mn-ea"/>
                          <a:cs typeface="+mn-cs"/>
                        </a:rPr>
                        <a:t>Considerations</a:t>
                      </a:r>
                      <a:endParaRPr lang="en-IN" sz="1000" dirty="0">
                        <a:solidFill>
                          <a:schemeClr val="bg1"/>
                        </a:solidFill>
                      </a:endParaRPr>
                    </a:p>
                  </a:txBody>
                  <a:tcPr>
                    <a:solidFill>
                      <a:schemeClr val="bg2"/>
                    </a:solidFill>
                  </a:tcPr>
                </a:tc>
                <a:tc>
                  <a:txBody>
                    <a:bodyPr/>
                    <a:lstStyle/>
                    <a:p>
                      <a:r>
                        <a:rPr lang="en-IN" sz="1000" b="0" i="0" u="none" strike="noStrike" kern="1200" baseline="0" dirty="0">
                          <a:solidFill>
                            <a:schemeClr val="bg1"/>
                          </a:solidFill>
                          <a:latin typeface="+mn-lt"/>
                          <a:ea typeface="+mn-ea"/>
                          <a:cs typeface="+mn-cs"/>
                        </a:rPr>
                        <a:t>Convenience</a:t>
                      </a:r>
                      <a:endParaRPr lang="en-IN" sz="1000" dirty="0">
                        <a:solidFill>
                          <a:schemeClr val="bg1"/>
                        </a:solidFill>
                      </a:endParaRPr>
                    </a:p>
                  </a:txBody>
                  <a:tcPr>
                    <a:solidFill>
                      <a:schemeClr val="bg2"/>
                    </a:solidFill>
                  </a:tcPr>
                </a:tc>
                <a:tc>
                  <a:txBody>
                    <a:bodyPr/>
                    <a:lstStyle/>
                    <a:p>
                      <a:r>
                        <a:rPr lang="en-IN" sz="1000" b="0" i="0" u="none" strike="noStrike" kern="1200" baseline="0" dirty="0">
                          <a:solidFill>
                            <a:schemeClr val="bg1"/>
                          </a:solidFill>
                          <a:latin typeface="+mn-lt"/>
                          <a:ea typeface="+mn-ea"/>
                          <a:cs typeface="+mn-cs"/>
                        </a:rPr>
                        <a:t>Shopping</a:t>
                      </a:r>
                      <a:endParaRPr lang="en-IN" sz="1000" dirty="0">
                        <a:solidFill>
                          <a:schemeClr val="bg1"/>
                        </a:solidFill>
                      </a:endParaRPr>
                    </a:p>
                  </a:txBody>
                  <a:tcPr>
                    <a:solidFill>
                      <a:schemeClr val="bg2"/>
                    </a:solidFill>
                  </a:tcPr>
                </a:tc>
                <a:tc>
                  <a:txBody>
                    <a:bodyPr/>
                    <a:lstStyle/>
                    <a:p>
                      <a:r>
                        <a:rPr lang="en-IN" sz="1000" b="0" i="0" u="none" strike="noStrike" kern="1200" baseline="0" dirty="0">
                          <a:solidFill>
                            <a:schemeClr val="bg1"/>
                          </a:solidFill>
                          <a:latin typeface="+mn-lt"/>
                          <a:ea typeface="+mn-ea"/>
                          <a:cs typeface="+mn-cs"/>
                        </a:rPr>
                        <a:t>Specialty</a:t>
                      </a:r>
                      <a:endParaRPr lang="en-IN" sz="1000" dirty="0">
                        <a:solidFill>
                          <a:schemeClr val="bg1"/>
                        </a:solidFill>
                      </a:endParaRPr>
                    </a:p>
                  </a:txBody>
                  <a:tcPr>
                    <a:solidFill>
                      <a:schemeClr val="bg2"/>
                    </a:solidFill>
                  </a:tcPr>
                </a:tc>
                <a:tc>
                  <a:txBody>
                    <a:bodyPr/>
                    <a:lstStyle/>
                    <a:p>
                      <a:r>
                        <a:rPr lang="en-IN" sz="1000" b="0" i="0" u="none" strike="noStrike" kern="1200" baseline="0" dirty="0">
                          <a:solidFill>
                            <a:schemeClr val="bg1"/>
                          </a:solidFill>
                          <a:latin typeface="+mn-lt"/>
                          <a:ea typeface="+mn-ea"/>
                          <a:cs typeface="+mn-cs"/>
                        </a:rPr>
                        <a:t>Unsought</a:t>
                      </a:r>
                      <a:endParaRPr lang="en-IN" sz="1000" dirty="0">
                        <a:solidFill>
                          <a:schemeClr val="bg1"/>
                        </a:solidFill>
                      </a:endParaRPr>
                    </a:p>
                  </a:txBody>
                  <a:tcPr>
                    <a:solidFill>
                      <a:schemeClr val="bg2"/>
                    </a:solidFill>
                  </a:tcPr>
                </a:tc>
                <a:extLst>
                  <a:ext uri="{0D108BD9-81ED-4DB2-BD59-A6C34878D82A}">
                    <a16:rowId xmlns:a16="http://schemas.microsoft.com/office/drawing/2014/main" xmlns="" val="3742092605"/>
                  </a:ext>
                </a:extLst>
              </a:tr>
              <a:tr h="513586">
                <a:tc>
                  <a:txBody>
                    <a:bodyPr/>
                    <a:lstStyle/>
                    <a:p>
                      <a:r>
                        <a:rPr lang="en-IN" sz="1000" b="0" i="0" u="none" strike="noStrike" kern="1200" baseline="0" dirty="0">
                          <a:solidFill>
                            <a:schemeClr val="tx1"/>
                          </a:solidFill>
                          <a:latin typeface="+mn-lt"/>
                          <a:ea typeface="+mn-ea"/>
                          <a:cs typeface="+mn-cs"/>
                        </a:rPr>
                        <a:t>Customer buying</a:t>
                      </a:r>
                    </a:p>
                    <a:p>
                      <a:r>
                        <a:rPr lang="en-IN" sz="1000" b="0" i="0" u="none" strike="noStrike" kern="1200" baseline="0" dirty="0" err="1">
                          <a:solidFill>
                            <a:schemeClr val="tx1"/>
                          </a:solidFill>
                          <a:latin typeface="+mn-lt"/>
                          <a:ea typeface="+mn-ea"/>
                          <a:cs typeface="+mn-cs"/>
                        </a:rPr>
                        <a:t>behavior</a:t>
                      </a:r>
                      <a:endParaRPr lang="en-IN" sz="1000" dirty="0"/>
                    </a:p>
                  </a:txBody>
                  <a:tcPr>
                    <a:solidFill>
                      <a:srgbClr val="D4EAE4"/>
                    </a:solidFill>
                  </a:tcPr>
                </a:tc>
                <a:tc>
                  <a:txBody>
                    <a:bodyPr/>
                    <a:lstStyle/>
                    <a:p>
                      <a:r>
                        <a:rPr lang="en-IN" sz="1000" b="0" i="0" u="none" strike="noStrike" kern="1200" baseline="0" dirty="0">
                          <a:solidFill>
                            <a:schemeClr val="tx1"/>
                          </a:solidFill>
                          <a:latin typeface="+mn-lt"/>
                          <a:ea typeface="+mn-ea"/>
                          <a:cs typeface="+mn-cs"/>
                        </a:rPr>
                        <a:t>Frequent purchase;</a:t>
                      </a:r>
                    </a:p>
                    <a:p>
                      <a:r>
                        <a:rPr lang="en-IN" sz="1000" b="0" i="0" u="none" strike="noStrike" kern="1200" baseline="0" dirty="0">
                          <a:solidFill>
                            <a:schemeClr val="tx1"/>
                          </a:solidFill>
                          <a:latin typeface="+mn-lt"/>
                          <a:ea typeface="+mn-ea"/>
                          <a:cs typeface="+mn-cs"/>
                        </a:rPr>
                        <a:t>little planning, little comparison or shopping effort; low customer</a:t>
                      </a:r>
                    </a:p>
                    <a:p>
                      <a:r>
                        <a:rPr lang="en-IN" sz="1000" b="0" i="0" u="none" strike="noStrike" kern="1200" baseline="0" dirty="0">
                          <a:solidFill>
                            <a:schemeClr val="tx1"/>
                          </a:solidFill>
                          <a:latin typeface="+mn-lt"/>
                          <a:ea typeface="+mn-ea"/>
                          <a:cs typeface="+mn-cs"/>
                        </a:rPr>
                        <a:t>involvement</a:t>
                      </a:r>
                      <a:endParaRPr lang="en-IN" sz="1000" dirty="0"/>
                    </a:p>
                  </a:txBody>
                  <a:tcPr>
                    <a:solidFill>
                      <a:srgbClr val="D4EAE4"/>
                    </a:solidFill>
                  </a:tcPr>
                </a:tc>
                <a:tc>
                  <a:txBody>
                    <a:bodyPr/>
                    <a:lstStyle/>
                    <a:p>
                      <a:r>
                        <a:rPr lang="en-IN" sz="1000" dirty="0"/>
                        <a:t>Less frequent purchase; much planning and shopping effort;</a:t>
                      </a:r>
                    </a:p>
                    <a:p>
                      <a:r>
                        <a:rPr lang="en-IN" sz="1000" dirty="0"/>
                        <a:t>comparison of brands on price, quality, and style</a:t>
                      </a:r>
                    </a:p>
                  </a:txBody>
                  <a:tcPr>
                    <a:solidFill>
                      <a:srgbClr val="D4EAE4"/>
                    </a:solidFill>
                  </a:tcPr>
                </a:tc>
                <a:tc>
                  <a:txBody>
                    <a:bodyPr/>
                    <a:lstStyle/>
                    <a:p>
                      <a:r>
                        <a:rPr lang="en-IN" sz="1000" dirty="0"/>
                        <a:t>Strong brand preference</a:t>
                      </a:r>
                    </a:p>
                    <a:p>
                      <a:r>
                        <a:rPr lang="en-IN" sz="1000" dirty="0"/>
                        <a:t>and loyalty; special</a:t>
                      </a:r>
                    </a:p>
                    <a:p>
                      <a:r>
                        <a:rPr lang="en-IN" sz="1000" dirty="0"/>
                        <a:t>purchase effort; little</a:t>
                      </a:r>
                    </a:p>
                    <a:p>
                      <a:r>
                        <a:rPr lang="en-IN" sz="1000" dirty="0"/>
                        <a:t>comparison of brands;</a:t>
                      </a:r>
                    </a:p>
                    <a:p>
                      <a:r>
                        <a:rPr lang="en-IN" sz="1000" dirty="0"/>
                        <a:t>low price sensitivity</a:t>
                      </a:r>
                    </a:p>
                  </a:txBody>
                  <a:tcPr>
                    <a:solidFill>
                      <a:srgbClr val="D4EAE4"/>
                    </a:solidFill>
                  </a:tcPr>
                </a:tc>
                <a:tc>
                  <a:txBody>
                    <a:bodyPr/>
                    <a:lstStyle/>
                    <a:p>
                      <a:r>
                        <a:rPr lang="en-IN" sz="1000" dirty="0"/>
                        <a:t>Little product awareness</a:t>
                      </a:r>
                    </a:p>
                    <a:p>
                      <a:r>
                        <a:rPr lang="en-IN" sz="1000" dirty="0"/>
                        <a:t>or knowledge (or, if</a:t>
                      </a:r>
                    </a:p>
                    <a:p>
                      <a:r>
                        <a:rPr lang="en-IN" sz="1000" dirty="0"/>
                        <a:t>aware, little or even</a:t>
                      </a:r>
                    </a:p>
                    <a:p>
                      <a:r>
                        <a:rPr lang="en-IN" sz="1000" dirty="0"/>
                        <a:t>negative interest)</a:t>
                      </a:r>
                    </a:p>
                  </a:txBody>
                  <a:tcPr>
                    <a:solidFill>
                      <a:srgbClr val="D4EAE4"/>
                    </a:solidFill>
                  </a:tcPr>
                </a:tc>
                <a:extLst>
                  <a:ext uri="{0D108BD9-81ED-4DB2-BD59-A6C34878D82A}">
                    <a16:rowId xmlns:a16="http://schemas.microsoft.com/office/drawing/2014/main" xmlns="" val="976537325"/>
                  </a:ext>
                </a:extLst>
              </a:tr>
              <a:tr h="223165">
                <a:tc>
                  <a:txBody>
                    <a:bodyPr/>
                    <a:lstStyle/>
                    <a:p>
                      <a:r>
                        <a:rPr lang="en-IN" sz="1000" b="0" i="0" u="none" strike="noStrike" kern="1200" baseline="0" dirty="0">
                          <a:solidFill>
                            <a:schemeClr val="tx1"/>
                          </a:solidFill>
                          <a:latin typeface="+mn-lt"/>
                          <a:ea typeface="+mn-ea"/>
                          <a:cs typeface="+mn-cs"/>
                        </a:rPr>
                        <a:t>Price</a:t>
                      </a:r>
                      <a:endParaRPr lang="en-IN" sz="1000" dirty="0"/>
                    </a:p>
                  </a:txBody>
                  <a:tcPr>
                    <a:solidFill>
                      <a:srgbClr val="D4EAE4"/>
                    </a:solidFill>
                  </a:tcPr>
                </a:tc>
                <a:tc>
                  <a:txBody>
                    <a:bodyPr/>
                    <a:lstStyle/>
                    <a:p>
                      <a:r>
                        <a:rPr lang="en-IN" sz="1000" dirty="0"/>
                        <a:t>Low price</a:t>
                      </a:r>
                    </a:p>
                  </a:txBody>
                  <a:tcPr>
                    <a:solidFill>
                      <a:srgbClr val="D4EAE4"/>
                    </a:solidFill>
                  </a:tcPr>
                </a:tc>
                <a:tc>
                  <a:txBody>
                    <a:bodyPr/>
                    <a:lstStyle/>
                    <a:p>
                      <a:r>
                        <a:rPr lang="en-IN" sz="1000" dirty="0"/>
                        <a:t>Higher price</a:t>
                      </a:r>
                    </a:p>
                  </a:txBody>
                  <a:tcPr>
                    <a:solidFill>
                      <a:srgbClr val="D4EAE4"/>
                    </a:solidFill>
                  </a:tcPr>
                </a:tc>
                <a:tc>
                  <a:txBody>
                    <a:bodyPr/>
                    <a:lstStyle/>
                    <a:p>
                      <a:r>
                        <a:rPr lang="en-IN" sz="1000" dirty="0"/>
                        <a:t>Highest price</a:t>
                      </a:r>
                    </a:p>
                  </a:txBody>
                  <a:tcPr>
                    <a:solidFill>
                      <a:srgbClr val="D4EAE4"/>
                    </a:solidFill>
                  </a:tcPr>
                </a:tc>
                <a:tc>
                  <a:txBody>
                    <a:bodyPr/>
                    <a:lstStyle/>
                    <a:p>
                      <a:r>
                        <a:rPr lang="en-IN" sz="1000" dirty="0"/>
                        <a:t>Varies</a:t>
                      </a:r>
                    </a:p>
                  </a:txBody>
                  <a:tcPr>
                    <a:solidFill>
                      <a:srgbClr val="D4EAE4"/>
                    </a:solidFill>
                  </a:tcPr>
                </a:tc>
                <a:extLst>
                  <a:ext uri="{0D108BD9-81ED-4DB2-BD59-A6C34878D82A}">
                    <a16:rowId xmlns:a16="http://schemas.microsoft.com/office/drawing/2014/main" xmlns="" val="2166801703"/>
                  </a:ext>
                </a:extLst>
              </a:tr>
              <a:tr h="330162">
                <a:tc>
                  <a:txBody>
                    <a:bodyPr/>
                    <a:lstStyle/>
                    <a:p>
                      <a:r>
                        <a:rPr lang="en-IN" sz="1000" b="0" i="0" u="none" strike="noStrike" kern="1200" baseline="0" dirty="0">
                          <a:solidFill>
                            <a:schemeClr val="tx1"/>
                          </a:solidFill>
                          <a:latin typeface="+mn-lt"/>
                          <a:ea typeface="+mn-ea"/>
                          <a:cs typeface="+mn-cs"/>
                        </a:rPr>
                        <a:t>Distribution</a:t>
                      </a:r>
                      <a:endParaRPr lang="en-IN" sz="1000" dirty="0"/>
                    </a:p>
                  </a:txBody>
                  <a:tcPr>
                    <a:solidFill>
                      <a:srgbClr val="D4EAE4"/>
                    </a:solidFill>
                  </a:tcPr>
                </a:tc>
                <a:tc>
                  <a:txBody>
                    <a:bodyPr/>
                    <a:lstStyle/>
                    <a:p>
                      <a:r>
                        <a:rPr lang="en-IN" sz="1000" dirty="0"/>
                        <a:t>Widespread distribution;</a:t>
                      </a:r>
                    </a:p>
                    <a:p>
                      <a:r>
                        <a:rPr lang="en-IN" sz="1000" dirty="0"/>
                        <a:t>convenient locations</a:t>
                      </a:r>
                    </a:p>
                  </a:txBody>
                  <a:tcPr>
                    <a:solidFill>
                      <a:srgbClr val="D4EAE4"/>
                    </a:solidFill>
                  </a:tcPr>
                </a:tc>
                <a:tc>
                  <a:txBody>
                    <a:bodyPr/>
                    <a:lstStyle/>
                    <a:p>
                      <a:r>
                        <a:rPr lang="en-IN" sz="1000" dirty="0"/>
                        <a:t>Selective distribution in fewer outlets</a:t>
                      </a:r>
                    </a:p>
                  </a:txBody>
                  <a:tcPr>
                    <a:solidFill>
                      <a:srgbClr val="D4EAE4"/>
                    </a:solidFill>
                  </a:tcPr>
                </a:tc>
                <a:tc>
                  <a:txBody>
                    <a:bodyPr/>
                    <a:lstStyle/>
                    <a:p>
                      <a:r>
                        <a:rPr lang="en-IN" sz="1000" dirty="0"/>
                        <a:t>Exclusive distribution in only one or a few outlets per market area</a:t>
                      </a:r>
                    </a:p>
                  </a:txBody>
                  <a:tcP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t>Varies</a:t>
                      </a:r>
                    </a:p>
                  </a:txBody>
                  <a:tcPr>
                    <a:solidFill>
                      <a:srgbClr val="D4EAE4"/>
                    </a:solidFill>
                  </a:tcPr>
                </a:tc>
                <a:extLst>
                  <a:ext uri="{0D108BD9-81ED-4DB2-BD59-A6C34878D82A}">
                    <a16:rowId xmlns:a16="http://schemas.microsoft.com/office/drawing/2014/main" xmlns="" val="551741214"/>
                  </a:ext>
                </a:extLst>
              </a:tr>
              <a:tr h="421874">
                <a:tc>
                  <a:txBody>
                    <a:bodyPr/>
                    <a:lstStyle/>
                    <a:p>
                      <a:r>
                        <a:rPr lang="en-IN" sz="1000" b="0" i="0" u="none" strike="noStrike" kern="1200" baseline="0" dirty="0">
                          <a:solidFill>
                            <a:schemeClr val="tx1"/>
                          </a:solidFill>
                          <a:latin typeface="+mn-lt"/>
                          <a:ea typeface="+mn-ea"/>
                          <a:cs typeface="+mn-cs"/>
                        </a:rPr>
                        <a:t>Promotion</a:t>
                      </a:r>
                      <a:endParaRPr lang="en-IN" sz="1000" dirty="0"/>
                    </a:p>
                  </a:txBody>
                  <a:tcPr>
                    <a:solidFill>
                      <a:srgbClr val="D4EAE4"/>
                    </a:solidFill>
                  </a:tcPr>
                </a:tc>
                <a:tc>
                  <a:txBody>
                    <a:bodyPr/>
                    <a:lstStyle/>
                    <a:p>
                      <a:r>
                        <a:rPr lang="en-US" sz="1000" dirty="0"/>
                        <a:t>Mass promotion by the</a:t>
                      </a:r>
                    </a:p>
                    <a:p>
                      <a:r>
                        <a:rPr lang="en-US" sz="1000" dirty="0"/>
                        <a:t>producer</a:t>
                      </a:r>
                      <a:endParaRPr lang="en-IN" sz="1000" dirty="0"/>
                    </a:p>
                  </a:txBody>
                  <a:tcPr>
                    <a:solidFill>
                      <a:srgbClr val="D4EAE4"/>
                    </a:solidFill>
                  </a:tcPr>
                </a:tc>
                <a:tc>
                  <a:txBody>
                    <a:bodyPr/>
                    <a:lstStyle/>
                    <a:p>
                      <a:r>
                        <a:rPr lang="en-IN" sz="1000" dirty="0"/>
                        <a:t>Advertising and personal selling by both the producer and resellers</a:t>
                      </a:r>
                    </a:p>
                  </a:txBody>
                  <a:tcPr>
                    <a:solidFill>
                      <a:srgbClr val="D4EAE4"/>
                    </a:solidFill>
                  </a:tcPr>
                </a:tc>
                <a:tc>
                  <a:txBody>
                    <a:bodyPr/>
                    <a:lstStyle/>
                    <a:p>
                      <a:r>
                        <a:rPr lang="en-IN" sz="1000" dirty="0"/>
                        <a:t>More carefully targeted promotion by both the producer and resellers</a:t>
                      </a:r>
                    </a:p>
                  </a:txBody>
                  <a:tcPr>
                    <a:solidFill>
                      <a:srgbClr val="D4EAE4"/>
                    </a:solidFill>
                  </a:tcPr>
                </a:tc>
                <a:tc>
                  <a:txBody>
                    <a:bodyPr/>
                    <a:lstStyle/>
                    <a:p>
                      <a:r>
                        <a:rPr lang="en-IN" sz="1000" dirty="0"/>
                        <a:t>Aggressive advertising</a:t>
                      </a:r>
                    </a:p>
                    <a:p>
                      <a:r>
                        <a:rPr lang="en-IN" sz="1000" dirty="0"/>
                        <a:t>and personal selling</a:t>
                      </a:r>
                    </a:p>
                    <a:p>
                      <a:r>
                        <a:rPr lang="en-IN" sz="1000" dirty="0"/>
                        <a:t>by the producer and</a:t>
                      </a:r>
                    </a:p>
                    <a:p>
                      <a:r>
                        <a:rPr lang="en-IN" sz="1000" dirty="0"/>
                        <a:t>resellers</a:t>
                      </a:r>
                    </a:p>
                  </a:txBody>
                  <a:tcPr>
                    <a:solidFill>
                      <a:srgbClr val="D4EAE4"/>
                    </a:solidFill>
                  </a:tcPr>
                </a:tc>
                <a:extLst>
                  <a:ext uri="{0D108BD9-81ED-4DB2-BD59-A6C34878D82A}">
                    <a16:rowId xmlns:a16="http://schemas.microsoft.com/office/drawing/2014/main" xmlns="" val="841449250"/>
                  </a:ext>
                </a:extLst>
              </a:tr>
              <a:tr h="330162">
                <a:tc>
                  <a:txBody>
                    <a:bodyPr/>
                    <a:lstStyle/>
                    <a:p>
                      <a:r>
                        <a:rPr lang="en-IN" sz="1000" b="0" i="0" u="none" strike="noStrike" kern="1200" baseline="0" dirty="0">
                          <a:solidFill>
                            <a:schemeClr val="tx1"/>
                          </a:solidFill>
                          <a:latin typeface="+mn-lt"/>
                          <a:ea typeface="+mn-ea"/>
                          <a:cs typeface="+mn-cs"/>
                        </a:rPr>
                        <a:t>Examples</a:t>
                      </a:r>
                      <a:endParaRPr lang="en-IN" sz="1000" dirty="0"/>
                    </a:p>
                  </a:txBody>
                  <a:tcPr>
                    <a:solidFill>
                      <a:srgbClr val="D4EAE4"/>
                    </a:solidFill>
                  </a:tcPr>
                </a:tc>
                <a:tc>
                  <a:txBody>
                    <a:bodyPr/>
                    <a:lstStyle/>
                    <a:p>
                      <a:r>
                        <a:rPr lang="en-IN" sz="1000" dirty="0"/>
                        <a:t>Toothpaste, magazines,</a:t>
                      </a:r>
                    </a:p>
                    <a:p>
                      <a:r>
                        <a:rPr lang="en-IN" sz="1000" dirty="0"/>
                        <a:t>and laundry detergent</a:t>
                      </a:r>
                    </a:p>
                  </a:txBody>
                  <a:tcPr>
                    <a:solidFill>
                      <a:srgbClr val="D4EAE4"/>
                    </a:solidFill>
                  </a:tcPr>
                </a:tc>
                <a:tc>
                  <a:txBody>
                    <a:bodyPr/>
                    <a:lstStyle/>
                    <a:p>
                      <a:r>
                        <a:rPr lang="en-IN" sz="1000" dirty="0"/>
                        <a:t>Major appliances, televisions, furniture, and clothing</a:t>
                      </a:r>
                    </a:p>
                  </a:txBody>
                  <a:tcPr>
                    <a:solidFill>
                      <a:srgbClr val="D4EAE4"/>
                    </a:solidFill>
                  </a:tcPr>
                </a:tc>
                <a:tc>
                  <a:txBody>
                    <a:bodyPr/>
                    <a:lstStyle/>
                    <a:p>
                      <a:r>
                        <a:rPr lang="en-IN" sz="1000" dirty="0"/>
                        <a:t>Luxury goods, such as</a:t>
                      </a:r>
                    </a:p>
                    <a:p>
                      <a:r>
                        <a:rPr lang="en-IN" sz="1000" dirty="0"/>
                        <a:t>Rolex watches or fine</a:t>
                      </a:r>
                    </a:p>
                    <a:p>
                      <a:r>
                        <a:rPr lang="en-IN" sz="1000" dirty="0"/>
                        <a:t>crystal</a:t>
                      </a:r>
                    </a:p>
                  </a:txBody>
                  <a:tcPr>
                    <a:solidFill>
                      <a:srgbClr val="D4EAE4"/>
                    </a:solidFill>
                  </a:tcPr>
                </a:tc>
                <a:tc>
                  <a:txBody>
                    <a:bodyPr/>
                    <a:lstStyle/>
                    <a:p>
                      <a:r>
                        <a:rPr lang="en-IN" sz="1000" dirty="0"/>
                        <a:t>Life insurance and Red</a:t>
                      </a:r>
                    </a:p>
                    <a:p>
                      <a:r>
                        <a:rPr lang="en-IN" sz="1000" dirty="0"/>
                        <a:t>Cross blood donations</a:t>
                      </a:r>
                    </a:p>
                  </a:txBody>
                  <a:tcPr>
                    <a:solidFill>
                      <a:srgbClr val="D4EAE4"/>
                    </a:solidFill>
                  </a:tcPr>
                </a:tc>
                <a:extLst>
                  <a:ext uri="{0D108BD9-81ED-4DB2-BD59-A6C34878D82A}">
                    <a16:rowId xmlns:a16="http://schemas.microsoft.com/office/drawing/2014/main" xmlns="" val="3174421495"/>
                  </a:ext>
                </a:extLst>
              </a:tr>
            </a:tbl>
          </a:graphicData>
        </a:graphic>
      </p:graphicFrame>
    </p:spTree>
    <p:extLst>
      <p:ext uri="{BB962C8B-B14F-4D97-AF65-F5344CB8AC3E}">
        <p14:creationId xmlns:p14="http://schemas.microsoft.com/office/powerpoint/2010/main" val="49607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(7 of 17)</a:t>
            </a:r>
            <a:endParaRPr lang="en-US" sz="2800" dirty="0">
              <a:latin typeface="+mj-lt"/>
            </a:endParaRPr>
          </a:p>
        </p:txBody>
      </p:sp>
      <p:sp>
        <p:nvSpPr>
          <p:cNvPr id="3" name="Content Placeholder 2"/>
          <p:cNvSpPr>
            <a:spLocks noGrp="1"/>
          </p:cNvSpPr>
          <p:nvPr>
            <p:ph idx="1"/>
          </p:nvPr>
        </p:nvSpPr>
        <p:spPr>
          <a:xfrm>
            <a:off x="457200" y="1000125"/>
            <a:ext cx="8229600" cy="3547125"/>
          </a:xfrm>
        </p:spPr>
        <p:txBody>
          <a:bodyPr>
            <a:spAutoFit/>
          </a:bodyPr>
          <a:lstStyle/>
          <a:p>
            <a:pPr marL="0" indent="0">
              <a:buNone/>
            </a:pPr>
            <a:r>
              <a:rPr lang="en-US" sz="2400" b="1" dirty="0"/>
              <a:t>Product and Service Classifications</a:t>
            </a:r>
            <a:endParaRPr lang="en-IN" altLang="en-US" sz="2400" b="1" dirty="0">
              <a:cs typeface="Arial" panose="020B0604020202020204" pitchFamily="34" charset="0"/>
            </a:endParaRPr>
          </a:p>
          <a:p>
            <a:pPr marL="0" indent="0">
              <a:buNone/>
            </a:pPr>
            <a:r>
              <a:rPr lang="en-IN" altLang="en-US" sz="2400" b="1" dirty="0">
                <a:cs typeface="Arial" panose="020B0604020202020204" pitchFamily="34" charset="0"/>
              </a:rPr>
              <a:t>Consumer products </a:t>
            </a:r>
            <a:r>
              <a:rPr lang="en-IN" altLang="en-US" sz="2400" dirty="0">
                <a:cs typeface="Arial" panose="020B0604020202020204" pitchFamily="34" charset="0"/>
              </a:rPr>
              <a:t>are products and services bought by final consumers for personal consumption.</a:t>
            </a:r>
          </a:p>
          <a:p>
            <a:r>
              <a:rPr lang="en-US" altLang="en-US" sz="2400" dirty="0">
                <a:cs typeface="Arial" panose="020B0604020202020204" pitchFamily="34" charset="0"/>
              </a:rPr>
              <a:t>Convenience products</a:t>
            </a:r>
          </a:p>
          <a:p>
            <a:r>
              <a:rPr lang="en-US" altLang="en-US" sz="2400" dirty="0">
                <a:cs typeface="Arial" panose="020B0604020202020204" pitchFamily="34" charset="0"/>
              </a:rPr>
              <a:t>Shopping products</a:t>
            </a:r>
          </a:p>
          <a:p>
            <a:r>
              <a:rPr lang="en-US" altLang="en-US" sz="2400" dirty="0">
                <a:cs typeface="Arial" panose="020B0604020202020204" pitchFamily="34" charset="0"/>
              </a:rPr>
              <a:t>Specialty products</a:t>
            </a:r>
          </a:p>
          <a:p>
            <a:r>
              <a:rPr lang="en-US" altLang="en-US" sz="2400" dirty="0">
                <a:cs typeface="Arial" panose="020B0604020202020204" pitchFamily="34" charset="0"/>
              </a:rPr>
              <a:t>Unsought products</a:t>
            </a:r>
          </a:p>
        </p:txBody>
      </p:sp>
    </p:spTree>
    <p:extLst>
      <p:ext uri="{BB962C8B-B14F-4D97-AF65-F5344CB8AC3E}">
        <p14:creationId xmlns:p14="http://schemas.microsoft.com/office/powerpoint/2010/main" val="91799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(8 of 17)</a:t>
            </a:r>
            <a:endParaRPr lang="en-US" sz="2800" dirty="0">
              <a:latin typeface="+mj-lt"/>
            </a:endParaRPr>
          </a:p>
        </p:txBody>
      </p:sp>
      <p:sp>
        <p:nvSpPr>
          <p:cNvPr id="3" name="Content Placeholder 2"/>
          <p:cNvSpPr>
            <a:spLocks noGrp="1"/>
          </p:cNvSpPr>
          <p:nvPr>
            <p:ph idx="1"/>
          </p:nvPr>
        </p:nvSpPr>
        <p:spPr>
          <a:xfrm>
            <a:off x="457200" y="990600"/>
            <a:ext cx="8229600" cy="3262432"/>
          </a:xfrm>
        </p:spPr>
        <p:txBody>
          <a:bodyPr>
            <a:spAutoFit/>
          </a:bodyPr>
          <a:lstStyle/>
          <a:p>
            <a:pPr marL="0" indent="0">
              <a:spcBef>
                <a:spcPts val="600"/>
              </a:spcBef>
              <a:buNone/>
            </a:pPr>
            <a:r>
              <a:rPr lang="en-US" sz="2400" b="1" dirty="0"/>
              <a:t>Product and Service Classifications</a:t>
            </a:r>
            <a:endParaRPr lang="en-IN" altLang="en-US" sz="2400" b="1" dirty="0">
              <a:cs typeface="Arial" panose="020B0604020202020204" pitchFamily="34" charset="0"/>
            </a:endParaRPr>
          </a:p>
          <a:p>
            <a:pPr marL="0" indent="0">
              <a:spcBef>
                <a:spcPts val="600"/>
              </a:spcBef>
              <a:buNone/>
            </a:pPr>
            <a:r>
              <a:rPr lang="en-US" altLang="en-US" sz="2400" b="1" dirty="0">
                <a:solidFill>
                  <a:srgbClr val="000000"/>
                </a:solidFill>
              </a:rPr>
              <a:t>Convenience products </a:t>
            </a:r>
            <a:r>
              <a:rPr lang="en-US" altLang="en-US" sz="2400" dirty="0">
                <a:solidFill>
                  <a:srgbClr val="000000"/>
                </a:solidFill>
              </a:rPr>
              <a:t>are</a:t>
            </a:r>
            <a:r>
              <a:rPr lang="en-US" altLang="en-US" sz="2400" b="1" dirty="0">
                <a:solidFill>
                  <a:srgbClr val="000000"/>
                </a:solidFill>
              </a:rPr>
              <a:t> </a:t>
            </a:r>
            <a:r>
              <a:rPr lang="en-US" altLang="en-US" sz="2400" dirty="0">
                <a:solidFill>
                  <a:srgbClr val="000000"/>
                </a:solidFill>
              </a:rPr>
              <a:t>consumer products and services that the customer usually buys frequently, immediately, and with a minimum comparison and buying effort.</a:t>
            </a:r>
          </a:p>
          <a:p>
            <a:pPr>
              <a:spcBef>
                <a:spcPts val="600"/>
              </a:spcBef>
            </a:pPr>
            <a:r>
              <a:rPr lang="en-US" altLang="en-US" sz="2400" dirty="0">
                <a:solidFill>
                  <a:srgbClr val="000000"/>
                </a:solidFill>
              </a:rPr>
              <a:t>Newspapers</a:t>
            </a:r>
          </a:p>
          <a:p>
            <a:pPr>
              <a:spcBef>
                <a:spcPts val="600"/>
              </a:spcBef>
            </a:pPr>
            <a:r>
              <a:rPr lang="en-US" altLang="en-US" sz="2400" dirty="0">
                <a:solidFill>
                  <a:srgbClr val="000000"/>
                </a:solidFill>
              </a:rPr>
              <a:t>Candy</a:t>
            </a:r>
          </a:p>
          <a:p>
            <a:pPr>
              <a:spcBef>
                <a:spcPts val="600"/>
              </a:spcBef>
            </a:pPr>
            <a:r>
              <a:rPr lang="en-US" altLang="en-US" sz="2400" dirty="0">
                <a:solidFill>
                  <a:srgbClr val="000000"/>
                </a:solidFill>
              </a:rPr>
              <a:t>Fast food</a:t>
            </a:r>
          </a:p>
        </p:txBody>
      </p:sp>
    </p:spTree>
    <p:extLst>
      <p:ext uri="{BB962C8B-B14F-4D97-AF65-F5344CB8AC3E}">
        <p14:creationId xmlns:p14="http://schemas.microsoft.com/office/powerpoint/2010/main" val="320834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(9 of 17)</a:t>
            </a:r>
            <a:endParaRPr lang="en-US" sz="2800" dirty="0">
              <a:latin typeface="+mj-lt"/>
            </a:endParaRPr>
          </a:p>
        </p:txBody>
      </p:sp>
      <p:sp>
        <p:nvSpPr>
          <p:cNvPr id="3" name="Content Placeholder 2"/>
          <p:cNvSpPr>
            <a:spLocks noGrp="1"/>
          </p:cNvSpPr>
          <p:nvPr>
            <p:ph idx="1"/>
          </p:nvPr>
        </p:nvSpPr>
        <p:spPr>
          <a:xfrm>
            <a:off x="457200" y="990600"/>
            <a:ext cx="8229600" cy="3008516"/>
          </a:xfrm>
        </p:spPr>
        <p:txBody>
          <a:bodyPr>
            <a:spAutoFit/>
          </a:bodyPr>
          <a:lstStyle/>
          <a:p>
            <a:pPr marL="0" indent="0">
              <a:buNone/>
            </a:pPr>
            <a:r>
              <a:rPr lang="en-US" sz="2400" b="1" dirty="0"/>
              <a:t>Product and Service Classifications</a:t>
            </a:r>
            <a:endParaRPr lang="en-IN" altLang="en-US" sz="2400" b="1" dirty="0">
              <a:cs typeface="Arial" panose="020B0604020202020204" pitchFamily="34" charset="0"/>
            </a:endParaRPr>
          </a:p>
          <a:p>
            <a:pPr marL="0" indent="0">
              <a:buNone/>
            </a:pPr>
            <a:r>
              <a:rPr lang="en-IN" altLang="en-US" sz="2400" b="1" dirty="0">
                <a:solidFill>
                  <a:srgbClr val="000000"/>
                </a:solidFill>
              </a:rPr>
              <a:t>Shopping products </a:t>
            </a:r>
            <a:r>
              <a:rPr lang="en-IN" altLang="en-US" sz="2400" dirty="0">
                <a:solidFill>
                  <a:srgbClr val="000000"/>
                </a:solidFill>
              </a:rPr>
              <a:t>are less frequently purchased consumer products and services that the customer compares carefully on suitability, quality, price, and style.</a:t>
            </a:r>
          </a:p>
          <a:p>
            <a:pPr>
              <a:spcBef>
                <a:spcPts val="600"/>
              </a:spcBef>
            </a:pPr>
            <a:r>
              <a:rPr lang="en-IN" altLang="en-US" sz="2400" dirty="0">
                <a:solidFill>
                  <a:srgbClr val="000000"/>
                </a:solidFill>
              </a:rPr>
              <a:t>Furniture</a:t>
            </a:r>
          </a:p>
          <a:p>
            <a:pPr>
              <a:spcBef>
                <a:spcPts val="600"/>
              </a:spcBef>
            </a:pPr>
            <a:r>
              <a:rPr lang="en-IN" altLang="en-US" sz="2400" dirty="0">
                <a:solidFill>
                  <a:srgbClr val="000000"/>
                </a:solidFill>
              </a:rPr>
              <a:t>Cars</a:t>
            </a:r>
          </a:p>
          <a:p>
            <a:pPr>
              <a:spcBef>
                <a:spcPts val="600"/>
              </a:spcBef>
            </a:pPr>
            <a:r>
              <a:rPr lang="en-IN" altLang="en-US" sz="2400" dirty="0">
                <a:solidFill>
                  <a:srgbClr val="000000"/>
                </a:solidFill>
              </a:rPr>
              <a:t>Appliances</a:t>
            </a:r>
          </a:p>
        </p:txBody>
      </p:sp>
    </p:spTree>
    <p:extLst>
      <p:ext uri="{BB962C8B-B14F-4D97-AF65-F5344CB8AC3E}">
        <p14:creationId xmlns:p14="http://schemas.microsoft.com/office/powerpoint/2010/main" val="14594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(10 of 17)</a:t>
            </a:r>
            <a:endParaRPr lang="en-US" sz="2800" dirty="0">
              <a:latin typeface="+mj-lt"/>
            </a:endParaRPr>
          </a:p>
        </p:txBody>
      </p:sp>
      <p:sp>
        <p:nvSpPr>
          <p:cNvPr id="3" name="Content Placeholder 2"/>
          <p:cNvSpPr>
            <a:spLocks noGrp="1"/>
          </p:cNvSpPr>
          <p:nvPr>
            <p:ph idx="1"/>
          </p:nvPr>
        </p:nvSpPr>
        <p:spPr>
          <a:xfrm>
            <a:off x="457200" y="990600"/>
            <a:ext cx="8229600" cy="3377848"/>
          </a:xfrm>
        </p:spPr>
        <p:txBody>
          <a:bodyPr>
            <a:spAutoFit/>
          </a:bodyPr>
          <a:lstStyle/>
          <a:p>
            <a:pPr marL="0" indent="0">
              <a:buNone/>
            </a:pPr>
            <a:r>
              <a:rPr lang="en-US" sz="2400" b="1" dirty="0"/>
              <a:t>Product and Service Classifications</a:t>
            </a:r>
            <a:endParaRPr lang="en-IN" altLang="en-US" sz="2400" b="1" dirty="0">
              <a:cs typeface="Arial" panose="020B0604020202020204" pitchFamily="34" charset="0"/>
            </a:endParaRPr>
          </a:p>
          <a:p>
            <a:pPr marL="0" indent="0">
              <a:buNone/>
              <a:tabLst>
                <a:tab pos="338138" algn="l"/>
              </a:tabLst>
            </a:pPr>
            <a:r>
              <a:rPr lang="en-US" altLang="en-US" sz="2400" b="1" dirty="0">
                <a:solidFill>
                  <a:srgbClr val="000000"/>
                </a:solidFill>
              </a:rPr>
              <a:t>Specialty products </a:t>
            </a:r>
            <a:r>
              <a:rPr lang="en-US" altLang="en-US" sz="2400" dirty="0">
                <a:solidFill>
                  <a:srgbClr val="000000"/>
                </a:solidFill>
              </a:rPr>
              <a:t>are</a:t>
            </a:r>
            <a:r>
              <a:rPr lang="en-US" altLang="en-US" sz="2400" b="1" dirty="0">
                <a:solidFill>
                  <a:srgbClr val="000000"/>
                </a:solidFill>
              </a:rPr>
              <a:t> </a:t>
            </a:r>
            <a:r>
              <a:rPr lang="en-US" altLang="en-US" sz="2400" dirty="0">
                <a:solidFill>
                  <a:srgbClr val="000000"/>
                </a:solidFill>
              </a:rPr>
              <a:t>consumer products and services with unique characteristics or brand identification for which a significant group of buyers is willing to make a special purchase effort.</a:t>
            </a:r>
          </a:p>
          <a:p>
            <a:pPr>
              <a:spcBef>
                <a:spcPts val="600"/>
              </a:spcBef>
              <a:tabLst>
                <a:tab pos="338138" algn="l"/>
              </a:tabLst>
            </a:pPr>
            <a:r>
              <a:rPr lang="en-IN" altLang="en-US" sz="2400" dirty="0">
                <a:solidFill>
                  <a:srgbClr val="000000"/>
                </a:solidFill>
              </a:rPr>
              <a:t>Medical services</a:t>
            </a:r>
          </a:p>
          <a:p>
            <a:pPr>
              <a:spcBef>
                <a:spcPts val="600"/>
              </a:spcBef>
              <a:tabLst>
                <a:tab pos="338138" algn="l"/>
              </a:tabLst>
            </a:pPr>
            <a:r>
              <a:rPr lang="en-IN" altLang="en-US" sz="2400" dirty="0">
                <a:solidFill>
                  <a:srgbClr val="000000"/>
                </a:solidFill>
              </a:rPr>
              <a:t>Designer clothes</a:t>
            </a:r>
          </a:p>
          <a:p>
            <a:pPr>
              <a:spcBef>
                <a:spcPts val="600"/>
              </a:spcBef>
              <a:tabLst>
                <a:tab pos="338138" algn="l"/>
              </a:tabLst>
            </a:pPr>
            <a:r>
              <a:rPr lang="en-IN" altLang="en-US" sz="2400" dirty="0">
                <a:solidFill>
                  <a:srgbClr val="000000"/>
                </a:solidFill>
              </a:rPr>
              <a:t>High-end electronics</a:t>
            </a:r>
          </a:p>
        </p:txBody>
      </p:sp>
    </p:spTree>
    <p:extLst>
      <p:ext uri="{BB962C8B-B14F-4D97-AF65-F5344CB8AC3E}">
        <p14:creationId xmlns:p14="http://schemas.microsoft.com/office/powerpoint/2010/main" val="324953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(11 of 17)</a:t>
            </a:r>
            <a:endParaRPr lang="en-US" sz="2800" dirty="0">
              <a:latin typeface="+mj-lt"/>
            </a:endParaRPr>
          </a:p>
        </p:txBody>
      </p:sp>
      <p:sp>
        <p:nvSpPr>
          <p:cNvPr id="3" name="Content Placeholder 2"/>
          <p:cNvSpPr>
            <a:spLocks noGrp="1"/>
          </p:cNvSpPr>
          <p:nvPr>
            <p:ph idx="1"/>
          </p:nvPr>
        </p:nvSpPr>
        <p:spPr>
          <a:xfrm>
            <a:off x="457200" y="990600"/>
            <a:ext cx="8229600" cy="2893100"/>
          </a:xfrm>
        </p:spPr>
        <p:txBody>
          <a:bodyPr>
            <a:spAutoFit/>
          </a:bodyPr>
          <a:lstStyle/>
          <a:p>
            <a:pPr marL="0" indent="0">
              <a:spcBef>
                <a:spcPts val="600"/>
              </a:spcBef>
              <a:buNone/>
            </a:pPr>
            <a:r>
              <a:rPr lang="en-US" sz="2400" b="1" dirty="0"/>
              <a:t>Product and Service Classifications</a:t>
            </a:r>
            <a:endParaRPr lang="en-IN" altLang="en-US" sz="2400" b="1" dirty="0">
              <a:cs typeface="Arial" panose="020B0604020202020204" pitchFamily="34" charset="0"/>
            </a:endParaRPr>
          </a:p>
          <a:p>
            <a:pPr marL="0" indent="0">
              <a:spcBef>
                <a:spcPts val="600"/>
              </a:spcBef>
              <a:buNone/>
              <a:tabLst>
                <a:tab pos="338138" algn="l"/>
              </a:tabLst>
            </a:pPr>
            <a:r>
              <a:rPr lang="en-IN" altLang="en-US" sz="2400" b="1" dirty="0">
                <a:solidFill>
                  <a:srgbClr val="000000"/>
                </a:solidFill>
              </a:rPr>
              <a:t>Unsought products </a:t>
            </a:r>
            <a:r>
              <a:rPr lang="en-IN" altLang="en-US" sz="2400" dirty="0">
                <a:solidFill>
                  <a:srgbClr val="000000"/>
                </a:solidFill>
              </a:rPr>
              <a:t>are consumer products that the consumer does not know about or knows about but does not normally think of buying.</a:t>
            </a:r>
          </a:p>
          <a:p>
            <a:pPr>
              <a:spcBef>
                <a:spcPts val="600"/>
              </a:spcBef>
              <a:tabLst>
                <a:tab pos="338138" algn="l"/>
              </a:tabLst>
            </a:pPr>
            <a:r>
              <a:rPr lang="en-US" altLang="en-US" sz="2400" dirty="0">
                <a:solidFill>
                  <a:srgbClr val="000000"/>
                </a:solidFill>
              </a:rPr>
              <a:t>Life insurance</a:t>
            </a:r>
          </a:p>
          <a:p>
            <a:pPr>
              <a:spcBef>
                <a:spcPts val="600"/>
              </a:spcBef>
              <a:tabLst>
                <a:tab pos="338138" algn="l"/>
              </a:tabLst>
            </a:pPr>
            <a:r>
              <a:rPr lang="en-US" altLang="en-US" sz="2400" dirty="0">
                <a:solidFill>
                  <a:srgbClr val="000000"/>
                </a:solidFill>
              </a:rPr>
              <a:t>Funeral services</a:t>
            </a:r>
          </a:p>
          <a:p>
            <a:pPr>
              <a:spcBef>
                <a:spcPts val="600"/>
              </a:spcBef>
              <a:tabLst>
                <a:tab pos="338138" algn="l"/>
              </a:tabLst>
            </a:pPr>
            <a:r>
              <a:rPr lang="en-US" altLang="en-US" sz="2400" dirty="0">
                <a:solidFill>
                  <a:srgbClr val="000000"/>
                </a:solidFill>
              </a:rPr>
              <a:t>Blood donations</a:t>
            </a:r>
          </a:p>
        </p:txBody>
      </p:sp>
    </p:spTree>
    <p:extLst>
      <p:ext uri="{BB962C8B-B14F-4D97-AF65-F5344CB8AC3E}">
        <p14:creationId xmlns:p14="http://schemas.microsoft.com/office/powerpoint/2010/main" val="256180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(12 of 17)</a:t>
            </a:r>
            <a:endParaRPr lang="en-US" sz="2800" dirty="0">
              <a:latin typeface="+mj-lt"/>
            </a:endParaRPr>
          </a:p>
        </p:txBody>
      </p:sp>
      <p:sp>
        <p:nvSpPr>
          <p:cNvPr id="3" name="Content Placeholder 2"/>
          <p:cNvSpPr>
            <a:spLocks noGrp="1"/>
          </p:cNvSpPr>
          <p:nvPr>
            <p:ph idx="1"/>
          </p:nvPr>
        </p:nvSpPr>
        <p:spPr>
          <a:xfrm>
            <a:off x="457200" y="990600"/>
            <a:ext cx="8229600" cy="3008516"/>
          </a:xfrm>
        </p:spPr>
        <p:txBody>
          <a:bodyPr>
            <a:spAutoFit/>
          </a:bodyPr>
          <a:lstStyle/>
          <a:p>
            <a:pPr marL="0" indent="0">
              <a:buNone/>
            </a:pPr>
            <a:r>
              <a:rPr lang="en-US" sz="2400" b="1" dirty="0"/>
              <a:t>Product and Service Classifications</a:t>
            </a:r>
            <a:endParaRPr lang="en-IN" altLang="en-US" sz="2400" b="1" dirty="0">
              <a:cs typeface="Arial" panose="020B0604020202020204" pitchFamily="34" charset="0"/>
            </a:endParaRPr>
          </a:p>
          <a:p>
            <a:pPr marL="0" indent="0">
              <a:buNone/>
              <a:tabLst>
                <a:tab pos="338138" algn="l"/>
              </a:tabLst>
            </a:pPr>
            <a:r>
              <a:rPr lang="en-IN" altLang="en-US" sz="2400" b="1" dirty="0">
                <a:solidFill>
                  <a:srgbClr val="000000"/>
                </a:solidFill>
              </a:rPr>
              <a:t>Industrial products </a:t>
            </a:r>
            <a:r>
              <a:rPr lang="en-IN" altLang="en-US" sz="2400" dirty="0">
                <a:solidFill>
                  <a:srgbClr val="000000"/>
                </a:solidFill>
              </a:rPr>
              <a:t>are those products purchased for further processing or for use in conducting a business.</a:t>
            </a:r>
          </a:p>
          <a:p>
            <a:pPr>
              <a:tabLst>
                <a:tab pos="338138" algn="l"/>
              </a:tabLst>
            </a:pPr>
            <a:r>
              <a:rPr lang="en-IN" altLang="en-US" sz="2400" dirty="0">
                <a:solidFill>
                  <a:srgbClr val="000000"/>
                </a:solidFill>
              </a:rPr>
              <a:t>Materials and parts</a:t>
            </a:r>
          </a:p>
          <a:p>
            <a:pPr>
              <a:tabLst>
                <a:tab pos="338138" algn="l"/>
              </a:tabLst>
            </a:pPr>
            <a:r>
              <a:rPr lang="en-IN" altLang="en-US" sz="2400" dirty="0">
                <a:solidFill>
                  <a:srgbClr val="000000"/>
                </a:solidFill>
              </a:rPr>
              <a:t>Capital items</a:t>
            </a:r>
          </a:p>
          <a:p>
            <a:pPr>
              <a:tabLst>
                <a:tab pos="338138" algn="l"/>
              </a:tabLst>
            </a:pPr>
            <a:r>
              <a:rPr lang="en-IN" altLang="en-US" sz="2400" dirty="0">
                <a:solidFill>
                  <a:srgbClr val="000000"/>
                </a:solidFill>
              </a:rPr>
              <a:t>Supplies and services</a:t>
            </a:r>
          </a:p>
        </p:txBody>
      </p:sp>
    </p:spTree>
    <p:extLst>
      <p:ext uri="{BB962C8B-B14F-4D97-AF65-F5344CB8AC3E}">
        <p14:creationId xmlns:p14="http://schemas.microsoft.com/office/powerpoint/2010/main" val="100634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(13 of 17)</a:t>
            </a:r>
            <a:endParaRPr lang="en-US" sz="2800" dirty="0">
              <a:latin typeface="+mj-lt"/>
            </a:endParaRPr>
          </a:p>
        </p:txBody>
      </p:sp>
      <p:sp>
        <p:nvSpPr>
          <p:cNvPr id="3" name="Content Placeholder 2"/>
          <p:cNvSpPr>
            <a:spLocks noGrp="1"/>
          </p:cNvSpPr>
          <p:nvPr>
            <p:ph idx="1"/>
          </p:nvPr>
        </p:nvSpPr>
        <p:spPr>
          <a:xfrm>
            <a:off x="457200" y="990600"/>
            <a:ext cx="8229600" cy="3162404"/>
          </a:xfrm>
        </p:spPr>
        <p:txBody>
          <a:bodyPr>
            <a:spAutoFit/>
          </a:bodyPr>
          <a:lstStyle/>
          <a:p>
            <a:pPr marL="0" indent="0">
              <a:buNone/>
            </a:pPr>
            <a:r>
              <a:rPr lang="en-US" sz="2400" b="1" dirty="0"/>
              <a:t>Product and Service Classifications</a:t>
            </a:r>
            <a:endParaRPr lang="en-IN" altLang="en-US" sz="2400" b="1" dirty="0">
              <a:cs typeface="Arial" panose="020B0604020202020204" pitchFamily="34" charset="0"/>
            </a:endParaRPr>
          </a:p>
          <a:p>
            <a:pPr marL="0" indent="0">
              <a:buNone/>
            </a:pPr>
            <a:r>
              <a:rPr lang="en-IN" altLang="en-US" sz="2400" b="1" dirty="0">
                <a:solidFill>
                  <a:srgbClr val="000000"/>
                </a:solidFill>
              </a:rPr>
              <a:t>Materials and parts </a:t>
            </a:r>
            <a:r>
              <a:rPr lang="en-IN" altLang="en-US" sz="2400" dirty="0">
                <a:solidFill>
                  <a:srgbClr val="000000"/>
                </a:solidFill>
              </a:rPr>
              <a:t>include raw materials and manufactured materials and parts.</a:t>
            </a:r>
          </a:p>
          <a:p>
            <a:pPr marL="0" indent="0">
              <a:buNone/>
            </a:pPr>
            <a:r>
              <a:rPr lang="en-IN" altLang="en-US" sz="2400" b="1" dirty="0">
                <a:solidFill>
                  <a:srgbClr val="000000"/>
                </a:solidFill>
              </a:rPr>
              <a:t>Capital items </a:t>
            </a:r>
            <a:r>
              <a:rPr lang="en-IN" altLang="en-US" sz="2400" dirty="0">
                <a:solidFill>
                  <a:srgbClr val="000000"/>
                </a:solidFill>
              </a:rPr>
              <a:t>are industrial products that aid in the buyer’s production or operations.</a:t>
            </a:r>
          </a:p>
          <a:p>
            <a:pPr marL="0" indent="0">
              <a:buNone/>
            </a:pPr>
            <a:r>
              <a:rPr lang="en-IN" altLang="en-US" sz="2400" b="1" dirty="0">
                <a:solidFill>
                  <a:srgbClr val="000000"/>
                </a:solidFill>
              </a:rPr>
              <a:t>Supplies and services </a:t>
            </a:r>
            <a:r>
              <a:rPr lang="en-IN" altLang="en-US" sz="2400" dirty="0">
                <a:solidFill>
                  <a:srgbClr val="000000"/>
                </a:solidFill>
              </a:rPr>
              <a:t>include operating supplies, repair and maintenance items, and business services.</a:t>
            </a:r>
          </a:p>
        </p:txBody>
      </p:sp>
    </p:spTree>
    <p:extLst>
      <p:ext uri="{BB962C8B-B14F-4D97-AF65-F5344CB8AC3E}">
        <p14:creationId xmlns:p14="http://schemas.microsoft.com/office/powerpoint/2010/main" val="124815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29600" cy="511889"/>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(14 of 17)</a:t>
            </a:r>
            <a:endParaRPr lang="en-US" sz="2800" dirty="0">
              <a:latin typeface="+mj-lt"/>
            </a:endParaRPr>
          </a:p>
        </p:txBody>
      </p:sp>
      <p:sp>
        <p:nvSpPr>
          <p:cNvPr id="3" name="Content Placeholder 2"/>
          <p:cNvSpPr>
            <a:spLocks noGrp="1"/>
          </p:cNvSpPr>
          <p:nvPr>
            <p:ph idx="1"/>
          </p:nvPr>
        </p:nvSpPr>
        <p:spPr>
          <a:xfrm>
            <a:off x="457199" y="1010057"/>
            <a:ext cx="8220075" cy="2416046"/>
          </a:xfrm>
        </p:spPr>
        <p:txBody>
          <a:bodyPr wrap="square">
            <a:spAutoFit/>
          </a:bodyPr>
          <a:lstStyle/>
          <a:p>
            <a:pPr marL="0" indent="0">
              <a:spcBef>
                <a:spcPts val="0"/>
              </a:spcBef>
              <a:buNone/>
            </a:pPr>
            <a:r>
              <a:rPr lang="en-US" altLang="en-US" sz="2200" b="1" dirty="0">
                <a:cs typeface="Arial" panose="020B0604020202020204" pitchFamily="34" charset="0"/>
              </a:rPr>
              <a:t>Product and Service Classifications</a:t>
            </a:r>
          </a:p>
          <a:p>
            <a:pPr marL="0" indent="0">
              <a:spcBef>
                <a:spcPts val="600"/>
              </a:spcBef>
              <a:buNone/>
            </a:pPr>
            <a:r>
              <a:rPr lang="en-US" altLang="en-US" sz="2200" b="1" dirty="0"/>
              <a:t>Organizations, Persons, Places, and Ideas</a:t>
            </a:r>
          </a:p>
          <a:p>
            <a:pPr marL="280988" indent="-280988">
              <a:spcBef>
                <a:spcPts val="600"/>
              </a:spcBef>
              <a:buClr>
                <a:srgbClr val="0079A4"/>
              </a:buClr>
              <a:buFont typeface="Arial"/>
              <a:buChar char="•"/>
            </a:pPr>
            <a:r>
              <a:rPr lang="en-US" altLang="en-US" sz="2200" dirty="0">
                <a:solidFill>
                  <a:srgbClr val="000000"/>
                </a:solidFill>
              </a:rPr>
              <a:t>Organization marketing</a:t>
            </a:r>
          </a:p>
          <a:p>
            <a:pPr marL="280988" indent="-280988">
              <a:spcBef>
                <a:spcPts val="600"/>
              </a:spcBef>
              <a:buClr>
                <a:srgbClr val="0079A4"/>
              </a:buClr>
              <a:buFont typeface="Arial"/>
              <a:buChar char="•"/>
            </a:pPr>
            <a:r>
              <a:rPr lang="en-US" altLang="en-US" sz="2200" dirty="0">
                <a:solidFill>
                  <a:srgbClr val="000000"/>
                </a:solidFill>
              </a:rPr>
              <a:t>Person marketing</a:t>
            </a:r>
          </a:p>
          <a:p>
            <a:pPr marL="280988" indent="-280988">
              <a:spcBef>
                <a:spcPts val="600"/>
              </a:spcBef>
              <a:buClr>
                <a:srgbClr val="0079A4"/>
              </a:buClr>
              <a:buFont typeface="Arial"/>
              <a:buChar char="•"/>
            </a:pPr>
            <a:r>
              <a:rPr lang="en-US" altLang="en-US" sz="2200" dirty="0">
                <a:solidFill>
                  <a:srgbClr val="000000"/>
                </a:solidFill>
              </a:rPr>
              <a:t>Place marketing </a:t>
            </a:r>
          </a:p>
          <a:p>
            <a:pPr marL="280988" indent="-280988">
              <a:spcBef>
                <a:spcPts val="600"/>
              </a:spcBef>
              <a:buClr>
                <a:srgbClr val="0079A4"/>
              </a:buClr>
              <a:buFont typeface="Arial"/>
              <a:buChar char="•"/>
            </a:pPr>
            <a:r>
              <a:rPr lang="en-US" altLang="en-US" sz="2200" dirty="0">
                <a:solidFill>
                  <a:srgbClr val="000000"/>
                </a:solidFill>
              </a:rPr>
              <a:t>Social marketing </a:t>
            </a:r>
          </a:p>
        </p:txBody>
      </p:sp>
    </p:spTree>
    <p:extLst>
      <p:ext uri="{BB962C8B-B14F-4D97-AF65-F5344CB8AC3E}">
        <p14:creationId xmlns:p14="http://schemas.microsoft.com/office/powerpoint/2010/main" val="297971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939"/>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(15 of 17)</a:t>
            </a:r>
            <a:endParaRPr lang="en-US" sz="2800" dirty="0">
              <a:latin typeface="+mj-lt"/>
            </a:endParaRPr>
          </a:p>
        </p:txBody>
      </p:sp>
      <p:sp>
        <p:nvSpPr>
          <p:cNvPr id="3" name="Content Placeholder 2"/>
          <p:cNvSpPr>
            <a:spLocks noGrp="1"/>
          </p:cNvSpPr>
          <p:nvPr>
            <p:ph idx="1"/>
          </p:nvPr>
        </p:nvSpPr>
        <p:spPr>
          <a:xfrm>
            <a:off x="457200" y="1000125"/>
            <a:ext cx="8229600" cy="1669688"/>
          </a:xfrm>
        </p:spPr>
        <p:txBody>
          <a:bodyPr>
            <a:spAutoFit/>
          </a:bodyPr>
          <a:lstStyle/>
          <a:p>
            <a:pPr marL="0" indent="0">
              <a:buNone/>
            </a:pPr>
            <a:r>
              <a:rPr lang="en-US" sz="2400" b="1" dirty="0"/>
              <a:t>Product and Service Decisions</a:t>
            </a:r>
            <a:endParaRPr lang="en-IN" altLang="en-US" sz="2400" b="1" dirty="0">
              <a:cs typeface="Arial" panose="020B0604020202020204" pitchFamily="34" charset="0"/>
            </a:endParaRPr>
          </a:p>
          <a:p>
            <a:pPr marL="0" indent="0">
              <a:buNone/>
            </a:pPr>
            <a:r>
              <a:rPr lang="en-IN" altLang="en-US" sz="2400" b="1" dirty="0">
                <a:cs typeface="Arial" panose="020B0604020202020204" pitchFamily="34" charset="0"/>
              </a:rPr>
              <a:t>Organization marketing </a:t>
            </a:r>
            <a:r>
              <a:rPr lang="en-IN" altLang="en-US" sz="2400" dirty="0">
                <a:cs typeface="Arial" panose="020B0604020202020204" pitchFamily="34" charset="0"/>
              </a:rPr>
              <a:t>consists of activities undertaken to create, maintain, or change the attitudes and </a:t>
            </a:r>
            <a:r>
              <a:rPr lang="en-IN" altLang="en-US" sz="2400" dirty="0" err="1">
                <a:cs typeface="Arial" panose="020B0604020202020204" pitchFamily="34" charset="0"/>
              </a:rPr>
              <a:t>behaviors</a:t>
            </a:r>
            <a:r>
              <a:rPr lang="en-IN" altLang="en-US" sz="2400" dirty="0">
                <a:cs typeface="Arial" panose="020B0604020202020204" pitchFamily="34" charset="0"/>
              </a:rPr>
              <a:t> of target consumers toward an organization.</a:t>
            </a:r>
            <a:endParaRPr lang="en-US" altLang="en-US" sz="1800" dirty="0">
              <a:cs typeface="Arial" panose="020B0604020202020204" pitchFamily="34" charset="0"/>
            </a:endParaRPr>
          </a:p>
        </p:txBody>
      </p:sp>
    </p:spTree>
    <p:extLst>
      <p:ext uri="{BB962C8B-B14F-4D97-AF65-F5344CB8AC3E}">
        <p14:creationId xmlns:p14="http://schemas.microsoft.com/office/powerpoint/2010/main" val="143081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67"/>
            <a:ext cx="8229600" cy="1176433"/>
          </a:xfrm>
        </p:spPr>
        <p:txBody>
          <a:bodyPr/>
          <a:lstStyle/>
          <a:p>
            <a:r>
              <a:rPr lang="en-US" dirty="0">
                <a:latin typeface="+mj-lt"/>
              </a:rPr>
              <a:t>STARBUCKS: Delivering the “Starbucks Experience”</a:t>
            </a:r>
          </a:p>
        </p:txBody>
      </p:sp>
      <p:sp>
        <p:nvSpPr>
          <p:cNvPr id="3" name="Content Placeholder 2"/>
          <p:cNvSpPr>
            <a:spLocks noGrp="1"/>
          </p:cNvSpPr>
          <p:nvPr>
            <p:ph idx="1"/>
          </p:nvPr>
        </p:nvSpPr>
        <p:spPr>
          <a:xfrm>
            <a:off x="457200" y="1600201"/>
            <a:ext cx="4114800" cy="1981199"/>
          </a:xfrm>
        </p:spPr>
        <p:txBody>
          <a:bodyPr/>
          <a:lstStyle/>
          <a:p>
            <a:r>
              <a:rPr lang="en-US" sz="2000" dirty="0"/>
              <a:t>The iconic Starbucks brand is about a lot more than just making good coffee. At its core, Starbucks doesn’t sell just coffee. It sells the Starbucks Experience.  “Life happens over coffee.”</a:t>
            </a:r>
          </a:p>
        </p:txBody>
      </p:sp>
      <p:sp>
        <p:nvSpPr>
          <p:cNvPr id="6" name="Content Placeholder 5">
            <a:extLst>
              <a:ext uri="{FF2B5EF4-FFF2-40B4-BE49-F238E27FC236}">
                <a16:creationId xmlns:a16="http://schemas.microsoft.com/office/drawing/2014/main" xmlns="" id="{7A9CEB6E-2A1A-4FC6-8271-C33C268A9194}"/>
              </a:ext>
            </a:extLst>
          </p:cNvPr>
          <p:cNvSpPr>
            <a:spLocks noGrp="1"/>
          </p:cNvSpPr>
          <p:nvPr>
            <p:ph idx="13"/>
          </p:nvPr>
        </p:nvSpPr>
        <p:spPr>
          <a:xfrm>
            <a:off x="4800600" y="1600201"/>
            <a:ext cx="3886200" cy="1840613"/>
          </a:xfrm>
        </p:spPr>
        <p:txBody>
          <a:bodyPr/>
          <a:lstStyle/>
          <a:p>
            <a:pPr marL="0" indent="0">
              <a:buNone/>
            </a:pPr>
            <a:r>
              <a:rPr lang="en-US" sz="2000" dirty="0"/>
              <a:t>More than just coffee, Starbucks sells the “Starbucks Experience,” one that enriches people’s lives one moment, one human being, one extraordinary cup of coffee at a time</a:t>
            </a:r>
            <a:r>
              <a:rPr lang="en-US" sz="2000" dirty="0" smtClean="0"/>
              <a:t>.</a:t>
            </a:r>
            <a:endParaRPr lang="en-US" sz="2000" dirty="0"/>
          </a:p>
        </p:txBody>
      </p:sp>
      <p:pic>
        <p:nvPicPr>
          <p:cNvPr id="10" name="Picture Placeholder 9" descr="A photo shows a cup of coffee at Starbucks with the logo facing the camera. ">
            <a:extLst>
              <a:ext uri="{FF2B5EF4-FFF2-40B4-BE49-F238E27FC236}">
                <a16:creationId xmlns:a16="http://schemas.microsoft.com/office/drawing/2014/main" xmlns="" id="{85D300E3-074B-4EE9-8721-A71BF21A5D57}"/>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876800" y="3607944"/>
            <a:ext cx="3714463" cy="2716656"/>
          </a:xfrm>
          <a:prstGeom prst="rect">
            <a:avLst/>
          </a:prstGeom>
        </p:spPr>
      </p:pic>
    </p:spTree>
    <p:extLst>
      <p:ext uri="{BB962C8B-B14F-4D97-AF65-F5344CB8AC3E}">
        <p14:creationId xmlns:p14="http://schemas.microsoft.com/office/powerpoint/2010/main" val="97396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939"/>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(16 of 17)</a:t>
            </a:r>
            <a:endParaRPr lang="en-US" sz="2800" dirty="0">
              <a:latin typeface="+mj-lt"/>
            </a:endParaRPr>
          </a:p>
        </p:txBody>
      </p:sp>
      <p:sp>
        <p:nvSpPr>
          <p:cNvPr id="3" name="Content Placeholder 2"/>
          <p:cNvSpPr>
            <a:spLocks noGrp="1"/>
          </p:cNvSpPr>
          <p:nvPr>
            <p:ph idx="1"/>
          </p:nvPr>
        </p:nvSpPr>
        <p:spPr>
          <a:xfrm>
            <a:off x="457200" y="1000125"/>
            <a:ext cx="8229600" cy="1669688"/>
          </a:xfrm>
        </p:spPr>
        <p:txBody>
          <a:bodyPr>
            <a:spAutoFit/>
          </a:bodyPr>
          <a:lstStyle/>
          <a:p>
            <a:pPr marL="0" indent="0">
              <a:buNone/>
            </a:pPr>
            <a:r>
              <a:rPr lang="en-US" sz="2400" b="1" dirty="0"/>
              <a:t>Product and Service Classifications</a:t>
            </a:r>
            <a:endParaRPr lang="en-IN" altLang="en-US" sz="2400" b="1" dirty="0">
              <a:cs typeface="Arial" panose="020B0604020202020204" pitchFamily="34" charset="0"/>
            </a:endParaRPr>
          </a:p>
          <a:p>
            <a:pPr marL="0" indent="0">
              <a:buNone/>
            </a:pPr>
            <a:r>
              <a:rPr lang="en-IN" altLang="en-US" sz="2400" b="1" dirty="0">
                <a:cs typeface="Arial" panose="020B0604020202020204" pitchFamily="34" charset="0"/>
              </a:rPr>
              <a:t>Person marketing </a:t>
            </a:r>
            <a:r>
              <a:rPr lang="en-IN" altLang="en-US" sz="2400" dirty="0">
                <a:cs typeface="Arial" panose="020B0604020202020204" pitchFamily="34" charset="0"/>
              </a:rPr>
              <a:t>consists of activities undertaken to create, maintain, or change the attitudes or </a:t>
            </a:r>
            <a:r>
              <a:rPr lang="en-IN" altLang="en-US" sz="2400" dirty="0" err="1">
                <a:cs typeface="Arial" panose="020B0604020202020204" pitchFamily="34" charset="0"/>
              </a:rPr>
              <a:t>behavior</a:t>
            </a:r>
            <a:r>
              <a:rPr lang="en-IN" altLang="en-US" sz="2400" dirty="0">
                <a:cs typeface="Arial" panose="020B0604020202020204" pitchFamily="34" charset="0"/>
              </a:rPr>
              <a:t> of target consumers toward particular people.</a:t>
            </a:r>
          </a:p>
        </p:txBody>
      </p:sp>
    </p:spTree>
    <p:extLst>
      <p:ext uri="{BB962C8B-B14F-4D97-AF65-F5344CB8AC3E}">
        <p14:creationId xmlns:p14="http://schemas.microsoft.com/office/powerpoint/2010/main" val="418172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939"/>
            <a:ext cx="8229600" cy="563078"/>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(17 of 17)</a:t>
            </a:r>
            <a:endParaRPr lang="en-US" sz="2800" dirty="0">
              <a:latin typeface="+mj-lt"/>
            </a:endParaRPr>
          </a:p>
        </p:txBody>
      </p:sp>
      <p:sp>
        <p:nvSpPr>
          <p:cNvPr id="3" name="Content Placeholder 2"/>
          <p:cNvSpPr>
            <a:spLocks noGrp="1"/>
          </p:cNvSpPr>
          <p:nvPr>
            <p:ph idx="1"/>
          </p:nvPr>
        </p:nvSpPr>
        <p:spPr>
          <a:xfrm>
            <a:off x="457200" y="1000125"/>
            <a:ext cx="8229600" cy="2970044"/>
          </a:xfrm>
        </p:spPr>
        <p:txBody>
          <a:bodyPr>
            <a:spAutoFit/>
          </a:bodyPr>
          <a:lstStyle/>
          <a:p>
            <a:pPr marL="0" indent="0">
              <a:buNone/>
            </a:pPr>
            <a:r>
              <a:rPr lang="en-US" sz="2400" b="1" dirty="0"/>
              <a:t>Product and Service Classifications</a:t>
            </a:r>
          </a:p>
          <a:p>
            <a:pPr marL="0" indent="0">
              <a:buNone/>
            </a:pPr>
            <a:r>
              <a:rPr lang="en-US" altLang="en-US" sz="2400" b="1" dirty="0">
                <a:solidFill>
                  <a:srgbClr val="000000"/>
                </a:solidFill>
              </a:rPr>
              <a:t>Place marketing </a:t>
            </a:r>
            <a:r>
              <a:rPr lang="en-US" altLang="en-US" sz="2400" dirty="0">
                <a:solidFill>
                  <a:srgbClr val="000000"/>
                </a:solidFill>
              </a:rPr>
              <a:t>consists of activities undertaken to create, maintain, or change attitudes and behavior toward particular places.</a:t>
            </a:r>
          </a:p>
          <a:p>
            <a:pPr marL="0" indent="0">
              <a:buNone/>
            </a:pPr>
            <a:r>
              <a:rPr lang="en-US" altLang="en-US" sz="2400" b="1" dirty="0">
                <a:solidFill>
                  <a:srgbClr val="000000"/>
                </a:solidFill>
              </a:rPr>
              <a:t>Social marketing </a:t>
            </a:r>
            <a:r>
              <a:rPr lang="en-US" altLang="en-US" sz="2400" dirty="0">
                <a:solidFill>
                  <a:srgbClr val="000000"/>
                </a:solidFill>
              </a:rPr>
              <a:t>uses commercial marketing concepts to influence individuals’ behavior to improve their well-being and that of society.</a:t>
            </a:r>
          </a:p>
        </p:txBody>
      </p:sp>
    </p:spTree>
    <p:extLst>
      <p:ext uri="{BB962C8B-B14F-4D97-AF65-F5344CB8AC3E}">
        <p14:creationId xmlns:p14="http://schemas.microsoft.com/office/powerpoint/2010/main" val="3577688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430"/>
            <a:ext cx="8229600" cy="474452"/>
          </a:xfrm>
        </p:spPr>
        <p:txBody>
          <a:bodyPr wrap="square">
            <a:noAutofit/>
          </a:bodyPr>
          <a:lstStyle/>
          <a:p>
            <a:r>
              <a:rPr lang="en-IN" altLang="en-US" sz="3600" dirty="0">
                <a:latin typeface="+mj-lt"/>
                <a:ea typeface="ヒラギノ角ゴ Pro W3" charset="-128"/>
              </a:rPr>
              <a:t>Learning Objective 2</a:t>
            </a:r>
            <a:endParaRPr lang="en-US" sz="2800" dirty="0">
              <a:latin typeface="+mj-lt"/>
            </a:endParaRPr>
          </a:p>
        </p:txBody>
      </p:sp>
      <p:sp>
        <p:nvSpPr>
          <p:cNvPr id="3" name="Content Placeholder 2"/>
          <p:cNvSpPr>
            <a:spLocks noGrp="1"/>
          </p:cNvSpPr>
          <p:nvPr>
            <p:ph idx="1"/>
          </p:nvPr>
        </p:nvSpPr>
        <p:spPr>
          <a:xfrm>
            <a:off x="457200" y="996741"/>
            <a:ext cx="8229600" cy="1107996"/>
          </a:xfrm>
        </p:spPr>
        <p:txBody>
          <a:bodyPr>
            <a:spAutoFit/>
          </a:bodyPr>
          <a:lstStyle/>
          <a:p>
            <a:pPr marL="0" indent="0">
              <a:buNone/>
            </a:pPr>
            <a:r>
              <a:rPr lang="en-IN" altLang="en-US" sz="2400" dirty="0">
                <a:ea typeface="Verdana" panose="020B0604030504040204" pitchFamily="34" charset="0"/>
                <a:cs typeface="Verdana" panose="020B0604030504040204" pitchFamily="34" charset="0"/>
              </a:rPr>
              <a:t>Describe the decisions companies make regarding their individual products and services, product lines, and product mixes.</a:t>
            </a:r>
          </a:p>
        </p:txBody>
      </p:sp>
    </p:spTree>
    <p:extLst>
      <p:ext uri="{BB962C8B-B14F-4D97-AF65-F5344CB8AC3E}">
        <p14:creationId xmlns:p14="http://schemas.microsoft.com/office/powerpoint/2010/main" val="6929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360"/>
            <a:ext cx="8229600" cy="619386"/>
          </a:xfrm>
        </p:spPr>
        <p:txBody>
          <a:bodyPr wrap="square">
            <a:noAutofit/>
          </a:bodyPr>
          <a:lstStyle/>
          <a:p>
            <a:r>
              <a:rPr lang="en-US" sz="3600" dirty="0">
                <a:latin typeface="+mj-lt"/>
              </a:rPr>
              <a:t>Product and Service Decisions </a:t>
            </a:r>
            <a:r>
              <a:rPr lang="en-US" sz="2800" dirty="0">
                <a:latin typeface="+mj-lt"/>
              </a:rPr>
              <a:t>(1 of 11)</a:t>
            </a:r>
          </a:p>
        </p:txBody>
      </p:sp>
      <p:sp>
        <p:nvSpPr>
          <p:cNvPr id="3" name="Content Placeholder 2"/>
          <p:cNvSpPr>
            <a:spLocks noGrp="1"/>
          </p:cNvSpPr>
          <p:nvPr>
            <p:ph idx="1"/>
          </p:nvPr>
        </p:nvSpPr>
        <p:spPr>
          <a:xfrm>
            <a:off x="457200" y="1002632"/>
            <a:ext cx="8229600" cy="416365"/>
          </a:xfrm>
        </p:spPr>
        <p:txBody>
          <a:bodyPr>
            <a:spAutoFit/>
          </a:bodyPr>
          <a:lstStyle/>
          <a:p>
            <a:pPr marL="0" indent="0">
              <a:buNone/>
            </a:pPr>
            <a:r>
              <a:rPr lang="en-IN" sz="2400" b="1" dirty="0"/>
              <a:t>Figure 8.2 </a:t>
            </a:r>
            <a:r>
              <a:rPr lang="en-IN" sz="2400" dirty="0"/>
              <a:t>Individual Product Decisions</a:t>
            </a:r>
          </a:p>
        </p:txBody>
      </p:sp>
      <p:pic>
        <p:nvPicPr>
          <p:cNvPr id="8" name="Picture Placeholder 7" descr="A flowchart presents the important individual product decisions. &#10;Long description is available in notes, press F6">
            <a:extLst>
              <a:ext uri="{FF2B5EF4-FFF2-40B4-BE49-F238E27FC236}">
                <a16:creationId xmlns:a16="http://schemas.microsoft.com/office/drawing/2014/main" xmlns="" id="{F1A815B5-155E-441C-B147-4DF3BD7923C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21553" y="2569476"/>
            <a:ext cx="8122327" cy="1242238"/>
          </a:xfrm>
          <a:prstGeom prst="rect">
            <a:avLst/>
          </a:prstGeom>
        </p:spPr>
      </p:pic>
    </p:spTree>
    <p:extLst>
      <p:ext uri="{BB962C8B-B14F-4D97-AF65-F5344CB8AC3E}">
        <p14:creationId xmlns:p14="http://schemas.microsoft.com/office/powerpoint/2010/main" val="1519862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297"/>
            <a:ext cx="8229600" cy="563078"/>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(2 of 11)</a:t>
            </a:r>
            <a:endParaRPr lang="en-US" sz="2800" dirty="0">
              <a:latin typeface="+mj-lt"/>
            </a:endParaRPr>
          </a:p>
        </p:txBody>
      </p:sp>
      <p:sp>
        <p:nvSpPr>
          <p:cNvPr id="3" name="Content Placeholder 2"/>
          <p:cNvSpPr>
            <a:spLocks noGrp="1"/>
          </p:cNvSpPr>
          <p:nvPr>
            <p:ph idx="1"/>
          </p:nvPr>
        </p:nvSpPr>
        <p:spPr>
          <a:xfrm>
            <a:off x="457200" y="990600"/>
            <a:ext cx="8229600" cy="2985433"/>
          </a:xfrm>
        </p:spPr>
        <p:txBody>
          <a:bodyPr>
            <a:spAutoFit/>
          </a:bodyPr>
          <a:lstStyle/>
          <a:p>
            <a:pPr marL="0" indent="0">
              <a:buNone/>
            </a:pPr>
            <a:r>
              <a:rPr lang="en-IN" sz="2400" b="1" dirty="0"/>
              <a:t>Individual Product and Service Decisions</a:t>
            </a:r>
          </a:p>
          <a:p>
            <a:pPr marL="0" indent="0">
              <a:buNone/>
              <a:tabLst>
                <a:tab pos="338138" algn="l"/>
              </a:tabLst>
            </a:pPr>
            <a:r>
              <a:rPr lang="en-IN" altLang="en-US" sz="2400" dirty="0">
                <a:solidFill>
                  <a:srgbClr val="000000"/>
                </a:solidFill>
              </a:rPr>
              <a:t>Communicate and deliver benefits by </a:t>
            </a:r>
            <a:r>
              <a:rPr lang="en-IN" altLang="en-US" sz="2400" b="1" dirty="0">
                <a:solidFill>
                  <a:srgbClr val="000000"/>
                </a:solidFill>
              </a:rPr>
              <a:t>product and service attributes.</a:t>
            </a:r>
          </a:p>
          <a:p>
            <a:pPr>
              <a:tabLst>
                <a:tab pos="338138" algn="l"/>
              </a:tabLst>
            </a:pPr>
            <a:r>
              <a:rPr lang="en-IN" altLang="en-US" sz="2400" dirty="0">
                <a:solidFill>
                  <a:srgbClr val="000000"/>
                </a:solidFill>
              </a:rPr>
              <a:t>Quality</a:t>
            </a:r>
          </a:p>
          <a:p>
            <a:pPr>
              <a:tabLst>
                <a:tab pos="338138" algn="l"/>
              </a:tabLst>
            </a:pPr>
            <a:r>
              <a:rPr lang="en-IN" altLang="en-US" sz="2400" dirty="0">
                <a:solidFill>
                  <a:srgbClr val="000000"/>
                </a:solidFill>
              </a:rPr>
              <a:t>Features</a:t>
            </a:r>
          </a:p>
          <a:p>
            <a:pPr>
              <a:tabLst>
                <a:tab pos="338138" algn="l"/>
              </a:tabLst>
            </a:pPr>
            <a:r>
              <a:rPr lang="en-IN" altLang="en-US" sz="2400" dirty="0">
                <a:solidFill>
                  <a:srgbClr val="000000"/>
                </a:solidFill>
              </a:rPr>
              <a:t>Style and design</a:t>
            </a:r>
          </a:p>
        </p:txBody>
      </p:sp>
    </p:spTree>
    <p:extLst>
      <p:ext uri="{BB962C8B-B14F-4D97-AF65-F5344CB8AC3E}">
        <p14:creationId xmlns:p14="http://schemas.microsoft.com/office/powerpoint/2010/main" val="2787325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582"/>
            <a:ext cx="8229600" cy="619386"/>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(3 of 11)</a:t>
            </a:r>
            <a:endParaRPr lang="en-US" sz="2800" dirty="0">
              <a:latin typeface="+mj-lt"/>
            </a:endParaRPr>
          </a:p>
        </p:txBody>
      </p:sp>
      <p:sp>
        <p:nvSpPr>
          <p:cNvPr id="3" name="Content Placeholder 2"/>
          <p:cNvSpPr>
            <a:spLocks noGrp="1"/>
          </p:cNvSpPr>
          <p:nvPr>
            <p:ph idx="1"/>
          </p:nvPr>
        </p:nvSpPr>
        <p:spPr>
          <a:xfrm>
            <a:off x="471288" y="1059782"/>
            <a:ext cx="4100712" cy="4270400"/>
          </a:xfrm>
        </p:spPr>
        <p:txBody>
          <a:bodyPr wrap="square">
            <a:spAutoFit/>
          </a:bodyPr>
          <a:lstStyle/>
          <a:p>
            <a:pPr marL="0" indent="0">
              <a:spcBef>
                <a:spcPts val="0"/>
              </a:spcBef>
              <a:buNone/>
            </a:pPr>
            <a:r>
              <a:rPr lang="en-IN" altLang="en-US" sz="2000" b="1" dirty="0">
                <a:cs typeface="Arial" panose="020B0604020202020204" pitchFamily="34" charset="0"/>
              </a:rPr>
              <a:t>Individual Product and Service Decisions</a:t>
            </a:r>
          </a:p>
          <a:p>
            <a:pPr marL="0" indent="0">
              <a:buNone/>
            </a:pPr>
            <a:r>
              <a:rPr lang="en-US" sz="2000" b="1" dirty="0">
                <a:solidFill>
                  <a:srgbClr val="000000"/>
                </a:solidFill>
              </a:rPr>
              <a:t>Product quality </a:t>
            </a:r>
            <a:r>
              <a:rPr lang="en-US" sz="2000" dirty="0">
                <a:solidFill>
                  <a:srgbClr val="000000"/>
                </a:solidFill>
              </a:rPr>
              <a:t>refers to the characteristics of a product or service that bear on its ability to satisfy stated or implied customer needs.</a:t>
            </a:r>
            <a:endParaRPr lang="en-US" altLang="en-US" sz="2000" b="1" dirty="0">
              <a:solidFill>
                <a:srgbClr val="000000"/>
              </a:solidFill>
            </a:endParaRPr>
          </a:p>
          <a:p>
            <a:pPr marL="280988" indent="-280988">
              <a:spcBef>
                <a:spcPts val="600"/>
              </a:spcBef>
              <a:buClr>
                <a:srgbClr val="0079A4"/>
              </a:buClr>
              <a:buFont typeface="Arial"/>
              <a:buChar char="•"/>
            </a:pPr>
            <a:r>
              <a:rPr lang="en-IN" altLang="en-US" sz="2000" dirty="0">
                <a:solidFill>
                  <a:srgbClr val="000000"/>
                </a:solidFill>
              </a:rPr>
              <a:t>Total quality management</a:t>
            </a:r>
          </a:p>
          <a:p>
            <a:pPr marL="280988" indent="-280988">
              <a:spcBef>
                <a:spcPts val="600"/>
              </a:spcBef>
              <a:buClr>
                <a:srgbClr val="0079A4"/>
              </a:buClr>
              <a:buFont typeface="Arial"/>
              <a:buChar char="•"/>
            </a:pPr>
            <a:r>
              <a:rPr lang="en-IN" altLang="en-US" sz="2000" dirty="0">
                <a:solidFill>
                  <a:srgbClr val="000000"/>
                </a:solidFill>
              </a:rPr>
              <a:t>Return-on-quality</a:t>
            </a:r>
          </a:p>
          <a:p>
            <a:pPr marL="280988" indent="-280988">
              <a:spcBef>
                <a:spcPts val="600"/>
              </a:spcBef>
              <a:buClr>
                <a:srgbClr val="0079A4"/>
              </a:buClr>
              <a:buFont typeface="Arial"/>
              <a:buChar char="•"/>
            </a:pPr>
            <a:r>
              <a:rPr lang="en-IN" altLang="en-US" sz="2000" dirty="0">
                <a:solidFill>
                  <a:srgbClr val="000000"/>
                </a:solidFill>
              </a:rPr>
              <a:t>Quality level</a:t>
            </a:r>
          </a:p>
          <a:p>
            <a:pPr marL="280988" indent="-280988">
              <a:spcBef>
                <a:spcPts val="600"/>
              </a:spcBef>
              <a:buClr>
                <a:srgbClr val="0079A4"/>
              </a:buClr>
              <a:buFont typeface="Arial"/>
              <a:buChar char="•"/>
            </a:pPr>
            <a:r>
              <a:rPr lang="en-IN" altLang="en-US" sz="2000" dirty="0">
                <a:solidFill>
                  <a:srgbClr val="000000"/>
                </a:solidFill>
              </a:rPr>
              <a:t>Performance quality</a:t>
            </a:r>
          </a:p>
          <a:p>
            <a:pPr marL="280988" indent="-280988">
              <a:spcBef>
                <a:spcPts val="600"/>
              </a:spcBef>
              <a:buClr>
                <a:srgbClr val="0079A4"/>
              </a:buClr>
              <a:buFont typeface="Arial"/>
              <a:buChar char="•"/>
            </a:pPr>
            <a:r>
              <a:rPr lang="en-IN" altLang="en-US" sz="2000" dirty="0">
                <a:solidFill>
                  <a:srgbClr val="000000"/>
                </a:solidFill>
              </a:rPr>
              <a:t>Conformance quality</a:t>
            </a:r>
          </a:p>
        </p:txBody>
      </p:sp>
      <p:sp>
        <p:nvSpPr>
          <p:cNvPr id="6" name="Content Placeholder 5"/>
          <p:cNvSpPr>
            <a:spLocks noGrp="1"/>
          </p:cNvSpPr>
          <p:nvPr>
            <p:ph idx="13"/>
          </p:nvPr>
        </p:nvSpPr>
        <p:spPr>
          <a:xfrm>
            <a:off x="4735988" y="1066800"/>
            <a:ext cx="3941286" cy="1846659"/>
          </a:xfrm>
        </p:spPr>
        <p:txBody>
          <a:bodyPr wrap="square">
            <a:spAutoFit/>
          </a:bodyPr>
          <a:lstStyle/>
          <a:p>
            <a:pPr marL="0" indent="0">
              <a:buNone/>
            </a:pPr>
            <a:r>
              <a:rPr lang="en-IN" sz="2000" dirty="0"/>
              <a:t>By consistently exceeding customers’ quality expectations, Chick-fil-A has won a trophy case full of awards for top food and service quality and an avidly loyal customer following.</a:t>
            </a:r>
          </a:p>
        </p:txBody>
      </p:sp>
      <p:pic>
        <p:nvPicPr>
          <p:cNvPr id="9" name="Picture Placeholder 8" descr="A photo shows a signboard of Chick-fil-A. ">
            <a:extLst>
              <a:ext uri="{FF2B5EF4-FFF2-40B4-BE49-F238E27FC236}">
                <a16:creationId xmlns:a16="http://schemas.microsoft.com/office/drawing/2014/main" xmlns="" id="{792D9ACC-3805-481F-B217-A67BAE996362}"/>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4735988" y="3111054"/>
            <a:ext cx="3865086" cy="2756346"/>
          </a:xfrm>
          <a:prstGeom prst="rect">
            <a:avLst/>
          </a:prstGeom>
        </p:spPr>
      </p:pic>
    </p:spTree>
    <p:extLst>
      <p:ext uri="{BB962C8B-B14F-4D97-AF65-F5344CB8AC3E}">
        <p14:creationId xmlns:p14="http://schemas.microsoft.com/office/powerpoint/2010/main" val="293678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(4 of 11)</a:t>
            </a:r>
            <a:endParaRPr lang="en-US" sz="2800" dirty="0">
              <a:latin typeface="+mj-lt"/>
            </a:endParaRPr>
          </a:p>
        </p:txBody>
      </p:sp>
      <p:sp>
        <p:nvSpPr>
          <p:cNvPr id="3" name="Content Placeholder 2"/>
          <p:cNvSpPr>
            <a:spLocks noGrp="1"/>
          </p:cNvSpPr>
          <p:nvPr>
            <p:ph idx="1"/>
          </p:nvPr>
        </p:nvSpPr>
        <p:spPr>
          <a:xfrm>
            <a:off x="457200" y="990600"/>
            <a:ext cx="8229600" cy="2793072"/>
          </a:xfrm>
        </p:spPr>
        <p:txBody>
          <a:bodyPr>
            <a:spAutoFit/>
          </a:bodyPr>
          <a:lstStyle/>
          <a:p>
            <a:pPr marL="0" indent="0">
              <a:buNone/>
            </a:pPr>
            <a:r>
              <a:rPr lang="en-IN" sz="2400" b="1" dirty="0"/>
              <a:t>Individual Product and Service Decisions</a:t>
            </a:r>
          </a:p>
          <a:p>
            <a:pPr marL="0" indent="0">
              <a:buNone/>
              <a:tabLst>
                <a:tab pos="338138" algn="l"/>
              </a:tabLst>
            </a:pPr>
            <a:r>
              <a:rPr lang="en-IN" altLang="en-US" sz="2400" b="1" dirty="0">
                <a:solidFill>
                  <a:srgbClr val="000000"/>
                </a:solidFill>
              </a:rPr>
              <a:t>Product Features </a:t>
            </a:r>
          </a:p>
          <a:p>
            <a:pPr>
              <a:tabLst>
                <a:tab pos="338138" algn="l"/>
              </a:tabLst>
            </a:pPr>
            <a:r>
              <a:rPr lang="en-IN" altLang="en-US" sz="2400" dirty="0">
                <a:solidFill>
                  <a:srgbClr val="000000"/>
                </a:solidFill>
              </a:rPr>
              <a:t>Competitive tool for differentiating a product from competitors’ products</a:t>
            </a:r>
          </a:p>
          <a:p>
            <a:pPr>
              <a:tabLst>
                <a:tab pos="338138" algn="l"/>
              </a:tabLst>
            </a:pPr>
            <a:r>
              <a:rPr lang="en-IN" altLang="en-US" sz="2400" dirty="0">
                <a:solidFill>
                  <a:srgbClr val="000000"/>
                </a:solidFill>
              </a:rPr>
              <a:t>Assessed based on the value to the customer versus its cost to the company</a:t>
            </a:r>
          </a:p>
        </p:txBody>
      </p:sp>
    </p:spTree>
    <p:extLst>
      <p:ext uri="{BB962C8B-B14F-4D97-AF65-F5344CB8AC3E}">
        <p14:creationId xmlns:p14="http://schemas.microsoft.com/office/powerpoint/2010/main" val="2818286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(5 of 11)</a:t>
            </a:r>
            <a:endParaRPr lang="en-US" sz="2800" dirty="0">
              <a:latin typeface="+mj-lt"/>
            </a:endParaRPr>
          </a:p>
        </p:txBody>
      </p:sp>
      <p:sp>
        <p:nvSpPr>
          <p:cNvPr id="3" name="Content Placeholder 2"/>
          <p:cNvSpPr>
            <a:spLocks noGrp="1"/>
          </p:cNvSpPr>
          <p:nvPr>
            <p:ph idx="1"/>
          </p:nvPr>
        </p:nvSpPr>
        <p:spPr>
          <a:xfrm>
            <a:off x="457200" y="990600"/>
            <a:ext cx="8229600" cy="1862048"/>
          </a:xfrm>
        </p:spPr>
        <p:txBody>
          <a:bodyPr>
            <a:spAutoFit/>
          </a:bodyPr>
          <a:lstStyle/>
          <a:p>
            <a:pPr marL="0" indent="0">
              <a:buNone/>
            </a:pPr>
            <a:r>
              <a:rPr lang="en-IN" sz="2400" b="1" dirty="0"/>
              <a:t>Individual Product and Service Decisions</a:t>
            </a:r>
          </a:p>
          <a:p>
            <a:pPr marL="0" indent="0">
              <a:buNone/>
              <a:tabLst>
                <a:tab pos="338138" algn="l"/>
              </a:tabLst>
            </a:pPr>
            <a:r>
              <a:rPr lang="en-IN" altLang="en-US" sz="2400" b="1" dirty="0">
                <a:solidFill>
                  <a:srgbClr val="000000"/>
                </a:solidFill>
              </a:rPr>
              <a:t>Style</a:t>
            </a:r>
            <a:r>
              <a:rPr lang="en-IN" altLang="en-US" sz="2400" dirty="0">
                <a:solidFill>
                  <a:srgbClr val="000000"/>
                </a:solidFill>
              </a:rPr>
              <a:t> describes the appearance of the product.</a:t>
            </a:r>
          </a:p>
          <a:p>
            <a:pPr marL="0" indent="0">
              <a:buNone/>
              <a:tabLst>
                <a:tab pos="338138" algn="l"/>
              </a:tabLst>
            </a:pPr>
            <a:r>
              <a:rPr lang="en-IN" altLang="en-US" sz="2400" b="1" dirty="0">
                <a:solidFill>
                  <a:srgbClr val="000000"/>
                </a:solidFill>
              </a:rPr>
              <a:t>Design</a:t>
            </a:r>
            <a:r>
              <a:rPr lang="en-IN" altLang="en-US" sz="2400" dirty="0">
                <a:solidFill>
                  <a:srgbClr val="000000"/>
                </a:solidFill>
              </a:rPr>
              <a:t> contributes to a product’s usefulness as well as to its looks.</a:t>
            </a:r>
          </a:p>
        </p:txBody>
      </p:sp>
    </p:spTree>
    <p:extLst>
      <p:ext uri="{BB962C8B-B14F-4D97-AF65-F5344CB8AC3E}">
        <p14:creationId xmlns:p14="http://schemas.microsoft.com/office/powerpoint/2010/main" val="3115049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582"/>
            <a:ext cx="8229600" cy="619386"/>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(6 of 11)</a:t>
            </a:r>
            <a:endParaRPr lang="en-US" sz="2800" dirty="0">
              <a:latin typeface="+mj-lt"/>
            </a:endParaRPr>
          </a:p>
        </p:txBody>
      </p:sp>
      <p:sp>
        <p:nvSpPr>
          <p:cNvPr id="3" name="Content Placeholder 2"/>
          <p:cNvSpPr>
            <a:spLocks noGrp="1"/>
          </p:cNvSpPr>
          <p:nvPr>
            <p:ph idx="1"/>
          </p:nvPr>
        </p:nvSpPr>
        <p:spPr>
          <a:xfrm>
            <a:off x="457200" y="1022002"/>
            <a:ext cx="8229600" cy="1115690"/>
          </a:xfrm>
        </p:spPr>
        <p:txBody>
          <a:bodyPr>
            <a:spAutoFit/>
          </a:bodyPr>
          <a:lstStyle/>
          <a:p>
            <a:pPr marL="0" indent="0">
              <a:buNone/>
            </a:pPr>
            <a:r>
              <a:rPr lang="en-IN" sz="2000" b="1" dirty="0"/>
              <a:t>Individual Product and Service Decisions</a:t>
            </a:r>
          </a:p>
          <a:p>
            <a:pPr marL="0" indent="0">
              <a:buNone/>
              <a:tabLst>
                <a:tab pos="338138" algn="l"/>
              </a:tabLst>
            </a:pPr>
            <a:r>
              <a:rPr lang="en-IN" altLang="en-US" sz="2000" b="1" dirty="0">
                <a:solidFill>
                  <a:srgbClr val="000000"/>
                </a:solidFill>
              </a:rPr>
              <a:t>Brand</a:t>
            </a:r>
            <a:r>
              <a:rPr lang="en-IN" altLang="en-US" sz="2000" dirty="0">
                <a:solidFill>
                  <a:srgbClr val="000000"/>
                </a:solidFill>
              </a:rPr>
              <a:t> is the name, term, sign, or design or a combination of these, that identifies the maker or seller of a product or service</a:t>
            </a:r>
            <a:r>
              <a:rPr lang="en-IN" altLang="en-US" sz="2000" b="1" dirty="0">
                <a:solidFill>
                  <a:srgbClr val="000000"/>
                </a:solidFill>
              </a:rPr>
              <a:t>.</a:t>
            </a:r>
          </a:p>
        </p:txBody>
      </p:sp>
      <p:sp>
        <p:nvSpPr>
          <p:cNvPr id="6" name="Content Placeholder 5">
            <a:extLst>
              <a:ext uri="{FF2B5EF4-FFF2-40B4-BE49-F238E27FC236}">
                <a16:creationId xmlns:a16="http://schemas.microsoft.com/office/drawing/2014/main" xmlns="" id="{D9484C73-E11C-432E-92DD-23AB65A1544A}"/>
              </a:ext>
            </a:extLst>
          </p:cNvPr>
          <p:cNvSpPr>
            <a:spLocks noGrp="1"/>
          </p:cNvSpPr>
          <p:nvPr>
            <p:ph idx="13"/>
          </p:nvPr>
        </p:nvSpPr>
        <p:spPr>
          <a:xfrm>
            <a:off x="469232" y="2286000"/>
            <a:ext cx="8217568" cy="1223067"/>
          </a:xfrm>
        </p:spPr>
        <p:txBody>
          <a:bodyPr/>
          <a:lstStyle/>
          <a:p>
            <a:pPr marL="0" indent="0">
              <a:buNone/>
            </a:pPr>
            <a:r>
              <a:rPr lang="en-US" sz="2000" dirty="0"/>
              <a:t>A classic stunt by former bargain footwear retailer Payless dramatically illustrated the power of brands in shaping perceptions. Fashion influencers paid as much as $645 for “</a:t>
            </a:r>
            <a:r>
              <a:rPr lang="en-US" sz="2000" dirty="0" err="1"/>
              <a:t>Palessi</a:t>
            </a:r>
            <a:r>
              <a:rPr lang="en-US" sz="2000" dirty="0"/>
              <a:t>” shoes that normally sell for less than $40.</a:t>
            </a:r>
          </a:p>
        </p:txBody>
      </p:sp>
      <p:pic>
        <p:nvPicPr>
          <p:cNvPr id="9" name="Picture Placeholder 8" descr="A photo shows a woman holding shopping bags in a store. The background and the bags read &quot;Palessi.&quot; ">
            <a:extLst>
              <a:ext uri="{FF2B5EF4-FFF2-40B4-BE49-F238E27FC236}">
                <a16:creationId xmlns:a16="http://schemas.microsoft.com/office/drawing/2014/main" xmlns="" id="{8185FD3B-3E78-4655-B77B-D04E2E5317FE}"/>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2099337" y="3638550"/>
            <a:ext cx="4945326" cy="2690178"/>
          </a:xfrm>
          <a:prstGeom prst="rect">
            <a:avLst/>
          </a:prstGeom>
        </p:spPr>
      </p:pic>
    </p:spTree>
    <p:extLst>
      <p:ext uri="{BB962C8B-B14F-4D97-AF65-F5344CB8AC3E}">
        <p14:creationId xmlns:p14="http://schemas.microsoft.com/office/powerpoint/2010/main" val="1414449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078"/>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(7 of 11)</a:t>
            </a:r>
            <a:endParaRPr lang="en-US" sz="2800" dirty="0">
              <a:latin typeface="+mj-lt"/>
            </a:endParaRPr>
          </a:p>
        </p:txBody>
      </p:sp>
      <p:sp>
        <p:nvSpPr>
          <p:cNvPr id="3" name="Content Placeholder 2">
            <a:extLst>
              <a:ext uri="{FF2B5EF4-FFF2-40B4-BE49-F238E27FC236}">
                <a16:creationId xmlns:a16="http://schemas.microsoft.com/office/drawing/2014/main" xmlns="" id="{12D288BA-4647-4799-9EE7-55FF31B42918}"/>
              </a:ext>
            </a:extLst>
          </p:cNvPr>
          <p:cNvSpPr>
            <a:spLocks noGrp="1"/>
          </p:cNvSpPr>
          <p:nvPr>
            <p:ph idx="1"/>
          </p:nvPr>
        </p:nvSpPr>
        <p:spPr>
          <a:xfrm>
            <a:off x="457200" y="990600"/>
            <a:ext cx="8229600" cy="2254230"/>
          </a:xfrm>
        </p:spPr>
        <p:txBody>
          <a:bodyPr/>
          <a:lstStyle/>
          <a:p>
            <a:pPr marL="0" indent="0">
              <a:buNone/>
            </a:pPr>
            <a:r>
              <a:rPr lang="en-IN" altLang="en-US" sz="2400" b="1" dirty="0">
                <a:cs typeface="Arial" panose="020B0604020202020204" pitchFamily="34" charset="0"/>
              </a:rPr>
              <a:t>Individual Product and Service Decisions</a:t>
            </a:r>
            <a:endParaRPr lang="en-US" altLang="en-US" sz="2400" dirty="0">
              <a:cs typeface="Arial" panose="020B0604020202020204" pitchFamily="34" charset="0"/>
            </a:endParaRPr>
          </a:p>
          <a:p>
            <a:pPr marL="0" indent="0">
              <a:buNone/>
            </a:pPr>
            <a:r>
              <a:rPr lang="en-IN" sz="2400" b="1" dirty="0">
                <a:solidFill>
                  <a:srgbClr val="000000"/>
                </a:solidFill>
              </a:rPr>
              <a:t>Packaging</a:t>
            </a:r>
            <a:r>
              <a:rPr lang="en-IN" sz="2400" dirty="0">
                <a:solidFill>
                  <a:srgbClr val="000000"/>
                </a:solidFill>
              </a:rPr>
              <a:t> involves designing and producing the container or wrapper for a product.</a:t>
            </a:r>
          </a:p>
          <a:p>
            <a:pPr marL="0" indent="0">
              <a:buNone/>
            </a:pPr>
            <a:r>
              <a:rPr lang="en-IN" sz="2400" b="1" dirty="0">
                <a:solidFill>
                  <a:srgbClr val="000000"/>
                </a:solidFill>
              </a:rPr>
              <a:t>Labels</a:t>
            </a:r>
            <a:r>
              <a:rPr lang="en-IN" sz="2400" dirty="0">
                <a:solidFill>
                  <a:srgbClr val="000000"/>
                </a:solidFill>
              </a:rPr>
              <a:t> identify the product or brand, describe attributes, and provide promotion.</a:t>
            </a:r>
          </a:p>
        </p:txBody>
      </p:sp>
    </p:spTree>
    <p:extLst>
      <p:ext uri="{BB962C8B-B14F-4D97-AF65-F5344CB8AC3E}">
        <p14:creationId xmlns:p14="http://schemas.microsoft.com/office/powerpoint/2010/main" val="97111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7200" y="986909"/>
            <a:ext cx="8229600" cy="3924151"/>
          </a:xfrm>
        </p:spPr>
        <p:txBody>
          <a:bodyPr>
            <a:spAutoFit/>
          </a:bodyPr>
          <a:lstStyle/>
          <a:p>
            <a:pPr marL="609600" indent="-609600">
              <a:spcBef>
                <a:spcPts val="600"/>
              </a:spcBef>
              <a:buNone/>
            </a:pPr>
            <a:r>
              <a:rPr lang="en-IN" altLang="en-US" sz="2400" b="1" dirty="0">
                <a:solidFill>
                  <a:srgbClr val="007FA3"/>
                </a:solidFill>
                <a:cs typeface="Arial"/>
              </a:rPr>
              <a:t>8.1</a:t>
            </a:r>
            <a:r>
              <a:rPr lang="en-IN" altLang="en-US" sz="2400" dirty="0">
                <a:cs typeface="Arial" panose="020B0604020202020204" pitchFamily="34" charset="0"/>
              </a:rPr>
              <a:t>  Define </a:t>
            </a:r>
            <a:r>
              <a:rPr lang="en-IN" altLang="en-US" sz="2400" i="1" dirty="0">
                <a:cs typeface="Arial" panose="020B0604020202020204" pitchFamily="34" charset="0"/>
              </a:rPr>
              <a:t>product</a:t>
            </a:r>
            <a:r>
              <a:rPr lang="en-IN" altLang="en-US" sz="2400" dirty="0">
                <a:cs typeface="Arial" panose="020B0604020202020204" pitchFamily="34" charset="0"/>
              </a:rPr>
              <a:t> and describe the major classifications of products and services.</a:t>
            </a:r>
          </a:p>
          <a:p>
            <a:pPr marL="609600" indent="-609600">
              <a:spcBef>
                <a:spcPts val="600"/>
              </a:spcBef>
              <a:buNone/>
            </a:pPr>
            <a:r>
              <a:rPr lang="en-IN" altLang="en-US" sz="2400" b="1" dirty="0">
                <a:solidFill>
                  <a:srgbClr val="007FA3"/>
                </a:solidFill>
                <a:cs typeface="Arial"/>
              </a:rPr>
              <a:t>8.2 </a:t>
            </a:r>
            <a:r>
              <a:rPr lang="en-IN" altLang="en-US" sz="2400" dirty="0">
                <a:cs typeface="Arial" panose="020B0604020202020204" pitchFamily="34" charset="0"/>
              </a:rPr>
              <a:t> Describe the decisions companies make regarding their individual products and services, product lines, and product mixes.</a:t>
            </a:r>
          </a:p>
          <a:p>
            <a:pPr marL="609600" indent="-609600">
              <a:spcBef>
                <a:spcPts val="600"/>
              </a:spcBef>
              <a:buNone/>
            </a:pPr>
            <a:r>
              <a:rPr lang="en-IN" altLang="en-US" sz="2400" b="1" dirty="0">
                <a:solidFill>
                  <a:srgbClr val="007FA3"/>
                </a:solidFill>
                <a:cs typeface="Arial"/>
              </a:rPr>
              <a:t>8.3 </a:t>
            </a:r>
            <a:r>
              <a:rPr lang="en-IN" altLang="en-US" sz="2400" dirty="0">
                <a:cs typeface="Arial" panose="020B0604020202020204" pitchFamily="34" charset="0"/>
              </a:rPr>
              <a:t> Identify the four characteristics that affect the marketing of services and the additional marketing considerations that services require.</a:t>
            </a:r>
          </a:p>
          <a:p>
            <a:pPr marL="609600" indent="-609600">
              <a:spcBef>
                <a:spcPts val="600"/>
              </a:spcBef>
              <a:buNone/>
            </a:pPr>
            <a:r>
              <a:rPr lang="en-IN" altLang="en-US" sz="2400" b="1" dirty="0">
                <a:solidFill>
                  <a:srgbClr val="007FA3"/>
                </a:solidFill>
                <a:cs typeface="Arial"/>
              </a:rPr>
              <a:t>8.4</a:t>
            </a:r>
            <a:r>
              <a:rPr lang="en-IN" altLang="en-US" sz="2400" dirty="0">
                <a:cs typeface="Arial" panose="020B0604020202020204" pitchFamily="34" charset="0"/>
              </a:rPr>
              <a:t>  Discuss branding strategy—the decisions companies make in building and managing their brands.</a:t>
            </a:r>
          </a:p>
        </p:txBody>
      </p:sp>
    </p:spTree>
    <p:extLst>
      <p:ext uri="{BB962C8B-B14F-4D97-AF65-F5344CB8AC3E}">
        <p14:creationId xmlns:p14="http://schemas.microsoft.com/office/powerpoint/2010/main" val="306569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(8 of 11)</a:t>
            </a:r>
            <a:endParaRPr lang="en-US" sz="2800" dirty="0">
              <a:latin typeface="+mj-lt"/>
            </a:endParaRPr>
          </a:p>
        </p:txBody>
      </p:sp>
      <p:sp>
        <p:nvSpPr>
          <p:cNvPr id="3" name="Content Placeholder 2"/>
          <p:cNvSpPr>
            <a:spLocks noGrp="1"/>
          </p:cNvSpPr>
          <p:nvPr>
            <p:ph idx="1"/>
          </p:nvPr>
        </p:nvSpPr>
        <p:spPr>
          <a:xfrm>
            <a:off x="457200" y="990600"/>
            <a:ext cx="8229600" cy="754379"/>
          </a:xfrm>
        </p:spPr>
        <p:txBody>
          <a:bodyPr wrap="square">
            <a:spAutoFit/>
          </a:bodyPr>
          <a:lstStyle/>
          <a:p>
            <a:pPr marL="0" indent="0">
              <a:spcBef>
                <a:spcPts val="0"/>
              </a:spcBef>
              <a:buNone/>
            </a:pPr>
            <a:r>
              <a:rPr lang="en-IN" altLang="en-US" sz="2400" b="1" dirty="0">
                <a:cs typeface="Arial" panose="020B0604020202020204" pitchFamily="34" charset="0"/>
              </a:rPr>
              <a:t>Individual Product and Service Decisions</a:t>
            </a:r>
          </a:p>
          <a:p>
            <a:pPr marL="0" indent="0">
              <a:spcBef>
                <a:spcPts val="0"/>
              </a:spcBef>
              <a:buNone/>
            </a:pPr>
            <a:r>
              <a:rPr lang="en-IN" sz="2400" b="1" dirty="0">
                <a:solidFill>
                  <a:srgbClr val="000000"/>
                </a:solidFill>
              </a:rPr>
              <a:t>Product support services </a:t>
            </a:r>
            <a:r>
              <a:rPr lang="en-IN" sz="2400" dirty="0">
                <a:solidFill>
                  <a:srgbClr val="000000"/>
                </a:solidFill>
              </a:rPr>
              <a:t>augment actual products.</a:t>
            </a:r>
            <a:endParaRPr lang="en-IN" altLang="en-US" sz="2400" b="1" dirty="0">
              <a:cs typeface="Arial" panose="020B0604020202020204" pitchFamily="34" charset="0"/>
            </a:endParaRPr>
          </a:p>
        </p:txBody>
      </p:sp>
      <p:sp>
        <p:nvSpPr>
          <p:cNvPr id="6" name="Content Placeholder 5"/>
          <p:cNvSpPr>
            <a:spLocks noGrp="1"/>
          </p:cNvSpPr>
          <p:nvPr>
            <p:ph sz="quarter" idx="13"/>
          </p:nvPr>
        </p:nvSpPr>
        <p:spPr>
          <a:xfrm>
            <a:off x="457200" y="1828800"/>
            <a:ext cx="8229600" cy="1472650"/>
          </a:xfrm>
        </p:spPr>
        <p:txBody>
          <a:bodyPr wrap="square">
            <a:spAutoFit/>
          </a:bodyPr>
          <a:lstStyle/>
          <a:p>
            <a:pPr marL="0" indent="0">
              <a:buNone/>
            </a:pPr>
            <a:r>
              <a:rPr lang="en-IN" sz="2400" dirty="0"/>
              <a:t>Customer service: From the start, under the Lexus Covenant, Lexus’s high-quality support services create an unmatched car ownership experience and some of the world’s most satisfied car owners.</a:t>
            </a:r>
          </a:p>
        </p:txBody>
      </p:sp>
      <p:pic>
        <p:nvPicPr>
          <p:cNvPr id="11" name="Picture Placeholder 10" descr="A photo shows the Lexus Covenant. &#10;Long description is available in notes, press F6">
            <a:extLst>
              <a:ext uri="{FF2B5EF4-FFF2-40B4-BE49-F238E27FC236}">
                <a16:creationId xmlns:a16="http://schemas.microsoft.com/office/drawing/2014/main" xmlns="" id="{A64AD437-6302-4177-A566-6430D954DEE3}"/>
              </a:ext>
            </a:extLst>
          </p:cNvPr>
          <p:cNvPicPr>
            <a:picLocks noGrp="1" noChangeAspect="1"/>
          </p:cNvPicPr>
          <p:nvPr>
            <p:ph type="pic" sz="quarter" idx="15"/>
          </p:nvPr>
        </p:nvPicPr>
        <p:blipFill>
          <a:blip r:embed="rId3"/>
          <a:stretch>
            <a:fillRect/>
          </a:stretch>
        </p:blipFill>
        <p:spPr>
          <a:xfrm>
            <a:off x="2785600" y="3404095"/>
            <a:ext cx="3580607" cy="2526575"/>
          </a:xfrm>
          <a:prstGeom prst="rect">
            <a:avLst/>
          </a:prstGeom>
        </p:spPr>
      </p:pic>
      <p:sp>
        <p:nvSpPr>
          <p:cNvPr id="7" name="Content Placeholder 6">
            <a:extLst>
              <a:ext uri="{FF2B5EF4-FFF2-40B4-BE49-F238E27FC236}">
                <a16:creationId xmlns:a16="http://schemas.microsoft.com/office/drawing/2014/main" xmlns="" id="{22CBBF4A-093B-4885-B767-21934AF3C9E7}"/>
              </a:ext>
            </a:extLst>
          </p:cNvPr>
          <p:cNvSpPr>
            <a:spLocks noGrp="1"/>
          </p:cNvSpPr>
          <p:nvPr>
            <p:ph sz="quarter" idx="14"/>
          </p:nvPr>
        </p:nvSpPr>
        <p:spPr>
          <a:xfrm>
            <a:off x="457200" y="6038850"/>
            <a:ext cx="8229600" cy="291356"/>
          </a:xfrm>
        </p:spPr>
        <p:txBody>
          <a:bodyPr/>
          <a:lstStyle/>
          <a:p>
            <a:pPr marL="0" indent="0">
              <a:buNone/>
            </a:pPr>
            <a:r>
              <a:rPr lang="es-ES" dirty="0"/>
              <a:t>Toyota Motor Sales, </a:t>
            </a:r>
            <a:r>
              <a:rPr lang="es-ES" spc="-150" dirty="0"/>
              <a:t>U S </a:t>
            </a:r>
            <a:r>
              <a:rPr lang="es-ES" dirty="0"/>
              <a:t>A, Inc.</a:t>
            </a:r>
            <a:endParaRPr lang="en-IN" dirty="0"/>
          </a:p>
        </p:txBody>
      </p:sp>
    </p:spTree>
    <p:extLst>
      <p:ext uri="{BB962C8B-B14F-4D97-AF65-F5344CB8AC3E}">
        <p14:creationId xmlns:p14="http://schemas.microsoft.com/office/powerpoint/2010/main" val="3023992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Product and Service Decisions </a:t>
            </a:r>
            <a:r>
              <a:rPr lang="en-IN" altLang="en-US" sz="2800" dirty="0">
                <a:latin typeface="+mj-lt"/>
                <a:ea typeface="ヒラギノ角ゴ Pro W3" charset="-128"/>
              </a:rPr>
              <a:t>(9 of 11)</a:t>
            </a:r>
            <a:endParaRPr lang="en-US" sz="2800" dirty="0">
              <a:latin typeface="+mj-lt"/>
            </a:endParaRPr>
          </a:p>
        </p:txBody>
      </p:sp>
      <p:sp>
        <p:nvSpPr>
          <p:cNvPr id="3" name="Content Placeholder 2"/>
          <p:cNvSpPr>
            <a:spLocks noGrp="1"/>
          </p:cNvSpPr>
          <p:nvPr>
            <p:ph idx="1"/>
          </p:nvPr>
        </p:nvSpPr>
        <p:spPr>
          <a:xfrm>
            <a:off x="457200" y="1008980"/>
            <a:ext cx="8229600" cy="2039020"/>
          </a:xfrm>
        </p:spPr>
        <p:txBody>
          <a:bodyPr>
            <a:spAutoFit/>
          </a:bodyPr>
          <a:lstStyle/>
          <a:p>
            <a:pPr marL="0" indent="0">
              <a:buNone/>
              <a:tabLst>
                <a:tab pos="338138" algn="l"/>
              </a:tabLst>
            </a:pPr>
            <a:r>
              <a:rPr lang="en-US" sz="2400" b="1" dirty="0"/>
              <a:t>Product Line Decisions</a:t>
            </a:r>
          </a:p>
          <a:p>
            <a:pPr marL="0" indent="0">
              <a:buNone/>
              <a:tabLst>
                <a:tab pos="338138" algn="l"/>
              </a:tabLst>
            </a:pPr>
            <a:r>
              <a:rPr lang="en-IN" altLang="en-US" sz="2400" b="1" dirty="0">
                <a:solidFill>
                  <a:srgbClr val="000000"/>
                </a:solidFill>
              </a:rPr>
              <a:t>Product line </a:t>
            </a:r>
            <a:r>
              <a:rPr lang="en-IN" altLang="en-US" sz="2400" dirty="0">
                <a:solidFill>
                  <a:srgbClr val="000000"/>
                </a:solidFill>
              </a:rPr>
              <a:t>is a group of products that are closely related because they function in a similar manner, are sold to the same customer groups, are marketed through the same types of outlets, or fall within given price ranges.</a:t>
            </a:r>
          </a:p>
        </p:txBody>
      </p:sp>
    </p:spTree>
    <p:extLst>
      <p:ext uri="{BB962C8B-B14F-4D97-AF65-F5344CB8AC3E}">
        <p14:creationId xmlns:p14="http://schemas.microsoft.com/office/powerpoint/2010/main" val="37877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wrap="square">
            <a:noAutofit/>
          </a:bodyPr>
          <a:lstStyle/>
          <a:p>
            <a:r>
              <a:rPr lang="en-IN" altLang="en-US" dirty="0">
                <a:latin typeface="+mj-lt"/>
                <a:ea typeface="ヒラギノ角ゴ Pro W3" charset="-128"/>
              </a:rPr>
              <a:t>Product and Service Decisions </a:t>
            </a:r>
            <a:r>
              <a:rPr lang="en-IN" altLang="en-US" sz="2800" dirty="0">
                <a:latin typeface="+mj-lt"/>
                <a:ea typeface="ヒラギノ角ゴ Pro W3" charset="-128"/>
              </a:rPr>
              <a:t>(10 of 11)</a:t>
            </a:r>
            <a:endParaRPr lang="en-US" sz="2800" dirty="0">
              <a:latin typeface="+mj-lt"/>
            </a:endParaRPr>
          </a:p>
        </p:txBody>
      </p:sp>
      <p:sp>
        <p:nvSpPr>
          <p:cNvPr id="3" name="Content Placeholder 2"/>
          <p:cNvSpPr>
            <a:spLocks noGrp="1"/>
          </p:cNvSpPr>
          <p:nvPr>
            <p:ph idx="1"/>
          </p:nvPr>
        </p:nvSpPr>
        <p:spPr>
          <a:xfrm>
            <a:off x="457200" y="1066800"/>
            <a:ext cx="8229600" cy="276999"/>
          </a:xfrm>
        </p:spPr>
        <p:txBody>
          <a:bodyPr wrap="square">
            <a:spAutoFit/>
          </a:bodyPr>
          <a:lstStyle/>
          <a:p>
            <a:pPr marL="0" indent="0">
              <a:spcBef>
                <a:spcPts val="0"/>
              </a:spcBef>
              <a:buNone/>
            </a:pPr>
            <a:r>
              <a:rPr lang="en-IN" altLang="en-US" sz="1800" b="1" dirty="0">
                <a:cs typeface="Arial" panose="020B0604020202020204" pitchFamily="34" charset="0"/>
              </a:rPr>
              <a:t>Product Line Decisions</a:t>
            </a:r>
          </a:p>
        </p:txBody>
      </p:sp>
      <p:sp>
        <p:nvSpPr>
          <p:cNvPr id="6" name="Content Placeholder 5"/>
          <p:cNvSpPr>
            <a:spLocks noGrp="1"/>
          </p:cNvSpPr>
          <p:nvPr>
            <p:ph sz="quarter" idx="13"/>
          </p:nvPr>
        </p:nvSpPr>
        <p:spPr>
          <a:xfrm>
            <a:off x="457200" y="1619250"/>
            <a:ext cx="8229600" cy="984885"/>
          </a:xfrm>
        </p:spPr>
        <p:txBody>
          <a:bodyPr wrap="square">
            <a:spAutoFit/>
          </a:bodyPr>
          <a:lstStyle/>
          <a:p>
            <a:pPr marL="0" indent="0">
              <a:spcBef>
                <a:spcPts val="600"/>
              </a:spcBef>
              <a:buNone/>
            </a:pPr>
            <a:r>
              <a:rPr lang="en-IN" sz="1800" b="1" dirty="0">
                <a:solidFill>
                  <a:srgbClr val="000000"/>
                </a:solidFill>
              </a:rPr>
              <a:t>Product line length </a:t>
            </a:r>
            <a:r>
              <a:rPr lang="en-IN" sz="1800" dirty="0">
                <a:solidFill>
                  <a:srgbClr val="000000"/>
                </a:solidFill>
              </a:rPr>
              <a:t>is the number of items in the product line.</a:t>
            </a:r>
          </a:p>
          <a:p>
            <a:pPr>
              <a:spcBef>
                <a:spcPts val="600"/>
              </a:spcBef>
            </a:pPr>
            <a:r>
              <a:rPr lang="en-IN" sz="1800" dirty="0">
                <a:solidFill>
                  <a:srgbClr val="000000"/>
                </a:solidFill>
              </a:rPr>
              <a:t>Line stretching</a:t>
            </a:r>
          </a:p>
          <a:p>
            <a:pPr>
              <a:spcBef>
                <a:spcPts val="600"/>
              </a:spcBef>
            </a:pPr>
            <a:r>
              <a:rPr lang="en-IN" sz="1800" dirty="0">
                <a:solidFill>
                  <a:srgbClr val="000000"/>
                </a:solidFill>
              </a:rPr>
              <a:t>Line filling</a:t>
            </a:r>
          </a:p>
        </p:txBody>
      </p:sp>
      <p:sp>
        <p:nvSpPr>
          <p:cNvPr id="8" name="Content Placeholder 7">
            <a:extLst>
              <a:ext uri="{FF2B5EF4-FFF2-40B4-BE49-F238E27FC236}">
                <a16:creationId xmlns:a16="http://schemas.microsoft.com/office/drawing/2014/main" xmlns="" id="{3035F703-B46A-43D2-9615-62A42191A1AD}"/>
              </a:ext>
            </a:extLst>
          </p:cNvPr>
          <p:cNvSpPr>
            <a:spLocks noGrp="1"/>
          </p:cNvSpPr>
          <p:nvPr>
            <p:ph sz="quarter" idx="14"/>
          </p:nvPr>
        </p:nvSpPr>
        <p:spPr>
          <a:xfrm>
            <a:off x="457200" y="2762250"/>
            <a:ext cx="8229600" cy="831273"/>
          </a:xfrm>
        </p:spPr>
        <p:txBody>
          <a:bodyPr/>
          <a:lstStyle/>
          <a:p>
            <a:pPr marL="0" indent="0">
              <a:buNone/>
            </a:pPr>
            <a:r>
              <a:rPr lang="en-IN" sz="1800" dirty="0"/>
              <a:t>Product line stretching and filling: Through </a:t>
            </a:r>
            <a:r>
              <a:rPr lang="en-IN" sz="1800" dirty="0" err="1"/>
              <a:t>skillful</a:t>
            </a:r>
            <a:r>
              <a:rPr lang="en-IN" sz="1800" dirty="0"/>
              <a:t> line stretching and filling, </a:t>
            </a:r>
            <a:r>
              <a:rPr lang="en-IN" sz="1800" spc="-200" dirty="0"/>
              <a:t>B M </a:t>
            </a:r>
            <a:r>
              <a:rPr lang="en-IN" sz="1800" dirty="0"/>
              <a:t>W now has brands and lines that successfully appeal to the rich, the super-rich, and the hope-to-be-rich.</a:t>
            </a:r>
          </a:p>
        </p:txBody>
      </p:sp>
      <p:pic>
        <p:nvPicPr>
          <p:cNvPr id="9" name="Picture Placeholder 8" descr="A photo shows the B M W logo placed in the front of a car. ">
            <a:extLst>
              <a:ext uri="{FF2B5EF4-FFF2-40B4-BE49-F238E27FC236}">
                <a16:creationId xmlns:a16="http://schemas.microsoft.com/office/drawing/2014/main" xmlns="" id="{CC24D7FA-3B10-42F3-AF7B-E5676D9683D4}"/>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813165" y="3752850"/>
            <a:ext cx="3549535" cy="2556164"/>
          </a:xfrm>
          <a:prstGeom prst="rect">
            <a:avLst/>
          </a:prstGeom>
        </p:spPr>
      </p:pic>
    </p:spTree>
    <p:extLst>
      <p:ext uri="{BB962C8B-B14F-4D97-AF65-F5344CB8AC3E}">
        <p14:creationId xmlns:p14="http://schemas.microsoft.com/office/powerpoint/2010/main" val="781456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wrap="square">
            <a:noAutofit/>
          </a:bodyPr>
          <a:lstStyle/>
          <a:p>
            <a:r>
              <a:rPr lang="en-IN" altLang="en-US" dirty="0">
                <a:latin typeface="+mj-lt"/>
                <a:ea typeface="ヒラギノ角ゴ Pro W3" charset="-128"/>
              </a:rPr>
              <a:t>Product and Service Decisions </a:t>
            </a:r>
            <a:r>
              <a:rPr lang="en-IN" altLang="en-US" sz="2800" dirty="0">
                <a:latin typeface="+mj-lt"/>
                <a:ea typeface="ヒラギノ角ゴ Pro W3" charset="-128"/>
              </a:rPr>
              <a:t>(11 of 11)</a:t>
            </a:r>
            <a:endParaRPr lang="en-US" sz="2800" dirty="0">
              <a:latin typeface="+mj-lt"/>
            </a:endParaRPr>
          </a:p>
        </p:txBody>
      </p:sp>
      <p:sp>
        <p:nvSpPr>
          <p:cNvPr id="3" name="Content Placeholder 2"/>
          <p:cNvSpPr>
            <a:spLocks noGrp="1"/>
          </p:cNvSpPr>
          <p:nvPr>
            <p:ph idx="1"/>
          </p:nvPr>
        </p:nvSpPr>
        <p:spPr>
          <a:xfrm>
            <a:off x="457200" y="1066800"/>
            <a:ext cx="8229600" cy="276999"/>
          </a:xfrm>
        </p:spPr>
        <p:txBody>
          <a:bodyPr wrap="square">
            <a:spAutoFit/>
          </a:bodyPr>
          <a:lstStyle/>
          <a:p>
            <a:pPr marL="0" indent="0">
              <a:spcBef>
                <a:spcPts val="0"/>
              </a:spcBef>
              <a:buNone/>
            </a:pPr>
            <a:r>
              <a:rPr lang="en-IN" altLang="en-US" sz="1800" b="1" dirty="0">
                <a:cs typeface="Arial" panose="020B0604020202020204" pitchFamily="34" charset="0"/>
              </a:rPr>
              <a:t>Product Mix Decisions</a:t>
            </a:r>
          </a:p>
        </p:txBody>
      </p:sp>
      <p:sp>
        <p:nvSpPr>
          <p:cNvPr id="6" name="Content Placeholder 5"/>
          <p:cNvSpPr>
            <a:spLocks noGrp="1"/>
          </p:cNvSpPr>
          <p:nvPr>
            <p:ph sz="quarter" idx="13"/>
          </p:nvPr>
        </p:nvSpPr>
        <p:spPr>
          <a:xfrm>
            <a:off x="457200" y="1524000"/>
            <a:ext cx="8229600" cy="1815882"/>
          </a:xfrm>
        </p:spPr>
        <p:txBody>
          <a:bodyPr wrap="square">
            <a:spAutoFit/>
          </a:bodyPr>
          <a:lstStyle/>
          <a:p>
            <a:pPr marL="0" indent="0">
              <a:spcBef>
                <a:spcPts val="300"/>
              </a:spcBef>
              <a:buNone/>
            </a:pPr>
            <a:r>
              <a:rPr lang="en-IN" sz="1800" b="1" dirty="0">
                <a:solidFill>
                  <a:srgbClr val="000000"/>
                </a:solidFill>
              </a:rPr>
              <a:t>Product mix </a:t>
            </a:r>
            <a:r>
              <a:rPr lang="en-IN" sz="1800" dirty="0">
                <a:solidFill>
                  <a:srgbClr val="000000"/>
                </a:solidFill>
              </a:rPr>
              <a:t>consists of all the product lines and items that a particular seller offers for sale.</a:t>
            </a:r>
          </a:p>
          <a:p>
            <a:pPr>
              <a:spcBef>
                <a:spcPts val="300"/>
              </a:spcBef>
            </a:pPr>
            <a:r>
              <a:rPr lang="en-IN" sz="1800" dirty="0">
                <a:solidFill>
                  <a:srgbClr val="000000"/>
                </a:solidFill>
              </a:rPr>
              <a:t>Width</a:t>
            </a:r>
          </a:p>
          <a:p>
            <a:pPr>
              <a:spcBef>
                <a:spcPts val="300"/>
              </a:spcBef>
            </a:pPr>
            <a:r>
              <a:rPr lang="en-IN" sz="1800" dirty="0">
                <a:solidFill>
                  <a:srgbClr val="000000"/>
                </a:solidFill>
              </a:rPr>
              <a:t>Length</a:t>
            </a:r>
          </a:p>
          <a:p>
            <a:pPr>
              <a:spcBef>
                <a:spcPts val="300"/>
              </a:spcBef>
            </a:pPr>
            <a:r>
              <a:rPr lang="en-IN" sz="1800" dirty="0">
                <a:solidFill>
                  <a:srgbClr val="000000"/>
                </a:solidFill>
              </a:rPr>
              <a:t>Depth</a:t>
            </a:r>
          </a:p>
          <a:p>
            <a:pPr>
              <a:spcBef>
                <a:spcPts val="300"/>
              </a:spcBef>
            </a:pPr>
            <a:r>
              <a:rPr lang="en-IN" sz="1800" dirty="0">
                <a:solidFill>
                  <a:srgbClr val="000000"/>
                </a:solidFill>
              </a:rPr>
              <a:t>Consistency</a:t>
            </a:r>
          </a:p>
        </p:txBody>
      </p:sp>
      <p:sp>
        <p:nvSpPr>
          <p:cNvPr id="8" name="Content Placeholder 7">
            <a:extLst>
              <a:ext uri="{FF2B5EF4-FFF2-40B4-BE49-F238E27FC236}">
                <a16:creationId xmlns:a16="http://schemas.microsoft.com/office/drawing/2014/main" xmlns="" id="{3035F703-B46A-43D2-9615-62A42191A1AD}"/>
              </a:ext>
            </a:extLst>
          </p:cNvPr>
          <p:cNvSpPr>
            <a:spLocks noGrp="1"/>
          </p:cNvSpPr>
          <p:nvPr>
            <p:ph sz="quarter" idx="14"/>
          </p:nvPr>
        </p:nvSpPr>
        <p:spPr>
          <a:xfrm>
            <a:off x="457200" y="3474027"/>
            <a:ext cx="8229600" cy="831273"/>
          </a:xfrm>
        </p:spPr>
        <p:txBody>
          <a:bodyPr/>
          <a:lstStyle/>
          <a:p>
            <a:pPr marL="0" indent="0">
              <a:buNone/>
            </a:pPr>
            <a:r>
              <a:rPr lang="en-IN" sz="1800" dirty="0"/>
              <a:t>The product mix: Colgate-Palmolive’s nicely consistent product mix contains many brands that constitute the “Colgate World of Care”— products that “every day, people like you trust to care for themselves and the ones they love.”</a:t>
            </a:r>
          </a:p>
        </p:txBody>
      </p:sp>
      <p:pic>
        <p:nvPicPr>
          <p:cNvPr id="10" name="Picture Placeholder 8" descr="A photo shows a range of Colgate products that include different types of toothpastes, toothbrushes, and mouthwash. ">
            <a:extLst>
              <a:ext uri="{FF2B5EF4-FFF2-40B4-BE49-F238E27FC236}">
                <a16:creationId xmlns:a16="http://schemas.microsoft.com/office/drawing/2014/main" xmlns="" id="{8A0CBC95-C92C-4373-913C-2EB48D80774E}"/>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347132" y="4413903"/>
            <a:ext cx="4532352" cy="1910697"/>
          </a:xfrm>
          <a:prstGeom prst="rect">
            <a:avLst/>
          </a:prstGeom>
        </p:spPr>
      </p:pic>
    </p:spTree>
    <p:extLst>
      <p:ext uri="{BB962C8B-B14F-4D97-AF65-F5344CB8AC3E}">
        <p14:creationId xmlns:p14="http://schemas.microsoft.com/office/powerpoint/2010/main" val="1683944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IN" altLang="en-US" sz="3600" dirty="0">
                <a:latin typeface="+mj-lt"/>
                <a:ea typeface="ヒラギノ角ゴ Pro W3" charset="-128"/>
              </a:rPr>
              <a:t>Learning Objective 3</a:t>
            </a:r>
            <a:endParaRPr lang="en-US" sz="2800" dirty="0">
              <a:latin typeface="+mj-lt"/>
            </a:endParaRPr>
          </a:p>
        </p:txBody>
      </p:sp>
      <p:sp>
        <p:nvSpPr>
          <p:cNvPr id="3" name="Content Placeholder 2"/>
          <p:cNvSpPr>
            <a:spLocks noGrp="1"/>
          </p:cNvSpPr>
          <p:nvPr>
            <p:ph idx="1"/>
          </p:nvPr>
        </p:nvSpPr>
        <p:spPr>
          <a:xfrm>
            <a:off x="478220" y="969580"/>
            <a:ext cx="8229600" cy="1288814"/>
          </a:xfrm>
        </p:spPr>
        <p:txBody>
          <a:bodyPr>
            <a:spAutoFit/>
          </a:bodyPr>
          <a:lstStyle/>
          <a:p>
            <a:pPr marL="0" indent="0">
              <a:lnSpc>
                <a:spcPct val="120000"/>
              </a:lnSpc>
              <a:buNone/>
            </a:pPr>
            <a:r>
              <a:rPr lang="en-IN" altLang="en-US" sz="2400" dirty="0">
                <a:latin typeface="Arial" panose="020B0604020202020204" pitchFamily="34" charset="0"/>
                <a:cs typeface="Arial" panose="020B0604020202020204" pitchFamily="34" charset="0"/>
              </a:rPr>
              <a:t>Identify the four characteristics that affect the marketing of services and the additional marketing considerations that services require.</a:t>
            </a:r>
          </a:p>
        </p:txBody>
      </p:sp>
    </p:spTree>
    <p:extLst>
      <p:ext uri="{BB962C8B-B14F-4D97-AF65-F5344CB8AC3E}">
        <p14:creationId xmlns:p14="http://schemas.microsoft.com/office/powerpoint/2010/main" val="561954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(1 of 10)</a:t>
            </a:r>
            <a:endParaRPr lang="en-US" sz="2800" dirty="0">
              <a:latin typeface="+mj-lt"/>
            </a:endParaRPr>
          </a:p>
        </p:txBody>
      </p:sp>
      <p:sp>
        <p:nvSpPr>
          <p:cNvPr id="3" name="Content Placeholder 2"/>
          <p:cNvSpPr>
            <a:spLocks noGrp="1"/>
          </p:cNvSpPr>
          <p:nvPr>
            <p:ph idx="1"/>
          </p:nvPr>
        </p:nvSpPr>
        <p:spPr>
          <a:xfrm>
            <a:off x="457200" y="1000125"/>
            <a:ext cx="8229600" cy="2054409"/>
          </a:xfrm>
        </p:spPr>
        <p:txBody>
          <a:bodyPr>
            <a:spAutoFit/>
          </a:bodyPr>
          <a:lstStyle/>
          <a:p>
            <a:pPr marL="0" indent="0">
              <a:buNone/>
            </a:pPr>
            <a:r>
              <a:rPr lang="en-IN" sz="2400" b="1" dirty="0"/>
              <a:t>Types of Service Industries</a:t>
            </a:r>
          </a:p>
          <a:p>
            <a:pPr>
              <a:tabLst>
                <a:tab pos="338138" algn="l"/>
              </a:tabLst>
            </a:pPr>
            <a:r>
              <a:rPr lang="en-IN" altLang="en-US" sz="2400" dirty="0">
                <a:solidFill>
                  <a:srgbClr val="000000"/>
                </a:solidFill>
              </a:rPr>
              <a:t>Government</a:t>
            </a:r>
          </a:p>
          <a:p>
            <a:pPr>
              <a:tabLst>
                <a:tab pos="338138" algn="l"/>
              </a:tabLst>
            </a:pPr>
            <a:r>
              <a:rPr lang="en-IN" altLang="en-US" sz="2400" dirty="0">
                <a:solidFill>
                  <a:srgbClr val="000000"/>
                </a:solidFill>
              </a:rPr>
              <a:t>Private not-for-profit organizations</a:t>
            </a:r>
          </a:p>
          <a:p>
            <a:pPr>
              <a:tabLst>
                <a:tab pos="338138" algn="l"/>
              </a:tabLst>
            </a:pPr>
            <a:r>
              <a:rPr lang="en-IN" altLang="en-US" sz="2400" dirty="0">
                <a:solidFill>
                  <a:srgbClr val="000000"/>
                </a:solidFill>
              </a:rPr>
              <a:t>Business organizations</a:t>
            </a:r>
          </a:p>
        </p:txBody>
      </p:sp>
    </p:spTree>
    <p:extLst>
      <p:ext uri="{BB962C8B-B14F-4D97-AF65-F5344CB8AC3E}">
        <p14:creationId xmlns:p14="http://schemas.microsoft.com/office/powerpoint/2010/main" val="4153751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328"/>
            <a:ext cx="8229600" cy="661287"/>
          </a:xfrm>
        </p:spPr>
        <p:txBody>
          <a:bodyPr wrap="square">
            <a:noAutofit/>
          </a:bodyPr>
          <a:lstStyle/>
          <a:p>
            <a:r>
              <a:rPr lang="en-IN" dirty="0">
                <a:latin typeface="+mj-lt"/>
              </a:rPr>
              <a:t>Services Marketing </a:t>
            </a:r>
            <a:r>
              <a:rPr lang="en-IN" sz="2800" dirty="0">
                <a:latin typeface="+mj-lt"/>
              </a:rPr>
              <a:t>(2 of 10)</a:t>
            </a:r>
            <a:endParaRPr lang="en-US" sz="2800" dirty="0">
              <a:latin typeface="+mj-lt"/>
            </a:endParaRPr>
          </a:p>
        </p:txBody>
      </p:sp>
      <p:sp>
        <p:nvSpPr>
          <p:cNvPr id="3" name="Content Placeholder 2"/>
          <p:cNvSpPr>
            <a:spLocks noGrp="1"/>
          </p:cNvSpPr>
          <p:nvPr>
            <p:ph idx="1"/>
          </p:nvPr>
        </p:nvSpPr>
        <p:spPr>
          <a:xfrm>
            <a:off x="457200" y="995339"/>
            <a:ext cx="8229600" cy="416365"/>
          </a:xfrm>
        </p:spPr>
        <p:txBody>
          <a:bodyPr>
            <a:spAutoFit/>
          </a:bodyPr>
          <a:lstStyle/>
          <a:p>
            <a:pPr marL="0" indent="0">
              <a:buNone/>
            </a:pPr>
            <a:r>
              <a:rPr lang="en-IN" sz="2400" b="1" dirty="0"/>
              <a:t>Figure 8.3 </a:t>
            </a:r>
            <a:r>
              <a:rPr lang="en-IN" sz="2400" dirty="0"/>
              <a:t>Four Service Characteristics</a:t>
            </a:r>
          </a:p>
        </p:txBody>
      </p:sp>
      <p:pic>
        <p:nvPicPr>
          <p:cNvPr id="8" name="Picture Placeholder 7" descr="A figure presents the four service characteristics.&#10;Long description is available in notes, press F6">
            <a:extLst>
              <a:ext uri="{FF2B5EF4-FFF2-40B4-BE49-F238E27FC236}">
                <a16:creationId xmlns:a16="http://schemas.microsoft.com/office/drawing/2014/main" xmlns="" id="{02345544-9AA8-44AE-A8D7-32D2B6364C6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29215" y="2100696"/>
            <a:ext cx="8109632" cy="2623704"/>
          </a:xfrm>
          <a:prstGeom prst="rect">
            <a:avLst/>
          </a:prstGeom>
        </p:spPr>
      </p:pic>
    </p:spTree>
    <p:extLst>
      <p:ext uri="{BB962C8B-B14F-4D97-AF65-F5344CB8AC3E}">
        <p14:creationId xmlns:p14="http://schemas.microsoft.com/office/powerpoint/2010/main" val="1962593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(3 of 10)</a:t>
            </a:r>
            <a:endParaRPr lang="en-US" sz="2800" dirty="0">
              <a:latin typeface="+mj-lt"/>
            </a:endParaRPr>
          </a:p>
        </p:txBody>
      </p:sp>
      <p:sp>
        <p:nvSpPr>
          <p:cNvPr id="3" name="Content Placeholder 2"/>
          <p:cNvSpPr>
            <a:spLocks noGrp="1"/>
          </p:cNvSpPr>
          <p:nvPr>
            <p:ph idx="1"/>
          </p:nvPr>
        </p:nvSpPr>
        <p:spPr>
          <a:xfrm>
            <a:off x="457200" y="990600"/>
            <a:ext cx="8229600" cy="2985433"/>
          </a:xfrm>
        </p:spPr>
        <p:txBody>
          <a:bodyPr>
            <a:spAutoFit/>
          </a:bodyPr>
          <a:lstStyle/>
          <a:p>
            <a:pPr marL="0" indent="0">
              <a:buNone/>
            </a:pPr>
            <a:r>
              <a:rPr lang="en-US" sz="2400" b="1" dirty="0"/>
              <a:t>Marketing Strategies for Service Firms</a:t>
            </a:r>
            <a:endParaRPr lang="en-US" sz="2400" dirty="0"/>
          </a:p>
          <a:p>
            <a:pPr marL="0" indent="0">
              <a:buNone/>
              <a:tabLst>
                <a:tab pos="338138" algn="l"/>
              </a:tabLst>
            </a:pPr>
            <a:r>
              <a:rPr lang="en-IN" altLang="en-US" sz="2400" dirty="0">
                <a:solidFill>
                  <a:srgbClr val="000000"/>
                </a:solidFill>
              </a:rPr>
              <a:t>In addition to traditional marketing strategies, service firms often require additional strategies.</a:t>
            </a:r>
          </a:p>
          <a:p>
            <a:pPr>
              <a:tabLst>
                <a:tab pos="338138" algn="l"/>
              </a:tabLst>
            </a:pPr>
            <a:r>
              <a:rPr lang="en-IN" altLang="en-US" sz="2400" dirty="0">
                <a:solidFill>
                  <a:srgbClr val="000000"/>
                </a:solidFill>
              </a:rPr>
              <a:t>Service-profit chain</a:t>
            </a:r>
          </a:p>
          <a:p>
            <a:pPr>
              <a:tabLst>
                <a:tab pos="338138" algn="l"/>
              </a:tabLst>
            </a:pPr>
            <a:r>
              <a:rPr lang="en-IN" altLang="en-US" sz="2400" dirty="0">
                <a:solidFill>
                  <a:srgbClr val="000000"/>
                </a:solidFill>
              </a:rPr>
              <a:t>Internal marketing</a:t>
            </a:r>
          </a:p>
          <a:p>
            <a:pPr>
              <a:tabLst>
                <a:tab pos="338138" algn="l"/>
              </a:tabLst>
            </a:pPr>
            <a:r>
              <a:rPr lang="en-IN" altLang="en-US" sz="2400" dirty="0">
                <a:solidFill>
                  <a:srgbClr val="000000"/>
                </a:solidFill>
              </a:rPr>
              <a:t>Interactive marketing</a:t>
            </a:r>
          </a:p>
        </p:txBody>
      </p:sp>
    </p:spTree>
    <p:extLst>
      <p:ext uri="{BB962C8B-B14F-4D97-AF65-F5344CB8AC3E}">
        <p14:creationId xmlns:p14="http://schemas.microsoft.com/office/powerpoint/2010/main" val="17487288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(4 of 10)</a:t>
            </a:r>
            <a:endParaRPr lang="en-US" sz="2800" dirty="0">
              <a:latin typeface="+mj-lt"/>
            </a:endParaRPr>
          </a:p>
        </p:txBody>
      </p:sp>
      <p:sp>
        <p:nvSpPr>
          <p:cNvPr id="3" name="Content Placeholder 2"/>
          <p:cNvSpPr>
            <a:spLocks noGrp="1"/>
          </p:cNvSpPr>
          <p:nvPr>
            <p:ph idx="1"/>
          </p:nvPr>
        </p:nvSpPr>
        <p:spPr>
          <a:xfrm>
            <a:off x="457200" y="990600"/>
            <a:ext cx="8229600" cy="4108817"/>
          </a:xfrm>
        </p:spPr>
        <p:txBody>
          <a:bodyPr>
            <a:spAutoFit/>
          </a:bodyPr>
          <a:lstStyle/>
          <a:p>
            <a:pPr marL="0" indent="0">
              <a:buNone/>
            </a:pPr>
            <a:r>
              <a:rPr lang="en-US" sz="2400" b="1" dirty="0"/>
              <a:t>Marketing Strategies for Service Firms</a:t>
            </a:r>
            <a:endParaRPr lang="en-US" sz="2400" dirty="0"/>
          </a:p>
          <a:p>
            <a:pPr marL="0" indent="0">
              <a:buNone/>
              <a:tabLst>
                <a:tab pos="338138" algn="l"/>
              </a:tabLst>
            </a:pPr>
            <a:r>
              <a:rPr lang="en-IN" altLang="en-US" sz="2400" b="1" dirty="0">
                <a:solidFill>
                  <a:srgbClr val="000000"/>
                </a:solidFill>
              </a:rPr>
              <a:t>Service-profit chain </a:t>
            </a:r>
            <a:r>
              <a:rPr lang="en-IN" altLang="en-US" sz="2400" dirty="0">
                <a:solidFill>
                  <a:srgbClr val="000000"/>
                </a:solidFill>
              </a:rPr>
              <a:t>links service firm profits with employee and customer satisfaction.</a:t>
            </a:r>
          </a:p>
          <a:p>
            <a:pPr>
              <a:tabLst>
                <a:tab pos="338138" algn="l"/>
              </a:tabLst>
            </a:pPr>
            <a:r>
              <a:rPr lang="en-IN" altLang="en-US" sz="2400" dirty="0">
                <a:solidFill>
                  <a:srgbClr val="000000"/>
                </a:solidFill>
              </a:rPr>
              <a:t>Internal service quality</a:t>
            </a:r>
          </a:p>
          <a:p>
            <a:pPr>
              <a:tabLst>
                <a:tab pos="338138" algn="l"/>
              </a:tabLst>
            </a:pPr>
            <a:r>
              <a:rPr lang="en-IN" altLang="en-US" sz="2400" dirty="0">
                <a:solidFill>
                  <a:srgbClr val="000000"/>
                </a:solidFill>
              </a:rPr>
              <a:t>Satisfied and productive service employees</a:t>
            </a:r>
          </a:p>
          <a:p>
            <a:pPr>
              <a:tabLst>
                <a:tab pos="338138" algn="l"/>
              </a:tabLst>
            </a:pPr>
            <a:r>
              <a:rPr lang="en-IN" altLang="en-US" sz="2400" dirty="0">
                <a:solidFill>
                  <a:srgbClr val="000000"/>
                </a:solidFill>
              </a:rPr>
              <a:t>Greater service value</a:t>
            </a:r>
          </a:p>
          <a:p>
            <a:pPr>
              <a:tabLst>
                <a:tab pos="338138" algn="l"/>
              </a:tabLst>
            </a:pPr>
            <a:r>
              <a:rPr lang="en-IN" altLang="en-US" sz="2400" dirty="0">
                <a:solidFill>
                  <a:srgbClr val="000000"/>
                </a:solidFill>
              </a:rPr>
              <a:t>Satisfied and loyal customers</a:t>
            </a:r>
          </a:p>
          <a:p>
            <a:pPr>
              <a:tabLst>
                <a:tab pos="338138" algn="l"/>
              </a:tabLst>
            </a:pPr>
            <a:r>
              <a:rPr lang="en-IN" altLang="en-US" sz="2400" dirty="0">
                <a:solidFill>
                  <a:srgbClr val="000000"/>
                </a:solidFill>
              </a:rPr>
              <a:t>Healthy service profits and growth</a:t>
            </a:r>
          </a:p>
        </p:txBody>
      </p:sp>
    </p:spTree>
    <p:extLst>
      <p:ext uri="{BB962C8B-B14F-4D97-AF65-F5344CB8AC3E}">
        <p14:creationId xmlns:p14="http://schemas.microsoft.com/office/powerpoint/2010/main" val="3112769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368"/>
            <a:ext cx="8229600" cy="619386"/>
          </a:xfrm>
        </p:spPr>
        <p:txBody>
          <a:bodyPr wrap="square">
            <a:noAutofit/>
          </a:bodyPr>
          <a:lstStyle/>
          <a:p>
            <a:r>
              <a:rPr lang="en-IN" dirty="0">
                <a:latin typeface="+mj-lt"/>
              </a:rPr>
              <a:t>Services Marketing </a:t>
            </a:r>
            <a:r>
              <a:rPr lang="en-IN" sz="2800" dirty="0">
                <a:latin typeface="+mj-lt"/>
              </a:rPr>
              <a:t>(5 of 10)</a:t>
            </a:r>
            <a:endParaRPr lang="en-US" sz="2800" dirty="0">
              <a:latin typeface="+mj-lt"/>
            </a:endParaRPr>
          </a:p>
        </p:txBody>
      </p:sp>
      <p:sp>
        <p:nvSpPr>
          <p:cNvPr id="3" name="Content Placeholder 2"/>
          <p:cNvSpPr>
            <a:spLocks noGrp="1"/>
          </p:cNvSpPr>
          <p:nvPr>
            <p:ph idx="1"/>
          </p:nvPr>
        </p:nvSpPr>
        <p:spPr>
          <a:xfrm>
            <a:off x="457200" y="1002632"/>
            <a:ext cx="8229600" cy="416365"/>
          </a:xfrm>
        </p:spPr>
        <p:txBody>
          <a:bodyPr>
            <a:spAutoFit/>
          </a:bodyPr>
          <a:lstStyle/>
          <a:p>
            <a:pPr marL="0" indent="0">
              <a:buNone/>
            </a:pPr>
            <a:r>
              <a:rPr lang="en-IN" sz="2400" b="1" dirty="0"/>
              <a:t>Figure 8.4 </a:t>
            </a:r>
            <a:r>
              <a:rPr lang="en-IN" sz="2400" dirty="0"/>
              <a:t>Three Types of Services Marketing</a:t>
            </a:r>
          </a:p>
        </p:txBody>
      </p:sp>
      <p:pic>
        <p:nvPicPr>
          <p:cNvPr id="8" name="Picture Placeholder 7" descr="A figure presents the three types of services marketing, represented as three sides of a triangle. &#10;Long description is available in notes, press F6">
            <a:extLst>
              <a:ext uri="{FF2B5EF4-FFF2-40B4-BE49-F238E27FC236}">
                <a16:creationId xmlns:a16="http://schemas.microsoft.com/office/drawing/2014/main" xmlns="" id="{927B91D8-7956-46F7-ADD9-B2B1A7C1E52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2493" y="2092044"/>
            <a:ext cx="8063077" cy="2632356"/>
          </a:xfrm>
          <a:prstGeom prst="rect">
            <a:avLst/>
          </a:prstGeom>
        </p:spPr>
      </p:pic>
    </p:spTree>
    <p:extLst>
      <p:ext uri="{BB962C8B-B14F-4D97-AF65-F5344CB8AC3E}">
        <p14:creationId xmlns:p14="http://schemas.microsoft.com/office/powerpoint/2010/main" val="105400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923"/>
            <a:ext cx="8229600" cy="474452"/>
          </a:xfrm>
        </p:spPr>
        <p:txBody>
          <a:bodyPr wrap="square">
            <a:noAutofit/>
          </a:bodyPr>
          <a:lstStyle/>
          <a:p>
            <a:r>
              <a:rPr lang="en-IN" altLang="en-US" sz="3600" dirty="0">
                <a:latin typeface="+mj-lt"/>
                <a:ea typeface="ヒラギノ角ゴ Pro W3" charset="-128"/>
              </a:rPr>
              <a:t>Learning Objective 1</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IN" altLang="en-US" sz="2400" dirty="0">
                <a:ea typeface="Verdana" panose="020B0604030504040204" pitchFamily="34" charset="0"/>
                <a:cs typeface="Verdana" panose="020B0604030504040204" pitchFamily="34" charset="0"/>
              </a:rPr>
              <a:t>Define </a:t>
            </a:r>
            <a:r>
              <a:rPr lang="en-IN" altLang="en-US" sz="2400" i="1" dirty="0">
                <a:ea typeface="Verdana" panose="020B0604030504040204" pitchFamily="34" charset="0"/>
                <a:cs typeface="Verdana" panose="020B0604030504040204" pitchFamily="34" charset="0"/>
              </a:rPr>
              <a:t>product</a:t>
            </a:r>
            <a:r>
              <a:rPr lang="en-IN" altLang="en-US" sz="2400" dirty="0">
                <a:ea typeface="Verdana" panose="020B0604030504040204" pitchFamily="34" charset="0"/>
                <a:cs typeface="Verdana" panose="020B0604030504040204" pitchFamily="34" charset="0"/>
              </a:rPr>
              <a:t> and describe the major classifications of products and services.</a:t>
            </a:r>
          </a:p>
        </p:txBody>
      </p:sp>
    </p:spTree>
    <p:extLst>
      <p:ext uri="{BB962C8B-B14F-4D97-AF65-F5344CB8AC3E}">
        <p14:creationId xmlns:p14="http://schemas.microsoft.com/office/powerpoint/2010/main" val="4224696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(6 of 10)</a:t>
            </a:r>
            <a:endParaRPr lang="en-US" sz="2800" dirty="0">
              <a:latin typeface="+mj-lt"/>
            </a:endParaRPr>
          </a:p>
        </p:txBody>
      </p:sp>
      <p:sp>
        <p:nvSpPr>
          <p:cNvPr id="3" name="Content Placeholder 2"/>
          <p:cNvSpPr>
            <a:spLocks noGrp="1"/>
          </p:cNvSpPr>
          <p:nvPr>
            <p:ph idx="1"/>
          </p:nvPr>
        </p:nvSpPr>
        <p:spPr>
          <a:xfrm>
            <a:off x="457200" y="1008980"/>
            <a:ext cx="8229600" cy="2039020"/>
          </a:xfrm>
        </p:spPr>
        <p:txBody>
          <a:bodyPr>
            <a:spAutoFit/>
          </a:bodyPr>
          <a:lstStyle/>
          <a:p>
            <a:pPr marL="0" indent="0">
              <a:buNone/>
              <a:tabLst>
                <a:tab pos="338138" algn="l"/>
              </a:tabLst>
            </a:pPr>
            <a:r>
              <a:rPr lang="en-IN" sz="2400" b="1" dirty="0"/>
              <a:t>Marketing Strategies for Service Firms</a:t>
            </a:r>
          </a:p>
          <a:p>
            <a:pPr marL="0" indent="0">
              <a:buNone/>
              <a:tabLst>
                <a:tab pos="338138" algn="l"/>
              </a:tabLst>
            </a:pPr>
            <a:r>
              <a:rPr lang="en-IN" altLang="en-US" sz="2400" b="1" dirty="0">
                <a:solidFill>
                  <a:srgbClr val="000000"/>
                </a:solidFill>
              </a:rPr>
              <a:t>Internal marketing </a:t>
            </a:r>
            <a:r>
              <a:rPr lang="en-IN" altLang="en-US" sz="2400" dirty="0">
                <a:solidFill>
                  <a:srgbClr val="000000"/>
                </a:solidFill>
              </a:rPr>
              <a:t>means that the service firm must orient and motivate its customer-contact employees and supporting service people to work as a team to provide customer satisfaction.</a:t>
            </a:r>
          </a:p>
        </p:txBody>
      </p:sp>
    </p:spTree>
    <p:extLst>
      <p:ext uri="{BB962C8B-B14F-4D97-AF65-F5344CB8AC3E}">
        <p14:creationId xmlns:p14="http://schemas.microsoft.com/office/powerpoint/2010/main" val="797052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(7 of 10)</a:t>
            </a:r>
            <a:endParaRPr lang="en-US" sz="2800" dirty="0">
              <a:latin typeface="+mj-lt"/>
            </a:endParaRPr>
          </a:p>
        </p:txBody>
      </p:sp>
      <p:sp>
        <p:nvSpPr>
          <p:cNvPr id="3" name="Content Placeholder 2"/>
          <p:cNvSpPr>
            <a:spLocks noGrp="1"/>
          </p:cNvSpPr>
          <p:nvPr>
            <p:ph idx="1"/>
          </p:nvPr>
        </p:nvSpPr>
        <p:spPr>
          <a:xfrm>
            <a:off x="457200" y="990600"/>
            <a:ext cx="8229600" cy="3354765"/>
          </a:xfrm>
        </p:spPr>
        <p:txBody>
          <a:bodyPr>
            <a:spAutoFit/>
          </a:bodyPr>
          <a:lstStyle/>
          <a:p>
            <a:pPr marL="0" indent="0">
              <a:buNone/>
            </a:pPr>
            <a:r>
              <a:rPr lang="en-US" sz="2400" b="1" dirty="0"/>
              <a:t>Marketing Strategies for Service Firms</a:t>
            </a:r>
            <a:endParaRPr lang="en-US" sz="2400" dirty="0"/>
          </a:p>
          <a:p>
            <a:pPr marL="0" indent="0">
              <a:buNone/>
              <a:tabLst>
                <a:tab pos="338138" algn="l"/>
              </a:tabLst>
            </a:pPr>
            <a:r>
              <a:rPr lang="en-IN" altLang="en-US" sz="2400" b="1" dirty="0">
                <a:solidFill>
                  <a:srgbClr val="000000"/>
                </a:solidFill>
              </a:rPr>
              <a:t>Interactive marketing</a:t>
            </a:r>
            <a:r>
              <a:rPr lang="en-IN" altLang="en-US" sz="2400" dirty="0">
                <a:solidFill>
                  <a:srgbClr val="000000"/>
                </a:solidFill>
              </a:rPr>
              <a:t> means that service quality depends heavily on the quality of the buyer-seller interaction during the service encounter.</a:t>
            </a:r>
          </a:p>
          <a:p>
            <a:pPr>
              <a:tabLst>
                <a:tab pos="338138" algn="l"/>
              </a:tabLst>
            </a:pPr>
            <a:r>
              <a:rPr lang="en-IN" altLang="en-US" sz="2400" dirty="0">
                <a:solidFill>
                  <a:srgbClr val="000000"/>
                </a:solidFill>
              </a:rPr>
              <a:t>Service differentiation</a:t>
            </a:r>
          </a:p>
          <a:p>
            <a:pPr>
              <a:tabLst>
                <a:tab pos="338138" algn="l"/>
              </a:tabLst>
            </a:pPr>
            <a:r>
              <a:rPr lang="en-IN" altLang="en-US" sz="2400" dirty="0">
                <a:solidFill>
                  <a:srgbClr val="000000"/>
                </a:solidFill>
              </a:rPr>
              <a:t>Service quality</a:t>
            </a:r>
          </a:p>
          <a:p>
            <a:pPr>
              <a:tabLst>
                <a:tab pos="338138" algn="l"/>
              </a:tabLst>
            </a:pPr>
            <a:r>
              <a:rPr lang="en-IN" altLang="en-US" sz="2400" dirty="0">
                <a:solidFill>
                  <a:srgbClr val="000000"/>
                </a:solidFill>
              </a:rPr>
              <a:t>Service productivity</a:t>
            </a:r>
          </a:p>
        </p:txBody>
      </p:sp>
    </p:spTree>
    <p:extLst>
      <p:ext uri="{BB962C8B-B14F-4D97-AF65-F5344CB8AC3E}">
        <p14:creationId xmlns:p14="http://schemas.microsoft.com/office/powerpoint/2010/main" val="2656863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(8 of 10)</a:t>
            </a:r>
            <a:endParaRPr lang="en-US" sz="2800" dirty="0">
              <a:latin typeface="+mj-lt"/>
            </a:endParaRPr>
          </a:p>
        </p:txBody>
      </p:sp>
      <p:sp>
        <p:nvSpPr>
          <p:cNvPr id="3" name="Content Placeholder 2"/>
          <p:cNvSpPr>
            <a:spLocks noGrp="1"/>
          </p:cNvSpPr>
          <p:nvPr>
            <p:ph idx="1"/>
          </p:nvPr>
        </p:nvSpPr>
        <p:spPr>
          <a:xfrm>
            <a:off x="457200" y="1066800"/>
            <a:ext cx="8229600" cy="276999"/>
          </a:xfrm>
        </p:spPr>
        <p:txBody>
          <a:bodyPr wrap="square">
            <a:spAutoFit/>
          </a:bodyPr>
          <a:lstStyle/>
          <a:p>
            <a:pPr marL="0" indent="0">
              <a:spcBef>
                <a:spcPts val="0"/>
              </a:spcBef>
              <a:buNone/>
            </a:pPr>
            <a:r>
              <a:rPr lang="en-IN" altLang="en-US" sz="1800" b="1" dirty="0">
                <a:cs typeface="Arial" panose="020B0604020202020204" pitchFamily="34" charset="0"/>
              </a:rPr>
              <a:t>Marketing Strategies for Service Firms</a:t>
            </a:r>
          </a:p>
        </p:txBody>
      </p:sp>
      <p:sp>
        <p:nvSpPr>
          <p:cNvPr id="6" name="Content Placeholder 5"/>
          <p:cNvSpPr>
            <a:spLocks noGrp="1"/>
          </p:cNvSpPr>
          <p:nvPr>
            <p:ph sz="quarter" idx="13"/>
          </p:nvPr>
        </p:nvSpPr>
        <p:spPr>
          <a:xfrm>
            <a:off x="457200" y="1524000"/>
            <a:ext cx="8229600" cy="1338828"/>
          </a:xfrm>
        </p:spPr>
        <p:txBody>
          <a:bodyPr wrap="square">
            <a:spAutoFit/>
          </a:bodyPr>
          <a:lstStyle/>
          <a:p>
            <a:pPr marL="0" indent="0">
              <a:spcBef>
                <a:spcPts val="600"/>
              </a:spcBef>
              <a:buNone/>
            </a:pPr>
            <a:r>
              <a:rPr lang="en-IN" sz="1800" b="1" dirty="0">
                <a:solidFill>
                  <a:srgbClr val="000000"/>
                </a:solidFill>
              </a:rPr>
              <a:t>Managing service differentiation</a:t>
            </a:r>
            <a:r>
              <a:rPr lang="en-IN" sz="1800" dirty="0">
                <a:solidFill>
                  <a:srgbClr val="000000"/>
                </a:solidFill>
              </a:rPr>
              <a:t> creates a competitive advantage.</a:t>
            </a:r>
          </a:p>
          <a:p>
            <a:pPr>
              <a:spcBef>
                <a:spcPts val="600"/>
              </a:spcBef>
            </a:pPr>
            <a:r>
              <a:rPr lang="en-IN" sz="1800" dirty="0">
                <a:solidFill>
                  <a:srgbClr val="000000"/>
                </a:solidFill>
              </a:rPr>
              <a:t>Offer</a:t>
            </a:r>
          </a:p>
          <a:p>
            <a:pPr>
              <a:spcBef>
                <a:spcPts val="600"/>
              </a:spcBef>
            </a:pPr>
            <a:r>
              <a:rPr lang="en-IN" sz="1800" dirty="0">
                <a:solidFill>
                  <a:srgbClr val="000000"/>
                </a:solidFill>
              </a:rPr>
              <a:t>Delivery</a:t>
            </a:r>
          </a:p>
          <a:p>
            <a:pPr>
              <a:spcBef>
                <a:spcPts val="600"/>
              </a:spcBef>
            </a:pPr>
            <a:r>
              <a:rPr lang="en-IN" sz="1800" dirty="0">
                <a:solidFill>
                  <a:srgbClr val="000000"/>
                </a:solidFill>
              </a:rPr>
              <a:t>Image</a:t>
            </a:r>
          </a:p>
        </p:txBody>
      </p:sp>
      <p:sp>
        <p:nvSpPr>
          <p:cNvPr id="8" name="Content Placeholder 7">
            <a:extLst>
              <a:ext uri="{FF2B5EF4-FFF2-40B4-BE49-F238E27FC236}">
                <a16:creationId xmlns:a16="http://schemas.microsoft.com/office/drawing/2014/main" xmlns="" id="{3035F703-B46A-43D2-9615-62A42191A1AD}"/>
              </a:ext>
            </a:extLst>
          </p:cNvPr>
          <p:cNvSpPr>
            <a:spLocks noGrp="1"/>
          </p:cNvSpPr>
          <p:nvPr>
            <p:ph sz="quarter" idx="14"/>
          </p:nvPr>
        </p:nvSpPr>
        <p:spPr>
          <a:xfrm>
            <a:off x="457200" y="2971800"/>
            <a:ext cx="8229600" cy="1128663"/>
          </a:xfrm>
        </p:spPr>
        <p:txBody>
          <a:bodyPr/>
          <a:lstStyle/>
          <a:p>
            <a:pPr marL="0" indent="0">
              <a:buNone/>
            </a:pPr>
            <a:r>
              <a:rPr lang="en-US" sz="1800" dirty="0"/>
              <a:t>Service differentiation: Emirates offers first-class suites in its Boeing 777 airplanes featuring door-to-ceiling sliding doors, closets for hanging clothes, wireless tablets with 2,500 channels, 32-inch TV screens, personal minibars, and “inspiration kits” containing moisturizing pajamas and skin care kits.</a:t>
            </a:r>
            <a:endParaRPr lang="en-IN" sz="1800" dirty="0"/>
          </a:p>
        </p:txBody>
      </p:sp>
      <p:pic>
        <p:nvPicPr>
          <p:cNvPr id="9" name="Picture Placeholder 8" descr="A photo shows a first-class suite in an Emirates Boeing 777 airplane. ">
            <a:extLst>
              <a:ext uri="{FF2B5EF4-FFF2-40B4-BE49-F238E27FC236}">
                <a16:creationId xmlns:a16="http://schemas.microsoft.com/office/drawing/2014/main" xmlns="" id="{640FE380-0227-4A32-851E-F1F6F1B171B9}"/>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088650" y="4179533"/>
            <a:ext cx="2962545" cy="2146837"/>
          </a:xfrm>
          <a:prstGeom prst="rect">
            <a:avLst/>
          </a:prstGeom>
        </p:spPr>
      </p:pic>
    </p:spTree>
    <p:extLst>
      <p:ext uri="{BB962C8B-B14F-4D97-AF65-F5344CB8AC3E}">
        <p14:creationId xmlns:p14="http://schemas.microsoft.com/office/powerpoint/2010/main" val="133071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(9 of 10)</a:t>
            </a:r>
            <a:endParaRPr lang="en-US" sz="2800" dirty="0">
              <a:latin typeface="+mj-lt"/>
            </a:endParaRPr>
          </a:p>
        </p:txBody>
      </p:sp>
      <p:sp>
        <p:nvSpPr>
          <p:cNvPr id="3" name="Content Placeholder 2"/>
          <p:cNvSpPr>
            <a:spLocks noGrp="1"/>
          </p:cNvSpPr>
          <p:nvPr>
            <p:ph idx="1"/>
          </p:nvPr>
        </p:nvSpPr>
        <p:spPr>
          <a:xfrm>
            <a:off x="457200" y="990600"/>
            <a:ext cx="8229600" cy="1669688"/>
          </a:xfrm>
        </p:spPr>
        <p:txBody>
          <a:bodyPr>
            <a:spAutoFit/>
          </a:bodyPr>
          <a:lstStyle/>
          <a:p>
            <a:pPr marL="0" indent="0">
              <a:buNone/>
            </a:pPr>
            <a:r>
              <a:rPr lang="en-US" sz="2400" b="1" dirty="0"/>
              <a:t>Marketing Strategies for Service Firms</a:t>
            </a:r>
            <a:endParaRPr lang="en-US" sz="2400" dirty="0"/>
          </a:p>
          <a:p>
            <a:pPr marL="0" indent="0">
              <a:buNone/>
              <a:tabLst>
                <a:tab pos="338138" algn="l"/>
              </a:tabLst>
            </a:pPr>
            <a:r>
              <a:rPr lang="en-IN" altLang="en-US" sz="2400" b="1" dirty="0">
                <a:solidFill>
                  <a:srgbClr val="000000"/>
                </a:solidFill>
              </a:rPr>
              <a:t>Managing service quality</a:t>
            </a:r>
            <a:r>
              <a:rPr lang="en-IN" altLang="en-US" sz="2400" dirty="0">
                <a:solidFill>
                  <a:srgbClr val="000000"/>
                </a:solidFill>
              </a:rPr>
              <a:t> enables a service firm to differentiate itself by delivering consistently higher quality than its competitors provide.</a:t>
            </a:r>
          </a:p>
        </p:txBody>
      </p:sp>
    </p:spTree>
    <p:extLst>
      <p:ext uri="{BB962C8B-B14F-4D97-AF65-F5344CB8AC3E}">
        <p14:creationId xmlns:p14="http://schemas.microsoft.com/office/powerpoint/2010/main" val="18920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3078"/>
          </a:xfrm>
        </p:spPr>
        <p:txBody>
          <a:bodyPr wrap="square">
            <a:noAutofit/>
          </a:bodyPr>
          <a:lstStyle/>
          <a:p>
            <a:r>
              <a:rPr lang="en-IN" altLang="en-US" sz="3600" dirty="0">
                <a:latin typeface="+mj-lt"/>
                <a:ea typeface="ヒラギノ角ゴ Pro W3" charset="-128"/>
              </a:rPr>
              <a:t>Services Marketing </a:t>
            </a:r>
            <a:r>
              <a:rPr lang="en-IN" altLang="en-US" sz="2800" dirty="0">
                <a:latin typeface="+mj-lt"/>
                <a:ea typeface="ヒラギノ角ゴ Pro W3" charset="-128"/>
              </a:rPr>
              <a:t>(10 of 10)</a:t>
            </a:r>
            <a:endParaRPr lang="en-US" sz="2800" dirty="0">
              <a:latin typeface="+mj-lt"/>
            </a:endParaRPr>
          </a:p>
        </p:txBody>
      </p:sp>
      <p:sp>
        <p:nvSpPr>
          <p:cNvPr id="3" name="Content Placeholder 2"/>
          <p:cNvSpPr>
            <a:spLocks noGrp="1"/>
          </p:cNvSpPr>
          <p:nvPr>
            <p:ph idx="1"/>
          </p:nvPr>
        </p:nvSpPr>
        <p:spPr>
          <a:xfrm>
            <a:off x="457200" y="990600"/>
            <a:ext cx="8229600" cy="2423740"/>
          </a:xfrm>
        </p:spPr>
        <p:txBody>
          <a:bodyPr>
            <a:spAutoFit/>
          </a:bodyPr>
          <a:lstStyle/>
          <a:p>
            <a:pPr marL="0" indent="0">
              <a:buNone/>
            </a:pPr>
            <a:r>
              <a:rPr lang="en-US" sz="2400" b="1" dirty="0"/>
              <a:t>Marketing Strategies for Service Firms</a:t>
            </a:r>
          </a:p>
          <a:p>
            <a:pPr marL="0" indent="0">
              <a:buNone/>
            </a:pPr>
            <a:r>
              <a:rPr lang="en-IN" sz="2400" b="1" dirty="0"/>
              <a:t>Managing service productivity </a:t>
            </a:r>
            <a:r>
              <a:rPr lang="en-IN" sz="2400" dirty="0"/>
              <a:t>refers to the cost side of marketing strategies for service firms.</a:t>
            </a:r>
          </a:p>
          <a:p>
            <a:r>
              <a:rPr lang="en-IN" sz="2400" dirty="0"/>
              <a:t>Employee hiring and training</a:t>
            </a:r>
          </a:p>
          <a:p>
            <a:r>
              <a:rPr lang="en-IN" sz="2400" dirty="0"/>
              <a:t>Service quantity and quality</a:t>
            </a:r>
          </a:p>
        </p:txBody>
      </p:sp>
    </p:spTree>
    <p:extLst>
      <p:ext uri="{BB962C8B-B14F-4D97-AF65-F5344CB8AC3E}">
        <p14:creationId xmlns:p14="http://schemas.microsoft.com/office/powerpoint/2010/main" val="3119091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4</a:t>
            </a:r>
            <a:endParaRPr lang="en-US" sz="2800" dirty="0">
              <a:latin typeface="+mj-lt"/>
            </a:endParaRPr>
          </a:p>
        </p:txBody>
      </p:sp>
      <p:sp>
        <p:nvSpPr>
          <p:cNvPr id="3" name="Content Placeholder 2"/>
          <p:cNvSpPr>
            <a:spLocks noGrp="1"/>
          </p:cNvSpPr>
          <p:nvPr>
            <p:ph idx="1"/>
          </p:nvPr>
        </p:nvSpPr>
        <p:spPr>
          <a:xfrm>
            <a:off x="457200" y="986909"/>
            <a:ext cx="8229600" cy="780983"/>
          </a:xfrm>
        </p:spPr>
        <p:txBody>
          <a:bodyPr>
            <a:spAutoFit/>
          </a:bodyPr>
          <a:lstStyle/>
          <a:p>
            <a:pPr marL="0" indent="0">
              <a:lnSpc>
                <a:spcPct val="110000"/>
              </a:lnSpc>
              <a:buNone/>
            </a:pPr>
            <a:r>
              <a:rPr lang="en-IN" altLang="en-US" sz="2400" dirty="0">
                <a:latin typeface="Arial" panose="020B0604020202020204" pitchFamily="34" charset="0"/>
                <a:cs typeface="Arial" panose="020B0604020202020204" pitchFamily="34" charset="0"/>
              </a:rPr>
              <a:t>Discuss branding strategy—the decisions companies make in building and managing their brands.</a:t>
            </a:r>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5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70"/>
            <a:ext cx="8229600" cy="923330"/>
          </a:xfrm>
        </p:spPr>
        <p:txBody>
          <a:bodyPr wrap="square">
            <a:spAutoFit/>
          </a:bodyPr>
          <a:lstStyle/>
          <a:p>
            <a:r>
              <a:rPr lang="en-IN" altLang="en-US" dirty="0">
                <a:latin typeface="+mj-lt"/>
                <a:ea typeface="ヒラギノ角ゴ Pro W3" charset="-128"/>
              </a:rPr>
              <a:t>Brand Strategy: Building Strong Brands </a:t>
            </a:r>
            <a:r>
              <a:rPr lang="en-IN" altLang="en-US" sz="2600" dirty="0">
                <a:latin typeface="+mj-lt"/>
                <a:ea typeface="ヒラギノ角ゴ Pro W3" charset="-128"/>
              </a:rPr>
              <a:t>(1 of 6)</a:t>
            </a:r>
            <a:endParaRPr lang="en-US" sz="2600" dirty="0">
              <a:latin typeface="+mj-lt"/>
            </a:endParaRPr>
          </a:p>
        </p:txBody>
      </p:sp>
      <p:sp>
        <p:nvSpPr>
          <p:cNvPr id="3" name="Content Placeholder 2"/>
          <p:cNvSpPr>
            <a:spLocks noGrp="1"/>
          </p:cNvSpPr>
          <p:nvPr>
            <p:ph idx="1"/>
          </p:nvPr>
        </p:nvSpPr>
        <p:spPr>
          <a:xfrm>
            <a:off x="457200" y="1376735"/>
            <a:ext cx="8229600" cy="2231380"/>
          </a:xfrm>
        </p:spPr>
        <p:txBody>
          <a:bodyPr>
            <a:spAutoFit/>
          </a:bodyPr>
          <a:lstStyle/>
          <a:p>
            <a:pPr marL="0" indent="0">
              <a:buNone/>
            </a:pPr>
            <a:r>
              <a:rPr lang="en-IN" sz="2400" b="1" dirty="0"/>
              <a:t>Brand Equity and Brand Value</a:t>
            </a:r>
          </a:p>
          <a:p>
            <a:r>
              <a:rPr lang="en-IN" sz="2400" b="1" dirty="0"/>
              <a:t>Brand equity </a:t>
            </a:r>
            <a:r>
              <a:rPr lang="en-IN" sz="2400" dirty="0"/>
              <a:t>is the differential effect that knowing the brand name has on customer response to the product or its marketing. </a:t>
            </a:r>
          </a:p>
          <a:p>
            <a:r>
              <a:rPr lang="en-IN" sz="2400" b="1" dirty="0"/>
              <a:t>Brand value </a:t>
            </a:r>
            <a:r>
              <a:rPr lang="en-IN" sz="2400" dirty="0"/>
              <a:t>is the total financial value of a brand.</a:t>
            </a:r>
          </a:p>
        </p:txBody>
      </p:sp>
    </p:spTree>
    <p:extLst>
      <p:ext uri="{BB962C8B-B14F-4D97-AF65-F5344CB8AC3E}">
        <p14:creationId xmlns:p14="http://schemas.microsoft.com/office/powerpoint/2010/main" val="1051712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856"/>
            <a:ext cx="8229600" cy="1097280"/>
          </a:xfrm>
        </p:spPr>
        <p:txBody>
          <a:bodyPr wrap="square">
            <a:spAutoFit/>
          </a:bodyPr>
          <a:lstStyle/>
          <a:p>
            <a:r>
              <a:rPr lang="en-IN" altLang="en-US" dirty="0">
                <a:latin typeface="+mj-lt"/>
                <a:ea typeface="ヒラギノ角ゴ Pro W3" charset="-128"/>
              </a:rPr>
              <a:t>Brand Strategy: Building Strong Brands </a:t>
            </a:r>
            <a:r>
              <a:rPr lang="en-IN" altLang="en-US" sz="2600" dirty="0">
                <a:latin typeface="+mj-lt"/>
                <a:ea typeface="ヒラギノ角ゴ Pro W3" charset="-128"/>
              </a:rPr>
              <a:t>(2 of 6)</a:t>
            </a:r>
            <a:endParaRPr lang="en-US" sz="2600" dirty="0">
              <a:latin typeface="+mj-lt"/>
            </a:endParaRPr>
          </a:p>
        </p:txBody>
      </p:sp>
      <p:sp>
        <p:nvSpPr>
          <p:cNvPr id="10" name="Content Placeholder 9">
            <a:extLst>
              <a:ext uri="{FF2B5EF4-FFF2-40B4-BE49-F238E27FC236}">
                <a16:creationId xmlns:a16="http://schemas.microsoft.com/office/drawing/2014/main" xmlns="" id="{824D873F-1C92-4155-B15D-78EB233D3283}"/>
              </a:ext>
            </a:extLst>
          </p:cNvPr>
          <p:cNvSpPr>
            <a:spLocks noGrp="1"/>
          </p:cNvSpPr>
          <p:nvPr>
            <p:ph idx="1"/>
          </p:nvPr>
        </p:nvSpPr>
        <p:spPr>
          <a:xfrm>
            <a:off x="465221" y="1371600"/>
            <a:ext cx="8229600" cy="458002"/>
          </a:xfrm>
        </p:spPr>
        <p:txBody>
          <a:bodyPr/>
          <a:lstStyle/>
          <a:p>
            <a:pPr marL="0" lvl="0" indent="0">
              <a:spcBef>
                <a:spcPts val="0"/>
              </a:spcBef>
              <a:buClrTx/>
              <a:buNone/>
            </a:pPr>
            <a:r>
              <a:rPr lang="en-IN" sz="2400" b="1" dirty="0">
                <a:solidFill>
                  <a:prstClr val="black"/>
                </a:solidFill>
              </a:rPr>
              <a:t>Figure 8.5 </a:t>
            </a:r>
            <a:r>
              <a:rPr lang="en-IN" sz="2400" dirty="0">
                <a:solidFill>
                  <a:prstClr val="black"/>
                </a:solidFill>
              </a:rPr>
              <a:t>Major Brand Strategy Decisions</a:t>
            </a:r>
          </a:p>
        </p:txBody>
      </p:sp>
      <p:pic>
        <p:nvPicPr>
          <p:cNvPr id="9" name="Picture Placeholder 8" descr="A flowchart presents the major brand strategy decisions. &#10;Long description is available in notes, press F6">
            <a:extLst>
              <a:ext uri="{FF2B5EF4-FFF2-40B4-BE49-F238E27FC236}">
                <a16:creationId xmlns:a16="http://schemas.microsoft.com/office/drawing/2014/main" xmlns="" id="{87364254-BDA9-4DD2-9AD7-35DBF000590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18858" y="2514600"/>
            <a:ext cx="8122327" cy="2492441"/>
          </a:xfrm>
          <a:prstGeom prst="rect">
            <a:avLst/>
          </a:prstGeom>
        </p:spPr>
      </p:pic>
    </p:spTree>
    <p:extLst>
      <p:ext uri="{BB962C8B-B14F-4D97-AF65-F5344CB8AC3E}">
        <p14:creationId xmlns:p14="http://schemas.microsoft.com/office/powerpoint/2010/main" val="3126277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50"/>
            <a:ext cx="8229600" cy="866457"/>
          </a:xfrm>
        </p:spPr>
        <p:txBody>
          <a:bodyPr wrap="square">
            <a:noAutofit/>
          </a:bodyPr>
          <a:lstStyle/>
          <a:p>
            <a:r>
              <a:rPr lang="en-IN" altLang="en-US" dirty="0">
                <a:latin typeface="+mj-lt"/>
                <a:ea typeface="ヒラギノ角ゴ Pro W3" charset="-128"/>
              </a:rPr>
              <a:t>Brand Strategy: Building Strong Brands </a:t>
            </a:r>
            <a:r>
              <a:rPr lang="en-IN" altLang="en-US" sz="2600" dirty="0">
                <a:latin typeface="+mj-lt"/>
                <a:ea typeface="ヒラギノ角ゴ Pro W3" charset="-128"/>
              </a:rPr>
              <a:t>(3 of 6)</a:t>
            </a:r>
            <a:endParaRPr lang="en-US" sz="2600" dirty="0">
              <a:latin typeface="+mj-lt"/>
            </a:endParaRPr>
          </a:p>
        </p:txBody>
      </p:sp>
      <p:sp>
        <p:nvSpPr>
          <p:cNvPr id="3" name="Content Placeholder 2"/>
          <p:cNvSpPr>
            <a:spLocks noGrp="1"/>
          </p:cNvSpPr>
          <p:nvPr>
            <p:ph idx="1"/>
          </p:nvPr>
        </p:nvSpPr>
        <p:spPr>
          <a:xfrm>
            <a:off x="457200" y="1447800"/>
            <a:ext cx="8229600" cy="276999"/>
          </a:xfrm>
        </p:spPr>
        <p:txBody>
          <a:bodyPr wrap="square">
            <a:spAutoFit/>
          </a:bodyPr>
          <a:lstStyle/>
          <a:p>
            <a:pPr marL="0" indent="0">
              <a:spcBef>
                <a:spcPts val="0"/>
              </a:spcBef>
              <a:buNone/>
            </a:pPr>
            <a:r>
              <a:rPr lang="en-IN" altLang="en-US" sz="1800" b="1" dirty="0">
                <a:cs typeface="Arial" panose="020B0604020202020204" pitchFamily="34" charset="0"/>
              </a:rPr>
              <a:t>Building Strong Brands</a:t>
            </a:r>
          </a:p>
        </p:txBody>
      </p:sp>
      <p:sp>
        <p:nvSpPr>
          <p:cNvPr id="6" name="Content Placeholder 5"/>
          <p:cNvSpPr>
            <a:spLocks noGrp="1"/>
          </p:cNvSpPr>
          <p:nvPr>
            <p:ph sz="quarter" idx="13"/>
          </p:nvPr>
        </p:nvSpPr>
        <p:spPr>
          <a:xfrm>
            <a:off x="457200" y="1828800"/>
            <a:ext cx="8229600" cy="1538883"/>
          </a:xfrm>
        </p:spPr>
        <p:txBody>
          <a:bodyPr wrap="square">
            <a:spAutoFit/>
          </a:bodyPr>
          <a:lstStyle/>
          <a:p>
            <a:pPr marL="0" indent="0">
              <a:spcBef>
                <a:spcPts val="300"/>
              </a:spcBef>
              <a:buNone/>
            </a:pPr>
            <a:r>
              <a:rPr lang="en-IN" altLang="en-US" sz="1800" b="1" dirty="0">
                <a:solidFill>
                  <a:srgbClr val="000000"/>
                </a:solidFill>
              </a:rPr>
              <a:t>Brand Positioning</a:t>
            </a:r>
          </a:p>
          <a:p>
            <a:pPr marL="0" indent="0">
              <a:spcBef>
                <a:spcPts val="300"/>
              </a:spcBef>
              <a:buNone/>
            </a:pPr>
            <a:r>
              <a:rPr lang="en-IN" altLang="en-US" sz="1800" dirty="0">
                <a:solidFill>
                  <a:srgbClr val="000000"/>
                </a:solidFill>
              </a:rPr>
              <a:t>Marketers can position brands at any of three levels.</a:t>
            </a:r>
          </a:p>
          <a:p>
            <a:pPr>
              <a:spcBef>
                <a:spcPts val="300"/>
              </a:spcBef>
            </a:pPr>
            <a:r>
              <a:rPr lang="en-US" altLang="en-US" sz="1800" dirty="0">
                <a:solidFill>
                  <a:srgbClr val="000000"/>
                </a:solidFill>
              </a:rPr>
              <a:t>Attributes</a:t>
            </a:r>
          </a:p>
          <a:p>
            <a:pPr>
              <a:spcBef>
                <a:spcPts val="300"/>
              </a:spcBef>
            </a:pPr>
            <a:r>
              <a:rPr lang="en-US" altLang="en-US" sz="1800" dirty="0">
                <a:solidFill>
                  <a:srgbClr val="000000"/>
                </a:solidFill>
              </a:rPr>
              <a:t>Benefits</a:t>
            </a:r>
          </a:p>
          <a:p>
            <a:pPr>
              <a:spcBef>
                <a:spcPts val="300"/>
              </a:spcBef>
            </a:pPr>
            <a:r>
              <a:rPr lang="en-US" altLang="en-US" sz="1800" dirty="0">
                <a:solidFill>
                  <a:srgbClr val="000000"/>
                </a:solidFill>
              </a:rPr>
              <a:t>Beliefs and values</a:t>
            </a:r>
          </a:p>
        </p:txBody>
      </p:sp>
      <p:sp>
        <p:nvSpPr>
          <p:cNvPr id="8" name="Content Placeholder 7">
            <a:extLst>
              <a:ext uri="{FF2B5EF4-FFF2-40B4-BE49-F238E27FC236}">
                <a16:creationId xmlns:a16="http://schemas.microsoft.com/office/drawing/2014/main" xmlns="" id="{3035F703-B46A-43D2-9615-62A42191A1AD}"/>
              </a:ext>
            </a:extLst>
          </p:cNvPr>
          <p:cNvSpPr>
            <a:spLocks noGrp="1"/>
          </p:cNvSpPr>
          <p:nvPr>
            <p:ph sz="quarter" idx="14"/>
          </p:nvPr>
        </p:nvSpPr>
        <p:spPr>
          <a:xfrm>
            <a:off x="457200" y="3474091"/>
            <a:ext cx="8229600" cy="847981"/>
          </a:xfrm>
        </p:spPr>
        <p:txBody>
          <a:bodyPr/>
          <a:lstStyle/>
          <a:p>
            <a:pPr marL="0" indent="0">
              <a:buNone/>
            </a:pPr>
            <a:r>
              <a:rPr lang="en-IN" sz="1800" dirty="0"/>
              <a:t>Brand positioning: </a:t>
            </a:r>
            <a:r>
              <a:rPr lang="en-US" sz="1800" dirty="0"/>
              <a:t>Brands like Disney form strong emotional connections with customers. Says one Disney World Resort regular: ““I have a deep love and bond to all things Disney.”</a:t>
            </a:r>
            <a:endParaRPr lang="en-IN" sz="1800" dirty="0"/>
          </a:p>
        </p:txBody>
      </p:sp>
      <p:pic>
        <p:nvPicPr>
          <p:cNvPr id="10" name="Picture Placeholder 8" descr="A photo shows a poster with the letter &quot;I&quot; followed by a heart shape and an image of Mickey Mouse. ">
            <a:extLst>
              <a:ext uri="{FF2B5EF4-FFF2-40B4-BE49-F238E27FC236}">
                <a16:creationId xmlns:a16="http://schemas.microsoft.com/office/drawing/2014/main" xmlns="" id="{1ABCD6A3-4BB9-4190-BF4B-BC1F6FCC39F0}"/>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468139" y="4677987"/>
            <a:ext cx="2227811" cy="1608513"/>
          </a:xfrm>
          <a:prstGeom prst="rect">
            <a:avLst/>
          </a:prstGeom>
        </p:spPr>
      </p:pic>
    </p:spTree>
    <p:extLst>
      <p:ext uri="{BB962C8B-B14F-4D97-AF65-F5344CB8AC3E}">
        <p14:creationId xmlns:p14="http://schemas.microsoft.com/office/powerpoint/2010/main" val="1825356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70"/>
            <a:ext cx="8229600" cy="923330"/>
          </a:xfrm>
        </p:spPr>
        <p:txBody>
          <a:bodyPr wrap="square">
            <a:spAutoFit/>
          </a:bodyPr>
          <a:lstStyle/>
          <a:p>
            <a:r>
              <a:rPr lang="en-IN" altLang="en-US" dirty="0">
                <a:latin typeface="+mj-lt"/>
                <a:ea typeface="ヒラギノ角ゴ Pro W3" charset="-128"/>
              </a:rPr>
              <a:t>Brand Strategy: Building Strong Brands </a:t>
            </a:r>
            <a:r>
              <a:rPr lang="en-IN" altLang="en-US" sz="2600" dirty="0">
                <a:latin typeface="+mj-lt"/>
                <a:ea typeface="ヒラギノ角ゴ Pro W3" charset="-128"/>
              </a:rPr>
              <a:t>(4 of 6)</a:t>
            </a:r>
            <a:endParaRPr lang="en-US" sz="2600" dirty="0">
              <a:latin typeface="+mj-lt"/>
            </a:endParaRPr>
          </a:p>
        </p:txBody>
      </p:sp>
      <p:sp>
        <p:nvSpPr>
          <p:cNvPr id="3" name="Content Placeholder 2"/>
          <p:cNvSpPr>
            <a:spLocks noGrp="1"/>
          </p:cNvSpPr>
          <p:nvPr>
            <p:ph idx="1"/>
          </p:nvPr>
        </p:nvSpPr>
        <p:spPr>
          <a:xfrm>
            <a:off x="457200" y="1379160"/>
            <a:ext cx="8229600" cy="3493264"/>
          </a:xfrm>
        </p:spPr>
        <p:txBody>
          <a:bodyPr>
            <a:spAutoFit/>
          </a:bodyPr>
          <a:lstStyle/>
          <a:p>
            <a:pPr marL="0" indent="0">
              <a:spcBef>
                <a:spcPts val="600"/>
              </a:spcBef>
              <a:buNone/>
            </a:pPr>
            <a:r>
              <a:rPr lang="en-US" sz="2400" b="1" dirty="0"/>
              <a:t>Building Strong Brands</a:t>
            </a:r>
          </a:p>
          <a:p>
            <a:pPr marL="0" indent="0">
              <a:spcBef>
                <a:spcPts val="600"/>
              </a:spcBef>
              <a:buNone/>
              <a:tabLst>
                <a:tab pos="338138" algn="l"/>
              </a:tabLst>
            </a:pPr>
            <a:r>
              <a:rPr lang="en-IN" altLang="en-US" sz="2400" b="1" dirty="0">
                <a:solidFill>
                  <a:srgbClr val="000000"/>
                </a:solidFill>
              </a:rPr>
              <a:t>Brand Name Selection</a:t>
            </a:r>
          </a:p>
          <a:p>
            <a:pPr marL="457200" indent="-457200">
              <a:spcBef>
                <a:spcPts val="600"/>
              </a:spcBef>
              <a:buFont typeface="+mj-lt"/>
              <a:buAutoNum type="arabicPeriod"/>
              <a:tabLst>
                <a:tab pos="338138" algn="l"/>
              </a:tabLst>
            </a:pPr>
            <a:r>
              <a:rPr lang="en-IN" altLang="en-US" sz="2400" dirty="0">
                <a:solidFill>
                  <a:srgbClr val="000000"/>
                </a:solidFill>
              </a:rPr>
              <a:t>Suggests benefits and qualities</a:t>
            </a:r>
          </a:p>
          <a:p>
            <a:pPr marL="457200" indent="-457200">
              <a:spcBef>
                <a:spcPts val="600"/>
              </a:spcBef>
              <a:buFont typeface="+mj-lt"/>
              <a:buAutoNum type="arabicPeriod"/>
              <a:tabLst>
                <a:tab pos="338138" algn="l"/>
              </a:tabLst>
            </a:pPr>
            <a:r>
              <a:rPr lang="en-IN" altLang="en-US" sz="2400" dirty="0">
                <a:solidFill>
                  <a:srgbClr val="000000"/>
                </a:solidFill>
              </a:rPr>
              <a:t>Easy to pronounce, recognize, and remember</a:t>
            </a:r>
          </a:p>
          <a:p>
            <a:pPr marL="457200" indent="-457200">
              <a:spcBef>
                <a:spcPts val="600"/>
              </a:spcBef>
              <a:buFont typeface="+mj-lt"/>
              <a:buAutoNum type="arabicPeriod"/>
              <a:tabLst>
                <a:tab pos="338138" algn="l"/>
              </a:tabLst>
            </a:pPr>
            <a:r>
              <a:rPr lang="en-IN" altLang="en-US" sz="2400" dirty="0">
                <a:solidFill>
                  <a:srgbClr val="000000"/>
                </a:solidFill>
              </a:rPr>
              <a:t>Distinctive</a:t>
            </a:r>
          </a:p>
          <a:p>
            <a:pPr marL="457200" indent="-457200">
              <a:spcBef>
                <a:spcPts val="600"/>
              </a:spcBef>
              <a:buFont typeface="+mj-lt"/>
              <a:buAutoNum type="arabicPeriod"/>
              <a:tabLst>
                <a:tab pos="338138" algn="l"/>
              </a:tabLst>
            </a:pPr>
            <a:r>
              <a:rPr lang="en-IN" altLang="en-US" sz="2400" dirty="0">
                <a:solidFill>
                  <a:srgbClr val="000000"/>
                </a:solidFill>
              </a:rPr>
              <a:t>Extendable</a:t>
            </a:r>
          </a:p>
          <a:p>
            <a:pPr marL="457200" indent="-457200">
              <a:spcBef>
                <a:spcPts val="600"/>
              </a:spcBef>
              <a:buFont typeface="+mj-lt"/>
              <a:buAutoNum type="arabicPeriod"/>
              <a:tabLst>
                <a:tab pos="338138" algn="l"/>
              </a:tabLst>
            </a:pPr>
            <a:r>
              <a:rPr lang="en-IN" altLang="en-US" sz="2400" dirty="0">
                <a:solidFill>
                  <a:srgbClr val="000000"/>
                </a:solidFill>
              </a:rPr>
              <a:t>Translatable for the global economy</a:t>
            </a:r>
          </a:p>
          <a:p>
            <a:pPr marL="457200" indent="-457200">
              <a:spcBef>
                <a:spcPts val="600"/>
              </a:spcBef>
              <a:buFont typeface="+mj-lt"/>
              <a:buAutoNum type="arabicPeriod"/>
              <a:tabLst>
                <a:tab pos="338138" algn="l"/>
              </a:tabLst>
            </a:pPr>
            <a:r>
              <a:rPr lang="en-IN" altLang="en-US" sz="2400" dirty="0">
                <a:solidFill>
                  <a:srgbClr val="000000"/>
                </a:solidFill>
              </a:rPr>
              <a:t>Capable of registration and legal protection</a:t>
            </a:r>
          </a:p>
        </p:txBody>
      </p:sp>
    </p:spTree>
    <p:extLst>
      <p:ext uri="{BB962C8B-B14F-4D97-AF65-F5344CB8AC3E}">
        <p14:creationId xmlns:p14="http://schemas.microsoft.com/office/powerpoint/2010/main" val="143320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923"/>
            <a:ext cx="8229600" cy="474452"/>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(1 of 17)</a:t>
            </a:r>
            <a:endParaRPr lang="en-US" sz="2800" dirty="0">
              <a:latin typeface="+mj-lt"/>
            </a:endParaRPr>
          </a:p>
        </p:txBody>
      </p:sp>
      <p:sp>
        <p:nvSpPr>
          <p:cNvPr id="3" name="Content Placeholder 2"/>
          <p:cNvSpPr>
            <a:spLocks noGrp="1"/>
          </p:cNvSpPr>
          <p:nvPr>
            <p:ph idx="1"/>
          </p:nvPr>
        </p:nvSpPr>
        <p:spPr>
          <a:xfrm>
            <a:off x="457200" y="1000125"/>
            <a:ext cx="8229600" cy="2408352"/>
          </a:xfrm>
        </p:spPr>
        <p:txBody>
          <a:bodyPr>
            <a:spAutoFit/>
          </a:bodyPr>
          <a:lstStyle/>
          <a:p>
            <a:pPr marL="0" indent="0">
              <a:buNone/>
            </a:pPr>
            <a:r>
              <a:rPr lang="en-IN" altLang="en-US" sz="2400" b="1" dirty="0">
                <a:cs typeface="Arial" panose="020B0604020202020204" pitchFamily="34" charset="0"/>
              </a:rPr>
              <a:t>Product </a:t>
            </a:r>
            <a:r>
              <a:rPr lang="en-IN" altLang="en-US" sz="2400" dirty="0">
                <a:cs typeface="Arial" panose="020B0604020202020204" pitchFamily="34" charset="0"/>
              </a:rPr>
              <a:t>is anything that can be offered in a market for attention, acquisition, use, or consumption that might satisfy a need or want.</a:t>
            </a:r>
          </a:p>
          <a:p>
            <a:pPr marL="0" indent="0">
              <a:buNone/>
            </a:pPr>
            <a:r>
              <a:rPr lang="en-IN" altLang="en-US" sz="2400" b="1" dirty="0">
                <a:cs typeface="Arial" panose="020B0604020202020204" pitchFamily="34" charset="0"/>
              </a:rPr>
              <a:t>Services</a:t>
            </a:r>
            <a:r>
              <a:rPr lang="en-IN" altLang="en-US" sz="2400" dirty="0">
                <a:cs typeface="Arial" panose="020B0604020202020204" pitchFamily="34" charset="0"/>
              </a:rPr>
              <a:t> are a form of product that consists of activities, benefits, or satisfactions and that is essentially intangible and does not result in the ownership of anything.</a:t>
            </a:r>
          </a:p>
        </p:txBody>
      </p:sp>
    </p:spTree>
    <p:extLst>
      <p:ext uri="{BB962C8B-B14F-4D97-AF65-F5344CB8AC3E}">
        <p14:creationId xmlns:p14="http://schemas.microsoft.com/office/powerpoint/2010/main" val="1760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spAutoFit/>
          </a:bodyPr>
          <a:lstStyle/>
          <a:p>
            <a:r>
              <a:rPr lang="en-IN" altLang="en-US" dirty="0">
                <a:latin typeface="+mj-lt"/>
                <a:ea typeface="ヒラギノ角ゴ Pro W3" charset="-128"/>
              </a:rPr>
              <a:t>Brand Strategy: Building Strong Brands </a:t>
            </a:r>
            <a:r>
              <a:rPr lang="en-IN" altLang="en-US" sz="2600" dirty="0">
                <a:latin typeface="+mj-lt"/>
                <a:ea typeface="ヒラギノ角ゴ Pro W3" charset="-128"/>
              </a:rPr>
              <a:t>(5 of 6)</a:t>
            </a:r>
            <a:endParaRPr lang="en-US" sz="2600" dirty="0">
              <a:latin typeface="+mj-lt"/>
            </a:endParaRPr>
          </a:p>
        </p:txBody>
      </p:sp>
      <p:sp>
        <p:nvSpPr>
          <p:cNvPr id="6" name="Content Placeholder 5"/>
          <p:cNvSpPr>
            <a:spLocks noGrp="1"/>
          </p:cNvSpPr>
          <p:nvPr>
            <p:ph idx="1"/>
          </p:nvPr>
        </p:nvSpPr>
        <p:spPr>
          <a:xfrm>
            <a:off x="457200" y="1600201"/>
            <a:ext cx="3829050" cy="2154436"/>
          </a:xfrm>
        </p:spPr>
        <p:txBody>
          <a:bodyPr wrap="square">
            <a:spAutoFit/>
          </a:bodyPr>
          <a:lstStyle/>
          <a:p>
            <a:pPr marL="0" indent="0">
              <a:buNone/>
            </a:pPr>
            <a:r>
              <a:rPr lang="en-IN" altLang="en-US" sz="1800" b="1" dirty="0">
                <a:solidFill>
                  <a:srgbClr val="000000"/>
                </a:solidFill>
              </a:rPr>
              <a:t>Brand Sponsorship</a:t>
            </a:r>
          </a:p>
          <a:p>
            <a:r>
              <a:rPr lang="en-IN" altLang="en-US" sz="1800" dirty="0">
                <a:solidFill>
                  <a:srgbClr val="000000"/>
                </a:solidFill>
              </a:rPr>
              <a:t>Manufacturer’s brand</a:t>
            </a:r>
          </a:p>
          <a:p>
            <a:r>
              <a:rPr lang="en-IN" altLang="en-US" sz="1800" dirty="0">
                <a:solidFill>
                  <a:srgbClr val="000000"/>
                </a:solidFill>
              </a:rPr>
              <a:t>Private brand</a:t>
            </a:r>
          </a:p>
          <a:p>
            <a:r>
              <a:rPr lang="en-IN" altLang="en-US" sz="1800" dirty="0">
                <a:solidFill>
                  <a:srgbClr val="000000"/>
                </a:solidFill>
              </a:rPr>
              <a:t>Licensed brand</a:t>
            </a:r>
          </a:p>
          <a:p>
            <a:r>
              <a:rPr lang="en-IN" altLang="en-US" sz="1800" dirty="0">
                <a:solidFill>
                  <a:srgbClr val="000000"/>
                </a:solidFill>
              </a:rPr>
              <a:t>Co-brand</a:t>
            </a:r>
          </a:p>
        </p:txBody>
      </p:sp>
      <p:sp>
        <p:nvSpPr>
          <p:cNvPr id="3" name="Content Placeholder 2">
            <a:extLst>
              <a:ext uri="{FF2B5EF4-FFF2-40B4-BE49-F238E27FC236}">
                <a16:creationId xmlns:a16="http://schemas.microsoft.com/office/drawing/2014/main" xmlns="" id="{B279B1C8-83DC-41F2-82B3-2D057063FB3E}"/>
              </a:ext>
            </a:extLst>
          </p:cNvPr>
          <p:cNvSpPr>
            <a:spLocks noGrp="1"/>
          </p:cNvSpPr>
          <p:nvPr>
            <p:ph sz="quarter" idx="13"/>
          </p:nvPr>
        </p:nvSpPr>
        <p:spPr>
          <a:xfrm>
            <a:off x="4724400" y="1600200"/>
            <a:ext cx="3962400" cy="2266950"/>
          </a:xfrm>
        </p:spPr>
        <p:txBody>
          <a:bodyPr/>
          <a:lstStyle/>
          <a:p>
            <a:pPr marL="0" indent="0">
              <a:buNone/>
            </a:pPr>
            <a:r>
              <a:rPr lang="en-US" sz="1800" dirty="0"/>
              <a:t>Protecting the brand name: This ad asks advertisers and others to always add the registered trademark symbol and the words “Brand Tissue” to the Kleenex name, helping to keep from “erasing our coveted brand name that we’ve worked so hard for all these years.”</a:t>
            </a:r>
            <a:endParaRPr lang="en-IN" sz="1800" dirty="0"/>
          </a:p>
        </p:txBody>
      </p:sp>
      <p:pic>
        <p:nvPicPr>
          <p:cNvPr id="9" name="Picture Placeholder 8" descr="A photo shows a Kleenex ad, featuring an eraser and a partially visible letter R within a circle. The bold text says: Do not erase. ">
            <a:extLst>
              <a:ext uri="{FF2B5EF4-FFF2-40B4-BE49-F238E27FC236}">
                <a16:creationId xmlns:a16="http://schemas.microsoft.com/office/drawing/2014/main" xmlns="" id="{F8803B16-D73E-4B47-A2FD-F49F81112732}"/>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5861654" y="3976551"/>
            <a:ext cx="1676759" cy="2355912"/>
          </a:xfrm>
          <a:prstGeom prst="rect">
            <a:avLst/>
          </a:prstGeom>
        </p:spPr>
      </p:pic>
    </p:spTree>
    <p:extLst>
      <p:ext uri="{BB962C8B-B14F-4D97-AF65-F5344CB8AC3E}">
        <p14:creationId xmlns:p14="http://schemas.microsoft.com/office/powerpoint/2010/main" val="3648551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392"/>
            <a:ext cx="8229600" cy="997527"/>
          </a:xfrm>
        </p:spPr>
        <p:txBody>
          <a:bodyPr wrap="square">
            <a:spAutoFit/>
          </a:bodyPr>
          <a:lstStyle/>
          <a:p>
            <a:r>
              <a:rPr lang="en-IN" dirty="0">
                <a:latin typeface="+mj-lt"/>
              </a:rPr>
              <a:t>Brand Strategy: Building Strong Brands </a:t>
            </a:r>
            <a:r>
              <a:rPr lang="en-IN" sz="2600" dirty="0">
                <a:latin typeface="+mj-lt"/>
              </a:rPr>
              <a:t>(6 of 6)</a:t>
            </a:r>
            <a:endParaRPr lang="en-US" sz="2600" dirty="0">
              <a:latin typeface="+mj-lt"/>
            </a:endParaRPr>
          </a:p>
        </p:txBody>
      </p:sp>
      <p:sp>
        <p:nvSpPr>
          <p:cNvPr id="3" name="Content Placeholder 2"/>
          <p:cNvSpPr>
            <a:spLocks noGrp="1"/>
          </p:cNvSpPr>
          <p:nvPr>
            <p:ph idx="1"/>
          </p:nvPr>
        </p:nvSpPr>
        <p:spPr>
          <a:xfrm>
            <a:off x="457200" y="1371600"/>
            <a:ext cx="8229600" cy="458002"/>
          </a:xfrm>
        </p:spPr>
        <p:txBody>
          <a:bodyPr>
            <a:spAutoFit/>
          </a:bodyPr>
          <a:lstStyle/>
          <a:p>
            <a:pPr marL="0" indent="0">
              <a:buNone/>
            </a:pPr>
            <a:r>
              <a:rPr lang="en-IN" sz="2400" b="1" dirty="0"/>
              <a:t>Figure 8.6 </a:t>
            </a:r>
            <a:r>
              <a:rPr lang="en-IN" sz="2400" dirty="0"/>
              <a:t>Brand Development Strategies</a:t>
            </a:r>
          </a:p>
        </p:txBody>
      </p:sp>
      <p:pic>
        <p:nvPicPr>
          <p:cNvPr id="8" name="Picture Placeholder 7" descr="A grid presents four brand development strategies.&#10;Long description is available in notes, press F6&#10;">
            <a:extLst>
              <a:ext uri="{FF2B5EF4-FFF2-40B4-BE49-F238E27FC236}">
                <a16:creationId xmlns:a16="http://schemas.microsoft.com/office/drawing/2014/main" xmlns="" id="{6769730D-2D1B-40A0-91D6-F00DE1F36D3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1046" y="2362200"/>
            <a:ext cx="8041908" cy="3208877"/>
          </a:xfrm>
          <a:prstGeom prst="rect">
            <a:avLst/>
          </a:prstGeom>
        </p:spPr>
      </p:pic>
    </p:spTree>
    <p:extLst>
      <p:ext uri="{BB962C8B-B14F-4D97-AF65-F5344CB8AC3E}">
        <p14:creationId xmlns:p14="http://schemas.microsoft.com/office/powerpoint/2010/main" val="2888874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608447"/>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xmlns="" id="{916ED080-4A7D-4795-B4C6-665358BE6EAE}"/>
              </a:ext>
            </a:extLst>
          </p:cNvPr>
          <p:cNvPicPr>
            <a:picLocks noGrp="1" noChangeAspect="1"/>
          </p:cNvPicPr>
          <p:nvPr>
            <p:ph type="pic" sz="quarter" idx="14"/>
          </p:nvPr>
        </p:nvPicPr>
        <p:blipFill>
          <a:blip r:embed="rId3">
            <a:extLst>
              <a:ext uri="{96DAC541-7B7A-43D3-8B79-37D633B846F1}">
                <asvg:svgBlip xmlns:asvg="http://schemas.microsoft.com/office/drawing/2016/SVG/main" xmlns=""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xmlns=""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923"/>
            <a:ext cx="8229600" cy="474452"/>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(2 of 17)</a:t>
            </a:r>
            <a:endParaRPr lang="en-US" sz="2800" dirty="0">
              <a:latin typeface="+mj-lt"/>
            </a:endParaRPr>
          </a:p>
        </p:txBody>
      </p:sp>
      <p:sp>
        <p:nvSpPr>
          <p:cNvPr id="3" name="Content Placeholder 2"/>
          <p:cNvSpPr>
            <a:spLocks noGrp="1"/>
          </p:cNvSpPr>
          <p:nvPr>
            <p:ph idx="1"/>
          </p:nvPr>
        </p:nvSpPr>
        <p:spPr>
          <a:xfrm>
            <a:off x="457200" y="1000125"/>
            <a:ext cx="8229600" cy="1862048"/>
          </a:xfrm>
        </p:spPr>
        <p:txBody>
          <a:bodyPr>
            <a:spAutoFit/>
          </a:bodyPr>
          <a:lstStyle/>
          <a:p>
            <a:pPr marL="0" indent="0">
              <a:buNone/>
            </a:pPr>
            <a:r>
              <a:rPr lang="en-US" sz="2400" b="1" dirty="0"/>
              <a:t>Products, Services, and Experiences</a:t>
            </a:r>
            <a:endParaRPr lang="en-US" sz="2400" dirty="0"/>
          </a:p>
          <a:p>
            <a:pPr marL="0" indent="0">
              <a:buNone/>
            </a:pPr>
            <a:r>
              <a:rPr lang="en-US" altLang="en-US" sz="2400" b="1" dirty="0">
                <a:solidFill>
                  <a:srgbClr val="000000"/>
                </a:solidFill>
              </a:rPr>
              <a:t>Products </a:t>
            </a:r>
            <a:r>
              <a:rPr lang="en-US" altLang="en-US" sz="2400" dirty="0">
                <a:solidFill>
                  <a:srgbClr val="000000"/>
                </a:solidFill>
              </a:rPr>
              <a:t>and </a:t>
            </a:r>
            <a:r>
              <a:rPr lang="en-US" altLang="en-US" sz="2400" b="1" dirty="0">
                <a:solidFill>
                  <a:srgbClr val="000000"/>
                </a:solidFill>
              </a:rPr>
              <a:t>services</a:t>
            </a:r>
            <a:r>
              <a:rPr lang="en-US" altLang="en-US" sz="2400" dirty="0">
                <a:solidFill>
                  <a:srgbClr val="000000"/>
                </a:solidFill>
              </a:rPr>
              <a:t> are becoming more commoditized. </a:t>
            </a:r>
          </a:p>
          <a:p>
            <a:pPr marL="0" indent="0"/>
            <a:r>
              <a:rPr lang="en-US" altLang="en-US" sz="2400" dirty="0">
                <a:solidFill>
                  <a:srgbClr val="000000"/>
                </a:solidFill>
              </a:rPr>
              <a:t>Companies are now creating and managing customer </a:t>
            </a:r>
            <a:r>
              <a:rPr lang="en-US" altLang="en-US" sz="2400" b="1" dirty="0">
                <a:solidFill>
                  <a:srgbClr val="000000"/>
                </a:solidFill>
              </a:rPr>
              <a:t>experiences</a:t>
            </a:r>
            <a:r>
              <a:rPr lang="en-US" altLang="en-US" sz="2400" dirty="0">
                <a:solidFill>
                  <a:srgbClr val="000000"/>
                </a:solidFill>
              </a:rPr>
              <a:t> with their brands or company.</a:t>
            </a:r>
          </a:p>
        </p:txBody>
      </p:sp>
    </p:spTree>
    <p:extLst>
      <p:ext uri="{BB962C8B-B14F-4D97-AF65-F5344CB8AC3E}">
        <p14:creationId xmlns:p14="http://schemas.microsoft.com/office/powerpoint/2010/main" val="32186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359"/>
            <a:ext cx="8229600" cy="619386"/>
          </a:xfrm>
        </p:spPr>
        <p:txBody>
          <a:bodyPr wrap="square">
            <a:noAutofit/>
          </a:bodyPr>
          <a:lstStyle/>
          <a:p>
            <a:r>
              <a:rPr lang="en-IN" sz="3600" dirty="0">
                <a:latin typeface="+mj-lt"/>
              </a:rPr>
              <a:t>What is a Product? </a:t>
            </a:r>
            <a:r>
              <a:rPr lang="en-IN" sz="2800" dirty="0">
                <a:latin typeface="+mj-lt"/>
              </a:rPr>
              <a:t>(3 of 17)</a:t>
            </a:r>
            <a:endParaRPr lang="en-US" sz="2800" dirty="0">
              <a:latin typeface="+mj-lt"/>
            </a:endParaRPr>
          </a:p>
        </p:txBody>
      </p:sp>
      <p:sp>
        <p:nvSpPr>
          <p:cNvPr id="3" name="Content Placeholder 2"/>
          <p:cNvSpPr>
            <a:spLocks noGrp="1"/>
          </p:cNvSpPr>
          <p:nvPr>
            <p:ph idx="1"/>
          </p:nvPr>
        </p:nvSpPr>
        <p:spPr>
          <a:xfrm>
            <a:off x="457200" y="1002632"/>
            <a:ext cx="8229600" cy="416365"/>
          </a:xfrm>
        </p:spPr>
        <p:txBody>
          <a:bodyPr>
            <a:spAutoFit/>
          </a:bodyPr>
          <a:lstStyle/>
          <a:p>
            <a:pPr marL="0" indent="0">
              <a:buNone/>
            </a:pPr>
            <a:r>
              <a:rPr lang="en-IN" sz="2400" b="1" dirty="0"/>
              <a:t>Figure 8.1 </a:t>
            </a:r>
            <a:r>
              <a:rPr lang="en-IN" sz="2400" dirty="0"/>
              <a:t>Three Levels of Product</a:t>
            </a:r>
            <a:endParaRPr lang="en-US" altLang="en-US" sz="2400" dirty="0">
              <a:latin typeface="Arial" panose="020B0604020202020204" pitchFamily="34" charset="0"/>
              <a:cs typeface="Arial" panose="020B0604020202020204" pitchFamily="34" charset="0"/>
            </a:endParaRPr>
          </a:p>
        </p:txBody>
      </p:sp>
      <p:pic>
        <p:nvPicPr>
          <p:cNvPr id="8" name="Picture Placeholder 7" descr="A figure presents the three levels of product. &#10;Long description is available in notes, press F6">
            <a:extLst>
              <a:ext uri="{FF2B5EF4-FFF2-40B4-BE49-F238E27FC236}">
                <a16:creationId xmlns:a16="http://schemas.microsoft.com/office/drawing/2014/main" xmlns="" id="{851F1373-CFA3-4AAC-841B-3BBAD27C05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1266123" y="1655374"/>
            <a:ext cx="6635817" cy="4593026"/>
          </a:xfrm>
          <a:prstGeom prst="rect">
            <a:avLst/>
          </a:prstGeom>
        </p:spPr>
      </p:pic>
    </p:spTree>
    <p:extLst>
      <p:ext uri="{BB962C8B-B14F-4D97-AF65-F5344CB8AC3E}">
        <p14:creationId xmlns:p14="http://schemas.microsoft.com/office/powerpoint/2010/main" val="219614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296"/>
            <a:ext cx="8229600" cy="654740"/>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(4 of 17)</a:t>
            </a:r>
            <a:endParaRPr lang="en-US" sz="2800" dirty="0">
              <a:latin typeface="+mj-lt"/>
            </a:endParaRPr>
          </a:p>
        </p:txBody>
      </p:sp>
      <p:sp>
        <p:nvSpPr>
          <p:cNvPr id="3" name="Content Placeholder 2"/>
          <p:cNvSpPr>
            <a:spLocks noGrp="1"/>
          </p:cNvSpPr>
          <p:nvPr>
            <p:ph idx="1"/>
          </p:nvPr>
        </p:nvSpPr>
        <p:spPr>
          <a:xfrm>
            <a:off x="457200" y="1002632"/>
            <a:ext cx="8229600" cy="416365"/>
          </a:xfrm>
        </p:spPr>
        <p:txBody>
          <a:bodyPr wrap="square">
            <a:spAutoFit/>
          </a:bodyPr>
          <a:lstStyle/>
          <a:p>
            <a:pPr marL="0" indent="0">
              <a:spcBef>
                <a:spcPts val="0"/>
              </a:spcBef>
              <a:buNone/>
            </a:pPr>
            <a:r>
              <a:rPr lang="en-US" altLang="en-US" sz="2400" b="1" dirty="0">
                <a:cs typeface="Arial" panose="020B0604020202020204" pitchFamily="34" charset="0"/>
              </a:rPr>
              <a:t>Products, Services, and Experiences</a:t>
            </a:r>
          </a:p>
        </p:txBody>
      </p:sp>
      <p:sp>
        <p:nvSpPr>
          <p:cNvPr id="5" name="Content Placeholder 4"/>
          <p:cNvSpPr>
            <a:spLocks noGrp="1"/>
          </p:cNvSpPr>
          <p:nvPr>
            <p:ph idx="13"/>
          </p:nvPr>
        </p:nvSpPr>
        <p:spPr>
          <a:xfrm>
            <a:off x="457200" y="1544912"/>
            <a:ext cx="8229600" cy="1531160"/>
          </a:xfrm>
        </p:spPr>
        <p:txBody>
          <a:bodyPr>
            <a:spAutoFit/>
          </a:bodyPr>
          <a:lstStyle/>
          <a:p>
            <a:pPr marL="0" indent="0">
              <a:buNone/>
            </a:pPr>
            <a:r>
              <a:rPr lang="en-US" sz="2400" dirty="0"/>
              <a:t>Creating customer experiences: Your local Buffalo Wild Wings restaurant doesn’t just serve up wings and beer; it gives customers the ultimate “Wings. Beer. Sports.” fan experience.</a:t>
            </a:r>
            <a:endParaRPr lang="en-IN" sz="2400" dirty="0"/>
          </a:p>
        </p:txBody>
      </p:sp>
      <p:pic>
        <p:nvPicPr>
          <p:cNvPr id="8" name="Picture Placeholder 7" descr="A photo shows a group of young adults of both sexes sitting at a table at a Buffalo Wild Wings and cheering. ">
            <a:extLst>
              <a:ext uri="{FF2B5EF4-FFF2-40B4-BE49-F238E27FC236}">
                <a16:creationId xmlns:a16="http://schemas.microsoft.com/office/drawing/2014/main" xmlns="" id="{3D03600C-FF08-4407-90FA-3DE05FFF9BC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58124" y="3220962"/>
            <a:ext cx="4251815" cy="3105494"/>
          </a:xfrm>
          <a:prstGeom prst="rect">
            <a:avLst/>
          </a:prstGeom>
        </p:spPr>
      </p:pic>
    </p:spTree>
    <p:extLst>
      <p:ext uri="{BB962C8B-B14F-4D97-AF65-F5344CB8AC3E}">
        <p14:creationId xmlns:p14="http://schemas.microsoft.com/office/powerpoint/2010/main" val="84693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619386"/>
          </a:xfrm>
        </p:spPr>
        <p:txBody>
          <a:bodyPr wrap="square">
            <a:noAutofit/>
          </a:bodyPr>
          <a:lstStyle/>
          <a:p>
            <a:r>
              <a:rPr lang="en-IN" altLang="en-US" sz="3600" dirty="0">
                <a:latin typeface="+mj-lt"/>
                <a:ea typeface="ヒラギノ角ゴ Pro W3" charset="-128"/>
              </a:rPr>
              <a:t>What is a Product? </a:t>
            </a:r>
            <a:r>
              <a:rPr lang="en-IN" altLang="en-US" sz="2800" dirty="0">
                <a:latin typeface="+mj-lt"/>
                <a:ea typeface="ヒラギノ角ゴ Pro W3" charset="-128"/>
              </a:rPr>
              <a:t>(5 of 17)</a:t>
            </a:r>
            <a:endParaRPr lang="en-US" sz="2800" dirty="0">
              <a:latin typeface="+mj-lt"/>
            </a:endParaRPr>
          </a:p>
        </p:txBody>
      </p:sp>
      <p:sp>
        <p:nvSpPr>
          <p:cNvPr id="3" name="Content Placeholder 2"/>
          <p:cNvSpPr>
            <a:spLocks noGrp="1"/>
          </p:cNvSpPr>
          <p:nvPr>
            <p:ph idx="1"/>
          </p:nvPr>
        </p:nvSpPr>
        <p:spPr>
          <a:xfrm>
            <a:off x="466725" y="952500"/>
            <a:ext cx="8219768" cy="1677382"/>
          </a:xfrm>
        </p:spPr>
        <p:txBody>
          <a:bodyPr wrap="square">
            <a:spAutoFit/>
          </a:bodyPr>
          <a:lstStyle/>
          <a:p>
            <a:pPr marL="0" indent="0">
              <a:buNone/>
            </a:pPr>
            <a:r>
              <a:rPr lang="en-US" altLang="en-US" sz="2800" b="1" dirty="0">
                <a:ea typeface="ヒラギノ角ゴ Pro W3"/>
                <a:cs typeface="ヒラギノ角ゴ Pro W3"/>
              </a:rPr>
              <a:t>Product and Service Classifications</a:t>
            </a:r>
          </a:p>
          <a:p>
            <a:r>
              <a:rPr lang="en-US" sz="2800" dirty="0"/>
              <a:t>Consumer products</a:t>
            </a:r>
          </a:p>
          <a:p>
            <a:r>
              <a:rPr lang="en-US" sz="2800" dirty="0"/>
              <a:t>Industrial products</a:t>
            </a:r>
          </a:p>
        </p:txBody>
      </p:sp>
    </p:spTree>
    <p:extLst>
      <p:ext uri="{BB962C8B-B14F-4D97-AF65-F5344CB8AC3E}">
        <p14:creationId xmlns:p14="http://schemas.microsoft.com/office/powerpoint/2010/main" val="306528837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1566</TotalTime>
  <Words>9074</Words>
  <Application>Microsoft Office PowerPoint</Application>
  <PresentationFormat>On-screen Show (4:3)</PresentationFormat>
  <Paragraphs>680</Paragraphs>
  <Slides>52</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ＭＳ Ｐゴシック</vt:lpstr>
      <vt:lpstr>Arial</vt:lpstr>
      <vt:lpstr>Calibri</vt:lpstr>
      <vt:lpstr>Symbol</vt:lpstr>
      <vt:lpstr>Times New Roman</vt:lpstr>
      <vt:lpstr>Verdana</vt:lpstr>
      <vt:lpstr>Wingdings</vt:lpstr>
      <vt:lpstr>ヒラギノ角ゴ Pro W3</vt:lpstr>
      <vt:lpstr>508 Lecture</vt:lpstr>
      <vt:lpstr>Principles of Marketing</vt:lpstr>
      <vt:lpstr>STARBUCKS: Delivering the “Starbucks Experience”</vt:lpstr>
      <vt:lpstr>Learning Objectives</vt:lpstr>
      <vt:lpstr>Learning Objective 1</vt:lpstr>
      <vt:lpstr>What is a Product? (1 of 17)</vt:lpstr>
      <vt:lpstr>What is a Product? (2 of 17)</vt:lpstr>
      <vt:lpstr>What is a Product? (3 of 17)</vt:lpstr>
      <vt:lpstr>What is a Product? (4 of 17)</vt:lpstr>
      <vt:lpstr>What is a Product? (5 of 17)</vt:lpstr>
      <vt:lpstr>What is a Product? (6 of 17)</vt:lpstr>
      <vt:lpstr>What is a Product? (7 of 17)</vt:lpstr>
      <vt:lpstr>What is a Product? (8 of 17)</vt:lpstr>
      <vt:lpstr>What is a Product? (9 of 17)</vt:lpstr>
      <vt:lpstr>What is a Product? (10 of 17)</vt:lpstr>
      <vt:lpstr>What is a Product? (11 of 17)</vt:lpstr>
      <vt:lpstr>What is a Product? (12 of 17)</vt:lpstr>
      <vt:lpstr>What is a Product? (13 of 17)</vt:lpstr>
      <vt:lpstr>What is a Product? (14 of 17)</vt:lpstr>
      <vt:lpstr>What is a Product? (15 of 17)</vt:lpstr>
      <vt:lpstr>What is a Product? (16 of 17)</vt:lpstr>
      <vt:lpstr>What is a Product? (17 of 17)</vt:lpstr>
      <vt:lpstr>Learning Objective 2</vt:lpstr>
      <vt:lpstr>Product and Service Decisions (1 of 11)</vt:lpstr>
      <vt:lpstr>Product and Service Decisions (2 of 11)</vt:lpstr>
      <vt:lpstr>Product and Service Decisions (3 of 11)</vt:lpstr>
      <vt:lpstr>Product and Service Decisions (4 of 11)</vt:lpstr>
      <vt:lpstr>Product and Service Decisions (5 of 11)</vt:lpstr>
      <vt:lpstr>Product and Service Decisions (6 of 11)</vt:lpstr>
      <vt:lpstr>Product and Service Decisions (7 of 11)</vt:lpstr>
      <vt:lpstr>Product and Service Decisions (8 of 11)</vt:lpstr>
      <vt:lpstr>Product and Service Decisions (9 of 11)</vt:lpstr>
      <vt:lpstr>Product and Service Decisions (10 of 11)</vt:lpstr>
      <vt:lpstr>Product and Service Decisions (11 of 11)</vt:lpstr>
      <vt:lpstr>Learning Objective 3</vt:lpstr>
      <vt:lpstr>Services Marketing (1 of 10)</vt:lpstr>
      <vt:lpstr>Services Marketing (2 of 10)</vt:lpstr>
      <vt:lpstr>Services Marketing (3 of 10)</vt:lpstr>
      <vt:lpstr>Services Marketing (4 of 10)</vt:lpstr>
      <vt:lpstr>Services Marketing (5 of 10)</vt:lpstr>
      <vt:lpstr>Services Marketing (6 of 10)</vt:lpstr>
      <vt:lpstr>Services Marketing (7 of 10)</vt:lpstr>
      <vt:lpstr>Services Marketing (8 of 10)</vt:lpstr>
      <vt:lpstr>Services Marketing (9 of 10)</vt:lpstr>
      <vt:lpstr>Services Marketing (10 of 10)</vt:lpstr>
      <vt:lpstr>Learning Objective 4</vt:lpstr>
      <vt:lpstr>Brand Strategy: Building Strong Brands (1 of 6)</vt:lpstr>
      <vt:lpstr>Brand Strategy: Building Strong Brands (2 of 6)</vt:lpstr>
      <vt:lpstr>Brand Strategy: Building Strong Brands (3 of 6)</vt:lpstr>
      <vt:lpstr>Brand Strategy: Building Strong Brands (4 of 6)</vt:lpstr>
      <vt:lpstr>Brand Strategy: Building Strong Brands (5 of 6)</vt:lpstr>
      <vt:lpstr>Brand Strategy: Building Strong Brands (6 of 6)</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8, Products, Services, and Brands: Building Customer Value</dc:title>
  <dc:subject>Marketing</dc:subject>
  <dc:creator>Kotler</dc:creator>
  <cp:keywords>Marketing</cp:keywords>
  <cp:lastModifiedBy>Windows User</cp:lastModifiedBy>
  <cp:revision>4941</cp:revision>
  <dcterms:created xsi:type="dcterms:W3CDTF">2014-07-14T20:04:21Z</dcterms:created>
  <dcterms:modified xsi:type="dcterms:W3CDTF">2021-11-16T09:45:49Z</dcterms:modified>
</cp:coreProperties>
</file>