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1435" r:id="rId2"/>
    <p:sldId id="1403" r:id="rId3"/>
    <p:sldId id="1368" r:id="rId4"/>
    <p:sldId id="1369" r:id="rId5"/>
    <p:sldId id="1370" r:id="rId6"/>
    <p:sldId id="1371" r:id="rId7"/>
    <p:sldId id="1404" r:id="rId8"/>
    <p:sldId id="1405" r:id="rId9"/>
    <p:sldId id="1374" r:id="rId10"/>
    <p:sldId id="1406" r:id="rId11"/>
    <p:sldId id="1376" r:id="rId12"/>
    <p:sldId id="1377" r:id="rId13"/>
    <p:sldId id="1407" r:id="rId14"/>
    <p:sldId id="1379" r:id="rId15"/>
    <p:sldId id="1380" r:id="rId16"/>
    <p:sldId id="1408" r:id="rId17"/>
    <p:sldId id="1409" r:id="rId18"/>
    <p:sldId id="1383" r:id="rId19"/>
    <p:sldId id="1384" r:id="rId20"/>
    <p:sldId id="1385" r:id="rId21"/>
    <p:sldId id="1410" r:id="rId22"/>
    <p:sldId id="1387" r:id="rId23"/>
    <p:sldId id="1388" r:id="rId24"/>
    <p:sldId id="1389" r:id="rId25"/>
    <p:sldId id="1411" r:id="rId26"/>
    <p:sldId id="1391" r:id="rId27"/>
    <p:sldId id="1392" r:id="rId28"/>
    <p:sldId id="1393" r:id="rId29"/>
    <p:sldId id="1394" r:id="rId30"/>
    <p:sldId id="1412" r:id="rId31"/>
    <p:sldId id="1396" r:id="rId32"/>
    <p:sldId id="1413" r:id="rId33"/>
    <p:sldId id="1414" r:id="rId34"/>
    <p:sldId id="1399" r:id="rId35"/>
    <p:sldId id="1400" r:id="rId36"/>
    <p:sldId id="141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2880">
          <p15:clr>
            <a:srgbClr val="A4A3A4"/>
          </p15:clr>
        </p15:guide>
        <p15:guide id="3" orient="horz" pos="1296">
          <p15:clr>
            <a:srgbClr val="A4A3A4"/>
          </p15:clr>
        </p15:guide>
        <p15:guide id="4" orient="horz" pos="816">
          <p15:clr>
            <a:srgbClr val="A4A3A4"/>
          </p15:clr>
        </p15:guide>
        <p15:guide id="5" orient="horz" pos="3984">
          <p15:clr>
            <a:srgbClr val="A4A3A4"/>
          </p15:clr>
        </p15:guide>
        <p15:guide id="6" orient="horz" pos="384">
          <p15:clr>
            <a:srgbClr val="A4A3A4"/>
          </p15:clr>
        </p15:guide>
        <p15:guide id="7" orient="horz" pos="144">
          <p15:clr>
            <a:srgbClr val="A4A3A4"/>
          </p15:clr>
        </p15:guide>
        <p15:guide id="8" orient="horz" pos="1056">
          <p15:clr>
            <a:srgbClr val="A4A3A4"/>
          </p15:clr>
        </p15:guide>
        <p15:guide id="9" pos="288">
          <p15:clr>
            <a:srgbClr val="A4A3A4"/>
          </p15:clr>
        </p15:guide>
        <p15:guide id="10" pos="54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 id="2" name="Thamizharasan Dhanaseelan" initials="T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4" autoAdjust="0"/>
    <p:restoredTop sz="83758" autoAdjust="0"/>
  </p:normalViewPr>
  <p:slideViewPr>
    <p:cSldViewPr>
      <p:cViewPr varScale="1">
        <p:scale>
          <a:sx n="60" d="100"/>
          <a:sy n="60" d="100"/>
        </p:scale>
        <p:origin x="1848" y="72"/>
      </p:cViewPr>
      <p:guideLst>
        <p:guide orient="horz" pos="2112"/>
        <p:guide pos="2880"/>
        <p:guide orient="horz" pos="1296"/>
        <p:guide orient="horz" pos="816"/>
        <p:guide orient="horz" pos="3984"/>
        <p:guide orient="horz" pos="384"/>
        <p:guide orient="horz" pos="144"/>
        <p:guide orient="horz" pos="1056"/>
        <p:guide pos="288"/>
        <p:guide pos="5472"/>
      </p:guideLst>
    </p:cSldViewPr>
  </p:slideViewPr>
  <p:outlineViewPr>
    <p:cViewPr>
      <p:scale>
        <a:sx n="33" d="100"/>
        <a:sy n="33" d="100"/>
      </p:scale>
      <p:origin x="0" y="2158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6/25/2020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6/25/2020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Tapping into a breadth of sources—both inside and outside the company—can produce unexpected and powerful new ideas.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Crowdsourcing can produce a flood of innovative ideas. In fact, opening the floodgates to anyone and everyone can overwhelm the company with ideas—some good and some bad.</a:t>
            </a:r>
            <a:endParaRPr lang="en-US" altLang="en-US" dirty="0"/>
          </a:p>
          <a:p>
            <a:endParaRPr lang="en-US" altLang="en-US" dirty="0"/>
          </a:p>
          <a:p>
            <a:r>
              <a:rPr lang="en-US" altLang="en-US" dirty="0"/>
              <a:t>Truly innovative companies don’t rely only on one source or another for new product ideas. Instead, they develop extensive innovation networks that capture ideas and inspiration from every possible source, from employees and customers to outside innovators and multiple points beyond.</a:t>
            </a: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1931215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purpose of idea generation is to create a large number of ideas. The purpose of the succeeding stages is to </a:t>
            </a:r>
            <a:r>
              <a:rPr lang="en-US" sz="1200" i="1" kern="1200" dirty="0">
                <a:solidFill>
                  <a:schemeClr val="tx1"/>
                </a:solidFill>
                <a:effectLst/>
                <a:latin typeface="+mn-lt"/>
                <a:ea typeface="+mn-ea"/>
                <a:cs typeface="+mn-cs"/>
              </a:rPr>
              <a:t>reduce</a:t>
            </a:r>
            <a:r>
              <a:rPr lang="en-US" sz="1200" kern="1200" dirty="0">
                <a:solidFill>
                  <a:schemeClr val="tx1"/>
                </a:solidFill>
                <a:effectLst/>
                <a:latin typeface="+mn-lt"/>
                <a:ea typeface="+mn-ea"/>
                <a:cs typeface="+mn-cs"/>
              </a:rPr>
              <a:t> that number. The first idea-reducing stage is </a:t>
            </a:r>
            <a:r>
              <a:rPr lang="en-US" sz="1200" b="1" kern="1200" dirty="0">
                <a:solidFill>
                  <a:schemeClr val="tx1"/>
                </a:solidFill>
                <a:effectLst/>
                <a:latin typeface="+mn-lt"/>
                <a:ea typeface="+mn-ea"/>
                <a:cs typeface="+mn-cs"/>
              </a:rPr>
              <a:t>idea screening</a:t>
            </a:r>
            <a:r>
              <a:rPr lang="en-US" sz="1200" b="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Product development costs rise greatly in later stages, so the company wants to pursue only those product ideas that will turn into profitable products.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Many companies require their executives to write up new product ideas in a standard format that can be reviewed by a new product committee. The write-up describes the product or the service, the proposed customer value proposition, the target market, and the competition. It makes some rough estimates of market size, product price, development time and costs, manufacturing costs, and rate of return. The committee then evaluates the idea against a set of general criteria. The company should be able to answer yes to all three R-W-W screening framework questions before developing the new product idea further.</a:t>
            </a: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853581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An attractive idea must then be developed into a </a:t>
            </a:r>
            <a:r>
              <a:rPr lang="en-US" altLang="en-US" b="1" dirty="0"/>
              <a:t>product concept</a:t>
            </a:r>
            <a:r>
              <a:rPr lang="en-US" altLang="en-US" dirty="0"/>
              <a:t>. It is important to distinguish between a product idea, a product concept, and a product image.</a:t>
            </a: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764690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slide shows Tesla’s initial all-electric roadster. Later, more-affordable mass-market models being developed will travel more than 300 miles on a single charge, recharge in 45 minutes from a normal 120-volt electrical outlet, and cost about one penny per mile to power.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Concept Development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Suppose a car manufacturer has developed a practical battery-powered, all-electric car. Its initial prototype is a sleek, sporty roadster convertible. In the near future it plans to introduce more-affordable, mass-market versions that will compete with recently introduced hybrid-electric or all-electric cars.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Looking ahead, the marketer’s task is to develop this new product into alternative product concepts, find out how attractive each concept is to customers, and choose the best one. </a:t>
            </a:r>
          </a:p>
          <a:p>
            <a:endParaRPr lang="en-US" altLang="en-US" sz="1200" b="1" i="1" kern="1200" dirty="0">
              <a:solidFill>
                <a:schemeClr val="tx1"/>
              </a:solidFill>
              <a:effectLst/>
              <a:latin typeface="+mn-lt"/>
              <a:ea typeface="+mn-ea"/>
              <a:cs typeface="+mn-cs"/>
            </a:endParaRPr>
          </a:p>
          <a:p>
            <a:r>
              <a:rPr lang="en-US" altLang="en-US" b="1" dirty="0"/>
              <a:t>Concept testing</a:t>
            </a:r>
            <a:r>
              <a:rPr lang="en-US" altLang="en-US" dirty="0"/>
              <a:t> calls for testing new product concepts with groups of target consumers. The concepts may be presented to consumers symbolically or physically. </a:t>
            </a:r>
            <a:r>
              <a:rPr lang="en-US" sz="1200" kern="1200" dirty="0">
                <a:solidFill>
                  <a:schemeClr val="tx1"/>
                </a:solidFill>
                <a:effectLst/>
                <a:latin typeface="+mn-lt"/>
                <a:ea typeface="+mn-ea"/>
                <a:cs typeface="+mn-cs"/>
              </a:rPr>
              <a:t>Many firms routinely test new product concepts with consumers before attempting to turn them into actual new products.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After being exposed to the concept, consumers then may be asked to react to it by answering questions similar to those in </a:t>
            </a:r>
            <a:r>
              <a:rPr lang="en-US" sz="1200" b="0" kern="1200" dirty="0">
                <a:solidFill>
                  <a:schemeClr val="tx1"/>
                </a:solidFill>
                <a:effectLst/>
                <a:latin typeface="+mn-lt"/>
                <a:ea typeface="+mn-ea"/>
                <a:cs typeface="+mn-cs"/>
              </a:rPr>
              <a:t>Table 9.1</a:t>
            </a:r>
            <a:r>
              <a:rPr lang="en-US" sz="1200" kern="1200" dirty="0">
                <a:solidFill>
                  <a:schemeClr val="tx1"/>
                </a:solidFill>
                <a:effectLst/>
                <a:latin typeface="+mn-lt"/>
                <a:ea typeface="+mn-ea"/>
                <a:cs typeface="+mn-cs"/>
              </a:rPr>
              <a:t>. The answers to such questions will help the company decide which concept has the strongest appeal</a:t>
            </a:r>
            <a:r>
              <a:rPr lang="en-US" sz="1200" kern="1200" baseline="0" dirty="0">
                <a:solidFill>
                  <a:schemeClr val="tx1"/>
                </a:solidFill>
                <a:effectLst/>
                <a:latin typeface="+mn-lt"/>
                <a:ea typeface="+mn-ea"/>
                <a:cs typeface="+mn-cs"/>
              </a:rPr>
              <a:t> and the </a:t>
            </a:r>
            <a:r>
              <a:rPr lang="en-US" sz="1200" kern="1200" dirty="0">
                <a:solidFill>
                  <a:schemeClr val="tx1"/>
                </a:solidFill>
                <a:effectLst/>
                <a:latin typeface="+mn-lt"/>
                <a:ea typeface="+mn-ea"/>
                <a:cs typeface="+mn-cs"/>
              </a:rPr>
              <a:t>consumer’s intention to buy.</a:t>
            </a: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3100160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marketing strategy statement</a:t>
            </a:r>
            <a:r>
              <a:rPr lang="en-US" sz="1200" kern="1200" dirty="0">
                <a:solidFill>
                  <a:schemeClr val="tx1"/>
                </a:solidFill>
                <a:effectLst/>
                <a:latin typeface="+mn-lt"/>
                <a:ea typeface="+mn-ea"/>
                <a:cs typeface="+mn-cs"/>
              </a:rPr>
              <a:t> consists of three parts. </a:t>
            </a:r>
          </a:p>
          <a:p>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first part describes the target market; the planned value proposition; and the sales, market-share, and profit goals for the first few years. </a:t>
            </a:r>
          </a:p>
          <a:p>
            <a:pPr marL="171450" indent="-171450">
              <a:buFont typeface="Arial" panose="020B0604020202020204" pitchFamily="34" charset="0"/>
              <a:buChar char="•"/>
            </a:pPr>
            <a:endParaRPr lang="en-US" altLang="en-US" dirty="0"/>
          </a:p>
          <a:p>
            <a:pPr marL="171450" indent="-171450">
              <a:buFont typeface="Arial" panose="020B0604020202020204" pitchFamily="34" charset="0"/>
              <a:buChar char="•"/>
            </a:pPr>
            <a:r>
              <a:rPr lang="en-US" altLang="en-US" dirty="0"/>
              <a:t>The second part of the marketing strategy statement outlines the product’s planned price, distribution, and marketing budget for the first year.</a:t>
            </a:r>
          </a:p>
          <a:p>
            <a:pPr marL="171450" indent="-171450">
              <a:buFont typeface="Arial" panose="020B0604020202020204" pitchFamily="34" charset="0"/>
              <a:buChar char="•"/>
            </a:pPr>
            <a:endParaRPr lang="en-US" altLang="en-US" dirty="0"/>
          </a:p>
          <a:p>
            <a:pPr marL="171450" indent="-171450">
              <a:buFont typeface="Arial" panose="020B0604020202020204" pitchFamily="34" charset="0"/>
              <a:buChar char="•"/>
            </a:pPr>
            <a:r>
              <a:rPr lang="en-US" altLang="en-US" dirty="0"/>
              <a:t>The third part of the marketing strategy statement describes the planned long-run sales, profit goals, and marketing mix strategy.</a:t>
            </a: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1470050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Once management has decided on its product concept and marketing strategy, it can evaluate the business attractiveness of the proposal. </a:t>
            </a:r>
            <a:r>
              <a:rPr lang="en-US" sz="1200" b="1" kern="1200" dirty="0">
                <a:solidFill>
                  <a:schemeClr val="tx1"/>
                </a:solidFill>
                <a:effectLst/>
                <a:latin typeface="+mn-lt"/>
                <a:ea typeface="+mn-ea"/>
                <a:cs typeface="+mn-cs"/>
              </a:rPr>
              <a:t>Business analysis </a:t>
            </a:r>
            <a:r>
              <a:rPr lang="en-US" sz="1200" kern="1200" dirty="0">
                <a:solidFill>
                  <a:schemeClr val="tx1"/>
                </a:solidFill>
                <a:effectLst/>
                <a:latin typeface="+mn-lt"/>
                <a:ea typeface="+mn-ea"/>
                <a:cs typeface="+mn-cs"/>
              </a:rPr>
              <a:t>involves a review of the sales, costs, and profit projections for a new product to find out whether they satisfy the company’s objectives. If the </a:t>
            </a:r>
            <a:r>
              <a:rPr lang="en-US" sz="1200" b="0" kern="1200" dirty="0">
                <a:solidFill>
                  <a:schemeClr val="tx1"/>
                </a:solidFill>
                <a:effectLst/>
                <a:latin typeface="+mn-lt"/>
                <a:ea typeface="+mn-ea"/>
                <a:cs typeface="+mn-cs"/>
              </a:rPr>
              <a:t>business analysis satisfies </a:t>
            </a:r>
            <a:r>
              <a:rPr lang="en-US" sz="1200" kern="1200" dirty="0">
                <a:solidFill>
                  <a:schemeClr val="tx1"/>
                </a:solidFill>
                <a:effectLst/>
                <a:latin typeface="+mn-lt"/>
                <a:ea typeface="+mn-ea"/>
                <a:cs typeface="+mn-cs"/>
              </a:rPr>
              <a:t>the company’s objectives, the product can move to the product development stage.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 estimate sales, the company might look at the sales history of similar products and conduct market surveys. It can then estimate minimum and maximum sales to assess the range of risk. After preparing the sales forecast, management can estimate the expected costs and profits for the product, including marketing, R&amp;D, operations, accounting, and finance costs. The company then uses the sales and costs figures to analyze the new product’s financial attractiveness.</a:t>
            </a:r>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3034031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Product testing</a:t>
            </a:r>
            <a:r>
              <a:rPr lang="en-US" sz="1200" b="0" kern="1200" dirty="0">
                <a:solidFill>
                  <a:schemeClr val="tx1"/>
                </a:solidFill>
                <a:effectLst/>
                <a:latin typeface="+mn-lt"/>
                <a:ea typeface="+mn-ea"/>
                <a:cs typeface="+mn-cs"/>
              </a:rPr>
              <a:t>:</a:t>
            </a:r>
            <a:r>
              <a:rPr lang="en-US" sz="1200" b="1"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For many new product concepts, a product may exist only as a word description, a drawing, or perhaps a crude mock-up. If the product concept passes the business test, it moves into </a:t>
            </a:r>
            <a:r>
              <a:rPr lang="en-US" sz="1200" b="1" kern="1200" dirty="0">
                <a:solidFill>
                  <a:schemeClr val="tx1"/>
                </a:solidFill>
                <a:effectLst/>
                <a:latin typeface="+mn-lt"/>
                <a:ea typeface="+mn-ea"/>
                <a:cs typeface="+mn-cs"/>
              </a:rPr>
              <a:t>product development</a:t>
            </a:r>
            <a:r>
              <a:rPr lang="en-US" sz="1200" kern="1200" dirty="0">
                <a:solidFill>
                  <a:schemeClr val="tx1"/>
                </a:solidFill>
                <a:effectLst/>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R&amp;D or engineering develops the product concept into </a:t>
            </a:r>
            <a:r>
              <a:rPr lang="en-US" altLang="en-US" dirty="0"/>
              <a:t>a physical product. The product development step, however, </a:t>
            </a:r>
            <a:r>
              <a:rPr lang="en-US" sz="1200" kern="1200" dirty="0">
                <a:solidFill>
                  <a:schemeClr val="tx1"/>
                </a:solidFill>
                <a:effectLst/>
                <a:latin typeface="+mn-lt"/>
                <a:ea typeface="+mn-ea"/>
                <a:cs typeface="+mn-cs"/>
              </a:rPr>
              <a:t>now calls for a huge jump in investment. It will show whether the product idea can be turned into a workable product. Often, products undergo rigorous tests to make sure that they perform safely and effectively, or that consumers will find value in them.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Marketers often involve actual customers in product development and testing. </a:t>
            </a:r>
            <a:r>
              <a:rPr lang="en-US" sz="1200" kern="1200" dirty="0" err="1">
                <a:solidFill>
                  <a:schemeClr val="tx1"/>
                </a:solidFill>
                <a:effectLst/>
                <a:latin typeface="+mn-lt"/>
                <a:ea typeface="+mn-ea"/>
                <a:cs typeface="+mn-cs"/>
              </a:rPr>
              <a:t>Carhartt</a:t>
            </a:r>
            <a:r>
              <a:rPr lang="en-US" sz="1200" kern="1200" dirty="0">
                <a:solidFill>
                  <a:schemeClr val="tx1"/>
                </a:solidFill>
                <a:effectLst/>
                <a:latin typeface="+mn-lt"/>
                <a:ea typeface="+mn-ea"/>
                <a:cs typeface="+mn-cs"/>
              </a:rPr>
              <a:t>, maker of durable </a:t>
            </a:r>
            <a:r>
              <a:rPr lang="en-US" sz="1200" kern="1200" dirty="0" err="1">
                <a:solidFill>
                  <a:schemeClr val="tx1"/>
                </a:solidFill>
                <a:effectLst/>
                <a:latin typeface="+mn-lt"/>
                <a:ea typeface="+mn-ea"/>
                <a:cs typeface="+mn-cs"/>
              </a:rPr>
              <a:t>workwear</a:t>
            </a:r>
            <a:r>
              <a:rPr lang="en-US" sz="1200" kern="1200" dirty="0">
                <a:solidFill>
                  <a:schemeClr val="tx1"/>
                </a:solidFill>
                <a:effectLst/>
                <a:latin typeface="+mn-lt"/>
                <a:ea typeface="+mn-ea"/>
                <a:cs typeface="+mn-cs"/>
              </a:rPr>
              <a:t> and outerwear, has enlisted an army of Groundbreakers, “hard working men and women to help us create our next generation of products.” These volunteers take part in live chats with </a:t>
            </a:r>
            <a:r>
              <a:rPr lang="en-US" sz="1200" kern="1200" dirty="0" err="1">
                <a:solidFill>
                  <a:schemeClr val="tx1"/>
                </a:solidFill>
                <a:effectLst/>
                <a:latin typeface="+mn-lt"/>
                <a:ea typeface="+mn-ea"/>
                <a:cs typeface="+mn-cs"/>
              </a:rPr>
              <a:t>Carhartt</a:t>
            </a:r>
            <a:r>
              <a:rPr lang="en-US" sz="1200" kern="1200" dirty="0">
                <a:solidFill>
                  <a:schemeClr val="tx1"/>
                </a:solidFill>
                <a:effectLst/>
                <a:latin typeface="+mn-lt"/>
                <a:ea typeface="+mn-ea"/>
                <a:cs typeface="+mn-cs"/>
              </a:rPr>
              <a:t> designers, review new product concepts, and field test products that they helped to create.</a:t>
            </a:r>
            <a:r>
              <a:rPr lang="en-US" sz="1200" kern="1200" baseline="30000" dirty="0">
                <a:solidFill>
                  <a:schemeClr val="tx1"/>
                </a:solidFill>
                <a:effectLst/>
                <a:latin typeface="+mn-lt"/>
                <a:ea typeface="+mn-ea"/>
                <a:cs typeface="+mn-cs"/>
              </a:rPr>
              <a:t>  </a:t>
            </a:r>
            <a:r>
              <a:rPr lang="en-US" altLang="en-US" dirty="0"/>
              <a:t>A new product must have the required functional features and also convey the intended psychological characteristics.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Long Description</a:t>
            </a:r>
          </a:p>
          <a:p>
            <a:pPr>
              <a:lnSpc>
                <a:spcPct val="115000"/>
              </a:lnSpc>
              <a:spcBef>
                <a:spcPts val="1800"/>
              </a:spcBef>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advertisement reads "Brooks Product Testing Program: Want to make great gear even greater? Keep testing it. It's the science we live by, and we're recruiting you to help. As a Product Tester, you'll be on the cutting edge, directly informing the development of our new footwear and apparel. Think you have what it takes?" </a:t>
            </a:r>
            <a:endParaRPr lang="en-IN" sz="1200" dirty="0">
              <a:solidFill>
                <a:srgbClr val="000000"/>
              </a:solidFill>
              <a:effectLst/>
              <a:latin typeface="Calibri" panose="020F0502020204030204" pitchFamily="34" charset="0"/>
              <a:ea typeface="Times New Roman" panose="02020603050405020304" pitchFamily="18" charset="0"/>
            </a:endParaRPr>
          </a:p>
          <a:p>
            <a:pPr>
              <a:lnSpc>
                <a:spcPct val="115000"/>
              </a:lnSpc>
              <a:spcBef>
                <a:spcPts val="1800"/>
              </a:spcBef>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Two sections are depicted below the text. The first section reads "Wear Testers: It's pretty simple: we send you gear, you use it. You use it on morning jogs, on race days, in the sun and in the snow. Any time and any place you run and then let us know how it worked (or didn't work) for you. Your feedback is what helps determine fit, function, and design of all our future products." The second section reads "Lab Rats: We like the way you move. That's right, studying your biomechanics is an important part of making sure Brooks gear will enhance your performance-not impede it. So we stick you on a treadmill in our Biomechanics Lab in Seattle and watch the way you run." The tagline of Brooks on the bottom right corner of the advertisement reads "Live the way you run. Run happy." </a:t>
            </a:r>
            <a:endParaRPr lang="en-IN" sz="1200" dirty="0">
              <a:solidFill>
                <a:srgbClr val="000000"/>
              </a:solidFill>
              <a:effectLst/>
              <a:latin typeface="Calibri" panose="020F0502020204030204" pitchFamily="34" charset="0"/>
              <a:ea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549899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Companies sometimes shorten or skip test marketing to take advantage of fast-changing market developments, as Starbucks did with its successful mobile payments app. </a:t>
            </a:r>
          </a:p>
          <a:p>
            <a:endParaRPr lang="en-US" altLang="en-US" sz="1200" b="0" i="0" u="none" strike="noStrike" kern="1200" baseline="0" dirty="0">
              <a:solidFill>
                <a:schemeClr val="tx1"/>
              </a:solidFill>
              <a:latin typeface="+mn-lt"/>
              <a:ea typeface="+mn-ea"/>
              <a:cs typeface="+mn-cs"/>
            </a:endParaRPr>
          </a:p>
          <a:p>
            <a:r>
              <a:rPr lang="en-US" altLang="en-US" b="1" dirty="0"/>
              <a:t>Test marketing </a:t>
            </a:r>
            <a:r>
              <a:rPr lang="en-US" altLang="en-US" b="0" dirty="0"/>
              <a:t>lets the </a:t>
            </a:r>
            <a:r>
              <a:rPr lang="en-US" sz="1200" b="0" kern="1200" dirty="0">
                <a:solidFill>
                  <a:schemeClr val="tx1"/>
                </a:solidFill>
                <a:effectLst/>
                <a:latin typeface="+mn-lt"/>
                <a:ea typeface="+mn-ea"/>
                <a:cs typeface="+mn-cs"/>
              </a:rPr>
              <a:t>company </a:t>
            </a:r>
            <a:r>
              <a:rPr lang="en-US" sz="1200" kern="1200" dirty="0">
                <a:solidFill>
                  <a:schemeClr val="tx1"/>
                </a:solidFill>
                <a:effectLst/>
                <a:latin typeface="+mn-lt"/>
                <a:ea typeface="+mn-ea"/>
                <a:cs typeface="+mn-cs"/>
              </a:rPr>
              <a:t>test the product and its entire marketing program—targeting and positioning strategy, advertising, distribution, pricing, branding and packaging, and budget levels.</a:t>
            </a: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579394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amount of test marketing needed varies with each new product. When introducing a new product requires a big investment, when the risks are high, or when management is not sure of the product or its marketing program, a company may do a lot of test marketing. For instance, Taco Bell took three years and 45 prototypes before introducing Doritos Locos Tacos, now the most successful product launch in the company’s history.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a:p>
          <a:p>
            <a:r>
              <a:rPr lang="en-US" sz="1200" kern="1200" dirty="0">
                <a:solidFill>
                  <a:schemeClr val="tx1"/>
                </a:solidFill>
                <a:effectLst/>
                <a:latin typeface="+mn-lt"/>
                <a:ea typeface="+mn-ea"/>
                <a:cs typeface="+mn-cs"/>
              </a:rPr>
              <a:t>However, test marketing costs can be high, and testing takes time that may allow market opportunities to slip by or competitors to gain advantages. This</a:t>
            </a:r>
            <a:r>
              <a:rPr lang="en-US" sz="1200" kern="1200" baseline="0" dirty="0">
                <a:solidFill>
                  <a:schemeClr val="tx1"/>
                </a:solidFill>
                <a:effectLst/>
                <a:latin typeface="+mn-lt"/>
                <a:ea typeface="+mn-ea"/>
                <a:cs typeface="+mn-cs"/>
              </a:rPr>
              <a:t> slide list some circumstances where a</a:t>
            </a:r>
            <a:r>
              <a:rPr lang="en-US" sz="1200" kern="1200" dirty="0">
                <a:solidFill>
                  <a:schemeClr val="tx1"/>
                </a:solidFill>
                <a:effectLst/>
                <a:latin typeface="+mn-lt"/>
                <a:ea typeface="+mn-ea"/>
                <a:cs typeface="+mn-cs"/>
              </a:rPr>
              <a:t> company may do little or no test marketing. Companies may also shorten or skip testing to take advantage of fast-changing market developments. </a:t>
            </a:r>
            <a:endParaRPr lang="en-US" sz="1200" kern="1200" baseline="300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As an alternative to extensive and costly standard test markets, companies can use controlled test markets or simulated test markets. In </a:t>
            </a:r>
            <a:r>
              <a:rPr lang="en-US" sz="1200" b="1" i="1" kern="1200" dirty="0">
                <a:solidFill>
                  <a:schemeClr val="tx1"/>
                </a:solidFill>
                <a:effectLst/>
                <a:latin typeface="+mn-lt"/>
                <a:ea typeface="+mn-ea"/>
                <a:cs typeface="+mn-cs"/>
              </a:rPr>
              <a:t>controlled test markets</a:t>
            </a:r>
            <a:r>
              <a:rPr lang="en-US" sz="1200" kern="1200" dirty="0">
                <a:solidFill>
                  <a:schemeClr val="tx1"/>
                </a:solidFill>
                <a:effectLst/>
                <a:latin typeface="+mn-lt"/>
                <a:ea typeface="+mn-ea"/>
                <a:cs typeface="+mn-cs"/>
              </a:rPr>
              <a:t>, new products and tactics are tested among controlled panels of shoppers and stores.</a:t>
            </a:r>
            <a:endParaRPr lang="en-US" sz="1200" b="0" i="0" u="none" strike="noStrike" kern="1200" baseline="0" dirty="0">
              <a:solidFill>
                <a:schemeClr val="tx1"/>
              </a:solidFill>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Using </a:t>
            </a:r>
            <a:r>
              <a:rPr lang="en-US" sz="1200" b="1" i="1" kern="1200" dirty="0">
                <a:solidFill>
                  <a:schemeClr val="tx1"/>
                </a:solidFill>
                <a:effectLst/>
                <a:latin typeface="+mn-lt"/>
                <a:ea typeface="+mn-ea"/>
                <a:cs typeface="+mn-cs"/>
              </a:rPr>
              <a:t>simulated test markets</a:t>
            </a:r>
            <a:r>
              <a:rPr lang="en-US" sz="1200" kern="1200" dirty="0">
                <a:solidFill>
                  <a:schemeClr val="tx1"/>
                </a:solidFill>
                <a:effectLst/>
                <a:latin typeface="+mn-lt"/>
                <a:ea typeface="+mn-ea"/>
                <a:cs typeface="+mn-cs"/>
              </a:rPr>
              <a:t>, researchers measure consumer responses to new products and marketing tactics in laboratory stores or simulated online shopping environments. Both controlled test markets and simulated test markets reduce the costs of test marketing and speed up the process.</a:t>
            </a: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12203688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Test marketing gives management the information needed to make a final decision about whether to launch the new product. If the company goes ahead with  </a:t>
            </a:r>
            <a:r>
              <a:rPr lang="en-US" sz="1200" b="1" kern="1200" dirty="0">
                <a:solidFill>
                  <a:schemeClr val="tx1"/>
                </a:solidFill>
                <a:effectLst/>
                <a:latin typeface="+mn-lt"/>
                <a:ea typeface="+mn-ea"/>
                <a:cs typeface="+mn-cs"/>
              </a:rPr>
              <a:t>commercialization</a:t>
            </a:r>
            <a:r>
              <a:rPr lang="en-US" sz="1200" kern="1200" dirty="0">
                <a:solidFill>
                  <a:schemeClr val="tx1"/>
                </a:solidFill>
                <a:effectLst/>
                <a:latin typeface="+mn-lt"/>
                <a:ea typeface="+mn-ea"/>
                <a:cs typeface="+mn-cs"/>
              </a:rPr>
              <a:t>—introducing the new product into the market—it will face high costs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company launching a new product must first decide on introduction </a:t>
            </a:r>
            <a:r>
              <a:rPr lang="en-US" sz="1200" i="1" kern="1200" dirty="0">
                <a:solidFill>
                  <a:schemeClr val="tx1"/>
                </a:solidFill>
                <a:effectLst/>
                <a:latin typeface="+mn-lt"/>
                <a:ea typeface="+mn-ea"/>
                <a:cs typeface="+mn-cs"/>
              </a:rPr>
              <a:t>timing</a:t>
            </a:r>
            <a:r>
              <a:rPr lang="en-US" sz="1200" kern="1200" dirty="0">
                <a:solidFill>
                  <a:schemeClr val="tx1"/>
                </a:solidFill>
                <a:effectLst/>
                <a:latin typeface="+mn-lt"/>
                <a:ea typeface="+mn-ea"/>
                <a:cs typeface="+mn-cs"/>
              </a:rPr>
              <a:t>. If the new product will eat into the sales of other company products, the introduction may be delayed. If the product can be improved further, or if the economy is down, the company may wait until the following year to launch it. However, if competitors are ready to introduce their own competing products, the company may push to introduce its new product sooner.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Next, the company must decide </a:t>
            </a:r>
            <a:r>
              <a:rPr lang="en-US" sz="1200" i="1" kern="1200" dirty="0">
                <a:solidFill>
                  <a:schemeClr val="tx1"/>
                </a:solidFill>
                <a:effectLst/>
                <a:latin typeface="+mn-lt"/>
                <a:ea typeface="+mn-ea"/>
                <a:cs typeface="+mn-cs"/>
              </a:rPr>
              <a:t>where</a:t>
            </a:r>
            <a:r>
              <a:rPr lang="en-US" sz="1200" kern="1200" dirty="0">
                <a:solidFill>
                  <a:schemeClr val="tx1"/>
                </a:solidFill>
                <a:effectLst/>
                <a:latin typeface="+mn-lt"/>
                <a:ea typeface="+mn-ea"/>
                <a:cs typeface="+mn-cs"/>
              </a:rPr>
              <a:t> to launch the new product—in a single location, a region, the national market, or the international market. Some companies may quickly introduce new models into the full national market. Companies with international distribution systems may introduce new products through swift global rollouts. For example, Microsoft launched its Windows 8 operating system with a massive $1 billion global marketing campaign spanning 42 countries.</a:t>
            </a: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536902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X innovation lab</a:t>
            </a:r>
            <a:r>
              <a:rPr lang="en-US" baseline="0" dirty="0"/>
              <a:t> is Alphabet’s incubator for earth-shaking projects that may or may not pay for themselves in the long-run. To get the green light at X, a project must address a huge problem that affects millions or even billions of people, propose a radical solution, and require a breakthrough technology to bring about the solution. The goal is to hatch new Googles.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1455449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 new product development process shown in </a:t>
            </a:r>
            <a:r>
              <a:rPr lang="en-US" altLang="en-US" b="0" dirty="0"/>
              <a:t>Figure 9.1 </a:t>
            </a:r>
            <a:r>
              <a:rPr lang="en-US" altLang="en-US" dirty="0"/>
              <a:t>highlights the important activities needed to find, develop, and introduce new products. However, new product development involves more than just going through a set of steps. Companies must take a holistic approach to managing this process.</a:t>
            </a: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344000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New product development must be customer centered. When looking for and developing new products, companies often rely too heavily on technical research in their R&amp;D laboratories. But like everything else in marketing, successful new product development begins with a thorough understanding of what consumers need and value.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Most successful new products are ones that are differentiated, solve major customer problems, and offer a compelling customer value proposition. In addition,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customer involvement has a positive effect on the new product development process and product success.</a:t>
            </a:r>
            <a:endParaRPr lang="en-US" sz="1200" kern="1200" baseline="300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Intuit—maker of financial software such as TurboTax, QuickBooks, and Quicken—is a strong proponent of customer-driven new product development:</a:t>
            </a:r>
            <a:endParaRPr lang="en-US" sz="1200" kern="1200" baseline="300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i="0" kern="1200" dirty="0">
                <a:solidFill>
                  <a:schemeClr val="tx1"/>
                </a:solidFill>
                <a:effectLst/>
                <a:latin typeface="+mn-lt"/>
                <a:ea typeface="+mn-ea"/>
                <a:cs typeface="+mn-cs"/>
              </a:rPr>
              <a:t>“Intuit follows a “Design for Delight (D4D)” development philosophy - products should delight customers by providing experiences that go beyond their expectations. They look to understand problems and needs, develop many customer-driven product ideas, and turn the great ideas into actual products and services; collecting customer feedback steadily throughout the development process.”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Thus, today’s innovative companies get out of the research lab and connect with customers in search of fresh ways to meet customer needs. Customer-centered new product development begins and ends with understanding customers and involving them in the process.</a:t>
            </a: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730098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Good new product development also requires a total-company, cross-functional effort. Some companies organize their new product development process into the orderly sequence of steps shown in Figure 9.1, starting with idea generation and ending with commercialization. This orderly, step-by-step process can help bring control to complex and risky projects. But it can also be dangerously slow.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get their new products to market more quickly, many companies use a </a:t>
            </a:r>
            <a:r>
              <a:rPr lang="en-US" sz="1200" b="1" kern="1200" dirty="0">
                <a:solidFill>
                  <a:schemeClr val="tx1"/>
                </a:solidFill>
                <a:effectLst/>
                <a:latin typeface="+mn-lt"/>
                <a:ea typeface="+mn-ea"/>
                <a:cs typeface="+mn-cs"/>
              </a:rPr>
              <a:t>team-based new product development</a:t>
            </a:r>
            <a:r>
              <a:rPr lang="en-US" sz="1200" kern="1200" dirty="0">
                <a:solidFill>
                  <a:schemeClr val="tx1"/>
                </a:solidFill>
                <a:effectLst/>
                <a:latin typeface="+mn-lt"/>
                <a:ea typeface="+mn-ea"/>
                <a:cs typeface="+mn-cs"/>
              </a:rPr>
              <a:t> approach. Instead of passing the new product from department to department, the company assembles a team of people from various departments that stays with the new product from start to finish. In the team-based approach, if one area hits snags, it works to resolve them while the team moves 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team-based approach does have some limitations, however. For example, it sometimes creates more organizational tension </a:t>
            </a:r>
            <a:r>
              <a:rPr lang="en-US" altLang="en-US" dirty="0"/>
              <a:t>and confusion than the more orderly sequential approach. However, in rapidly changing industries facing increasingly shorter product life cycles, the rewards of fast and flexible product development far exceed the risks. </a:t>
            </a:r>
          </a:p>
          <a:p>
            <a:endParaRPr lang="en-US" altLang="en-US" dirty="0"/>
          </a:p>
          <a:p>
            <a:r>
              <a:rPr lang="en-US" altLang="en-US" dirty="0"/>
              <a:t>Companies that combine a customer-centered approach with team-based new</a:t>
            </a:r>
            <a:r>
              <a:rPr lang="en-US" altLang="en-US" baseline="0" dirty="0"/>
              <a:t> </a:t>
            </a:r>
            <a:r>
              <a:rPr lang="en-US" altLang="en-US" dirty="0"/>
              <a:t>product development gain a big competitive edge by getting the right new products to market faster.</a:t>
            </a: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11238855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Systematic New</a:t>
            </a:r>
            <a:r>
              <a:rPr lang="en-US" altLang="en-US" b="1" baseline="0" dirty="0"/>
              <a:t> </a:t>
            </a:r>
            <a:r>
              <a:rPr lang="en-US" altLang="en-US" b="1" dirty="0"/>
              <a:t>Product Development</a:t>
            </a:r>
          </a:p>
          <a:p>
            <a:r>
              <a:rPr lang="en-US" sz="1200" kern="1200" dirty="0">
                <a:solidFill>
                  <a:schemeClr val="tx1"/>
                </a:solidFill>
                <a:effectLst/>
                <a:latin typeface="+mn-lt"/>
                <a:ea typeface="+mn-ea"/>
                <a:cs typeface="+mn-cs"/>
              </a:rPr>
              <a:t>Finally, the new product development process should be holistic and systematic rather than compartmentalized and haphazard. Otherwise, few new ideas will surface, and many good ideas will sputter and die. To avoid these problems, a company can install an </a:t>
            </a:r>
            <a:r>
              <a:rPr lang="en-US" sz="1200" i="1" kern="1200" dirty="0">
                <a:solidFill>
                  <a:schemeClr val="tx1"/>
                </a:solidFill>
                <a:effectLst/>
                <a:latin typeface="+mn-lt"/>
                <a:ea typeface="+mn-ea"/>
                <a:cs typeface="+mn-cs"/>
              </a:rPr>
              <a:t>innovation management system</a:t>
            </a:r>
            <a:r>
              <a:rPr lang="en-US" sz="1200" kern="1200" dirty="0">
                <a:solidFill>
                  <a:schemeClr val="tx1"/>
                </a:solidFill>
                <a:effectLst/>
                <a:latin typeface="+mn-lt"/>
                <a:ea typeface="+mn-ea"/>
                <a:cs typeface="+mn-cs"/>
              </a:rPr>
              <a:t> to collect, review, evaluate, and manage new product ideas.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innovation management system approach yields two favorable outcomes. First, it helps create an innovation-oriented company culture. Second, it will yield a larger number of new product ideas, among which will be found some especially good ones. The good new ideas will be more systematically developed, producing more new product successes. No longer will good ideas wither for the lack of a sounding board or a senior product advocate. New product success requires more than simply thinking up a few good ideas, turning them into products, and finding customers for them. It requires a holistic approach for finding new ways to create valued customer experiences, from generating and screening new product ideas to creating and rolling out want-satisfying products to customers.</a:t>
            </a:r>
          </a:p>
          <a:p>
            <a:endParaRPr lang="en-US" altLang="en-US" b="1" dirty="0"/>
          </a:p>
          <a:p>
            <a:r>
              <a:rPr lang="en-US" sz="1200" b="1" i="0" u="none" strike="noStrike" kern="1200" baseline="0" dirty="0">
                <a:solidFill>
                  <a:schemeClr val="tx1"/>
                </a:solidFill>
                <a:latin typeface="+mn-lt"/>
                <a:ea typeface="+mn-ea"/>
                <a:cs typeface="+mn-cs"/>
              </a:rPr>
              <a:t>New Product Development in Turbulent Times</a:t>
            </a:r>
          </a:p>
          <a:p>
            <a:r>
              <a:rPr lang="en-US" sz="1200" b="0" i="0" u="none" strike="noStrike" kern="1200" baseline="0" dirty="0">
                <a:solidFill>
                  <a:schemeClr val="tx1"/>
                </a:solidFill>
                <a:latin typeface="+mn-lt"/>
                <a:ea typeface="+mn-ea"/>
                <a:cs typeface="+mn-cs"/>
              </a:rPr>
              <a:t>When tough economic times hit, management may be tempted cut back; however, such thinking is usually shortsighted. By cutting back on new products, the company may make itself less competitive during or after the downturn. In fact, tough times might call for even greater new product development, as the company struggles to better align its market offerings with changing consumer needs and tastes. In difficult times, innovation more often helps than hurts in making the company more competitive and positioning it better for the future.</a:t>
            </a:r>
          </a:p>
          <a:p>
            <a:endParaRPr lang="en-US" sz="1200" b="0" i="0" u="none" strike="noStrike" kern="1200" baseline="0" dirty="0">
              <a:solidFill>
                <a:schemeClr val="tx1"/>
              </a:solidFill>
              <a:latin typeface="+mn-lt"/>
              <a:ea typeface="+mn-ea"/>
              <a:cs typeface="+mn-cs"/>
            </a:endParaRPr>
          </a:p>
          <a:p>
            <a:r>
              <a:rPr lang="en-US" altLang="en-US" b="0" dirty="0"/>
              <a:t>Thus, rain or shine, good times or bad, a company must continue to innovate and develop new products if it wants to grow and prosper.</a:t>
            </a: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3699526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After dividing the market into segments, it’s time to answer that first seemingly simple marketing strategy question we raised in Figure 7.1: Which customers will the company serve?</a:t>
            </a:r>
          </a:p>
          <a:p>
            <a:endParaRPr lang="en-US" altLang="en-US" sz="1200" b="0" i="0" u="none" strike="noStrike" kern="1200" baseline="0" dirty="0">
              <a:solidFill>
                <a:schemeClr val="tx1"/>
              </a:solidFill>
              <a:latin typeface="+mn-lt"/>
              <a:ea typeface="+mn-ea"/>
              <a:cs typeface="+mn-cs"/>
            </a:endParaRPr>
          </a:p>
          <a:p>
            <a:r>
              <a:rPr lang="en-US" altLang="en-US" dirty="0"/>
              <a:t>The firm now has to decide how many and which segments it can serve best. We now look at how companies evaluate and select target segments.</a:t>
            </a: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3061777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0" dirty="0"/>
              <a:t>The</a:t>
            </a:r>
            <a:r>
              <a:rPr lang="en-US" altLang="en-US" b="0" baseline="0" dirty="0"/>
              <a:t> </a:t>
            </a:r>
            <a:r>
              <a:rPr lang="en-US" altLang="en-US" b="1" baseline="0" dirty="0"/>
              <a:t>p</a:t>
            </a:r>
            <a:r>
              <a:rPr lang="en-US" altLang="en-US" b="1" dirty="0"/>
              <a:t>roduct life cycle (PLC)</a:t>
            </a:r>
            <a:r>
              <a:rPr lang="en-US" altLang="en-US" b="0" dirty="0"/>
              <a:t>,</a:t>
            </a:r>
            <a:r>
              <a:rPr lang="en-US" altLang="en-US" b="1" dirty="0"/>
              <a:t> Figure 9.2</a:t>
            </a:r>
            <a:r>
              <a:rPr lang="en-US" altLang="en-US" b="0" dirty="0"/>
              <a:t>, is the </a:t>
            </a:r>
            <a:r>
              <a:rPr lang="en-US" altLang="en-US" dirty="0"/>
              <a:t>course of a product’s sales and profits over its lifetime. It involves five distinct stages: product development, introduction, growth, maturity, and decline.</a:t>
            </a:r>
            <a:endParaRPr lang="en-US" altLang="en-US" b="1" dirty="0"/>
          </a:p>
          <a:p>
            <a:endParaRPr lang="en-US" altLang="en-US" b="1" dirty="0"/>
          </a:p>
          <a:p>
            <a:r>
              <a:rPr lang="en-US" altLang="en-US" b="1" dirty="0"/>
              <a:t>Discussion Question</a:t>
            </a:r>
          </a:p>
          <a:p>
            <a:r>
              <a:rPr lang="en-US" altLang="en-US" i="1" dirty="0"/>
              <a:t>Name a product at each stage of the PLC.</a:t>
            </a:r>
          </a:p>
          <a:p>
            <a:endParaRPr lang="en-US" altLang="en-US" i="1" dirty="0"/>
          </a:p>
          <a:p>
            <a:r>
              <a:rPr lang="en-US" altLang="en-US" i="0" dirty="0"/>
              <a:t>Long Description</a:t>
            </a: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In the graph, x-axis has product development, introduction, growth, maturity, and decline over time and y-axis has the losses or investment in U S dollars. The graph shows the following data: </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The Sales graph forms a bell-shaped curve starting from 0 and shows a gradual increase in introduction phase, shows a steep increase in growth phase, reaches its peak in maturity phase, and finally drops down during decline phase. </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The Profits graph starts from 0 during product development, goes negative during product development and introduction phases, then increases during later part of introduction and growth phases, reaches its maximum during maturity phase, and decreases during decline phase. </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Some products die quickly; others stay in the mature stage for a long, long time. For example, Crayola Crayons have been around for more than 115 years. However, to keep the brand young, the company has added a continuous stream of contemporary new products, such as Color Alive, which lets kids color cartoons, scan them, and then watch as an app animates them. </a:t>
            </a:r>
            <a:endParaRPr lang="en-IN" sz="1200" dirty="0">
              <a:solidFill>
                <a:srgbClr val="000000"/>
              </a:solidFill>
              <a:effectLst/>
              <a:latin typeface="Calibri" panose="020F0502020204030204" pitchFamily="34" charset="0"/>
              <a:ea typeface="Times New Roman" panose="02020603050405020304" pitchFamily="18" charset="0"/>
            </a:endParaRPr>
          </a:p>
          <a:p>
            <a:endParaRPr lang="en-US" altLang="en-US" i="0"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31974725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i="1" dirty="0"/>
              <a:t>Product development</a:t>
            </a:r>
            <a:r>
              <a:rPr lang="en-US" altLang="en-US" i="1" baseline="0" dirty="0"/>
              <a:t> </a:t>
            </a:r>
            <a:r>
              <a:rPr lang="en-US" altLang="en-US" dirty="0"/>
              <a:t>begins when the company finds and develops a new</a:t>
            </a:r>
            <a:r>
              <a:rPr lang="en-US" altLang="en-US" baseline="0" dirty="0"/>
              <a:t> </a:t>
            </a:r>
            <a:r>
              <a:rPr lang="en-US" altLang="en-US" dirty="0"/>
              <a:t>product idea.</a:t>
            </a:r>
          </a:p>
          <a:p>
            <a:endParaRPr lang="en-US" altLang="en-US" i="1" dirty="0"/>
          </a:p>
          <a:p>
            <a:r>
              <a:rPr lang="en-US" altLang="en-US" i="1" dirty="0"/>
              <a:t>Introduction:</a:t>
            </a:r>
            <a:r>
              <a:rPr lang="en-US" altLang="en-US" dirty="0"/>
              <a:t> Profits are nonexistent in this stage because of the heavy expenses of product introduction.</a:t>
            </a:r>
          </a:p>
          <a:p>
            <a:endParaRPr lang="en-US" altLang="en-US" i="1" dirty="0"/>
          </a:p>
          <a:p>
            <a:r>
              <a:rPr lang="en-US" altLang="en-US" i="1" dirty="0"/>
              <a:t>Growth</a:t>
            </a:r>
            <a:r>
              <a:rPr lang="en-US" altLang="en-US" dirty="0"/>
              <a:t> is a period of rapid market acceptance and increasing profits.</a:t>
            </a:r>
          </a:p>
          <a:p>
            <a:endParaRPr lang="en-US" altLang="en-US" i="1" dirty="0"/>
          </a:p>
          <a:p>
            <a:r>
              <a:rPr lang="en-US" altLang="en-US" i="1" dirty="0"/>
              <a:t>Maturity: </a:t>
            </a:r>
            <a:r>
              <a:rPr lang="en-US" altLang="en-US" dirty="0"/>
              <a:t>Profits level off or decline because of increased marketing outlays to defend the product against competition.</a:t>
            </a:r>
          </a:p>
          <a:p>
            <a:endParaRPr lang="en-US" altLang="en-US" i="1" dirty="0"/>
          </a:p>
          <a:p>
            <a:r>
              <a:rPr lang="en-US" altLang="en-US" i="1" dirty="0"/>
              <a:t>Decline</a:t>
            </a:r>
            <a:r>
              <a:rPr lang="en-US" altLang="en-US" dirty="0"/>
              <a:t> is the period when sales fall off and profits drop.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Not all products follow all five stages of the PLC. Some products are introduced and die quickly; others stay in the mature stage for a long, long time. Some enter the decline stage and are then cycled back into the growth stage through strong promotion or repositioning. It seems that a well-managed brand could live forever. Examples of well known brands that have been around for at least 100 years include </a:t>
            </a:r>
            <a:r>
              <a:rPr lang="en-US" altLang="en-US" dirty="0"/>
              <a:t>Coca-Cola, Gillette, Budweiser, American Express, TABASCO sauce,</a:t>
            </a:r>
            <a:r>
              <a:rPr lang="en-US" altLang="en-US" baseline="0" dirty="0"/>
              <a:t> and Life Savers M</a:t>
            </a:r>
            <a:r>
              <a:rPr lang="en-US" altLang="en-US" dirty="0"/>
              <a:t>ints.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PLC concept can describe a </a:t>
            </a:r>
            <a:r>
              <a:rPr lang="en-US" sz="1200" i="1" kern="1200" dirty="0">
                <a:solidFill>
                  <a:schemeClr val="tx1"/>
                </a:solidFill>
                <a:effectLst/>
                <a:latin typeface="+mn-lt"/>
                <a:ea typeface="+mn-ea"/>
                <a:cs typeface="+mn-cs"/>
              </a:rPr>
              <a:t>product class,</a:t>
            </a:r>
            <a:r>
              <a:rPr lang="en-US" sz="1200" kern="1200" dirty="0">
                <a:solidFill>
                  <a:schemeClr val="tx1"/>
                </a:solidFill>
                <a:effectLst/>
                <a:latin typeface="+mn-lt"/>
                <a:ea typeface="+mn-ea"/>
                <a:cs typeface="+mn-cs"/>
              </a:rPr>
              <a:t> a </a:t>
            </a:r>
            <a:r>
              <a:rPr lang="en-US" sz="1200" i="1" kern="1200" dirty="0">
                <a:solidFill>
                  <a:schemeClr val="tx1"/>
                </a:solidFill>
                <a:effectLst/>
                <a:latin typeface="+mn-lt"/>
                <a:ea typeface="+mn-ea"/>
                <a:cs typeface="+mn-cs"/>
              </a:rPr>
              <a:t>product form,</a:t>
            </a:r>
            <a:r>
              <a:rPr lang="en-US" sz="1200" kern="1200" dirty="0">
                <a:solidFill>
                  <a:schemeClr val="tx1"/>
                </a:solidFill>
                <a:effectLst/>
                <a:latin typeface="+mn-lt"/>
                <a:ea typeface="+mn-ea"/>
                <a:cs typeface="+mn-cs"/>
              </a:rPr>
              <a:t> or a </a:t>
            </a:r>
            <a:r>
              <a:rPr lang="en-US" sz="1200" i="1" kern="1200" dirty="0">
                <a:solidFill>
                  <a:schemeClr val="tx1"/>
                </a:solidFill>
                <a:effectLst/>
                <a:latin typeface="+mn-lt"/>
                <a:ea typeface="+mn-ea"/>
                <a:cs typeface="+mn-cs"/>
              </a:rPr>
              <a:t>brand</a:t>
            </a:r>
            <a:r>
              <a:rPr lang="en-US" sz="1200" kern="1200" dirty="0">
                <a:solidFill>
                  <a:schemeClr val="tx1"/>
                </a:solidFill>
                <a:effectLst/>
                <a:latin typeface="+mn-lt"/>
                <a:ea typeface="+mn-ea"/>
                <a:cs typeface="+mn-cs"/>
              </a:rPr>
              <a:t>. The PLC concept applies differently in each case. Product classes have the longest life cycles; the sales of many product classes stay in the mature stage for a long time. Product forms, in contrast, tend to have the standard PLC shape. Product forms such as “dial telephones,” “VHS tapes,” and “film cameras” passed through a regular history of introduction, rapid growth, maturity, and decline.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specific brand’s life cycle can change quickly because of changing competitive attacks and responses. For example, although laundry soaps (product class) and powdered detergents (product form) have enjoyed fairly long life cycles, the life cycles of specific brands have tended to be much shorter.</a:t>
            </a: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1238882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 </a:t>
            </a:r>
            <a:r>
              <a:rPr lang="en-US" altLang="en-US" b="1" dirty="0"/>
              <a:t>introduction stage</a:t>
            </a:r>
            <a:r>
              <a:rPr lang="en-US" altLang="en-US" dirty="0"/>
              <a:t> starts when a new product is first launched. Well-known products such as frozen foods and HDTVs lingered for many years before they entered a stage of more rapid growth.</a:t>
            </a:r>
          </a:p>
          <a:p>
            <a:endParaRPr lang="en-US" altLang="en-US" dirty="0"/>
          </a:p>
          <a:p>
            <a:r>
              <a:rPr lang="en-US" altLang="en-US" dirty="0"/>
              <a:t>In this stage profits are negative or low because of the low sales and high distribution and promotion expenses. Firms focus their selling on those buyers who are the most ready to buy.</a:t>
            </a:r>
          </a:p>
          <a:p>
            <a:endParaRPr lang="en-US" altLang="en-US" dirty="0"/>
          </a:p>
          <a:p>
            <a:r>
              <a:rPr lang="en-US" altLang="en-US" dirty="0"/>
              <a:t>A company, especially the </a:t>
            </a:r>
            <a:r>
              <a:rPr lang="en-US" altLang="en-US" i="1" dirty="0"/>
              <a:t>market pioneer</a:t>
            </a:r>
            <a:r>
              <a:rPr lang="en-US" altLang="en-US" dirty="0"/>
              <a:t>, must choose a launch strategy that is consistent with the intended product positioning. It should realize that the initial strategy is just the first step in a grander marketing plan for the product’s entire life cycle.</a:t>
            </a:r>
            <a:r>
              <a:rPr lang="en-US" altLang="en-US" baseline="0" dirty="0"/>
              <a:t> </a:t>
            </a:r>
            <a:r>
              <a:rPr lang="en-US" altLang="en-US" dirty="0"/>
              <a:t>If the pioneer chooses its launch strategy to make a “killing,” it may be sacrificing long-run revenue for the sake of short-run gain. The pioneer has the best chance of building and retaining market leadership if it plays its cards correctly from the start.</a:t>
            </a: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1453283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If the new product satisfies the market, it will enter a </a:t>
            </a:r>
            <a:r>
              <a:rPr lang="en-US" altLang="en-US" b="1" dirty="0"/>
              <a:t>growth stage</a:t>
            </a:r>
            <a:r>
              <a:rPr lang="en-US" altLang="en-US" b="0" dirty="0"/>
              <a:t>. </a:t>
            </a:r>
            <a:r>
              <a:rPr lang="en-US" altLang="en-US" dirty="0"/>
              <a:t>The early adopters will continue to buy, and later buyers will start following their lead, especially if they hear favorable word of mouth. </a:t>
            </a:r>
          </a:p>
          <a:p>
            <a:endParaRPr lang="en-US" altLang="en-US" dirty="0"/>
          </a:p>
          <a:p>
            <a:r>
              <a:rPr lang="en-US" altLang="en-US" dirty="0"/>
              <a:t>As new competitors enter the market, they will introduce new product features, and the market will expand. The increase in competitors leads to an increase in the number of distribution outlets, and sales jump just to build reseller inventories. Companies keep their promotion spending at the same or a slightly higher level. Educating the market remains a goal, but now the company must also meet the competition.</a:t>
            </a:r>
          </a:p>
          <a:p>
            <a:endParaRPr lang="en-US" altLang="en-US" dirty="0"/>
          </a:p>
          <a:p>
            <a:r>
              <a:rPr lang="en-US" altLang="en-US" dirty="0"/>
              <a:t>Profits increase during the growth stage as promotion costs are spread over a large volume and as unit manufacturing costs decrease. The firm uses several strategies to sustain rapid market growth as long as possible:</a:t>
            </a:r>
          </a:p>
          <a:p>
            <a:endParaRPr lang="en-US" altLang="en-US" dirty="0"/>
          </a:p>
          <a:p>
            <a:pPr marL="171450" indent="-171450">
              <a:buFont typeface="Arial" panose="020B0604020202020204" pitchFamily="34" charset="0"/>
              <a:buChar char="•"/>
            </a:pPr>
            <a:r>
              <a:rPr lang="en-US" altLang="en-US" dirty="0"/>
              <a:t>Improving product quality</a:t>
            </a:r>
          </a:p>
          <a:p>
            <a:pPr marL="171450" indent="-171450">
              <a:buFont typeface="Arial" panose="020B0604020202020204" pitchFamily="34" charset="0"/>
              <a:buChar char="•"/>
            </a:pPr>
            <a:r>
              <a:rPr lang="en-US" altLang="en-US" dirty="0"/>
              <a:t>Adding new product features and models</a:t>
            </a:r>
          </a:p>
          <a:p>
            <a:pPr marL="171450" indent="-171450">
              <a:buFont typeface="Arial" panose="020B0604020202020204" pitchFamily="34" charset="0"/>
              <a:buChar char="•"/>
            </a:pPr>
            <a:r>
              <a:rPr lang="en-US" altLang="en-US" dirty="0"/>
              <a:t>Entering new market segments and new distribution channels</a:t>
            </a:r>
          </a:p>
          <a:p>
            <a:pPr marL="171450" indent="-171450">
              <a:buFont typeface="Arial" panose="020B0604020202020204" pitchFamily="34" charset="0"/>
              <a:buChar char="•"/>
            </a:pPr>
            <a:r>
              <a:rPr lang="en-US" altLang="en-US" dirty="0"/>
              <a:t>Shifting some advertising from awareness to building product conviction and purchase</a:t>
            </a:r>
          </a:p>
          <a:p>
            <a:pPr marL="171450" indent="-171450">
              <a:buFont typeface="Arial" panose="020B0604020202020204" pitchFamily="34" charset="0"/>
              <a:buChar char="•"/>
            </a:pPr>
            <a:r>
              <a:rPr lang="en-US" altLang="en-US" dirty="0"/>
              <a:t>Lowering prices at the right time to attract more buyers</a:t>
            </a:r>
          </a:p>
          <a:p>
            <a:endParaRPr lang="en-US" altLang="en-US" dirty="0"/>
          </a:p>
          <a:p>
            <a:r>
              <a:rPr lang="en-US" altLang="en-US" dirty="0"/>
              <a:t>In the growth stage, the firm faces a trade-off between high market share and high current profit. By spending a lot of money on product improvement, promotion, and distribution, the company can capture a dominant position. In doing so, however, it gives up maximum current profit, which it hopes to make up in the next stage.</a:t>
            </a: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3260690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 </a:t>
            </a:r>
            <a:r>
              <a:rPr lang="en-US" altLang="en-US" b="1" dirty="0"/>
              <a:t>maturity stage </a:t>
            </a:r>
            <a:r>
              <a:rPr lang="en-US" altLang="en-US" dirty="0"/>
              <a:t>normally lasts longer than the previous stages, and it poses strong challenges to marketing management. Most products are in the maturity stage of the life cycle, and therefore most of marketing management deals with the mature product.</a:t>
            </a:r>
          </a:p>
          <a:p>
            <a:endParaRPr lang="en-US" altLang="en-US" dirty="0"/>
          </a:p>
          <a:p>
            <a:r>
              <a:rPr lang="en-US" altLang="en-US" dirty="0"/>
              <a:t>The slowdown in sales growth results in many producers with many products to sell. In turn, this overcapacity leads to greater competition and a drop in profit. Some of the weaker competitors start dropping out, and the industry eventually contains only well-established competitors.</a:t>
            </a:r>
          </a:p>
          <a:p>
            <a:endParaRPr lang="en-US" altLang="en-US" dirty="0"/>
          </a:p>
          <a:p>
            <a:r>
              <a:rPr lang="en-US" altLang="en-US" dirty="0"/>
              <a:t>Although many products in the mature stage appear to remain unchanged for long periods, most successful ones are actually evolving to meet changing consumer needs. Product managers should do more than simply ride along with or defend their mature products—a good offense is the best defense. </a:t>
            </a:r>
          </a:p>
          <a:p>
            <a:endParaRPr lang="en-US" altLang="en-US" dirty="0"/>
          </a:p>
          <a:p>
            <a:r>
              <a:rPr lang="en-US" altLang="en-US" dirty="0"/>
              <a:t>They should consider modifying the market, product offering, and marketing mix</a:t>
            </a:r>
            <a:r>
              <a:rPr lang="en-US" altLang="en-US" baseline="0" dirty="0"/>
              <a:t> as discussed on the next slide.</a:t>
            </a:r>
            <a:endParaRPr lang="en-US" alt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335963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316019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Inspiring more usage: </a:t>
            </a:r>
            <a:r>
              <a:rPr lang="en-US" sz="1200" b="0" i="0" u="none" strike="noStrike" kern="1200" baseline="0" dirty="0">
                <a:solidFill>
                  <a:schemeClr val="tx1"/>
                </a:solidFill>
                <a:latin typeface="+mn-lt"/>
                <a:ea typeface="+mn-ea"/>
                <a:cs typeface="+mn-cs"/>
              </a:rPr>
              <a:t>Thanks to the “Quaker Up” campaign, 137-year-old Quaker now has a more contemporary appeal as a lifestyle brand that helps give young families the fuel and energy needed to get through the day.</a:t>
            </a:r>
            <a:r>
              <a:rPr lang="en-US" sz="1200" b="0" i="0" u="none" strike="noStrike" kern="1200" baseline="0" dirty="0">
                <a:solidFill>
                  <a:schemeClr val="tx1"/>
                </a:solidFill>
                <a:latin typeface="+mn-lt"/>
                <a:ea typeface="ＭＳ Ｐゴシック" charset="-128"/>
                <a:cs typeface="+mn-cs"/>
              </a:rPr>
              <a:t> </a:t>
            </a:r>
            <a:r>
              <a:rPr lang="en-US" i="0" dirty="0">
                <a:ea typeface="ＭＳ Ｐゴシック" charset="-128"/>
              </a:rPr>
              <a:t>When</a:t>
            </a:r>
            <a:r>
              <a:rPr lang="en-US" i="0" baseline="0" dirty="0">
                <a:ea typeface="ＭＳ Ｐゴシック" charset="-128"/>
              </a:rPr>
              <a:t> </a:t>
            </a:r>
            <a:r>
              <a:rPr lang="en-US" i="1" baseline="0" dirty="0">
                <a:ea typeface="ＭＳ Ｐゴシック" charset="-128"/>
              </a:rPr>
              <a:t>m</a:t>
            </a:r>
            <a:r>
              <a:rPr lang="en-US" i="1" dirty="0">
                <a:ea typeface="ＭＳ Ｐゴシック" charset="-128"/>
              </a:rPr>
              <a:t>odifying the market</a:t>
            </a:r>
            <a:r>
              <a:rPr lang="en-US" i="0" dirty="0">
                <a:ea typeface="ＭＳ Ｐゴシック" charset="-128"/>
              </a:rPr>
              <a:t>,</a:t>
            </a:r>
            <a:r>
              <a:rPr lang="en-US" i="0" baseline="0" dirty="0">
                <a:ea typeface="ＭＳ Ｐゴシック" charset="-128"/>
              </a:rPr>
              <a:t> </a:t>
            </a:r>
            <a:r>
              <a:rPr lang="en-US" i="0" dirty="0">
                <a:ea typeface="ＭＳ Ｐゴシック" charset="-128"/>
              </a:rPr>
              <a:t>the company tries to increase consumption by finding new users and new market segments for its brands.</a:t>
            </a:r>
          </a:p>
          <a:p>
            <a:pPr>
              <a:defRPr/>
            </a:pPr>
            <a:endParaRPr lang="en-US" i="0" dirty="0">
              <a:ea typeface="ＭＳ Ｐゴシック" charset="-128"/>
            </a:endParaRPr>
          </a:p>
          <a:p>
            <a:pPr>
              <a:defRPr/>
            </a:pPr>
            <a:r>
              <a:rPr lang="en-US" i="1" dirty="0">
                <a:ea typeface="ＭＳ Ｐゴシック" charset="-128"/>
              </a:rPr>
              <a:t>Modifying the product </a:t>
            </a:r>
            <a:r>
              <a:rPr lang="en-US" i="0" dirty="0">
                <a:ea typeface="ＭＳ Ｐゴシック" charset="-128"/>
              </a:rPr>
              <a:t>involves changing characteristics such as quality, features, style, or packaging to attract new users and inspire more usage. The</a:t>
            </a:r>
            <a:r>
              <a:rPr lang="en-US" i="0" baseline="0" dirty="0">
                <a:ea typeface="ＭＳ Ｐゴシック" charset="-128"/>
              </a:rPr>
              <a:t> company</a:t>
            </a:r>
            <a:r>
              <a:rPr lang="en-US" i="0" dirty="0">
                <a:ea typeface="ＭＳ Ｐゴシック" charset="-128"/>
              </a:rPr>
              <a:t> can improve the product’s styling and attractiveness or improve the product’s quality and performance—durability, reliability, speed, and taste.</a:t>
            </a:r>
          </a:p>
          <a:p>
            <a:pPr>
              <a:defRPr/>
            </a:pPr>
            <a:endParaRPr lang="en-US" i="0" dirty="0">
              <a:ea typeface="ＭＳ Ｐゴシック" charset="-128"/>
            </a:endParaRPr>
          </a:p>
          <a:p>
            <a:pPr>
              <a:defRPr/>
            </a:pPr>
            <a:r>
              <a:rPr lang="en-US" b="0" i="1" dirty="0">
                <a:ea typeface="ＭＳ Ｐゴシック" charset="-128"/>
              </a:rPr>
              <a:t>Modifying the marketing mix</a:t>
            </a:r>
            <a:r>
              <a:rPr lang="en-US" b="0" i="1" baseline="0" dirty="0">
                <a:ea typeface="ＭＳ Ｐゴシック" charset="-128"/>
              </a:rPr>
              <a:t> </a:t>
            </a:r>
            <a:r>
              <a:rPr lang="en-US" i="0" baseline="0" dirty="0">
                <a:ea typeface="ＭＳ Ｐゴシック" charset="-128"/>
              </a:rPr>
              <a:t>involves </a:t>
            </a:r>
            <a:r>
              <a:rPr lang="en-US" i="0" dirty="0">
                <a:ea typeface="ＭＳ Ｐゴシック" charset="-128"/>
              </a:rPr>
              <a:t>improving sales by changing one or more marketing mix elements.</a:t>
            </a:r>
            <a:r>
              <a:rPr lang="en-US" i="0" baseline="0" dirty="0">
                <a:ea typeface="ＭＳ Ｐゴシック" charset="-128"/>
              </a:rPr>
              <a:t> </a:t>
            </a:r>
            <a:r>
              <a:rPr lang="en-US" i="0" dirty="0">
                <a:ea typeface="ＭＳ Ｐゴシック" charset="-128"/>
              </a:rPr>
              <a:t>The company can offer new or improved services to buyers. It can cut prices to attract new users and competitors’ customers. It can launch a better advertising campaign or use aggressive sales promotions—trade deals, cents-off, premiums, and contests. In addition to pricing and promotion, the company can also move into new marketing channels </a:t>
            </a:r>
            <a:r>
              <a:rPr lang="en-US" dirty="0">
                <a:ea typeface="ＭＳ Ｐゴシック" charset="-128"/>
              </a:rPr>
              <a:t>to help serve new users.</a:t>
            </a: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14628608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 sales of most product forms and brands eventually dip. The decline may be slow, as in the cases of stamps and oatmeal cereal, or rapid, as in the case of VHS tapes. Sales may plunge to zero, or they may drop to a low level where they continue for many years. This is the </a:t>
            </a:r>
            <a:r>
              <a:rPr lang="en-US" altLang="en-US" b="1" dirty="0"/>
              <a:t>decline stage</a:t>
            </a:r>
            <a:r>
              <a:rPr lang="en-US" altLang="en-US" dirty="0"/>
              <a:t>. Sales decline for many reasons, including technological advances, shifts in consumer tastes, and increased competition. </a:t>
            </a:r>
          </a:p>
          <a:p>
            <a:endParaRPr lang="en-US" altLang="en-US" dirty="0"/>
          </a:p>
          <a:p>
            <a:r>
              <a:rPr lang="en-US" altLang="en-US" dirty="0"/>
              <a:t>Carrying a weak product can be very costly to a firm, and not just in profit terms. There are many hidden costs. A weak product may take up too much time and resources that might be better used to make “healthy” products more profitable,</a:t>
            </a:r>
            <a:r>
              <a:rPr lang="en-US" altLang="en-US" baseline="0" dirty="0"/>
              <a:t> </a:t>
            </a:r>
            <a:r>
              <a:rPr lang="en-US" altLang="en-US" dirty="0"/>
              <a:t>and a</a:t>
            </a:r>
            <a:r>
              <a:rPr lang="en-US" altLang="en-US" baseline="0" dirty="0"/>
              <a:t> </a:t>
            </a:r>
            <a:r>
              <a:rPr lang="en-US" altLang="en-US" dirty="0"/>
              <a:t>product’s failing reputation can cause customer concerns about the company and its other products. The biggest cost may well lie in the future. Keeping weak products delays the search for replacements, creates a lopsided product mix, hurts current profits, and weakens the company’s foothold on the future.</a:t>
            </a:r>
          </a:p>
          <a:p>
            <a:endParaRPr lang="en-US" altLang="en-US" dirty="0"/>
          </a:p>
          <a:p>
            <a:r>
              <a:rPr lang="en-US" altLang="en-US" dirty="0"/>
              <a:t>For these reasons, compan</a:t>
            </a:r>
            <a:r>
              <a:rPr lang="en-US" altLang="en-US" b="0" dirty="0"/>
              <a:t>ies must identify products in the decline stage and decide whether to maintain, harvest, or drop them. Management may decide to </a:t>
            </a:r>
            <a:r>
              <a:rPr lang="en-US" altLang="en-US" b="0" i="1" dirty="0"/>
              <a:t>maintain</a:t>
            </a:r>
            <a:r>
              <a:rPr lang="en-US" altLang="en-US" b="0" dirty="0"/>
              <a:t> its brand, repositioning or reinvigorating it in hopes of moving it back into the growth stage of the product life cycle. Management may decide to </a:t>
            </a:r>
            <a:r>
              <a:rPr lang="en-US" altLang="en-US" b="0" i="1" dirty="0"/>
              <a:t>harvest</a:t>
            </a:r>
            <a:r>
              <a:rPr lang="en-US" altLang="en-US" b="0" dirty="0"/>
              <a:t> the product, which means reducing various costs (plant and equipment, maintenance, R&amp;D, advertising, sales force), hoping that sales hold up. Finally, management may decide to </a:t>
            </a:r>
            <a:r>
              <a:rPr lang="en-US" altLang="en-US" b="0" i="1" dirty="0"/>
              <a:t>drop</a:t>
            </a:r>
            <a:r>
              <a:rPr lang="en-US" altLang="en-US" b="0" dirty="0"/>
              <a:t> the product </a:t>
            </a:r>
            <a:r>
              <a:rPr lang="en-US" altLang="en-US" dirty="0"/>
              <a:t>from its line. The company can sell the product to another firm or simply liquidate it at salvage value. If the company plans to find a buyer, it will not want to run down the product through harvesting.</a:t>
            </a:r>
          </a:p>
          <a:p>
            <a:endParaRPr lang="en-US" altLang="en-US" dirty="0"/>
          </a:p>
          <a:p>
            <a:r>
              <a:rPr lang="en-US" altLang="en-US" dirty="0"/>
              <a:t> On the next two slides, Table 9.2 summarizes the key characteristics of each stage of the PLC. The table also lists the marketing objectives and strategies for each stage.</a:t>
            </a: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42326034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part of Table 9.2 </a:t>
            </a:r>
            <a:r>
              <a:rPr lang="en-US" sz="1200" b="0" i="0" u="none" strike="noStrike" kern="1200" baseline="0" dirty="0">
                <a:solidFill>
                  <a:schemeClr val="tx1"/>
                </a:solidFill>
                <a:latin typeface="+mn-lt"/>
                <a:ea typeface="+mn-ea"/>
                <a:cs typeface="+mn-cs"/>
              </a:rPr>
              <a:t>summarizes the key characteristics of each stage of the PLC.</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Long description:</a:t>
            </a:r>
          </a:p>
          <a:p>
            <a:r>
              <a:rPr lang="en-US" sz="1200" kern="1200" dirty="0">
                <a:solidFill>
                  <a:schemeClr val="tx1"/>
                </a:solidFill>
                <a:effectLst/>
                <a:latin typeface="+mn-lt"/>
                <a:ea typeface="+mn-ea"/>
                <a:cs typeface="+mn-cs"/>
              </a:rPr>
              <a:t>The description of the table is as follows: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Characteristics: Sales; Introduction: Low sales; Growth: Rapidly rising sales; Maturity: Peak sales; Decline: Declining sales;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Characteristics: Costs; Introduction: High cost per customer; Growth: Average cost per customer; </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Maturity: Low cost per customer; Decline: Low cost per customer;</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Characteristics: Profits; Introduction: Negative; Growth: Rising profits; Maturity: High profits; Decline: Declining profits;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Characteristics: Customers; Introduction: Innovators; Growth: Early adopters; Maturity: Mainstream adopters; Decline: Lagging adopters;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Characteristics: Competitors; Introduction: Few; Growth: Growing numbers; Maturity: Stable number beginning to decline; Decline: Declining number;</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Marketing objectives: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Introduction: Create product engagement and trial; Growth: Maximize market share; Maturity: Maximize profit while defending market share; Decline: Reduce expenditure and milk the brand.</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365383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part of Table 9.2 lists strategies for each stage.</a:t>
            </a:r>
          </a:p>
          <a:p>
            <a:endParaRPr lang="en-US" dirty="0"/>
          </a:p>
          <a:p>
            <a:r>
              <a:rPr lang="en-US" dirty="0"/>
              <a:t>Long description:</a:t>
            </a:r>
          </a:p>
          <a:p>
            <a:r>
              <a:rPr lang="en-US" sz="1200" kern="1200" dirty="0">
                <a:solidFill>
                  <a:schemeClr val="tx1"/>
                </a:solidFill>
                <a:effectLst/>
                <a:latin typeface="+mn-lt"/>
                <a:ea typeface="+mn-ea"/>
                <a:cs typeface="+mn-cs"/>
              </a:rPr>
              <a:t>Description of the table is as follows: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Strategies:</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Product: Offer a basic product; Offer product extensions service, and warranty, Diversity brand and models; Phase-out weak items.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Price: Use cost-plus; Price to penetrate market; Price to match or beat competitors; Cut price.</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Distribution: Build selective distribution; Build intensive distribution; Build more intensive distribution; Go selective: Phase out unprofitable outsets.</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Advertising: Build product awareness among early adopters; Build engagement and interest in the mass market; Stress brand differences and benefits; Reduce to level needed to retain hardcore </a:t>
            </a:r>
            <a:r>
              <a:rPr lang="en-US" sz="1200" kern="1200" dirty="0" err="1">
                <a:solidFill>
                  <a:schemeClr val="tx1"/>
                </a:solidFill>
                <a:effectLst/>
                <a:latin typeface="+mn-lt"/>
                <a:ea typeface="+mn-ea"/>
                <a:cs typeface="+mn-cs"/>
              </a:rPr>
              <a:t>loyals</a:t>
            </a:r>
            <a:r>
              <a:rPr lang="en-US" sz="1200" kern="1200" dirty="0">
                <a:solidFill>
                  <a:schemeClr val="tx1"/>
                </a:solidFill>
                <a:effectLst/>
                <a:latin typeface="+mn-lt"/>
                <a:ea typeface="+mn-ea"/>
                <a:cs typeface="+mn-cs"/>
              </a:rPr>
              <a:t>.</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Sales promotion: Use heavy sales promotion to entice trials; Reduce to take advantage of heavy consumer demand; Increase to encourage band switching; Reduce to minimal level.</a:t>
            </a:r>
            <a:endParaRPr lang="en-IN"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Source: Based on Philip </a:t>
            </a:r>
            <a:r>
              <a:rPr lang="en-US" sz="1200" kern="1200" dirty="0" err="1">
                <a:solidFill>
                  <a:schemeClr val="tx1"/>
                </a:solidFill>
                <a:effectLst/>
                <a:latin typeface="+mn-lt"/>
                <a:ea typeface="+mn-ea"/>
                <a:cs typeface="+mn-cs"/>
              </a:rPr>
              <a:t>Kotler</a:t>
            </a:r>
            <a:r>
              <a:rPr lang="en-US" sz="1200" kern="1200" dirty="0">
                <a:solidFill>
                  <a:schemeClr val="tx1"/>
                </a:solidFill>
                <a:effectLst/>
                <a:latin typeface="+mn-lt"/>
                <a:ea typeface="+mn-ea"/>
                <a:cs typeface="+mn-cs"/>
              </a:rPr>
              <a:t> and Kevin Land </a:t>
            </a:r>
            <a:r>
              <a:rPr lang="en-US" sz="1200" kern="1200" dirty="0" err="1">
                <a:solidFill>
                  <a:schemeClr val="tx1"/>
                </a:solidFill>
                <a:effectLst/>
                <a:latin typeface="+mn-lt"/>
                <a:ea typeface="+mn-ea"/>
                <a:cs typeface="+mn-cs"/>
              </a:rPr>
              <a:t>Keler</a:t>
            </a:r>
            <a:r>
              <a:rPr lang="en-US" sz="1200" kern="1200" dirty="0">
                <a:solidFill>
                  <a:schemeClr val="tx1"/>
                </a:solidFill>
                <a:effectLst/>
                <a:latin typeface="+mn-lt"/>
                <a:ea typeface="+mn-ea"/>
                <a:cs typeface="+mn-cs"/>
              </a:rPr>
              <a:t>, Marketing Management, 15th ed. (Hoboken, NJ: Pearson Education, 2016) p. 358, 2016. Printed and electronically reproduced by permission of Pearson Education, </a:t>
            </a:r>
            <a:r>
              <a:rPr lang="en-US" sz="1200" kern="1200" dirty="0" err="1">
                <a:solidFill>
                  <a:schemeClr val="tx1"/>
                </a:solidFill>
                <a:effectLst/>
                <a:latin typeface="+mn-lt"/>
                <a:ea typeface="+mn-ea"/>
                <a:cs typeface="+mn-cs"/>
              </a:rPr>
              <a:t>Inc</a:t>
            </a:r>
            <a:r>
              <a:rPr lang="en-US" sz="1200" kern="1200" dirty="0">
                <a:solidFill>
                  <a:schemeClr val="tx1"/>
                </a:solidFill>
                <a:effectLst/>
                <a:latin typeface="+mn-lt"/>
                <a:ea typeface="+mn-ea"/>
                <a:cs typeface="+mn-cs"/>
              </a:rPr>
              <a:t>, Hoboken, New Jersey.</a:t>
            </a:r>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5321692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38011862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Regarding new products, the government may prevent companies from adding products through acquisitions if the effect threatens to lessen competition. Companies dropping products must be aware that they have legal obligations, written or implied, to their suppliers, dealers, and customers who have a stake in the dropped product. Companies must also obey U.S. patent laws when developing new products. A company cannot make its product illegally similar to another company’s established product. Manufacturers must comply with specific laws regarding product quality and safety. </a:t>
            </a:r>
          </a:p>
          <a:p>
            <a:endParaRPr lang="en-US" altLang="en-US" dirty="0"/>
          </a:p>
          <a:p>
            <a:r>
              <a:rPr lang="en-US" altLang="en-US" dirty="0"/>
              <a:t>If consumers have been injured by a product with a defective design, they can sue manufacturers or dealers. Class-action suits can run into the billions. For example, after it recalled some seven million vehicles for acceleration pedal-related issues, Toyota faced more than 100 class-action and individual lawsuits and ended up paying a $1.6 billion settlement</a:t>
            </a:r>
            <a:r>
              <a:rPr lang="en-US" altLang="en-US" baseline="0" dirty="0"/>
              <a:t> to compensate owners. </a:t>
            </a:r>
            <a:endParaRPr lang="en-US" altLang="en-US" dirty="0"/>
          </a:p>
          <a:p>
            <a:endParaRPr lang="en-US" altLang="en-US" dirty="0"/>
          </a:p>
          <a:p>
            <a:r>
              <a:rPr lang="en-US" altLang="en-US" dirty="0"/>
              <a:t>This litigation phenomenon has resulted in huge increases in product liability insurance premiums, causing big problems in some industries. Some companies pass these higher rates along to consumers by raising prices. Others are forced to discontinue high-risk product lines. Some companies are now appointing </a:t>
            </a:r>
            <a:r>
              <a:rPr lang="en-US" altLang="en-US" i="1" dirty="0"/>
              <a:t>product stewards</a:t>
            </a:r>
            <a:r>
              <a:rPr lang="en-US" altLang="en-US" dirty="0"/>
              <a:t>, whose job is to protect consumers from harm and the company from liability by proactively ferreting out potential product problems.</a:t>
            </a:r>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35327608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Global product adaption: By adapting its menu and operations to the needs and preferences of French consumers and their culture, McDonald’s has turned France into its second-most-profitable world market.</a:t>
            </a:r>
            <a:r>
              <a:rPr lang="en-US" sz="1200" b="0" i="0" u="none" strike="noStrike"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International product and services marketers face special challenges. First, they must figure out what products and services to introduce and in which countries. Then they must decide how much to standardize or adapt their products and services for world markets.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Standardization helps a company develop a consistent worldwide image. It also lowers the product design, manufacturing, and marketing costs of offering a large variety of products. On the other hand, markets and consumers around the world differ widely.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PepsiCo has found that success in China’s huge beverage and snack markets depends on carefully adapting its many brands to the tastes of Chinese consumers. Its large food and beverage innovation center in Shanghai is devoted to pinpointing and pinging the unique palates of Chinese consumers. And before new product concepts ever hit the market, they are sampled extensively by local taste testers.</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Service marketers also face special challenges when going global. Some service industries have a long history of international operations. For example, the commercial banking industry was one of the first to grow internationally. Banks had to provide global services to meet the foreign exchange and credit needs of their home-country clients who wanted to sell overseas.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The trend toward growth of global service companies will continue, especially in banking, airlines, telecommunications, and professional services. Today, service firms are no longer simply following their manufacturing customers. Instead, they are taking the lead in international expansion.</a:t>
            </a:r>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338976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526869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 firm can obtain new products in two ways: through</a:t>
            </a:r>
            <a:r>
              <a:rPr lang="en-US" sz="1200" kern="1200" baseline="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acquisition </a:t>
            </a:r>
            <a:r>
              <a:rPr lang="en-US" sz="1200" i="0" kern="1200" dirty="0">
                <a:solidFill>
                  <a:schemeClr val="tx1"/>
                </a:solidFill>
                <a:effectLst/>
                <a:latin typeface="+mn-lt"/>
                <a:ea typeface="+mn-ea"/>
                <a:cs typeface="+mn-cs"/>
              </a:rPr>
              <a:t>or through </a:t>
            </a:r>
            <a:r>
              <a:rPr lang="en-US" sz="1200" i="1" kern="1200" dirty="0">
                <a:solidFill>
                  <a:schemeClr val="tx1"/>
                </a:solidFill>
                <a:effectLst/>
                <a:latin typeface="+mn-lt"/>
                <a:ea typeface="+mn-ea"/>
                <a:cs typeface="+mn-cs"/>
              </a:rPr>
              <a:t>new product</a:t>
            </a:r>
            <a:r>
              <a:rPr lang="en-US" sz="1200" i="1" kern="1200" baseline="0" dirty="0">
                <a:solidFill>
                  <a:schemeClr val="tx1"/>
                </a:solidFill>
                <a:effectLst/>
                <a:latin typeface="+mn-lt"/>
                <a:ea typeface="+mn-ea"/>
                <a:cs typeface="+mn-cs"/>
              </a:rPr>
              <a:t> development</a:t>
            </a:r>
            <a:r>
              <a:rPr lang="en-US" sz="1200" i="0" kern="1200" baseline="0" dirty="0">
                <a:solidFill>
                  <a:schemeClr val="tx1"/>
                </a:solidFill>
                <a:effectLst/>
                <a:latin typeface="+mn-lt"/>
                <a:ea typeface="+mn-ea"/>
                <a:cs typeface="+mn-cs"/>
              </a:rPr>
              <a:t> efforts.</a:t>
            </a:r>
            <a:r>
              <a:rPr lang="en-US" sz="1200" kern="1200" dirty="0">
                <a:solidFill>
                  <a:schemeClr val="tx1"/>
                </a:solidFill>
                <a:effectLst/>
                <a:latin typeface="+mn-lt"/>
                <a:ea typeface="+mn-ea"/>
                <a:cs typeface="+mn-cs"/>
              </a:rPr>
              <a:t> In this chapter, we concentrate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on new</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product development.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New products are important to both customers and the marketers who serve them: They bring new solutions and variety to customers’ lives, and they are a key source of growth for companies. In today’s fast-changing environment, many companies rely on new products for the majority of their growth. </a:t>
            </a:r>
            <a:endParaRPr lang="en-US" sz="1200" kern="1200" baseline="300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Yet innovation can be very expensive and very risky. </a:t>
            </a:r>
            <a:r>
              <a:rPr lang="en-US" sz="1200" b="0" i="0" u="none" strike="noStrike" kern="1200" baseline="0" dirty="0">
                <a:solidFill>
                  <a:schemeClr val="tx1"/>
                </a:solidFill>
                <a:latin typeface="+mn-lt"/>
                <a:ea typeface="+mn-ea"/>
                <a:cs typeface="+mn-cs"/>
              </a:rPr>
              <a:t>By one estimate, 66 percent of all new products introduced by established companies fail within two years.</a:t>
            </a:r>
            <a:r>
              <a:rPr lang="en-US" sz="1200" kern="1200" dirty="0">
                <a:solidFill>
                  <a:schemeClr val="tx1"/>
                </a:solidFill>
                <a:effectLst/>
                <a:latin typeface="+mn-lt"/>
                <a:ea typeface="+mn-ea"/>
                <a:cs typeface="+mn-cs"/>
              </a:rPr>
              <a:t> Why do so many new products fail? There are several reasons: overestimated market size, poor product design, or incorrect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positioning, timing, pricing, or advertising.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 companies face a problem: They must develop new products, but the odds weigh heavily against success. To create successful new products, a company must understand its consumers, markets, and competitors and develop products that deliver superior value to customers.</a:t>
            </a: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203118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55532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 company must carry out strong new product planning and set up a systematic, customer-driven new product development process for finding and growing new products.  </a:t>
            </a:r>
            <a:r>
              <a:rPr lang="en-US" altLang="en-US" b="1" dirty="0"/>
              <a:t>Figure 9.1 </a:t>
            </a:r>
            <a:r>
              <a:rPr lang="en-US" altLang="en-US" dirty="0"/>
              <a:t>shows the eight major steps in the process.</a:t>
            </a:r>
          </a:p>
          <a:p>
            <a:endParaRPr lang="en-US" altLang="en-US" dirty="0"/>
          </a:p>
          <a:p>
            <a:r>
              <a:rPr lang="en-US" altLang="en-US" b="1" dirty="0"/>
              <a:t>Product Ideas </a:t>
            </a:r>
          </a:p>
          <a:p>
            <a:r>
              <a:rPr lang="en-US" sz="1200" b="0" i="0" u="none" strike="noStrike" kern="1200" baseline="0" dirty="0">
                <a:solidFill>
                  <a:schemeClr val="tx1"/>
                </a:solidFill>
                <a:latin typeface="+mn-lt"/>
                <a:ea typeface="+mn-ea"/>
                <a:cs typeface="+mn-cs"/>
              </a:rPr>
              <a:t>New product development starts with good new product ideas—lots of them. For example, Cisco’s I-Prize crowdsourcing challenge attracted 824 ideas from 2,900 innovators representing more than 156 countries.</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Development</a:t>
            </a:r>
          </a:p>
          <a:p>
            <a:r>
              <a:rPr lang="en-US" sz="1200" b="0" i="0" u="none" strike="noStrike" kern="1200" baseline="0" dirty="0">
                <a:solidFill>
                  <a:schemeClr val="tx1"/>
                </a:solidFill>
                <a:latin typeface="+mn-lt"/>
                <a:ea typeface="+mn-ea"/>
                <a:cs typeface="+mn-cs"/>
              </a:rPr>
              <a:t>The remaining steps reduce the number of ideas and develop only the best ones into profitable products. Of the 824 ideas from Cisco’s I-Prize challenge, only a handful are being developed.</a:t>
            </a:r>
          </a:p>
          <a:p>
            <a:endParaRPr lang="en-US" altLang="en-US" sz="1200" b="0" i="0" u="none" strike="noStrike" kern="1200" baseline="0" dirty="0">
              <a:solidFill>
                <a:schemeClr val="tx1"/>
              </a:solidFill>
              <a:latin typeface="+mn-lt"/>
              <a:ea typeface="+mn-ea"/>
              <a:cs typeface="+mn-cs"/>
            </a:endParaRPr>
          </a:p>
          <a:p>
            <a:r>
              <a:rPr lang="en-US" altLang="en-US" sz="1200" b="0" i="0" u="none" strike="noStrike" kern="1200" baseline="0" dirty="0">
                <a:solidFill>
                  <a:schemeClr val="tx1"/>
                </a:solidFill>
                <a:latin typeface="+mn-lt"/>
                <a:ea typeface="+mn-ea"/>
                <a:cs typeface="+mn-cs"/>
              </a:rPr>
              <a:t>Long Description</a:t>
            </a: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The flowchart shows the following information:</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New product development starts with good new product ideas—lots of them. For example, during the past decade, AT and T’s The Innovation Pipeline (TIP) employee crowdsourcing program has attracted more than 40,000 innovation ideas from members in all 50 states and 54 countries.</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Idea generation</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Idea screening</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Concept development and testing</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Market strategy development</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Business analysis </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Product development</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Test marketing</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Commercialization</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The remaining steps reduce the number of ideas and develop only the best ones into profitable products. Of the 40,000 AT and T TIP ideas submitted, only 80 TIP projects were funded. </a:t>
            </a:r>
            <a:endParaRPr lang="en-IN" sz="1200" dirty="0">
              <a:solidFill>
                <a:srgbClr val="000000"/>
              </a:solidFill>
              <a:effectLst/>
              <a:latin typeface="Calibri" panose="020F0502020204030204" pitchFamily="34" charset="0"/>
              <a:ea typeface="Times New Roman" panose="02020603050405020304" pitchFamily="18" charset="0"/>
            </a:endParaRPr>
          </a:p>
          <a:p>
            <a:endParaRPr lang="en-US" altLang="en-US" sz="1200" b="0" i="0" u="none" strike="noStrike" kern="1200" baseline="0" dirty="0">
              <a:solidFill>
                <a:schemeClr val="tx1"/>
              </a:solidFill>
              <a:latin typeface="+mn-lt"/>
              <a:ea typeface="+mn-ea"/>
              <a:cs typeface="+mn-cs"/>
            </a:endParaRPr>
          </a:p>
          <a:p>
            <a:endParaRPr lang="en-US" alt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955484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 company typically generates hundreds—even thousands—of ideas to find a few good ones. Major sources of new product ideas </a:t>
            </a:r>
            <a:r>
              <a:rPr lang="en-US" sz="1200" b="0" i="0" u="none" strike="noStrike" kern="1200" baseline="0">
                <a:solidFill>
                  <a:schemeClr val="tx1"/>
                </a:solidFill>
                <a:latin typeface="+mn-lt"/>
                <a:ea typeface="+mn-ea"/>
                <a:cs typeface="+mn-cs"/>
              </a:rPr>
              <a:t>include internal sources </a:t>
            </a:r>
            <a:r>
              <a:rPr lang="en-US" sz="1200" b="0" i="0" u="none" strike="noStrike" kern="1200" baseline="0" dirty="0">
                <a:solidFill>
                  <a:schemeClr val="tx1"/>
                </a:solidFill>
                <a:latin typeface="+mn-lt"/>
                <a:ea typeface="+mn-ea"/>
                <a:cs typeface="+mn-cs"/>
              </a:rPr>
              <a:t>and external sources such as customers, competitors, distributors and suppliers, and others.</a:t>
            </a:r>
          </a:p>
          <a:p>
            <a:endParaRPr lang="en-US" alt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3137751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Internal Idea Sources</a:t>
            </a:r>
          </a:p>
          <a:p>
            <a:r>
              <a:rPr lang="en-US" sz="1200" kern="1200" dirty="0">
                <a:solidFill>
                  <a:schemeClr val="tx1"/>
                </a:solidFill>
                <a:effectLst/>
                <a:latin typeface="+mn-lt"/>
                <a:ea typeface="+mn-ea"/>
                <a:cs typeface="+mn-cs"/>
              </a:rPr>
              <a:t>Using </a:t>
            </a:r>
            <a:r>
              <a:rPr lang="en-US" sz="1200" i="1" kern="1200" dirty="0">
                <a:solidFill>
                  <a:schemeClr val="tx1"/>
                </a:solidFill>
                <a:effectLst/>
                <a:latin typeface="+mn-lt"/>
                <a:ea typeface="+mn-ea"/>
                <a:cs typeface="+mn-cs"/>
              </a:rPr>
              <a:t>internal sources</a:t>
            </a:r>
            <a:r>
              <a:rPr lang="en-US" sz="1200" kern="1200" dirty="0">
                <a:solidFill>
                  <a:schemeClr val="tx1"/>
                </a:solidFill>
                <a:effectLst/>
                <a:latin typeface="+mn-lt"/>
                <a:ea typeface="+mn-ea"/>
                <a:cs typeface="+mn-cs"/>
              </a:rPr>
              <a:t>, the company can find new ideas through formal R&amp;D, however, only 33 percent of companies surveyed rated traditional R&amp;D as a leading source of innovation ideas.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Thus, beyond its internal R&amp;D process, a company can pick the brains of its own people—executives, salespeople, scientists, engineers, and manufacturing staff. Many companies have developed successful internal social networks and </a:t>
            </a:r>
            <a:r>
              <a:rPr lang="en-US" sz="1200" i="1" kern="1200" dirty="0" err="1">
                <a:solidFill>
                  <a:schemeClr val="tx1"/>
                </a:solidFill>
                <a:effectLst/>
                <a:latin typeface="+mn-lt"/>
                <a:ea typeface="+mn-ea"/>
                <a:cs typeface="+mn-cs"/>
              </a:rPr>
              <a:t>intrapreneurial</a:t>
            </a:r>
            <a:r>
              <a:rPr lang="en-US" sz="1200" kern="1200" dirty="0">
                <a:solidFill>
                  <a:schemeClr val="tx1"/>
                </a:solidFill>
                <a:effectLst/>
                <a:latin typeface="+mn-lt"/>
                <a:ea typeface="+mn-ea"/>
                <a:cs typeface="+mn-cs"/>
              </a:rPr>
              <a:t> programs that encourage employees to develop new product ideas. For example, Google’s Innovation Time-Off program</a:t>
            </a:r>
            <a:r>
              <a:rPr lang="en-US" sz="1200" kern="1200" baseline="0" dirty="0">
                <a:solidFill>
                  <a:schemeClr val="tx1"/>
                </a:solidFill>
                <a:effectLst/>
                <a:latin typeface="+mn-lt"/>
                <a:ea typeface="+mn-ea"/>
                <a:cs typeface="+mn-cs"/>
              </a:rPr>
              <a:t> and </a:t>
            </a:r>
            <a:r>
              <a:rPr lang="en-US" sz="1200" kern="1200" dirty="0">
                <a:solidFill>
                  <a:schemeClr val="tx1"/>
                </a:solidFill>
                <a:effectLst/>
                <a:latin typeface="+mn-lt"/>
                <a:ea typeface="+mn-ea"/>
                <a:cs typeface="+mn-cs"/>
              </a:rPr>
              <a:t>3M’s Dream Days encourage employees to spend a portion of their working time on their own projects, resulting in many other successful products.</a:t>
            </a:r>
            <a:endParaRPr lang="en-US" sz="1200" kern="1200" baseline="300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 companies such as Facebook and Twitter sponsor periodic “</a:t>
            </a:r>
            <a:r>
              <a:rPr lang="en-US" sz="1200" kern="1200" dirty="0" err="1">
                <a:solidFill>
                  <a:schemeClr val="tx1"/>
                </a:solidFill>
                <a:effectLst/>
                <a:latin typeface="+mn-lt"/>
                <a:ea typeface="+mn-ea"/>
                <a:cs typeface="+mn-cs"/>
              </a:rPr>
              <a:t>hackathons</a:t>
            </a:r>
            <a:r>
              <a:rPr lang="en-US" sz="1200" kern="1200" dirty="0">
                <a:solidFill>
                  <a:schemeClr val="tx1"/>
                </a:solidFill>
                <a:effectLst/>
                <a:latin typeface="+mn-lt"/>
                <a:ea typeface="+mn-ea"/>
                <a:cs typeface="+mn-cs"/>
              </a:rPr>
              <a:t>,” in which employees take a day or a week away from their day-to-day work to develop new ideas. LinkedIn, the 250-million-member professional social media network, holds monthly “</a:t>
            </a:r>
            <a:r>
              <a:rPr lang="en-US" sz="1200" kern="1200" dirty="0" err="1">
                <a:solidFill>
                  <a:schemeClr val="tx1"/>
                </a:solidFill>
                <a:effectLst/>
                <a:latin typeface="+mn-lt"/>
                <a:ea typeface="+mn-ea"/>
                <a:cs typeface="+mn-cs"/>
              </a:rPr>
              <a:t>hackdays</a:t>
            </a:r>
            <a:r>
              <a:rPr lang="en-US" sz="1200" kern="1200" dirty="0">
                <a:solidFill>
                  <a:schemeClr val="tx1"/>
                </a:solidFill>
                <a:effectLst/>
                <a:latin typeface="+mn-lt"/>
                <a:ea typeface="+mn-ea"/>
                <a:cs typeface="+mn-cs"/>
              </a:rPr>
              <a:t>” and encourages employees to work on whatever they want that will benefit the company.</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External Idea Sources</a:t>
            </a:r>
          </a:p>
          <a:p>
            <a:r>
              <a:rPr lang="en-US" sz="1200" kern="1200" dirty="0">
                <a:solidFill>
                  <a:schemeClr val="tx1"/>
                </a:solidFill>
                <a:effectLst/>
                <a:latin typeface="+mn-lt"/>
                <a:ea typeface="+mn-ea"/>
                <a:cs typeface="+mn-cs"/>
              </a:rPr>
              <a:t>Distributors are close to the market and can pass along information about consumer problems and new product possibilities. Suppliers can tell the company about new concepts, techniques, and materials that can be used to develop new products. </a:t>
            </a:r>
            <a:r>
              <a:rPr lang="en-US" sz="1200" kern="1200" dirty="0" err="1">
                <a:solidFill>
                  <a:schemeClr val="tx1"/>
                </a:solidFill>
                <a:effectLst/>
                <a:latin typeface="+mn-lt"/>
                <a:ea typeface="+mn-ea"/>
                <a:cs typeface="+mn-cs"/>
              </a:rPr>
              <a:t>Walmart</a:t>
            </a:r>
            <a:r>
              <a:rPr lang="en-US" sz="1200" kern="1200" dirty="0">
                <a:solidFill>
                  <a:schemeClr val="tx1"/>
                </a:solidFill>
                <a:effectLst/>
                <a:latin typeface="+mn-lt"/>
                <a:ea typeface="+mn-ea"/>
                <a:cs typeface="+mn-cs"/>
              </a:rPr>
              <a:t> invites its thousands of would-be suppliers to submit product ideas and supporting videos through its “Get on the Shelf” program and then invites its customers to vote  for the products they’d most like to see on shelves. </a:t>
            </a:r>
            <a:endParaRPr lang="en-US" sz="1200" kern="1200" baseline="300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i="1" kern="1200" dirty="0">
                <a:solidFill>
                  <a:schemeClr val="tx1"/>
                </a:solidFill>
                <a:effectLst/>
                <a:latin typeface="+mn-lt"/>
                <a:ea typeface="+mn-ea"/>
                <a:cs typeface="+mn-cs"/>
              </a:rPr>
              <a:t>Competitors</a:t>
            </a:r>
            <a:r>
              <a:rPr lang="en-US" sz="1200" kern="1200" dirty="0">
                <a:solidFill>
                  <a:schemeClr val="tx1"/>
                </a:solidFill>
                <a:effectLst/>
                <a:latin typeface="+mn-lt"/>
                <a:ea typeface="+mn-ea"/>
                <a:cs typeface="+mn-cs"/>
              </a:rPr>
              <a:t> are another important source. Companies watch competitors’ ads to get clues about their new products. They buy competing new products, take them apart to see how they work, analyze their sales, and decide whether they should bring out a new product of their own. Other idea sources include trade magazines, shows, websites, and seminars; government agencies; advertising agencies; marketing research firms; university and commercial laboratories; and inventors.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Perhaps the most important sources of new product ideas are </a:t>
            </a:r>
            <a:r>
              <a:rPr lang="en-US" sz="1200" i="1" kern="1200" dirty="0">
                <a:solidFill>
                  <a:schemeClr val="tx1"/>
                </a:solidFill>
                <a:effectLst/>
                <a:latin typeface="+mn-lt"/>
                <a:ea typeface="+mn-ea"/>
                <a:cs typeface="+mn-cs"/>
              </a:rPr>
              <a:t>customers</a:t>
            </a:r>
            <a:r>
              <a:rPr lang="en-US" sz="1200" kern="1200" dirty="0">
                <a:solidFill>
                  <a:schemeClr val="tx1"/>
                </a:solidFill>
                <a:effectLst/>
                <a:latin typeface="+mn-lt"/>
                <a:ea typeface="+mn-ea"/>
                <a:cs typeface="+mn-cs"/>
              </a:rPr>
              <a:t> themselves. The company can analyze customer questions and complaints to find new products that better solve consumer problems. Or it can invite customers to share suggestions and ideas. For example, the LEGO CUUSOO website invites users to submit ideas for “the LEGO set of their dreams” and to vote for other users’ ideas. Ideas supported by 10,000 votes are reviewed internally with a chance of being put into production. </a:t>
            </a:r>
            <a:endParaRPr lang="en-US" dirty="0">
              <a:ea typeface="ＭＳ Ｐゴシック"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10908621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6/25/2020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4">
            <a:extLst>
              <a:ext uri="{FF2B5EF4-FFF2-40B4-BE49-F238E27FC236}">
                <a16:creationId xmlns:a16="http://schemas.microsoft.com/office/drawing/2014/main" id="{CC63437D-3AF5-469C-A22E-CC660C5E4467}"/>
              </a:ext>
            </a:extLst>
          </p:cNvPr>
          <p:cNvSpPr>
            <a:spLocks noGrp="1"/>
          </p:cNvSpPr>
          <p:nvPr>
            <p:ph type="body" sz="quarter" idx="15" hasCustomPrompt="1"/>
          </p:nvPr>
        </p:nvSpPr>
        <p:spPr>
          <a:xfrm>
            <a:off x="3578470" y="6404786"/>
            <a:ext cx="5102225" cy="246221"/>
          </a:xfrm>
        </p:spPr>
        <p:txBody>
          <a:bodyPr vert="horz" wrap="square" lIns="0" tIns="0" rIns="0" bIns="0" rtlCol="0">
            <a:spAutoFit/>
          </a:bodyPr>
          <a:lstStyle>
            <a:lvl1pPr marL="0" indent="0">
              <a:buNone/>
              <a:defRPr/>
            </a:lvl1pPr>
          </a:lstStyle>
          <a:p>
            <a:pPr algn="r"/>
            <a:r>
              <a:rPr lang="en-US" dirty="0"/>
              <a:t>Copyright © 2021 Pearson Education Ltd.</a:t>
            </a:r>
            <a:endParaRPr lang="en-US" altLang="en-US" dirty="0">
              <a:solidFill>
                <a:srgbClr val="000000"/>
              </a:solidFill>
              <a:latin typeface="Verdana"/>
            </a:endParaRP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6/25/2020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6/25/2020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6/25/2020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6/25/2020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 Placeholder 4">
            <a:extLst>
              <a:ext uri="{FF2B5EF4-FFF2-40B4-BE49-F238E27FC236}">
                <a16:creationId xmlns:a16="http://schemas.microsoft.com/office/drawing/2014/main" id="{09DC2E48-2D21-46B4-A0EA-FCEA1AEAF6A3}"/>
              </a:ext>
            </a:extLst>
          </p:cNvPr>
          <p:cNvSpPr>
            <a:spLocks noGrp="1"/>
          </p:cNvSpPr>
          <p:nvPr>
            <p:ph type="body" sz="quarter" idx="15" hasCustomPrompt="1"/>
          </p:nvPr>
        </p:nvSpPr>
        <p:spPr>
          <a:xfrm>
            <a:off x="3578470" y="6404786"/>
            <a:ext cx="5102225" cy="246221"/>
          </a:xfrm>
        </p:spPr>
        <p:txBody>
          <a:bodyPr vert="horz" wrap="square" lIns="0" tIns="0" rIns="0" bIns="0" rtlCol="0">
            <a:spAutoFit/>
          </a:bodyPr>
          <a:lstStyle>
            <a:lvl1pPr marL="0" indent="0">
              <a:buNone/>
              <a:defRPr/>
            </a:lvl1pPr>
          </a:lstStyle>
          <a:p>
            <a:pPr algn="r"/>
            <a:r>
              <a:rPr lang="en-US" dirty="0"/>
              <a:t>Copyright © 2021 Pearson Education Ltd.</a:t>
            </a:r>
            <a:endParaRPr lang="en-US" altLang="en-US" dirty="0">
              <a:solidFill>
                <a:srgbClr val="000000"/>
              </a:solidFill>
              <a:latin typeface="Verdana"/>
            </a:endParaRP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lvl1pPr>
              <a:defRPr sz="3000" b="1"/>
            </a:lvl1pPr>
          </a:lstStyle>
          <a:p>
            <a:r>
              <a:rPr lang="en-US" dirty="0"/>
              <a:t>Click to edit Master title style</a:t>
            </a:r>
          </a:p>
        </p:txBody>
      </p:sp>
      <p:sp>
        <p:nvSpPr>
          <p:cNvPr id="3" name="Content Placeholder 2"/>
          <p:cNvSpPr>
            <a:spLocks noGrp="1"/>
          </p:cNvSpPr>
          <p:nvPr>
            <p:ph idx="1"/>
          </p:nvPr>
        </p:nvSpPr>
        <p:spPr>
          <a:xfrm>
            <a:off x="685800" y="1981200"/>
            <a:ext cx="29718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457200" y="1447800"/>
            <a:ext cx="3200400" cy="381000"/>
          </a:xfrm>
        </p:spPr>
        <p:txBody>
          <a:bodyPr/>
          <a:lstStyle>
            <a:lvl1pPr algn="ctr">
              <a:buNone/>
              <a:defRPr sz="15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3810000" y="1524000"/>
            <a:ext cx="4343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5"/>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7" name="Slide Number Placeholder 5"/>
          <p:cNvSpPr>
            <a:spLocks noGrp="1"/>
          </p:cNvSpPr>
          <p:nvPr>
            <p:ph type="sldNum" sz="quarter" idx="16"/>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3B9C43FB-8E13-4032-B5FB-47B8DE62B1F0}" type="slidenum">
              <a:rPr lang="en-US" altLang="en-US"/>
              <a:pPr>
                <a:defRPr/>
              </a:pPr>
              <a:t>‹#›</a:t>
            </a:fld>
            <a:endParaRPr lang="en-US" altLang="en-US"/>
          </a:p>
        </p:txBody>
      </p:sp>
    </p:spTree>
    <p:extLst>
      <p:ext uri="{BB962C8B-B14F-4D97-AF65-F5344CB8AC3E}">
        <p14:creationId xmlns:p14="http://schemas.microsoft.com/office/powerpoint/2010/main" val="2559877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93038" cy="1462088"/>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6" name="Slide Number Placeholder 9"/>
          <p:cNvSpPr>
            <a:spLocks noGrp="1"/>
          </p:cNvSpPr>
          <p:nvPr>
            <p:ph type="sldNum" sz="quarter" idx="11"/>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4BE79C1A-C35C-4D80-AA81-007920C47EB2}" type="slidenum">
              <a:rPr lang="en-US" altLang="en-US"/>
              <a:pPr>
                <a:defRPr/>
              </a:pPr>
              <a:t>‹#›</a:t>
            </a:fld>
            <a:endParaRPr lang="en-US" altLang="en-US"/>
          </a:p>
        </p:txBody>
      </p:sp>
    </p:spTree>
    <p:extLst>
      <p:ext uri="{BB962C8B-B14F-4D97-AF65-F5344CB8AC3E}">
        <p14:creationId xmlns:p14="http://schemas.microsoft.com/office/powerpoint/2010/main" val="2061674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Picture">
    <p:spTree>
      <p:nvGrpSpPr>
        <p:cNvPr id="1" name=""/>
        <p:cNvGrpSpPr/>
        <p:nvPr/>
      </p:nvGrpSpPr>
      <p:grpSpPr>
        <a:xfrm>
          <a:off x="0" y="0"/>
          <a:ext cx="0" cy="0"/>
          <a:chOff x="0" y="0"/>
          <a:chExt cx="0" cy="0"/>
        </a:xfrm>
      </p:grpSpPr>
      <p:sp>
        <p:nvSpPr>
          <p:cNvPr id="8" name="Title 7"/>
          <p:cNvSpPr>
            <a:spLocks noGrp="1"/>
          </p:cNvSpPr>
          <p:nvPr>
            <p:ph type="title"/>
          </p:nvPr>
        </p:nvSpPr>
        <p:spPr/>
        <p:txBody>
          <a:bodyPr anchor="ct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5155499"/>
            <a:ext cx="8229600" cy="86430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6/25/2020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a:extLst>
              <a:ext uri="{FF2B5EF4-FFF2-40B4-BE49-F238E27FC236}">
                <a16:creationId xmlns:a16="http://schemas.microsoft.com/office/drawing/2014/main" id="{93F11C3E-2363-406A-811C-74C175320598}"/>
              </a:ext>
            </a:extLst>
          </p:cNvPr>
          <p:cNvSpPr>
            <a:spLocks noGrp="1"/>
          </p:cNvSpPr>
          <p:nvPr>
            <p:ph type="pic" sz="quarter" idx="14"/>
          </p:nvPr>
        </p:nvSpPr>
        <p:spPr>
          <a:xfrm>
            <a:off x="381000" y="4038600"/>
            <a:ext cx="8305800" cy="863600"/>
          </a:xfrm>
        </p:spPr>
        <p:txBody>
          <a:bodyPr/>
          <a:lstStyle/>
          <a:p>
            <a:endParaRPr lang="en-IN"/>
          </a:p>
        </p:txBody>
      </p:sp>
      <p:sp>
        <p:nvSpPr>
          <p:cNvPr id="13" name="Picture Placeholder 12">
            <a:extLst>
              <a:ext uri="{FF2B5EF4-FFF2-40B4-BE49-F238E27FC236}">
                <a16:creationId xmlns:a16="http://schemas.microsoft.com/office/drawing/2014/main" id="{9E4A5F46-BB47-441A-BCBB-FEC5F72EC3D2}"/>
              </a:ext>
            </a:extLst>
          </p:cNvPr>
          <p:cNvSpPr>
            <a:spLocks noGrp="1"/>
          </p:cNvSpPr>
          <p:nvPr>
            <p:ph type="pic" sz="quarter" idx="15"/>
          </p:nvPr>
        </p:nvSpPr>
        <p:spPr>
          <a:xfrm>
            <a:off x="457200" y="2514600"/>
            <a:ext cx="8213725" cy="1143000"/>
          </a:xfrm>
        </p:spPr>
        <p:txBody>
          <a:bodyPr/>
          <a:lstStyle/>
          <a:p>
            <a:endParaRPr lang="en-IN"/>
          </a:p>
        </p:txBody>
      </p:sp>
    </p:spTree>
    <p:extLst>
      <p:ext uri="{BB962C8B-B14F-4D97-AF65-F5344CB8AC3E}">
        <p14:creationId xmlns:p14="http://schemas.microsoft.com/office/powerpoint/2010/main" val="1989216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3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6/25/2020</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4">
            <a:extLst>
              <a:ext uri="{FF2B5EF4-FFF2-40B4-BE49-F238E27FC236}">
                <a16:creationId xmlns:a16="http://schemas.microsoft.com/office/drawing/2014/main" id="{A3677BCC-3799-4CEF-B182-5624E410785B}"/>
              </a:ext>
            </a:extLst>
          </p:cNvPr>
          <p:cNvSpPr>
            <a:spLocks noGrp="1"/>
          </p:cNvSpPr>
          <p:nvPr>
            <p:ph type="body" sz="quarter" idx="16"/>
          </p:nvPr>
        </p:nvSpPr>
        <p:spPr>
          <a:xfrm>
            <a:off x="3578470" y="6404786"/>
            <a:ext cx="5102225" cy="246221"/>
          </a:xfrm>
        </p:spPr>
        <p:txBody>
          <a:bodyPr vert="horz" wrap="square" lIns="0" tIns="0" rIns="0" bIns="0" rtlCol="0">
            <a:spAutoFit/>
          </a:bodyPr>
          <a:lstStyle>
            <a:lvl1pPr marL="0" indent="0">
              <a:buNone/>
              <a:defRPr sz="1200"/>
            </a:lvl1pPr>
          </a:lstStyle>
          <a:p>
            <a:pPr algn="r" fontAlgn="base"/>
            <a:endParaRPr lang="en-US" sz="1600" dirty="0"/>
          </a:p>
        </p:txBody>
      </p:sp>
      <p:sp>
        <p:nvSpPr>
          <p:cNvPr id="3" name="Picture Placeholder 2">
            <a:extLst>
              <a:ext uri="{FF2B5EF4-FFF2-40B4-BE49-F238E27FC236}">
                <a16:creationId xmlns:a16="http://schemas.microsoft.com/office/drawing/2014/main" id="{8EF41047-340A-449D-97DC-42F82207109C}"/>
              </a:ext>
            </a:extLst>
          </p:cNvPr>
          <p:cNvSpPr>
            <a:spLocks noGrp="1"/>
          </p:cNvSpPr>
          <p:nvPr>
            <p:ph type="pic" sz="quarter" idx="17"/>
          </p:nvPr>
        </p:nvSpPr>
        <p:spPr>
          <a:xfrm>
            <a:off x="457200" y="1600199"/>
            <a:ext cx="4114800" cy="4309233"/>
          </a:xfrm>
        </p:spPr>
        <p:txBody>
          <a:bodyPr/>
          <a:lstStyle/>
          <a:p>
            <a:endParaRPr lang="en-IN"/>
          </a:p>
        </p:txBody>
      </p:sp>
    </p:spTree>
    <p:extLst>
      <p:ext uri="{BB962C8B-B14F-4D97-AF65-F5344CB8AC3E}">
        <p14:creationId xmlns:p14="http://schemas.microsoft.com/office/powerpoint/2010/main" val="1485919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6/25/2020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4">
            <a:extLst>
              <a:ext uri="{FF2B5EF4-FFF2-40B4-BE49-F238E27FC236}">
                <a16:creationId xmlns:a16="http://schemas.microsoft.com/office/drawing/2014/main" id="{00F3AB71-FEF4-4A35-ADA3-17A535D4FA9C}"/>
              </a:ext>
            </a:extLst>
          </p:cNvPr>
          <p:cNvSpPr>
            <a:spLocks noGrp="1"/>
          </p:cNvSpPr>
          <p:nvPr>
            <p:ph type="body" sz="quarter" idx="16" hasCustomPrompt="1"/>
          </p:nvPr>
        </p:nvSpPr>
        <p:spPr>
          <a:xfrm>
            <a:off x="3578470" y="6404786"/>
            <a:ext cx="5102225" cy="246221"/>
          </a:xfrm>
        </p:spPr>
        <p:txBody>
          <a:bodyPr vert="horz" wrap="square" lIns="0" tIns="0" rIns="0" bIns="0" rtlCol="0">
            <a:spAutoFit/>
          </a:bodyPr>
          <a:lstStyle>
            <a:lvl1pPr marL="0" indent="0">
              <a:buNone/>
              <a:defRPr/>
            </a:lvl1pPr>
          </a:lstStyle>
          <a:p>
            <a:pPr algn="r"/>
            <a:r>
              <a:rPr lang="en-US" dirty="0"/>
              <a:t>Copyright © 2021 Pearson Education Ltd.</a:t>
            </a:r>
            <a:endParaRPr lang="en-US" altLang="en-US" dirty="0">
              <a:solidFill>
                <a:srgbClr val="000000"/>
              </a:solidFill>
              <a:latin typeface="Verdana"/>
            </a:endParaRP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6/25/2020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6/25/2020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6/25/2020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6/25/2020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 Placeholder 4">
            <a:extLst>
              <a:ext uri="{FF2B5EF4-FFF2-40B4-BE49-F238E27FC236}">
                <a16:creationId xmlns:a16="http://schemas.microsoft.com/office/drawing/2014/main" id="{6933929B-2CCA-4E23-8E74-688B683E7A42}"/>
              </a:ext>
            </a:extLst>
          </p:cNvPr>
          <p:cNvSpPr>
            <a:spLocks noGrp="1"/>
          </p:cNvSpPr>
          <p:nvPr>
            <p:ph type="body" sz="quarter" idx="15" hasCustomPrompt="1"/>
          </p:nvPr>
        </p:nvSpPr>
        <p:spPr>
          <a:xfrm>
            <a:off x="3578470" y="6404786"/>
            <a:ext cx="5102225" cy="246221"/>
          </a:xfrm>
        </p:spPr>
        <p:txBody>
          <a:bodyPr vert="horz" wrap="square" lIns="0" tIns="0" rIns="0" bIns="0" rtlCol="0">
            <a:spAutoFit/>
          </a:bodyPr>
          <a:lstStyle>
            <a:lvl1pPr marL="0" indent="0">
              <a:buNone/>
              <a:defRPr/>
            </a:lvl1pPr>
          </a:lstStyle>
          <a:p>
            <a:pPr algn="r"/>
            <a:r>
              <a:rPr lang="en-US" dirty="0"/>
              <a:t>Copyright © 2021 Pearson Education Ltd.</a:t>
            </a:r>
            <a:endParaRPr lang="en-US" altLang="en-US" dirty="0">
              <a:solidFill>
                <a:srgbClr val="000000"/>
              </a:solidFill>
              <a:latin typeface="Verdana"/>
            </a:endParaRP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6/25/2020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6/25/2020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6/25/2020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6/25/2020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9" descr="Pearson Logo"/>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4">
            <a:extLst>
              <a:ext uri="{FF2B5EF4-FFF2-40B4-BE49-F238E27FC236}">
                <a16:creationId xmlns:a16="http://schemas.microsoft.com/office/drawing/2014/main" id="{A8270A9D-0BF7-4656-B623-8F8F6E783A8B}"/>
              </a:ext>
            </a:extLst>
          </p:cNvPr>
          <p:cNvSpPr txBox="1">
            <a:spLocks/>
          </p:cNvSpPr>
          <p:nvPr userDrawn="1"/>
        </p:nvSpPr>
        <p:spPr>
          <a:xfrm>
            <a:off x="3578470" y="6404786"/>
            <a:ext cx="5102225" cy="184666"/>
          </a:xfrm>
          <a:prstGeom prst="rect">
            <a:avLst/>
          </a:prstGeom>
        </p:spPr>
        <p:txBody>
          <a:bodyPr vert="horz" wrap="square" lIns="0" tIns="0" rIns="0" bIns="0" rtlCol="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a:buNone/>
            </a:pPr>
            <a:r>
              <a:rPr lang="en-US" sz="1200" dirty="0"/>
              <a:t>Copyright © 2021 Pearson Education Ltd.</a:t>
            </a:r>
            <a:endParaRPr lang="en-US" altLang="en-US" sz="1200" dirty="0">
              <a:solidFill>
                <a:srgbClr val="000000"/>
              </a:solidFill>
              <a:latin typeface="Verdana"/>
            </a:endParaRP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7" r:id="rId14"/>
    <p:sldLayoutId id="2147483668" r:id="rId15"/>
    <p:sldLayoutId id="2147483669" r:id="rId16"/>
    <p:sldLayoutId id="2147483670" r:id="rId17"/>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77"/>
            <a:ext cx="8229600" cy="555051"/>
          </a:xfrm>
        </p:spPr>
        <p:txBody>
          <a:bodyPr>
            <a:spAutoFit/>
          </a:bodyPr>
          <a:lstStyle/>
          <a:p>
            <a:r>
              <a:rPr lang="en-US" altLang="en-US" sz="3600" dirty="0">
                <a:latin typeface="+mj-lt"/>
                <a:sym typeface="Times New Roman" panose="02020603050405020304" pitchFamily="18" charset="0"/>
              </a:rPr>
              <a:t>Principles of Marketing</a:t>
            </a:r>
            <a:endParaRPr lang="en-IN" sz="3600" dirty="0">
              <a:latin typeface="+mj-lt"/>
            </a:endParaRPr>
          </a:p>
        </p:txBody>
      </p:sp>
      <p:sp>
        <p:nvSpPr>
          <p:cNvPr id="3" name="Text Placeholder 2"/>
          <p:cNvSpPr>
            <a:spLocks noGrp="1"/>
          </p:cNvSpPr>
          <p:nvPr>
            <p:ph type="body" sz="quarter" idx="13"/>
          </p:nvPr>
        </p:nvSpPr>
        <p:spPr>
          <a:xfrm>
            <a:off x="457200" y="846959"/>
            <a:ext cx="8229600" cy="307777"/>
          </a:xfrm>
        </p:spPr>
        <p:txBody>
          <a:bodyPr>
            <a:spAutoFit/>
          </a:bodyPr>
          <a:lstStyle/>
          <a:p>
            <a:r>
              <a:rPr lang="en-US" dirty="0"/>
              <a:t>Eighteenth Edition, Global Edition</a:t>
            </a:r>
            <a:endParaRPr lang="en-IN" dirty="0"/>
          </a:p>
        </p:txBody>
      </p:sp>
      <p:sp>
        <p:nvSpPr>
          <p:cNvPr id="4" name="Text Placeholder 3"/>
          <p:cNvSpPr>
            <a:spLocks noGrp="1"/>
          </p:cNvSpPr>
          <p:nvPr>
            <p:ph type="body" sz="quarter" idx="14"/>
          </p:nvPr>
        </p:nvSpPr>
        <p:spPr>
          <a:xfrm>
            <a:off x="4583872" y="2911153"/>
            <a:ext cx="4102928" cy="492443"/>
          </a:xfrm>
        </p:spPr>
        <p:txBody>
          <a:bodyPr vert="horz" wrap="square" lIns="0" tIns="0" rIns="0" bIns="0" rtlCol="0" anchor="ctr">
            <a:spAutoFit/>
          </a:bodyPr>
          <a:lstStyle/>
          <a:p>
            <a:pPr>
              <a:spcBef>
                <a:spcPct val="0"/>
              </a:spcBef>
              <a:defRPr/>
            </a:pPr>
            <a:r>
              <a:rPr lang="en-US" sz="3200" dirty="0"/>
              <a:t>Chapter 9</a:t>
            </a:r>
          </a:p>
        </p:txBody>
      </p:sp>
      <p:sp>
        <p:nvSpPr>
          <p:cNvPr id="5" name="Text Placeholder 4"/>
          <p:cNvSpPr>
            <a:spLocks noGrp="1"/>
          </p:cNvSpPr>
          <p:nvPr>
            <p:ph type="body" sz="quarter" idx="15"/>
          </p:nvPr>
        </p:nvSpPr>
        <p:spPr>
          <a:xfrm>
            <a:off x="4586514" y="3519449"/>
            <a:ext cx="4102928" cy="650687"/>
          </a:xfrm>
        </p:spPr>
        <p:txBody>
          <a:bodyPr vert="horz" wrap="square" lIns="0" tIns="0" rIns="0" bIns="0" rtlCol="0">
            <a:spAutoFit/>
          </a:bodyPr>
          <a:lstStyle/>
          <a:p>
            <a:pPr>
              <a:spcBef>
                <a:spcPct val="0"/>
              </a:spcBef>
              <a:defRPr/>
            </a:pPr>
            <a:r>
              <a:rPr lang="en-US" sz="2000" dirty="0"/>
              <a:t>Developing New Products and Managing the Product Life Cycle</a:t>
            </a:r>
          </a:p>
        </p:txBody>
      </p:sp>
      <p:sp>
        <p:nvSpPr>
          <p:cNvPr id="6" name="Text Placeholder 5">
            <a:extLst>
              <a:ext uri="{FF2B5EF4-FFF2-40B4-BE49-F238E27FC236}">
                <a16:creationId xmlns:a16="http://schemas.microsoft.com/office/drawing/2014/main" id="{7D98ACA4-C370-4839-9D3C-7EB60DD1C3A6}"/>
              </a:ext>
            </a:extLst>
          </p:cNvPr>
          <p:cNvSpPr>
            <a:spLocks noGrp="1"/>
          </p:cNvSpPr>
          <p:nvPr>
            <p:ph type="body" sz="quarter" idx="16"/>
          </p:nvPr>
        </p:nvSpPr>
        <p:spPr>
          <a:xfrm>
            <a:off x="3578470" y="6404786"/>
            <a:ext cx="5102225" cy="184666"/>
          </a:xfrm>
        </p:spPr>
        <p:txBody>
          <a:bodyPr/>
          <a:lstStyle/>
          <a:p>
            <a:pPr algn="r"/>
            <a:r>
              <a:rPr lang="en-US" dirty="0"/>
              <a:t>Copyright © 2021 Pearson Education Ltd.</a:t>
            </a:r>
            <a:endParaRPr lang="en-US" altLang="en-US" dirty="0">
              <a:solidFill>
                <a:srgbClr val="000000"/>
              </a:solidFill>
              <a:latin typeface="Verdana"/>
            </a:endParaRPr>
          </a:p>
        </p:txBody>
      </p:sp>
      <p:pic>
        <p:nvPicPr>
          <p:cNvPr id="11" name="Picture 10" descr="A close up of a logo&#10;&#10;Description automatically generated">
            <a:extLst>
              <a:ext uri="{FF2B5EF4-FFF2-40B4-BE49-F238E27FC236}">
                <a16:creationId xmlns:a16="http://schemas.microsoft.com/office/drawing/2014/main" id="{F8879FE3-43A0-47D6-8FFD-2D2CF91CCF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559" y="1313885"/>
            <a:ext cx="3812642" cy="4906236"/>
          </a:xfrm>
          <a:prstGeom prst="rect">
            <a:avLst/>
          </a:prstGeom>
        </p:spPr>
      </p:pic>
    </p:spTree>
    <p:extLst>
      <p:ext uri="{BB962C8B-B14F-4D97-AF65-F5344CB8AC3E}">
        <p14:creationId xmlns:p14="http://schemas.microsoft.com/office/powerpoint/2010/main" val="290953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160"/>
            <a:ext cx="8229600" cy="1054464"/>
          </a:xfrm>
        </p:spPr>
        <p:txBody>
          <a:bodyPr wrap="square">
            <a:spAutoFit/>
          </a:bodyPr>
          <a:lstStyle/>
          <a:p>
            <a:r>
              <a:rPr lang="en-IN" altLang="en-US" sz="3600" dirty="0">
                <a:latin typeface="+mj-lt"/>
                <a:ea typeface="ヒラギノ角ゴ Pro W3" charset="-128"/>
              </a:rPr>
              <a:t>New Product Development Process    </a:t>
            </a:r>
            <a:r>
              <a:rPr lang="en-IN" altLang="en-US" sz="2800" dirty="0">
                <a:latin typeface="+mj-lt"/>
                <a:ea typeface="ヒラギノ角ゴ Pro W3" charset="-128"/>
              </a:rPr>
              <a:t>(4 of 17)</a:t>
            </a:r>
            <a:endParaRPr lang="en-US" sz="2800" dirty="0">
              <a:latin typeface="+mj-lt"/>
            </a:endParaRPr>
          </a:p>
        </p:txBody>
      </p:sp>
      <p:sp>
        <p:nvSpPr>
          <p:cNvPr id="4" name="Content Placeholder 3"/>
          <p:cNvSpPr>
            <a:spLocks noGrp="1"/>
          </p:cNvSpPr>
          <p:nvPr>
            <p:ph idx="13"/>
          </p:nvPr>
        </p:nvSpPr>
        <p:spPr>
          <a:xfrm>
            <a:off x="457200" y="1447800"/>
            <a:ext cx="4038600" cy="276999"/>
          </a:xfrm>
        </p:spPr>
        <p:txBody>
          <a:bodyPr wrap="square">
            <a:spAutoFit/>
          </a:bodyPr>
          <a:lstStyle/>
          <a:p>
            <a:pPr marL="0" indent="0">
              <a:buNone/>
            </a:pPr>
            <a:r>
              <a:rPr lang="en-US" altLang="en-US" sz="1800" b="1" dirty="0"/>
              <a:t>Idea Generation</a:t>
            </a:r>
          </a:p>
        </p:txBody>
      </p:sp>
      <p:sp>
        <p:nvSpPr>
          <p:cNvPr id="3" name="Content Placeholder 2"/>
          <p:cNvSpPr>
            <a:spLocks noGrp="1"/>
          </p:cNvSpPr>
          <p:nvPr>
            <p:ph idx="1"/>
          </p:nvPr>
        </p:nvSpPr>
        <p:spPr>
          <a:xfrm>
            <a:off x="457200" y="1843207"/>
            <a:ext cx="4038600" cy="1661993"/>
          </a:xfrm>
        </p:spPr>
        <p:txBody>
          <a:bodyPr wrap="square">
            <a:spAutoFit/>
          </a:bodyPr>
          <a:lstStyle/>
          <a:p>
            <a:pPr marL="0" indent="0">
              <a:buNone/>
            </a:pPr>
            <a:r>
              <a:rPr lang="en-US" altLang="en-US" sz="1800" b="1" dirty="0">
                <a:solidFill>
                  <a:srgbClr val="000000"/>
                </a:solidFill>
              </a:rPr>
              <a:t>Crowdsourcing </a:t>
            </a:r>
            <a:r>
              <a:rPr lang="en-US" altLang="en-US" sz="1800" dirty="0">
                <a:solidFill>
                  <a:srgbClr val="000000"/>
                </a:solidFill>
              </a:rPr>
              <a:t>involves inviting broad communities of people—customers, employees, independent scientists and researchers, and even the public at large—into the new product innovation process.</a:t>
            </a:r>
          </a:p>
        </p:txBody>
      </p:sp>
      <p:sp>
        <p:nvSpPr>
          <p:cNvPr id="7" name="Content Placeholder 6"/>
          <p:cNvSpPr>
            <a:spLocks noGrp="1"/>
          </p:cNvSpPr>
          <p:nvPr>
            <p:ph idx="4294967295"/>
          </p:nvPr>
        </p:nvSpPr>
        <p:spPr>
          <a:xfrm>
            <a:off x="4724400" y="1459992"/>
            <a:ext cx="3962400" cy="1662113"/>
          </a:xfrm>
        </p:spPr>
        <p:txBody>
          <a:bodyPr wrap="square">
            <a:spAutoFit/>
          </a:bodyPr>
          <a:lstStyle/>
          <a:p>
            <a:pPr marL="0" indent="0">
              <a:buNone/>
            </a:pPr>
            <a:r>
              <a:rPr lang="en-US" sz="1800" dirty="0"/>
              <a:t>Crowdsourcing: Food container giant Tupperware sponsored the Clever Container Challenge contest seeking ideas for integrating Internet-of-Things technologies into food containers for future smart kitchens.</a:t>
            </a:r>
            <a:endParaRPr lang="en-IN" sz="1800" dirty="0"/>
          </a:p>
        </p:txBody>
      </p:sp>
      <p:pic>
        <p:nvPicPr>
          <p:cNvPr id="9" name="Picture Placeholder 8" descr="An illustration shows a food container labeled &quot;The Clever Container Challenge.&quot; Three images above the container depict a light bulb, brain, and settings logo. The text below the container reads &quot;Tupperware.&quot; ">
            <a:extLst>
              <a:ext uri="{FF2B5EF4-FFF2-40B4-BE49-F238E27FC236}">
                <a16:creationId xmlns:a16="http://schemas.microsoft.com/office/drawing/2014/main" id="{89B75568-2AFB-42D4-9CA8-10D7AC002F94}"/>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5026504" y="3278835"/>
            <a:ext cx="3203096" cy="3045765"/>
          </a:xfrm>
          <a:prstGeom prst="rect">
            <a:avLst/>
          </a:prstGeom>
        </p:spPr>
      </p:pic>
    </p:spTree>
    <p:extLst>
      <p:ext uri="{BB962C8B-B14F-4D97-AF65-F5344CB8AC3E}">
        <p14:creationId xmlns:p14="http://schemas.microsoft.com/office/powerpoint/2010/main" val="295311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065"/>
            <a:ext cx="8229600" cy="984885"/>
          </a:xfrm>
        </p:spPr>
        <p:txBody>
          <a:bodyPr wrap="square">
            <a:spAutoFit/>
          </a:bodyPr>
          <a:lstStyle/>
          <a:p>
            <a:r>
              <a:rPr lang="en-IN" altLang="en-US" sz="3600" dirty="0">
                <a:latin typeface="+mj-lt"/>
                <a:ea typeface="ヒラギノ角ゴ Pro W3" charset="-128"/>
              </a:rPr>
              <a:t>New Product Development Process   </a:t>
            </a:r>
            <a:r>
              <a:rPr lang="en-IN" altLang="en-US" sz="2800" dirty="0">
                <a:latin typeface="+mj-lt"/>
                <a:ea typeface="ヒラギノ角ゴ Pro W3" charset="-128"/>
              </a:rPr>
              <a:t>(5 of 17)</a:t>
            </a:r>
            <a:endParaRPr lang="en-US" sz="2800" dirty="0">
              <a:latin typeface="+mj-lt"/>
            </a:endParaRPr>
          </a:p>
        </p:txBody>
      </p:sp>
      <p:sp>
        <p:nvSpPr>
          <p:cNvPr id="4" name="Content Placeholder 3"/>
          <p:cNvSpPr>
            <a:spLocks noGrp="1"/>
          </p:cNvSpPr>
          <p:nvPr>
            <p:ph idx="13"/>
          </p:nvPr>
        </p:nvSpPr>
        <p:spPr>
          <a:xfrm>
            <a:off x="447675" y="1370484"/>
            <a:ext cx="8229600" cy="369332"/>
          </a:xfrm>
        </p:spPr>
        <p:txBody>
          <a:bodyPr>
            <a:spAutoFit/>
          </a:bodyPr>
          <a:lstStyle/>
          <a:p>
            <a:pPr marL="0" indent="0">
              <a:buNone/>
            </a:pPr>
            <a:r>
              <a:rPr lang="en-US" sz="2400" b="1" dirty="0"/>
              <a:t>Idea Screening</a:t>
            </a:r>
            <a:endParaRPr lang="en-US" sz="2400" dirty="0"/>
          </a:p>
        </p:txBody>
      </p:sp>
      <p:sp>
        <p:nvSpPr>
          <p:cNvPr id="3" name="Content Placeholder 2"/>
          <p:cNvSpPr>
            <a:spLocks noGrp="1"/>
          </p:cNvSpPr>
          <p:nvPr>
            <p:ph idx="1"/>
          </p:nvPr>
        </p:nvSpPr>
        <p:spPr>
          <a:xfrm>
            <a:off x="457200" y="1979414"/>
            <a:ext cx="8229600" cy="2154436"/>
          </a:xfrm>
        </p:spPr>
        <p:txBody>
          <a:bodyPr>
            <a:spAutoFit/>
          </a:bodyPr>
          <a:lstStyle/>
          <a:p>
            <a:pPr marL="0" indent="0">
              <a:spcBef>
                <a:spcPts val="600"/>
              </a:spcBef>
              <a:buNone/>
            </a:pPr>
            <a:r>
              <a:rPr lang="en-US" altLang="en-US" sz="2400" dirty="0">
                <a:solidFill>
                  <a:srgbClr val="000000"/>
                </a:solidFill>
              </a:rPr>
              <a:t>Identify good ideas and drop poor ideas </a:t>
            </a:r>
          </a:p>
          <a:p>
            <a:pPr marL="0" indent="0">
              <a:spcBef>
                <a:spcPts val="600"/>
              </a:spcBef>
              <a:buNone/>
            </a:pPr>
            <a:r>
              <a:rPr lang="en-US" altLang="en-US" sz="2400" dirty="0">
                <a:solidFill>
                  <a:srgbClr val="000000"/>
                </a:solidFill>
              </a:rPr>
              <a:t>R-W-W screening framework:</a:t>
            </a:r>
          </a:p>
          <a:p>
            <a:pPr>
              <a:spcBef>
                <a:spcPts val="600"/>
              </a:spcBef>
            </a:pPr>
            <a:r>
              <a:rPr lang="en-US" altLang="en-US" sz="2400" dirty="0">
                <a:solidFill>
                  <a:srgbClr val="000000"/>
                </a:solidFill>
              </a:rPr>
              <a:t>Is it </a:t>
            </a:r>
            <a:r>
              <a:rPr lang="en-US" altLang="en-US" sz="2400" b="1" dirty="0">
                <a:solidFill>
                  <a:srgbClr val="000000"/>
                </a:solidFill>
              </a:rPr>
              <a:t>real</a:t>
            </a:r>
            <a:r>
              <a:rPr lang="en-US" altLang="en-US" sz="2400" dirty="0">
                <a:solidFill>
                  <a:srgbClr val="000000"/>
                </a:solidFill>
              </a:rPr>
              <a:t>?</a:t>
            </a:r>
          </a:p>
          <a:p>
            <a:pPr>
              <a:spcBef>
                <a:spcPts val="600"/>
              </a:spcBef>
            </a:pPr>
            <a:r>
              <a:rPr lang="en-US" altLang="en-US" sz="2400" dirty="0">
                <a:solidFill>
                  <a:srgbClr val="000000"/>
                </a:solidFill>
              </a:rPr>
              <a:t>Can we </a:t>
            </a:r>
            <a:r>
              <a:rPr lang="en-US" altLang="en-US" sz="2400" b="1" dirty="0">
                <a:solidFill>
                  <a:srgbClr val="000000"/>
                </a:solidFill>
              </a:rPr>
              <a:t>win</a:t>
            </a:r>
            <a:r>
              <a:rPr lang="en-US" altLang="en-US" sz="2400" dirty="0">
                <a:solidFill>
                  <a:srgbClr val="000000"/>
                </a:solidFill>
              </a:rPr>
              <a:t>?</a:t>
            </a:r>
          </a:p>
          <a:p>
            <a:pPr>
              <a:spcBef>
                <a:spcPts val="600"/>
              </a:spcBef>
            </a:pPr>
            <a:r>
              <a:rPr lang="en-US" altLang="en-US" sz="2400" dirty="0">
                <a:solidFill>
                  <a:srgbClr val="000000"/>
                </a:solidFill>
              </a:rPr>
              <a:t>Is it </a:t>
            </a:r>
            <a:r>
              <a:rPr lang="en-US" altLang="en-US" sz="2400" b="1" dirty="0">
                <a:solidFill>
                  <a:srgbClr val="000000"/>
                </a:solidFill>
              </a:rPr>
              <a:t>worth</a:t>
            </a:r>
            <a:r>
              <a:rPr lang="en-US" altLang="en-US" sz="2400" dirty="0">
                <a:solidFill>
                  <a:srgbClr val="000000"/>
                </a:solidFill>
              </a:rPr>
              <a:t> doing?</a:t>
            </a:r>
          </a:p>
        </p:txBody>
      </p:sp>
    </p:spTree>
    <p:extLst>
      <p:ext uri="{BB962C8B-B14F-4D97-AF65-F5344CB8AC3E}">
        <p14:creationId xmlns:p14="http://schemas.microsoft.com/office/powerpoint/2010/main" val="806253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065"/>
            <a:ext cx="8229600" cy="984885"/>
          </a:xfrm>
        </p:spPr>
        <p:txBody>
          <a:bodyPr wrap="square">
            <a:spAutoFit/>
          </a:bodyPr>
          <a:lstStyle/>
          <a:p>
            <a:r>
              <a:rPr lang="en-IN" altLang="en-US" sz="3600" dirty="0">
                <a:latin typeface="+mj-lt"/>
                <a:ea typeface="ヒラギノ角ゴ Pro W3" charset="-128"/>
              </a:rPr>
              <a:t>New Product Development Process   </a:t>
            </a:r>
            <a:r>
              <a:rPr lang="en-IN" altLang="en-US" sz="2800" dirty="0">
                <a:latin typeface="+mj-lt"/>
                <a:ea typeface="ヒラギノ角ゴ Pro W3" charset="-128"/>
              </a:rPr>
              <a:t>(6 of 17)</a:t>
            </a:r>
            <a:endParaRPr lang="en-US" sz="2800" dirty="0">
              <a:latin typeface="+mj-lt"/>
            </a:endParaRPr>
          </a:p>
        </p:txBody>
      </p:sp>
      <p:sp>
        <p:nvSpPr>
          <p:cNvPr id="4" name="Content Placeholder 3"/>
          <p:cNvSpPr>
            <a:spLocks noGrp="1"/>
          </p:cNvSpPr>
          <p:nvPr>
            <p:ph idx="13"/>
          </p:nvPr>
        </p:nvSpPr>
        <p:spPr>
          <a:xfrm>
            <a:off x="447675" y="1370484"/>
            <a:ext cx="8229600" cy="369332"/>
          </a:xfrm>
        </p:spPr>
        <p:txBody>
          <a:bodyPr>
            <a:spAutoFit/>
          </a:bodyPr>
          <a:lstStyle/>
          <a:p>
            <a:pPr marL="0" indent="0">
              <a:buNone/>
            </a:pPr>
            <a:r>
              <a:rPr lang="en-US" sz="2400" b="1" dirty="0"/>
              <a:t>Concept Development and Testing</a:t>
            </a:r>
            <a:endParaRPr lang="en-US" sz="2400" dirty="0"/>
          </a:p>
        </p:txBody>
      </p:sp>
      <p:sp>
        <p:nvSpPr>
          <p:cNvPr id="3" name="Content Placeholder 2"/>
          <p:cNvSpPr>
            <a:spLocks noGrp="1"/>
          </p:cNvSpPr>
          <p:nvPr>
            <p:ph idx="1"/>
          </p:nvPr>
        </p:nvSpPr>
        <p:spPr>
          <a:xfrm>
            <a:off x="457200" y="1979414"/>
            <a:ext cx="8229600" cy="2369880"/>
          </a:xfrm>
        </p:spPr>
        <p:txBody>
          <a:bodyPr>
            <a:spAutoFit/>
          </a:bodyPr>
          <a:lstStyle/>
          <a:p>
            <a:pPr marL="0" indent="0">
              <a:spcBef>
                <a:spcPts val="600"/>
              </a:spcBef>
              <a:buNone/>
            </a:pPr>
            <a:r>
              <a:rPr lang="en-US" altLang="en-US" sz="2400" b="1" dirty="0">
                <a:solidFill>
                  <a:srgbClr val="000000"/>
                </a:solidFill>
              </a:rPr>
              <a:t>Product idea</a:t>
            </a:r>
            <a:r>
              <a:rPr lang="en-US" altLang="en-US" sz="2400" dirty="0">
                <a:solidFill>
                  <a:srgbClr val="000000"/>
                </a:solidFill>
              </a:rPr>
              <a:t> is an idea for a possible product that the company can see itself offering to the market.</a:t>
            </a:r>
          </a:p>
          <a:p>
            <a:pPr marL="0" indent="0">
              <a:spcBef>
                <a:spcPts val="600"/>
              </a:spcBef>
              <a:buNone/>
            </a:pPr>
            <a:r>
              <a:rPr lang="en-US" altLang="en-US" sz="2400" b="1" dirty="0">
                <a:solidFill>
                  <a:srgbClr val="000000"/>
                </a:solidFill>
              </a:rPr>
              <a:t>Product concept</a:t>
            </a:r>
            <a:r>
              <a:rPr lang="en-US" altLang="en-US" sz="2400" dirty="0">
                <a:solidFill>
                  <a:srgbClr val="000000"/>
                </a:solidFill>
              </a:rPr>
              <a:t> is a detailed version of the idea stated in meaningful consumer terms.</a:t>
            </a:r>
          </a:p>
          <a:p>
            <a:pPr marL="0" indent="0">
              <a:spcBef>
                <a:spcPts val="600"/>
              </a:spcBef>
              <a:buNone/>
            </a:pPr>
            <a:r>
              <a:rPr lang="en-US" altLang="en-US" sz="2400" b="1" dirty="0">
                <a:solidFill>
                  <a:srgbClr val="000000"/>
                </a:solidFill>
              </a:rPr>
              <a:t>Product image</a:t>
            </a:r>
            <a:r>
              <a:rPr lang="en-US" altLang="en-US" sz="2400" dirty="0">
                <a:solidFill>
                  <a:srgbClr val="000000"/>
                </a:solidFill>
              </a:rPr>
              <a:t> is the way consumers perceive an actual or potential product.</a:t>
            </a:r>
          </a:p>
        </p:txBody>
      </p:sp>
    </p:spTree>
    <p:extLst>
      <p:ext uri="{BB962C8B-B14F-4D97-AF65-F5344CB8AC3E}">
        <p14:creationId xmlns:p14="http://schemas.microsoft.com/office/powerpoint/2010/main" val="27235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165"/>
            <a:ext cx="8229600" cy="1048411"/>
          </a:xfrm>
        </p:spPr>
        <p:txBody>
          <a:bodyPr wrap="square">
            <a:spAutoFit/>
          </a:bodyPr>
          <a:lstStyle/>
          <a:p>
            <a:r>
              <a:rPr lang="en-IN" altLang="en-US" sz="3600" dirty="0">
                <a:latin typeface="+mj-lt"/>
                <a:ea typeface="ヒラギノ角ゴ Pro W3" charset="-128"/>
              </a:rPr>
              <a:t>New Product Development Process    </a:t>
            </a:r>
            <a:r>
              <a:rPr lang="en-IN" altLang="en-US" sz="2800" dirty="0">
                <a:latin typeface="+mj-lt"/>
                <a:ea typeface="ヒラギノ角ゴ Pro W3" charset="-128"/>
              </a:rPr>
              <a:t>(7 of 17)</a:t>
            </a:r>
            <a:endParaRPr lang="en-US" sz="2800" dirty="0">
              <a:latin typeface="+mj-lt"/>
            </a:endParaRPr>
          </a:p>
        </p:txBody>
      </p:sp>
      <p:sp>
        <p:nvSpPr>
          <p:cNvPr id="4" name="Content Placeholder 3"/>
          <p:cNvSpPr>
            <a:spLocks noGrp="1"/>
          </p:cNvSpPr>
          <p:nvPr>
            <p:ph idx="13"/>
          </p:nvPr>
        </p:nvSpPr>
        <p:spPr>
          <a:xfrm>
            <a:off x="457200" y="1459993"/>
            <a:ext cx="3886200" cy="276999"/>
          </a:xfrm>
        </p:spPr>
        <p:txBody>
          <a:bodyPr wrap="square">
            <a:spAutoFit/>
          </a:bodyPr>
          <a:lstStyle/>
          <a:p>
            <a:pPr marL="0" indent="0">
              <a:buNone/>
            </a:pPr>
            <a:r>
              <a:rPr lang="en-US" sz="1800" b="1" dirty="0"/>
              <a:t>Concept Development and Testing</a:t>
            </a:r>
          </a:p>
        </p:txBody>
      </p:sp>
      <p:sp>
        <p:nvSpPr>
          <p:cNvPr id="3" name="Content Placeholder 2"/>
          <p:cNvSpPr>
            <a:spLocks noGrp="1"/>
          </p:cNvSpPr>
          <p:nvPr>
            <p:ph idx="1"/>
          </p:nvPr>
        </p:nvSpPr>
        <p:spPr>
          <a:xfrm>
            <a:off x="457200" y="1840992"/>
            <a:ext cx="3886200" cy="830997"/>
          </a:xfrm>
        </p:spPr>
        <p:txBody>
          <a:bodyPr wrap="square">
            <a:spAutoFit/>
          </a:bodyPr>
          <a:lstStyle/>
          <a:p>
            <a:pPr marL="0" indent="0">
              <a:buNone/>
            </a:pPr>
            <a:r>
              <a:rPr lang="en-US" altLang="en-US" sz="1800" b="1" dirty="0">
                <a:solidFill>
                  <a:srgbClr val="000000"/>
                </a:solidFill>
              </a:rPr>
              <a:t>Concept testing </a:t>
            </a:r>
            <a:r>
              <a:rPr lang="en-US" altLang="en-US" sz="1800" dirty="0">
                <a:solidFill>
                  <a:srgbClr val="000000"/>
                </a:solidFill>
              </a:rPr>
              <a:t>refers to testing new product concepts with groups of target consumers.</a:t>
            </a:r>
          </a:p>
        </p:txBody>
      </p:sp>
      <p:sp>
        <p:nvSpPr>
          <p:cNvPr id="7" name="Content Placeholder 6"/>
          <p:cNvSpPr>
            <a:spLocks noGrp="1"/>
          </p:cNvSpPr>
          <p:nvPr>
            <p:ph idx="4294967295"/>
          </p:nvPr>
        </p:nvSpPr>
        <p:spPr>
          <a:xfrm>
            <a:off x="4572000" y="1458272"/>
            <a:ext cx="4114800" cy="1412124"/>
          </a:xfrm>
        </p:spPr>
        <p:txBody>
          <a:bodyPr wrap="square">
            <a:spAutoFit/>
          </a:bodyPr>
          <a:lstStyle/>
          <a:p>
            <a:pPr marL="0" indent="0">
              <a:buNone/>
            </a:pPr>
            <a:r>
              <a:rPr lang="en-US" sz="1800" dirty="0"/>
              <a:t>All-electric cars: This is Tesla’s initial all-electric full-sized sedan. Its more recent Model 3 compact travels up to 310 miles on a single charge and costs pennies per mile to operate.</a:t>
            </a:r>
            <a:endParaRPr lang="en-IN" sz="1800" dirty="0"/>
          </a:p>
        </p:txBody>
      </p:sp>
      <p:pic>
        <p:nvPicPr>
          <p:cNvPr id="9" name="Picture Placeholder 8" descr="A photo shows Tesla’s model 3 electric car.">
            <a:extLst>
              <a:ext uri="{FF2B5EF4-FFF2-40B4-BE49-F238E27FC236}">
                <a16:creationId xmlns:a16="http://schemas.microsoft.com/office/drawing/2014/main" id="{16090684-AF32-4240-BCBD-31071E755455}"/>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4556503" y="3124200"/>
            <a:ext cx="4054097" cy="2927737"/>
          </a:xfrm>
          <a:prstGeom prst="rect">
            <a:avLst/>
          </a:prstGeom>
        </p:spPr>
      </p:pic>
    </p:spTree>
    <p:extLst>
      <p:ext uri="{BB962C8B-B14F-4D97-AF65-F5344CB8AC3E}">
        <p14:creationId xmlns:p14="http://schemas.microsoft.com/office/powerpoint/2010/main" val="1085550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065"/>
            <a:ext cx="8229600" cy="984885"/>
          </a:xfrm>
        </p:spPr>
        <p:txBody>
          <a:bodyPr wrap="square">
            <a:spAutoFit/>
          </a:bodyPr>
          <a:lstStyle/>
          <a:p>
            <a:r>
              <a:rPr lang="en-IN" altLang="en-US" sz="3600" dirty="0">
                <a:latin typeface="+mj-lt"/>
                <a:ea typeface="ヒラギノ角ゴ Pro W3" charset="-128"/>
              </a:rPr>
              <a:t>New Product Development Process  </a:t>
            </a:r>
            <a:r>
              <a:rPr lang="en-IN" altLang="en-US" sz="2800" dirty="0">
                <a:latin typeface="+mj-lt"/>
                <a:ea typeface="ヒラギノ角ゴ Pro W3" charset="-128"/>
              </a:rPr>
              <a:t>(8 of 17)</a:t>
            </a:r>
            <a:endParaRPr lang="en-US" sz="2800" dirty="0">
              <a:latin typeface="+mj-lt"/>
            </a:endParaRPr>
          </a:p>
        </p:txBody>
      </p:sp>
      <p:sp>
        <p:nvSpPr>
          <p:cNvPr id="4" name="Content Placeholder 3"/>
          <p:cNvSpPr>
            <a:spLocks noGrp="1"/>
          </p:cNvSpPr>
          <p:nvPr>
            <p:ph idx="13"/>
          </p:nvPr>
        </p:nvSpPr>
        <p:spPr>
          <a:xfrm>
            <a:off x="447675" y="1370484"/>
            <a:ext cx="8229600" cy="369332"/>
          </a:xfrm>
        </p:spPr>
        <p:txBody>
          <a:bodyPr>
            <a:spAutoFit/>
          </a:bodyPr>
          <a:lstStyle/>
          <a:p>
            <a:pPr marL="0" indent="0">
              <a:buNone/>
            </a:pPr>
            <a:r>
              <a:rPr lang="en-US" sz="2400" b="1" dirty="0"/>
              <a:t>Marketing Strategy Development</a:t>
            </a:r>
          </a:p>
        </p:txBody>
      </p:sp>
      <p:sp>
        <p:nvSpPr>
          <p:cNvPr id="3" name="Content Placeholder 2"/>
          <p:cNvSpPr>
            <a:spLocks noGrp="1"/>
          </p:cNvSpPr>
          <p:nvPr>
            <p:ph idx="1"/>
          </p:nvPr>
        </p:nvSpPr>
        <p:spPr>
          <a:xfrm>
            <a:off x="457200" y="1979414"/>
            <a:ext cx="8229600" cy="2893100"/>
          </a:xfrm>
        </p:spPr>
        <p:txBody>
          <a:bodyPr>
            <a:spAutoFit/>
          </a:bodyPr>
          <a:lstStyle/>
          <a:p>
            <a:pPr marL="0" indent="0">
              <a:spcBef>
                <a:spcPts val="600"/>
              </a:spcBef>
              <a:buNone/>
            </a:pPr>
            <a:r>
              <a:rPr lang="en-US" altLang="en-US" sz="2400" b="1" dirty="0">
                <a:solidFill>
                  <a:srgbClr val="000000"/>
                </a:solidFill>
              </a:rPr>
              <a:t>Marketing strategy development</a:t>
            </a:r>
            <a:r>
              <a:rPr lang="en-US" altLang="en-US" sz="2400" dirty="0">
                <a:solidFill>
                  <a:srgbClr val="000000"/>
                </a:solidFill>
              </a:rPr>
              <a:t> is d</a:t>
            </a:r>
            <a:r>
              <a:rPr lang="en-US" sz="2400" dirty="0">
                <a:solidFill>
                  <a:srgbClr val="000000"/>
                </a:solidFill>
              </a:rPr>
              <a:t>esigning an initial marketing strategy for a new product based on the product concept.</a:t>
            </a:r>
          </a:p>
          <a:p>
            <a:pPr marL="0" indent="0">
              <a:spcBef>
                <a:spcPts val="600"/>
              </a:spcBef>
              <a:buNone/>
            </a:pPr>
            <a:r>
              <a:rPr lang="en-US" altLang="en-US" sz="2400" b="1" dirty="0">
                <a:solidFill>
                  <a:srgbClr val="000000"/>
                </a:solidFill>
              </a:rPr>
              <a:t>Marketing strategy statement</a:t>
            </a:r>
            <a:r>
              <a:rPr lang="en-US" altLang="en-US" sz="2400" dirty="0">
                <a:solidFill>
                  <a:srgbClr val="000000"/>
                </a:solidFill>
              </a:rPr>
              <a:t> consists of:</a:t>
            </a:r>
          </a:p>
          <a:p>
            <a:pPr>
              <a:spcBef>
                <a:spcPts val="600"/>
              </a:spcBef>
            </a:pPr>
            <a:r>
              <a:rPr lang="en-US" altLang="en-US" sz="2400" dirty="0">
                <a:solidFill>
                  <a:srgbClr val="000000"/>
                </a:solidFill>
              </a:rPr>
              <a:t>Target market description </a:t>
            </a:r>
          </a:p>
          <a:p>
            <a:pPr>
              <a:spcBef>
                <a:spcPts val="600"/>
              </a:spcBef>
            </a:pPr>
            <a:r>
              <a:rPr lang="en-US" altLang="en-US" sz="2400" dirty="0">
                <a:solidFill>
                  <a:srgbClr val="000000"/>
                </a:solidFill>
              </a:rPr>
              <a:t>Value proposition planned</a:t>
            </a:r>
          </a:p>
          <a:p>
            <a:pPr>
              <a:spcBef>
                <a:spcPts val="600"/>
              </a:spcBef>
            </a:pPr>
            <a:r>
              <a:rPr lang="en-US" altLang="en-US" sz="2400" dirty="0">
                <a:solidFill>
                  <a:srgbClr val="000000"/>
                </a:solidFill>
              </a:rPr>
              <a:t>Sales, market-share, and marketing mix</a:t>
            </a:r>
          </a:p>
        </p:txBody>
      </p:sp>
    </p:spTree>
    <p:extLst>
      <p:ext uri="{BB962C8B-B14F-4D97-AF65-F5344CB8AC3E}">
        <p14:creationId xmlns:p14="http://schemas.microsoft.com/office/powerpoint/2010/main" val="1077637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065"/>
            <a:ext cx="8229600" cy="984885"/>
          </a:xfrm>
        </p:spPr>
        <p:txBody>
          <a:bodyPr wrap="square">
            <a:spAutoFit/>
          </a:bodyPr>
          <a:lstStyle/>
          <a:p>
            <a:r>
              <a:rPr lang="en-IN" altLang="en-US" sz="3600" dirty="0">
                <a:latin typeface="+mj-lt"/>
                <a:ea typeface="ヒラギノ角ゴ Pro W3" charset="-128"/>
              </a:rPr>
              <a:t>New Product Development Process  </a:t>
            </a:r>
            <a:r>
              <a:rPr lang="en-IN" altLang="en-US" sz="2800" dirty="0">
                <a:latin typeface="+mj-lt"/>
                <a:ea typeface="ヒラギノ角ゴ Pro W3" charset="-128"/>
              </a:rPr>
              <a:t>(9 of 17)</a:t>
            </a:r>
            <a:endParaRPr lang="en-US" sz="2800" dirty="0">
              <a:latin typeface="+mj-lt"/>
            </a:endParaRPr>
          </a:p>
        </p:txBody>
      </p:sp>
      <p:sp>
        <p:nvSpPr>
          <p:cNvPr id="4" name="Content Placeholder 3"/>
          <p:cNvSpPr>
            <a:spLocks noGrp="1"/>
          </p:cNvSpPr>
          <p:nvPr>
            <p:ph idx="13"/>
          </p:nvPr>
        </p:nvSpPr>
        <p:spPr>
          <a:xfrm>
            <a:off x="447675" y="1370484"/>
            <a:ext cx="8229600" cy="369332"/>
          </a:xfrm>
        </p:spPr>
        <p:txBody>
          <a:bodyPr>
            <a:spAutoFit/>
          </a:bodyPr>
          <a:lstStyle/>
          <a:p>
            <a:pPr marL="0" indent="0">
              <a:buNone/>
            </a:pPr>
            <a:r>
              <a:rPr lang="en-US" sz="2400" b="1" dirty="0"/>
              <a:t>Business Analysis</a:t>
            </a:r>
            <a:endParaRPr lang="en-US" sz="2400" dirty="0"/>
          </a:p>
        </p:txBody>
      </p:sp>
      <p:sp>
        <p:nvSpPr>
          <p:cNvPr id="3" name="Content Placeholder 2"/>
          <p:cNvSpPr>
            <a:spLocks noGrp="1"/>
          </p:cNvSpPr>
          <p:nvPr>
            <p:ph idx="1"/>
          </p:nvPr>
        </p:nvSpPr>
        <p:spPr>
          <a:xfrm>
            <a:off x="457200" y="1979414"/>
            <a:ext cx="8229600" cy="1107996"/>
          </a:xfrm>
        </p:spPr>
        <p:txBody>
          <a:bodyPr>
            <a:spAutoFit/>
          </a:bodyPr>
          <a:lstStyle/>
          <a:p>
            <a:pPr marL="0" indent="0">
              <a:buNone/>
            </a:pPr>
            <a:r>
              <a:rPr lang="en-US" altLang="en-US" sz="2400" b="1" dirty="0">
                <a:solidFill>
                  <a:srgbClr val="000000"/>
                </a:solidFill>
              </a:rPr>
              <a:t>Business analysis</a:t>
            </a:r>
            <a:r>
              <a:rPr lang="en-US" altLang="en-US" sz="2400" dirty="0">
                <a:solidFill>
                  <a:srgbClr val="000000"/>
                </a:solidFill>
              </a:rPr>
              <a:t> is a</a:t>
            </a:r>
            <a:r>
              <a:rPr lang="en-US" sz="2400" dirty="0">
                <a:solidFill>
                  <a:srgbClr val="000000"/>
                </a:solidFill>
              </a:rPr>
              <a:t> review of the sales, costs, and profit projections for a new product to find out whether these factors satisfy the company’s objectives.</a:t>
            </a:r>
          </a:p>
        </p:txBody>
      </p:sp>
    </p:spTree>
    <p:extLst>
      <p:ext uri="{BB962C8B-B14F-4D97-AF65-F5344CB8AC3E}">
        <p14:creationId xmlns:p14="http://schemas.microsoft.com/office/powerpoint/2010/main" val="140913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0592"/>
            <a:ext cx="8229600" cy="1086416"/>
          </a:xfrm>
        </p:spPr>
        <p:txBody>
          <a:bodyPr wrap="square">
            <a:spAutoFit/>
          </a:bodyPr>
          <a:lstStyle/>
          <a:p>
            <a:r>
              <a:rPr lang="en-IN" altLang="en-US" sz="3600" dirty="0">
                <a:latin typeface="+mj-lt"/>
                <a:ea typeface="ヒラギノ角ゴ Pro W3" charset="-128"/>
              </a:rPr>
              <a:t>New Product Development Process    </a:t>
            </a:r>
            <a:r>
              <a:rPr lang="en-IN" altLang="en-US" sz="2800" dirty="0">
                <a:latin typeface="+mj-lt"/>
                <a:ea typeface="ヒラギノ角ゴ Pro W3" charset="-128"/>
              </a:rPr>
              <a:t>(10 of 17)</a:t>
            </a:r>
            <a:endParaRPr lang="en-US" sz="2800" dirty="0">
              <a:latin typeface="+mj-lt"/>
            </a:endParaRPr>
          </a:p>
        </p:txBody>
      </p:sp>
      <p:sp>
        <p:nvSpPr>
          <p:cNvPr id="4" name="Content Placeholder 3"/>
          <p:cNvSpPr>
            <a:spLocks noGrp="1"/>
          </p:cNvSpPr>
          <p:nvPr>
            <p:ph idx="13"/>
          </p:nvPr>
        </p:nvSpPr>
        <p:spPr>
          <a:xfrm>
            <a:off x="457200" y="1459992"/>
            <a:ext cx="3810000" cy="276999"/>
          </a:xfrm>
        </p:spPr>
        <p:txBody>
          <a:bodyPr wrap="square">
            <a:spAutoFit/>
          </a:bodyPr>
          <a:lstStyle/>
          <a:p>
            <a:pPr marL="0" indent="0">
              <a:buNone/>
            </a:pPr>
            <a:r>
              <a:rPr lang="en-US" sz="1800" b="1" dirty="0"/>
              <a:t>Product Development</a:t>
            </a:r>
            <a:endParaRPr lang="en-US" sz="1800" dirty="0"/>
          </a:p>
        </p:txBody>
      </p:sp>
      <p:sp>
        <p:nvSpPr>
          <p:cNvPr id="3" name="Content Placeholder 2"/>
          <p:cNvSpPr>
            <a:spLocks noGrp="1"/>
          </p:cNvSpPr>
          <p:nvPr>
            <p:ph idx="1"/>
          </p:nvPr>
        </p:nvSpPr>
        <p:spPr>
          <a:xfrm>
            <a:off x="457200" y="1840992"/>
            <a:ext cx="3810000" cy="1384995"/>
          </a:xfrm>
        </p:spPr>
        <p:txBody>
          <a:bodyPr wrap="square">
            <a:spAutoFit/>
          </a:bodyPr>
          <a:lstStyle/>
          <a:p>
            <a:pPr marL="0" indent="0">
              <a:buNone/>
            </a:pPr>
            <a:r>
              <a:rPr lang="en-US" sz="1800" b="1" dirty="0">
                <a:solidFill>
                  <a:srgbClr val="000000"/>
                </a:solidFill>
              </a:rPr>
              <a:t>Product development </a:t>
            </a:r>
            <a:r>
              <a:rPr lang="en-US" sz="1800" dirty="0">
                <a:solidFill>
                  <a:srgbClr val="000000"/>
                </a:solidFill>
              </a:rPr>
              <a:t>is developing the product concept into a physical product to ensure that the product idea can be turned into a workable market offering.</a:t>
            </a:r>
            <a:endParaRPr lang="en-US" altLang="en-US" sz="1800" dirty="0">
              <a:solidFill>
                <a:srgbClr val="000000"/>
              </a:solidFill>
            </a:endParaRPr>
          </a:p>
        </p:txBody>
      </p:sp>
      <p:sp>
        <p:nvSpPr>
          <p:cNvPr id="7" name="Content Placeholder 6"/>
          <p:cNvSpPr>
            <a:spLocks noGrp="1"/>
          </p:cNvSpPr>
          <p:nvPr>
            <p:ph idx="4294967295"/>
          </p:nvPr>
        </p:nvSpPr>
        <p:spPr>
          <a:xfrm>
            <a:off x="4572000" y="1459992"/>
            <a:ext cx="4114800" cy="1662113"/>
          </a:xfrm>
        </p:spPr>
        <p:txBody>
          <a:bodyPr wrap="square">
            <a:spAutoFit/>
          </a:bodyPr>
          <a:lstStyle/>
          <a:p>
            <a:pPr marL="0" indent="0">
              <a:buNone/>
            </a:pPr>
            <a:r>
              <a:rPr lang="en-IN" sz="1800" dirty="0"/>
              <a:t>Product testing: </a:t>
            </a:r>
            <a:r>
              <a:rPr lang="en-US" sz="1800" dirty="0"/>
              <a:t>Brooks has enlisted an army of users it calls Lab Rats and Wear Testers to test its products. “Your feedback is what helps determine fit, function, and design of all our future products.”</a:t>
            </a:r>
            <a:endParaRPr lang="en-IN" sz="1800" dirty="0"/>
          </a:p>
        </p:txBody>
      </p:sp>
      <p:pic>
        <p:nvPicPr>
          <p:cNvPr id="9" name="Picture Placeholder 8" descr="A photo shows an advertisement for Brooks. &#10;Long description is available in notes, press F6">
            <a:extLst>
              <a:ext uri="{FF2B5EF4-FFF2-40B4-BE49-F238E27FC236}">
                <a16:creationId xmlns:a16="http://schemas.microsoft.com/office/drawing/2014/main" id="{CD6CAD81-9A0A-4C49-ABF9-53EAE606EF7D}"/>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4557336" y="3313176"/>
            <a:ext cx="4120320" cy="2944816"/>
          </a:xfrm>
          <a:prstGeom prst="rect">
            <a:avLst/>
          </a:prstGeom>
        </p:spPr>
      </p:pic>
    </p:spTree>
    <p:extLst>
      <p:ext uri="{BB962C8B-B14F-4D97-AF65-F5344CB8AC3E}">
        <p14:creationId xmlns:p14="http://schemas.microsoft.com/office/powerpoint/2010/main" val="4220409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776"/>
            <a:ext cx="8229600" cy="1097280"/>
          </a:xfrm>
        </p:spPr>
        <p:txBody>
          <a:bodyPr wrap="square">
            <a:spAutoFit/>
          </a:bodyPr>
          <a:lstStyle/>
          <a:p>
            <a:r>
              <a:rPr lang="en-IN" altLang="en-US" sz="3600" dirty="0">
                <a:latin typeface="+mj-lt"/>
                <a:ea typeface="ヒラギノ角ゴ Pro W3" charset="-128"/>
              </a:rPr>
              <a:t>New Product Development Process   </a:t>
            </a:r>
            <a:r>
              <a:rPr lang="en-IN" altLang="en-US" sz="2800" dirty="0">
                <a:latin typeface="+mj-lt"/>
                <a:ea typeface="ヒラギノ角ゴ Pro W3" charset="-128"/>
              </a:rPr>
              <a:t>(11 of 17)</a:t>
            </a:r>
            <a:endParaRPr lang="en-US" sz="2800" dirty="0">
              <a:latin typeface="+mj-lt"/>
            </a:endParaRPr>
          </a:p>
        </p:txBody>
      </p:sp>
      <p:sp>
        <p:nvSpPr>
          <p:cNvPr id="4" name="Content Placeholder 3"/>
          <p:cNvSpPr>
            <a:spLocks noGrp="1"/>
          </p:cNvSpPr>
          <p:nvPr>
            <p:ph idx="13"/>
          </p:nvPr>
        </p:nvSpPr>
        <p:spPr>
          <a:xfrm>
            <a:off x="457200" y="1459992"/>
            <a:ext cx="3886200" cy="276999"/>
          </a:xfrm>
        </p:spPr>
        <p:txBody>
          <a:bodyPr wrap="square">
            <a:spAutoFit/>
          </a:bodyPr>
          <a:lstStyle/>
          <a:p>
            <a:pPr marL="0" indent="0">
              <a:buNone/>
            </a:pPr>
            <a:r>
              <a:rPr lang="en-US" sz="1800" b="1" dirty="0"/>
              <a:t>Test Marketing</a:t>
            </a:r>
            <a:endParaRPr lang="en-US" sz="1800" dirty="0"/>
          </a:p>
        </p:txBody>
      </p:sp>
      <p:sp>
        <p:nvSpPr>
          <p:cNvPr id="3" name="Content Placeholder 2"/>
          <p:cNvSpPr>
            <a:spLocks noGrp="1"/>
          </p:cNvSpPr>
          <p:nvPr>
            <p:ph idx="1"/>
          </p:nvPr>
        </p:nvSpPr>
        <p:spPr>
          <a:xfrm>
            <a:off x="457200" y="1840992"/>
            <a:ext cx="3886200" cy="1426961"/>
          </a:xfrm>
        </p:spPr>
        <p:txBody>
          <a:bodyPr wrap="square">
            <a:spAutoFit/>
          </a:bodyPr>
          <a:lstStyle/>
          <a:p>
            <a:pPr marL="0" indent="0">
              <a:buNone/>
            </a:pPr>
            <a:r>
              <a:rPr lang="en-US" altLang="en-US" sz="1800" b="1" dirty="0">
                <a:solidFill>
                  <a:srgbClr val="000000"/>
                </a:solidFill>
              </a:rPr>
              <a:t>Test marketing </a:t>
            </a:r>
            <a:r>
              <a:rPr lang="en-US" altLang="en-US" sz="1800" dirty="0">
                <a:solidFill>
                  <a:srgbClr val="000000"/>
                </a:solidFill>
              </a:rPr>
              <a:t>is t</a:t>
            </a:r>
            <a:r>
              <a:rPr lang="en-US" sz="1800" dirty="0">
                <a:solidFill>
                  <a:srgbClr val="000000"/>
                </a:solidFill>
              </a:rPr>
              <a:t>he stage of new product development in which the product and its proposed </a:t>
            </a:r>
            <a:r>
              <a:rPr lang="en-US" altLang="en-US" sz="1800" dirty="0">
                <a:solidFill>
                  <a:srgbClr val="000000"/>
                </a:solidFill>
              </a:rPr>
              <a:t>marketing program are tested in realistic market settings.</a:t>
            </a:r>
          </a:p>
        </p:txBody>
      </p:sp>
      <p:sp>
        <p:nvSpPr>
          <p:cNvPr id="7" name="Content Placeholder 6"/>
          <p:cNvSpPr>
            <a:spLocks noGrp="1"/>
          </p:cNvSpPr>
          <p:nvPr>
            <p:ph idx="4294967295"/>
          </p:nvPr>
        </p:nvSpPr>
        <p:spPr>
          <a:xfrm>
            <a:off x="4572000" y="1459992"/>
            <a:ext cx="4114800" cy="1384300"/>
          </a:xfrm>
        </p:spPr>
        <p:txBody>
          <a:bodyPr wrap="square">
            <a:spAutoFit/>
          </a:bodyPr>
          <a:lstStyle/>
          <a:p>
            <a:pPr marL="0" indent="0">
              <a:buNone/>
            </a:pPr>
            <a:r>
              <a:rPr lang="en-IN" sz="1800" dirty="0"/>
              <a:t>Companies sometimes shorten or skip test marketing to take advantage of fast-changing market developments, as Starbucks did with its hugely successful mobile payments app.</a:t>
            </a:r>
          </a:p>
        </p:txBody>
      </p:sp>
      <p:pic>
        <p:nvPicPr>
          <p:cNvPr id="9" name="Picture Placeholder 8" descr="A photo shows a table at Starbucks with a cup of coffee and a sign that reads &quot;Mobile Order, pick up here.&quot; ">
            <a:extLst>
              <a:ext uri="{FF2B5EF4-FFF2-40B4-BE49-F238E27FC236}">
                <a16:creationId xmlns:a16="http://schemas.microsoft.com/office/drawing/2014/main" id="{8CF6D395-B8DE-48E6-9C76-0CBE92E12BB4}"/>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4712643" y="3115564"/>
            <a:ext cx="3833514" cy="3090241"/>
          </a:xfrm>
          <a:prstGeom prst="rect">
            <a:avLst/>
          </a:prstGeom>
        </p:spPr>
      </p:pic>
    </p:spTree>
    <p:extLst>
      <p:ext uri="{BB962C8B-B14F-4D97-AF65-F5344CB8AC3E}">
        <p14:creationId xmlns:p14="http://schemas.microsoft.com/office/powerpoint/2010/main" val="2009378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984885"/>
          </a:xfrm>
        </p:spPr>
        <p:txBody>
          <a:bodyPr wrap="square">
            <a:spAutoFit/>
          </a:bodyPr>
          <a:lstStyle/>
          <a:p>
            <a:r>
              <a:rPr lang="en-IN" altLang="en-US" sz="3600" dirty="0">
                <a:latin typeface="+mj-lt"/>
                <a:ea typeface="ヒラギノ角ゴ Pro W3" charset="-128"/>
              </a:rPr>
              <a:t>New Product Development Process    </a:t>
            </a:r>
            <a:r>
              <a:rPr lang="en-IN" altLang="en-US" sz="2800" dirty="0">
                <a:latin typeface="+mj-lt"/>
                <a:ea typeface="ヒラギノ角ゴ Pro W3" charset="-128"/>
              </a:rPr>
              <a:t>(12 of 17)</a:t>
            </a:r>
            <a:endParaRPr lang="en-US" sz="2800" dirty="0">
              <a:latin typeface="+mj-lt"/>
            </a:endParaRPr>
          </a:p>
        </p:txBody>
      </p:sp>
      <p:sp>
        <p:nvSpPr>
          <p:cNvPr id="4" name="Content Placeholder 3"/>
          <p:cNvSpPr>
            <a:spLocks noGrp="1"/>
          </p:cNvSpPr>
          <p:nvPr>
            <p:ph idx="13"/>
          </p:nvPr>
        </p:nvSpPr>
        <p:spPr>
          <a:xfrm>
            <a:off x="457200" y="1371600"/>
            <a:ext cx="8229600" cy="338554"/>
          </a:xfrm>
        </p:spPr>
        <p:txBody>
          <a:bodyPr wrap="square">
            <a:spAutoFit/>
          </a:bodyPr>
          <a:lstStyle/>
          <a:p>
            <a:pPr marL="0" indent="0">
              <a:buNone/>
            </a:pPr>
            <a:r>
              <a:rPr lang="en-US" sz="2200" b="1" dirty="0"/>
              <a:t>Test Marketing</a:t>
            </a:r>
            <a:endParaRPr lang="en-US" sz="2200" dirty="0"/>
          </a:p>
        </p:txBody>
      </p:sp>
      <p:sp>
        <p:nvSpPr>
          <p:cNvPr id="3" name="Content Placeholder 2"/>
          <p:cNvSpPr>
            <a:spLocks noGrp="1"/>
          </p:cNvSpPr>
          <p:nvPr>
            <p:ph idx="1"/>
          </p:nvPr>
        </p:nvSpPr>
        <p:spPr>
          <a:xfrm>
            <a:off x="457200" y="2061597"/>
            <a:ext cx="8229600" cy="270843"/>
          </a:xfrm>
        </p:spPr>
        <p:txBody>
          <a:bodyPr wrap="square">
            <a:spAutoFit/>
          </a:bodyPr>
          <a:lstStyle/>
          <a:p>
            <a:pPr marL="0" indent="0">
              <a:lnSpc>
                <a:spcPct val="80000"/>
              </a:lnSpc>
              <a:buNone/>
            </a:pPr>
            <a:r>
              <a:rPr lang="en-US" altLang="en-US" sz="2200" b="1" dirty="0">
                <a:solidFill>
                  <a:srgbClr val="000000"/>
                </a:solidFill>
              </a:rPr>
              <a:t>Marketing Strategy Development</a:t>
            </a:r>
            <a:endParaRPr lang="en-US" altLang="en-US" sz="2200" dirty="0">
              <a:solidFill>
                <a:srgbClr val="000000"/>
              </a:solidFill>
            </a:endParaRPr>
          </a:p>
        </p:txBody>
      </p:sp>
      <p:sp>
        <p:nvSpPr>
          <p:cNvPr id="7" name="Content Placeholder 6"/>
          <p:cNvSpPr>
            <a:spLocks noGrp="1"/>
          </p:cNvSpPr>
          <p:nvPr>
            <p:ph idx="16"/>
          </p:nvPr>
        </p:nvSpPr>
        <p:spPr>
          <a:xfrm>
            <a:off x="457200" y="2583284"/>
            <a:ext cx="8229600" cy="3247043"/>
          </a:xfrm>
        </p:spPr>
        <p:txBody>
          <a:bodyPr wrap="square">
            <a:spAutoFit/>
          </a:bodyPr>
          <a:lstStyle/>
          <a:p>
            <a:pPr>
              <a:spcBef>
                <a:spcPts val="600"/>
              </a:spcBef>
            </a:pPr>
            <a:r>
              <a:rPr lang="en-US" sz="2200" dirty="0"/>
              <a:t>When test marketing is likely</a:t>
            </a:r>
          </a:p>
          <a:p>
            <a:pPr lvl="1"/>
            <a:r>
              <a:rPr lang="en-US" sz="2200" dirty="0"/>
              <a:t>New product with large investment</a:t>
            </a:r>
          </a:p>
          <a:p>
            <a:pPr lvl="1"/>
            <a:r>
              <a:rPr lang="en-US" sz="2200" dirty="0"/>
              <a:t>Uncertainty about product or marketing program</a:t>
            </a:r>
          </a:p>
          <a:p>
            <a:pPr>
              <a:spcBef>
                <a:spcPts val="600"/>
              </a:spcBef>
            </a:pPr>
            <a:r>
              <a:rPr lang="en-US" sz="2200" dirty="0"/>
              <a:t>When test marketing is unlikely</a:t>
            </a:r>
          </a:p>
          <a:p>
            <a:pPr lvl="1"/>
            <a:r>
              <a:rPr lang="en-US" sz="2200" dirty="0"/>
              <a:t>Simple line extension</a:t>
            </a:r>
          </a:p>
          <a:p>
            <a:pPr lvl="1"/>
            <a:r>
              <a:rPr lang="en-US" sz="2200" dirty="0"/>
              <a:t>Copy of competitor product</a:t>
            </a:r>
          </a:p>
          <a:p>
            <a:pPr lvl="1"/>
            <a:r>
              <a:rPr lang="en-US" sz="2200" dirty="0"/>
              <a:t>Low costs</a:t>
            </a:r>
          </a:p>
          <a:p>
            <a:pPr lvl="1"/>
            <a:r>
              <a:rPr lang="en-US" sz="2200" dirty="0"/>
              <a:t>Management confidence</a:t>
            </a:r>
          </a:p>
        </p:txBody>
      </p:sp>
    </p:spTree>
    <p:extLst>
      <p:ext uri="{BB962C8B-B14F-4D97-AF65-F5344CB8AC3E}">
        <p14:creationId xmlns:p14="http://schemas.microsoft.com/office/powerpoint/2010/main" val="2944442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984885"/>
          </a:xfrm>
        </p:spPr>
        <p:txBody>
          <a:bodyPr wrap="square">
            <a:spAutoFit/>
          </a:bodyPr>
          <a:lstStyle/>
          <a:p>
            <a:r>
              <a:rPr lang="en-IN" altLang="en-US" sz="3600" dirty="0">
                <a:latin typeface="+mj-lt"/>
                <a:ea typeface="ヒラギノ角ゴ Pro W3" charset="-128"/>
              </a:rPr>
              <a:t>New Product Development Process    </a:t>
            </a:r>
            <a:r>
              <a:rPr lang="en-IN" altLang="en-US" sz="2800" dirty="0">
                <a:latin typeface="+mj-lt"/>
                <a:ea typeface="ヒラギノ角ゴ Pro W3" charset="-128"/>
              </a:rPr>
              <a:t>(13 of 17)</a:t>
            </a:r>
            <a:endParaRPr lang="en-US" sz="2800" dirty="0">
              <a:latin typeface="+mj-lt"/>
            </a:endParaRPr>
          </a:p>
        </p:txBody>
      </p:sp>
      <p:sp>
        <p:nvSpPr>
          <p:cNvPr id="4" name="Content Placeholder 3"/>
          <p:cNvSpPr>
            <a:spLocks noGrp="1"/>
          </p:cNvSpPr>
          <p:nvPr>
            <p:ph idx="13"/>
          </p:nvPr>
        </p:nvSpPr>
        <p:spPr>
          <a:xfrm>
            <a:off x="457200" y="1371600"/>
            <a:ext cx="8229600" cy="369332"/>
          </a:xfrm>
        </p:spPr>
        <p:txBody>
          <a:bodyPr wrap="square">
            <a:spAutoFit/>
          </a:bodyPr>
          <a:lstStyle/>
          <a:p>
            <a:pPr marL="0" indent="0">
              <a:buNone/>
            </a:pPr>
            <a:r>
              <a:rPr lang="en-US" sz="2400" b="1" dirty="0"/>
              <a:t>Commercialization</a:t>
            </a:r>
          </a:p>
        </p:txBody>
      </p:sp>
      <p:sp>
        <p:nvSpPr>
          <p:cNvPr id="3" name="Content Placeholder 2"/>
          <p:cNvSpPr>
            <a:spLocks noGrp="1"/>
          </p:cNvSpPr>
          <p:nvPr>
            <p:ph idx="1"/>
          </p:nvPr>
        </p:nvSpPr>
        <p:spPr>
          <a:xfrm>
            <a:off x="457200" y="1985397"/>
            <a:ext cx="8229600" cy="2077492"/>
          </a:xfrm>
        </p:spPr>
        <p:txBody>
          <a:bodyPr wrap="square">
            <a:spAutoFit/>
          </a:bodyPr>
          <a:lstStyle/>
          <a:p>
            <a:pPr marL="0" indent="0">
              <a:spcBef>
                <a:spcPts val="600"/>
              </a:spcBef>
              <a:buNone/>
            </a:pPr>
            <a:r>
              <a:rPr lang="en-US" altLang="en-US" sz="2400" b="1" dirty="0">
                <a:solidFill>
                  <a:srgbClr val="000000"/>
                </a:solidFill>
              </a:rPr>
              <a:t>Commercialization</a:t>
            </a:r>
            <a:r>
              <a:rPr lang="en-US" altLang="en-US" sz="2400" dirty="0">
                <a:solidFill>
                  <a:srgbClr val="000000"/>
                </a:solidFill>
              </a:rPr>
              <a:t> involves introducing a new product into the market.  </a:t>
            </a:r>
          </a:p>
          <a:p>
            <a:pPr>
              <a:spcBef>
                <a:spcPts val="600"/>
              </a:spcBef>
            </a:pPr>
            <a:r>
              <a:rPr lang="en-US" altLang="en-US" sz="2400" dirty="0">
                <a:solidFill>
                  <a:srgbClr val="000000"/>
                </a:solidFill>
              </a:rPr>
              <a:t>When to launch?</a:t>
            </a:r>
          </a:p>
          <a:p>
            <a:pPr>
              <a:spcBef>
                <a:spcPts val="600"/>
              </a:spcBef>
            </a:pPr>
            <a:r>
              <a:rPr lang="en-US" altLang="en-US" sz="2400" dirty="0">
                <a:solidFill>
                  <a:srgbClr val="000000"/>
                </a:solidFill>
              </a:rPr>
              <a:t>Where to launch?</a:t>
            </a:r>
          </a:p>
          <a:p>
            <a:pPr>
              <a:spcBef>
                <a:spcPts val="600"/>
              </a:spcBef>
            </a:pPr>
            <a:r>
              <a:rPr lang="en-US" altLang="en-US" sz="2400" dirty="0">
                <a:solidFill>
                  <a:srgbClr val="000000"/>
                </a:solidFill>
              </a:rPr>
              <a:t>Planned market rollout?</a:t>
            </a:r>
          </a:p>
        </p:txBody>
      </p:sp>
    </p:spTree>
    <p:extLst>
      <p:ext uri="{BB962C8B-B14F-4D97-AF65-F5344CB8AC3E}">
        <p14:creationId xmlns:p14="http://schemas.microsoft.com/office/powerpoint/2010/main" val="528031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4592"/>
            <a:ext cx="8229600" cy="1097280"/>
          </a:xfrm>
        </p:spPr>
        <p:txBody>
          <a:bodyPr/>
          <a:lstStyle/>
          <a:p>
            <a:r>
              <a:rPr lang="en-US" dirty="0">
                <a:latin typeface="+mj-lt"/>
              </a:rPr>
              <a:t>GOOGLE (…</a:t>
            </a:r>
            <a:r>
              <a:rPr lang="en-US" dirty="0" err="1">
                <a:latin typeface="+mj-lt"/>
              </a:rPr>
              <a:t>er</a:t>
            </a:r>
            <a:r>
              <a:rPr lang="en-US" dirty="0">
                <a:latin typeface="+mj-lt"/>
              </a:rPr>
              <a:t>, Alphabet): The New Product Moonshot Factory</a:t>
            </a:r>
          </a:p>
        </p:txBody>
      </p:sp>
      <p:sp>
        <p:nvSpPr>
          <p:cNvPr id="3" name="Content Placeholder 2"/>
          <p:cNvSpPr>
            <a:spLocks noGrp="1"/>
          </p:cNvSpPr>
          <p:nvPr>
            <p:ph idx="1"/>
          </p:nvPr>
        </p:nvSpPr>
        <p:spPr>
          <a:xfrm>
            <a:off x="476654" y="1422702"/>
            <a:ext cx="3745149" cy="3460582"/>
          </a:xfrm>
        </p:spPr>
        <p:txBody>
          <a:bodyPr/>
          <a:lstStyle/>
          <a:p>
            <a:r>
              <a:rPr lang="en-US" sz="2000" dirty="0"/>
              <a:t>Alphabet is the New Product Moonshot Factory.  Google’s new product development process moves quickly and has unleashed diverse new products. Innovation is more than a process at Google; it is part of the company’s DNA. “Where does innovation happen at Google? It happens everywhere.”</a:t>
            </a:r>
          </a:p>
        </p:txBody>
      </p:sp>
      <p:sp>
        <p:nvSpPr>
          <p:cNvPr id="6" name="Content Placeholder 5">
            <a:extLst>
              <a:ext uri="{FF2B5EF4-FFF2-40B4-BE49-F238E27FC236}">
                <a16:creationId xmlns:a16="http://schemas.microsoft.com/office/drawing/2014/main" id="{50B918A9-F048-49FB-83ED-DCDA33429EB0}"/>
              </a:ext>
            </a:extLst>
          </p:cNvPr>
          <p:cNvSpPr>
            <a:spLocks noGrp="1"/>
          </p:cNvSpPr>
          <p:nvPr>
            <p:ph idx="13"/>
          </p:nvPr>
        </p:nvSpPr>
        <p:spPr>
          <a:xfrm>
            <a:off x="4572000" y="1427681"/>
            <a:ext cx="4105656" cy="2173174"/>
          </a:xfrm>
        </p:spPr>
        <p:txBody>
          <a:bodyPr/>
          <a:lstStyle/>
          <a:p>
            <a:pPr marL="0" indent="0">
              <a:buNone/>
            </a:pPr>
            <a:r>
              <a:rPr lang="en-US" sz="2000" dirty="0"/>
              <a:t>Google and parent company Alphabet are wildly innovative. The company’s innovation machine is renowned for producing new product “moonshots,” futuristic long shots that, if successful, will profoundly change how people live.</a:t>
            </a:r>
          </a:p>
        </p:txBody>
      </p:sp>
      <p:pic>
        <p:nvPicPr>
          <p:cNvPr id="9" name="Picture Placeholder 8" descr="An image shows the Google logo with two light bulbs in place of the two letters O. The text below it in Google font format reads &quot;Moonshots.&quot; ">
            <a:extLst>
              <a:ext uri="{FF2B5EF4-FFF2-40B4-BE49-F238E27FC236}">
                <a16:creationId xmlns:a16="http://schemas.microsoft.com/office/drawing/2014/main" id="{A3A9FD03-8701-465F-9AA3-A08892A54D4B}"/>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4613338" y="3793786"/>
            <a:ext cx="3959548" cy="2038002"/>
          </a:xfrm>
          <a:prstGeom prst="rect">
            <a:avLst/>
          </a:prstGeom>
        </p:spPr>
      </p:pic>
    </p:spTree>
    <p:extLst>
      <p:ext uri="{BB962C8B-B14F-4D97-AF65-F5344CB8AC3E}">
        <p14:creationId xmlns:p14="http://schemas.microsoft.com/office/powerpoint/2010/main" val="676570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984885"/>
          </a:xfrm>
        </p:spPr>
        <p:txBody>
          <a:bodyPr wrap="square">
            <a:spAutoFit/>
          </a:bodyPr>
          <a:lstStyle/>
          <a:p>
            <a:r>
              <a:rPr lang="en-IN" altLang="en-US" sz="3600" dirty="0">
                <a:latin typeface="+mj-lt"/>
                <a:ea typeface="ヒラギノ角ゴ Pro W3" charset="-128"/>
              </a:rPr>
              <a:t>New Product Development Process    </a:t>
            </a:r>
            <a:r>
              <a:rPr lang="en-IN" altLang="en-US" sz="2800" dirty="0">
                <a:latin typeface="+mj-lt"/>
                <a:ea typeface="ヒラギノ角ゴ Pro W3" charset="-128"/>
              </a:rPr>
              <a:t>(14 of 17)</a:t>
            </a:r>
            <a:endParaRPr lang="en-US" sz="2800" dirty="0">
              <a:latin typeface="+mj-lt"/>
            </a:endParaRPr>
          </a:p>
        </p:txBody>
      </p:sp>
      <p:sp>
        <p:nvSpPr>
          <p:cNvPr id="3" name="Content Placeholder 2"/>
          <p:cNvSpPr>
            <a:spLocks noGrp="1"/>
          </p:cNvSpPr>
          <p:nvPr>
            <p:ph idx="1"/>
          </p:nvPr>
        </p:nvSpPr>
        <p:spPr>
          <a:xfrm>
            <a:off x="457200" y="1381125"/>
            <a:ext cx="8229600" cy="1708160"/>
          </a:xfrm>
        </p:spPr>
        <p:txBody>
          <a:bodyPr wrap="square">
            <a:spAutoFit/>
          </a:bodyPr>
          <a:lstStyle/>
          <a:p>
            <a:pPr marL="0" indent="0">
              <a:spcBef>
                <a:spcPts val="600"/>
              </a:spcBef>
              <a:buNone/>
            </a:pPr>
            <a:r>
              <a:rPr lang="en-IN" altLang="en-US" sz="2400" dirty="0">
                <a:solidFill>
                  <a:srgbClr val="000000"/>
                </a:solidFill>
              </a:rPr>
              <a:t>Successful new product development should be:</a:t>
            </a:r>
          </a:p>
          <a:p>
            <a:pPr>
              <a:spcBef>
                <a:spcPts val="600"/>
              </a:spcBef>
            </a:pPr>
            <a:r>
              <a:rPr lang="en-IN" altLang="en-US" sz="2400" dirty="0">
                <a:solidFill>
                  <a:srgbClr val="000000"/>
                </a:solidFill>
              </a:rPr>
              <a:t>Customer </a:t>
            </a:r>
            <a:r>
              <a:rPr lang="en-IN" altLang="en-US" sz="2400" dirty="0" err="1">
                <a:solidFill>
                  <a:srgbClr val="000000"/>
                </a:solidFill>
              </a:rPr>
              <a:t>centered</a:t>
            </a:r>
            <a:endParaRPr lang="en-IN" altLang="en-US" sz="2400" dirty="0">
              <a:solidFill>
                <a:srgbClr val="000000"/>
              </a:solidFill>
            </a:endParaRPr>
          </a:p>
          <a:p>
            <a:pPr>
              <a:spcBef>
                <a:spcPts val="600"/>
              </a:spcBef>
            </a:pPr>
            <a:r>
              <a:rPr lang="en-IN" altLang="en-US" sz="2400" dirty="0">
                <a:solidFill>
                  <a:srgbClr val="000000"/>
                </a:solidFill>
              </a:rPr>
              <a:t>Team based</a:t>
            </a:r>
          </a:p>
          <a:p>
            <a:pPr>
              <a:spcBef>
                <a:spcPts val="600"/>
              </a:spcBef>
            </a:pPr>
            <a:r>
              <a:rPr lang="en-IN" altLang="en-US" sz="2400" dirty="0">
                <a:solidFill>
                  <a:srgbClr val="000000"/>
                </a:solidFill>
              </a:rPr>
              <a:t>Systematic</a:t>
            </a:r>
          </a:p>
        </p:txBody>
      </p:sp>
    </p:spTree>
    <p:extLst>
      <p:ext uri="{BB962C8B-B14F-4D97-AF65-F5344CB8AC3E}">
        <p14:creationId xmlns:p14="http://schemas.microsoft.com/office/powerpoint/2010/main" val="13194066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807"/>
            <a:ext cx="8229600" cy="1065009"/>
          </a:xfrm>
        </p:spPr>
        <p:txBody>
          <a:bodyPr wrap="square">
            <a:spAutoFit/>
          </a:bodyPr>
          <a:lstStyle/>
          <a:p>
            <a:r>
              <a:rPr lang="en-IN" altLang="en-US" sz="3600" dirty="0">
                <a:latin typeface="+mj-lt"/>
                <a:ea typeface="ヒラギノ角ゴ Pro W3" charset="-128"/>
              </a:rPr>
              <a:t>New Product Development Process    </a:t>
            </a:r>
            <a:r>
              <a:rPr lang="en-IN" altLang="en-US" sz="2800" dirty="0">
                <a:latin typeface="+mj-lt"/>
                <a:ea typeface="ヒラギノ角ゴ Pro W3" charset="-128"/>
              </a:rPr>
              <a:t>(15 of 17)</a:t>
            </a:r>
            <a:endParaRPr lang="en-US" sz="2800" dirty="0">
              <a:latin typeface="+mj-lt"/>
            </a:endParaRPr>
          </a:p>
        </p:txBody>
      </p:sp>
      <p:sp>
        <p:nvSpPr>
          <p:cNvPr id="4" name="Content Placeholder 3"/>
          <p:cNvSpPr>
            <a:spLocks noGrp="1"/>
          </p:cNvSpPr>
          <p:nvPr>
            <p:ph idx="13"/>
          </p:nvPr>
        </p:nvSpPr>
        <p:spPr>
          <a:xfrm>
            <a:off x="457200" y="1463692"/>
            <a:ext cx="3962400" cy="605900"/>
          </a:xfrm>
        </p:spPr>
        <p:txBody>
          <a:bodyPr wrap="square">
            <a:spAutoFit/>
          </a:bodyPr>
          <a:lstStyle/>
          <a:p>
            <a:pPr marL="0" indent="0">
              <a:buNone/>
            </a:pPr>
            <a:r>
              <a:rPr lang="en-US" sz="1800" b="1" dirty="0"/>
              <a:t>Customer-Centered New Product Development</a:t>
            </a:r>
            <a:endParaRPr lang="en-US" sz="1800" dirty="0"/>
          </a:p>
        </p:txBody>
      </p:sp>
      <p:sp>
        <p:nvSpPr>
          <p:cNvPr id="3" name="Content Placeholder 2"/>
          <p:cNvSpPr>
            <a:spLocks noGrp="1"/>
          </p:cNvSpPr>
          <p:nvPr>
            <p:ph idx="1"/>
          </p:nvPr>
        </p:nvSpPr>
        <p:spPr>
          <a:xfrm>
            <a:off x="457200" y="2209800"/>
            <a:ext cx="3962400" cy="1384995"/>
          </a:xfrm>
        </p:spPr>
        <p:txBody>
          <a:bodyPr wrap="square">
            <a:spAutoFit/>
          </a:bodyPr>
          <a:lstStyle/>
          <a:p>
            <a:pPr marL="0" indent="0">
              <a:buNone/>
            </a:pPr>
            <a:r>
              <a:rPr lang="en-US" sz="1800" b="1" dirty="0">
                <a:solidFill>
                  <a:srgbClr val="000000"/>
                </a:solidFill>
              </a:rPr>
              <a:t>Customer-centered new product development </a:t>
            </a:r>
            <a:r>
              <a:rPr lang="en-US" sz="1800" dirty="0">
                <a:solidFill>
                  <a:srgbClr val="000000"/>
                </a:solidFill>
              </a:rPr>
              <a:t>focuses on finding new ways to solve customer problems and creating more customer-satisfying experiences.</a:t>
            </a:r>
          </a:p>
        </p:txBody>
      </p:sp>
      <p:sp>
        <p:nvSpPr>
          <p:cNvPr id="7" name="Content Placeholder 6"/>
          <p:cNvSpPr>
            <a:spLocks noGrp="1"/>
          </p:cNvSpPr>
          <p:nvPr>
            <p:ph idx="4294967295"/>
          </p:nvPr>
        </p:nvSpPr>
        <p:spPr>
          <a:xfrm>
            <a:off x="4572000" y="1459992"/>
            <a:ext cx="4114800" cy="1662113"/>
          </a:xfrm>
        </p:spPr>
        <p:txBody>
          <a:bodyPr wrap="square">
            <a:spAutoFit/>
          </a:bodyPr>
          <a:lstStyle/>
          <a:p>
            <a:pPr marL="0" indent="0">
              <a:buNone/>
            </a:pPr>
            <a:r>
              <a:rPr lang="en-IN" sz="1800" dirty="0"/>
              <a:t>Customer-</a:t>
            </a:r>
            <a:r>
              <a:rPr lang="en-IN" sz="1800" dirty="0" err="1"/>
              <a:t>centered</a:t>
            </a:r>
            <a:r>
              <a:rPr lang="en-IN" sz="1800" dirty="0"/>
              <a:t> new product development: </a:t>
            </a:r>
            <a:r>
              <a:rPr lang="en-US" sz="1800" dirty="0"/>
              <a:t>Toymaker LEGO listens to its customers and actively taps its user community for new product ideas, making it what one observer calls “the Apple of Toys.”</a:t>
            </a:r>
            <a:endParaRPr lang="en-IN" sz="1800" dirty="0"/>
          </a:p>
        </p:txBody>
      </p:sp>
      <p:pic>
        <p:nvPicPr>
          <p:cNvPr id="9" name="Picture Placeholder 8" descr="A photo shows a Lego toy.">
            <a:extLst>
              <a:ext uri="{FF2B5EF4-FFF2-40B4-BE49-F238E27FC236}">
                <a16:creationId xmlns:a16="http://schemas.microsoft.com/office/drawing/2014/main" id="{BFA91DB6-1E6A-4EFF-908A-ACFA2B2C2F0B}"/>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4667777" y="3264955"/>
            <a:ext cx="3915544" cy="3059645"/>
          </a:xfrm>
          <a:prstGeom prst="rect">
            <a:avLst/>
          </a:prstGeom>
        </p:spPr>
      </p:pic>
    </p:spTree>
    <p:extLst>
      <p:ext uri="{BB962C8B-B14F-4D97-AF65-F5344CB8AC3E}">
        <p14:creationId xmlns:p14="http://schemas.microsoft.com/office/powerpoint/2010/main" val="1273262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984885"/>
          </a:xfrm>
        </p:spPr>
        <p:txBody>
          <a:bodyPr wrap="square">
            <a:spAutoFit/>
          </a:bodyPr>
          <a:lstStyle/>
          <a:p>
            <a:r>
              <a:rPr lang="en-IN" altLang="en-US" sz="3600" dirty="0">
                <a:latin typeface="+mj-lt"/>
                <a:ea typeface="ヒラギノ角ゴ Pro W3" charset="-128"/>
              </a:rPr>
              <a:t>New Product Development Process   </a:t>
            </a:r>
            <a:r>
              <a:rPr lang="en-IN" altLang="en-US" sz="2800" dirty="0">
                <a:latin typeface="+mj-lt"/>
                <a:ea typeface="ヒラギノ角ゴ Pro W3" charset="-128"/>
              </a:rPr>
              <a:t>(16 of 17)</a:t>
            </a:r>
            <a:endParaRPr lang="en-US" sz="2800" dirty="0">
              <a:latin typeface="+mj-lt"/>
            </a:endParaRPr>
          </a:p>
        </p:txBody>
      </p:sp>
      <p:sp>
        <p:nvSpPr>
          <p:cNvPr id="4" name="Content Placeholder 3"/>
          <p:cNvSpPr>
            <a:spLocks noGrp="1"/>
          </p:cNvSpPr>
          <p:nvPr>
            <p:ph idx="13"/>
          </p:nvPr>
        </p:nvSpPr>
        <p:spPr>
          <a:xfrm>
            <a:off x="457200" y="1371600"/>
            <a:ext cx="8229600" cy="369332"/>
          </a:xfrm>
        </p:spPr>
        <p:txBody>
          <a:bodyPr wrap="square">
            <a:spAutoFit/>
          </a:bodyPr>
          <a:lstStyle/>
          <a:p>
            <a:pPr marL="0" indent="0">
              <a:buNone/>
            </a:pPr>
            <a:r>
              <a:rPr lang="en-US" sz="2400" b="1" dirty="0"/>
              <a:t>Team-Based New Product Development</a:t>
            </a:r>
            <a:endParaRPr lang="en-US" sz="2400" dirty="0"/>
          </a:p>
        </p:txBody>
      </p:sp>
      <p:sp>
        <p:nvSpPr>
          <p:cNvPr id="3" name="Content Placeholder 2"/>
          <p:cNvSpPr>
            <a:spLocks noGrp="1"/>
          </p:cNvSpPr>
          <p:nvPr>
            <p:ph idx="1"/>
          </p:nvPr>
        </p:nvSpPr>
        <p:spPr>
          <a:xfrm>
            <a:off x="457200" y="1985397"/>
            <a:ext cx="8229600" cy="1477328"/>
          </a:xfrm>
        </p:spPr>
        <p:txBody>
          <a:bodyPr wrap="square">
            <a:spAutoFit/>
          </a:bodyPr>
          <a:lstStyle/>
          <a:p>
            <a:pPr marL="0" indent="0">
              <a:buNone/>
            </a:pPr>
            <a:r>
              <a:rPr lang="en-US" altLang="en-US" sz="2400" b="1" dirty="0">
                <a:solidFill>
                  <a:srgbClr val="000000"/>
                </a:solidFill>
              </a:rPr>
              <a:t>Team-based new product development</a:t>
            </a:r>
            <a:r>
              <a:rPr lang="en-US" altLang="en-US" sz="2400" dirty="0">
                <a:solidFill>
                  <a:srgbClr val="000000"/>
                </a:solidFill>
              </a:rPr>
              <a:t> involves </a:t>
            </a:r>
            <a:r>
              <a:rPr lang="en-US" sz="2400" dirty="0">
                <a:solidFill>
                  <a:srgbClr val="000000"/>
                </a:solidFill>
              </a:rPr>
              <a:t>various company departments working closely together, overlapping the steps in the product development process to save time and increase effectiveness.</a:t>
            </a:r>
            <a:endParaRPr lang="en-US" altLang="en-US" sz="2400" dirty="0">
              <a:solidFill>
                <a:srgbClr val="000000"/>
              </a:solidFill>
            </a:endParaRPr>
          </a:p>
        </p:txBody>
      </p:sp>
    </p:spTree>
    <p:extLst>
      <p:ext uri="{BB962C8B-B14F-4D97-AF65-F5344CB8AC3E}">
        <p14:creationId xmlns:p14="http://schemas.microsoft.com/office/powerpoint/2010/main" val="1133989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984885"/>
          </a:xfrm>
        </p:spPr>
        <p:txBody>
          <a:bodyPr wrap="square">
            <a:spAutoFit/>
          </a:bodyPr>
          <a:lstStyle/>
          <a:p>
            <a:r>
              <a:rPr lang="en-IN" altLang="en-US" sz="3600" dirty="0">
                <a:latin typeface="+mj-lt"/>
                <a:ea typeface="ヒラギノ角ゴ Pro W3" charset="-128"/>
              </a:rPr>
              <a:t>New Product Development Process    </a:t>
            </a:r>
            <a:r>
              <a:rPr lang="en-IN" altLang="en-US" sz="2800" dirty="0">
                <a:latin typeface="+mj-lt"/>
                <a:ea typeface="ヒラギノ角ゴ Pro W3" charset="-128"/>
              </a:rPr>
              <a:t>(17 of 17)</a:t>
            </a:r>
            <a:endParaRPr lang="en-US" sz="2800" dirty="0">
              <a:latin typeface="+mj-lt"/>
            </a:endParaRPr>
          </a:p>
        </p:txBody>
      </p:sp>
      <p:sp>
        <p:nvSpPr>
          <p:cNvPr id="4" name="Content Placeholder 3"/>
          <p:cNvSpPr>
            <a:spLocks noGrp="1"/>
          </p:cNvSpPr>
          <p:nvPr>
            <p:ph idx="13"/>
          </p:nvPr>
        </p:nvSpPr>
        <p:spPr>
          <a:xfrm>
            <a:off x="457200" y="1371600"/>
            <a:ext cx="8229600" cy="1708160"/>
          </a:xfrm>
        </p:spPr>
        <p:txBody>
          <a:bodyPr wrap="square">
            <a:spAutoFit/>
          </a:bodyPr>
          <a:lstStyle/>
          <a:p>
            <a:pPr marL="0" indent="0">
              <a:spcBef>
                <a:spcPts val="600"/>
              </a:spcBef>
              <a:buNone/>
            </a:pPr>
            <a:r>
              <a:rPr lang="en-IN" altLang="en-US" sz="2400" b="1" dirty="0">
                <a:solidFill>
                  <a:srgbClr val="000000"/>
                </a:solidFill>
              </a:rPr>
              <a:t>Systematic New Product Development</a:t>
            </a:r>
          </a:p>
          <a:p>
            <a:pPr>
              <a:spcBef>
                <a:spcPts val="600"/>
              </a:spcBef>
            </a:pPr>
            <a:r>
              <a:rPr lang="en-IN" altLang="en-US" sz="2400" dirty="0">
                <a:solidFill>
                  <a:srgbClr val="000000"/>
                </a:solidFill>
              </a:rPr>
              <a:t>Innovation management system</a:t>
            </a:r>
          </a:p>
          <a:p>
            <a:pPr lvl="1"/>
            <a:r>
              <a:rPr lang="en-IN" altLang="en-US" sz="2400" dirty="0">
                <a:solidFill>
                  <a:srgbClr val="000000"/>
                </a:solidFill>
              </a:rPr>
              <a:t>Creates an innovation-oriented company culture</a:t>
            </a:r>
          </a:p>
          <a:p>
            <a:pPr lvl="1"/>
            <a:r>
              <a:rPr lang="en-IN" altLang="en-US" sz="2400" dirty="0">
                <a:solidFill>
                  <a:srgbClr val="000000"/>
                </a:solidFill>
              </a:rPr>
              <a:t>Yields a large number of new product ideas</a:t>
            </a:r>
          </a:p>
        </p:txBody>
      </p:sp>
      <p:sp>
        <p:nvSpPr>
          <p:cNvPr id="3" name="Content Placeholder 2"/>
          <p:cNvSpPr>
            <a:spLocks noGrp="1"/>
          </p:cNvSpPr>
          <p:nvPr>
            <p:ph idx="1"/>
          </p:nvPr>
        </p:nvSpPr>
        <p:spPr>
          <a:xfrm>
            <a:off x="457200" y="3352800"/>
            <a:ext cx="8229600" cy="1261884"/>
          </a:xfrm>
        </p:spPr>
        <p:txBody>
          <a:bodyPr wrap="square">
            <a:spAutoFit/>
          </a:bodyPr>
          <a:lstStyle/>
          <a:p>
            <a:pPr marL="0" indent="0">
              <a:spcBef>
                <a:spcPts val="600"/>
              </a:spcBef>
              <a:buNone/>
            </a:pPr>
            <a:r>
              <a:rPr lang="en-IN" altLang="en-US" sz="2400" b="1" dirty="0">
                <a:solidFill>
                  <a:srgbClr val="000000"/>
                </a:solidFill>
              </a:rPr>
              <a:t>New Product Development in Turbulent Times</a:t>
            </a:r>
          </a:p>
          <a:p>
            <a:pPr>
              <a:spcBef>
                <a:spcPts val="600"/>
              </a:spcBef>
            </a:pPr>
            <a:r>
              <a:rPr lang="en-IN" altLang="en-US" sz="2400" dirty="0">
                <a:solidFill>
                  <a:srgbClr val="000000"/>
                </a:solidFill>
              </a:rPr>
              <a:t>Tempted to reduce spending</a:t>
            </a:r>
          </a:p>
          <a:p>
            <a:pPr>
              <a:spcBef>
                <a:spcPts val="600"/>
              </a:spcBef>
            </a:pPr>
            <a:r>
              <a:rPr lang="en-IN" altLang="en-US" sz="2400" dirty="0">
                <a:solidFill>
                  <a:srgbClr val="000000"/>
                </a:solidFill>
              </a:rPr>
              <a:t>May become less competitive</a:t>
            </a:r>
          </a:p>
        </p:txBody>
      </p:sp>
    </p:spTree>
    <p:extLst>
      <p:ext uri="{BB962C8B-B14F-4D97-AF65-F5344CB8AC3E}">
        <p14:creationId xmlns:p14="http://schemas.microsoft.com/office/powerpoint/2010/main" val="553746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Learning Objective 3</a:t>
            </a:r>
            <a:endParaRPr lang="en-US" sz="2800" dirty="0">
              <a:latin typeface="+mj-lt"/>
            </a:endParaRPr>
          </a:p>
        </p:txBody>
      </p:sp>
      <p:sp>
        <p:nvSpPr>
          <p:cNvPr id="3" name="Content Placeholder 2"/>
          <p:cNvSpPr>
            <a:spLocks noGrp="1"/>
          </p:cNvSpPr>
          <p:nvPr>
            <p:ph idx="1"/>
          </p:nvPr>
        </p:nvSpPr>
        <p:spPr>
          <a:xfrm>
            <a:off x="457200" y="996741"/>
            <a:ext cx="8229600" cy="738664"/>
          </a:xfrm>
        </p:spPr>
        <p:txBody>
          <a:bodyPr>
            <a:spAutoFit/>
          </a:bodyPr>
          <a:lstStyle/>
          <a:p>
            <a:pPr marL="0" indent="0">
              <a:buNone/>
            </a:pPr>
            <a:r>
              <a:rPr lang="en-US" sz="2400" dirty="0"/>
              <a:t>Describe the stages of the product life cycle and how marketing strategies change during a product’s life cycle.</a:t>
            </a:r>
          </a:p>
        </p:txBody>
      </p:sp>
    </p:spTree>
    <p:extLst>
      <p:ext uri="{BB962C8B-B14F-4D97-AF65-F5344CB8AC3E}">
        <p14:creationId xmlns:p14="http://schemas.microsoft.com/office/powerpoint/2010/main" val="429532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8016"/>
            <a:ext cx="8229600" cy="631836"/>
          </a:xfrm>
        </p:spPr>
        <p:txBody>
          <a:bodyPr wrap="square">
            <a:spAutoFit/>
          </a:bodyPr>
          <a:lstStyle/>
          <a:p>
            <a:r>
              <a:rPr lang="en-US" sz="3600" dirty="0">
                <a:latin typeface="+mj-lt"/>
              </a:rPr>
              <a:t>Product Life-Cycle Strategies </a:t>
            </a:r>
            <a:r>
              <a:rPr lang="en-US" sz="2800" dirty="0">
                <a:latin typeface="+mj-lt"/>
              </a:rPr>
              <a:t>(1 of 9)</a:t>
            </a:r>
            <a:endParaRPr lang="en-US" sz="3600" dirty="0">
              <a:latin typeface="+mj-lt"/>
            </a:endParaRPr>
          </a:p>
        </p:txBody>
      </p:sp>
      <p:sp>
        <p:nvSpPr>
          <p:cNvPr id="4" name="Content Placeholder 3"/>
          <p:cNvSpPr>
            <a:spLocks noGrp="1"/>
          </p:cNvSpPr>
          <p:nvPr>
            <p:ph idx="1"/>
          </p:nvPr>
        </p:nvSpPr>
        <p:spPr>
          <a:xfrm>
            <a:off x="457200" y="1002792"/>
            <a:ext cx="8229600" cy="811378"/>
          </a:xfrm>
        </p:spPr>
        <p:txBody>
          <a:bodyPr wrap="square">
            <a:spAutoFit/>
          </a:bodyPr>
          <a:lstStyle/>
          <a:p>
            <a:pPr marL="0" indent="0">
              <a:buNone/>
            </a:pPr>
            <a:r>
              <a:rPr lang="en-IN" sz="2400" b="1" dirty="0"/>
              <a:t>Figure 9.2</a:t>
            </a:r>
            <a:r>
              <a:rPr lang="en-IN" sz="2400" dirty="0"/>
              <a:t> Sales and Profits over the Product’s Life from Inception to Decline</a:t>
            </a:r>
            <a:endParaRPr lang="en-IN" altLang="en-US" sz="2400" dirty="0">
              <a:solidFill>
                <a:srgbClr val="000000"/>
              </a:solidFill>
            </a:endParaRPr>
          </a:p>
        </p:txBody>
      </p:sp>
      <p:pic>
        <p:nvPicPr>
          <p:cNvPr id="8" name="Picture Placeholder 7" descr="A graph shows sales and profits over the product’s life from inception to decline. &#10;Long description is available in notes, press F6">
            <a:extLst>
              <a:ext uri="{FF2B5EF4-FFF2-40B4-BE49-F238E27FC236}">
                <a16:creationId xmlns:a16="http://schemas.microsoft.com/office/drawing/2014/main" id="{A5311F5A-15A8-419B-8A39-302043EEDA3D}"/>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648626" y="2286000"/>
            <a:ext cx="7871130" cy="3148451"/>
          </a:xfrm>
          <a:prstGeom prst="rect">
            <a:avLst/>
          </a:prstGeom>
        </p:spPr>
      </p:pic>
    </p:spTree>
    <p:extLst>
      <p:ext uri="{BB962C8B-B14F-4D97-AF65-F5344CB8AC3E}">
        <p14:creationId xmlns:p14="http://schemas.microsoft.com/office/powerpoint/2010/main" val="710890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933"/>
            <a:ext cx="8229600" cy="553998"/>
          </a:xfrm>
        </p:spPr>
        <p:txBody>
          <a:bodyPr wrap="square">
            <a:spAutoFit/>
          </a:bodyPr>
          <a:lstStyle/>
          <a:p>
            <a:r>
              <a:rPr lang="en-US" sz="3600" dirty="0">
                <a:latin typeface="+mj-lt"/>
              </a:rPr>
              <a:t>Product Life-Cycle Strategies </a:t>
            </a:r>
            <a:r>
              <a:rPr lang="en-US" sz="2800" dirty="0">
                <a:latin typeface="+mj-lt"/>
              </a:rPr>
              <a:t>(2 of 9)</a:t>
            </a:r>
            <a:endParaRPr lang="en-US" sz="3600" dirty="0">
              <a:latin typeface="+mj-lt"/>
            </a:endParaRPr>
          </a:p>
        </p:txBody>
      </p:sp>
      <p:sp>
        <p:nvSpPr>
          <p:cNvPr id="4" name="Content Placeholder 3"/>
          <p:cNvSpPr>
            <a:spLocks noGrp="1"/>
          </p:cNvSpPr>
          <p:nvPr>
            <p:ph idx="1"/>
          </p:nvPr>
        </p:nvSpPr>
        <p:spPr>
          <a:xfrm>
            <a:off x="457200" y="1047753"/>
            <a:ext cx="8229600" cy="692497"/>
          </a:xfrm>
        </p:spPr>
        <p:txBody>
          <a:bodyPr wrap="square">
            <a:spAutoFit/>
          </a:bodyPr>
          <a:lstStyle/>
          <a:p>
            <a:pPr marL="0" indent="0">
              <a:spcBef>
                <a:spcPts val="600"/>
              </a:spcBef>
              <a:buNone/>
            </a:pPr>
            <a:r>
              <a:rPr lang="en-US" altLang="en-US" sz="2000" b="1" dirty="0">
                <a:solidFill>
                  <a:srgbClr val="000000"/>
                </a:solidFill>
              </a:rPr>
              <a:t>Product development </a:t>
            </a:r>
          </a:p>
          <a:p>
            <a:pPr>
              <a:spcBef>
                <a:spcPts val="600"/>
              </a:spcBef>
            </a:pPr>
            <a:r>
              <a:rPr lang="en-US" altLang="en-US" sz="2000" dirty="0">
                <a:solidFill>
                  <a:srgbClr val="000000"/>
                </a:solidFill>
              </a:rPr>
              <a:t>Zero sales and increasing investment costs</a:t>
            </a:r>
          </a:p>
        </p:txBody>
      </p:sp>
      <p:sp>
        <p:nvSpPr>
          <p:cNvPr id="9" name="Content Placeholder 8"/>
          <p:cNvSpPr>
            <a:spLocks noGrp="1"/>
          </p:cNvSpPr>
          <p:nvPr>
            <p:ph idx="13"/>
          </p:nvPr>
        </p:nvSpPr>
        <p:spPr>
          <a:xfrm>
            <a:off x="457200" y="1855971"/>
            <a:ext cx="8229600" cy="692497"/>
          </a:xfrm>
        </p:spPr>
        <p:txBody>
          <a:bodyPr>
            <a:spAutoFit/>
          </a:bodyPr>
          <a:lstStyle/>
          <a:p>
            <a:pPr marL="0" indent="0">
              <a:spcBef>
                <a:spcPts val="600"/>
              </a:spcBef>
              <a:buNone/>
            </a:pPr>
            <a:r>
              <a:rPr lang="en-US" sz="2000" b="1" dirty="0"/>
              <a:t>Introduction </a:t>
            </a:r>
          </a:p>
          <a:p>
            <a:pPr>
              <a:spcBef>
                <a:spcPts val="600"/>
              </a:spcBef>
            </a:pPr>
            <a:r>
              <a:rPr lang="en-US" sz="2000" dirty="0"/>
              <a:t>Slow sales and nonexistent profits </a:t>
            </a:r>
          </a:p>
        </p:txBody>
      </p:sp>
      <p:sp>
        <p:nvSpPr>
          <p:cNvPr id="10" name="Content Placeholder 9"/>
          <p:cNvSpPr>
            <a:spLocks noGrp="1"/>
          </p:cNvSpPr>
          <p:nvPr>
            <p:ph idx="14"/>
          </p:nvPr>
        </p:nvSpPr>
        <p:spPr>
          <a:xfrm>
            <a:off x="457200" y="2660303"/>
            <a:ext cx="8229600" cy="692497"/>
          </a:xfrm>
        </p:spPr>
        <p:txBody>
          <a:bodyPr>
            <a:spAutoFit/>
          </a:bodyPr>
          <a:lstStyle/>
          <a:p>
            <a:pPr marL="0" indent="0">
              <a:buNone/>
            </a:pPr>
            <a:r>
              <a:rPr lang="en-US" sz="2000" b="1" dirty="0"/>
              <a:t>Growth</a:t>
            </a:r>
          </a:p>
          <a:p>
            <a:pPr>
              <a:spcBef>
                <a:spcPts val="600"/>
              </a:spcBef>
            </a:pPr>
            <a:r>
              <a:rPr lang="en-US" sz="2000" dirty="0"/>
              <a:t>Rapid market acceptance and increasing profits</a:t>
            </a:r>
          </a:p>
        </p:txBody>
      </p:sp>
      <p:sp>
        <p:nvSpPr>
          <p:cNvPr id="11" name="Content Placeholder 10"/>
          <p:cNvSpPr>
            <a:spLocks noGrp="1"/>
          </p:cNvSpPr>
          <p:nvPr>
            <p:ph idx="15"/>
          </p:nvPr>
        </p:nvSpPr>
        <p:spPr>
          <a:xfrm>
            <a:off x="457200" y="3471332"/>
            <a:ext cx="8229600" cy="692497"/>
          </a:xfrm>
        </p:spPr>
        <p:txBody>
          <a:bodyPr>
            <a:spAutoFit/>
          </a:bodyPr>
          <a:lstStyle/>
          <a:p>
            <a:pPr marL="0" indent="0">
              <a:spcBef>
                <a:spcPts val="600"/>
              </a:spcBef>
              <a:buNone/>
            </a:pPr>
            <a:r>
              <a:rPr lang="en-US" sz="2000" b="1" dirty="0"/>
              <a:t>Maturity </a:t>
            </a:r>
          </a:p>
          <a:p>
            <a:pPr>
              <a:spcBef>
                <a:spcPts val="600"/>
              </a:spcBef>
            </a:pPr>
            <a:r>
              <a:rPr lang="en-US" sz="2000" dirty="0"/>
              <a:t>Slow sales growth and profits level off or decline</a:t>
            </a:r>
          </a:p>
        </p:txBody>
      </p:sp>
      <p:sp>
        <p:nvSpPr>
          <p:cNvPr id="12" name="Content Placeholder 11"/>
          <p:cNvSpPr>
            <a:spLocks noGrp="1"/>
          </p:cNvSpPr>
          <p:nvPr>
            <p:ph idx="16"/>
          </p:nvPr>
        </p:nvSpPr>
        <p:spPr>
          <a:xfrm>
            <a:off x="457200" y="4267200"/>
            <a:ext cx="8229600" cy="692497"/>
          </a:xfrm>
        </p:spPr>
        <p:txBody>
          <a:bodyPr>
            <a:spAutoFit/>
          </a:bodyPr>
          <a:lstStyle/>
          <a:p>
            <a:pPr marL="0" indent="0">
              <a:buNone/>
            </a:pPr>
            <a:r>
              <a:rPr lang="en-US" sz="2000" b="1" dirty="0"/>
              <a:t>Decline</a:t>
            </a:r>
          </a:p>
          <a:p>
            <a:pPr>
              <a:spcBef>
                <a:spcPts val="600"/>
              </a:spcBef>
            </a:pPr>
            <a:r>
              <a:rPr lang="en-US" sz="2000" dirty="0"/>
              <a:t>Sales fall off and profits drop</a:t>
            </a:r>
          </a:p>
        </p:txBody>
      </p:sp>
    </p:spTree>
    <p:extLst>
      <p:ext uri="{BB962C8B-B14F-4D97-AF65-F5344CB8AC3E}">
        <p14:creationId xmlns:p14="http://schemas.microsoft.com/office/powerpoint/2010/main" val="2485395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53998"/>
          </a:xfrm>
        </p:spPr>
        <p:txBody>
          <a:bodyPr wrap="square">
            <a:spAutoFit/>
          </a:bodyPr>
          <a:lstStyle/>
          <a:p>
            <a:r>
              <a:rPr lang="en-IN" altLang="en-US" sz="3600" dirty="0">
                <a:latin typeface="+mj-lt"/>
                <a:ea typeface="ヒラギノ角ゴ Pro W3" charset="-128"/>
              </a:rPr>
              <a:t>Product Life-Cycle Strategies </a:t>
            </a:r>
            <a:r>
              <a:rPr lang="en-IN" altLang="en-US" sz="2800" dirty="0">
                <a:latin typeface="+mj-lt"/>
                <a:ea typeface="ヒラギノ角ゴ Pro W3" charset="-128"/>
              </a:rPr>
              <a:t>(3 of 9)</a:t>
            </a:r>
            <a:endParaRPr lang="en-US" sz="2000" dirty="0">
              <a:latin typeface="+mj-lt"/>
            </a:endParaRPr>
          </a:p>
        </p:txBody>
      </p:sp>
      <p:sp>
        <p:nvSpPr>
          <p:cNvPr id="4" name="Content Placeholder 3"/>
          <p:cNvSpPr>
            <a:spLocks noGrp="1"/>
          </p:cNvSpPr>
          <p:nvPr>
            <p:ph idx="13"/>
          </p:nvPr>
        </p:nvSpPr>
        <p:spPr>
          <a:xfrm>
            <a:off x="457200" y="981075"/>
            <a:ext cx="8229600" cy="369332"/>
          </a:xfrm>
        </p:spPr>
        <p:txBody>
          <a:bodyPr wrap="square">
            <a:spAutoFit/>
          </a:bodyPr>
          <a:lstStyle/>
          <a:p>
            <a:pPr marL="0" indent="0">
              <a:buNone/>
            </a:pPr>
            <a:r>
              <a:rPr lang="en-US" sz="2400" b="1" dirty="0"/>
              <a:t>Introduction Stage</a:t>
            </a:r>
            <a:endParaRPr lang="en-US" sz="2400" dirty="0"/>
          </a:p>
        </p:txBody>
      </p:sp>
      <p:sp>
        <p:nvSpPr>
          <p:cNvPr id="3" name="Content Placeholder 2"/>
          <p:cNvSpPr>
            <a:spLocks noGrp="1"/>
          </p:cNvSpPr>
          <p:nvPr>
            <p:ph idx="1"/>
          </p:nvPr>
        </p:nvSpPr>
        <p:spPr>
          <a:xfrm>
            <a:off x="447675" y="1600200"/>
            <a:ext cx="8229600" cy="1261884"/>
          </a:xfrm>
        </p:spPr>
        <p:txBody>
          <a:bodyPr wrap="square">
            <a:spAutoFit/>
          </a:bodyPr>
          <a:lstStyle/>
          <a:p>
            <a:pPr marL="222250" indent="-222250">
              <a:spcBef>
                <a:spcPts val="600"/>
              </a:spcBef>
              <a:buClr>
                <a:srgbClr val="00759E"/>
              </a:buClr>
              <a:buFont typeface="Arial"/>
              <a:buChar char="•"/>
            </a:pPr>
            <a:r>
              <a:rPr lang="en-US" altLang="en-US" sz="2400" dirty="0">
                <a:solidFill>
                  <a:srgbClr val="000000"/>
                </a:solidFill>
              </a:rPr>
              <a:t>Slow sales growth</a:t>
            </a:r>
          </a:p>
          <a:p>
            <a:pPr marL="222250" indent="-222250">
              <a:spcBef>
                <a:spcPts val="600"/>
              </a:spcBef>
              <a:buClr>
                <a:srgbClr val="00759E"/>
              </a:buClr>
              <a:buFont typeface="Arial"/>
              <a:buChar char="•"/>
            </a:pPr>
            <a:r>
              <a:rPr lang="en-US" altLang="en-US" sz="2400" dirty="0">
                <a:solidFill>
                  <a:srgbClr val="000000"/>
                </a:solidFill>
              </a:rPr>
              <a:t>Little or no profit</a:t>
            </a:r>
          </a:p>
          <a:p>
            <a:pPr marL="222250" indent="-222250">
              <a:spcBef>
                <a:spcPts val="600"/>
              </a:spcBef>
              <a:buClr>
                <a:srgbClr val="00759E"/>
              </a:buClr>
              <a:buFont typeface="Arial"/>
              <a:buChar char="•"/>
            </a:pPr>
            <a:r>
              <a:rPr lang="en-US" altLang="en-US" sz="2400" dirty="0">
                <a:solidFill>
                  <a:srgbClr val="000000"/>
                </a:solidFill>
              </a:rPr>
              <a:t>High distribution and promotion expenses</a:t>
            </a:r>
          </a:p>
        </p:txBody>
      </p:sp>
    </p:spTree>
    <p:extLst>
      <p:ext uri="{BB962C8B-B14F-4D97-AF65-F5344CB8AC3E}">
        <p14:creationId xmlns:p14="http://schemas.microsoft.com/office/powerpoint/2010/main" val="24595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53998"/>
          </a:xfrm>
        </p:spPr>
        <p:txBody>
          <a:bodyPr wrap="square">
            <a:spAutoFit/>
          </a:bodyPr>
          <a:lstStyle/>
          <a:p>
            <a:r>
              <a:rPr lang="en-IN" altLang="en-US" sz="3600" dirty="0">
                <a:latin typeface="+mj-lt"/>
                <a:ea typeface="ヒラギノ角ゴ Pro W3" charset="-128"/>
              </a:rPr>
              <a:t>Product Life-Cycle Strategies </a:t>
            </a:r>
            <a:r>
              <a:rPr lang="en-IN" altLang="en-US" sz="2800" dirty="0">
                <a:latin typeface="+mj-lt"/>
                <a:ea typeface="ヒラギノ角ゴ Pro W3" charset="-128"/>
              </a:rPr>
              <a:t>(4 of 9)</a:t>
            </a:r>
            <a:endParaRPr lang="en-US" sz="2000" dirty="0">
              <a:latin typeface="+mj-lt"/>
            </a:endParaRPr>
          </a:p>
        </p:txBody>
      </p:sp>
      <p:sp>
        <p:nvSpPr>
          <p:cNvPr id="4" name="Content Placeholder 3"/>
          <p:cNvSpPr>
            <a:spLocks noGrp="1"/>
          </p:cNvSpPr>
          <p:nvPr>
            <p:ph idx="13"/>
          </p:nvPr>
        </p:nvSpPr>
        <p:spPr>
          <a:xfrm>
            <a:off x="457200" y="981075"/>
            <a:ext cx="8229600" cy="369332"/>
          </a:xfrm>
        </p:spPr>
        <p:txBody>
          <a:bodyPr wrap="square">
            <a:spAutoFit/>
          </a:bodyPr>
          <a:lstStyle/>
          <a:p>
            <a:pPr marL="0" indent="0">
              <a:buNone/>
            </a:pPr>
            <a:r>
              <a:rPr lang="en-US" sz="2400" b="1" dirty="0"/>
              <a:t>Growth Stage</a:t>
            </a:r>
            <a:endParaRPr lang="en-US" sz="2400" dirty="0"/>
          </a:p>
        </p:txBody>
      </p:sp>
      <p:sp>
        <p:nvSpPr>
          <p:cNvPr id="3" name="Content Placeholder 2"/>
          <p:cNvSpPr>
            <a:spLocks noGrp="1"/>
          </p:cNvSpPr>
          <p:nvPr>
            <p:ph idx="1"/>
          </p:nvPr>
        </p:nvSpPr>
        <p:spPr>
          <a:xfrm>
            <a:off x="447675" y="1600200"/>
            <a:ext cx="8229600" cy="2600712"/>
          </a:xfrm>
        </p:spPr>
        <p:txBody>
          <a:bodyPr wrap="square">
            <a:spAutoFit/>
          </a:bodyPr>
          <a:lstStyle/>
          <a:p>
            <a:pPr>
              <a:spcBef>
                <a:spcPts val="600"/>
              </a:spcBef>
              <a:buClr>
                <a:srgbClr val="00759E"/>
              </a:buClr>
            </a:pPr>
            <a:r>
              <a:rPr lang="en-US" altLang="en-US" sz="2400" dirty="0">
                <a:solidFill>
                  <a:srgbClr val="000000"/>
                </a:solidFill>
              </a:rPr>
              <a:t>Sales increase</a:t>
            </a:r>
          </a:p>
          <a:p>
            <a:pPr>
              <a:spcBef>
                <a:spcPts val="600"/>
              </a:spcBef>
              <a:buClr>
                <a:srgbClr val="00759E"/>
              </a:buClr>
            </a:pPr>
            <a:r>
              <a:rPr lang="en-US" altLang="en-US" sz="2400" dirty="0">
                <a:solidFill>
                  <a:srgbClr val="000000"/>
                </a:solidFill>
              </a:rPr>
              <a:t>New competitors enter the market</a:t>
            </a:r>
          </a:p>
          <a:p>
            <a:pPr>
              <a:spcBef>
                <a:spcPts val="600"/>
              </a:spcBef>
              <a:buClr>
                <a:srgbClr val="00759E"/>
              </a:buClr>
            </a:pPr>
            <a:r>
              <a:rPr lang="en-US" altLang="en-US" sz="2400" dirty="0">
                <a:solidFill>
                  <a:srgbClr val="000000"/>
                </a:solidFill>
              </a:rPr>
              <a:t>Profits increase</a:t>
            </a:r>
          </a:p>
          <a:p>
            <a:pPr>
              <a:spcBef>
                <a:spcPts val="600"/>
              </a:spcBef>
              <a:buClr>
                <a:srgbClr val="00759E"/>
              </a:buClr>
            </a:pPr>
            <a:r>
              <a:rPr lang="en-US" altLang="en-US" sz="2400" dirty="0">
                <a:solidFill>
                  <a:srgbClr val="000000"/>
                </a:solidFill>
              </a:rPr>
              <a:t>Economies of scale</a:t>
            </a:r>
          </a:p>
          <a:p>
            <a:pPr>
              <a:spcBef>
                <a:spcPts val="600"/>
              </a:spcBef>
              <a:buClr>
                <a:srgbClr val="00759E"/>
              </a:buClr>
            </a:pPr>
            <a:r>
              <a:rPr lang="en-US" altLang="en-US" sz="2400" dirty="0">
                <a:solidFill>
                  <a:srgbClr val="000000"/>
                </a:solidFill>
              </a:rPr>
              <a:t>Consumer education </a:t>
            </a:r>
          </a:p>
          <a:p>
            <a:pPr>
              <a:spcBef>
                <a:spcPts val="600"/>
              </a:spcBef>
              <a:buClr>
                <a:srgbClr val="00759E"/>
              </a:buClr>
            </a:pPr>
            <a:r>
              <a:rPr lang="en-US" altLang="en-US" sz="2400" dirty="0">
                <a:solidFill>
                  <a:srgbClr val="000000"/>
                </a:solidFill>
              </a:rPr>
              <a:t>Lowering prices to attract more buyers</a:t>
            </a:r>
          </a:p>
        </p:txBody>
      </p:sp>
    </p:spTree>
    <p:extLst>
      <p:ext uri="{BB962C8B-B14F-4D97-AF65-F5344CB8AC3E}">
        <p14:creationId xmlns:p14="http://schemas.microsoft.com/office/powerpoint/2010/main" val="3199483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53998"/>
          </a:xfrm>
        </p:spPr>
        <p:txBody>
          <a:bodyPr wrap="square">
            <a:spAutoFit/>
          </a:bodyPr>
          <a:lstStyle/>
          <a:p>
            <a:r>
              <a:rPr lang="en-IN" altLang="en-US" sz="3600" dirty="0">
                <a:latin typeface="+mj-lt"/>
                <a:ea typeface="ヒラギノ角ゴ Pro W3" charset="-128"/>
              </a:rPr>
              <a:t>Product Life-Cycle Strategies </a:t>
            </a:r>
            <a:r>
              <a:rPr lang="en-IN" altLang="en-US" sz="2800" dirty="0">
                <a:latin typeface="+mj-lt"/>
                <a:ea typeface="ヒラギノ角ゴ Pro W3" charset="-128"/>
              </a:rPr>
              <a:t>(5 of 9)</a:t>
            </a:r>
            <a:endParaRPr lang="en-US" sz="2000" dirty="0">
              <a:latin typeface="+mj-lt"/>
            </a:endParaRPr>
          </a:p>
        </p:txBody>
      </p:sp>
      <p:sp>
        <p:nvSpPr>
          <p:cNvPr id="4" name="Content Placeholder 3"/>
          <p:cNvSpPr>
            <a:spLocks noGrp="1"/>
          </p:cNvSpPr>
          <p:nvPr>
            <p:ph idx="13"/>
          </p:nvPr>
        </p:nvSpPr>
        <p:spPr>
          <a:xfrm>
            <a:off x="457200" y="981075"/>
            <a:ext cx="8229600" cy="369332"/>
          </a:xfrm>
        </p:spPr>
        <p:txBody>
          <a:bodyPr wrap="square">
            <a:spAutoFit/>
          </a:bodyPr>
          <a:lstStyle/>
          <a:p>
            <a:pPr marL="0" indent="0">
              <a:buNone/>
            </a:pPr>
            <a:r>
              <a:rPr lang="en-US" sz="2400" b="1" dirty="0"/>
              <a:t>Maturity Stage</a:t>
            </a:r>
            <a:endParaRPr lang="en-US" sz="2400" dirty="0"/>
          </a:p>
        </p:txBody>
      </p:sp>
      <p:sp>
        <p:nvSpPr>
          <p:cNvPr id="3" name="Content Placeholder 2"/>
          <p:cNvSpPr>
            <a:spLocks noGrp="1"/>
          </p:cNvSpPr>
          <p:nvPr>
            <p:ph idx="1"/>
          </p:nvPr>
        </p:nvSpPr>
        <p:spPr>
          <a:xfrm>
            <a:off x="447675" y="1600200"/>
            <a:ext cx="8229600" cy="2154436"/>
          </a:xfrm>
        </p:spPr>
        <p:txBody>
          <a:bodyPr wrap="square">
            <a:spAutoFit/>
          </a:bodyPr>
          <a:lstStyle/>
          <a:p>
            <a:pPr>
              <a:spcBef>
                <a:spcPts val="600"/>
              </a:spcBef>
              <a:buClr>
                <a:srgbClr val="00759E"/>
              </a:buClr>
            </a:pPr>
            <a:r>
              <a:rPr lang="en-US" altLang="en-US" sz="2400" dirty="0">
                <a:solidFill>
                  <a:srgbClr val="000000"/>
                </a:solidFill>
              </a:rPr>
              <a:t>Slowdown in sales</a:t>
            </a:r>
          </a:p>
          <a:p>
            <a:pPr>
              <a:spcBef>
                <a:spcPts val="600"/>
              </a:spcBef>
              <a:buClr>
                <a:srgbClr val="00759E"/>
              </a:buClr>
            </a:pPr>
            <a:r>
              <a:rPr lang="en-US" altLang="en-US" sz="2400" dirty="0">
                <a:solidFill>
                  <a:srgbClr val="000000"/>
                </a:solidFill>
              </a:rPr>
              <a:t>Many suppliers</a:t>
            </a:r>
          </a:p>
          <a:p>
            <a:pPr>
              <a:spcBef>
                <a:spcPts val="600"/>
              </a:spcBef>
              <a:buClr>
                <a:srgbClr val="00759E"/>
              </a:buClr>
            </a:pPr>
            <a:r>
              <a:rPr lang="en-US" altLang="en-US" sz="2400" dirty="0">
                <a:solidFill>
                  <a:srgbClr val="000000"/>
                </a:solidFill>
              </a:rPr>
              <a:t>Substitute products</a:t>
            </a:r>
          </a:p>
          <a:p>
            <a:pPr>
              <a:spcBef>
                <a:spcPts val="600"/>
              </a:spcBef>
              <a:buClr>
                <a:srgbClr val="00759E"/>
              </a:buClr>
            </a:pPr>
            <a:r>
              <a:rPr lang="en-US" altLang="en-US" sz="2400" dirty="0">
                <a:solidFill>
                  <a:srgbClr val="000000"/>
                </a:solidFill>
              </a:rPr>
              <a:t>Overcapacity leads to competition</a:t>
            </a:r>
          </a:p>
          <a:p>
            <a:pPr>
              <a:spcBef>
                <a:spcPts val="600"/>
              </a:spcBef>
              <a:buClr>
                <a:srgbClr val="00759E"/>
              </a:buClr>
            </a:pPr>
            <a:r>
              <a:rPr lang="en-US" altLang="en-US" sz="2400" dirty="0">
                <a:solidFill>
                  <a:srgbClr val="000000"/>
                </a:solidFill>
              </a:rPr>
              <a:t>Increased promotion and R&amp;D to support sales and profits</a:t>
            </a:r>
          </a:p>
        </p:txBody>
      </p:sp>
    </p:spTree>
    <p:extLst>
      <p:ext uri="{BB962C8B-B14F-4D97-AF65-F5344CB8AC3E}">
        <p14:creationId xmlns:p14="http://schemas.microsoft.com/office/powerpoint/2010/main" val="94756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Learning Objectives</a:t>
            </a:r>
            <a:endParaRPr lang="en-US" sz="2800" dirty="0">
              <a:latin typeface="+mj-lt"/>
            </a:endParaRPr>
          </a:p>
        </p:txBody>
      </p:sp>
      <p:sp>
        <p:nvSpPr>
          <p:cNvPr id="3" name="Content Placeholder 2"/>
          <p:cNvSpPr>
            <a:spLocks noGrp="1"/>
          </p:cNvSpPr>
          <p:nvPr>
            <p:ph idx="1"/>
          </p:nvPr>
        </p:nvSpPr>
        <p:spPr>
          <a:xfrm>
            <a:off x="457200" y="986909"/>
            <a:ext cx="8229600" cy="4293483"/>
          </a:xfrm>
        </p:spPr>
        <p:txBody>
          <a:bodyPr>
            <a:spAutoFit/>
          </a:bodyPr>
          <a:lstStyle/>
          <a:p>
            <a:pPr marL="628650" indent="-628650">
              <a:spcBef>
                <a:spcPts val="600"/>
              </a:spcBef>
              <a:buNone/>
            </a:pPr>
            <a:r>
              <a:rPr lang="en-US" sz="2400" b="1" dirty="0">
                <a:solidFill>
                  <a:srgbClr val="007FA3"/>
                </a:solidFill>
                <a:cs typeface="Arial"/>
              </a:rPr>
              <a:t>9.1  </a:t>
            </a:r>
            <a:r>
              <a:rPr lang="en-US" sz="2400" dirty="0"/>
              <a:t>Explain how companies find and develop new product ideas.</a:t>
            </a:r>
          </a:p>
          <a:p>
            <a:pPr marL="628650" indent="-628650">
              <a:spcBef>
                <a:spcPts val="600"/>
              </a:spcBef>
              <a:buNone/>
            </a:pPr>
            <a:r>
              <a:rPr lang="en-US" sz="2400" b="1" dirty="0">
                <a:solidFill>
                  <a:srgbClr val="007FA3"/>
                </a:solidFill>
                <a:cs typeface="Arial"/>
              </a:rPr>
              <a:t>9.2  </a:t>
            </a:r>
            <a:r>
              <a:rPr lang="en-US" sz="2400" dirty="0"/>
              <a:t>List and define the steps in the new product development process and the major considerations in managing this process.</a:t>
            </a:r>
            <a:endParaRPr lang="en-US" sz="2400" b="1" dirty="0"/>
          </a:p>
          <a:p>
            <a:pPr marL="628650" indent="-628650">
              <a:spcBef>
                <a:spcPts val="600"/>
              </a:spcBef>
              <a:buNone/>
            </a:pPr>
            <a:r>
              <a:rPr lang="en-US" sz="2400" b="1" dirty="0">
                <a:solidFill>
                  <a:srgbClr val="007FA3"/>
                </a:solidFill>
                <a:cs typeface="Arial"/>
              </a:rPr>
              <a:t>9.3 </a:t>
            </a:r>
            <a:r>
              <a:rPr lang="en-US" sz="2400" b="1" dirty="0">
                <a:solidFill>
                  <a:srgbClr val="007FA3"/>
                </a:solidFill>
              </a:rPr>
              <a:t> </a:t>
            </a:r>
            <a:r>
              <a:rPr lang="en-US" sz="2400" dirty="0"/>
              <a:t>Describe the stages of the product life cycle and how marketing strategies change during a product’s life cycle.</a:t>
            </a:r>
          </a:p>
          <a:p>
            <a:pPr marL="628650" indent="-628650">
              <a:spcBef>
                <a:spcPts val="600"/>
              </a:spcBef>
              <a:buNone/>
            </a:pPr>
            <a:r>
              <a:rPr lang="en-US" sz="2400" b="1" dirty="0">
                <a:solidFill>
                  <a:srgbClr val="007FA3"/>
                </a:solidFill>
                <a:cs typeface="Arial"/>
              </a:rPr>
              <a:t>9.4  </a:t>
            </a:r>
            <a:r>
              <a:rPr lang="en-US" sz="2400" dirty="0"/>
              <a:t>Discuss two additional product issues: socially responsible product decisions and international product and services marketing.</a:t>
            </a:r>
            <a:endParaRPr lang="en-US" sz="2400" b="1" dirty="0"/>
          </a:p>
        </p:txBody>
      </p:sp>
    </p:spTree>
    <p:extLst>
      <p:ext uri="{BB962C8B-B14F-4D97-AF65-F5344CB8AC3E}">
        <p14:creationId xmlns:p14="http://schemas.microsoft.com/office/powerpoint/2010/main" val="2379457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208"/>
            <a:ext cx="8229600" cy="619386"/>
          </a:xfrm>
        </p:spPr>
        <p:txBody>
          <a:bodyPr wrap="square">
            <a:spAutoFit/>
          </a:bodyPr>
          <a:lstStyle/>
          <a:p>
            <a:r>
              <a:rPr lang="en-IN" altLang="en-US" sz="3600" dirty="0">
                <a:latin typeface="+mj-lt"/>
                <a:ea typeface="ヒラギノ角ゴ Pro W3" charset="-128"/>
              </a:rPr>
              <a:t>Product Life-Cycle Strategies </a:t>
            </a:r>
            <a:r>
              <a:rPr lang="en-IN" altLang="en-US" sz="2800" dirty="0">
                <a:latin typeface="+mj-lt"/>
                <a:ea typeface="ヒラギノ角ゴ Pro W3" charset="-128"/>
              </a:rPr>
              <a:t>(6 of 9)</a:t>
            </a:r>
            <a:endParaRPr lang="en-US" sz="2800" dirty="0">
              <a:latin typeface="+mj-lt"/>
            </a:endParaRPr>
          </a:p>
        </p:txBody>
      </p:sp>
      <p:sp>
        <p:nvSpPr>
          <p:cNvPr id="4" name="Content Placeholder 3"/>
          <p:cNvSpPr>
            <a:spLocks noGrp="1"/>
          </p:cNvSpPr>
          <p:nvPr>
            <p:ph idx="13"/>
          </p:nvPr>
        </p:nvSpPr>
        <p:spPr>
          <a:xfrm>
            <a:off x="457200" y="1070217"/>
            <a:ext cx="3962400" cy="276999"/>
          </a:xfrm>
        </p:spPr>
        <p:txBody>
          <a:bodyPr wrap="square">
            <a:spAutoFit/>
          </a:bodyPr>
          <a:lstStyle/>
          <a:p>
            <a:pPr marL="0" indent="0">
              <a:buNone/>
            </a:pPr>
            <a:r>
              <a:rPr lang="en-US" sz="1800" b="1" dirty="0"/>
              <a:t>Maturity Stage</a:t>
            </a:r>
          </a:p>
        </p:txBody>
      </p:sp>
      <p:sp>
        <p:nvSpPr>
          <p:cNvPr id="3" name="Content Placeholder 2"/>
          <p:cNvSpPr>
            <a:spLocks noGrp="1"/>
          </p:cNvSpPr>
          <p:nvPr>
            <p:ph idx="1"/>
          </p:nvPr>
        </p:nvSpPr>
        <p:spPr>
          <a:xfrm>
            <a:off x="457200" y="1459992"/>
            <a:ext cx="3962400" cy="1736136"/>
          </a:xfrm>
        </p:spPr>
        <p:txBody>
          <a:bodyPr wrap="square">
            <a:spAutoFit/>
          </a:bodyPr>
          <a:lstStyle/>
          <a:p>
            <a:pPr marL="0" indent="0">
              <a:buNone/>
            </a:pPr>
            <a:r>
              <a:rPr lang="en-IN" sz="1800" b="1" dirty="0">
                <a:solidFill>
                  <a:srgbClr val="000000"/>
                </a:solidFill>
              </a:rPr>
              <a:t>Modification Strategies</a:t>
            </a:r>
          </a:p>
          <a:p>
            <a:r>
              <a:rPr lang="en-IN" sz="1800" dirty="0">
                <a:solidFill>
                  <a:srgbClr val="000000"/>
                </a:solidFill>
              </a:rPr>
              <a:t>Modify the market </a:t>
            </a:r>
          </a:p>
          <a:p>
            <a:r>
              <a:rPr lang="en-IN" sz="1800" dirty="0">
                <a:solidFill>
                  <a:srgbClr val="000000"/>
                </a:solidFill>
              </a:rPr>
              <a:t>Modify the product </a:t>
            </a:r>
          </a:p>
          <a:p>
            <a:r>
              <a:rPr lang="en-IN" sz="1800" dirty="0">
                <a:solidFill>
                  <a:srgbClr val="000000"/>
                </a:solidFill>
              </a:rPr>
              <a:t>Modify the marketing mix </a:t>
            </a:r>
          </a:p>
        </p:txBody>
      </p:sp>
      <p:sp>
        <p:nvSpPr>
          <p:cNvPr id="7" name="Content Placeholder 6"/>
          <p:cNvSpPr>
            <a:spLocks noGrp="1"/>
          </p:cNvSpPr>
          <p:nvPr>
            <p:ph idx="4294967295"/>
          </p:nvPr>
        </p:nvSpPr>
        <p:spPr>
          <a:xfrm>
            <a:off x="4572000" y="1066800"/>
            <a:ext cx="4114800" cy="1938338"/>
          </a:xfrm>
        </p:spPr>
        <p:txBody>
          <a:bodyPr wrap="square">
            <a:spAutoFit/>
          </a:bodyPr>
          <a:lstStyle/>
          <a:p>
            <a:pPr marL="0" indent="0">
              <a:buNone/>
            </a:pPr>
            <a:r>
              <a:rPr lang="en-IN" sz="1800" dirty="0"/>
              <a:t>Managing the product life cycle: </a:t>
            </a:r>
            <a:r>
              <a:rPr lang="en-US" sz="1800" dirty="0"/>
              <a:t>The 140-year old Quaker brand is acting anything but its age. Through what it calls “</a:t>
            </a:r>
            <a:r>
              <a:rPr lang="en-US" sz="1800" dirty="0" err="1"/>
              <a:t>oatsperiments</a:t>
            </a:r>
            <a:r>
              <a:rPr lang="en-US" sz="1800" dirty="0"/>
              <a:t>,” the brand has added a kitchen cabinet full of contemporary new products and a full slate of modern marketing approaches.</a:t>
            </a:r>
            <a:endParaRPr lang="en-IN" sz="1800" dirty="0"/>
          </a:p>
        </p:txBody>
      </p:sp>
      <p:pic>
        <p:nvPicPr>
          <p:cNvPr id="9" name="Picture Placeholder 8" descr="A Quaker Oats ad titled &quot;140 years of oatsperiments&quot; shows a bowl of Quaker oats swirling up to form the number 140. ">
            <a:extLst>
              <a:ext uri="{FF2B5EF4-FFF2-40B4-BE49-F238E27FC236}">
                <a16:creationId xmlns:a16="http://schemas.microsoft.com/office/drawing/2014/main" id="{5101E5EE-AB70-4464-AC93-273D1808314D}"/>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436450" y="3133948"/>
            <a:ext cx="2132349" cy="3192264"/>
          </a:xfrm>
          <a:prstGeom prst="rect">
            <a:avLst/>
          </a:prstGeom>
        </p:spPr>
      </p:pic>
    </p:spTree>
    <p:extLst>
      <p:ext uri="{BB962C8B-B14F-4D97-AF65-F5344CB8AC3E}">
        <p14:creationId xmlns:p14="http://schemas.microsoft.com/office/powerpoint/2010/main" val="1895771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53998"/>
          </a:xfrm>
        </p:spPr>
        <p:txBody>
          <a:bodyPr wrap="square">
            <a:spAutoFit/>
          </a:bodyPr>
          <a:lstStyle/>
          <a:p>
            <a:r>
              <a:rPr lang="en-IN" altLang="en-US" sz="3600" dirty="0">
                <a:latin typeface="+mj-lt"/>
                <a:ea typeface="ヒラギノ角ゴ Pro W3" charset="-128"/>
              </a:rPr>
              <a:t>Product Life-Cycle Strategies </a:t>
            </a:r>
            <a:r>
              <a:rPr lang="en-IN" altLang="en-US" sz="2800" dirty="0">
                <a:latin typeface="+mj-lt"/>
                <a:ea typeface="ヒラギノ角ゴ Pro W3" charset="-128"/>
              </a:rPr>
              <a:t>(7 of 9)</a:t>
            </a:r>
            <a:endParaRPr lang="en-US" sz="2000" dirty="0">
              <a:latin typeface="+mj-lt"/>
            </a:endParaRPr>
          </a:p>
        </p:txBody>
      </p:sp>
      <p:sp>
        <p:nvSpPr>
          <p:cNvPr id="4" name="Content Placeholder 3"/>
          <p:cNvSpPr>
            <a:spLocks noGrp="1"/>
          </p:cNvSpPr>
          <p:nvPr>
            <p:ph idx="13"/>
          </p:nvPr>
        </p:nvSpPr>
        <p:spPr>
          <a:xfrm>
            <a:off x="457200" y="981075"/>
            <a:ext cx="8229600" cy="369332"/>
          </a:xfrm>
        </p:spPr>
        <p:txBody>
          <a:bodyPr wrap="square">
            <a:spAutoFit/>
          </a:bodyPr>
          <a:lstStyle/>
          <a:p>
            <a:pPr marL="0" indent="0">
              <a:buNone/>
            </a:pPr>
            <a:r>
              <a:rPr lang="en-US" sz="2400" b="1" dirty="0"/>
              <a:t>Decline Stage</a:t>
            </a:r>
            <a:endParaRPr lang="en-US" sz="2400" dirty="0"/>
          </a:p>
        </p:txBody>
      </p:sp>
      <p:sp>
        <p:nvSpPr>
          <p:cNvPr id="3" name="Content Placeholder 2"/>
          <p:cNvSpPr>
            <a:spLocks noGrp="1"/>
          </p:cNvSpPr>
          <p:nvPr>
            <p:ph idx="1"/>
          </p:nvPr>
        </p:nvSpPr>
        <p:spPr>
          <a:xfrm>
            <a:off x="447675" y="1600200"/>
            <a:ext cx="8229600" cy="1261884"/>
          </a:xfrm>
        </p:spPr>
        <p:txBody>
          <a:bodyPr wrap="square">
            <a:spAutoFit/>
          </a:bodyPr>
          <a:lstStyle/>
          <a:p>
            <a:pPr>
              <a:spcBef>
                <a:spcPts val="600"/>
              </a:spcBef>
              <a:buClr>
                <a:srgbClr val="00759E"/>
              </a:buClr>
              <a:defRPr/>
            </a:pPr>
            <a:r>
              <a:rPr lang="en-US" sz="2400" dirty="0">
                <a:solidFill>
                  <a:srgbClr val="000000"/>
                </a:solidFill>
              </a:rPr>
              <a:t>Maintain the product</a:t>
            </a:r>
          </a:p>
          <a:p>
            <a:pPr>
              <a:spcBef>
                <a:spcPts val="600"/>
              </a:spcBef>
              <a:buClr>
                <a:srgbClr val="00759E"/>
              </a:buClr>
              <a:defRPr/>
            </a:pPr>
            <a:r>
              <a:rPr lang="en-US" sz="2400" dirty="0">
                <a:solidFill>
                  <a:srgbClr val="000000"/>
                </a:solidFill>
              </a:rPr>
              <a:t>Harvest the product</a:t>
            </a:r>
          </a:p>
          <a:p>
            <a:pPr>
              <a:spcBef>
                <a:spcPts val="600"/>
              </a:spcBef>
              <a:buClr>
                <a:srgbClr val="00759E"/>
              </a:buClr>
              <a:defRPr/>
            </a:pPr>
            <a:r>
              <a:rPr lang="en-US" sz="2400" dirty="0">
                <a:solidFill>
                  <a:srgbClr val="000000"/>
                </a:solidFill>
              </a:rPr>
              <a:t>Drop the product</a:t>
            </a:r>
          </a:p>
        </p:txBody>
      </p:sp>
    </p:spTree>
    <p:extLst>
      <p:ext uri="{BB962C8B-B14F-4D97-AF65-F5344CB8AC3E}">
        <p14:creationId xmlns:p14="http://schemas.microsoft.com/office/powerpoint/2010/main" val="96303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776"/>
            <a:ext cx="8229600" cy="674579"/>
          </a:xfrm>
        </p:spPr>
        <p:txBody>
          <a:bodyPr wrap="square">
            <a:spAutoFit/>
          </a:bodyPr>
          <a:lstStyle/>
          <a:p>
            <a:r>
              <a:rPr lang="en-IN" altLang="en-US" sz="3600" dirty="0">
                <a:latin typeface="+mj-lt"/>
                <a:ea typeface="ヒラギノ角ゴ Pro W3" charset="-128"/>
              </a:rPr>
              <a:t>Product Life-Cycle Strategies </a:t>
            </a:r>
            <a:r>
              <a:rPr lang="en-IN" altLang="en-US" sz="2800" dirty="0">
                <a:latin typeface="+mj-lt"/>
                <a:ea typeface="ヒラギノ角ゴ Pro W3" charset="-128"/>
              </a:rPr>
              <a:t>(8 of 9)</a:t>
            </a:r>
            <a:endParaRPr lang="en-US" sz="2000" dirty="0">
              <a:latin typeface="+mj-lt"/>
            </a:endParaRPr>
          </a:p>
        </p:txBody>
      </p:sp>
      <p:sp>
        <p:nvSpPr>
          <p:cNvPr id="4" name="Content Placeholder 3"/>
          <p:cNvSpPr>
            <a:spLocks noGrp="1"/>
          </p:cNvSpPr>
          <p:nvPr>
            <p:ph idx="1"/>
          </p:nvPr>
        </p:nvSpPr>
        <p:spPr>
          <a:xfrm>
            <a:off x="457200" y="1002792"/>
            <a:ext cx="8229600" cy="795391"/>
          </a:xfrm>
        </p:spPr>
        <p:txBody>
          <a:bodyPr wrap="square">
            <a:spAutoFit/>
          </a:bodyPr>
          <a:lstStyle/>
          <a:p>
            <a:pPr marL="0" indent="0">
              <a:buNone/>
            </a:pPr>
            <a:r>
              <a:rPr lang="en-US" sz="2400" b="1" dirty="0"/>
              <a:t>Table 9.2 </a:t>
            </a:r>
            <a:r>
              <a:rPr lang="en-IN" sz="2400" dirty="0"/>
              <a:t>Summary of Product Life-Cycle Characteristics, Objectives, and Strategies</a:t>
            </a:r>
            <a:endParaRPr lang="en-US" sz="2400" dirty="0"/>
          </a:p>
        </p:txBody>
      </p:sp>
      <p:pic>
        <p:nvPicPr>
          <p:cNvPr id="9" name="Picture Placeholder 8" descr="Table that shows marketing strategies and marketing objectives.&#10;Long description is available in notes, press F6">
            <a:extLst>
              <a:ext uri="{FF2B5EF4-FFF2-40B4-BE49-F238E27FC236}">
                <a16:creationId xmlns:a16="http://schemas.microsoft.com/office/drawing/2014/main" id="{9FD2EE16-C73F-440D-B090-4F5102487B4C}"/>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b="50426"/>
          <a:stretch/>
        </p:blipFill>
        <p:spPr>
          <a:xfrm>
            <a:off x="530946" y="2057400"/>
            <a:ext cx="8106491" cy="3219185"/>
          </a:xfrm>
          <a:prstGeom prst="rect">
            <a:avLst/>
          </a:prstGeom>
        </p:spPr>
      </p:pic>
      <p:pic>
        <p:nvPicPr>
          <p:cNvPr id="10" name="Picture Placeholder 9" descr="Source: Based on Philip Kotler and Kevin Land Keler, Marketing Management, 15th ed. (Hoboken, NJ: Pearson Education, 2016) p. 358, 2016. Printed and electronically reproduced by permission of Pearson Education, Inc, Hoboken, New Jersey.">
            <a:extLst>
              <a:ext uri="{FF2B5EF4-FFF2-40B4-BE49-F238E27FC236}">
                <a16:creationId xmlns:a16="http://schemas.microsoft.com/office/drawing/2014/main" id="{D1D52B09-E432-4389-9133-3EF5F9E49D37}"/>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t="94228"/>
          <a:stretch/>
        </p:blipFill>
        <p:spPr>
          <a:xfrm>
            <a:off x="506972" y="5486400"/>
            <a:ext cx="8153297" cy="377016"/>
          </a:xfrm>
          <a:prstGeom prst="rect">
            <a:avLst/>
          </a:prstGeom>
        </p:spPr>
      </p:pic>
    </p:spTree>
    <p:extLst>
      <p:ext uri="{BB962C8B-B14F-4D97-AF65-F5344CB8AC3E}">
        <p14:creationId xmlns:p14="http://schemas.microsoft.com/office/powerpoint/2010/main" val="17739288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422"/>
            <a:ext cx="8229600" cy="619386"/>
          </a:xfrm>
        </p:spPr>
        <p:txBody>
          <a:bodyPr wrap="square">
            <a:spAutoFit/>
          </a:bodyPr>
          <a:lstStyle/>
          <a:p>
            <a:r>
              <a:rPr lang="en-IN" altLang="en-US" sz="3600" dirty="0">
                <a:latin typeface="+mj-lt"/>
                <a:ea typeface="ヒラギノ角ゴ Pro W3" charset="-128"/>
              </a:rPr>
              <a:t>Product Life-Cycle Strategies </a:t>
            </a:r>
            <a:r>
              <a:rPr lang="en-IN" altLang="en-US" sz="2800" dirty="0">
                <a:latin typeface="+mj-lt"/>
                <a:ea typeface="ヒラギノ角ゴ Pro W3" charset="-128"/>
              </a:rPr>
              <a:t>(9 of 9)</a:t>
            </a:r>
            <a:endParaRPr lang="en-US" sz="2000" dirty="0">
              <a:latin typeface="+mj-lt"/>
            </a:endParaRPr>
          </a:p>
        </p:txBody>
      </p:sp>
      <p:sp>
        <p:nvSpPr>
          <p:cNvPr id="4" name="Content Placeholder 3"/>
          <p:cNvSpPr>
            <a:spLocks noGrp="1"/>
          </p:cNvSpPr>
          <p:nvPr>
            <p:ph idx="1"/>
          </p:nvPr>
        </p:nvSpPr>
        <p:spPr>
          <a:xfrm>
            <a:off x="457200" y="1002792"/>
            <a:ext cx="8229600" cy="811378"/>
          </a:xfrm>
        </p:spPr>
        <p:txBody>
          <a:bodyPr wrap="square">
            <a:spAutoFit/>
          </a:bodyPr>
          <a:lstStyle/>
          <a:p>
            <a:pPr marL="0" indent="0">
              <a:buNone/>
            </a:pPr>
            <a:r>
              <a:rPr lang="en-US" sz="2400" b="1" dirty="0"/>
              <a:t>Table 9.2 </a:t>
            </a:r>
            <a:r>
              <a:rPr lang="en-IN" sz="2400" dirty="0"/>
              <a:t>Summary of Product Life-Cycle Characteristics, Objectives, and Strategies</a:t>
            </a:r>
            <a:endParaRPr lang="en-US" sz="2400" dirty="0"/>
          </a:p>
        </p:txBody>
      </p:sp>
      <p:pic>
        <p:nvPicPr>
          <p:cNvPr id="8" name="Picture Placeholder 7" descr="Strategy table.&#10;Long description is available in notes, press F6">
            <a:extLst>
              <a:ext uri="{FF2B5EF4-FFF2-40B4-BE49-F238E27FC236}">
                <a16:creationId xmlns:a16="http://schemas.microsoft.com/office/drawing/2014/main" id="{641C6BED-516C-4CA0-9D9D-E00A08A02F5F}"/>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t="49680"/>
          <a:stretch/>
        </p:blipFill>
        <p:spPr>
          <a:xfrm>
            <a:off x="538191" y="2209800"/>
            <a:ext cx="8072571" cy="3253947"/>
          </a:xfrm>
          <a:prstGeom prst="rect">
            <a:avLst/>
          </a:prstGeom>
        </p:spPr>
      </p:pic>
    </p:spTree>
    <p:extLst>
      <p:ext uri="{BB962C8B-B14F-4D97-AF65-F5344CB8AC3E}">
        <p14:creationId xmlns:p14="http://schemas.microsoft.com/office/powerpoint/2010/main" val="17383282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Learning Objective 4</a:t>
            </a:r>
            <a:endParaRPr lang="en-US" sz="2800" dirty="0">
              <a:latin typeface="+mj-lt"/>
            </a:endParaRPr>
          </a:p>
        </p:txBody>
      </p:sp>
      <p:sp>
        <p:nvSpPr>
          <p:cNvPr id="3" name="Content Placeholder 2"/>
          <p:cNvSpPr>
            <a:spLocks noGrp="1"/>
          </p:cNvSpPr>
          <p:nvPr>
            <p:ph idx="1"/>
          </p:nvPr>
        </p:nvSpPr>
        <p:spPr>
          <a:xfrm>
            <a:off x="457200" y="996741"/>
            <a:ext cx="8229600" cy="1107996"/>
          </a:xfrm>
        </p:spPr>
        <p:txBody>
          <a:bodyPr>
            <a:spAutoFit/>
          </a:bodyPr>
          <a:lstStyle/>
          <a:p>
            <a:pPr marL="0" indent="0">
              <a:buNone/>
            </a:pPr>
            <a:r>
              <a:rPr lang="en-US" sz="2400" dirty="0"/>
              <a:t>Discuss two additional product issues: socially responsible product decisions and international product and services marketing.</a:t>
            </a:r>
            <a:endParaRPr lang="en-US" sz="2400" b="1" dirty="0">
              <a:latin typeface="Calibri" panose="020F0502020204030204" pitchFamily="34" charset="0"/>
            </a:endParaRPr>
          </a:p>
        </p:txBody>
      </p:sp>
    </p:spTree>
    <p:extLst>
      <p:ext uri="{BB962C8B-B14F-4D97-AF65-F5344CB8AC3E}">
        <p14:creationId xmlns:p14="http://schemas.microsoft.com/office/powerpoint/2010/main" val="3281268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1107996"/>
          </a:xfrm>
        </p:spPr>
        <p:txBody>
          <a:bodyPr wrap="square">
            <a:spAutoFit/>
          </a:bodyPr>
          <a:lstStyle/>
          <a:p>
            <a:r>
              <a:rPr lang="en-IN" sz="3600" dirty="0">
                <a:latin typeface="+mj-lt"/>
              </a:rPr>
              <a:t>Additional Product and Service Considerations </a:t>
            </a:r>
            <a:r>
              <a:rPr lang="en-IN" sz="2800" dirty="0">
                <a:latin typeface="+mj-lt"/>
              </a:rPr>
              <a:t>(1 of 2)</a:t>
            </a:r>
            <a:endParaRPr lang="en-US" sz="3600" dirty="0">
              <a:latin typeface="+mj-lt"/>
            </a:endParaRPr>
          </a:p>
        </p:txBody>
      </p:sp>
      <p:sp>
        <p:nvSpPr>
          <p:cNvPr id="4" name="Content Placeholder 3"/>
          <p:cNvSpPr>
            <a:spLocks noGrp="1"/>
          </p:cNvSpPr>
          <p:nvPr>
            <p:ph idx="13"/>
          </p:nvPr>
        </p:nvSpPr>
        <p:spPr>
          <a:xfrm>
            <a:off x="457200" y="1373743"/>
            <a:ext cx="8229600" cy="369332"/>
          </a:xfrm>
        </p:spPr>
        <p:txBody>
          <a:bodyPr wrap="square">
            <a:spAutoFit/>
          </a:bodyPr>
          <a:lstStyle/>
          <a:p>
            <a:pPr marL="0" indent="0">
              <a:buNone/>
            </a:pPr>
            <a:r>
              <a:rPr lang="en-US" sz="2400" b="1" dirty="0"/>
              <a:t>Product Decisions and Social Responsibility</a:t>
            </a:r>
          </a:p>
        </p:txBody>
      </p:sp>
      <p:sp>
        <p:nvSpPr>
          <p:cNvPr id="3" name="Content Placeholder 2"/>
          <p:cNvSpPr>
            <a:spLocks noGrp="1"/>
          </p:cNvSpPr>
          <p:nvPr>
            <p:ph idx="1"/>
          </p:nvPr>
        </p:nvSpPr>
        <p:spPr>
          <a:xfrm>
            <a:off x="447675" y="1981200"/>
            <a:ext cx="8229600" cy="1107996"/>
          </a:xfrm>
        </p:spPr>
        <p:txBody>
          <a:bodyPr wrap="square">
            <a:spAutoFit/>
          </a:bodyPr>
          <a:lstStyle/>
          <a:p>
            <a:pPr marL="0" indent="0">
              <a:spcBef>
                <a:spcPts val="600"/>
              </a:spcBef>
              <a:buClr>
                <a:srgbClr val="00759E"/>
              </a:buClr>
              <a:buNone/>
              <a:defRPr/>
            </a:pPr>
            <a:r>
              <a:rPr lang="en-IN" sz="2400" dirty="0">
                <a:solidFill>
                  <a:srgbClr val="000000"/>
                </a:solidFill>
              </a:rPr>
              <a:t>Public policy and regulations regarding developing and dropping products, patents, quality, safety, and product warranties should be considered carefully.</a:t>
            </a:r>
          </a:p>
        </p:txBody>
      </p:sp>
    </p:spTree>
    <p:extLst>
      <p:ext uri="{BB962C8B-B14F-4D97-AF65-F5344CB8AC3E}">
        <p14:creationId xmlns:p14="http://schemas.microsoft.com/office/powerpoint/2010/main" val="1171545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4592"/>
            <a:ext cx="8229600" cy="1097280"/>
          </a:xfrm>
        </p:spPr>
        <p:txBody>
          <a:bodyPr wrap="square">
            <a:spAutoFit/>
          </a:bodyPr>
          <a:lstStyle/>
          <a:p>
            <a:r>
              <a:rPr lang="en-IN" altLang="en-US" sz="3600" dirty="0">
                <a:latin typeface="+mj-lt"/>
                <a:ea typeface="ヒラギノ角ゴ Pro W3" charset="-128"/>
              </a:rPr>
              <a:t>Additional Product and Service Considerations </a:t>
            </a:r>
            <a:r>
              <a:rPr lang="en-IN" altLang="en-US" sz="2800" dirty="0">
                <a:latin typeface="+mj-lt"/>
                <a:ea typeface="ヒラギノ角ゴ Pro W3" charset="-128"/>
              </a:rPr>
              <a:t>(2 of 2)</a:t>
            </a:r>
            <a:endParaRPr lang="en-US" sz="2800" dirty="0">
              <a:latin typeface="+mj-lt"/>
            </a:endParaRPr>
          </a:p>
        </p:txBody>
      </p:sp>
      <p:sp>
        <p:nvSpPr>
          <p:cNvPr id="4" name="Content Placeholder 3"/>
          <p:cNvSpPr>
            <a:spLocks noGrp="1"/>
          </p:cNvSpPr>
          <p:nvPr>
            <p:ph idx="13"/>
          </p:nvPr>
        </p:nvSpPr>
        <p:spPr>
          <a:xfrm>
            <a:off x="469392" y="1468716"/>
            <a:ext cx="3962400" cy="576492"/>
          </a:xfrm>
        </p:spPr>
        <p:txBody>
          <a:bodyPr wrap="square">
            <a:spAutoFit/>
          </a:bodyPr>
          <a:lstStyle/>
          <a:p>
            <a:pPr marL="0" indent="0">
              <a:buNone/>
            </a:pPr>
            <a:r>
              <a:rPr lang="en-US" sz="1800" b="1" dirty="0"/>
              <a:t>International Product and Service Marketing</a:t>
            </a:r>
          </a:p>
        </p:txBody>
      </p:sp>
      <p:sp>
        <p:nvSpPr>
          <p:cNvPr id="3" name="Content Placeholder 2"/>
          <p:cNvSpPr>
            <a:spLocks noGrp="1"/>
          </p:cNvSpPr>
          <p:nvPr>
            <p:ph idx="1"/>
          </p:nvPr>
        </p:nvSpPr>
        <p:spPr>
          <a:xfrm>
            <a:off x="457200" y="2209800"/>
            <a:ext cx="3962400" cy="2169825"/>
          </a:xfrm>
        </p:spPr>
        <p:txBody>
          <a:bodyPr wrap="square">
            <a:spAutoFit/>
          </a:bodyPr>
          <a:lstStyle/>
          <a:p>
            <a:pPr>
              <a:spcBef>
                <a:spcPts val="600"/>
              </a:spcBef>
              <a:buClr>
                <a:srgbClr val="00759E"/>
              </a:buClr>
            </a:pPr>
            <a:r>
              <a:rPr lang="en-US" altLang="en-US" sz="1800" dirty="0">
                <a:solidFill>
                  <a:srgbClr val="000000"/>
                </a:solidFill>
              </a:rPr>
              <a:t>Determining what products and services to introduce in which countries</a:t>
            </a:r>
          </a:p>
          <a:p>
            <a:pPr>
              <a:spcBef>
                <a:spcPts val="600"/>
              </a:spcBef>
              <a:buClr>
                <a:srgbClr val="00759E"/>
              </a:buClr>
            </a:pPr>
            <a:r>
              <a:rPr lang="en-US" altLang="en-US" sz="1800" dirty="0">
                <a:solidFill>
                  <a:srgbClr val="000000"/>
                </a:solidFill>
              </a:rPr>
              <a:t>Standardization versus customization</a:t>
            </a:r>
          </a:p>
          <a:p>
            <a:pPr>
              <a:spcBef>
                <a:spcPts val="600"/>
              </a:spcBef>
              <a:buClr>
                <a:srgbClr val="00759E"/>
              </a:buClr>
            </a:pPr>
            <a:r>
              <a:rPr lang="en-US" altLang="en-US" sz="1800" dirty="0">
                <a:solidFill>
                  <a:srgbClr val="000000"/>
                </a:solidFill>
              </a:rPr>
              <a:t>Packaging and labeling </a:t>
            </a:r>
          </a:p>
          <a:p>
            <a:pPr>
              <a:spcBef>
                <a:spcPts val="600"/>
              </a:spcBef>
              <a:buClr>
                <a:srgbClr val="00759E"/>
              </a:buClr>
            </a:pPr>
            <a:r>
              <a:rPr lang="en-US" altLang="en-US" sz="1800" dirty="0">
                <a:solidFill>
                  <a:srgbClr val="000000"/>
                </a:solidFill>
              </a:rPr>
              <a:t>Customs, values, laws</a:t>
            </a:r>
          </a:p>
        </p:txBody>
      </p:sp>
      <p:sp>
        <p:nvSpPr>
          <p:cNvPr id="7" name="Content Placeholder 6"/>
          <p:cNvSpPr>
            <a:spLocks noGrp="1"/>
          </p:cNvSpPr>
          <p:nvPr>
            <p:ph idx="4294967295"/>
          </p:nvPr>
        </p:nvSpPr>
        <p:spPr>
          <a:xfrm>
            <a:off x="4572000" y="1462910"/>
            <a:ext cx="4114800" cy="1695520"/>
          </a:xfrm>
        </p:spPr>
        <p:txBody>
          <a:bodyPr wrap="square">
            <a:spAutoFit/>
          </a:bodyPr>
          <a:lstStyle/>
          <a:p>
            <a:pPr marL="0" indent="0">
              <a:buNone/>
            </a:pPr>
            <a:r>
              <a:rPr lang="en-IN" sz="1800" dirty="0"/>
              <a:t>Global product adaptation: By adapting its menu and operations to the needs and preferences of French consumers and their culture, McDonald’s has turned France into its second-most-profitable world market.</a:t>
            </a:r>
          </a:p>
        </p:txBody>
      </p:sp>
      <p:pic>
        <p:nvPicPr>
          <p:cNvPr id="9" name="Picture Placeholder 8" descr="A photo shows a McDonald’s French-inspired baguette sandwich and some fries. ">
            <a:extLst>
              <a:ext uri="{FF2B5EF4-FFF2-40B4-BE49-F238E27FC236}">
                <a16:creationId xmlns:a16="http://schemas.microsoft.com/office/drawing/2014/main" id="{33F22AF2-873F-4790-851B-430DA49FDD38}"/>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4691395" y="3352800"/>
            <a:ext cx="3881530" cy="2758929"/>
          </a:xfrm>
          <a:prstGeom prst="rect">
            <a:avLst/>
          </a:prstGeom>
        </p:spPr>
      </p:pic>
    </p:spTree>
    <p:extLst>
      <p:ext uri="{BB962C8B-B14F-4D97-AF65-F5344CB8AC3E}">
        <p14:creationId xmlns:p14="http://schemas.microsoft.com/office/powerpoint/2010/main" val="3188813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Learning Objective 1</a:t>
            </a:r>
            <a:endParaRPr lang="en-US" sz="2800" dirty="0">
              <a:latin typeface="+mj-lt"/>
            </a:endParaRPr>
          </a:p>
        </p:txBody>
      </p:sp>
      <p:sp>
        <p:nvSpPr>
          <p:cNvPr id="3" name="Content Placeholder 2"/>
          <p:cNvSpPr>
            <a:spLocks noGrp="1"/>
          </p:cNvSpPr>
          <p:nvPr>
            <p:ph idx="1"/>
          </p:nvPr>
        </p:nvSpPr>
        <p:spPr>
          <a:xfrm>
            <a:off x="457200" y="996741"/>
            <a:ext cx="8229600" cy="369332"/>
          </a:xfrm>
        </p:spPr>
        <p:txBody>
          <a:bodyPr>
            <a:spAutoFit/>
          </a:bodyPr>
          <a:lstStyle/>
          <a:p>
            <a:pPr marL="0" indent="0">
              <a:buNone/>
            </a:pPr>
            <a:r>
              <a:rPr lang="en-US" sz="2400" dirty="0"/>
              <a:t>Explain how companies find and develop new product ideas.</a:t>
            </a:r>
          </a:p>
        </p:txBody>
      </p:sp>
    </p:spTree>
    <p:extLst>
      <p:ext uri="{BB962C8B-B14F-4D97-AF65-F5344CB8AC3E}">
        <p14:creationId xmlns:p14="http://schemas.microsoft.com/office/powerpoint/2010/main" val="3858291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553998"/>
          </a:xfrm>
        </p:spPr>
        <p:txBody>
          <a:bodyPr wrap="square">
            <a:spAutoFit/>
          </a:bodyPr>
          <a:lstStyle/>
          <a:p>
            <a:r>
              <a:rPr lang="en-IN" altLang="en-US" sz="3600" dirty="0">
                <a:latin typeface="+mj-lt"/>
                <a:ea typeface="ヒラギノ角ゴ Pro W3" charset="-128"/>
              </a:rPr>
              <a:t>New Product Development Strategy</a:t>
            </a:r>
            <a:endParaRPr lang="en-US" sz="2800" dirty="0">
              <a:latin typeface="+mj-lt"/>
            </a:endParaRPr>
          </a:p>
        </p:txBody>
      </p:sp>
      <p:sp>
        <p:nvSpPr>
          <p:cNvPr id="4" name="Content Placeholder 3"/>
          <p:cNvSpPr>
            <a:spLocks noGrp="1"/>
          </p:cNvSpPr>
          <p:nvPr>
            <p:ph idx="13"/>
          </p:nvPr>
        </p:nvSpPr>
        <p:spPr>
          <a:xfrm>
            <a:off x="447675" y="992743"/>
            <a:ext cx="8229600" cy="369332"/>
          </a:xfrm>
        </p:spPr>
        <p:txBody>
          <a:bodyPr>
            <a:spAutoFit/>
          </a:bodyPr>
          <a:lstStyle/>
          <a:p>
            <a:pPr marL="0" indent="0">
              <a:buNone/>
            </a:pPr>
            <a:r>
              <a:rPr lang="en-US" altLang="en-US" sz="2400" b="1" dirty="0"/>
              <a:t>Ways to Obtain New Products</a:t>
            </a:r>
          </a:p>
        </p:txBody>
      </p:sp>
      <p:sp>
        <p:nvSpPr>
          <p:cNvPr id="3" name="Content Placeholder 2"/>
          <p:cNvSpPr>
            <a:spLocks noGrp="1"/>
          </p:cNvSpPr>
          <p:nvPr>
            <p:ph idx="1"/>
          </p:nvPr>
        </p:nvSpPr>
        <p:spPr>
          <a:xfrm>
            <a:off x="457200" y="1554048"/>
            <a:ext cx="8229600" cy="2408352"/>
          </a:xfrm>
        </p:spPr>
        <p:txBody>
          <a:bodyPr>
            <a:spAutoFit/>
          </a:bodyPr>
          <a:lstStyle/>
          <a:p>
            <a:pPr marL="0" indent="0">
              <a:buNone/>
            </a:pPr>
            <a:r>
              <a:rPr lang="en-US" altLang="en-US" sz="2400" b="1" dirty="0">
                <a:solidFill>
                  <a:srgbClr val="000000"/>
                </a:solidFill>
              </a:rPr>
              <a:t>Acquisition</a:t>
            </a:r>
            <a:r>
              <a:rPr lang="en-US" altLang="en-US" sz="2400" dirty="0">
                <a:solidFill>
                  <a:srgbClr val="000000"/>
                </a:solidFill>
              </a:rPr>
              <a:t> refers to the buying of a whole company, a patent, or a license to produce someone else’s product.</a:t>
            </a:r>
          </a:p>
          <a:p>
            <a:pPr marL="0" indent="0">
              <a:buNone/>
            </a:pPr>
            <a:r>
              <a:rPr lang="en-US" altLang="en-US" sz="2400" b="1" dirty="0">
                <a:solidFill>
                  <a:srgbClr val="000000"/>
                </a:solidFill>
              </a:rPr>
              <a:t>New product development</a:t>
            </a:r>
            <a:r>
              <a:rPr lang="en-US" altLang="en-US" sz="2400" dirty="0">
                <a:solidFill>
                  <a:srgbClr val="000000"/>
                </a:solidFill>
              </a:rPr>
              <a:t> refers to original products, product improvements, product modifications, and new brands developed from the firm’s own research and development.</a:t>
            </a:r>
          </a:p>
        </p:txBody>
      </p:sp>
    </p:spTree>
    <p:extLst>
      <p:ext uri="{BB962C8B-B14F-4D97-AF65-F5344CB8AC3E}">
        <p14:creationId xmlns:p14="http://schemas.microsoft.com/office/powerpoint/2010/main" val="209210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Learning Objective 2</a:t>
            </a:r>
            <a:endParaRPr lang="en-US" sz="2800" dirty="0">
              <a:latin typeface="+mj-lt"/>
            </a:endParaRPr>
          </a:p>
        </p:txBody>
      </p:sp>
      <p:sp>
        <p:nvSpPr>
          <p:cNvPr id="3" name="Content Placeholder 2"/>
          <p:cNvSpPr>
            <a:spLocks noGrp="1"/>
          </p:cNvSpPr>
          <p:nvPr>
            <p:ph idx="1"/>
          </p:nvPr>
        </p:nvSpPr>
        <p:spPr>
          <a:xfrm>
            <a:off x="457200" y="996741"/>
            <a:ext cx="8229600" cy="1107996"/>
          </a:xfrm>
        </p:spPr>
        <p:txBody>
          <a:bodyPr>
            <a:spAutoFit/>
          </a:bodyPr>
          <a:lstStyle/>
          <a:p>
            <a:pPr marL="0" indent="0">
              <a:buNone/>
            </a:pPr>
            <a:r>
              <a:rPr lang="en-US" sz="2400" dirty="0"/>
              <a:t>List and define the steps in the new product development process and the major considerations in managing this process.</a:t>
            </a:r>
            <a:endParaRPr lang="en-US" sz="2400" b="1" dirty="0"/>
          </a:p>
        </p:txBody>
      </p:sp>
    </p:spTree>
    <p:extLst>
      <p:ext uri="{BB962C8B-B14F-4D97-AF65-F5344CB8AC3E}">
        <p14:creationId xmlns:p14="http://schemas.microsoft.com/office/powerpoint/2010/main" val="4255621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776"/>
            <a:ext cx="8229600" cy="1097280"/>
          </a:xfrm>
        </p:spPr>
        <p:txBody>
          <a:bodyPr wrap="square">
            <a:spAutoFit/>
          </a:bodyPr>
          <a:lstStyle/>
          <a:p>
            <a:r>
              <a:rPr lang="en-IN" altLang="en-US" sz="3600" dirty="0">
                <a:latin typeface="+mj-lt"/>
                <a:ea typeface="ヒラギノ角ゴ Pro W3" charset="-128"/>
              </a:rPr>
              <a:t>New Product Development Process    </a:t>
            </a:r>
            <a:r>
              <a:rPr lang="en-IN" altLang="en-US" sz="2800" dirty="0">
                <a:latin typeface="+mj-lt"/>
                <a:ea typeface="ヒラギノ角ゴ Pro W3" charset="-128"/>
              </a:rPr>
              <a:t>(1 of 17)</a:t>
            </a:r>
            <a:endParaRPr lang="en-US" sz="2800" dirty="0">
              <a:latin typeface="+mj-lt"/>
            </a:endParaRPr>
          </a:p>
        </p:txBody>
      </p:sp>
      <p:sp>
        <p:nvSpPr>
          <p:cNvPr id="4" name="Content Placeholder 3"/>
          <p:cNvSpPr>
            <a:spLocks noGrp="1"/>
          </p:cNvSpPr>
          <p:nvPr>
            <p:ph idx="1"/>
          </p:nvPr>
        </p:nvSpPr>
        <p:spPr>
          <a:xfrm>
            <a:off x="457200" y="1383792"/>
            <a:ext cx="8229600" cy="428981"/>
          </a:xfrm>
        </p:spPr>
        <p:txBody>
          <a:bodyPr>
            <a:spAutoFit/>
          </a:bodyPr>
          <a:lstStyle/>
          <a:p>
            <a:pPr marL="0" indent="0">
              <a:buNone/>
            </a:pPr>
            <a:r>
              <a:rPr lang="en-IN" sz="2400" b="1" dirty="0"/>
              <a:t>Figure 9.1</a:t>
            </a:r>
            <a:r>
              <a:rPr lang="en-IN" sz="2400" dirty="0"/>
              <a:t> </a:t>
            </a:r>
            <a:r>
              <a:rPr lang="en-US" sz="2400" dirty="0"/>
              <a:t>Major Stages in New Product Development</a:t>
            </a:r>
            <a:endParaRPr lang="en-US" altLang="en-US" sz="2400" b="1" dirty="0"/>
          </a:p>
        </p:txBody>
      </p:sp>
      <p:pic>
        <p:nvPicPr>
          <p:cNvPr id="8" name="Picture Placeholder 7" descr="A flowchart shows the major stages in new product development.&#10;Long description is available in notes, press F6">
            <a:extLst>
              <a:ext uri="{FF2B5EF4-FFF2-40B4-BE49-F238E27FC236}">
                <a16:creationId xmlns:a16="http://schemas.microsoft.com/office/drawing/2014/main" id="{2106083E-77F1-4845-9EA6-A552861F9237}"/>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69522" y="2286000"/>
            <a:ext cx="8029339" cy="3172376"/>
          </a:xfrm>
          <a:prstGeom prst="rect">
            <a:avLst/>
          </a:prstGeom>
        </p:spPr>
      </p:pic>
    </p:spTree>
    <p:extLst>
      <p:ext uri="{BB962C8B-B14F-4D97-AF65-F5344CB8AC3E}">
        <p14:creationId xmlns:p14="http://schemas.microsoft.com/office/powerpoint/2010/main" val="2319367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776"/>
            <a:ext cx="8229600" cy="1097280"/>
          </a:xfrm>
        </p:spPr>
        <p:txBody>
          <a:bodyPr wrap="square">
            <a:spAutoFit/>
          </a:bodyPr>
          <a:lstStyle/>
          <a:p>
            <a:r>
              <a:rPr lang="en-IN" altLang="en-US" sz="3600" dirty="0">
                <a:latin typeface="+mj-lt"/>
                <a:ea typeface="ヒラギノ角ゴ Pro W3" charset="-128"/>
              </a:rPr>
              <a:t>New Product Development Process  </a:t>
            </a:r>
            <a:r>
              <a:rPr lang="en-IN" altLang="en-US" sz="2800" dirty="0">
                <a:latin typeface="+mj-lt"/>
                <a:ea typeface="ヒラギノ角ゴ Pro W3" charset="-128"/>
              </a:rPr>
              <a:t>(2 of 17)</a:t>
            </a:r>
            <a:endParaRPr lang="en-US" sz="2800" dirty="0">
              <a:latin typeface="+mj-lt"/>
            </a:endParaRPr>
          </a:p>
        </p:txBody>
      </p:sp>
      <p:sp>
        <p:nvSpPr>
          <p:cNvPr id="4" name="Content Placeholder 3"/>
          <p:cNvSpPr>
            <a:spLocks noGrp="1"/>
          </p:cNvSpPr>
          <p:nvPr>
            <p:ph idx="13"/>
          </p:nvPr>
        </p:nvSpPr>
        <p:spPr>
          <a:xfrm>
            <a:off x="457200" y="1410436"/>
            <a:ext cx="3886200" cy="338554"/>
          </a:xfrm>
        </p:spPr>
        <p:txBody>
          <a:bodyPr wrap="square">
            <a:spAutoFit/>
          </a:bodyPr>
          <a:lstStyle/>
          <a:p>
            <a:pPr marL="0" indent="0">
              <a:buNone/>
            </a:pPr>
            <a:r>
              <a:rPr lang="en-US" altLang="en-US" sz="2200" b="1" dirty="0"/>
              <a:t>Idea Generation</a:t>
            </a:r>
          </a:p>
        </p:txBody>
      </p:sp>
      <p:sp>
        <p:nvSpPr>
          <p:cNvPr id="3" name="Content Placeholder 2"/>
          <p:cNvSpPr>
            <a:spLocks noGrp="1"/>
          </p:cNvSpPr>
          <p:nvPr>
            <p:ph idx="1"/>
          </p:nvPr>
        </p:nvSpPr>
        <p:spPr>
          <a:xfrm>
            <a:off x="457200" y="1981200"/>
            <a:ext cx="3962400" cy="2262158"/>
          </a:xfrm>
        </p:spPr>
        <p:txBody>
          <a:bodyPr wrap="square">
            <a:spAutoFit/>
          </a:bodyPr>
          <a:lstStyle/>
          <a:p>
            <a:pPr marL="0" indent="0">
              <a:buNone/>
            </a:pPr>
            <a:r>
              <a:rPr lang="en-US" altLang="en-US" sz="2200" b="1" dirty="0">
                <a:solidFill>
                  <a:srgbClr val="000000"/>
                </a:solidFill>
              </a:rPr>
              <a:t>Idea generation</a:t>
            </a:r>
            <a:r>
              <a:rPr lang="en-US" altLang="en-US" sz="2200" dirty="0">
                <a:solidFill>
                  <a:srgbClr val="000000"/>
                </a:solidFill>
              </a:rPr>
              <a:t> is the systematic search for new product ideas.</a:t>
            </a:r>
          </a:p>
          <a:p>
            <a:pPr marL="0" indent="0">
              <a:spcBef>
                <a:spcPts val="600"/>
              </a:spcBef>
              <a:buNone/>
            </a:pPr>
            <a:r>
              <a:rPr lang="en-US" altLang="en-US" sz="2200" dirty="0">
                <a:solidFill>
                  <a:srgbClr val="000000"/>
                </a:solidFill>
              </a:rPr>
              <a:t>Sources of new product ideas</a:t>
            </a:r>
          </a:p>
          <a:p>
            <a:pPr>
              <a:spcBef>
                <a:spcPts val="600"/>
              </a:spcBef>
            </a:pPr>
            <a:r>
              <a:rPr lang="en-US" altLang="en-US" sz="2200" dirty="0">
                <a:solidFill>
                  <a:srgbClr val="000000"/>
                </a:solidFill>
              </a:rPr>
              <a:t>Internal</a:t>
            </a:r>
          </a:p>
          <a:p>
            <a:pPr>
              <a:spcBef>
                <a:spcPts val="600"/>
              </a:spcBef>
            </a:pPr>
            <a:r>
              <a:rPr lang="en-US" altLang="en-US" sz="2200" dirty="0">
                <a:solidFill>
                  <a:srgbClr val="000000"/>
                </a:solidFill>
              </a:rPr>
              <a:t>External</a:t>
            </a:r>
          </a:p>
        </p:txBody>
      </p:sp>
      <p:sp>
        <p:nvSpPr>
          <p:cNvPr id="7" name="Content Placeholder 6"/>
          <p:cNvSpPr>
            <a:spLocks noGrp="1"/>
          </p:cNvSpPr>
          <p:nvPr>
            <p:ph idx="4294967295"/>
          </p:nvPr>
        </p:nvSpPr>
        <p:spPr>
          <a:xfrm>
            <a:off x="4685874" y="1447800"/>
            <a:ext cx="4000925" cy="1692771"/>
          </a:xfrm>
        </p:spPr>
        <p:txBody>
          <a:bodyPr wrap="square">
            <a:spAutoFit/>
          </a:bodyPr>
          <a:lstStyle/>
          <a:p>
            <a:pPr marL="0" indent="0">
              <a:buNone/>
            </a:pPr>
            <a:r>
              <a:rPr lang="en-US" sz="2200" dirty="0"/>
              <a:t>Internal new product ideas: Many companies—such as Facebook—use hackathons to pick the brains of their own employees for innovative ideas.</a:t>
            </a:r>
            <a:endParaRPr lang="en-IN" sz="2200" dirty="0"/>
          </a:p>
        </p:txBody>
      </p:sp>
      <p:pic>
        <p:nvPicPr>
          <p:cNvPr id="9" name="Picture Placeholder 8" descr="A photo shows a hackathon event, in which, many young men and women are working on their laptops.">
            <a:extLst>
              <a:ext uri="{FF2B5EF4-FFF2-40B4-BE49-F238E27FC236}">
                <a16:creationId xmlns:a16="http://schemas.microsoft.com/office/drawing/2014/main" id="{67460998-220F-4AA8-B9E0-604F46391F5C}"/>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4685875" y="3352800"/>
            <a:ext cx="3881530" cy="2831234"/>
          </a:xfrm>
          <a:prstGeom prst="rect">
            <a:avLst/>
          </a:prstGeom>
        </p:spPr>
      </p:pic>
    </p:spTree>
    <p:extLst>
      <p:ext uri="{BB962C8B-B14F-4D97-AF65-F5344CB8AC3E}">
        <p14:creationId xmlns:p14="http://schemas.microsoft.com/office/powerpoint/2010/main" val="1290534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065"/>
            <a:ext cx="8229600" cy="984885"/>
          </a:xfrm>
        </p:spPr>
        <p:txBody>
          <a:bodyPr wrap="square">
            <a:spAutoFit/>
          </a:bodyPr>
          <a:lstStyle/>
          <a:p>
            <a:r>
              <a:rPr lang="en-IN" altLang="en-US" sz="3600" dirty="0">
                <a:latin typeface="+mj-lt"/>
                <a:ea typeface="ヒラギノ角ゴ Pro W3" charset="-128"/>
              </a:rPr>
              <a:t>New Product Development Process   </a:t>
            </a:r>
            <a:r>
              <a:rPr lang="en-IN" altLang="en-US" sz="2800" dirty="0">
                <a:latin typeface="+mj-lt"/>
                <a:ea typeface="ヒラギノ角ゴ Pro W3" charset="-128"/>
              </a:rPr>
              <a:t>(3 of 17)</a:t>
            </a:r>
            <a:endParaRPr lang="en-US" sz="2800" dirty="0">
              <a:latin typeface="+mj-lt"/>
            </a:endParaRPr>
          </a:p>
        </p:txBody>
      </p:sp>
      <p:sp>
        <p:nvSpPr>
          <p:cNvPr id="4" name="Content Placeholder 3"/>
          <p:cNvSpPr>
            <a:spLocks noGrp="1"/>
          </p:cNvSpPr>
          <p:nvPr>
            <p:ph idx="13"/>
          </p:nvPr>
        </p:nvSpPr>
        <p:spPr>
          <a:xfrm>
            <a:off x="447675" y="1373743"/>
            <a:ext cx="8229600" cy="369332"/>
          </a:xfrm>
        </p:spPr>
        <p:txBody>
          <a:bodyPr>
            <a:spAutoFit/>
          </a:bodyPr>
          <a:lstStyle/>
          <a:p>
            <a:pPr marL="0" indent="0">
              <a:buNone/>
            </a:pPr>
            <a:r>
              <a:rPr lang="en-US" sz="2400" b="1" dirty="0"/>
              <a:t>Idea Generation</a:t>
            </a:r>
            <a:endParaRPr lang="en-US" sz="2400" dirty="0"/>
          </a:p>
        </p:txBody>
      </p:sp>
      <p:sp>
        <p:nvSpPr>
          <p:cNvPr id="3" name="Content Placeholder 2"/>
          <p:cNvSpPr>
            <a:spLocks noGrp="1"/>
          </p:cNvSpPr>
          <p:nvPr>
            <p:ph idx="1"/>
          </p:nvPr>
        </p:nvSpPr>
        <p:spPr>
          <a:xfrm>
            <a:off x="457200" y="1992198"/>
            <a:ext cx="8229600" cy="2408352"/>
          </a:xfrm>
        </p:spPr>
        <p:txBody>
          <a:bodyPr>
            <a:spAutoFit/>
          </a:bodyPr>
          <a:lstStyle/>
          <a:p>
            <a:pPr marL="0" indent="0">
              <a:buNone/>
            </a:pPr>
            <a:r>
              <a:rPr lang="en-US" altLang="en-US" sz="2400" b="1" dirty="0">
                <a:solidFill>
                  <a:srgbClr val="000000"/>
                </a:solidFill>
              </a:rPr>
              <a:t>Internal sources</a:t>
            </a:r>
            <a:r>
              <a:rPr lang="en-US" altLang="en-US" sz="2400" dirty="0">
                <a:solidFill>
                  <a:srgbClr val="000000"/>
                </a:solidFill>
              </a:rPr>
              <a:t> refer to the company’s own formal research and development, management and staff, and </a:t>
            </a:r>
            <a:r>
              <a:rPr lang="en-US" altLang="en-US" sz="2400" dirty="0" err="1">
                <a:solidFill>
                  <a:srgbClr val="000000"/>
                </a:solidFill>
              </a:rPr>
              <a:t>intrapreneurial</a:t>
            </a:r>
            <a:r>
              <a:rPr lang="en-US" altLang="en-US" sz="2400" dirty="0">
                <a:solidFill>
                  <a:srgbClr val="000000"/>
                </a:solidFill>
              </a:rPr>
              <a:t> programs.</a:t>
            </a:r>
          </a:p>
          <a:p>
            <a:pPr marL="0" indent="0">
              <a:buNone/>
            </a:pPr>
            <a:r>
              <a:rPr lang="en-US" altLang="en-US" sz="2400" b="1" dirty="0">
                <a:solidFill>
                  <a:srgbClr val="000000"/>
                </a:solidFill>
              </a:rPr>
              <a:t>External sources</a:t>
            </a:r>
            <a:r>
              <a:rPr lang="en-US" altLang="en-US" sz="2400" dirty="0">
                <a:solidFill>
                  <a:srgbClr val="000000"/>
                </a:solidFill>
              </a:rPr>
              <a:t> refer to sources outside the company such as customers, competitors, distributors, suppliers, and outside design firms.</a:t>
            </a:r>
          </a:p>
        </p:txBody>
      </p:sp>
    </p:spTree>
    <p:extLst>
      <p:ext uri="{BB962C8B-B14F-4D97-AF65-F5344CB8AC3E}">
        <p14:creationId xmlns:p14="http://schemas.microsoft.com/office/powerpoint/2010/main" val="3459918681"/>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1515</TotalTime>
  <Words>7621</Words>
  <Application>Microsoft Office PowerPoint</Application>
  <PresentationFormat>On-screen Show (4:3)</PresentationFormat>
  <Paragraphs>433</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Symbol</vt:lpstr>
      <vt:lpstr>Times New Roman</vt:lpstr>
      <vt:lpstr>Verdana</vt:lpstr>
      <vt:lpstr>Wingdings</vt:lpstr>
      <vt:lpstr>508 Lecture</vt:lpstr>
      <vt:lpstr>Principles of Marketing</vt:lpstr>
      <vt:lpstr>GOOGLE (…er, Alphabet): The New Product Moonshot Factory</vt:lpstr>
      <vt:lpstr>Learning Objectives</vt:lpstr>
      <vt:lpstr>Learning Objective 1</vt:lpstr>
      <vt:lpstr>New Product Development Strategy</vt:lpstr>
      <vt:lpstr>Learning Objective 2</vt:lpstr>
      <vt:lpstr>New Product Development Process    (1 of 17)</vt:lpstr>
      <vt:lpstr>New Product Development Process  (2 of 17)</vt:lpstr>
      <vt:lpstr>New Product Development Process   (3 of 17)</vt:lpstr>
      <vt:lpstr>New Product Development Process    (4 of 17)</vt:lpstr>
      <vt:lpstr>New Product Development Process   (5 of 17)</vt:lpstr>
      <vt:lpstr>New Product Development Process   (6 of 17)</vt:lpstr>
      <vt:lpstr>New Product Development Process    (7 of 17)</vt:lpstr>
      <vt:lpstr>New Product Development Process  (8 of 17)</vt:lpstr>
      <vt:lpstr>New Product Development Process  (9 of 17)</vt:lpstr>
      <vt:lpstr>New Product Development Process    (10 of 17)</vt:lpstr>
      <vt:lpstr>New Product Development Process   (11 of 17)</vt:lpstr>
      <vt:lpstr>New Product Development Process    (12 of 17)</vt:lpstr>
      <vt:lpstr>New Product Development Process    (13 of 17)</vt:lpstr>
      <vt:lpstr>New Product Development Process    (14 of 17)</vt:lpstr>
      <vt:lpstr>New Product Development Process    (15 of 17)</vt:lpstr>
      <vt:lpstr>New Product Development Process   (16 of 17)</vt:lpstr>
      <vt:lpstr>New Product Development Process    (17 of 17)</vt:lpstr>
      <vt:lpstr>Learning Objective 3</vt:lpstr>
      <vt:lpstr>Product Life-Cycle Strategies (1 of 9)</vt:lpstr>
      <vt:lpstr>Product Life-Cycle Strategies (2 of 9)</vt:lpstr>
      <vt:lpstr>Product Life-Cycle Strategies (3 of 9)</vt:lpstr>
      <vt:lpstr>Product Life-Cycle Strategies (4 of 9)</vt:lpstr>
      <vt:lpstr>Product Life-Cycle Strategies (5 of 9)</vt:lpstr>
      <vt:lpstr>Product Life-Cycle Strategies (6 of 9)</vt:lpstr>
      <vt:lpstr>Product Life-Cycle Strategies (7 of 9)</vt:lpstr>
      <vt:lpstr>Product Life-Cycle Strategies (8 of 9)</vt:lpstr>
      <vt:lpstr>Product Life-Cycle Strategies (9 of 9)</vt:lpstr>
      <vt:lpstr>Learning Objective 4</vt:lpstr>
      <vt:lpstr>Additional Product and Service Considerations (1 of 2)</vt:lpstr>
      <vt:lpstr>Additional Product and Service Considerations (2 of 2)</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Marketing, Eighteenth Edition, Chapter 9, Developing New Products and Managing the Product Life Cycle</dc:title>
  <dc:subject>Marketing</dc:subject>
  <dc:creator>Kotler</dc:creator>
  <cp:keywords>Marketing</cp:keywords>
  <cp:lastModifiedBy>Nitin Shankar</cp:lastModifiedBy>
  <cp:revision>4927</cp:revision>
  <dcterms:created xsi:type="dcterms:W3CDTF">2014-07-14T20:04:21Z</dcterms:created>
  <dcterms:modified xsi:type="dcterms:W3CDTF">2020-06-25T06:21:02Z</dcterms:modified>
</cp:coreProperties>
</file>