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1435" r:id="rId2"/>
    <p:sldId id="1436" r:id="rId3"/>
    <p:sldId id="1368" r:id="rId4"/>
    <p:sldId id="1369" r:id="rId5"/>
    <p:sldId id="1370" r:id="rId6"/>
    <p:sldId id="1371" r:id="rId7"/>
    <p:sldId id="1437" r:id="rId8"/>
    <p:sldId id="1373" r:id="rId9"/>
    <p:sldId id="1438" r:id="rId10"/>
    <p:sldId id="1375" r:id="rId11"/>
    <p:sldId id="1376" r:id="rId12"/>
    <p:sldId id="1377" r:id="rId13"/>
    <p:sldId id="1378" r:id="rId14"/>
    <p:sldId id="1379" r:id="rId15"/>
    <p:sldId id="1380" r:id="rId16"/>
    <p:sldId id="1381" r:id="rId17"/>
    <p:sldId id="1382" r:id="rId18"/>
    <p:sldId id="1439" r:id="rId19"/>
    <p:sldId id="1440" r:id="rId20"/>
    <p:sldId id="1385" r:id="rId21"/>
    <p:sldId id="1441" r:id="rId22"/>
    <p:sldId id="1442" r:id="rId23"/>
    <p:sldId id="1443" r:id="rId24"/>
    <p:sldId id="1389" r:id="rId25"/>
    <p:sldId id="1390" r:id="rId26"/>
    <p:sldId id="1391" r:id="rId27"/>
    <p:sldId id="1392" r:id="rId28"/>
    <p:sldId id="1393" r:id="rId29"/>
    <p:sldId id="1394" r:id="rId30"/>
    <p:sldId id="1395" r:id="rId31"/>
    <p:sldId id="1396" r:id="rId32"/>
    <p:sldId id="7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guide id="11" orient="horz" pos="21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4" autoAdjust="0"/>
    <p:restoredTop sz="94291" autoAdjust="0"/>
  </p:normalViewPr>
  <p:slideViewPr>
    <p:cSldViewPr>
      <p:cViewPr varScale="1">
        <p:scale>
          <a:sx n="69" d="100"/>
          <a:sy n="69" d="100"/>
        </p:scale>
        <p:origin x="834" y="66"/>
      </p:cViewPr>
      <p:guideLst>
        <p:guide orient="horz" pos="2160"/>
        <p:guide pos="2880"/>
        <p:guide orient="horz" pos="1296"/>
        <p:guide orient="horz" pos="816"/>
        <p:guide orient="horz" pos="3984"/>
        <p:guide orient="horz" pos="384"/>
        <p:guide orient="horz" pos="144"/>
        <p:guide orient="horz" pos="1056"/>
        <p:guide pos="288"/>
        <p:guide pos="5472"/>
        <p:guide orient="horz" pos="2112"/>
      </p:guideLst>
    </p:cSldViewPr>
  </p:slideViewPr>
  <p:outlineViewPr>
    <p:cViewPr>
      <p:scale>
        <a:sx n="33" d="100"/>
        <a:sy n="33" d="100"/>
      </p:scale>
      <p:origin x="0" y="2158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Great Recession of 2008 to 2009 caused a fundamental and lasting shift in consumer attitudes toward price and quality. In response, many companies have changed their pricing approaches to bring them in line with changing economic conditions and consumer price perceptions.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More and more, marketers have adopted the strategy of </a:t>
            </a:r>
            <a:r>
              <a:rPr lang="en-US" sz="1200" b="1" kern="1200" dirty="0">
                <a:solidFill>
                  <a:schemeClr val="tx1"/>
                </a:solidFill>
                <a:effectLst/>
                <a:latin typeface="+mn-lt"/>
                <a:ea typeface="+mn-ea"/>
                <a:cs typeface="+mn-cs"/>
              </a:rPr>
              <a:t>good-value pricing</a:t>
            </a:r>
            <a:r>
              <a:rPr lang="en-US" sz="1200" kern="1200" dirty="0">
                <a:solidFill>
                  <a:schemeClr val="tx1"/>
                </a:solidFill>
                <a:effectLst/>
                <a:latin typeface="+mn-lt"/>
                <a:ea typeface="+mn-ea"/>
                <a:cs typeface="+mn-cs"/>
              </a:rPr>
              <a:t>—offering the right combination of quality and good service at a fair price. In many cases, this has involved introducing less-expensive versions of established brand name products or new lower-price lines.</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other cases, good-value pricing has involved redesigning existing brands to offer more quality for a given price or the same quality for less. Some companies even succeed by offering less value but at very low prices. For example, the ALDI supermarket chain has established an impressive good-value pricing position by which it gives customers “more ‘mmm’ for the dollar.” ALDI practices </a:t>
            </a:r>
            <a:r>
              <a:rPr lang="en-US" sz="1200" b="0" i="1" u="none" strike="noStrike" kern="1200" baseline="0" dirty="0">
                <a:solidFill>
                  <a:schemeClr val="tx1"/>
                </a:solidFill>
                <a:latin typeface="+mn-lt"/>
                <a:ea typeface="+mn-ea"/>
                <a:cs typeface="+mn-cs"/>
              </a:rPr>
              <a:t>everyday low pricing </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EDLP</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EDLP involves charging a constant, everyday low price with few or no temporary price discounts. The king of EDLP is </a:t>
            </a:r>
            <a:r>
              <a:rPr lang="en-US" sz="1200" b="0" i="0" u="none" strike="noStrike" kern="1200" baseline="0" dirty="0" err="1">
                <a:solidFill>
                  <a:schemeClr val="tx1"/>
                </a:solidFill>
                <a:latin typeface="+mn-lt"/>
                <a:ea typeface="+mn-ea"/>
                <a:cs typeface="+mn-cs"/>
              </a:rPr>
              <a:t>Walmart</a:t>
            </a:r>
            <a:r>
              <a:rPr lang="en-US" sz="1200" b="0" i="0" u="none" strike="noStrike" kern="1200" baseline="0" dirty="0">
                <a:solidFill>
                  <a:schemeClr val="tx1"/>
                </a:solidFill>
                <a:latin typeface="+mn-lt"/>
                <a:ea typeface="+mn-ea"/>
                <a:cs typeface="+mn-cs"/>
              </a:rPr>
              <a:t>, which practically defined the concept.</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1783676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Good-value pricing: ALDI keeps costs low so that it can offer customers “impressively high quality at impossibly low prices” every day.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753522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Department stores such as Sears and Macy’s practice high-low pricing by having frequent sale days, early-bird savings, and bonus earnings for store credit-card holders.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3066742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Value-based pricing doesn’t mean simply charging what customers want to pay or setting low prices to meet competition. Instead, many companies adopt </a:t>
            </a:r>
            <a:r>
              <a:rPr lang="en-US" altLang="en-US" b="1" dirty="0"/>
              <a:t>value-added pricing</a:t>
            </a:r>
            <a:r>
              <a:rPr lang="en-US" altLang="en-US" dirty="0"/>
              <a:t> strategies</a:t>
            </a:r>
            <a:r>
              <a:rPr lang="en-US" altLang="en-US" baseline="0" dirty="0"/>
              <a:t> r</a:t>
            </a:r>
            <a:r>
              <a:rPr lang="en-US" altLang="en-US" dirty="0"/>
              <a:t>ather than cut prices to match competitors. </a:t>
            </a:r>
          </a:p>
          <a:p>
            <a:endParaRPr lang="en-US" altLang="en-US" dirty="0"/>
          </a:p>
          <a:p>
            <a:r>
              <a:rPr lang="en-US" altLang="en-US" dirty="0"/>
              <a:t>For example, even as frugal consumer spending habits linger, some movie theater chains are </a:t>
            </a:r>
            <a:r>
              <a:rPr lang="en-US" altLang="en-US" i="1" dirty="0"/>
              <a:t>adding</a:t>
            </a:r>
            <a:r>
              <a:rPr lang="en-US" altLang="en-US" dirty="0"/>
              <a:t> amenities and charging </a:t>
            </a:r>
            <a:r>
              <a:rPr lang="en-US" altLang="en-US" i="1" dirty="0"/>
              <a:t>more</a:t>
            </a:r>
            <a:r>
              <a:rPr lang="en-US" altLang="en-US" dirty="0"/>
              <a:t> rather than cutting services to maintain lower admission prices.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135456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Whereas customer-value perceptions set the price ceiling, costs set the floor for the price that the company can charge. </a:t>
            </a:r>
          </a:p>
          <a:p>
            <a:endParaRPr lang="en-US" altLang="en-US" dirty="0"/>
          </a:p>
          <a:p>
            <a:r>
              <a:rPr lang="en-US" altLang="en-US" dirty="0"/>
              <a:t>Some companies, such as </a:t>
            </a:r>
            <a:r>
              <a:rPr lang="en-US" altLang="en-US" dirty="0" err="1"/>
              <a:t>Walmart</a:t>
            </a:r>
            <a:r>
              <a:rPr lang="en-US" altLang="en-US" dirty="0"/>
              <a:t> or Southwest Airlines, work to become the </a:t>
            </a:r>
            <a:r>
              <a:rPr lang="en-US" altLang="en-US" i="1" dirty="0"/>
              <a:t>low-cost</a:t>
            </a:r>
            <a:r>
              <a:rPr lang="en-US" altLang="en-US" dirty="0"/>
              <a:t> </a:t>
            </a:r>
            <a:r>
              <a:rPr lang="en-US" altLang="en-US" i="1" dirty="0"/>
              <a:t>producers</a:t>
            </a:r>
            <a:r>
              <a:rPr lang="en-US" altLang="en-US" dirty="0"/>
              <a:t> in their industries. Companies with lower costs can set lower prices that result in smaller margins but greater sales and profits. However, other companies—such as Apple, BMW, and Steinway—intentionally pay higher costs so that they can add value and claim higher prices and margins.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3241161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1" dirty="0"/>
              <a:t>Fixed costs</a:t>
            </a:r>
            <a:r>
              <a:rPr lang="en-US" altLang="en-US" dirty="0"/>
              <a:t> (also known as </a:t>
            </a:r>
            <a:r>
              <a:rPr lang="en-US" altLang="en-US" b="1" dirty="0"/>
              <a:t>overhead</a:t>
            </a:r>
            <a:r>
              <a:rPr lang="en-US" altLang="en-US" dirty="0"/>
              <a:t>) are costs that do not vary with production or sales level.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130383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1" dirty="0"/>
              <a:t>Variable costs</a:t>
            </a:r>
            <a:r>
              <a:rPr lang="en-US" altLang="en-US" dirty="0"/>
              <a:t> vary directly with the level of production. Each PC produced by HP involves a cost of computer chips, wires, plastic, packaging, and other inputs. Although these costs tend to be the same for each unit produced, they are called variable costs because the total varies directly with the number of units produced.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466626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Management wants to charge a price that will at least cover the total production costs at a given level of production.</a:t>
            </a:r>
          </a:p>
          <a:p>
            <a:endParaRPr lang="en-US" altLang="en-US" dirty="0"/>
          </a:p>
          <a:p>
            <a:r>
              <a:rPr lang="en-US" altLang="en-US" dirty="0"/>
              <a:t>The company must watch its costs carefully. If it costs the company more than its competitors to produce and sell a similar product, the company will need to charge a higher price or make less profit, putting it at a competitive disadvantage.</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4195274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Note to Instructor</a:t>
            </a:r>
          </a:p>
          <a:p>
            <a:r>
              <a:rPr lang="en-US" altLang="en-US" dirty="0"/>
              <a:t>It is best to use an example like the Lenovo example given in the book: </a:t>
            </a:r>
          </a:p>
          <a:p>
            <a:endParaRPr lang="en-US" altLang="en-US" dirty="0"/>
          </a:p>
          <a:p>
            <a:pPr marL="344488" lvl="1" indent="-177800"/>
            <a:r>
              <a:rPr lang="en-US" altLang="en-US" dirty="0"/>
              <a:t>Suppose Lenovo</a:t>
            </a:r>
            <a:r>
              <a:rPr lang="en-US" altLang="en-US" baseline="0" dirty="0"/>
              <a:t> </a:t>
            </a:r>
            <a:r>
              <a:rPr lang="en-US" altLang="en-US" dirty="0"/>
              <a:t>has built a plant to produce 1,000 tablet computers per day. </a:t>
            </a:r>
            <a:r>
              <a:rPr lang="en-US" altLang="en-US" b="1" dirty="0"/>
              <a:t>Figure 10.3A </a:t>
            </a:r>
            <a:r>
              <a:rPr lang="en-US" altLang="en-US" dirty="0"/>
              <a:t>shows the typical short‑run average cost curve (SRAC). It shows that the cost per tablet computer is high if Lenovo’s factory produces only a few per day. But as production moves up to 1,000 tablet computers per day, average cost falls. This is because fixed costs are spread over more units, with each one bearing a smaller share of the fixed cost. Lenovo can try to produce more than 1,000 tablet computers per day, but average costs will increase because the plant becomes inefficient. Workers have to wait for machines, the machines break down more often, and workers get in each other’s way.</a:t>
            </a:r>
          </a:p>
          <a:p>
            <a:pPr marL="344488" lvl="1" indent="-177800"/>
            <a:endParaRPr lang="en-US" altLang="en-US" dirty="0"/>
          </a:p>
          <a:p>
            <a:pPr marL="344488" lvl="1" indent="-177800"/>
            <a:r>
              <a:rPr lang="en-US" altLang="en-US" dirty="0"/>
              <a:t>If Lenovo believed it could sell 2,000 tablet computers a day, it should consider building a larger plant. The plant would use more efficient machinery and work arrangements. Also, the unit cost of producing 2,000 tablets per day would be lower than the unit cost of producing 1,000 units per day, as shown in the long‑run average cost (LRAC) curve (</a:t>
            </a:r>
            <a:r>
              <a:rPr lang="en-US" altLang="en-US" b="1" dirty="0"/>
              <a:t>Figure 10.3B</a:t>
            </a:r>
            <a:r>
              <a:rPr lang="en-US" altLang="en-US" dirty="0"/>
              <a:t>). </a:t>
            </a:r>
          </a:p>
          <a:p>
            <a:pPr marL="344488" lvl="1" indent="-177800"/>
            <a:endParaRPr lang="en-US" altLang="en-US" dirty="0"/>
          </a:p>
          <a:p>
            <a:pPr marL="344488" lvl="1" indent="-177800"/>
            <a:r>
              <a:rPr lang="en-US" altLang="en-US" dirty="0"/>
              <a:t>In fact, a 3,000‑capacity plant would even be more efficient, according to Figure 10.3B. But a 4,000-daily production plant would be less efficient because of increasing diseconomies of scale—too many workers to manage, paperwork slowing things down, and so on. </a:t>
            </a:r>
          </a:p>
          <a:p>
            <a:pPr marL="344488" lvl="1" indent="-177800"/>
            <a:endParaRPr lang="en-US" altLang="en-US" dirty="0"/>
          </a:p>
          <a:p>
            <a:pPr marL="344488" lvl="1" indent="-177800"/>
            <a:r>
              <a:rPr lang="en-US" altLang="en-US" dirty="0"/>
              <a:t>Figure 10.3B shows that a 3,000-daily production plant is the best size to build if demand is strong enough to support this level of production.</a:t>
            </a:r>
          </a:p>
          <a:p>
            <a:pPr marL="344488" lvl="1" indent="-177800"/>
            <a:endParaRPr lang="en-US" altLang="en-US" dirty="0"/>
          </a:p>
          <a:p>
            <a:pPr marL="344488" lvl="1" indent="-177800"/>
            <a:r>
              <a:rPr lang="en-US" altLang="en-US" dirty="0"/>
              <a:t>Long Description</a:t>
            </a: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line chart in Part A gives the following information: </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x-axis shows "Quantity produced per day." The y-axis shows "Cost per unit." </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chart shows a line that is shaped like a shallow tub. The line is labeled "SRAC." A vertical line from the crest of curve cuts the x-axis at 1,000.</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A note tagged to the chart reads "What’s the point of all the cost curves in this and the next few figures? Costs are an important factor in setting price, and companies must understand them well!"</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 </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line chart in Part B gives the following information:</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x-axis shows "Quantity produced per day." The y-axis shows "Cost per unit." </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chart shows 4 shallow tubs. One arm of each tub overlaps another. Each of the curves is labeled "SRAC." A line that connects the crests of all the tubs is labeled "LRAC."</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A vertical line from the crests of each of the 4 curves cuts the x-axis at 1000, 2000, 3000, and 4000.</a:t>
            </a:r>
            <a:endParaRPr lang="en-IN" sz="1200" dirty="0">
              <a:solidFill>
                <a:srgbClr val="000000"/>
              </a:solidFill>
              <a:effectLst/>
              <a:latin typeface="Calibri" panose="020F0502020204030204" pitchFamily="34" charset="0"/>
              <a:ea typeface="Times New Roman" panose="02020603050405020304" pitchFamily="18" charset="0"/>
            </a:endParaRPr>
          </a:p>
          <a:p>
            <a:pPr marL="344488" lvl="1" indent="-177800"/>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009496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Note to Instructor</a:t>
            </a:r>
          </a:p>
          <a:p>
            <a:r>
              <a:rPr lang="en-US" altLang="en-US" dirty="0"/>
              <a:t>The Lenovo example continues as follows with </a:t>
            </a:r>
            <a:r>
              <a:rPr lang="en-US" altLang="en-US" b="1" dirty="0"/>
              <a:t>Figure 10.4</a:t>
            </a:r>
            <a:r>
              <a:rPr lang="en-US" altLang="en-US" dirty="0"/>
              <a:t>:</a:t>
            </a:r>
          </a:p>
          <a:p>
            <a:r>
              <a:rPr lang="en-US" altLang="en-US" dirty="0"/>
              <a:t>Suppose Lenovo</a:t>
            </a:r>
            <a:r>
              <a:rPr lang="en-US" altLang="en-US" baseline="0" dirty="0"/>
              <a:t> </a:t>
            </a:r>
            <a:r>
              <a:rPr lang="en-US" altLang="en-US" dirty="0"/>
              <a:t>runs a plant that produces 3,000 tablets per day. As Lenovo gains experience in producing tablets, it learns how to do it better. This drop in the average cost with accumulated production experience is called the </a:t>
            </a:r>
            <a:r>
              <a:rPr lang="en-US" altLang="en-US" b="1" dirty="0"/>
              <a:t>experience curve</a:t>
            </a:r>
            <a:r>
              <a:rPr lang="en-US" altLang="en-US" dirty="0"/>
              <a:t> (or the </a:t>
            </a:r>
            <a:r>
              <a:rPr lang="en-US" altLang="en-US" b="1" dirty="0"/>
              <a:t>learning curve</a:t>
            </a:r>
            <a:r>
              <a:rPr lang="en-US" altLang="en-US" dirty="0"/>
              <a:t>).</a:t>
            </a:r>
          </a:p>
          <a:p>
            <a:endParaRPr lang="en-US" altLang="en-US" dirty="0"/>
          </a:p>
          <a:p>
            <a:r>
              <a:rPr lang="en-US" altLang="en-US" dirty="0"/>
              <a:t>If a downward-sloping experience curve exists, this is highly significant for the company. Not only will the company’s unit production cost fall, but it will fall faster if the company makes and sells more during a given time period. But the market has to stand ready to buy the higher output. And to take advantage of the experience curve, Lenovo must get a large market share early in the product’s life cycle. This suggests the following pricing strategy: Lenovo should price its calculators low; its sales will then increase, and its costs will decrease through gaining more experience, and then it can lower its prices further. Some companies have built successful strategies around the experience curve. </a:t>
            </a:r>
            <a:endParaRPr lang="en-US" altLang="en-US" i="1" dirty="0"/>
          </a:p>
          <a:p>
            <a:endParaRPr lang="en-US" dirty="0"/>
          </a:p>
          <a:p>
            <a:r>
              <a:rPr lang="en-US" dirty="0"/>
              <a:t>Long Description</a:t>
            </a:r>
          </a:p>
          <a:p>
            <a:pPr fontAlgn="auto">
              <a:lnSpc>
                <a:spcPct val="107000"/>
              </a:lnSpc>
              <a:spcAft>
                <a:spcPts val="800"/>
              </a:spcAft>
            </a:pPr>
            <a:r>
              <a:rPr lang="en-US" sz="1200" dirty="0">
                <a:solidFill>
                  <a:srgbClr val="000000"/>
                </a:solidFill>
                <a:effectLst/>
                <a:latin typeface="Calibri" panose="020F0502020204030204" pitchFamily="34" charset="0"/>
                <a:ea typeface="Times New Roman" panose="02020603050405020304" pitchFamily="18" charset="0"/>
              </a:rPr>
              <a:t>The x-axis of the chart shows "Accumulated production." The values on the y-axis are 100,000, 200,000, 400,000, and 800,000. The y-axis shows "Cost per unit." Its values range from 0 to $10, in increments of $2. </a:t>
            </a:r>
            <a:endParaRPr lang="en-IN" sz="1200" dirty="0">
              <a:solidFill>
                <a:srgbClr val="000000"/>
              </a:solidFill>
              <a:effectLst/>
              <a:latin typeface="Calibri" panose="020F0502020204030204" pitchFamily="34" charset="0"/>
              <a:ea typeface="Times New Roman" panose="02020603050405020304" pitchFamily="18" charset="0"/>
            </a:endParaRPr>
          </a:p>
          <a:p>
            <a:pPr fontAlgn="auto">
              <a:lnSpc>
                <a:spcPct val="107000"/>
              </a:lnSpc>
              <a:spcAft>
                <a:spcPts val="800"/>
              </a:spcAft>
            </a:pPr>
            <a:r>
              <a:rPr lang="en-US" sz="1200" dirty="0">
                <a:solidFill>
                  <a:srgbClr val="000000"/>
                </a:solidFill>
                <a:effectLst/>
                <a:latin typeface="Calibri" panose="020F0502020204030204" pitchFamily="34" charset="0"/>
                <a:ea typeface="Times New Roman" panose="02020603050405020304" pitchFamily="18" charset="0"/>
              </a:rPr>
              <a:t>The chart shows a straight line with a negative slope. Approximate values of some of the points on the line are (100,000, $10), (200,000, $8), (800,000, $6).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846103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Apple</a:t>
            </a:r>
            <a:r>
              <a:rPr lang="en-US" baseline="0" dirty="0"/>
              <a:t> is the prototypical premium </a:t>
            </a:r>
            <a:r>
              <a:rPr lang="en-US" baseline="0" dirty="0" err="1"/>
              <a:t>pricer</a:t>
            </a:r>
            <a:r>
              <a:rPr lang="en-US" baseline="0" dirty="0"/>
              <a:t>.  However, Apple’s products sell regardless of the high prices. Apple sells an experience. Its ability to command higher prices has produced stunning revenue and profit results, making Apple one of the largest and most valuable companies in the world.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96956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simplest pricing method is </a:t>
            </a:r>
            <a:r>
              <a:rPr lang="en-US" altLang="en-US" b="1" dirty="0"/>
              <a:t>cost-plus pricing</a:t>
            </a:r>
            <a:r>
              <a:rPr lang="en-US" altLang="en-US" dirty="0"/>
              <a:t> (or </a:t>
            </a:r>
            <a:r>
              <a:rPr lang="en-US" altLang="en-US" b="1" dirty="0"/>
              <a:t>markup pricing</a:t>
            </a:r>
            <a:r>
              <a:rPr lang="en-US" altLang="en-US" b="0" dirty="0"/>
              <a:t>).</a:t>
            </a:r>
            <a:r>
              <a:rPr lang="en-US" altLang="en-US" b="0" baseline="0" dirty="0"/>
              <a:t> </a:t>
            </a:r>
            <a:r>
              <a:rPr lang="en-US" altLang="en-US" dirty="0"/>
              <a:t>Price is</a:t>
            </a:r>
            <a:r>
              <a:rPr lang="en-US" altLang="en-US" baseline="0" dirty="0"/>
              <a:t> calculated </a:t>
            </a:r>
            <a:r>
              <a:rPr lang="en-US" altLang="en-US" dirty="0"/>
              <a:t>by adding a standard markup to the</a:t>
            </a:r>
            <a:r>
              <a:rPr lang="en-US" altLang="en-US" baseline="0" dirty="0"/>
              <a:t> manufacturer’s </a:t>
            </a:r>
            <a:r>
              <a:rPr lang="en-US" altLang="en-US" dirty="0"/>
              <a:t>costs. </a:t>
            </a:r>
          </a:p>
          <a:p>
            <a:endParaRPr lang="en-US" altLang="en-US" dirty="0"/>
          </a:p>
          <a:p>
            <a:r>
              <a:rPr lang="en-US" altLang="en-US" dirty="0"/>
              <a:t>To illustrate markup pricing, </a:t>
            </a:r>
            <a:r>
              <a:rPr lang="en-US" altLang="en-US" b="1" dirty="0"/>
              <a:t>suppose a manufacturer</a:t>
            </a:r>
            <a:r>
              <a:rPr lang="en-US" altLang="en-US" b="1" baseline="0" dirty="0"/>
              <a:t> of toasters has a </a:t>
            </a:r>
            <a:r>
              <a:rPr lang="en-US" altLang="en-US" b="1" dirty="0"/>
              <a:t>cost of $16/unit</a:t>
            </a:r>
            <a:r>
              <a:rPr lang="en-US" altLang="en-US" dirty="0"/>
              <a:t>. If the manufacturer wants to earn a 20 percent markup on sales, the price is calculated by the following:</a:t>
            </a:r>
          </a:p>
          <a:p>
            <a:endParaRPr lang="en-US" altLang="en-US" dirty="0"/>
          </a:p>
          <a:p>
            <a:r>
              <a:rPr lang="en-US" sz="1200" b="0" i="0" u="none" strike="noStrike" kern="1200" baseline="0" dirty="0">
                <a:solidFill>
                  <a:schemeClr val="tx1"/>
                </a:solidFill>
                <a:latin typeface="+mn-lt"/>
                <a:ea typeface="+mn-ea"/>
                <a:cs typeface="+mn-cs"/>
              </a:rPr>
              <a:t>markup price = unit cost/(1 - desired return on sales) =$16/(1 - .2) = $20</a:t>
            </a:r>
            <a:endParaRPr lang="en-US" altLang="en-US" dirty="0"/>
          </a:p>
          <a:p>
            <a:endParaRPr lang="en-US" altLang="en-US" dirty="0"/>
          </a:p>
          <a:p>
            <a:r>
              <a:rPr lang="en-US" altLang="en-US" dirty="0"/>
              <a:t>The manufacturer would charge dealers $20 per unit and make a profit of $4 per unit. The dealers, in turn, will mark up the toaster. If dealers want to earn 50 percent on the sales price, they will mark up the toaster to $40 ($20 + 50% of $40). This number is equivalent to a </a:t>
            </a:r>
            <a:r>
              <a:rPr lang="en-US" altLang="en-US" i="1" dirty="0"/>
              <a:t>markup on cost</a:t>
            </a:r>
            <a:r>
              <a:rPr lang="en-US" altLang="en-US" dirty="0"/>
              <a:t> of 100 percent ($20/$20).</a:t>
            </a:r>
          </a:p>
          <a:p>
            <a:endParaRPr lang="en-US" altLang="en-US" dirty="0"/>
          </a:p>
          <a:p>
            <a:r>
              <a:rPr lang="en-US" altLang="en-US" b="0" dirty="0"/>
              <a:t>Does using standard markups to set prices make sense? Generally, no. </a:t>
            </a:r>
            <a:r>
              <a:rPr lang="en-US" altLang="en-US" dirty="0"/>
              <a:t>Any pricing method that ignores demand and competitor prices is not likely to lead to the best price. Still, markup pricing remains popular for many reasons.</a:t>
            </a:r>
          </a:p>
          <a:p>
            <a:pPr marL="0" indent="0">
              <a:buFontTx/>
              <a:buNone/>
            </a:pPr>
            <a:endParaRPr lang="en-US" altLang="en-US" dirty="0"/>
          </a:p>
          <a:p>
            <a:pPr marL="171450" indent="-171450">
              <a:buFont typeface="Arial" panose="020B0604020202020204" pitchFamily="34" charset="0"/>
              <a:buChar char="•"/>
            </a:pPr>
            <a:r>
              <a:rPr lang="en-US" altLang="en-US" dirty="0"/>
              <a:t>Sellers are more certain about costs than about demand.</a:t>
            </a:r>
          </a:p>
          <a:p>
            <a:pPr marL="171450" indent="-171450">
              <a:buFont typeface="Arial" panose="020B0604020202020204" pitchFamily="34" charset="0"/>
              <a:buChar char="•"/>
            </a:pPr>
            <a:r>
              <a:rPr lang="en-US" altLang="en-US" dirty="0"/>
              <a:t>By tying the price to cost, sellers simplify pricing.</a:t>
            </a:r>
          </a:p>
          <a:p>
            <a:pPr marL="171450" indent="-171450">
              <a:buFont typeface="Arial" panose="020B0604020202020204" pitchFamily="34" charset="0"/>
              <a:buChar char="•"/>
            </a:pPr>
            <a:r>
              <a:rPr lang="en-US" altLang="en-US" dirty="0"/>
              <a:t>There is no need to make frequent adjustments as demand changes.</a:t>
            </a:r>
          </a:p>
          <a:p>
            <a:pPr marL="171450" indent="-171450">
              <a:buFont typeface="Arial" panose="020B0604020202020204" pitchFamily="34" charset="0"/>
              <a:buChar char="•"/>
            </a:pPr>
            <a:r>
              <a:rPr lang="en-US" altLang="en-US" dirty="0"/>
              <a:t>If</a:t>
            </a:r>
            <a:r>
              <a:rPr lang="en-US" altLang="en-US" baseline="0" dirty="0"/>
              <a:t> the </a:t>
            </a:r>
            <a:r>
              <a:rPr lang="en-US" altLang="en-US" dirty="0"/>
              <a:t>industry uses</a:t>
            </a:r>
            <a:r>
              <a:rPr lang="en-US" altLang="en-US" baseline="0" dirty="0"/>
              <a:t> this</a:t>
            </a:r>
            <a:r>
              <a:rPr lang="en-US" altLang="en-US" dirty="0"/>
              <a:t> method, prices tend to be similar and price competition is minimized.</a:t>
            </a:r>
          </a:p>
          <a:p>
            <a:pPr marL="171450" indent="-171450">
              <a:buFont typeface="Arial" panose="020B0604020202020204" pitchFamily="34" charset="0"/>
              <a:buChar char="•"/>
            </a:pPr>
            <a:r>
              <a:rPr lang="en-US" altLang="en-US" dirty="0"/>
              <a:t>Many people feel that cost-plus pricing is fairer to both buyers and sellers.</a:t>
            </a:r>
          </a:p>
          <a:p>
            <a:pPr marL="171450" indent="-171450">
              <a:buFont typeface="Arial" panose="020B0604020202020204" pitchFamily="34" charset="0"/>
              <a:buChar char="•"/>
            </a:pPr>
            <a:r>
              <a:rPr lang="en-US" altLang="en-US" dirty="0"/>
              <a:t>Sellers earn a fair return but do not take advantage of buyers if demand becomes great.</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276728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Another cost-oriented pricing approach is </a:t>
            </a:r>
            <a:r>
              <a:rPr lang="en-US" altLang="en-US" b="1" dirty="0"/>
              <a:t>break-even pricing</a:t>
            </a:r>
            <a:r>
              <a:rPr lang="en-US" altLang="en-US" dirty="0"/>
              <a:t> (or a variation called </a:t>
            </a:r>
            <a:r>
              <a:rPr lang="en-US" altLang="en-US" b="1" dirty="0"/>
              <a:t>target return pricing</a:t>
            </a:r>
            <a:r>
              <a:rPr lang="en-US" altLang="en-US" dirty="0"/>
              <a:t>). The firm tries to determine the price at which it will break even or make the target return it is seeking.</a:t>
            </a:r>
          </a:p>
          <a:p>
            <a:endParaRPr lang="en-US" altLang="en-US" dirty="0"/>
          </a:p>
          <a:p>
            <a:r>
              <a:rPr lang="en-US" altLang="en-US" dirty="0"/>
              <a:t>Target return pricing uses the concept of a </a:t>
            </a:r>
            <a:r>
              <a:rPr lang="en-US" altLang="en-US" i="1" dirty="0"/>
              <a:t>break-even chart</a:t>
            </a:r>
            <a:r>
              <a:rPr lang="en-US" altLang="en-US" dirty="0"/>
              <a:t>, which shows the total cost and total revenue expected at different sales volume levels. </a:t>
            </a:r>
          </a:p>
          <a:p>
            <a:endParaRPr lang="en-US" dirty="0"/>
          </a:p>
          <a:p>
            <a:r>
              <a:rPr lang="en-US" dirty="0"/>
              <a:t>Long Description</a:t>
            </a: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chart shows "Sales volume in thousands of units" on the x-axis. Its values range from 0 to 50, in increments of 10. The y-axis shows the "Cost in thousands of dollars." Its values range from 0 to 1,200 in increments of 200.</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chart shows three lines - "Total revenue," "Total cost," and "Fixed cost."</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"Fixed cost "line is horizontal and is drawn at y equals 300.</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"Total cost "line starts from 300 on the y-axis and is upward inclined. </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"Total revenue" line starts from (0, 0) and is inclined upward, much steeper than "Total cost" line. A note is tagged to the point of intersection of "Total revenue" and "Total cost." The note reads "At the break-even point, here 30,000 units, total revenue equals total cost." </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At a sales volume of 50,000 units, the "Total cost" line shows a cost of $800,000. At the same volume, "Total revenue" is $1,000,000. The gap between the two is labeled "Target return ($200,000)." A note tagged to "Target return" reads "To make a target return of $200,000, the company must sell 50,000 units. But will customers buy that many units at the $20 price? The company should consider different prices and estimate break-even volumes and probable demand at each price. Take a look at Table 10.1."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040358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From</a:t>
            </a:r>
            <a:r>
              <a:rPr lang="en-US" altLang="en-US" baseline="0" dirty="0"/>
              <a:t> the toaster example on the previous two slides, t</a:t>
            </a:r>
            <a:r>
              <a:rPr lang="en-US" altLang="en-US" dirty="0"/>
              <a:t>he manufacturer should consider different prices and estimate break-even volumes, probable demand, and profits for each. This is done in Table 10.1. The table shows that as price increases, the break-even volume drops (column 2). But as price increases, the demand for toasters also decreases (column 3). </a:t>
            </a:r>
          </a:p>
          <a:p>
            <a:endParaRPr lang="en-US" altLang="en-US" dirty="0"/>
          </a:p>
          <a:p>
            <a:r>
              <a:rPr lang="en-US" altLang="en-US" dirty="0"/>
              <a:t>The manufacturer should consider different prices and estimate break-even volumes, probable demand, and profits for each.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847928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Pricing versus competitors: Caterpillar dominates the heavy equipment industry despite charging premium prices. Customers believe that Caterpillar gives them a lot more value for the price over the lifetime of its machines.</a:t>
            </a:r>
          </a:p>
          <a:p>
            <a:endParaRPr lang="en-US" altLang="en-US" sz="1200" b="0" i="0" u="none" strike="noStrike" kern="1200" baseline="0" dirty="0">
              <a:solidFill>
                <a:schemeClr val="tx1"/>
              </a:solidFill>
              <a:latin typeface="+mn-lt"/>
              <a:ea typeface="+mn-ea"/>
              <a:cs typeface="+mn-cs"/>
            </a:endParaRPr>
          </a:p>
          <a:p>
            <a:r>
              <a:rPr lang="en-US" altLang="en-US" b="1" dirty="0"/>
              <a:t>Competition-based pricing</a:t>
            </a:r>
            <a:r>
              <a:rPr lang="en-US" altLang="en-US" dirty="0"/>
              <a:t> involves setting prices based on competitors’ strategies, costs, prices, and market offerin</a:t>
            </a:r>
            <a:r>
              <a:rPr lang="en-US" altLang="en-US" b="0" dirty="0"/>
              <a:t>gs. Consumers will base their judgments of a product’s value on the prices that competitors charge for similar products.</a:t>
            </a:r>
          </a:p>
          <a:p>
            <a:endParaRPr lang="en-US" altLang="en-US" dirty="0"/>
          </a:p>
          <a:p>
            <a:r>
              <a:rPr lang="en-US" altLang="en-US" dirty="0"/>
              <a:t>In assessing competitors’ pricing strategies, the company should ask: </a:t>
            </a:r>
          </a:p>
          <a:p>
            <a:endParaRPr lang="en-US" altLang="en-US" dirty="0"/>
          </a:p>
          <a:p>
            <a:pPr marL="228600" indent="-228600">
              <a:buFont typeface="+mj-lt"/>
              <a:buAutoNum type="arabicPeriod"/>
            </a:pPr>
            <a:r>
              <a:rPr lang="en-US" altLang="en-US" dirty="0"/>
              <a:t>How does the company’s market offering compare with competitors’ offerings in terms of customer value? </a:t>
            </a:r>
          </a:p>
          <a:p>
            <a:pPr marL="228600" indent="-228600">
              <a:buFont typeface="+mj-lt"/>
              <a:buAutoNum type="arabicPeriod"/>
            </a:pPr>
            <a:r>
              <a:rPr lang="en-US" altLang="en-US" dirty="0"/>
              <a:t>How strong are current competitors and what are their current pricing strategies?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1917327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Discussion</a:t>
            </a:r>
            <a:r>
              <a:rPr lang="en-US" sz="1200" b="1" kern="1200" baseline="0" dirty="0">
                <a:solidFill>
                  <a:schemeClr val="tx1"/>
                </a:solidFill>
                <a:effectLst/>
                <a:latin typeface="+mn-lt"/>
                <a:ea typeface="+mn-ea"/>
                <a:cs typeface="+mn-cs"/>
              </a:rPr>
              <a:t> Question</a:t>
            </a:r>
            <a:endParaRPr lang="en-US" sz="1200" b="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What other issues beyond the market and the economy must marketers consider when setting prices?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Other </a:t>
            </a:r>
            <a:r>
              <a:rPr lang="en-US" sz="1200" i="1" kern="1200" dirty="0">
                <a:solidFill>
                  <a:schemeClr val="tx1"/>
                </a:solidFill>
                <a:effectLst/>
                <a:latin typeface="+mn-lt"/>
                <a:ea typeface="+mn-ea"/>
                <a:cs typeface="+mn-cs"/>
              </a:rPr>
              <a:t>internal</a:t>
            </a:r>
            <a:r>
              <a:rPr lang="en-US" sz="1200" kern="1200" dirty="0">
                <a:solidFill>
                  <a:schemeClr val="tx1"/>
                </a:solidFill>
                <a:effectLst/>
                <a:latin typeface="+mn-lt"/>
                <a:ea typeface="+mn-ea"/>
                <a:cs typeface="+mn-cs"/>
              </a:rPr>
              <a:t> factors that influence pricing decisions include the company’s overall marketing strategy, objectives, and marketing mix, as well as organizational considerations. Price is only one element of the company’s broader marketing strategy. If the company has selected its target market and positioning carefully, then its marketing mix strategy, including price, will be fairly straightforward. Common pricing objectives might include customer retention and building profitable customer relationships, preventing competition, supporting resellers and gaining their support, or avoiding government intervention. Price decisions must be coordinated with product design, distribution, and promotion decisions to form a consistent and effective marketing program. Finally, in order to coordinate pricing goals and decisions, management must decide who within the organization is responsible for setting price.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Other </a:t>
            </a:r>
            <a:r>
              <a:rPr lang="en-US" sz="1200" i="1" kern="1200" dirty="0">
                <a:solidFill>
                  <a:schemeClr val="tx1"/>
                </a:solidFill>
                <a:effectLst/>
                <a:latin typeface="+mn-lt"/>
                <a:ea typeface="+mn-ea"/>
                <a:cs typeface="+mn-cs"/>
              </a:rPr>
              <a:t>external</a:t>
            </a:r>
            <a:r>
              <a:rPr lang="en-US" sz="1200" kern="1200" dirty="0">
                <a:solidFill>
                  <a:schemeClr val="tx1"/>
                </a:solidFill>
                <a:effectLst/>
                <a:latin typeface="+mn-lt"/>
                <a:ea typeface="+mn-ea"/>
                <a:cs typeface="+mn-cs"/>
              </a:rPr>
              <a:t> pricing considerations include the nature of the market and demand and environmental factors such as the economy, reseller needs, and government actions. Ultimately, the customer decides whether the company has set the right price. The customer weighs the price against the perceived values of using the product—if the price exceeds the sum of the values, consumers will not buy. So the company must understand such concepts as demand curves (the price–demand relationship) and price elasticity (consumer sensitivity to prices).</a:t>
            </a:r>
          </a:p>
          <a:p>
            <a:r>
              <a:rPr lang="en-US" sz="1200" b="0" i="0" u="none" strike="noStrike" kern="1200" baseline="0" dirty="0">
                <a:solidFill>
                  <a:schemeClr val="tx1"/>
                </a:solidFill>
                <a:latin typeface="+mn-lt"/>
                <a:ea typeface="+mn-ea"/>
                <a:cs typeface="+mn-cs"/>
              </a:rPr>
              <a: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528738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Companies often position their products on price and then tailor other marketing mix decisions to the prices they want to charge.</a:t>
            </a:r>
            <a:r>
              <a:rPr lang="en-US" altLang="en-US" baseline="0" dirty="0"/>
              <a:t> </a:t>
            </a:r>
            <a:r>
              <a:rPr lang="en-US" altLang="en-US" dirty="0"/>
              <a:t>Here, price is a crucial product-positioning factor that defines the product’s market, competition, and design. </a:t>
            </a:r>
          </a:p>
          <a:p>
            <a:endParaRPr lang="en-US" altLang="en-US" dirty="0"/>
          </a:p>
          <a:p>
            <a:r>
              <a:rPr lang="en-US" altLang="en-US" dirty="0"/>
              <a:t>Many firms support such price-positioning strategies with a technique called </a:t>
            </a:r>
            <a:r>
              <a:rPr lang="en-US" altLang="en-US" b="1" dirty="0"/>
              <a:t>target costing</a:t>
            </a:r>
            <a:r>
              <a:rPr lang="en-US" altLang="en-US" dirty="0"/>
              <a:t>. Target costing reverses the usual process of first designing a new product, determining its cost, and then asking, “Can we sell it for that?”</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1307167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Top management sets the pricing objectives and policies, and it often approves the prices proposed by lower-level management or salespeople.</a:t>
            </a:r>
          </a:p>
          <a:p>
            <a:endParaRPr lang="en-US" altLang="en-US" dirty="0"/>
          </a:p>
          <a:p>
            <a:r>
              <a:rPr lang="en-US" altLang="en-US" dirty="0"/>
              <a:t>In industries in which pricing is a key factor (airlines, aerospace, steel, railroads, oil companies), companies often have pricing departments to set the best prices or help others set them. These departments report to the marketing department or top management. </a:t>
            </a:r>
          </a:p>
          <a:p>
            <a:endParaRPr lang="en-US" altLang="en-US" dirty="0"/>
          </a:p>
          <a:p>
            <a:r>
              <a:rPr lang="en-US" altLang="en-US" dirty="0"/>
              <a:t>Others who have an influence on pricing include sales managers, production managers, finance managers, and accountants.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428822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As noted earlier, good pricing starts with an understanding of how customers’ perceptions of value affect the prices they are willing to pay. Both consumer and industrial buyers balance the price of a product or service against the benefits of owning it. </a:t>
            </a:r>
          </a:p>
          <a:p>
            <a:endParaRPr lang="en-US" altLang="en-US" dirty="0"/>
          </a:p>
          <a:p>
            <a:r>
              <a:rPr lang="en-US" altLang="en-US" dirty="0"/>
              <a:t>We now take a deeper look at the price-demand relationship and how it varies for different types of markets. We then discuss methods for analyzing the price-demand relationship.</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07084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Discussion Question</a:t>
            </a:r>
          </a:p>
          <a:p>
            <a:r>
              <a:rPr lang="en-US" altLang="en-US" b="0" i="1" dirty="0"/>
              <a:t>Discuss</a:t>
            </a:r>
            <a:r>
              <a:rPr lang="en-US" altLang="en-US" b="0" i="1" baseline="0" dirty="0"/>
              <a:t> h</a:t>
            </a:r>
            <a:r>
              <a:rPr lang="en-US" altLang="en-US" b="0" i="1" dirty="0"/>
              <a:t>ow the internet has changed pricing competition?</a:t>
            </a:r>
          </a:p>
          <a:p>
            <a:endParaRPr lang="en-US" altLang="en-US" dirty="0"/>
          </a:p>
          <a:p>
            <a:r>
              <a:rPr lang="en-US" altLang="en-US" dirty="0"/>
              <a:t>Under </a:t>
            </a:r>
            <a:r>
              <a:rPr lang="en-US" altLang="en-US" i="1" dirty="0"/>
              <a:t>pure competition, </a:t>
            </a:r>
            <a:r>
              <a:rPr lang="en-US" altLang="en-US" i="0" dirty="0"/>
              <a:t>the market consists of many buyers and sellers trading in a uniform commodity, such as </a:t>
            </a:r>
            <a:r>
              <a:rPr lang="en-US" altLang="en-US" dirty="0"/>
              <a:t>wheat, copper, or financial securities. No single buyer or seller has much effect on the going market price. Thus, sellers in these markets do not spend much time on marketing strategy.</a:t>
            </a:r>
          </a:p>
          <a:p>
            <a:endParaRPr lang="en-US" altLang="en-US" dirty="0"/>
          </a:p>
          <a:p>
            <a:r>
              <a:rPr lang="en-US" altLang="en-US" dirty="0"/>
              <a:t>Under </a:t>
            </a:r>
            <a:r>
              <a:rPr lang="en-US" altLang="en-US" i="1" dirty="0"/>
              <a:t>monopolistic competition, </a:t>
            </a:r>
            <a:r>
              <a:rPr lang="en-US" altLang="en-US" i="0" dirty="0"/>
              <a:t>the market consists of many buyers and sellers who trade over a range </a:t>
            </a:r>
            <a:r>
              <a:rPr lang="en-US" altLang="en-US" dirty="0"/>
              <a:t>of prices because sellers can differentiate their offers to buyers. </a:t>
            </a:r>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Under </a:t>
            </a:r>
            <a:r>
              <a:rPr lang="en-US" sz="1200" i="1" kern="1200" dirty="0">
                <a:solidFill>
                  <a:schemeClr val="tx1"/>
                </a:solidFill>
                <a:effectLst/>
                <a:latin typeface="+mn-lt"/>
                <a:ea typeface="+mn-ea"/>
                <a:cs typeface="+mn-cs"/>
              </a:rPr>
              <a:t>oligopolistic competition</a:t>
            </a:r>
            <a:r>
              <a:rPr lang="en-US" sz="1200" kern="1200" dirty="0">
                <a:solidFill>
                  <a:schemeClr val="tx1"/>
                </a:solidFill>
                <a:effectLst/>
                <a:latin typeface="+mn-lt"/>
                <a:ea typeface="+mn-ea"/>
                <a:cs typeface="+mn-cs"/>
              </a:rPr>
              <a:t>, the market consists of only a few large sellers. For example, only four companies—Verizon, AT&amp;T, Sprint, and T-Mobile—control more than 90 percent of the U.S. wireless service provider market. Each seller is alert and responsive to competitors’ pricing strategies and marketing moves.</a:t>
            </a:r>
            <a:endParaRPr lang="en-US" altLang="en-US" dirty="0"/>
          </a:p>
          <a:p>
            <a:endParaRPr lang="en-US" altLang="en-US" dirty="0"/>
          </a:p>
          <a:p>
            <a:r>
              <a:rPr lang="en-US" sz="1200" kern="1200" dirty="0">
                <a:solidFill>
                  <a:schemeClr val="tx1"/>
                </a:solidFill>
                <a:effectLst/>
                <a:latin typeface="+mn-lt"/>
                <a:ea typeface="+mn-ea"/>
                <a:cs typeface="+mn-cs"/>
              </a:rPr>
              <a:t>In a </a:t>
            </a:r>
            <a:r>
              <a:rPr lang="en-US" sz="1200" i="1" kern="1200" dirty="0">
                <a:solidFill>
                  <a:schemeClr val="tx1"/>
                </a:solidFill>
                <a:effectLst/>
                <a:latin typeface="+mn-lt"/>
                <a:ea typeface="+mn-ea"/>
                <a:cs typeface="+mn-cs"/>
              </a:rPr>
              <a:t>pure monopoly</a:t>
            </a:r>
            <a:r>
              <a:rPr lang="en-US" sz="1200" kern="1200" dirty="0">
                <a:solidFill>
                  <a:schemeClr val="tx1"/>
                </a:solidFill>
                <a:effectLst/>
                <a:latin typeface="+mn-lt"/>
                <a:ea typeface="+mn-ea"/>
                <a:cs typeface="+mn-cs"/>
              </a:rPr>
              <a:t>, the market is dominated by one seller. The seller may be a government monopoly (the U.S. Postal Service), a private regulated monopoly (a power company), or a private unregulated monopoly (De Beers and diamonds). Pricing is handled differently in each case.</a:t>
            </a:r>
            <a:endParaRPr lang="en-US" alt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765704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Each price the company might charge will lead to a different level of demand. The relationship between the price charged and the resulting demand level is shown in the </a:t>
            </a:r>
            <a:r>
              <a:rPr lang="en-US" altLang="en-US" b="1" dirty="0"/>
              <a:t>demand curve</a:t>
            </a:r>
            <a:r>
              <a:rPr lang="en-US" altLang="en-US" dirty="0"/>
              <a:t> in </a:t>
            </a:r>
            <a:r>
              <a:rPr lang="en-US" altLang="en-US" b="0" dirty="0"/>
              <a:t>Figure 10.6</a:t>
            </a:r>
            <a:r>
              <a:rPr lang="en-US" altLang="en-US" dirty="0"/>
              <a:t>. The demand curve shows the number of units the market will buy in a given time period at different prices that might be charged. </a:t>
            </a:r>
            <a:r>
              <a:rPr lang="en-US" altLang="en-US" b="1" dirty="0"/>
              <a:t>In the normal case, demand and price are inversely related—that is, the higher the price, the lower the demand</a:t>
            </a:r>
            <a:r>
              <a:rPr lang="en-US" altLang="en-US" b="0" dirty="0"/>
              <a:t>.</a:t>
            </a:r>
            <a:r>
              <a:rPr lang="en-US" altLang="en-US" b="1" dirty="0"/>
              <a:t> </a:t>
            </a:r>
            <a:r>
              <a:rPr lang="en-US" altLang="en-US" dirty="0"/>
              <a:t>Thus, the company would sell less if it raised its price from </a:t>
            </a:r>
            <a:r>
              <a:rPr lang="en-US" altLang="en-US" i="1" dirty="0"/>
              <a:t>P</a:t>
            </a:r>
            <a:r>
              <a:rPr lang="en-US" altLang="en-US" baseline="-25000" dirty="0"/>
              <a:t>1</a:t>
            </a:r>
            <a:r>
              <a:rPr lang="en-US" altLang="en-US" dirty="0"/>
              <a:t> to </a:t>
            </a:r>
            <a:r>
              <a:rPr lang="en-US" altLang="en-US" i="1" dirty="0"/>
              <a:t>P</a:t>
            </a:r>
            <a:r>
              <a:rPr lang="en-US" altLang="en-US" baseline="-25000" dirty="0"/>
              <a:t>2</a:t>
            </a:r>
            <a:r>
              <a:rPr lang="en-US" altLang="en-US" dirty="0"/>
              <a:t>. In short, consumers with limited budgets probably will buy less of something if its price is too high.</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3960796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4289575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Marketers also need to know </a:t>
            </a:r>
            <a:r>
              <a:rPr lang="en-US" sz="1200" b="1" kern="1200" dirty="0">
                <a:solidFill>
                  <a:schemeClr val="tx1"/>
                </a:solidFill>
                <a:effectLst/>
                <a:latin typeface="+mn-lt"/>
                <a:ea typeface="+mn-ea"/>
                <a:cs typeface="+mn-cs"/>
              </a:rPr>
              <a:t>price elasticity</a:t>
            </a:r>
            <a:r>
              <a:rPr lang="en-US" sz="1200" kern="1200" dirty="0">
                <a:solidFill>
                  <a:schemeClr val="tx1"/>
                </a:solidFill>
                <a:effectLst/>
                <a:latin typeface="+mn-lt"/>
                <a:ea typeface="+mn-ea"/>
                <a:cs typeface="+mn-cs"/>
              </a:rPr>
              <a:t>—how responsive demand will be to a change.</a:t>
            </a:r>
          </a:p>
          <a:p>
            <a:endParaRPr lang="en-US" altLang="en-US" sz="1200" b="1" kern="1200" dirty="0">
              <a:solidFill>
                <a:schemeClr val="tx1"/>
              </a:solidFill>
              <a:effectLst/>
              <a:latin typeface="+mn-lt"/>
              <a:ea typeface="+mn-ea"/>
              <a:cs typeface="+mn-cs"/>
            </a:endParaRPr>
          </a:p>
          <a:p>
            <a:r>
              <a:rPr lang="en-US" altLang="en-US" sz="1200" b="1" dirty="0">
                <a:latin typeface="Calibri" panose="020F0502020204030204" pitchFamily="34" charset="0"/>
              </a:rPr>
              <a:t>Price elasticity of demand </a:t>
            </a:r>
            <a:r>
              <a:rPr lang="en-US" altLang="en-US" sz="1200" dirty="0">
                <a:latin typeface="Calibri" panose="020F0502020204030204" pitchFamily="34" charset="0"/>
              </a:rPr>
              <a:t>= </a:t>
            </a:r>
            <a:r>
              <a:rPr lang="en-US" altLang="en-US" sz="1200" u="sng" dirty="0">
                <a:latin typeface="Calibri" panose="020F0502020204030204" pitchFamily="34" charset="0"/>
              </a:rPr>
              <a:t>% change in quantity demand</a:t>
            </a:r>
          </a:p>
          <a:p>
            <a:r>
              <a:rPr lang="en-US" altLang="en-US" sz="1200" u="none" dirty="0">
                <a:latin typeface="Calibri" panose="020F0502020204030204" pitchFamily="34" charset="0"/>
              </a:rPr>
              <a:t>		</a:t>
            </a:r>
            <a:r>
              <a:rPr lang="en-US" altLang="en-US" sz="1200" u="none" baseline="0" dirty="0">
                <a:latin typeface="Calibri" panose="020F0502020204030204" pitchFamily="34" charset="0"/>
              </a:rPr>
              <a:t>               </a:t>
            </a:r>
            <a:r>
              <a:rPr lang="en-US" altLang="en-US" sz="1200" dirty="0">
                <a:latin typeface="Calibri" panose="020F0502020204030204" pitchFamily="34" charset="0"/>
              </a:rPr>
              <a:t>% change in price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demand is elastic rather than inelastic, sellers will consider lowering their prices. A lower price will produce more total revenue. This practice makes sense as long as the extra costs of producing and selling more do not exceed the extra revenue. </a:t>
            </a:r>
          </a:p>
          <a:p>
            <a:endParaRPr lang="en-US" sz="1200" kern="1200" dirty="0">
              <a:solidFill>
                <a:schemeClr val="tx1"/>
              </a:solidFill>
              <a:effectLst/>
              <a:latin typeface="+mn-lt"/>
              <a:ea typeface="+mn-ea"/>
              <a:cs typeface="+mn-cs"/>
            </a:endParaRPr>
          </a:p>
          <a:p>
            <a:r>
              <a:rPr lang="en-US" sz="1200" kern="1200">
                <a:solidFill>
                  <a:schemeClr val="tx1"/>
                </a:solidFill>
                <a:effectLst/>
                <a:latin typeface="+mn-lt"/>
                <a:ea typeface="+mn-ea"/>
                <a:cs typeface="+mn-cs"/>
              </a:rPr>
              <a:t>At the same time, most firms want to avoid pricing that turns their products into commodities in some consumers’ eyes.</a:t>
            </a:r>
          </a:p>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3000450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The Economy</a:t>
            </a:r>
          </a:p>
          <a:p>
            <a:r>
              <a:rPr lang="en-US" sz="1200" kern="1200" dirty="0">
                <a:solidFill>
                  <a:schemeClr val="tx1"/>
                </a:solidFill>
                <a:effectLst/>
                <a:latin typeface="+mn-lt"/>
                <a:ea typeface="+mn-ea"/>
                <a:cs typeface="+mn-cs"/>
              </a:rPr>
              <a:t>Economic conditions can have a strong impact on the firm’s pricing strategies. Economic factors such as a boom or recession, inflation, and interest rates affect pricing decisions because they affect consumer spending, consumer perceptions of the product’s price and value, and the company’s costs of producing and selling a product.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Consumers have tightened their belts and become more value conscious. The most obvious response to the new economic realities is to cut prices and offer discounts. Many companies have done just that to help spur short-term sales. However, lower prices mean lower margins and</a:t>
            </a:r>
            <a:r>
              <a:rPr lang="en-US" sz="1200" kern="1200" baseline="0" dirty="0">
                <a:solidFill>
                  <a:schemeClr val="tx1"/>
                </a:solidFill>
                <a:effectLst/>
                <a:latin typeface="+mn-lt"/>
                <a:ea typeface="+mn-ea"/>
                <a:cs typeface="+mn-cs"/>
              </a:rPr>
              <a:t> d</a:t>
            </a:r>
            <a:r>
              <a:rPr lang="en-US" sz="1200" kern="1200" dirty="0">
                <a:solidFill>
                  <a:schemeClr val="tx1"/>
                </a:solidFill>
                <a:effectLst/>
                <a:latin typeface="+mn-lt"/>
                <a:ea typeface="+mn-ea"/>
                <a:cs typeface="+mn-cs"/>
              </a:rPr>
              <a:t>eep discounts may cheapen a brand in consumers’ eyes. And once a company cuts prices, it’s difficult to raise them again when the economy recovers.</a:t>
            </a:r>
            <a:r>
              <a:rPr lang="en-US" sz="1200" kern="1200" baseline="0" dirty="0">
                <a:solidFill>
                  <a:schemeClr val="tx1"/>
                </a:solidFill>
                <a:effectLst/>
                <a:latin typeface="+mn-lt"/>
                <a:ea typeface="+mn-ea"/>
                <a:cs typeface="+mn-cs"/>
              </a:rPr>
              <a:t> </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Rather than cutting prices, many companies have instead shifted their marketing focus or added more affordable lines to their product mixes.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Other companies are holding their price positions but redefining the “value” in their value propositions. Remember, even in tough economic times, consumers do not buy based on prices alone. They balance the price they pay against the value they receive. Thus, no matter what price they charge—low or high—companies need to offer great </a:t>
            </a:r>
            <a:r>
              <a:rPr lang="en-US" sz="1200" i="1" kern="1200" dirty="0">
                <a:solidFill>
                  <a:schemeClr val="tx1"/>
                </a:solidFill>
                <a:effectLst/>
                <a:latin typeface="+mn-lt"/>
                <a:ea typeface="+mn-ea"/>
                <a:cs typeface="+mn-cs"/>
              </a:rPr>
              <a:t>value for the money</a:t>
            </a:r>
            <a:r>
              <a:rPr lang="en-US" sz="1200" kern="1200" dirty="0">
                <a:solidFill>
                  <a:schemeClr val="tx1"/>
                </a:solidFill>
                <a:effectLst/>
                <a:latin typeface="+mn-lt"/>
                <a:ea typeface="+mn-ea"/>
                <a:cs typeface="+mn-cs"/>
              </a:rPr>
              <a:t>.</a:t>
            </a:r>
          </a:p>
          <a:p>
            <a:endParaRPr lang="en-US" altLang="en-US" sz="1200" b="1" kern="1200" dirty="0">
              <a:solidFill>
                <a:schemeClr val="tx1"/>
              </a:solidFill>
              <a:effectLst/>
              <a:latin typeface="+mn-lt"/>
              <a:ea typeface="+mn-ea"/>
              <a:cs typeface="+mn-cs"/>
            </a:endParaRPr>
          </a:p>
          <a:p>
            <a:r>
              <a:rPr lang="en-US" altLang="en-US" b="1" dirty="0"/>
              <a:t>Other External Factors</a:t>
            </a:r>
          </a:p>
          <a:p>
            <a:r>
              <a:rPr lang="en-US" sz="1200" kern="1200" dirty="0">
                <a:solidFill>
                  <a:schemeClr val="tx1"/>
                </a:solidFill>
                <a:effectLst/>
                <a:latin typeface="+mn-lt"/>
                <a:ea typeface="+mn-ea"/>
                <a:cs typeface="+mn-cs"/>
              </a:rPr>
              <a:t>The company must consider several other factors in its external environment when setting prices.</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company should set prices that give resellers a fair profit, encourage their support, and help them to sell the product effectively.</a:t>
            </a:r>
          </a:p>
          <a:p>
            <a:pPr marL="171450" indent="-171450">
              <a:buFont typeface="Arial" panose="020B0604020202020204" pitchFamily="34" charset="0"/>
              <a:buChar char="•"/>
            </a:pPr>
            <a:r>
              <a:rPr lang="en-US" sz="1200" i="0" kern="1200" dirty="0">
                <a:solidFill>
                  <a:schemeClr val="tx1"/>
                </a:solidFill>
                <a:effectLst/>
                <a:latin typeface="+mn-lt"/>
                <a:ea typeface="+mn-ea"/>
                <a:cs typeface="+mn-cs"/>
              </a:rPr>
              <a:t>The government is another important external influence on pricing decisions. </a:t>
            </a:r>
          </a:p>
          <a:p>
            <a:pPr marL="171450" indent="-171450">
              <a:buFont typeface="Arial" panose="020B0604020202020204" pitchFamily="34" charset="0"/>
              <a:buChar char="•"/>
            </a:pPr>
            <a:r>
              <a:rPr lang="en-US" sz="1200" i="0" kern="1200" dirty="0">
                <a:solidFill>
                  <a:schemeClr val="tx1"/>
                </a:solidFill>
                <a:effectLst/>
                <a:latin typeface="+mn-lt"/>
                <a:ea typeface="+mn-ea"/>
                <a:cs typeface="+mn-cs"/>
              </a:rPr>
              <a:t>Social concerns may need </a:t>
            </a:r>
            <a:r>
              <a:rPr lang="en-US" sz="1200" kern="1200" dirty="0">
                <a:solidFill>
                  <a:schemeClr val="tx1"/>
                </a:solidFill>
                <a:effectLst/>
                <a:latin typeface="+mn-lt"/>
                <a:ea typeface="+mn-ea"/>
                <a:cs typeface="+mn-cs"/>
              </a:rPr>
              <a:t>to be taken into account. In setting prices, a company’s short-term sales, market share, and profit goals may need to be tempered by broader societal considerations.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352197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1890788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1556470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Discussion Question</a:t>
            </a:r>
          </a:p>
          <a:p>
            <a:r>
              <a:rPr lang="en-US" altLang="en-US" b="0" i="1" dirty="0"/>
              <a:t>How does a company like Starbucks price their products?</a:t>
            </a:r>
          </a:p>
          <a:p>
            <a:endParaRPr lang="en-US" altLang="en-US" i="1" dirty="0"/>
          </a:p>
          <a:p>
            <a:r>
              <a:rPr lang="en-US" altLang="en-US" dirty="0"/>
              <a:t>This will lead to a good overview of the chapter as students will most likely focus on customers, costs, and competitors.</a:t>
            </a:r>
          </a:p>
          <a:p>
            <a:endParaRPr lang="en-US" altLang="en-US" dirty="0"/>
          </a:p>
          <a:p>
            <a:endParaRPr lang="en-US" altLang="en-US" dirty="0"/>
          </a:p>
          <a:p>
            <a:r>
              <a:rPr lang="en-US" altLang="en-US" dirty="0"/>
              <a:t>Historically, price has been the major factor affecting buyer choice. In recent decades, however, </a:t>
            </a:r>
            <a:r>
              <a:rPr lang="en-US" altLang="en-US" dirty="0" err="1"/>
              <a:t>nonprice</a:t>
            </a:r>
            <a:r>
              <a:rPr lang="en-US" altLang="en-US" dirty="0"/>
              <a:t> factors have gained increasing importance. Even so, price remains one of the most important elements that determines a firm’s market share and profitability.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narrowest sense, </a:t>
            </a:r>
            <a:r>
              <a:rPr lang="en-US" sz="1200" b="1" kern="1200" dirty="0">
                <a:solidFill>
                  <a:schemeClr val="tx1"/>
                </a:solidFill>
                <a:effectLst/>
                <a:latin typeface="+mn-lt"/>
                <a:ea typeface="+mn-ea"/>
                <a:cs typeface="+mn-cs"/>
              </a:rPr>
              <a:t>price</a:t>
            </a:r>
            <a:r>
              <a:rPr lang="en-US" sz="1200" kern="1200" dirty="0">
                <a:solidFill>
                  <a:schemeClr val="tx1"/>
                </a:solidFill>
                <a:effectLst/>
                <a:latin typeface="+mn-lt"/>
                <a:ea typeface="+mn-ea"/>
                <a:cs typeface="+mn-cs"/>
              </a:rPr>
              <a:t> is the amount of money charged for a product or a service. More broadly, price is the sum of all the values that customers give up to gain the benefits of having or using a product or service.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p>
          <a:p>
            <a:r>
              <a:rPr lang="en-US" sz="1200" b="1" kern="1200" dirty="0">
                <a:solidFill>
                  <a:schemeClr val="tx1"/>
                </a:solidFill>
                <a:effectLst/>
                <a:latin typeface="+mn-lt"/>
                <a:ea typeface="+mn-ea"/>
                <a:cs typeface="+mn-cs"/>
              </a:rPr>
              <a:t>Price is the only element in the marketing mix that produces revenue; all other elements represent costs.</a:t>
            </a: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Price is also one of the most flexible marketing mix elements; prices can be changed quickly. Smart managers treat pricing as a key strategic tool for creating customer value and building customer relationships. Prices have a direct impact on a firm’s bottom line.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035635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1544624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Figure 10.1 </a:t>
            </a:r>
            <a:r>
              <a:rPr lang="en-US" altLang="en-US" dirty="0"/>
              <a:t>suggests three major pricing strategies: customer value-based pricing, cost-based pricing, and competition-based pricing.</a:t>
            </a:r>
          </a:p>
          <a:p>
            <a:endParaRPr lang="en-US" altLang="en-US" dirty="0"/>
          </a:p>
          <a:p>
            <a:r>
              <a:rPr lang="en-US" altLang="en-US" dirty="0"/>
              <a:t>The price the company charges will fall somewhere between one that is too low to produce a profit and one that is too high to produce any demand. </a:t>
            </a:r>
          </a:p>
          <a:p>
            <a:endParaRPr lang="en-US" altLang="en-US" dirty="0"/>
          </a:p>
          <a:p>
            <a:r>
              <a:rPr lang="en-US" altLang="en-US" dirty="0"/>
              <a:t>Figure 10.1 summarizes the major considerations in setting price. Customer perceptions of the product’s value set the ceiling for prices. Likewise, product costs set the </a:t>
            </a:r>
            <a:r>
              <a:rPr lang="en-US" sz="1200" kern="1200" dirty="0">
                <a:solidFill>
                  <a:schemeClr val="tx1"/>
                </a:solidFill>
                <a:effectLst/>
                <a:latin typeface="+mn-lt"/>
                <a:ea typeface="+mn-ea"/>
                <a:cs typeface="+mn-cs"/>
              </a:rPr>
              <a:t>floor for a product’s price.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setting its price between these two extremes, the company must consider several external and internal factors, including competitors’ strategies and prices, the overall marketing strategy and mix, and the nature of the market and demand.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Long Description</a:t>
            </a:r>
          </a:p>
          <a:p>
            <a:endParaRPr lang="en-US" sz="1200" kern="1200" dirty="0">
              <a:solidFill>
                <a:schemeClr val="tx1"/>
              </a:solidFill>
              <a:effectLst/>
              <a:latin typeface="+mn-lt"/>
              <a:ea typeface="+mn-ea"/>
              <a:cs typeface="+mn-cs"/>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three boxes in the figure show the following text: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Product costs</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Competition and other external factors: Competitors’ strategies and prices; Marketing strategy, objectives, and mix; Nature of the market and demand.</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Consumer perceptions of value</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center box is connected to boxes on either side by double-headed arrows. </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A long double-headed arrow at the bottom of the figure is labeled "Price." The left corner of it has a single dollar symbol with the text: "Price floor: No profits below this price" and the right corner of it has two dollar symbols with the text: "Price ceiling: No demand above this price." </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If customers perceive that a product’s price is greater than its value, they won’t buy it. If the company prices the product below its costs, profits will suffer. Between the two extremes, the "right" pricing strategy is one that delivers both value to the customer and profits to the company.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69830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Note to Instructor</a:t>
            </a:r>
          </a:p>
          <a:p>
            <a:r>
              <a:rPr lang="en-US" altLang="en-US" dirty="0"/>
              <a:t>Students often confuse value with low price. You might want to bring up a product that some of them will value even at a high price. You can bring up the latest iPhone product or a luxury car. Some students will feel that the price for these products is too high, however, others will see the value these products offer to the consumer.</a:t>
            </a:r>
          </a:p>
          <a:p>
            <a:endParaRPr lang="en-US" altLang="en-US" dirty="0"/>
          </a:p>
          <a:p>
            <a:r>
              <a:rPr lang="en-US" altLang="en-US" b="1" dirty="0"/>
              <a:t>Customer Value-Based Pricing</a:t>
            </a:r>
          </a:p>
          <a:p>
            <a:r>
              <a:rPr lang="en-US" sz="1200" kern="1200" dirty="0">
                <a:solidFill>
                  <a:schemeClr val="tx1"/>
                </a:solidFill>
                <a:effectLst/>
                <a:latin typeface="+mn-lt"/>
                <a:ea typeface="+mn-ea"/>
                <a:cs typeface="+mn-cs"/>
              </a:rPr>
              <a:t>In the end, the customer will decide whether a product’s price is right. Pricing decisions, like other marketing mix decisions, must start with customer value. Effective customer-oriented pricing involves understanding how much value consumers place on the benefits they receive from the product and setting a price that captures that value.</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Figure 10.2 </a:t>
            </a:r>
            <a:r>
              <a:rPr lang="en-US" sz="1200" b="0" kern="1200" dirty="0">
                <a:solidFill>
                  <a:schemeClr val="tx1"/>
                </a:solidFill>
                <a:effectLst/>
                <a:latin typeface="+mn-lt"/>
                <a:ea typeface="+mn-ea"/>
                <a:cs typeface="+mn-cs"/>
              </a:rPr>
              <a:t>(shown on the next slide) </a:t>
            </a:r>
            <a:r>
              <a:rPr lang="en-US" sz="1200" kern="1200" dirty="0">
                <a:solidFill>
                  <a:schemeClr val="tx1"/>
                </a:solidFill>
                <a:effectLst/>
                <a:latin typeface="+mn-lt"/>
                <a:ea typeface="+mn-ea"/>
                <a:cs typeface="+mn-cs"/>
              </a:rPr>
              <a:t>compares value-based pricing with cost-based pricing. Although costs are an important consideration in setting prices, cost-based pricing is often product driven and sets a price that covers costs plus a target profit. Marketing must then convince buyers that the product’s value at that price justifies its purchase. If the price turns out to be too high, the company must settle for lower markups or lower sales, both resulting in disappointing profits.</a:t>
            </a:r>
            <a:endParaRPr lang="en-US" alt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a:p>
            <a:r>
              <a:rPr lang="en-US" altLang="en-US" dirty="0"/>
              <a:t>In the end, the customer will decide whether a product’s price is right. Pricing decisions, like other marketing mix decisions, must start with customer value. When customers buy a product, they exchange something of value (the price) to get something of value (the benefits of having or using the product). Effective, customer-oriented pricing involves understanding how much value consumers place on the benefits they receive from the product and setting a price that captures that value.</a:t>
            </a: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1040920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flowchart shows the following information:</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Cost-based pricing shows the following steps:</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Design a good product</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Determine product costs</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Set price based on cost</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Convince buyers of product’s value.</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Value-based pricing shows the following steps:</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Assess customer needs and value perceptions</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Set target price to match customer-perceived value</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Determine costs that can be incurred</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Design product to deliver desired value at target price. </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Costs play an important role in setting prices. But like everything else in marketing, good pricing starts with the customer.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541561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a16="http://schemas.microsoft.com/office/drawing/2014/main" id="{CC63437D-3AF5-469C-A22E-CC660C5E4467}"/>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a16="http://schemas.microsoft.com/office/drawing/2014/main" id="{09DC2E48-2D21-46B4-A0EA-FCEA1AEAF6A3}"/>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a:p>
        </p:txBody>
      </p:sp>
    </p:spTree>
    <p:extLst>
      <p:ext uri="{BB962C8B-B14F-4D97-AF65-F5344CB8AC3E}">
        <p14:creationId xmlns:p14="http://schemas.microsoft.com/office/powerpoint/2010/main" val="255987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3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4/22/2020</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a16="http://schemas.microsoft.com/office/drawing/2014/main" id="{A3677BCC-3799-4CEF-B182-5624E410785B}"/>
              </a:ext>
            </a:extLst>
          </p:cNvPr>
          <p:cNvSpPr>
            <a:spLocks noGrp="1"/>
          </p:cNvSpPr>
          <p:nvPr>
            <p:ph type="body" sz="quarter" idx="16"/>
          </p:nvPr>
        </p:nvSpPr>
        <p:spPr>
          <a:xfrm>
            <a:off x="3578470" y="6404786"/>
            <a:ext cx="5102225" cy="246221"/>
          </a:xfrm>
        </p:spPr>
        <p:txBody>
          <a:bodyPr vert="horz" wrap="square" lIns="0" tIns="0" rIns="0" bIns="0" rtlCol="0">
            <a:spAutoFit/>
          </a:bodyPr>
          <a:lstStyle>
            <a:lvl1pPr marL="0" indent="0">
              <a:buNone/>
              <a:defRPr sz="1200"/>
            </a:lvl1pPr>
          </a:lstStyle>
          <a:p>
            <a:pPr algn="r" fontAlgn="base"/>
            <a:endParaRPr lang="en-US" sz="1600" dirty="0"/>
          </a:p>
        </p:txBody>
      </p:sp>
      <p:sp>
        <p:nvSpPr>
          <p:cNvPr id="3" name="Picture Placeholder 2">
            <a:extLst>
              <a:ext uri="{FF2B5EF4-FFF2-40B4-BE49-F238E27FC236}">
                <a16:creationId xmlns:a16="http://schemas.microsoft.com/office/drawing/2014/main" id="{8EF41047-340A-449D-97DC-42F82207109C}"/>
              </a:ext>
            </a:extLst>
          </p:cNvPr>
          <p:cNvSpPr>
            <a:spLocks noGrp="1"/>
          </p:cNvSpPr>
          <p:nvPr>
            <p:ph type="pic" sz="quarter" idx="17"/>
          </p:nvPr>
        </p:nvSpPr>
        <p:spPr>
          <a:xfrm>
            <a:off x="457200" y="1600199"/>
            <a:ext cx="4114800" cy="4309233"/>
          </a:xfrm>
        </p:spPr>
        <p:txBody>
          <a:bodyPr/>
          <a:lstStyle/>
          <a:p>
            <a:endParaRPr lang="en-IN"/>
          </a:p>
        </p:txBody>
      </p:sp>
    </p:spTree>
    <p:extLst>
      <p:ext uri="{BB962C8B-B14F-4D97-AF65-F5344CB8AC3E}">
        <p14:creationId xmlns:p14="http://schemas.microsoft.com/office/powerpoint/2010/main" val="3808459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457200" y="5181600"/>
            <a:ext cx="8229600" cy="1066800"/>
          </a:xfrm>
        </p:spPr>
        <p:txBody>
          <a:bodyPr/>
          <a:lstStyle/>
          <a:p>
            <a:endParaRPr lang="en-IN"/>
          </a:p>
        </p:txBody>
      </p:sp>
    </p:spTree>
    <p:extLst>
      <p:ext uri="{BB962C8B-B14F-4D97-AF65-F5344CB8AC3E}">
        <p14:creationId xmlns:p14="http://schemas.microsoft.com/office/powerpoint/2010/main" val="2138735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5155499"/>
            <a:ext cx="8229600" cy="86430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a16="http://schemas.microsoft.com/office/drawing/2014/main" id="{93F11C3E-2363-406A-811C-74C175320598}"/>
              </a:ext>
            </a:extLst>
          </p:cNvPr>
          <p:cNvSpPr>
            <a:spLocks noGrp="1"/>
          </p:cNvSpPr>
          <p:nvPr>
            <p:ph type="pic" sz="quarter" idx="14"/>
          </p:nvPr>
        </p:nvSpPr>
        <p:spPr>
          <a:xfrm>
            <a:off x="381000" y="4038600"/>
            <a:ext cx="8305800" cy="863600"/>
          </a:xfrm>
        </p:spPr>
        <p:txBody>
          <a:bodyPr/>
          <a:lstStyle/>
          <a:p>
            <a:endParaRPr lang="en-IN"/>
          </a:p>
        </p:txBody>
      </p:sp>
      <p:sp>
        <p:nvSpPr>
          <p:cNvPr id="13" name="Picture Placeholder 12">
            <a:extLst>
              <a:ext uri="{FF2B5EF4-FFF2-40B4-BE49-F238E27FC236}">
                <a16:creationId xmlns:a16="http://schemas.microsoft.com/office/drawing/2014/main" id="{9E4A5F46-BB47-441A-BCBB-FEC5F72EC3D2}"/>
              </a:ext>
            </a:extLst>
          </p:cNvPr>
          <p:cNvSpPr>
            <a:spLocks noGrp="1"/>
          </p:cNvSpPr>
          <p:nvPr>
            <p:ph type="pic" sz="quarter" idx="15"/>
          </p:nvPr>
        </p:nvSpPr>
        <p:spPr>
          <a:xfrm>
            <a:off x="457200" y="2514600"/>
            <a:ext cx="8213725" cy="1143000"/>
          </a:xfrm>
        </p:spPr>
        <p:txBody>
          <a:bodyPr/>
          <a:lstStyle/>
          <a:p>
            <a:endParaRPr lang="en-IN"/>
          </a:p>
        </p:txBody>
      </p:sp>
    </p:spTree>
    <p:extLst>
      <p:ext uri="{BB962C8B-B14F-4D97-AF65-F5344CB8AC3E}">
        <p14:creationId xmlns:p14="http://schemas.microsoft.com/office/powerpoint/2010/main" val="191492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a16="http://schemas.microsoft.com/office/drawing/2014/main" id="{00F3AB71-FEF4-4A35-ADA3-17A535D4FA9C}"/>
              </a:ext>
            </a:extLst>
          </p:cNvPr>
          <p:cNvSpPr>
            <a:spLocks noGrp="1"/>
          </p:cNvSpPr>
          <p:nvPr>
            <p:ph type="body" sz="quarter" idx="16"/>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4/22/2020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a16="http://schemas.microsoft.com/office/drawing/2014/main" id="{6933929B-2CCA-4E23-8E74-688B683E7A42}"/>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4/22/2020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a16="http://schemas.microsoft.com/office/drawing/2014/main" id="{A8270A9D-0BF7-4656-B623-8F8F6E783A8B}"/>
              </a:ext>
            </a:extLst>
          </p:cNvPr>
          <p:cNvSpPr txBox="1">
            <a:spLocks/>
          </p:cNvSpPr>
          <p:nvPr userDrawn="1"/>
        </p:nvSpPr>
        <p:spPr>
          <a:xfrm>
            <a:off x="3578470" y="6404786"/>
            <a:ext cx="5102225" cy="246221"/>
          </a:xfrm>
          <a:prstGeom prst="rect">
            <a:avLst/>
          </a:prstGeom>
        </p:spPr>
        <p:txBody>
          <a:bodyPr vert="horz" wrap="square" lIns="0" tIns="0" rIns="0" bIns="0" rtlCol="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fontAlgn="base">
              <a:buNone/>
            </a:pPr>
            <a:r>
              <a:rPr lang="en-US" dirty="0"/>
              <a:t>Copyright © 2021, 2018, 2016 Pearson Education, Inc.</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7"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7.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77"/>
            <a:ext cx="8229600" cy="555051"/>
          </a:xfrm>
        </p:spPr>
        <p:txBody>
          <a:bodyPr>
            <a:spAutoFit/>
          </a:bodyPr>
          <a:lstStyle/>
          <a:p>
            <a:r>
              <a:rPr lang="en-US" altLang="en-US" sz="3600" dirty="0">
                <a:latin typeface="+mj-lt"/>
                <a:sym typeface="Times New Roman" panose="02020603050405020304" pitchFamily="18" charset="0"/>
              </a:rPr>
              <a:t>Principles of Marketing</a:t>
            </a:r>
            <a:endParaRPr lang="en-IN" sz="3600" dirty="0">
              <a:latin typeface="+mj-lt"/>
            </a:endParaRPr>
          </a:p>
        </p:txBody>
      </p:sp>
      <p:sp>
        <p:nvSpPr>
          <p:cNvPr id="3" name="Text Placeholder 2"/>
          <p:cNvSpPr>
            <a:spLocks noGrp="1"/>
          </p:cNvSpPr>
          <p:nvPr>
            <p:ph type="body" sz="quarter" idx="13"/>
          </p:nvPr>
        </p:nvSpPr>
        <p:spPr>
          <a:xfrm>
            <a:off x="457200" y="846959"/>
            <a:ext cx="8229600" cy="359857"/>
          </a:xfrm>
        </p:spPr>
        <p:txBody>
          <a:bodyPr>
            <a:spAutoFit/>
          </a:bodyPr>
          <a:lstStyle/>
          <a:p>
            <a:r>
              <a:rPr lang="en-US" dirty="0"/>
              <a:t>Eighteenth Edition</a:t>
            </a:r>
            <a:endParaRPr lang="en-IN" dirty="0"/>
          </a:p>
        </p:txBody>
      </p:sp>
      <p:sp>
        <p:nvSpPr>
          <p:cNvPr id="4" name="Text Placeholder 3"/>
          <p:cNvSpPr>
            <a:spLocks noGrp="1"/>
          </p:cNvSpPr>
          <p:nvPr>
            <p:ph type="body" sz="quarter" idx="14"/>
          </p:nvPr>
        </p:nvSpPr>
        <p:spPr>
          <a:xfrm>
            <a:off x="4583872" y="2911153"/>
            <a:ext cx="4102928" cy="492443"/>
          </a:xfrm>
        </p:spPr>
        <p:txBody>
          <a:bodyPr vert="horz" wrap="square" lIns="0" tIns="0" rIns="0" bIns="0" rtlCol="0" anchor="ctr">
            <a:spAutoFit/>
          </a:bodyPr>
          <a:lstStyle/>
          <a:p>
            <a:pPr>
              <a:spcBef>
                <a:spcPct val="0"/>
              </a:spcBef>
              <a:defRPr/>
            </a:pPr>
            <a:r>
              <a:rPr lang="en-US" sz="3200" dirty="0"/>
              <a:t>Chapter 10</a:t>
            </a:r>
          </a:p>
        </p:txBody>
      </p:sp>
      <p:sp>
        <p:nvSpPr>
          <p:cNvPr id="5" name="Text Placeholder 4"/>
          <p:cNvSpPr>
            <a:spLocks noGrp="1"/>
          </p:cNvSpPr>
          <p:nvPr>
            <p:ph type="body" sz="quarter" idx="15"/>
          </p:nvPr>
        </p:nvSpPr>
        <p:spPr>
          <a:xfrm>
            <a:off x="4586514" y="3517561"/>
            <a:ext cx="4102928" cy="615553"/>
          </a:xfrm>
        </p:spPr>
        <p:txBody>
          <a:bodyPr vert="horz" wrap="square" lIns="0" tIns="0" rIns="0" bIns="0" rtlCol="0">
            <a:spAutoFit/>
          </a:bodyPr>
          <a:lstStyle/>
          <a:p>
            <a:pPr>
              <a:spcBef>
                <a:spcPct val="0"/>
              </a:spcBef>
              <a:defRPr/>
            </a:pPr>
            <a:r>
              <a:rPr lang="en-US" sz="2000" dirty="0"/>
              <a:t>Pricing: Understanding and Capturing Customer Value</a:t>
            </a:r>
          </a:p>
        </p:txBody>
      </p:sp>
      <p:pic>
        <p:nvPicPr>
          <p:cNvPr id="12" name="Picture Placeholder 11" descr="Front Cover: Principles of Marketing, Eighteenth Edition by Kotler and Armstrong">
            <a:extLst>
              <a:ext uri="{FF2B5EF4-FFF2-40B4-BE49-F238E27FC236}">
                <a16:creationId xmlns:a16="http://schemas.microsoft.com/office/drawing/2014/main" id="{464A9C8D-6CAF-462A-9D4E-6F88E0C0BCF6}"/>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88868" y="1298200"/>
            <a:ext cx="3920217" cy="5017876"/>
          </a:xfrm>
          <a:prstGeom prst="rect">
            <a:avLst/>
          </a:prstGeom>
        </p:spPr>
      </p:pic>
      <p:sp>
        <p:nvSpPr>
          <p:cNvPr id="6" name="Text Placeholder 5">
            <a:extLst>
              <a:ext uri="{FF2B5EF4-FFF2-40B4-BE49-F238E27FC236}">
                <a16:creationId xmlns:a16="http://schemas.microsoft.com/office/drawing/2014/main" id="{7D98ACA4-C370-4839-9D3C-7EB60DD1C3A6}"/>
              </a:ext>
            </a:extLst>
          </p:cNvPr>
          <p:cNvSpPr>
            <a:spLocks noGrp="1"/>
          </p:cNvSpPr>
          <p:nvPr>
            <p:ph type="body" sz="quarter" idx="16"/>
          </p:nvPr>
        </p:nvSpPr>
        <p:spPr>
          <a:xfrm>
            <a:off x="3578470" y="6404786"/>
            <a:ext cx="5102225" cy="184666"/>
          </a:xfrm>
        </p:spPr>
        <p:txBody>
          <a:bodyPr/>
          <a:lstStyle/>
          <a:p>
            <a:pPr algn="r" fontAlgn="base"/>
            <a:r>
              <a:rPr lang="en-US" dirty="0">
                <a:latin typeface="Verdana" panose="020B0604030504040204" pitchFamily="34" charset="0"/>
                <a:ea typeface="Verdana" panose="020B0604030504040204" pitchFamily="34" charset="0"/>
              </a:rPr>
              <a:t>Copyright © 2021, 2018, 2016 Pearson Education, Inc.</a:t>
            </a:r>
          </a:p>
        </p:txBody>
      </p:sp>
    </p:spTree>
    <p:extLst>
      <p:ext uri="{BB962C8B-B14F-4D97-AF65-F5344CB8AC3E}">
        <p14:creationId xmlns:p14="http://schemas.microsoft.com/office/powerpoint/2010/main" val="290953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152400"/>
            <a:ext cx="8229600" cy="550652"/>
          </a:xfrm>
        </p:spPr>
        <p:txBody>
          <a:bodyPr wrap="square">
            <a:noAutofit/>
          </a:bodyPr>
          <a:lstStyle/>
          <a:p>
            <a:r>
              <a:rPr lang="en-US" dirty="0">
                <a:latin typeface="+mj-lt"/>
              </a:rPr>
              <a:t>Major Pricing Strategies </a:t>
            </a:r>
            <a:r>
              <a:rPr lang="en-US" sz="2800" dirty="0">
                <a:latin typeface="+mj-lt"/>
              </a:rPr>
              <a:t>(4 of 17)</a:t>
            </a:r>
          </a:p>
        </p:txBody>
      </p:sp>
      <p:sp>
        <p:nvSpPr>
          <p:cNvPr id="4" name="Content Placeholder 3"/>
          <p:cNvSpPr>
            <a:spLocks noGrp="1"/>
          </p:cNvSpPr>
          <p:nvPr>
            <p:ph idx="13"/>
          </p:nvPr>
        </p:nvSpPr>
        <p:spPr>
          <a:xfrm>
            <a:off x="457200" y="1002268"/>
            <a:ext cx="8229600" cy="369332"/>
          </a:xfrm>
        </p:spPr>
        <p:txBody>
          <a:bodyPr>
            <a:spAutoFit/>
          </a:bodyPr>
          <a:lstStyle/>
          <a:p>
            <a:pPr marL="0" indent="0">
              <a:buNone/>
            </a:pPr>
            <a:r>
              <a:rPr lang="en-US" sz="2400" b="1" dirty="0"/>
              <a:t>Customer Value-Based Pricing</a:t>
            </a:r>
            <a:endParaRPr lang="en-US" sz="2400" dirty="0"/>
          </a:p>
        </p:txBody>
      </p:sp>
      <p:sp>
        <p:nvSpPr>
          <p:cNvPr id="3" name="Content Placeholder 2"/>
          <p:cNvSpPr>
            <a:spLocks noGrp="1"/>
          </p:cNvSpPr>
          <p:nvPr>
            <p:ph idx="1"/>
          </p:nvPr>
        </p:nvSpPr>
        <p:spPr>
          <a:xfrm>
            <a:off x="451152" y="1687286"/>
            <a:ext cx="8229600" cy="738664"/>
          </a:xfrm>
        </p:spPr>
        <p:txBody>
          <a:bodyPr>
            <a:spAutoFit/>
          </a:bodyPr>
          <a:lstStyle/>
          <a:p>
            <a:pPr marL="0" indent="0">
              <a:buNone/>
            </a:pPr>
            <a:r>
              <a:rPr lang="en-US" altLang="en-US" sz="2400" b="1" dirty="0">
                <a:solidFill>
                  <a:srgbClr val="000000"/>
                </a:solidFill>
              </a:rPr>
              <a:t>Good-value pricing </a:t>
            </a:r>
            <a:r>
              <a:rPr lang="en-US" altLang="en-US" sz="2400" dirty="0">
                <a:solidFill>
                  <a:srgbClr val="000000"/>
                </a:solidFill>
              </a:rPr>
              <a:t>is</a:t>
            </a:r>
            <a:r>
              <a:rPr lang="en-US" altLang="en-US" sz="2400" b="1" dirty="0">
                <a:solidFill>
                  <a:srgbClr val="000000"/>
                </a:solidFill>
              </a:rPr>
              <a:t> </a:t>
            </a:r>
            <a:r>
              <a:rPr lang="en-US" altLang="en-US" sz="2400" dirty="0">
                <a:solidFill>
                  <a:srgbClr val="000000"/>
                </a:solidFill>
              </a:rPr>
              <a:t>offering just the right combination of quality and good service at a fair price.</a:t>
            </a:r>
          </a:p>
        </p:txBody>
      </p:sp>
    </p:spTree>
    <p:extLst>
      <p:ext uri="{BB962C8B-B14F-4D97-AF65-F5344CB8AC3E}">
        <p14:creationId xmlns:p14="http://schemas.microsoft.com/office/powerpoint/2010/main" val="374305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152400"/>
            <a:ext cx="8229600" cy="550652"/>
          </a:xfrm>
        </p:spPr>
        <p:txBody>
          <a:bodyPr wrap="square">
            <a:noAutofit/>
          </a:bodyPr>
          <a:lstStyle/>
          <a:p>
            <a:r>
              <a:rPr lang="en-US" dirty="0">
                <a:latin typeface="+mj-lt"/>
              </a:rPr>
              <a:t>Major Pricing Strategies </a:t>
            </a:r>
            <a:r>
              <a:rPr lang="en-US" sz="2800" dirty="0">
                <a:latin typeface="+mj-lt"/>
              </a:rPr>
              <a:t>(5 of 17)</a:t>
            </a:r>
          </a:p>
        </p:txBody>
      </p:sp>
      <p:sp>
        <p:nvSpPr>
          <p:cNvPr id="4" name="Content Placeholder 3"/>
          <p:cNvSpPr>
            <a:spLocks noGrp="1"/>
          </p:cNvSpPr>
          <p:nvPr>
            <p:ph idx="13"/>
          </p:nvPr>
        </p:nvSpPr>
        <p:spPr>
          <a:xfrm>
            <a:off x="457200" y="1002268"/>
            <a:ext cx="8229600" cy="369332"/>
          </a:xfrm>
        </p:spPr>
        <p:txBody>
          <a:bodyPr>
            <a:spAutoFit/>
          </a:bodyPr>
          <a:lstStyle/>
          <a:p>
            <a:pPr marL="0" indent="0">
              <a:buNone/>
            </a:pPr>
            <a:r>
              <a:rPr lang="en-US" sz="2400" b="1" dirty="0"/>
              <a:t>Customer Value-Based Pricing</a:t>
            </a:r>
            <a:endParaRPr lang="en-US" sz="2400" dirty="0"/>
          </a:p>
        </p:txBody>
      </p:sp>
      <p:sp>
        <p:nvSpPr>
          <p:cNvPr id="3" name="Content Placeholder 2"/>
          <p:cNvSpPr>
            <a:spLocks noGrp="1"/>
          </p:cNvSpPr>
          <p:nvPr>
            <p:ph idx="1"/>
          </p:nvPr>
        </p:nvSpPr>
        <p:spPr>
          <a:xfrm>
            <a:off x="468086" y="1612650"/>
            <a:ext cx="8229600" cy="738664"/>
          </a:xfrm>
        </p:spPr>
        <p:txBody>
          <a:bodyPr>
            <a:spAutoFit/>
          </a:bodyPr>
          <a:lstStyle/>
          <a:p>
            <a:pPr marL="0" indent="0">
              <a:buNone/>
            </a:pPr>
            <a:r>
              <a:rPr lang="en-IN" altLang="en-US" sz="2400" b="1" dirty="0">
                <a:solidFill>
                  <a:srgbClr val="000000"/>
                </a:solidFill>
              </a:rPr>
              <a:t>Everyday low pricing (</a:t>
            </a:r>
            <a:r>
              <a:rPr lang="en-IN" altLang="en-US" sz="2400" b="1" spc="-300" dirty="0">
                <a:solidFill>
                  <a:srgbClr val="000000"/>
                </a:solidFill>
              </a:rPr>
              <a:t>E D L </a:t>
            </a:r>
            <a:r>
              <a:rPr lang="en-IN" altLang="en-US" sz="2400" b="1" dirty="0">
                <a:solidFill>
                  <a:srgbClr val="000000"/>
                </a:solidFill>
              </a:rPr>
              <a:t>P)</a:t>
            </a:r>
            <a:r>
              <a:rPr lang="en-IN" altLang="en-US" sz="2400" dirty="0">
                <a:solidFill>
                  <a:srgbClr val="000000"/>
                </a:solidFill>
              </a:rPr>
              <a:t> involves charging a constant everyday low price with few or no temporary price discounts.</a:t>
            </a:r>
          </a:p>
        </p:txBody>
      </p:sp>
    </p:spTree>
    <p:extLst>
      <p:ext uri="{BB962C8B-B14F-4D97-AF65-F5344CB8AC3E}">
        <p14:creationId xmlns:p14="http://schemas.microsoft.com/office/powerpoint/2010/main" val="2367393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152400"/>
            <a:ext cx="8229600" cy="550652"/>
          </a:xfrm>
        </p:spPr>
        <p:txBody>
          <a:bodyPr wrap="square">
            <a:noAutofit/>
          </a:bodyPr>
          <a:lstStyle/>
          <a:p>
            <a:r>
              <a:rPr lang="en-US" dirty="0">
                <a:latin typeface="+mj-lt"/>
              </a:rPr>
              <a:t>Major Pricing Strategies </a:t>
            </a:r>
            <a:r>
              <a:rPr lang="en-US" sz="2800" dirty="0">
                <a:latin typeface="+mj-lt"/>
              </a:rPr>
              <a:t>(6 of 17)</a:t>
            </a:r>
          </a:p>
        </p:txBody>
      </p:sp>
      <p:sp>
        <p:nvSpPr>
          <p:cNvPr id="4" name="Content Placeholder 3"/>
          <p:cNvSpPr>
            <a:spLocks noGrp="1"/>
          </p:cNvSpPr>
          <p:nvPr>
            <p:ph idx="13"/>
          </p:nvPr>
        </p:nvSpPr>
        <p:spPr>
          <a:xfrm>
            <a:off x="457200" y="1002268"/>
            <a:ext cx="8229600" cy="369332"/>
          </a:xfrm>
        </p:spPr>
        <p:txBody>
          <a:bodyPr>
            <a:spAutoFit/>
          </a:bodyPr>
          <a:lstStyle/>
          <a:p>
            <a:pPr marL="0" indent="0">
              <a:buNone/>
            </a:pPr>
            <a:r>
              <a:rPr lang="en-US" sz="2400" b="1" dirty="0"/>
              <a:t>Customer Value-Based Pricing</a:t>
            </a:r>
            <a:endParaRPr lang="en-US" sz="2400" dirty="0"/>
          </a:p>
        </p:txBody>
      </p:sp>
      <p:sp>
        <p:nvSpPr>
          <p:cNvPr id="3" name="Content Placeholder 2"/>
          <p:cNvSpPr>
            <a:spLocks noGrp="1"/>
          </p:cNvSpPr>
          <p:nvPr>
            <p:ph idx="1"/>
          </p:nvPr>
        </p:nvSpPr>
        <p:spPr>
          <a:xfrm>
            <a:off x="468086" y="1612650"/>
            <a:ext cx="8229600" cy="1107996"/>
          </a:xfrm>
        </p:spPr>
        <p:txBody>
          <a:bodyPr>
            <a:spAutoFit/>
          </a:bodyPr>
          <a:lstStyle/>
          <a:p>
            <a:pPr marL="0" indent="0">
              <a:buNone/>
            </a:pPr>
            <a:r>
              <a:rPr lang="en-IN" altLang="en-US" sz="2400" b="1" dirty="0">
                <a:solidFill>
                  <a:srgbClr val="000000"/>
                </a:solidFill>
              </a:rPr>
              <a:t>High-low pricing</a:t>
            </a:r>
            <a:r>
              <a:rPr lang="en-IN" altLang="en-US" sz="2400" dirty="0">
                <a:solidFill>
                  <a:srgbClr val="000000"/>
                </a:solidFill>
              </a:rPr>
              <a:t> involves charging higher prices on an everyday basis but running frequent promotions to lower prices temporarily on selected items.</a:t>
            </a:r>
          </a:p>
        </p:txBody>
      </p:sp>
    </p:spTree>
    <p:extLst>
      <p:ext uri="{BB962C8B-B14F-4D97-AF65-F5344CB8AC3E}">
        <p14:creationId xmlns:p14="http://schemas.microsoft.com/office/powerpoint/2010/main" val="2788807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152400"/>
            <a:ext cx="8229600" cy="550652"/>
          </a:xfrm>
        </p:spPr>
        <p:txBody>
          <a:bodyPr wrap="square">
            <a:noAutofit/>
          </a:bodyPr>
          <a:lstStyle/>
          <a:p>
            <a:r>
              <a:rPr lang="en-US" dirty="0">
                <a:latin typeface="+mj-lt"/>
              </a:rPr>
              <a:t>Major Pricing Strategies </a:t>
            </a:r>
            <a:r>
              <a:rPr lang="en-US" sz="2800" dirty="0">
                <a:latin typeface="+mj-lt"/>
              </a:rPr>
              <a:t>(7 of 17)</a:t>
            </a:r>
          </a:p>
        </p:txBody>
      </p:sp>
      <p:sp>
        <p:nvSpPr>
          <p:cNvPr id="4" name="Content Placeholder 3"/>
          <p:cNvSpPr>
            <a:spLocks noGrp="1"/>
          </p:cNvSpPr>
          <p:nvPr>
            <p:ph idx="13"/>
          </p:nvPr>
        </p:nvSpPr>
        <p:spPr>
          <a:xfrm>
            <a:off x="457200" y="1002268"/>
            <a:ext cx="8229600" cy="369332"/>
          </a:xfrm>
        </p:spPr>
        <p:txBody>
          <a:bodyPr>
            <a:spAutoFit/>
          </a:bodyPr>
          <a:lstStyle/>
          <a:p>
            <a:pPr marL="0" indent="0">
              <a:buNone/>
            </a:pPr>
            <a:r>
              <a:rPr lang="en-US" sz="2400" b="1" dirty="0"/>
              <a:t>Customer Value-Based Pricing</a:t>
            </a:r>
            <a:endParaRPr lang="en-US" sz="2400" dirty="0"/>
          </a:p>
        </p:txBody>
      </p:sp>
      <p:sp>
        <p:nvSpPr>
          <p:cNvPr id="3" name="Content Placeholder 2"/>
          <p:cNvSpPr>
            <a:spLocks noGrp="1"/>
          </p:cNvSpPr>
          <p:nvPr>
            <p:ph idx="1"/>
          </p:nvPr>
        </p:nvSpPr>
        <p:spPr>
          <a:xfrm>
            <a:off x="468086" y="1612650"/>
            <a:ext cx="8229600" cy="1107996"/>
          </a:xfrm>
        </p:spPr>
        <p:txBody>
          <a:bodyPr>
            <a:spAutoFit/>
          </a:bodyPr>
          <a:lstStyle/>
          <a:p>
            <a:pPr marL="0" indent="0">
              <a:buNone/>
            </a:pPr>
            <a:r>
              <a:rPr lang="en-IN" altLang="en-US" sz="2400" b="1" dirty="0">
                <a:solidFill>
                  <a:srgbClr val="000000"/>
                </a:solidFill>
              </a:rPr>
              <a:t>Value-added pricing</a:t>
            </a:r>
            <a:r>
              <a:rPr lang="en-IN" altLang="en-US" sz="2400" dirty="0">
                <a:solidFill>
                  <a:srgbClr val="000000"/>
                </a:solidFill>
              </a:rPr>
              <a:t> attaches value-added features and services to differentiate a company’s offers and thus their higher prices.</a:t>
            </a:r>
          </a:p>
        </p:txBody>
      </p:sp>
    </p:spTree>
    <p:extLst>
      <p:ext uri="{BB962C8B-B14F-4D97-AF65-F5344CB8AC3E}">
        <p14:creationId xmlns:p14="http://schemas.microsoft.com/office/powerpoint/2010/main" val="2614606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152400"/>
            <a:ext cx="8229600" cy="550652"/>
          </a:xfrm>
        </p:spPr>
        <p:txBody>
          <a:bodyPr wrap="square">
            <a:noAutofit/>
          </a:bodyPr>
          <a:lstStyle/>
          <a:p>
            <a:r>
              <a:rPr lang="en-US" dirty="0">
                <a:latin typeface="+mj-lt"/>
              </a:rPr>
              <a:t>Major Pricing Strategies </a:t>
            </a:r>
            <a:r>
              <a:rPr lang="en-US" sz="2800" dirty="0">
                <a:latin typeface="+mj-lt"/>
              </a:rPr>
              <a:t>(8 of 17)</a:t>
            </a:r>
          </a:p>
        </p:txBody>
      </p:sp>
      <p:sp>
        <p:nvSpPr>
          <p:cNvPr id="4" name="Content Placeholder 3"/>
          <p:cNvSpPr>
            <a:spLocks noGrp="1"/>
          </p:cNvSpPr>
          <p:nvPr>
            <p:ph idx="13"/>
          </p:nvPr>
        </p:nvSpPr>
        <p:spPr>
          <a:xfrm>
            <a:off x="457200" y="1002268"/>
            <a:ext cx="8229600" cy="369332"/>
          </a:xfrm>
        </p:spPr>
        <p:txBody>
          <a:bodyPr>
            <a:spAutoFit/>
          </a:bodyPr>
          <a:lstStyle/>
          <a:p>
            <a:pPr marL="0" indent="0">
              <a:buNone/>
            </a:pPr>
            <a:r>
              <a:rPr lang="en-US" sz="2400" b="1" dirty="0"/>
              <a:t>Cost-Based Pricing</a:t>
            </a:r>
            <a:endParaRPr lang="en-US" sz="2400" dirty="0"/>
          </a:p>
        </p:txBody>
      </p:sp>
      <p:sp>
        <p:nvSpPr>
          <p:cNvPr id="3" name="Content Placeholder 2"/>
          <p:cNvSpPr>
            <a:spLocks noGrp="1"/>
          </p:cNvSpPr>
          <p:nvPr>
            <p:ph idx="1"/>
          </p:nvPr>
        </p:nvSpPr>
        <p:spPr>
          <a:xfrm>
            <a:off x="468086" y="1612650"/>
            <a:ext cx="8229600" cy="1107996"/>
          </a:xfrm>
        </p:spPr>
        <p:txBody>
          <a:bodyPr>
            <a:spAutoFit/>
          </a:bodyPr>
          <a:lstStyle/>
          <a:p>
            <a:pPr marL="0" indent="0">
              <a:buNone/>
            </a:pPr>
            <a:r>
              <a:rPr lang="en-US" altLang="en-US" sz="2400" b="1" dirty="0">
                <a:solidFill>
                  <a:srgbClr val="000000"/>
                </a:solidFill>
              </a:rPr>
              <a:t>Cost-based pricing </a:t>
            </a:r>
            <a:r>
              <a:rPr lang="en-US" altLang="en-US" sz="2400" dirty="0">
                <a:solidFill>
                  <a:srgbClr val="000000"/>
                </a:solidFill>
              </a:rPr>
              <a:t>sets prices based on the costs for producing, distributing, and selling the product plus a fair rate of return for effort and risk.</a:t>
            </a:r>
          </a:p>
        </p:txBody>
      </p:sp>
    </p:spTree>
    <p:extLst>
      <p:ext uri="{BB962C8B-B14F-4D97-AF65-F5344CB8AC3E}">
        <p14:creationId xmlns:p14="http://schemas.microsoft.com/office/powerpoint/2010/main" val="294253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152400"/>
            <a:ext cx="8229600" cy="550652"/>
          </a:xfrm>
        </p:spPr>
        <p:txBody>
          <a:bodyPr wrap="square">
            <a:noAutofit/>
          </a:bodyPr>
          <a:lstStyle/>
          <a:p>
            <a:r>
              <a:rPr lang="en-US" dirty="0">
                <a:latin typeface="+mj-lt"/>
              </a:rPr>
              <a:t>Major Pricing Strategies </a:t>
            </a:r>
            <a:r>
              <a:rPr lang="en-US" sz="2800" dirty="0">
                <a:latin typeface="+mj-lt"/>
              </a:rPr>
              <a:t>(9 of 17)</a:t>
            </a:r>
          </a:p>
        </p:txBody>
      </p:sp>
      <p:sp>
        <p:nvSpPr>
          <p:cNvPr id="4" name="Content Placeholder 3"/>
          <p:cNvSpPr>
            <a:spLocks noGrp="1"/>
          </p:cNvSpPr>
          <p:nvPr>
            <p:ph idx="13"/>
          </p:nvPr>
        </p:nvSpPr>
        <p:spPr>
          <a:xfrm>
            <a:off x="457200" y="1002268"/>
            <a:ext cx="8229600" cy="369332"/>
          </a:xfrm>
        </p:spPr>
        <p:txBody>
          <a:bodyPr>
            <a:spAutoFit/>
          </a:bodyPr>
          <a:lstStyle/>
          <a:p>
            <a:pPr marL="0" indent="0">
              <a:buNone/>
            </a:pPr>
            <a:r>
              <a:rPr lang="en-US" sz="2400" b="1" dirty="0"/>
              <a:t>Cost-Based Pricing</a:t>
            </a:r>
            <a:endParaRPr lang="en-US" sz="2400" dirty="0"/>
          </a:p>
        </p:txBody>
      </p:sp>
      <p:sp>
        <p:nvSpPr>
          <p:cNvPr id="3" name="Content Placeholder 2"/>
          <p:cNvSpPr>
            <a:spLocks noGrp="1"/>
          </p:cNvSpPr>
          <p:nvPr>
            <p:ph idx="1"/>
          </p:nvPr>
        </p:nvSpPr>
        <p:spPr>
          <a:xfrm>
            <a:off x="468086" y="1612650"/>
            <a:ext cx="8229600" cy="2985433"/>
          </a:xfrm>
        </p:spPr>
        <p:txBody>
          <a:bodyPr>
            <a:spAutoFit/>
          </a:bodyPr>
          <a:lstStyle/>
          <a:p>
            <a:pPr marL="0" indent="0">
              <a:buNone/>
            </a:pPr>
            <a:r>
              <a:rPr lang="en-US" altLang="en-US" sz="2400" b="1" dirty="0">
                <a:solidFill>
                  <a:srgbClr val="000000"/>
                </a:solidFill>
              </a:rPr>
              <a:t>Fixed costs</a:t>
            </a:r>
            <a:r>
              <a:rPr lang="en-US" altLang="en-US" sz="2400" dirty="0">
                <a:solidFill>
                  <a:srgbClr val="000000"/>
                </a:solidFill>
              </a:rPr>
              <a:t> are the costs that do not vary with production or sales level. </a:t>
            </a:r>
          </a:p>
          <a:p>
            <a:r>
              <a:rPr lang="en-US" altLang="en-US" sz="2400" dirty="0">
                <a:solidFill>
                  <a:srgbClr val="000000"/>
                </a:solidFill>
              </a:rPr>
              <a:t>Rent</a:t>
            </a:r>
          </a:p>
          <a:p>
            <a:r>
              <a:rPr lang="en-US" altLang="en-US" sz="2400" dirty="0">
                <a:solidFill>
                  <a:srgbClr val="000000"/>
                </a:solidFill>
              </a:rPr>
              <a:t>Heat</a:t>
            </a:r>
          </a:p>
          <a:p>
            <a:r>
              <a:rPr lang="en-US" altLang="en-US" sz="2400" dirty="0">
                <a:solidFill>
                  <a:srgbClr val="000000"/>
                </a:solidFill>
              </a:rPr>
              <a:t>Interest</a:t>
            </a:r>
          </a:p>
          <a:p>
            <a:r>
              <a:rPr lang="en-US" altLang="en-US" sz="2400" dirty="0">
                <a:solidFill>
                  <a:srgbClr val="000000"/>
                </a:solidFill>
              </a:rPr>
              <a:t>Executive salaries</a:t>
            </a:r>
          </a:p>
        </p:txBody>
      </p:sp>
    </p:spTree>
    <p:extLst>
      <p:ext uri="{BB962C8B-B14F-4D97-AF65-F5344CB8AC3E}">
        <p14:creationId xmlns:p14="http://schemas.microsoft.com/office/powerpoint/2010/main" val="384219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152400"/>
            <a:ext cx="8229600" cy="550652"/>
          </a:xfrm>
        </p:spPr>
        <p:txBody>
          <a:bodyPr wrap="square">
            <a:noAutofit/>
          </a:bodyPr>
          <a:lstStyle/>
          <a:p>
            <a:r>
              <a:rPr lang="en-US" dirty="0">
                <a:latin typeface="+mj-lt"/>
              </a:rPr>
              <a:t>Major Pricing Strategies </a:t>
            </a:r>
            <a:r>
              <a:rPr lang="en-US" sz="2800" dirty="0">
                <a:latin typeface="+mj-lt"/>
              </a:rPr>
              <a:t>(10 of 17)</a:t>
            </a:r>
          </a:p>
        </p:txBody>
      </p:sp>
      <p:sp>
        <p:nvSpPr>
          <p:cNvPr id="4" name="Content Placeholder 3"/>
          <p:cNvSpPr>
            <a:spLocks noGrp="1"/>
          </p:cNvSpPr>
          <p:nvPr>
            <p:ph idx="13"/>
          </p:nvPr>
        </p:nvSpPr>
        <p:spPr>
          <a:xfrm>
            <a:off x="457200" y="1002268"/>
            <a:ext cx="8229600" cy="369332"/>
          </a:xfrm>
        </p:spPr>
        <p:txBody>
          <a:bodyPr>
            <a:spAutoFit/>
          </a:bodyPr>
          <a:lstStyle/>
          <a:p>
            <a:pPr marL="0" indent="0">
              <a:buNone/>
            </a:pPr>
            <a:r>
              <a:rPr lang="en-US" sz="2400" b="1" dirty="0"/>
              <a:t>Cost-Based Pricing</a:t>
            </a:r>
            <a:endParaRPr lang="en-US" sz="2400" dirty="0"/>
          </a:p>
        </p:txBody>
      </p:sp>
      <p:sp>
        <p:nvSpPr>
          <p:cNvPr id="3" name="Content Placeholder 2"/>
          <p:cNvSpPr>
            <a:spLocks noGrp="1"/>
          </p:cNvSpPr>
          <p:nvPr>
            <p:ph idx="1"/>
          </p:nvPr>
        </p:nvSpPr>
        <p:spPr>
          <a:xfrm>
            <a:off x="468086" y="1612650"/>
            <a:ext cx="8229600" cy="1492716"/>
          </a:xfrm>
        </p:spPr>
        <p:txBody>
          <a:bodyPr>
            <a:spAutoFit/>
          </a:bodyPr>
          <a:lstStyle/>
          <a:p>
            <a:pPr marL="0" indent="0">
              <a:buNone/>
            </a:pPr>
            <a:r>
              <a:rPr lang="en-IN" altLang="en-US" sz="2400" b="1" dirty="0">
                <a:solidFill>
                  <a:srgbClr val="000000"/>
                </a:solidFill>
              </a:rPr>
              <a:t>Variable costs</a:t>
            </a:r>
            <a:r>
              <a:rPr lang="en-IN" altLang="en-US" sz="2400" dirty="0">
                <a:solidFill>
                  <a:srgbClr val="000000"/>
                </a:solidFill>
              </a:rPr>
              <a:t> vary directly with the level of production.</a:t>
            </a:r>
          </a:p>
          <a:p>
            <a:r>
              <a:rPr lang="en-IN" altLang="en-US" sz="2400" dirty="0">
                <a:solidFill>
                  <a:srgbClr val="000000"/>
                </a:solidFill>
              </a:rPr>
              <a:t>Raw materials</a:t>
            </a:r>
          </a:p>
          <a:p>
            <a:r>
              <a:rPr lang="en-IN" altLang="en-US" sz="2400" dirty="0">
                <a:solidFill>
                  <a:srgbClr val="000000"/>
                </a:solidFill>
              </a:rPr>
              <a:t>Packaging</a:t>
            </a:r>
          </a:p>
        </p:txBody>
      </p:sp>
    </p:spTree>
    <p:extLst>
      <p:ext uri="{BB962C8B-B14F-4D97-AF65-F5344CB8AC3E}">
        <p14:creationId xmlns:p14="http://schemas.microsoft.com/office/powerpoint/2010/main" val="2084495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152400"/>
            <a:ext cx="8229600" cy="550652"/>
          </a:xfrm>
        </p:spPr>
        <p:txBody>
          <a:bodyPr wrap="square">
            <a:noAutofit/>
          </a:bodyPr>
          <a:lstStyle/>
          <a:p>
            <a:r>
              <a:rPr lang="en-US" dirty="0">
                <a:latin typeface="+mj-lt"/>
              </a:rPr>
              <a:t>Major Pricing Strategies </a:t>
            </a:r>
            <a:r>
              <a:rPr lang="en-US" sz="2800" dirty="0">
                <a:latin typeface="+mj-lt"/>
              </a:rPr>
              <a:t>(11 of 17)</a:t>
            </a:r>
          </a:p>
        </p:txBody>
      </p:sp>
      <p:sp>
        <p:nvSpPr>
          <p:cNvPr id="4" name="Content Placeholder 3"/>
          <p:cNvSpPr>
            <a:spLocks noGrp="1"/>
          </p:cNvSpPr>
          <p:nvPr>
            <p:ph idx="13"/>
          </p:nvPr>
        </p:nvSpPr>
        <p:spPr>
          <a:xfrm>
            <a:off x="457200" y="1002268"/>
            <a:ext cx="8229600" cy="369332"/>
          </a:xfrm>
        </p:spPr>
        <p:txBody>
          <a:bodyPr>
            <a:spAutoFit/>
          </a:bodyPr>
          <a:lstStyle/>
          <a:p>
            <a:pPr marL="0" indent="0">
              <a:buNone/>
            </a:pPr>
            <a:r>
              <a:rPr lang="en-US" sz="2400" b="1" dirty="0"/>
              <a:t>Cost-Based Pricing</a:t>
            </a:r>
          </a:p>
        </p:txBody>
      </p:sp>
      <p:sp>
        <p:nvSpPr>
          <p:cNvPr id="3" name="Content Placeholder 2"/>
          <p:cNvSpPr>
            <a:spLocks noGrp="1"/>
          </p:cNvSpPr>
          <p:nvPr>
            <p:ph idx="1"/>
          </p:nvPr>
        </p:nvSpPr>
        <p:spPr>
          <a:xfrm>
            <a:off x="468086" y="1612650"/>
            <a:ext cx="8229600" cy="738664"/>
          </a:xfrm>
        </p:spPr>
        <p:txBody>
          <a:bodyPr>
            <a:spAutoFit/>
          </a:bodyPr>
          <a:lstStyle/>
          <a:p>
            <a:pPr marL="0" indent="0">
              <a:buNone/>
            </a:pPr>
            <a:r>
              <a:rPr lang="en-IN" altLang="en-US" sz="2400" b="1" dirty="0">
                <a:solidFill>
                  <a:srgbClr val="000000"/>
                </a:solidFill>
              </a:rPr>
              <a:t>Total costs</a:t>
            </a:r>
            <a:r>
              <a:rPr lang="en-IN" altLang="en-US" sz="2400" dirty="0">
                <a:solidFill>
                  <a:srgbClr val="000000"/>
                </a:solidFill>
              </a:rPr>
              <a:t> are the sum of the fixed and variable costs for any given level of production.</a:t>
            </a:r>
          </a:p>
        </p:txBody>
      </p:sp>
    </p:spTree>
    <p:extLst>
      <p:ext uri="{BB962C8B-B14F-4D97-AF65-F5344CB8AC3E}">
        <p14:creationId xmlns:p14="http://schemas.microsoft.com/office/powerpoint/2010/main" val="3757057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716"/>
            <a:ext cx="8229600" cy="619386"/>
          </a:xfrm>
        </p:spPr>
        <p:txBody>
          <a:bodyPr wrap="square">
            <a:noAutofit/>
          </a:bodyPr>
          <a:lstStyle/>
          <a:p>
            <a:r>
              <a:rPr lang="en-US" dirty="0">
                <a:latin typeface="+mj-lt"/>
              </a:rPr>
              <a:t>Major Pricing Strategies </a:t>
            </a:r>
            <a:r>
              <a:rPr lang="en-US" sz="2800" dirty="0">
                <a:latin typeface="+mj-lt"/>
              </a:rPr>
              <a:t>(12 of 17)</a:t>
            </a:r>
          </a:p>
        </p:txBody>
      </p:sp>
      <p:sp>
        <p:nvSpPr>
          <p:cNvPr id="3" name="Content Placeholder 2"/>
          <p:cNvSpPr>
            <a:spLocks noGrp="1"/>
          </p:cNvSpPr>
          <p:nvPr>
            <p:ph idx="1"/>
          </p:nvPr>
        </p:nvSpPr>
        <p:spPr>
          <a:xfrm>
            <a:off x="457200" y="1004432"/>
            <a:ext cx="8229600" cy="761047"/>
          </a:xfrm>
        </p:spPr>
        <p:txBody>
          <a:bodyPr>
            <a:spAutoFit/>
          </a:bodyPr>
          <a:lstStyle/>
          <a:p>
            <a:pPr marL="0" indent="0">
              <a:buNone/>
            </a:pPr>
            <a:r>
              <a:rPr lang="en-IN" sz="2400" b="1" dirty="0"/>
              <a:t>Figure 10.3</a:t>
            </a:r>
            <a:r>
              <a:rPr lang="en-IN" sz="2400" dirty="0"/>
              <a:t> Cost per Unit at Different Levels of Production per Period</a:t>
            </a:r>
            <a:endParaRPr lang="en-IN" altLang="en-US" sz="3600" dirty="0">
              <a:solidFill>
                <a:srgbClr val="000000"/>
              </a:solidFill>
            </a:endParaRPr>
          </a:p>
        </p:txBody>
      </p:sp>
      <p:pic>
        <p:nvPicPr>
          <p:cNvPr id="8" name="Picture Placeholder 7" descr="Two line charts explain cost behavior in a fixed-size plant and over different-size plants.&#10;Long description is available in notes, press F6">
            <a:extLst>
              <a:ext uri="{FF2B5EF4-FFF2-40B4-BE49-F238E27FC236}">
                <a16:creationId xmlns:a16="http://schemas.microsoft.com/office/drawing/2014/main" id="{5A82E77D-ECBD-47AB-87D9-69DEA3815CA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34150" y="2289796"/>
            <a:ext cx="8075700" cy="2739404"/>
          </a:xfrm>
          <a:prstGeom prst="rect">
            <a:avLst/>
          </a:prstGeom>
        </p:spPr>
      </p:pic>
    </p:spTree>
    <p:extLst>
      <p:ext uri="{BB962C8B-B14F-4D97-AF65-F5344CB8AC3E}">
        <p14:creationId xmlns:p14="http://schemas.microsoft.com/office/powerpoint/2010/main" val="2979583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716"/>
            <a:ext cx="8229600" cy="619386"/>
          </a:xfrm>
        </p:spPr>
        <p:txBody>
          <a:bodyPr wrap="square">
            <a:noAutofit/>
          </a:bodyPr>
          <a:lstStyle/>
          <a:p>
            <a:r>
              <a:rPr lang="en-US" dirty="0">
                <a:latin typeface="+mj-lt"/>
              </a:rPr>
              <a:t>Major Pricing Strategies </a:t>
            </a:r>
            <a:r>
              <a:rPr lang="en-US" sz="2800" dirty="0">
                <a:latin typeface="+mj-lt"/>
              </a:rPr>
              <a:t>(13 of 17)</a:t>
            </a:r>
          </a:p>
        </p:txBody>
      </p:sp>
      <p:sp>
        <p:nvSpPr>
          <p:cNvPr id="3" name="Content Placeholder 2" descr="The x-axis of the chart shows &quot;Accumulated production.&quot; The values on the y-axis are 100,000, 200,000, 400,000, and 800,000. The y-axis shows &quot;Cost per unit.&quot; Its values range from 0 to $10, in increments of $2.&#10;&#10;The chart shows a straight line with a negative slope. Approximate values of some of the points on the line are (100,000, $10), (200,000, $8), (800,000, $6)."/>
          <p:cNvSpPr>
            <a:spLocks noGrp="1"/>
          </p:cNvSpPr>
          <p:nvPr>
            <p:ph idx="1"/>
          </p:nvPr>
        </p:nvSpPr>
        <p:spPr>
          <a:xfrm>
            <a:off x="457200" y="1054995"/>
            <a:ext cx="8229600" cy="660111"/>
          </a:xfrm>
        </p:spPr>
        <p:txBody>
          <a:bodyPr>
            <a:spAutoFit/>
          </a:bodyPr>
          <a:lstStyle/>
          <a:p>
            <a:pPr marL="0" indent="0">
              <a:buNone/>
            </a:pPr>
            <a:r>
              <a:rPr lang="en-IN" sz="2000" b="1" dirty="0"/>
              <a:t>Figure 10.4</a:t>
            </a:r>
            <a:r>
              <a:rPr lang="en-IN" sz="2000" dirty="0"/>
              <a:t> Cost per Unit as a Function of Accumulated Production: The Experience Curve</a:t>
            </a:r>
            <a:endParaRPr lang="en-IN" altLang="en-US" sz="3200" dirty="0">
              <a:solidFill>
                <a:srgbClr val="000000"/>
              </a:solidFill>
            </a:endParaRPr>
          </a:p>
        </p:txBody>
      </p:sp>
      <p:pic>
        <p:nvPicPr>
          <p:cNvPr id="8" name="Picture Placeholder 7" descr="A line chart explains the Experience Curve. &#10;Long description is available in notes, press F6">
            <a:extLst>
              <a:ext uri="{FF2B5EF4-FFF2-40B4-BE49-F238E27FC236}">
                <a16:creationId xmlns:a16="http://schemas.microsoft.com/office/drawing/2014/main" id="{D77C5D88-7F50-49CF-9968-6E0EAACFC01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1693434" y="1887979"/>
            <a:ext cx="5782888" cy="4428341"/>
          </a:xfrm>
          <a:prstGeom prst="rect">
            <a:avLst/>
          </a:prstGeom>
        </p:spPr>
      </p:pic>
    </p:spTree>
    <p:extLst>
      <p:ext uri="{BB962C8B-B14F-4D97-AF65-F5344CB8AC3E}">
        <p14:creationId xmlns:p14="http://schemas.microsoft.com/office/powerpoint/2010/main" val="258884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078"/>
          </a:xfrm>
        </p:spPr>
        <p:txBody>
          <a:bodyPr/>
          <a:lstStyle/>
          <a:p>
            <a:r>
              <a:rPr lang="en-US" dirty="0">
                <a:latin typeface="+mj-lt"/>
              </a:rPr>
              <a:t>APPLE: Premium Priced and Worth It?</a:t>
            </a:r>
          </a:p>
        </p:txBody>
      </p:sp>
      <p:sp>
        <p:nvSpPr>
          <p:cNvPr id="3" name="Content Placeholder 2"/>
          <p:cNvSpPr>
            <a:spLocks noGrp="1"/>
          </p:cNvSpPr>
          <p:nvPr>
            <p:ph idx="1"/>
          </p:nvPr>
        </p:nvSpPr>
        <p:spPr>
          <a:xfrm>
            <a:off x="457200" y="1054995"/>
            <a:ext cx="4122106" cy="2907405"/>
          </a:xfrm>
        </p:spPr>
        <p:txBody>
          <a:bodyPr/>
          <a:lstStyle/>
          <a:p>
            <a:pPr marL="0" indent="0">
              <a:buNone/>
            </a:pPr>
            <a:r>
              <a:rPr lang="en-US" sz="2000" dirty="0"/>
              <a:t>Apple has always set its prices way above those of competitors, reaping the rewards of higher revenues and profits. But as Apple faces stiffer global competition from lower-priced brads, some customers may be questioning just how much more they are willing to pay for the iconic brand.</a:t>
            </a:r>
          </a:p>
        </p:txBody>
      </p:sp>
      <p:sp>
        <p:nvSpPr>
          <p:cNvPr id="6" name="Content Placeholder 5">
            <a:extLst>
              <a:ext uri="{FF2B5EF4-FFF2-40B4-BE49-F238E27FC236}">
                <a16:creationId xmlns:a16="http://schemas.microsoft.com/office/drawing/2014/main" id="{522201DD-7D96-4A0E-B5A0-2EB69079E0BD}"/>
              </a:ext>
            </a:extLst>
          </p:cNvPr>
          <p:cNvSpPr>
            <a:spLocks noGrp="1"/>
          </p:cNvSpPr>
          <p:nvPr>
            <p:ph idx="13"/>
          </p:nvPr>
        </p:nvSpPr>
        <p:spPr>
          <a:xfrm>
            <a:off x="4876800" y="1048401"/>
            <a:ext cx="3810000" cy="1602532"/>
          </a:xfrm>
        </p:spPr>
        <p:txBody>
          <a:bodyPr/>
          <a:lstStyle/>
          <a:p>
            <a:pPr marL="0" indent="0">
              <a:buNone/>
            </a:pPr>
            <a:r>
              <a:rPr lang="en-US" sz="2000" dirty="0"/>
              <a:t>Avid fans have long anointed Apple as the keeper of all things cool, believing deep down that the value they receive is worth the premium price.</a:t>
            </a:r>
          </a:p>
        </p:txBody>
      </p:sp>
      <p:pic>
        <p:nvPicPr>
          <p:cNvPr id="9" name="Picture Placeholder 8" descr="A photo shows the Apple headquarters building in California. ">
            <a:extLst>
              <a:ext uri="{FF2B5EF4-FFF2-40B4-BE49-F238E27FC236}">
                <a16:creationId xmlns:a16="http://schemas.microsoft.com/office/drawing/2014/main" id="{C99AAC1B-34AF-4C1C-9CF7-01D895E970CC}"/>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774276" y="2971800"/>
            <a:ext cx="3836324" cy="2747356"/>
          </a:xfrm>
          <a:prstGeom prst="rect">
            <a:avLst/>
          </a:prstGeom>
        </p:spPr>
      </p:pic>
    </p:spTree>
    <p:extLst>
      <p:ext uri="{BB962C8B-B14F-4D97-AF65-F5344CB8AC3E}">
        <p14:creationId xmlns:p14="http://schemas.microsoft.com/office/powerpoint/2010/main" val="3844063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152400"/>
            <a:ext cx="8229600" cy="550652"/>
          </a:xfrm>
        </p:spPr>
        <p:txBody>
          <a:bodyPr wrap="square">
            <a:noAutofit/>
          </a:bodyPr>
          <a:lstStyle/>
          <a:p>
            <a:r>
              <a:rPr lang="en-US" dirty="0">
                <a:latin typeface="+mj-lt"/>
              </a:rPr>
              <a:t>Major Pricing Strategies </a:t>
            </a:r>
            <a:r>
              <a:rPr lang="en-US" sz="2800" dirty="0">
                <a:latin typeface="+mj-lt"/>
              </a:rPr>
              <a:t>(14 of 17)</a:t>
            </a:r>
          </a:p>
        </p:txBody>
      </p:sp>
      <p:sp>
        <p:nvSpPr>
          <p:cNvPr id="4" name="Content Placeholder 3"/>
          <p:cNvSpPr>
            <a:spLocks noGrp="1"/>
          </p:cNvSpPr>
          <p:nvPr>
            <p:ph idx="13"/>
          </p:nvPr>
        </p:nvSpPr>
        <p:spPr>
          <a:xfrm>
            <a:off x="457200" y="1002268"/>
            <a:ext cx="8229600" cy="369332"/>
          </a:xfrm>
        </p:spPr>
        <p:txBody>
          <a:bodyPr>
            <a:spAutoFit/>
          </a:bodyPr>
          <a:lstStyle/>
          <a:p>
            <a:pPr marL="0" indent="0">
              <a:buNone/>
            </a:pPr>
            <a:r>
              <a:rPr lang="en-US" sz="2400" b="1" dirty="0"/>
              <a:t>Cost-Based Pricing</a:t>
            </a:r>
          </a:p>
        </p:txBody>
      </p:sp>
      <p:sp>
        <p:nvSpPr>
          <p:cNvPr id="3" name="Content Placeholder 2"/>
          <p:cNvSpPr>
            <a:spLocks noGrp="1"/>
          </p:cNvSpPr>
          <p:nvPr>
            <p:ph idx="1"/>
          </p:nvPr>
        </p:nvSpPr>
        <p:spPr>
          <a:xfrm>
            <a:off x="468086" y="1612650"/>
            <a:ext cx="8229600" cy="3647152"/>
          </a:xfrm>
        </p:spPr>
        <p:txBody>
          <a:bodyPr>
            <a:spAutoFit/>
          </a:bodyPr>
          <a:lstStyle/>
          <a:p>
            <a:pPr marL="0" indent="0">
              <a:buNone/>
            </a:pPr>
            <a:r>
              <a:rPr lang="en-IN" altLang="en-US" sz="2400" b="1" dirty="0"/>
              <a:t>Cost-plus pricing</a:t>
            </a:r>
            <a:r>
              <a:rPr lang="en-IN" altLang="en-US" sz="2400" dirty="0"/>
              <a:t> adds a standard </a:t>
            </a:r>
            <a:r>
              <a:rPr lang="en-IN" altLang="en-US" sz="2400" dirty="0" err="1"/>
              <a:t>markup</a:t>
            </a:r>
            <a:r>
              <a:rPr lang="en-IN" altLang="en-US" sz="2400" dirty="0"/>
              <a:t> to the cost of the product.</a:t>
            </a:r>
          </a:p>
          <a:p>
            <a:r>
              <a:rPr lang="en-IN" altLang="en-US" sz="2400" dirty="0"/>
              <a:t>Benefits</a:t>
            </a:r>
          </a:p>
          <a:p>
            <a:pPr lvl="1"/>
            <a:r>
              <a:rPr lang="en-IN" altLang="en-US" sz="2400" dirty="0"/>
              <a:t>Sellers are certain about costs.</a:t>
            </a:r>
          </a:p>
          <a:p>
            <a:pPr lvl="1"/>
            <a:r>
              <a:rPr lang="en-IN" altLang="en-US" sz="2400" dirty="0"/>
              <a:t>Price competition is minimized.</a:t>
            </a:r>
          </a:p>
          <a:p>
            <a:pPr lvl="1"/>
            <a:r>
              <a:rPr lang="en-IN" altLang="en-US" sz="2400" dirty="0"/>
              <a:t>Buyers feel it is fair.</a:t>
            </a:r>
          </a:p>
          <a:p>
            <a:r>
              <a:rPr lang="en-IN" altLang="en-US" sz="2400" dirty="0"/>
              <a:t>Disadvantages</a:t>
            </a:r>
          </a:p>
          <a:p>
            <a:pPr lvl="1"/>
            <a:r>
              <a:rPr lang="en-IN" altLang="en-US" sz="2400" dirty="0"/>
              <a:t>Ignores demand and competitor prices</a:t>
            </a:r>
          </a:p>
        </p:txBody>
      </p:sp>
    </p:spTree>
    <p:extLst>
      <p:ext uri="{BB962C8B-B14F-4D97-AF65-F5344CB8AC3E}">
        <p14:creationId xmlns:p14="http://schemas.microsoft.com/office/powerpoint/2010/main" val="3585565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958"/>
            <a:ext cx="8229600" cy="681325"/>
          </a:xfrm>
        </p:spPr>
        <p:txBody>
          <a:bodyPr wrap="square">
            <a:noAutofit/>
          </a:bodyPr>
          <a:lstStyle/>
          <a:p>
            <a:r>
              <a:rPr lang="en-US" dirty="0">
                <a:latin typeface="+mj-lt"/>
              </a:rPr>
              <a:t>Major Pricing Strategies </a:t>
            </a:r>
            <a:r>
              <a:rPr lang="en-US" sz="2800" dirty="0">
                <a:latin typeface="+mj-lt"/>
              </a:rPr>
              <a:t>(15 of 17)</a:t>
            </a:r>
          </a:p>
        </p:txBody>
      </p:sp>
      <p:sp>
        <p:nvSpPr>
          <p:cNvPr id="4" name="Content Placeholder 3"/>
          <p:cNvSpPr>
            <a:spLocks noGrp="1"/>
          </p:cNvSpPr>
          <p:nvPr>
            <p:ph idx="13"/>
          </p:nvPr>
        </p:nvSpPr>
        <p:spPr>
          <a:xfrm>
            <a:off x="457200" y="1007034"/>
            <a:ext cx="8229600" cy="403203"/>
          </a:xfrm>
        </p:spPr>
        <p:txBody>
          <a:bodyPr>
            <a:spAutoFit/>
          </a:bodyPr>
          <a:lstStyle/>
          <a:p>
            <a:pPr marL="0" indent="0">
              <a:buNone/>
            </a:pPr>
            <a:r>
              <a:rPr lang="en-US" sz="2400" b="1" dirty="0"/>
              <a:t>Cost-Based Pricing</a:t>
            </a:r>
            <a:endParaRPr lang="en-US" sz="2400" dirty="0"/>
          </a:p>
        </p:txBody>
      </p:sp>
      <p:sp>
        <p:nvSpPr>
          <p:cNvPr id="3" name="Content Placeholder 2"/>
          <p:cNvSpPr>
            <a:spLocks noGrp="1"/>
          </p:cNvSpPr>
          <p:nvPr>
            <p:ph idx="1"/>
          </p:nvPr>
        </p:nvSpPr>
        <p:spPr>
          <a:xfrm>
            <a:off x="457200" y="1562637"/>
            <a:ext cx="8229600" cy="1669688"/>
          </a:xfrm>
        </p:spPr>
        <p:txBody>
          <a:bodyPr>
            <a:spAutoFit/>
          </a:bodyPr>
          <a:lstStyle/>
          <a:p>
            <a:pPr marL="0" indent="0">
              <a:buNone/>
            </a:pPr>
            <a:r>
              <a:rPr lang="en-US" altLang="en-US" sz="2400" b="1" dirty="0">
                <a:solidFill>
                  <a:srgbClr val="000000"/>
                </a:solidFill>
              </a:rPr>
              <a:t>Break-even pricing </a:t>
            </a:r>
            <a:r>
              <a:rPr lang="en-US" sz="2400" b="1" dirty="0">
                <a:solidFill>
                  <a:srgbClr val="000000"/>
                </a:solidFill>
              </a:rPr>
              <a:t>(target return pricing) </a:t>
            </a:r>
            <a:r>
              <a:rPr lang="en-US" sz="2400" dirty="0">
                <a:solidFill>
                  <a:srgbClr val="000000"/>
                </a:solidFill>
              </a:rPr>
              <a:t>is</a:t>
            </a:r>
            <a:r>
              <a:rPr lang="en-US" sz="2400" b="1" dirty="0">
                <a:solidFill>
                  <a:srgbClr val="000000"/>
                </a:solidFill>
              </a:rPr>
              <a:t> </a:t>
            </a:r>
            <a:r>
              <a:rPr lang="en-US" sz="2400" dirty="0">
                <a:solidFill>
                  <a:srgbClr val="000000"/>
                </a:solidFill>
              </a:rPr>
              <a:t>setting price to break even on costs or to make a target return.</a:t>
            </a:r>
          </a:p>
          <a:p>
            <a:pPr marL="0" indent="0">
              <a:buNone/>
            </a:pPr>
            <a:r>
              <a:rPr lang="en-US" altLang="en-US" sz="2400" b="1" dirty="0">
                <a:solidFill>
                  <a:srgbClr val="000000"/>
                </a:solidFill>
              </a:rPr>
              <a:t>Figure 10.5</a:t>
            </a:r>
            <a:r>
              <a:rPr lang="en-US" sz="2400" dirty="0">
                <a:solidFill>
                  <a:srgbClr val="000000"/>
                </a:solidFill>
              </a:rPr>
              <a:t> Break-Even Chart for Determining Target Return Price and Break-Even Volume</a:t>
            </a:r>
            <a:endParaRPr lang="en-US" altLang="en-US" sz="2400" b="1" dirty="0">
              <a:solidFill>
                <a:srgbClr val="000000"/>
              </a:solidFill>
            </a:endParaRPr>
          </a:p>
        </p:txBody>
      </p:sp>
      <p:pic>
        <p:nvPicPr>
          <p:cNvPr id="8" name="Picture Placeholder 7" descr="A break-even chart explains determining target return price and break-even volume. &#10;Long description is available in notes, press F6">
            <a:extLst>
              <a:ext uri="{FF2B5EF4-FFF2-40B4-BE49-F238E27FC236}">
                <a16:creationId xmlns:a16="http://schemas.microsoft.com/office/drawing/2014/main" id="{5A6E4B9E-6C7A-41FD-9F55-CDEB9CB2AC78}"/>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1934585" y="3429000"/>
            <a:ext cx="5300586" cy="2733440"/>
          </a:xfrm>
          <a:prstGeom prst="rect">
            <a:avLst/>
          </a:prstGeom>
        </p:spPr>
      </p:pic>
    </p:spTree>
    <p:extLst>
      <p:ext uri="{BB962C8B-B14F-4D97-AF65-F5344CB8AC3E}">
        <p14:creationId xmlns:p14="http://schemas.microsoft.com/office/powerpoint/2010/main" val="748104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958"/>
            <a:ext cx="8229600" cy="681325"/>
          </a:xfrm>
        </p:spPr>
        <p:txBody>
          <a:bodyPr wrap="square">
            <a:noAutofit/>
          </a:bodyPr>
          <a:lstStyle/>
          <a:p>
            <a:r>
              <a:rPr lang="en-US" dirty="0">
                <a:latin typeface="+mj-lt"/>
              </a:rPr>
              <a:t>Major Pricing Strategies </a:t>
            </a:r>
            <a:r>
              <a:rPr lang="en-US" sz="2800" dirty="0">
                <a:latin typeface="+mj-lt"/>
              </a:rPr>
              <a:t>(16 of 17)</a:t>
            </a:r>
          </a:p>
        </p:txBody>
      </p:sp>
      <p:sp>
        <p:nvSpPr>
          <p:cNvPr id="4" name="Content Placeholder 3"/>
          <p:cNvSpPr>
            <a:spLocks noGrp="1"/>
          </p:cNvSpPr>
          <p:nvPr>
            <p:ph idx="13"/>
          </p:nvPr>
        </p:nvSpPr>
        <p:spPr>
          <a:xfrm>
            <a:off x="457200" y="1003479"/>
            <a:ext cx="8229600" cy="714298"/>
          </a:xfrm>
        </p:spPr>
        <p:txBody>
          <a:bodyPr>
            <a:spAutoFit/>
          </a:bodyPr>
          <a:lstStyle/>
          <a:p>
            <a:pPr marL="0" indent="0">
              <a:buNone/>
            </a:pPr>
            <a:r>
              <a:rPr lang="en-US" sz="2400" b="1" dirty="0"/>
              <a:t>Table 10.1</a:t>
            </a:r>
            <a:r>
              <a:rPr lang="en-US" sz="2400" dirty="0"/>
              <a:t> Break-Even Volume and Profits at Different Prices</a:t>
            </a:r>
          </a:p>
        </p:txBody>
      </p:sp>
      <p:graphicFrame>
        <p:nvGraphicFramePr>
          <p:cNvPr id="5" name="Table 4">
            <a:extLst>
              <a:ext uri="{FF2B5EF4-FFF2-40B4-BE49-F238E27FC236}">
                <a16:creationId xmlns:a16="http://schemas.microsoft.com/office/drawing/2014/main" id="{EB07EF55-A4E9-432F-8B34-E86347027EF5}"/>
              </a:ext>
            </a:extLst>
          </p:cNvPr>
          <p:cNvGraphicFramePr>
            <a:graphicFrameLocks noGrp="1"/>
          </p:cNvGraphicFramePr>
          <p:nvPr>
            <p:extLst>
              <p:ext uri="{D42A27DB-BD31-4B8C-83A1-F6EECF244321}">
                <p14:modId xmlns:p14="http://schemas.microsoft.com/office/powerpoint/2010/main" val="2682198534"/>
              </p:ext>
            </p:extLst>
          </p:nvPr>
        </p:nvGraphicFramePr>
        <p:xfrm>
          <a:off x="457199" y="2088805"/>
          <a:ext cx="8229600" cy="2677160"/>
        </p:xfrm>
        <a:graphic>
          <a:graphicData uri="http://schemas.openxmlformats.org/drawingml/2006/table">
            <a:tbl>
              <a:tblPr firstRow="1" bandRow="1">
                <a:tableStyleId>{2D5ABB26-0587-4C30-8999-92F81FD0307C}</a:tableStyleId>
              </a:tblPr>
              <a:tblGrid>
                <a:gridCol w="685801">
                  <a:extLst>
                    <a:ext uri="{9D8B030D-6E8A-4147-A177-3AD203B41FA5}">
                      <a16:colId xmlns:a16="http://schemas.microsoft.com/office/drawing/2014/main" val="2213658258"/>
                    </a:ext>
                  </a:extLst>
                </a:gridCol>
                <a:gridCol w="1828800">
                  <a:extLst>
                    <a:ext uri="{9D8B030D-6E8A-4147-A177-3AD203B41FA5}">
                      <a16:colId xmlns:a16="http://schemas.microsoft.com/office/drawing/2014/main" val="2681334207"/>
                    </a:ext>
                  </a:extLst>
                </a:gridCol>
                <a:gridCol w="1600199">
                  <a:extLst>
                    <a:ext uri="{9D8B030D-6E8A-4147-A177-3AD203B41FA5}">
                      <a16:colId xmlns:a16="http://schemas.microsoft.com/office/drawing/2014/main" val="1236220617"/>
                    </a:ext>
                  </a:extLst>
                </a:gridCol>
                <a:gridCol w="1752601">
                  <a:extLst>
                    <a:ext uri="{9D8B030D-6E8A-4147-A177-3AD203B41FA5}">
                      <a16:colId xmlns:a16="http://schemas.microsoft.com/office/drawing/2014/main" val="1089320902"/>
                    </a:ext>
                  </a:extLst>
                </a:gridCol>
                <a:gridCol w="1219200">
                  <a:extLst>
                    <a:ext uri="{9D8B030D-6E8A-4147-A177-3AD203B41FA5}">
                      <a16:colId xmlns:a16="http://schemas.microsoft.com/office/drawing/2014/main" val="572017500"/>
                    </a:ext>
                  </a:extLst>
                </a:gridCol>
                <a:gridCol w="1142999">
                  <a:extLst>
                    <a:ext uri="{9D8B030D-6E8A-4147-A177-3AD203B41FA5}">
                      <a16:colId xmlns:a16="http://schemas.microsoft.com/office/drawing/2014/main" val="4135216084"/>
                    </a:ext>
                  </a:extLst>
                </a:gridCol>
              </a:tblGrid>
              <a:tr h="370840">
                <a:tc>
                  <a:txBody>
                    <a:bodyPr/>
                    <a:lstStyle/>
                    <a:p>
                      <a:pPr algn="ctr"/>
                      <a:r>
                        <a:rPr lang="en-IN" sz="1600" b="1" i="0" u="none" strike="noStrike" kern="1200" baseline="0" dirty="0">
                          <a:solidFill>
                            <a:schemeClr val="bg1"/>
                          </a:solidFill>
                          <a:latin typeface="+mn-lt"/>
                          <a:ea typeface="+mn-ea"/>
                          <a:cs typeface="+mn-cs"/>
                        </a:rPr>
                        <a:t>Price</a:t>
                      </a:r>
                      <a:endParaRPr lang="en-IN" sz="1600" b="1" dirty="0">
                        <a:solidFill>
                          <a:schemeClr val="bg1"/>
                        </a:solidFill>
                      </a:endParaRPr>
                    </a:p>
                  </a:txBody>
                  <a:tcPr>
                    <a:solidFill>
                      <a:schemeClr val="bg2"/>
                    </a:solidFill>
                  </a:tcPr>
                </a:tc>
                <a:tc>
                  <a:txBody>
                    <a:bodyPr/>
                    <a:lstStyle/>
                    <a:p>
                      <a:pPr algn="ctr"/>
                      <a:r>
                        <a:rPr lang="en-IN" sz="1600" b="1" i="0" u="none" strike="noStrike" kern="1200" baseline="0" dirty="0">
                          <a:solidFill>
                            <a:schemeClr val="bg1"/>
                          </a:solidFill>
                          <a:latin typeface="+mn-lt"/>
                          <a:ea typeface="+mn-ea"/>
                          <a:cs typeface="+mn-cs"/>
                        </a:rPr>
                        <a:t>Unit Demand Needed</a:t>
                      </a:r>
                    </a:p>
                    <a:p>
                      <a:pPr algn="ctr"/>
                      <a:r>
                        <a:rPr lang="en-IN" sz="1600" b="1" i="0" u="none" strike="noStrike" kern="1200" baseline="0" dirty="0">
                          <a:solidFill>
                            <a:schemeClr val="bg1"/>
                          </a:solidFill>
                          <a:latin typeface="+mn-lt"/>
                          <a:ea typeface="+mn-ea"/>
                          <a:cs typeface="+mn-cs"/>
                        </a:rPr>
                        <a:t>to Break Even</a:t>
                      </a:r>
                      <a:endParaRPr lang="en-IN" sz="1600" b="1" dirty="0">
                        <a:solidFill>
                          <a:schemeClr val="bg1"/>
                        </a:solidFill>
                      </a:endParaRPr>
                    </a:p>
                  </a:txBody>
                  <a:tcPr>
                    <a:solidFill>
                      <a:schemeClr val="bg2"/>
                    </a:solidFill>
                  </a:tcPr>
                </a:tc>
                <a:tc>
                  <a:txBody>
                    <a:bodyPr/>
                    <a:lstStyle/>
                    <a:p>
                      <a:pPr algn="ctr"/>
                      <a:r>
                        <a:rPr lang="en-IN" sz="1600" b="1" i="0" u="none" strike="noStrike" kern="1200" baseline="0" dirty="0">
                          <a:solidFill>
                            <a:schemeClr val="bg1"/>
                          </a:solidFill>
                          <a:latin typeface="+mn-lt"/>
                          <a:ea typeface="+mn-ea"/>
                          <a:cs typeface="+mn-cs"/>
                        </a:rPr>
                        <a:t>Expected Unit Demand</a:t>
                      </a:r>
                    </a:p>
                    <a:p>
                      <a:pPr algn="ctr"/>
                      <a:r>
                        <a:rPr lang="en-IN" sz="1600" b="1" i="0" u="none" strike="noStrike" kern="1200" baseline="0" dirty="0">
                          <a:solidFill>
                            <a:schemeClr val="bg1"/>
                          </a:solidFill>
                          <a:latin typeface="+mn-lt"/>
                          <a:ea typeface="+mn-ea"/>
                          <a:cs typeface="+mn-cs"/>
                        </a:rPr>
                        <a:t>at Given Price</a:t>
                      </a:r>
                      <a:endParaRPr lang="en-IN" sz="1600" b="1" dirty="0">
                        <a:solidFill>
                          <a:schemeClr val="bg1"/>
                        </a:solidFill>
                      </a:endParaRPr>
                    </a:p>
                  </a:txBody>
                  <a:tcPr>
                    <a:solidFill>
                      <a:schemeClr val="bg2"/>
                    </a:solidFill>
                  </a:tcPr>
                </a:tc>
                <a:tc>
                  <a:txBody>
                    <a:bodyPr/>
                    <a:lstStyle/>
                    <a:p>
                      <a:pPr algn="ctr"/>
                      <a:r>
                        <a:rPr lang="en-IN" sz="1600" b="1" i="0" u="none" strike="noStrike" kern="1200" baseline="0" dirty="0">
                          <a:solidFill>
                            <a:schemeClr val="bg1"/>
                          </a:solidFill>
                          <a:latin typeface="+mn-lt"/>
                          <a:ea typeface="+mn-ea"/>
                          <a:cs typeface="+mn-cs"/>
                        </a:rPr>
                        <a:t>Total Revenue</a:t>
                      </a:r>
                    </a:p>
                    <a:p>
                      <a:pPr algn="ctr"/>
                      <a:r>
                        <a:rPr lang="en-IN" sz="1600" b="1" i="0" u="none" strike="noStrike" kern="1200" baseline="0" dirty="0">
                          <a:solidFill>
                            <a:schemeClr val="bg1"/>
                          </a:solidFill>
                          <a:latin typeface="+mn-lt"/>
                          <a:ea typeface="+mn-ea"/>
                          <a:cs typeface="+mn-cs"/>
                        </a:rPr>
                        <a:t>(1) × (3)</a:t>
                      </a:r>
                      <a:endParaRPr lang="en-IN" sz="1600" b="1" dirty="0">
                        <a:solidFill>
                          <a:schemeClr val="bg1"/>
                        </a:solidFill>
                      </a:endParaRPr>
                    </a:p>
                  </a:txBody>
                  <a:tcPr>
                    <a:solidFill>
                      <a:schemeClr val="bg2"/>
                    </a:solidFill>
                  </a:tcPr>
                </a:tc>
                <a:tc>
                  <a:txBody>
                    <a:bodyPr/>
                    <a:lstStyle/>
                    <a:p>
                      <a:pPr algn="ctr"/>
                      <a:r>
                        <a:rPr lang="en-IN" sz="1600" b="1" i="0" u="none" strike="noStrike" kern="1200" baseline="0" dirty="0">
                          <a:solidFill>
                            <a:schemeClr val="bg1"/>
                          </a:solidFill>
                          <a:latin typeface="+mn-lt"/>
                          <a:ea typeface="+mn-ea"/>
                          <a:cs typeface="+mn-cs"/>
                        </a:rPr>
                        <a:t>Total Costs*</a:t>
                      </a:r>
                      <a:endParaRPr lang="en-IN" sz="1600" b="1" dirty="0">
                        <a:solidFill>
                          <a:schemeClr val="bg1"/>
                        </a:solidFill>
                      </a:endParaRPr>
                    </a:p>
                  </a:txBody>
                  <a:tcPr>
                    <a:solidFill>
                      <a:schemeClr val="bg2"/>
                    </a:solidFill>
                  </a:tcPr>
                </a:tc>
                <a:tc>
                  <a:txBody>
                    <a:bodyPr/>
                    <a:lstStyle/>
                    <a:p>
                      <a:pPr algn="ctr"/>
                      <a:r>
                        <a:rPr lang="en-IN" sz="1600" b="1" i="0" u="none" strike="noStrike" kern="1200" baseline="0" dirty="0">
                          <a:solidFill>
                            <a:schemeClr val="bg1"/>
                          </a:solidFill>
                          <a:latin typeface="+mn-lt"/>
                          <a:ea typeface="+mn-ea"/>
                          <a:cs typeface="+mn-cs"/>
                        </a:rPr>
                        <a:t>Profit</a:t>
                      </a:r>
                    </a:p>
                    <a:p>
                      <a:pPr algn="ctr"/>
                      <a:r>
                        <a:rPr lang="en-IN" sz="1600" b="1" i="0" u="none" strike="noStrike" kern="1200" baseline="0" dirty="0">
                          <a:solidFill>
                            <a:schemeClr val="bg1"/>
                          </a:solidFill>
                          <a:latin typeface="+mn-lt"/>
                          <a:ea typeface="+mn-ea"/>
                          <a:cs typeface="+mn-cs"/>
                        </a:rPr>
                        <a:t>(4) - (5)</a:t>
                      </a:r>
                      <a:endParaRPr lang="en-IN" sz="1600" b="1" dirty="0">
                        <a:solidFill>
                          <a:schemeClr val="bg1"/>
                        </a:solidFill>
                      </a:endParaRPr>
                    </a:p>
                  </a:txBody>
                  <a:tcPr>
                    <a:solidFill>
                      <a:schemeClr val="bg2"/>
                    </a:solidFill>
                  </a:tcPr>
                </a:tc>
                <a:extLst>
                  <a:ext uri="{0D108BD9-81ED-4DB2-BD59-A6C34878D82A}">
                    <a16:rowId xmlns:a16="http://schemas.microsoft.com/office/drawing/2014/main" val="3565214896"/>
                  </a:ext>
                </a:extLst>
              </a:tr>
              <a:tr h="370840">
                <a:tc>
                  <a:txBody>
                    <a:bodyPr/>
                    <a:lstStyle/>
                    <a:p>
                      <a:pPr algn="r"/>
                      <a:r>
                        <a:rPr lang="en-IN" sz="1600" b="0" i="0" u="none" strike="noStrike" kern="1200" baseline="0" dirty="0">
                          <a:solidFill>
                            <a:schemeClr val="tx1"/>
                          </a:solidFill>
                          <a:latin typeface="+mn-lt"/>
                          <a:ea typeface="+mn-ea"/>
                          <a:cs typeface="+mn-cs"/>
                        </a:rPr>
                        <a:t>$14</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75,000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71,000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$994,000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$1,010,000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–$16,000</a:t>
                      </a:r>
                      <a:endParaRPr lang="en-IN" sz="1600" dirty="0"/>
                    </a:p>
                  </a:txBody>
                  <a:tcPr>
                    <a:solidFill>
                      <a:srgbClr val="D4EAE4"/>
                    </a:solidFill>
                  </a:tcPr>
                </a:tc>
                <a:extLst>
                  <a:ext uri="{0D108BD9-81ED-4DB2-BD59-A6C34878D82A}">
                    <a16:rowId xmlns:a16="http://schemas.microsoft.com/office/drawing/2014/main" val="454425212"/>
                  </a:ext>
                </a:extLst>
              </a:tr>
              <a:tr h="370840">
                <a:tc>
                  <a:txBody>
                    <a:bodyPr/>
                    <a:lstStyle/>
                    <a:p>
                      <a:pPr algn="r"/>
                      <a:r>
                        <a:rPr lang="en-IN" sz="1600" dirty="0"/>
                        <a:t>16</a:t>
                      </a:r>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50,000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67,000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1,072,000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970,000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102,000</a:t>
                      </a:r>
                      <a:endParaRPr lang="en-IN" sz="1600" dirty="0"/>
                    </a:p>
                  </a:txBody>
                  <a:tcPr>
                    <a:solidFill>
                      <a:srgbClr val="D4EAE4"/>
                    </a:solidFill>
                  </a:tcPr>
                </a:tc>
                <a:extLst>
                  <a:ext uri="{0D108BD9-81ED-4DB2-BD59-A6C34878D82A}">
                    <a16:rowId xmlns:a16="http://schemas.microsoft.com/office/drawing/2014/main" val="3009566846"/>
                  </a:ext>
                </a:extLst>
              </a:tr>
              <a:tr h="370840">
                <a:tc>
                  <a:txBody>
                    <a:bodyPr/>
                    <a:lstStyle/>
                    <a:p>
                      <a:pPr algn="r"/>
                      <a:r>
                        <a:rPr lang="en-IN" sz="1600" dirty="0"/>
                        <a:t>18</a:t>
                      </a:r>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37,500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60,000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1,080,000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900,000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180,000</a:t>
                      </a:r>
                      <a:endParaRPr lang="en-IN" sz="1600" dirty="0"/>
                    </a:p>
                  </a:txBody>
                  <a:tcPr>
                    <a:solidFill>
                      <a:srgbClr val="D4EAE4"/>
                    </a:solidFill>
                  </a:tcPr>
                </a:tc>
                <a:extLst>
                  <a:ext uri="{0D108BD9-81ED-4DB2-BD59-A6C34878D82A}">
                    <a16:rowId xmlns:a16="http://schemas.microsoft.com/office/drawing/2014/main" val="4056454197"/>
                  </a:ext>
                </a:extLst>
              </a:tr>
              <a:tr h="370840">
                <a:tc>
                  <a:txBody>
                    <a:bodyPr/>
                    <a:lstStyle/>
                    <a:p>
                      <a:pPr algn="r"/>
                      <a:r>
                        <a:rPr lang="en-IN" sz="1600" dirty="0"/>
                        <a:t>20</a:t>
                      </a:r>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30,000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42,000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840,000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720,000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120,000</a:t>
                      </a:r>
                      <a:endParaRPr lang="en-IN" sz="1600" dirty="0"/>
                    </a:p>
                  </a:txBody>
                  <a:tcPr>
                    <a:solidFill>
                      <a:srgbClr val="D4EAE4"/>
                    </a:solidFill>
                  </a:tcPr>
                </a:tc>
                <a:extLst>
                  <a:ext uri="{0D108BD9-81ED-4DB2-BD59-A6C34878D82A}">
                    <a16:rowId xmlns:a16="http://schemas.microsoft.com/office/drawing/2014/main" val="1905268179"/>
                  </a:ext>
                </a:extLst>
              </a:tr>
              <a:tr h="370840">
                <a:tc>
                  <a:txBody>
                    <a:bodyPr/>
                    <a:lstStyle/>
                    <a:p>
                      <a:pPr algn="r"/>
                      <a:r>
                        <a:rPr lang="en-IN" sz="1600" dirty="0"/>
                        <a:t>22</a:t>
                      </a:r>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25,000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23,000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506,000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530,000</a:t>
                      </a:r>
                      <a:endParaRPr lang="en-IN" sz="1600" dirty="0"/>
                    </a:p>
                  </a:txBody>
                  <a:tcPr>
                    <a:solidFill>
                      <a:srgbClr val="D4EAE4"/>
                    </a:solidFill>
                  </a:tcPr>
                </a:tc>
                <a:tc>
                  <a:txBody>
                    <a:bodyPr/>
                    <a:lstStyle/>
                    <a:p>
                      <a:pPr algn="r"/>
                      <a:r>
                        <a:rPr lang="en-IN" sz="1600" b="0" i="0" u="none" strike="noStrike" kern="1200" baseline="0" dirty="0">
                          <a:solidFill>
                            <a:schemeClr val="tx1"/>
                          </a:solidFill>
                          <a:latin typeface="+mn-lt"/>
                          <a:ea typeface="+mn-ea"/>
                          <a:cs typeface="+mn-cs"/>
                        </a:rPr>
                        <a:t>–24,000</a:t>
                      </a:r>
                      <a:endParaRPr lang="en-IN" sz="1600" dirty="0"/>
                    </a:p>
                  </a:txBody>
                  <a:tcPr>
                    <a:solidFill>
                      <a:srgbClr val="D4EAE4"/>
                    </a:solidFill>
                  </a:tcPr>
                </a:tc>
                <a:extLst>
                  <a:ext uri="{0D108BD9-81ED-4DB2-BD59-A6C34878D82A}">
                    <a16:rowId xmlns:a16="http://schemas.microsoft.com/office/drawing/2014/main" val="4222299977"/>
                  </a:ext>
                </a:extLst>
              </a:tr>
            </a:tbl>
          </a:graphicData>
        </a:graphic>
      </p:graphicFrame>
      <p:sp>
        <p:nvSpPr>
          <p:cNvPr id="3" name="Content Placeholder 2"/>
          <p:cNvSpPr>
            <a:spLocks noGrp="1"/>
          </p:cNvSpPr>
          <p:nvPr>
            <p:ph idx="1"/>
          </p:nvPr>
        </p:nvSpPr>
        <p:spPr>
          <a:xfrm>
            <a:off x="457200" y="5964016"/>
            <a:ext cx="8229600" cy="284384"/>
          </a:xfrm>
        </p:spPr>
        <p:txBody>
          <a:bodyPr>
            <a:spAutoFit/>
          </a:bodyPr>
          <a:lstStyle/>
          <a:p>
            <a:pPr marL="0" indent="0">
              <a:buNone/>
            </a:pPr>
            <a:r>
              <a:rPr lang="en-IN" dirty="0"/>
              <a:t>*Assumes fixed costs of $300,000 and constant unit variable costs of $10.</a:t>
            </a:r>
            <a:endParaRPr lang="en-IN" altLang="en-US" sz="2400" dirty="0"/>
          </a:p>
        </p:txBody>
      </p:sp>
    </p:spTree>
    <p:extLst>
      <p:ext uri="{BB962C8B-B14F-4D97-AF65-F5344CB8AC3E}">
        <p14:creationId xmlns:p14="http://schemas.microsoft.com/office/powerpoint/2010/main" val="2248729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35"/>
            <a:ext cx="8229600" cy="619386"/>
          </a:xfrm>
        </p:spPr>
        <p:txBody>
          <a:bodyPr wrap="square">
            <a:spAutoFit/>
          </a:bodyPr>
          <a:lstStyle/>
          <a:p>
            <a:r>
              <a:rPr lang="en-US" dirty="0">
                <a:latin typeface="+mj-lt"/>
              </a:rPr>
              <a:t>Major Pricing Strategies </a:t>
            </a:r>
            <a:r>
              <a:rPr lang="en-US" sz="2800" dirty="0">
                <a:latin typeface="+mj-lt"/>
              </a:rPr>
              <a:t>(17 of 17)</a:t>
            </a:r>
          </a:p>
        </p:txBody>
      </p:sp>
      <p:sp>
        <p:nvSpPr>
          <p:cNvPr id="4" name="Content Placeholder 3"/>
          <p:cNvSpPr>
            <a:spLocks noGrp="1"/>
          </p:cNvSpPr>
          <p:nvPr>
            <p:ph idx="13"/>
          </p:nvPr>
        </p:nvSpPr>
        <p:spPr>
          <a:xfrm>
            <a:off x="457200" y="1003479"/>
            <a:ext cx="8229600" cy="403203"/>
          </a:xfrm>
        </p:spPr>
        <p:txBody>
          <a:bodyPr>
            <a:spAutoFit/>
          </a:bodyPr>
          <a:lstStyle/>
          <a:p>
            <a:pPr marL="0" indent="0">
              <a:buNone/>
            </a:pPr>
            <a:r>
              <a:rPr lang="en-US" sz="2400" b="1" dirty="0"/>
              <a:t>Competition-Based Pricing</a:t>
            </a:r>
          </a:p>
        </p:txBody>
      </p:sp>
      <p:sp>
        <p:nvSpPr>
          <p:cNvPr id="3" name="Content Placeholder 2"/>
          <p:cNvSpPr>
            <a:spLocks noGrp="1"/>
          </p:cNvSpPr>
          <p:nvPr>
            <p:ph idx="1"/>
          </p:nvPr>
        </p:nvSpPr>
        <p:spPr>
          <a:xfrm>
            <a:off x="457200" y="1506281"/>
            <a:ext cx="8229600" cy="779719"/>
          </a:xfrm>
        </p:spPr>
        <p:txBody>
          <a:bodyPr>
            <a:spAutoFit/>
          </a:bodyPr>
          <a:lstStyle/>
          <a:p>
            <a:pPr marL="0" indent="0">
              <a:buNone/>
            </a:pPr>
            <a:r>
              <a:rPr lang="en-US" altLang="en-US" sz="2400" b="1" dirty="0">
                <a:solidFill>
                  <a:srgbClr val="000000"/>
                </a:solidFill>
              </a:rPr>
              <a:t>Competition-based pricing</a:t>
            </a:r>
            <a:r>
              <a:rPr lang="en-US" altLang="en-US" sz="2400" dirty="0">
                <a:solidFill>
                  <a:srgbClr val="000000"/>
                </a:solidFill>
              </a:rPr>
              <a:t> is setting prices based on competitors’ strategies, costs, prices, and market offerings. </a:t>
            </a:r>
          </a:p>
        </p:txBody>
      </p:sp>
      <p:sp>
        <p:nvSpPr>
          <p:cNvPr id="9" name="Content Placeholder 8"/>
          <p:cNvSpPr>
            <a:spLocks noGrp="1"/>
          </p:cNvSpPr>
          <p:nvPr>
            <p:ph idx="4294967295"/>
          </p:nvPr>
        </p:nvSpPr>
        <p:spPr>
          <a:xfrm>
            <a:off x="457200" y="2399763"/>
            <a:ext cx="8229600" cy="1547813"/>
          </a:xfrm>
        </p:spPr>
        <p:txBody>
          <a:bodyPr/>
          <a:lstStyle/>
          <a:p>
            <a:pPr marL="0" indent="0">
              <a:buNone/>
            </a:pPr>
            <a:r>
              <a:rPr lang="en-US" sz="2400" dirty="0"/>
              <a:t>Pricing versus competitors: Caterpillar dominates the heavy equipment industry despite charging premium prices. Customers believe that Caterpillar gives them a lot more value for the price over the lifetime of its machines.</a:t>
            </a:r>
            <a:endParaRPr lang="en-IN" sz="2400" dirty="0"/>
          </a:p>
        </p:txBody>
      </p:sp>
      <p:pic>
        <p:nvPicPr>
          <p:cNvPr id="10" name="Picture Placeholder 9" descr="A photo shows a Caterpillar heavy-duty vehicle. ">
            <a:extLst>
              <a:ext uri="{FF2B5EF4-FFF2-40B4-BE49-F238E27FC236}">
                <a16:creationId xmlns:a16="http://schemas.microsoft.com/office/drawing/2014/main" id="{F086F0C0-9DED-45A8-8F94-E33EB4D2A653}"/>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3063237" y="4142138"/>
            <a:ext cx="3017526" cy="2182462"/>
          </a:xfrm>
          <a:prstGeom prst="rect">
            <a:avLst/>
          </a:prstGeom>
        </p:spPr>
      </p:pic>
    </p:spTree>
    <p:extLst>
      <p:ext uri="{BB962C8B-B14F-4D97-AF65-F5344CB8AC3E}">
        <p14:creationId xmlns:p14="http://schemas.microsoft.com/office/powerpoint/2010/main" val="112346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 3</a:t>
            </a:r>
            <a:endParaRPr lang="en-US" sz="2800" dirty="0">
              <a:latin typeface="+mj-lt"/>
            </a:endParaRPr>
          </a:p>
        </p:txBody>
      </p:sp>
      <p:sp>
        <p:nvSpPr>
          <p:cNvPr id="3" name="Content Placeholder 2"/>
          <p:cNvSpPr>
            <a:spLocks noGrp="1"/>
          </p:cNvSpPr>
          <p:nvPr>
            <p:ph idx="1"/>
          </p:nvPr>
        </p:nvSpPr>
        <p:spPr>
          <a:xfrm>
            <a:off x="457200" y="996741"/>
            <a:ext cx="8229600" cy="738664"/>
          </a:xfrm>
        </p:spPr>
        <p:txBody>
          <a:bodyPr>
            <a:spAutoFit/>
          </a:bodyPr>
          <a:lstStyle/>
          <a:p>
            <a:pPr marL="0" indent="0">
              <a:buNone/>
            </a:pPr>
            <a:r>
              <a:rPr lang="en-US" sz="2400" dirty="0"/>
              <a:t>Identify and define the other important external and internal factors affecting a firm’s pricing decisions.</a:t>
            </a:r>
            <a:endParaRPr lang="en-US" sz="24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2394758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19" y="245533"/>
            <a:ext cx="8229600" cy="956736"/>
          </a:xfrm>
        </p:spPr>
        <p:txBody>
          <a:bodyPr wrap="square">
            <a:noAutofit/>
          </a:bodyPr>
          <a:lstStyle/>
          <a:p>
            <a:r>
              <a:rPr lang="en-US" dirty="0">
                <a:latin typeface="+mj-lt"/>
              </a:rPr>
              <a:t>Other Considerations Affecting Price Decisions </a:t>
            </a:r>
            <a:r>
              <a:rPr lang="en-US" sz="2800" dirty="0">
                <a:latin typeface="+mj-lt"/>
              </a:rPr>
              <a:t>(1 of 7)</a:t>
            </a:r>
          </a:p>
        </p:txBody>
      </p:sp>
      <p:sp>
        <p:nvSpPr>
          <p:cNvPr id="4" name="Content Placeholder 3"/>
          <p:cNvSpPr>
            <a:spLocks noGrp="1"/>
          </p:cNvSpPr>
          <p:nvPr>
            <p:ph idx="13"/>
          </p:nvPr>
        </p:nvSpPr>
        <p:spPr>
          <a:xfrm>
            <a:off x="457200" y="1295400"/>
            <a:ext cx="8229600" cy="369332"/>
          </a:xfrm>
        </p:spPr>
        <p:txBody>
          <a:bodyPr>
            <a:spAutoFit/>
          </a:bodyPr>
          <a:lstStyle/>
          <a:p>
            <a:pPr marL="0" indent="0">
              <a:buNone/>
            </a:pPr>
            <a:r>
              <a:rPr lang="en-US" sz="2400" b="1" dirty="0"/>
              <a:t>Overall Marketing Strategy, Objectives, and Mix</a:t>
            </a:r>
            <a:endParaRPr lang="en-US" sz="2400" dirty="0"/>
          </a:p>
        </p:txBody>
      </p:sp>
      <p:sp>
        <p:nvSpPr>
          <p:cNvPr id="3" name="Content Placeholder 2"/>
          <p:cNvSpPr>
            <a:spLocks noGrp="1"/>
          </p:cNvSpPr>
          <p:nvPr>
            <p:ph idx="1"/>
          </p:nvPr>
        </p:nvSpPr>
        <p:spPr>
          <a:xfrm>
            <a:off x="468086" y="1794932"/>
            <a:ext cx="8229600" cy="1107996"/>
          </a:xfrm>
        </p:spPr>
        <p:txBody>
          <a:bodyPr>
            <a:spAutoFit/>
          </a:bodyPr>
          <a:lstStyle/>
          <a:p>
            <a:pPr marL="0" indent="0">
              <a:buNone/>
            </a:pPr>
            <a:r>
              <a:rPr lang="en-US" altLang="en-US" sz="2400" b="1" dirty="0">
                <a:solidFill>
                  <a:srgbClr val="000000"/>
                </a:solidFill>
              </a:rPr>
              <a:t>Target costing</a:t>
            </a:r>
            <a:r>
              <a:rPr lang="en-US" altLang="en-US" sz="2400" dirty="0">
                <a:solidFill>
                  <a:srgbClr val="000000"/>
                </a:solidFill>
              </a:rPr>
              <a:t> starts with an ideal selling price based on consumer value considerations and then targets costs that will ensure that the price is met.</a:t>
            </a:r>
          </a:p>
        </p:txBody>
      </p:sp>
    </p:spTree>
    <p:extLst>
      <p:ext uri="{BB962C8B-B14F-4D97-AF65-F5344CB8AC3E}">
        <p14:creationId xmlns:p14="http://schemas.microsoft.com/office/powerpoint/2010/main" val="410341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19" y="220133"/>
            <a:ext cx="8229600" cy="982133"/>
          </a:xfrm>
        </p:spPr>
        <p:txBody>
          <a:bodyPr wrap="square">
            <a:noAutofit/>
          </a:bodyPr>
          <a:lstStyle/>
          <a:p>
            <a:r>
              <a:rPr lang="en-US" dirty="0">
                <a:latin typeface="+mj-lt"/>
              </a:rPr>
              <a:t>Other Considerations Affecting Price Decisions </a:t>
            </a:r>
            <a:r>
              <a:rPr lang="en-US" sz="2800" dirty="0">
                <a:latin typeface="+mj-lt"/>
              </a:rPr>
              <a:t>(2 of 7)</a:t>
            </a:r>
          </a:p>
        </p:txBody>
      </p:sp>
      <p:sp>
        <p:nvSpPr>
          <p:cNvPr id="4" name="Content Placeholder 3"/>
          <p:cNvSpPr>
            <a:spLocks noGrp="1"/>
          </p:cNvSpPr>
          <p:nvPr>
            <p:ph idx="13"/>
          </p:nvPr>
        </p:nvSpPr>
        <p:spPr>
          <a:xfrm>
            <a:off x="457200" y="1374801"/>
            <a:ext cx="8229600" cy="369332"/>
          </a:xfrm>
        </p:spPr>
        <p:txBody>
          <a:bodyPr>
            <a:spAutoFit/>
          </a:bodyPr>
          <a:lstStyle/>
          <a:p>
            <a:pPr marL="0" indent="0">
              <a:buNone/>
            </a:pPr>
            <a:r>
              <a:rPr lang="en-US" sz="2400" b="1" dirty="0"/>
              <a:t>Organizational Considerations</a:t>
            </a:r>
            <a:endParaRPr lang="en-US" sz="2400" dirty="0"/>
          </a:p>
        </p:txBody>
      </p:sp>
      <p:sp>
        <p:nvSpPr>
          <p:cNvPr id="3" name="Content Placeholder 2"/>
          <p:cNvSpPr>
            <a:spLocks noGrp="1"/>
          </p:cNvSpPr>
          <p:nvPr>
            <p:ph idx="1"/>
          </p:nvPr>
        </p:nvSpPr>
        <p:spPr>
          <a:xfrm>
            <a:off x="468086" y="1981510"/>
            <a:ext cx="8229600" cy="931024"/>
          </a:xfrm>
        </p:spPr>
        <p:txBody>
          <a:bodyPr>
            <a:spAutoFit/>
          </a:bodyPr>
          <a:lstStyle/>
          <a:p>
            <a:pPr>
              <a:buClr>
                <a:srgbClr val="007CA8"/>
              </a:buClr>
              <a:defRPr/>
            </a:pPr>
            <a:r>
              <a:rPr lang="en-US" sz="2400" dirty="0">
                <a:solidFill>
                  <a:srgbClr val="000000"/>
                </a:solidFill>
              </a:rPr>
              <a:t>Who should set prices? </a:t>
            </a:r>
          </a:p>
          <a:p>
            <a:pPr>
              <a:buClr>
                <a:srgbClr val="007CA8"/>
              </a:buClr>
              <a:defRPr/>
            </a:pPr>
            <a:r>
              <a:rPr lang="en-US" sz="2400" dirty="0">
                <a:solidFill>
                  <a:srgbClr val="000000"/>
                </a:solidFill>
              </a:rPr>
              <a:t>Who can influence prices?</a:t>
            </a:r>
          </a:p>
        </p:txBody>
      </p:sp>
    </p:spTree>
    <p:extLst>
      <p:ext uri="{BB962C8B-B14F-4D97-AF65-F5344CB8AC3E}">
        <p14:creationId xmlns:p14="http://schemas.microsoft.com/office/powerpoint/2010/main" val="1231424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19" y="220133"/>
            <a:ext cx="8229600" cy="982133"/>
          </a:xfrm>
        </p:spPr>
        <p:txBody>
          <a:bodyPr wrap="square">
            <a:noAutofit/>
          </a:bodyPr>
          <a:lstStyle/>
          <a:p>
            <a:r>
              <a:rPr lang="en-US" dirty="0">
                <a:latin typeface="+mj-lt"/>
              </a:rPr>
              <a:t>Other Considerations Affecting Price Decisions </a:t>
            </a:r>
            <a:r>
              <a:rPr lang="en-US" sz="2800" dirty="0">
                <a:latin typeface="+mj-lt"/>
              </a:rPr>
              <a:t>(3 of 7)</a:t>
            </a:r>
          </a:p>
        </p:txBody>
      </p:sp>
      <p:sp>
        <p:nvSpPr>
          <p:cNvPr id="4" name="Content Placeholder 3"/>
          <p:cNvSpPr>
            <a:spLocks noGrp="1"/>
          </p:cNvSpPr>
          <p:nvPr>
            <p:ph idx="13"/>
          </p:nvPr>
        </p:nvSpPr>
        <p:spPr>
          <a:xfrm>
            <a:off x="457200" y="1374801"/>
            <a:ext cx="8229600" cy="369332"/>
          </a:xfrm>
        </p:spPr>
        <p:txBody>
          <a:bodyPr>
            <a:spAutoFit/>
          </a:bodyPr>
          <a:lstStyle/>
          <a:p>
            <a:pPr marL="0" indent="0">
              <a:buNone/>
            </a:pPr>
            <a:r>
              <a:rPr lang="en-US" sz="2400" b="1" dirty="0"/>
              <a:t>The Market and Demand</a:t>
            </a:r>
            <a:endParaRPr lang="en-US" sz="2400" dirty="0"/>
          </a:p>
        </p:txBody>
      </p:sp>
      <p:sp>
        <p:nvSpPr>
          <p:cNvPr id="3" name="Content Placeholder 2"/>
          <p:cNvSpPr>
            <a:spLocks noGrp="1"/>
          </p:cNvSpPr>
          <p:nvPr>
            <p:ph idx="1"/>
          </p:nvPr>
        </p:nvSpPr>
        <p:spPr>
          <a:xfrm>
            <a:off x="468086" y="1981510"/>
            <a:ext cx="8229600" cy="738664"/>
          </a:xfrm>
        </p:spPr>
        <p:txBody>
          <a:bodyPr>
            <a:spAutoFit/>
          </a:bodyPr>
          <a:lstStyle/>
          <a:p>
            <a:pPr marL="0" indent="0">
              <a:buNone/>
            </a:pPr>
            <a:r>
              <a:rPr lang="en-US" altLang="en-US" sz="2400" dirty="0">
                <a:solidFill>
                  <a:srgbClr val="000000"/>
                </a:solidFill>
              </a:rPr>
              <a:t>Before setting prices, the marketer must understand the relationship between price and demand for its products.</a:t>
            </a:r>
          </a:p>
        </p:txBody>
      </p:sp>
    </p:spTree>
    <p:extLst>
      <p:ext uri="{BB962C8B-B14F-4D97-AF65-F5344CB8AC3E}">
        <p14:creationId xmlns:p14="http://schemas.microsoft.com/office/powerpoint/2010/main" val="2516523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86"/>
            <a:ext cx="8229600" cy="1097280"/>
          </a:xfrm>
        </p:spPr>
        <p:txBody>
          <a:bodyPr wrap="square">
            <a:noAutofit/>
          </a:bodyPr>
          <a:lstStyle/>
          <a:p>
            <a:r>
              <a:rPr lang="en-US" dirty="0">
                <a:latin typeface="+mj-lt"/>
              </a:rPr>
              <a:t>Other Considerations Affecting Price Decisions </a:t>
            </a:r>
            <a:r>
              <a:rPr lang="en-US" sz="2800" dirty="0">
                <a:latin typeface="+mj-lt"/>
              </a:rPr>
              <a:t>(4 of 7)</a:t>
            </a:r>
          </a:p>
        </p:txBody>
      </p:sp>
      <p:sp>
        <p:nvSpPr>
          <p:cNvPr id="4" name="Content Placeholder 3"/>
          <p:cNvSpPr>
            <a:spLocks noGrp="1"/>
          </p:cNvSpPr>
          <p:nvPr>
            <p:ph idx="13"/>
          </p:nvPr>
        </p:nvSpPr>
        <p:spPr>
          <a:xfrm>
            <a:off x="457200" y="1371600"/>
            <a:ext cx="8229600" cy="369332"/>
          </a:xfrm>
        </p:spPr>
        <p:txBody>
          <a:bodyPr>
            <a:spAutoFit/>
          </a:bodyPr>
          <a:lstStyle/>
          <a:p>
            <a:pPr marL="0" indent="0">
              <a:buNone/>
            </a:pPr>
            <a:r>
              <a:rPr lang="en-US" sz="2400" b="1" dirty="0"/>
              <a:t>The Market and Demand</a:t>
            </a:r>
            <a:endParaRPr lang="en-US" sz="2400" dirty="0"/>
          </a:p>
        </p:txBody>
      </p:sp>
      <p:sp>
        <p:nvSpPr>
          <p:cNvPr id="5" name="Content Placeholder 4"/>
          <p:cNvSpPr>
            <a:spLocks noGrp="1"/>
          </p:cNvSpPr>
          <p:nvPr>
            <p:ph idx="14"/>
          </p:nvPr>
        </p:nvSpPr>
        <p:spPr>
          <a:xfrm>
            <a:off x="457199" y="1865869"/>
            <a:ext cx="8229600" cy="369332"/>
          </a:xfrm>
        </p:spPr>
        <p:txBody>
          <a:bodyPr>
            <a:spAutoFit/>
          </a:bodyPr>
          <a:lstStyle/>
          <a:p>
            <a:pPr marL="0" indent="0">
              <a:buNone/>
            </a:pPr>
            <a:r>
              <a:rPr lang="en-US" sz="2400" b="1" dirty="0"/>
              <a:t>Pricing In Different Types of Markets</a:t>
            </a:r>
          </a:p>
        </p:txBody>
      </p:sp>
      <p:sp>
        <p:nvSpPr>
          <p:cNvPr id="3" name="Content Placeholder 2"/>
          <p:cNvSpPr>
            <a:spLocks noGrp="1"/>
          </p:cNvSpPr>
          <p:nvPr>
            <p:ph idx="1"/>
          </p:nvPr>
        </p:nvSpPr>
        <p:spPr>
          <a:xfrm>
            <a:off x="457200" y="2345266"/>
            <a:ext cx="8229600" cy="2054409"/>
          </a:xfrm>
        </p:spPr>
        <p:txBody>
          <a:bodyPr>
            <a:spAutoFit/>
          </a:bodyPr>
          <a:lstStyle/>
          <a:p>
            <a:pPr lvl="0"/>
            <a:r>
              <a:rPr lang="en-US" sz="2400" dirty="0"/>
              <a:t>Pure competition</a:t>
            </a:r>
          </a:p>
          <a:p>
            <a:pPr lvl="0"/>
            <a:r>
              <a:rPr lang="en-US" sz="2400" dirty="0"/>
              <a:t>Monopolistic competition</a:t>
            </a:r>
          </a:p>
          <a:p>
            <a:pPr lvl="0"/>
            <a:r>
              <a:rPr lang="en-US" sz="2400" dirty="0"/>
              <a:t>Oligopolistic competition</a:t>
            </a:r>
          </a:p>
          <a:p>
            <a:pPr lvl="0"/>
            <a:r>
              <a:rPr lang="en-US" sz="2400" dirty="0"/>
              <a:t>Pure monopoly</a:t>
            </a:r>
          </a:p>
        </p:txBody>
      </p:sp>
    </p:spTree>
    <p:extLst>
      <p:ext uri="{BB962C8B-B14F-4D97-AF65-F5344CB8AC3E}">
        <p14:creationId xmlns:p14="http://schemas.microsoft.com/office/powerpoint/2010/main" val="1565788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19" y="228600"/>
            <a:ext cx="8229600" cy="973666"/>
          </a:xfrm>
        </p:spPr>
        <p:txBody>
          <a:bodyPr wrap="square">
            <a:noAutofit/>
          </a:bodyPr>
          <a:lstStyle/>
          <a:p>
            <a:r>
              <a:rPr lang="en-US" dirty="0">
                <a:latin typeface="+mj-lt"/>
              </a:rPr>
              <a:t>Other Considerations Affecting Price Decisions </a:t>
            </a:r>
            <a:r>
              <a:rPr lang="en-US" sz="2800" dirty="0">
                <a:latin typeface="+mj-lt"/>
              </a:rPr>
              <a:t>(5 of 7)</a:t>
            </a:r>
          </a:p>
        </p:txBody>
      </p:sp>
      <p:sp>
        <p:nvSpPr>
          <p:cNvPr id="4" name="Content Placeholder 3"/>
          <p:cNvSpPr>
            <a:spLocks noGrp="1"/>
          </p:cNvSpPr>
          <p:nvPr>
            <p:ph idx="13"/>
          </p:nvPr>
        </p:nvSpPr>
        <p:spPr>
          <a:xfrm>
            <a:off x="457200" y="1374801"/>
            <a:ext cx="8229600" cy="369332"/>
          </a:xfrm>
        </p:spPr>
        <p:txBody>
          <a:bodyPr>
            <a:spAutoFit/>
          </a:bodyPr>
          <a:lstStyle/>
          <a:p>
            <a:pPr marL="0" indent="0">
              <a:buNone/>
            </a:pPr>
            <a:r>
              <a:rPr lang="en-US" sz="2400" b="1" dirty="0"/>
              <a:t>The Market and Demand</a:t>
            </a:r>
            <a:endParaRPr lang="en-US" sz="2400" dirty="0"/>
          </a:p>
        </p:txBody>
      </p:sp>
      <p:sp>
        <p:nvSpPr>
          <p:cNvPr id="3" name="Content Placeholder 2"/>
          <p:cNvSpPr>
            <a:spLocks noGrp="1"/>
          </p:cNvSpPr>
          <p:nvPr>
            <p:ph idx="1"/>
          </p:nvPr>
        </p:nvSpPr>
        <p:spPr>
          <a:xfrm>
            <a:off x="468086" y="1854201"/>
            <a:ext cx="8229600" cy="2423740"/>
          </a:xfrm>
        </p:spPr>
        <p:txBody>
          <a:bodyPr>
            <a:spAutoFit/>
          </a:bodyPr>
          <a:lstStyle/>
          <a:p>
            <a:pPr marL="0" indent="0">
              <a:buNone/>
            </a:pPr>
            <a:r>
              <a:rPr lang="en-US" altLang="en-US" sz="2400" b="1" dirty="0"/>
              <a:t>Analyzing the Price–Demand Relationship</a:t>
            </a:r>
          </a:p>
          <a:p>
            <a:pPr marL="0" indent="0">
              <a:buNone/>
            </a:pPr>
            <a:r>
              <a:rPr lang="en-US" altLang="en-US" sz="2400" dirty="0"/>
              <a:t>The </a:t>
            </a:r>
            <a:r>
              <a:rPr lang="en-US" altLang="en-US" sz="2400" b="1" dirty="0"/>
              <a:t>demand curve</a:t>
            </a:r>
            <a:r>
              <a:rPr lang="en-US" altLang="en-US" sz="2400" dirty="0"/>
              <a:t> shows the number of units the market will buy in a given period at different prices.</a:t>
            </a:r>
          </a:p>
          <a:p>
            <a:r>
              <a:rPr lang="en-US" altLang="en-US" sz="2400" dirty="0"/>
              <a:t>Demand and price are inversely related</a:t>
            </a:r>
          </a:p>
          <a:p>
            <a:r>
              <a:rPr lang="en-US" altLang="en-US" sz="2400" dirty="0"/>
              <a:t>Higher price = lower demand</a:t>
            </a:r>
          </a:p>
        </p:txBody>
      </p:sp>
    </p:spTree>
    <p:extLst>
      <p:ext uri="{BB962C8B-B14F-4D97-AF65-F5344CB8AC3E}">
        <p14:creationId xmlns:p14="http://schemas.microsoft.com/office/powerpoint/2010/main" val="398156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Objectives</a:t>
            </a:r>
            <a:endParaRPr lang="en-US" sz="2800" dirty="0">
              <a:latin typeface="+mj-lt"/>
            </a:endParaRPr>
          </a:p>
        </p:txBody>
      </p:sp>
      <p:sp>
        <p:nvSpPr>
          <p:cNvPr id="3" name="Content Placeholder 2"/>
          <p:cNvSpPr>
            <a:spLocks noGrp="1"/>
          </p:cNvSpPr>
          <p:nvPr>
            <p:ph idx="1"/>
          </p:nvPr>
        </p:nvSpPr>
        <p:spPr>
          <a:xfrm>
            <a:off x="457200" y="997795"/>
            <a:ext cx="8229600" cy="3477875"/>
          </a:xfrm>
        </p:spPr>
        <p:txBody>
          <a:bodyPr>
            <a:spAutoFit/>
          </a:bodyPr>
          <a:lstStyle/>
          <a:p>
            <a:pPr marL="719138" indent="-719138">
              <a:spcBef>
                <a:spcPts val="600"/>
              </a:spcBef>
              <a:buNone/>
            </a:pPr>
            <a:r>
              <a:rPr lang="en-IN" altLang="en-US" sz="2400" b="1" dirty="0">
                <a:solidFill>
                  <a:srgbClr val="007FA3"/>
                </a:solidFill>
                <a:ea typeface="ヒラギノ角ゴ Pro W3" charset="-128"/>
                <a:cs typeface="Times New Roman" panose="02020603050405020304" pitchFamily="18" charset="0"/>
              </a:rPr>
              <a:t>10.1</a:t>
            </a:r>
            <a:r>
              <a:rPr lang="en-IN" altLang="en-US" sz="2400" dirty="0">
                <a:cs typeface="Arial" panose="020B0604020202020204" pitchFamily="34" charset="0"/>
              </a:rPr>
              <a:t> Answer the question “What is a price?” and discuss the importance of pricing in today’s fast-changing environment.</a:t>
            </a:r>
          </a:p>
          <a:p>
            <a:pPr marL="719138" indent="-719138">
              <a:spcBef>
                <a:spcPts val="600"/>
              </a:spcBef>
              <a:buNone/>
            </a:pPr>
            <a:r>
              <a:rPr lang="en-IN" altLang="en-US" sz="2400" b="1" dirty="0">
                <a:solidFill>
                  <a:srgbClr val="007FA3"/>
                </a:solidFill>
                <a:ea typeface="ヒラギノ角ゴ Pro W3" charset="-128"/>
                <a:cs typeface="Times New Roman" panose="02020603050405020304" pitchFamily="18" charset="0"/>
              </a:rPr>
              <a:t>10.2</a:t>
            </a:r>
            <a:r>
              <a:rPr lang="en-IN" altLang="en-US" sz="2400" dirty="0">
                <a:cs typeface="Arial" panose="020B0604020202020204" pitchFamily="34" charset="0"/>
              </a:rPr>
              <a:t> Define price, identify the three major pricing strategies, and discuss the importance of understanding customer-value perceptions, company costs, and competitor strategies when setting prices.</a:t>
            </a:r>
          </a:p>
          <a:p>
            <a:pPr marL="719138" indent="-719138">
              <a:spcBef>
                <a:spcPts val="600"/>
              </a:spcBef>
              <a:buNone/>
            </a:pPr>
            <a:r>
              <a:rPr lang="en-IN" altLang="en-US" sz="2400" b="1" dirty="0">
                <a:solidFill>
                  <a:srgbClr val="007FA3"/>
                </a:solidFill>
                <a:ea typeface="ヒラギノ角ゴ Pro W3" charset="-128"/>
                <a:cs typeface="Times New Roman" panose="02020603050405020304" pitchFamily="18" charset="0"/>
              </a:rPr>
              <a:t>10.3</a:t>
            </a:r>
            <a:r>
              <a:rPr lang="en-IN" altLang="en-US" sz="2400" dirty="0">
                <a:cs typeface="Arial" panose="020B0604020202020204" pitchFamily="34" charset="0"/>
              </a:rPr>
              <a:t> Identify and define the other important external and internal factors affecting a firm’s pricing decisions.</a:t>
            </a:r>
          </a:p>
        </p:txBody>
      </p:sp>
    </p:spTree>
    <p:extLst>
      <p:ext uri="{BB962C8B-B14F-4D97-AF65-F5344CB8AC3E}">
        <p14:creationId xmlns:p14="http://schemas.microsoft.com/office/powerpoint/2010/main" val="2706545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86"/>
            <a:ext cx="8229600" cy="1097280"/>
          </a:xfrm>
        </p:spPr>
        <p:txBody>
          <a:bodyPr wrap="square">
            <a:noAutofit/>
          </a:bodyPr>
          <a:lstStyle/>
          <a:p>
            <a:r>
              <a:rPr lang="en-US" dirty="0">
                <a:latin typeface="+mj-lt"/>
              </a:rPr>
              <a:t>Other Considerations Affecting Price Decisions </a:t>
            </a:r>
            <a:r>
              <a:rPr lang="en-US" sz="2800" dirty="0">
                <a:latin typeface="+mj-lt"/>
              </a:rPr>
              <a:t>(6 of 7)</a:t>
            </a:r>
          </a:p>
        </p:txBody>
      </p:sp>
      <p:sp>
        <p:nvSpPr>
          <p:cNvPr id="4" name="Content Placeholder 3"/>
          <p:cNvSpPr>
            <a:spLocks noGrp="1"/>
          </p:cNvSpPr>
          <p:nvPr>
            <p:ph idx="13"/>
          </p:nvPr>
        </p:nvSpPr>
        <p:spPr>
          <a:xfrm>
            <a:off x="457200" y="1366337"/>
            <a:ext cx="8229600" cy="369332"/>
          </a:xfrm>
        </p:spPr>
        <p:txBody>
          <a:bodyPr>
            <a:spAutoFit/>
          </a:bodyPr>
          <a:lstStyle/>
          <a:p>
            <a:pPr marL="0" indent="0">
              <a:buNone/>
            </a:pPr>
            <a:r>
              <a:rPr lang="en-US" sz="2400" b="1" dirty="0"/>
              <a:t>The Market and Demand</a:t>
            </a:r>
            <a:endParaRPr lang="en-US" sz="2400" dirty="0"/>
          </a:p>
        </p:txBody>
      </p:sp>
      <p:sp>
        <p:nvSpPr>
          <p:cNvPr id="3" name="Content Placeholder 2"/>
          <p:cNvSpPr>
            <a:spLocks noGrp="1"/>
          </p:cNvSpPr>
          <p:nvPr>
            <p:ph idx="1"/>
          </p:nvPr>
        </p:nvSpPr>
        <p:spPr>
          <a:xfrm>
            <a:off x="457200" y="1832060"/>
            <a:ext cx="8229600" cy="2866939"/>
          </a:xfrm>
        </p:spPr>
        <p:txBody>
          <a:bodyPr>
            <a:spAutoFit/>
          </a:bodyPr>
          <a:lstStyle/>
          <a:p>
            <a:pPr marL="0" indent="0">
              <a:buNone/>
            </a:pPr>
            <a:r>
              <a:rPr lang="en-US" altLang="en-US" sz="2400" b="1" dirty="0">
                <a:solidFill>
                  <a:srgbClr val="000000"/>
                </a:solidFill>
              </a:rPr>
              <a:t>Price Elasticity of Demand</a:t>
            </a:r>
          </a:p>
          <a:p>
            <a:pPr marL="0" indent="0">
              <a:buNone/>
            </a:pPr>
            <a:r>
              <a:rPr lang="en-US" altLang="en-US" sz="2400" b="1" dirty="0">
                <a:solidFill>
                  <a:srgbClr val="000000"/>
                </a:solidFill>
              </a:rPr>
              <a:t>Price elasticity </a:t>
            </a:r>
            <a:r>
              <a:rPr lang="en-US" sz="2400" dirty="0">
                <a:solidFill>
                  <a:srgbClr val="000000"/>
                </a:solidFill>
              </a:rPr>
              <a:t>is a measure of the sensitivity of demand to changes in price.</a:t>
            </a:r>
          </a:p>
          <a:p>
            <a:pPr marL="0" indent="0">
              <a:lnSpc>
                <a:spcPct val="80000"/>
              </a:lnSpc>
              <a:buNone/>
            </a:pPr>
            <a:r>
              <a:rPr lang="en-US" altLang="en-US" sz="2400" b="1" dirty="0">
                <a:solidFill>
                  <a:srgbClr val="000000"/>
                </a:solidFill>
              </a:rPr>
              <a:t>Inelastic demand</a:t>
            </a:r>
            <a:r>
              <a:rPr lang="en-US" altLang="en-US" sz="2400" dirty="0">
                <a:solidFill>
                  <a:srgbClr val="000000"/>
                </a:solidFill>
              </a:rPr>
              <a:t> is when demand hardly changes with a small change in price. </a:t>
            </a:r>
          </a:p>
          <a:p>
            <a:pPr marL="0" indent="0">
              <a:lnSpc>
                <a:spcPct val="80000"/>
              </a:lnSpc>
              <a:buNone/>
            </a:pPr>
            <a:r>
              <a:rPr lang="en-US" altLang="en-US" sz="2400" b="1" dirty="0">
                <a:solidFill>
                  <a:srgbClr val="000000"/>
                </a:solidFill>
              </a:rPr>
              <a:t>Elastic demand</a:t>
            </a:r>
            <a:r>
              <a:rPr lang="en-US" altLang="en-US" sz="2400" dirty="0">
                <a:solidFill>
                  <a:srgbClr val="000000"/>
                </a:solidFill>
              </a:rPr>
              <a:t> is when demand changes greatly with a small change in price.</a:t>
            </a:r>
          </a:p>
        </p:txBody>
      </p:sp>
    </p:spTree>
    <p:extLst>
      <p:ext uri="{BB962C8B-B14F-4D97-AF65-F5344CB8AC3E}">
        <p14:creationId xmlns:p14="http://schemas.microsoft.com/office/powerpoint/2010/main" val="603400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86"/>
            <a:ext cx="8229600" cy="1097280"/>
          </a:xfrm>
        </p:spPr>
        <p:txBody>
          <a:bodyPr wrap="square">
            <a:noAutofit/>
          </a:bodyPr>
          <a:lstStyle/>
          <a:p>
            <a:r>
              <a:rPr lang="en-US" dirty="0">
                <a:latin typeface="+mj-lt"/>
              </a:rPr>
              <a:t>Other Considerations Affecting Price Decisions </a:t>
            </a:r>
            <a:r>
              <a:rPr lang="en-US" sz="2800" dirty="0">
                <a:latin typeface="+mj-lt"/>
              </a:rPr>
              <a:t>(7 of 7)</a:t>
            </a:r>
          </a:p>
        </p:txBody>
      </p:sp>
      <p:sp>
        <p:nvSpPr>
          <p:cNvPr id="4" name="Content Placeholder 3"/>
          <p:cNvSpPr>
            <a:spLocks noGrp="1"/>
          </p:cNvSpPr>
          <p:nvPr>
            <p:ph idx="13"/>
          </p:nvPr>
        </p:nvSpPr>
        <p:spPr>
          <a:xfrm>
            <a:off x="457200" y="1278466"/>
            <a:ext cx="8229600" cy="369332"/>
          </a:xfrm>
        </p:spPr>
        <p:txBody>
          <a:bodyPr>
            <a:spAutoFit/>
          </a:bodyPr>
          <a:lstStyle/>
          <a:p>
            <a:pPr marL="0" indent="0">
              <a:buNone/>
            </a:pPr>
            <a:r>
              <a:rPr lang="en-US" sz="2400" b="1" dirty="0"/>
              <a:t>The Economy and Other External Factors</a:t>
            </a:r>
            <a:endParaRPr lang="en-US" sz="2400" dirty="0"/>
          </a:p>
        </p:txBody>
      </p:sp>
      <p:sp>
        <p:nvSpPr>
          <p:cNvPr id="3" name="Content Placeholder 2"/>
          <p:cNvSpPr>
            <a:spLocks noGrp="1"/>
          </p:cNvSpPr>
          <p:nvPr>
            <p:ph idx="1"/>
          </p:nvPr>
        </p:nvSpPr>
        <p:spPr>
          <a:xfrm>
            <a:off x="457200" y="1752600"/>
            <a:ext cx="8229600" cy="2054409"/>
          </a:xfrm>
        </p:spPr>
        <p:txBody>
          <a:bodyPr>
            <a:spAutoFit/>
          </a:bodyPr>
          <a:lstStyle/>
          <a:p>
            <a:pPr lvl="0"/>
            <a:r>
              <a:rPr lang="en-US" sz="2400" dirty="0"/>
              <a:t>Economic conditions</a:t>
            </a:r>
          </a:p>
          <a:p>
            <a:pPr lvl="0"/>
            <a:r>
              <a:rPr lang="en-US" sz="2400" dirty="0"/>
              <a:t>Reseller’s response to price </a:t>
            </a:r>
          </a:p>
          <a:p>
            <a:pPr lvl="0"/>
            <a:r>
              <a:rPr lang="en-US" sz="2400" dirty="0"/>
              <a:t>Government</a:t>
            </a:r>
          </a:p>
          <a:p>
            <a:pPr lvl="0"/>
            <a:r>
              <a:rPr lang="en-US" sz="2400" dirty="0"/>
              <a:t>Social concerns</a:t>
            </a:r>
          </a:p>
        </p:txBody>
      </p:sp>
    </p:spTree>
    <p:extLst>
      <p:ext uri="{BB962C8B-B14F-4D97-AF65-F5344CB8AC3E}">
        <p14:creationId xmlns:p14="http://schemas.microsoft.com/office/powerpoint/2010/main" val="628110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
            <a:ext cx="8229600" cy="608447"/>
          </a:xfrm>
        </p:spPr>
        <p:txBody>
          <a:bodyPr wrap="square" anchor="ctr">
            <a:spAutoFit/>
          </a:bodyPr>
          <a:lstStyle/>
          <a:p>
            <a:r>
              <a:rPr lang="en-US" sz="3600" dirty="0">
                <a:latin typeface="+mj-lt"/>
              </a:rPr>
              <a:t>Copyright</a:t>
            </a:r>
            <a:endParaRPr lang="en-US" sz="3600" b="0" dirty="0">
              <a:latin typeface="+mj-lt"/>
            </a:endParaRPr>
          </a:p>
        </p:txBody>
      </p:sp>
      <p:pic>
        <p:nvPicPr>
          <p:cNvPr id="10" name="Picture Placeholder 9" descr="Warning">
            <a:extLst>
              <a:ext uri="{FF2B5EF4-FFF2-40B4-BE49-F238E27FC236}">
                <a16:creationId xmlns:a16="http://schemas.microsoft.com/office/drawing/2014/main" id="{916ED080-4A7D-4795-B4C6-665358BE6EAE}"/>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tretch>
            <a:fillRect/>
          </a:stretch>
        </p:blipFill>
        <p:spPr>
          <a:xfrm>
            <a:off x="557060" y="2286000"/>
            <a:ext cx="1347940" cy="1347940"/>
          </a:xfrm>
          <a:prstGeom prst="rect">
            <a:avLst/>
          </a:prstGeom>
        </p:spPr>
      </p:pic>
      <p:sp>
        <p:nvSpPr>
          <p:cNvPr id="3" name="Content Placeholder 2">
            <a:extLst>
              <a:ext uri="{FF2B5EF4-FFF2-40B4-BE49-F238E27FC236}">
                <a16:creationId xmlns:a16="http://schemas.microsoft.com/office/drawing/2014/main" id="{DF9C7A11-9888-4F7B-B711-91904077BD8C}"/>
              </a:ext>
            </a:extLst>
          </p:cNvPr>
          <p:cNvSpPr>
            <a:spLocks noGrp="1"/>
          </p:cNvSpPr>
          <p:nvPr>
            <p:ph idx="1"/>
          </p:nvPr>
        </p:nvSpPr>
        <p:spPr>
          <a:xfrm>
            <a:off x="2277035" y="1609165"/>
            <a:ext cx="6400800" cy="3262432"/>
          </a:xfrm>
          <a:ln w="28575">
            <a:solidFill>
              <a:schemeClr val="tx1"/>
            </a:solidFill>
          </a:ln>
        </p:spPr>
        <p:txBody>
          <a:bodyPr lIns="274320" tIns="274320" rIns="274320" bIns="274320"/>
          <a:lstStyle/>
          <a:p>
            <a:pPr marL="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72960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 1</a:t>
            </a:r>
            <a:endParaRPr lang="en-US" sz="2800" dirty="0">
              <a:latin typeface="+mj-lt"/>
            </a:endParaRPr>
          </a:p>
        </p:txBody>
      </p:sp>
      <p:sp>
        <p:nvSpPr>
          <p:cNvPr id="3" name="Content Placeholder 2"/>
          <p:cNvSpPr>
            <a:spLocks noGrp="1"/>
          </p:cNvSpPr>
          <p:nvPr>
            <p:ph idx="1"/>
          </p:nvPr>
        </p:nvSpPr>
        <p:spPr>
          <a:xfrm>
            <a:off x="457200" y="996741"/>
            <a:ext cx="8229600" cy="738664"/>
          </a:xfrm>
        </p:spPr>
        <p:txBody>
          <a:bodyPr>
            <a:spAutoFit/>
          </a:bodyPr>
          <a:lstStyle/>
          <a:p>
            <a:pPr marL="0" indent="0">
              <a:buNone/>
            </a:pPr>
            <a:r>
              <a:rPr lang="en-US" sz="2400" dirty="0"/>
              <a:t>Answer the question “What is a price?” and discuss the importance of pricing in today’s fast-changing environment.</a:t>
            </a:r>
          </a:p>
        </p:txBody>
      </p:sp>
    </p:spTree>
    <p:extLst>
      <p:ext uri="{BB962C8B-B14F-4D97-AF65-F5344CB8AC3E}">
        <p14:creationId xmlns:p14="http://schemas.microsoft.com/office/powerpoint/2010/main" val="134912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156918"/>
            <a:ext cx="8229600" cy="550652"/>
          </a:xfrm>
        </p:spPr>
        <p:txBody>
          <a:bodyPr wrap="square">
            <a:noAutofit/>
          </a:bodyPr>
          <a:lstStyle/>
          <a:p>
            <a:r>
              <a:rPr lang="en-IN" altLang="en-US" sz="3600" dirty="0">
                <a:latin typeface="+mj-lt"/>
                <a:ea typeface="ヒラギノ角ゴ Pro W3" charset="-128"/>
              </a:rPr>
              <a:t>What Is a Price? </a:t>
            </a:r>
            <a:endParaRPr lang="en-US" sz="2800" dirty="0">
              <a:latin typeface="+mj-lt"/>
            </a:endParaRPr>
          </a:p>
        </p:txBody>
      </p:sp>
      <p:sp>
        <p:nvSpPr>
          <p:cNvPr id="3" name="Content Placeholder 2"/>
          <p:cNvSpPr>
            <a:spLocks noGrp="1"/>
          </p:cNvSpPr>
          <p:nvPr>
            <p:ph idx="1"/>
          </p:nvPr>
        </p:nvSpPr>
        <p:spPr>
          <a:xfrm>
            <a:off x="468086" y="990602"/>
            <a:ext cx="8229600" cy="1625060"/>
          </a:xfrm>
        </p:spPr>
        <p:txBody>
          <a:bodyPr>
            <a:spAutoFit/>
          </a:bodyPr>
          <a:lstStyle/>
          <a:p>
            <a:pPr marL="0" indent="0">
              <a:lnSpc>
                <a:spcPct val="110000"/>
              </a:lnSpc>
              <a:buNone/>
            </a:pPr>
            <a:r>
              <a:rPr lang="en-US" altLang="en-US" sz="2400" b="1" dirty="0"/>
              <a:t>Price</a:t>
            </a:r>
            <a:r>
              <a:rPr lang="en-US" altLang="en-US" sz="2400" dirty="0"/>
              <a:t> is the amount of money charged for a product or service, or the sum of all the values that customers exchange for the benefits of having or using the product or service.</a:t>
            </a:r>
          </a:p>
        </p:txBody>
      </p:sp>
    </p:spTree>
    <p:extLst>
      <p:ext uri="{BB962C8B-B14F-4D97-AF65-F5344CB8AC3E}">
        <p14:creationId xmlns:p14="http://schemas.microsoft.com/office/powerpoint/2010/main" val="54879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156918"/>
            <a:ext cx="8229600" cy="550652"/>
          </a:xfrm>
        </p:spPr>
        <p:txBody>
          <a:bodyPr wrap="square">
            <a:noAutofit/>
          </a:bodyPr>
          <a:lstStyle/>
          <a:p>
            <a:r>
              <a:rPr lang="en-US" dirty="0"/>
              <a:t>Learning Objective 2</a:t>
            </a:r>
            <a:endParaRPr lang="en-US" sz="2800" dirty="0">
              <a:latin typeface="+mj-lt"/>
            </a:endParaRPr>
          </a:p>
        </p:txBody>
      </p:sp>
      <p:sp>
        <p:nvSpPr>
          <p:cNvPr id="3" name="Content Placeholder 2"/>
          <p:cNvSpPr>
            <a:spLocks noGrp="1"/>
          </p:cNvSpPr>
          <p:nvPr>
            <p:ph idx="1"/>
          </p:nvPr>
        </p:nvSpPr>
        <p:spPr>
          <a:xfrm>
            <a:off x="468086" y="990602"/>
            <a:ext cx="8229600" cy="1477328"/>
          </a:xfrm>
        </p:spPr>
        <p:txBody>
          <a:bodyPr>
            <a:spAutoFit/>
          </a:bodyPr>
          <a:lstStyle/>
          <a:p>
            <a:pPr marL="0" indent="0">
              <a:buNone/>
            </a:pPr>
            <a:r>
              <a:rPr lang="en-IN" altLang="en-US" sz="2400" dirty="0">
                <a:cs typeface="Arial" panose="020B0604020202020204" pitchFamily="34" charset="0"/>
              </a:rPr>
              <a:t>Define price, </a:t>
            </a:r>
            <a:r>
              <a:rPr lang="en-US" sz="2400" dirty="0"/>
              <a:t>identify the three major pricing strategies, and discuss the importance of understanding customer-value perceptions, company costs, and competitor strategies when setting prices.</a:t>
            </a:r>
          </a:p>
        </p:txBody>
      </p:sp>
    </p:spTree>
    <p:extLst>
      <p:ext uri="{BB962C8B-B14F-4D97-AF65-F5344CB8AC3E}">
        <p14:creationId xmlns:p14="http://schemas.microsoft.com/office/powerpoint/2010/main" val="400276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716"/>
            <a:ext cx="8229600" cy="619386"/>
          </a:xfrm>
        </p:spPr>
        <p:txBody>
          <a:bodyPr wrap="square">
            <a:noAutofit/>
          </a:bodyPr>
          <a:lstStyle/>
          <a:p>
            <a:r>
              <a:rPr lang="en-US" dirty="0">
                <a:latin typeface="+mj-lt"/>
              </a:rPr>
              <a:t>Major Pricing Strategies </a:t>
            </a:r>
            <a:r>
              <a:rPr lang="en-US" sz="2800" dirty="0">
                <a:latin typeface="+mj-lt"/>
              </a:rPr>
              <a:t>(1 of 17)</a:t>
            </a:r>
          </a:p>
        </p:txBody>
      </p:sp>
      <p:sp>
        <p:nvSpPr>
          <p:cNvPr id="4" name="Content Placeholder 3"/>
          <p:cNvSpPr>
            <a:spLocks noGrp="1"/>
          </p:cNvSpPr>
          <p:nvPr>
            <p:ph idx="1"/>
          </p:nvPr>
        </p:nvSpPr>
        <p:spPr>
          <a:xfrm>
            <a:off x="457200" y="1003479"/>
            <a:ext cx="8229600" cy="405818"/>
          </a:xfrm>
        </p:spPr>
        <p:txBody>
          <a:bodyPr>
            <a:spAutoFit/>
          </a:bodyPr>
          <a:lstStyle/>
          <a:p>
            <a:pPr marL="0" indent="0">
              <a:buNone/>
            </a:pPr>
            <a:r>
              <a:rPr lang="en-IN" sz="2400" b="1" dirty="0"/>
              <a:t>Figure 10.1</a:t>
            </a:r>
            <a:r>
              <a:rPr lang="en-IN" sz="2400" dirty="0"/>
              <a:t> Considerations in Setting Price</a:t>
            </a:r>
          </a:p>
        </p:txBody>
      </p:sp>
      <p:pic>
        <p:nvPicPr>
          <p:cNvPr id="8" name="Picture Placeholder 7" descr="A figure shows the considerations in setting the price of a product.&#10;Long description is available in notes, press F6">
            <a:extLst>
              <a:ext uri="{FF2B5EF4-FFF2-40B4-BE49-F238E27FC236}">
                <a16:creationId xmlns:a16="http://schemas.microsoft.com/office/drawing/2014/main" id="{B5C2AB9D-0FD7-49FC-A83E-B92D618E1F2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51046" y="2057400"/>
            <a:ext cx="8041908" cy="2325847"/>
          </a:xfrm>
          <a:prstGeom prst="rect">
            <a:avLst/>
          </a:prstGeom>
        </p:spPr>
      </p:pic>
    </p:spTree>
    <p:extLst>
      <p:ext uri="{BB962C8B-B14F-4D97-AF65-F5344CB8AC3E}">
        <p14:creationId xmlns:p14="http://schemas.microsoft.com/office/powerpoint/2010/main" val="3595726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152400"/>
            <a:ext cx="8229600" cy="550652"/>
          </a:xfrm>
        </p:spPr>
        <p:txBody>
          <a:bodyPr wrap="square">
            <a:noAutofit/>
          </a:bodyPr>
          <a:lstStyle/>
          <a:p>
            <a:r>
              <a:rPr lang="en-US" dirty="0">
                <a:latin typeface="+mj-lt"/>
              </a:rPr>
              <a:t>Major Pricing Strategies </a:t>
            </a:r>
            <a:r>
              <a:rPr lang="en-US" sz="2800" dirty="0">
                <a:latin typeface="+mj-lt"/>
              </a:rPr>
              <a:t>(2 of 17)</a:t>
            </a:r>
          </a:p>
        </p:txBody>
      </p:sp>
      <p:sp>
        <p:nvSpPr>
          <p:cNvPr id="4" name="Content Placeholder 3"/>
          <p:cNvSpPr>
            <a:spLocks noGrp="1"/>
          </p:cNvSpPr>
          <p:nvPr>
            <p:ph idx="13"/>
          </p:nvPr>
        </p:nvSpPr>
        <p:spPr>
          <a:xfrm>
            <a:off x="457200" y="1002268"/>
            <a:ext cx="8229600" cy="369332"/>
          </a:xfrm>
        </p:spPr>
        <p:txBody>
          <a:bodyPr>
            <a:spAutoFit/>
          </a:bodyPr>
          <a:lstStyle/>
          <a:p>
            <a:pPr marL="0" indent="0">
              <a:buNone/>
            </a:pPr>
            <a:r>
              <a:rPr lang="en-US" sz="2400" b="1" dirty="0"/>
              <a:t>Customer Value-Based Pricing</a:t>
            </a:r>
            <a:endParaRPr lang="en-US" sz="2400" dirty="0"/>
          </a:p>
        </p:txBody>
      </p:sp>
      <p:sp>
        <p:nvSpPr>
          <p:cNvPr id="3" name="Content Placeholder 2"/>
          <p:cNvSpPr>
            <a:spLocks noGrp="1"/>
          </p:cNvSpPr>
          <p:nvPr>
            <p:ph idx="1"/>
          </p:nvPr>
        </p:nvSpPr>
        <p:spPr>
          <a:xfrm>
            <a:off x="468086" y="1687286"/>
            <a:ext cx="8229600" cy="2423740"/>
          </a:xfrm>
        </p:spPr>
        <p:txBody>
          <a:bodyPr>
            <a:spAutoFit/>
          </a:bodyPr>
          <a:lstStyle/>
          <a:p>
            <a:pPr marL="0" indent="0">
              <a:buNone/>
            </a:pPr>
            <a:r>
              <a:rPr lang="en-US" altLang="en-US" sz="2400" b="1" dirty="0">
                <a:solidFill>
                  <a:srgbClr val="000000"/>
                </a:solidFill>
              </a:rPr>
              <a:t>Value-based pricing</a:t>
            </a:r>
            <a:r>
              <a:rPr lang="en-US" altLang="en-US" sz="2400" dirty="0">
                <a:solidFill>
                  <a:srgbClr val="000000"/>
                </a:solidFill>
              </a:rPr>
              <a:t> uses the buyers’ perceptions of value rather than the seller’s cost.</a:t>
            </a:r>
          </a:p>
          <a:p>
            <a:r>
              <a:rPr lang="en-US" altLang="en-US" sz="2400" dirty="0">
                <a:solidFill>
                  <a:srgbClr val="000000"/>
                </a:solidFill>
              </a:rPr>
              <a:t>Value-based pricing is customer driven.</a:t>
            </a:r>
          </a:p>
          <a:p>
            <a:r>
              <a:rPr lang="en-US" altLang="en-US" sz="2400" dirty="0">
                <a:solidFill>
                  <a:srgbClr val="000000"/>
                </a:solidFill>
              </a:rPr>
              <a:t>Cost-based pricing is product driven.</a:t>
            </a:r>
          </a:p>
          <a:p>
            <a:r>
              <a:rPr lang="en-US" altLang="en-US" sz="2400" dirty="0">
                <a:solidFill>
                  <a:srgbClr val="000000"/>
                </a:solidFill>
              </a:rPr>
              <a:t>Price is set to match perceived value.</a:t>
            </a:r>
          </a:p>
        </p:txBody>
      </p:sp>
    </p:spTree>
    <p:extLst>
      <p:ext uri="{BB962C8B-B14F-4D97-AF65-F5344CB8AC3E}">
        <p14:creationId xmlns:p14="http://schemas.microsoft.com/office/powerpoint/2010/main" val="428364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35"/>
            <a:ext cx="8229600" cy="619386"/>
          </a:xfrm>
        </p:spPr>
        <p:txBody>
          <a:bodyPr wrap="square">
            <a:noAutofit/>
          </a:bodyPr>
          <a:lstStyle/>
          <a:p>
            <a:r>
              <a:rPr lang="en-US" dirty="0">
                <a:latin typeface="+mj-lt"/>
              </a:rPr>
              <a:t>Major Pricing Strategies </a:t>
            </a:r>
            <a:r>
              <a:rPr lang="en-US" sz="2800" dirty="0">
                <a:latin typeface="+mj-lt"/>
              </a:rPr>
              <a:t>(3 of 17)</a:t>
            </a:r>
          </a:p>
        </p:txBody>
      </p:sp>
      <p:sp>
        <p:nvSpPr>
          <p:cNvPr id="4" name="Content Placeholder 3"/>
          <p:cNvSpPr>
            <a:spLocks noGrp="1"/>
          </p:cNvSpPr>
          <p:nvPr>
            <p:ph idx="1"/>
          </p:nvPr>
        </p:nvSpPr>
        <p:spPr>
          <a:xfrm>
            <a:off x="457200" y="1003479"/>
            <a:ext cx="8229600" cy="416365"/>
          </a:xfrm>
        </p:spPr>
        <p:txBody>
          <a:bodyPr>
            <a:spAutoFit/>
          </a:bodyPr>
          <a:lstStyle/>
          <a:p>
            <a:pPr marL="0" indent="0">
              <a:buNone/>
            </a:pPr>
            <a:r>
              <a:rPr lang="en-IN" sz="2400" b="1" dirty="0"/>
              <a:t>Figure</a:t>
            </a:r>
            <a:r>
              <a:rPr lang="en-IN" sz="2400" dirty="0"/>
              <a:t> </a:t>
            </a:r>
            <a:r>
              <a:rPr lang="en-IN" sz="2400" b="1" dirty="0"/>
              <a:t>10.2</a:t>
            </a:r>
            <a:r>
              <a:rPr lang="en-IN" sz="2400" dirty="0"/>
              <a:t> </a:t>
            </a:r>
            <a:r>
              <a:rPr lang="en-US" sz="2400" dirty="0"/>
              <a:t>Value-Based Pricing versus Cost-Based Pricing</a:t>
            </a:r>
            <a:endParaRPr lang="en-IN" sz="2400" dirty="0"/>
          </a:p>
        </p:txBody>
      </p:sp>
      <p:pic>
        <p:nvPicPr>
          <p:cNvPr id="8" name="Picture Placeholder 7" descr="A flowchart shows a comparison of value-based pricing and cost-based pricing. &#10;Long description is available in notes, press F6">
            <a:extLst>
              <a:ext uri="{FF2B5EF4-FFF2-40B4-BE49-F238E27FC236}">
                <a16:creationId xmlns:a16="http://schemas.microsoft.com/office/drawing/2014/main" id="{38087639-15F4-43C3-8C6E-D99CE8B722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17184" y="2057400"/>
            <a:ext cx="8109632" cy="2361337"/>
          </a:xfrm>
          <a:prstGeom prst="rect">
            <a:avLst/>
          </a:prstGeom>
        </p:spPr>
      </p:pic>
    </p:spTree>
    <p:extLst>
      <p:ext uri="{BB962C8B-B14F-4D97-AF65-F5344CB8AC3E}">
        <p14:creationId xmlns:p14="http://schemas.microsoft.com/office/powerpoint/2010/main" val="208458613"/>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3349</TotalTime>
  <Words>5752</Words>
  <Application>Microsoft Office PowerPoint</Application>
  <PresentationFormat>On-screen Show (4:3)</PresentationFormat>
  <Paragraphs>390</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Symbol</vt:lpstr>
      <vt:lpstr>Times New Roman</vt:lpstr>
      <vt:lpstr>Verdana</vt:lpstr>
      <vt:lpstr>Wingdings</vt:lpstr>
      <vt:lpstr>ヒラギノ角ゴ Pro W3</vt:lpstr>
      <vt:lpstr>508 Lecture</vt:lpstr>
      <vt:lpstr>Principles of Marketing</vt:lpstr>
      <vt:lpstr>APPLE: Premium Priced and Worth It?</vt:lpstr>
      <vt:lpstr>Learning Objectives</vt:lpstr>
      <vt:lpstr>Learning Objective 1</vt:lpstr>
      <vt:lpstr>What Is a Price? </vt:lpstr>
      <vt:lpstr>Learning Objective 2</vt:lpstr>
      <vt:lpstr>Major Pricing Strategies (1 of 17)</vt:lpstr>
      <vt:lpstr>Major Pricing Strategies (2 of 17)</vt:lpstr>
      <vt:lpstr>Major Pricing Strategies (3 of 17)</vt:lpstr>
      <vt:lpstr>Major Pricing Strategies (4 of 17)</vt:lpstr>
      <vt:lpstr>Major Pricing Strategies (5 of 17)</vt:lpstr>
      <vt:lpstr>Major Pricing Strategies (6 of 17)</vt:lpstr>
      <vt:lpstr>Major Pricing Strategies (7 of 17)</vt:lpstr>
      <vt:lpstr>Major Pricing Strategies (8 of 17)</vt:lpstr>
      <vt:lpstr>Major Pricing Strategies (9 of 17)</vt:lpstr>
      <vt:lpstr>Major Pricing Strategies (10 of 17)</vt:lpstr>
      <vt:lpstr>Major Pricing Strategies (11 of 17)</vt:lpstr>
      <vt:lpstr>Major Pricing Strategies (12 of 17)</vt:lpstr>
      <vt:lpstr>Major Pricing Strategies (13 of 17)</vt:lpstr>
      <vt:lpstr>Major Pricing Strategies (14 of 17)</vt:lpstr>
      <vt:lpstr>Major Pricing Strategies (15 of 17)</vt:lpstr>
      <vt:lpstr>Major Pricing Strategies (16 of 17)</vt:lpstr>
      <vt:lpstr>Major Pricing Strategies (17 of 17)</vt:lpstr>
      <vt:lpstr>Learning Objective 3</vt:lpstr>
      <vt:lpstr>Other Considerations Affecting Price Decisions (1 of 7)</vt:lpstr>
      <vt:lpstr>Other Considerations Affecting Price Decisions (2 of 7)</vt:lpstr>
      <vt:lpstr>Other Considerations Affecting Price Decisions (3 of 7)</vt:lpstr>
      <vt:lpstr>Other Considerations Affecting Price Decisions (4 of 7)</vt:lpstr>
      <vt:lpstr>Other Considerations Affecting Price Decisions (5 of 7)</vt:lpstr>
      <vt:lpstr>Other Considerations Affecting Price Decisions (6 of 7)</vt:lpstr>
      <vt:lpstr>Other Considerations Affecting Price Decisions (7 of 7)</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Eighteenth Edition, Chapter 10, Pricing: Understanding and Capturing Customer Value</dc:title>
  <dc:subject>Marketing</dc:subject>
  <dc:creator>Kotler</dc:creator>
  <cp:keywords>Marketing</cp:keywords>
  <cp:lastModifiedBy>Tamilmani Sandirasegaran</cp:lastModifiedBy>
  <cp:revision>4911</cp:revision>
  <dcterms:created xsi:type="dcterms:W3CDTF">2014-07-14T20:04:21Z</dcterms:created>
  <dcterms:modified xsi:type="dcterms:W3CDTF">2020-04-22T08:53:32Z</dcterms:modified>
</cp:coreProperties>
</file>