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9"/>
  </p:notesMasterIdLst>
  <p:handoutMasterIdLst>
    <p:handoutMasterId r:id="rId50"/>
  </p:handoutMasterIdLst>
  <p:sldIdLst>
    <p:sldId id="1435" r:id="rId2"/>
    <p:sldId id="1436" r:id="rId3"/>
    <p:sldId id="1368" r:id="rId4"/>
    <p:sldId id="1369" r:id="rId5"/>
    <p:sldId id="1370" r:id="rId6"/>
    <p:sldId id="1371" r:id="rId7"/>
    <p:sldId id="1437" r:id="rId8"/>
    <p:sldId id="1373" r:id="rId9"/>
    <p:sldId id="1374" r:id="rId10"/>
    <p:sldId id="1438" r:id="rId11"/>
    <p:sldId id="1376" r:id="rId12"/>
    <p:sldId id="1377" r:id="rId13"/>
    <p:sldId id="1439" r:id="rId14"/>
    <p:sldId id="1379" r:id="rId15"/>
    <p:sldId id="1380" r:id="rId16"/>
    <p:sldId id="1381" r:id="rId17"/>
    <p:sldId id="1382" r:id="rId18"/>
    <p:sldId id="1440" r:id="rId19"/>
    <p:sldId id="1384" r:id="rId20"/>
    <p:sldId id="1385" r:id="rId21"/>
    <p:sldId id="1386" r:id="rId22"/>
    <p:sldId id="1387" r:id="rId23"/>
    <p:sldId id="1441" r:id="rId24"/>
    <p:sldId id="1389" r:id="rId25"/>
    <p:sldId id="1442" r:id="rId26"/>
    <p:sldId id="1443" r:id="rId27"/>
    <p:sldId id="1392" r:id="rId28"/>
    <p:sldId id="1444" r:id="rId29"/>
    <p:sldId id="1394" r:id="rId30"/>
    <p:sldId id="1395" r:id="rId31"/>
    <p:sldId id="1396" r:id="rId32"/>
    <p:sldId id="1397" r:id="rId33"/>
    <p:sldId id="1398" r:id="rId34"/>
    <p:sldId id="1399" r:id="rId35"/>
    <p:sldId id="1400" r:id="rId36"/>
    <p:sldId id="1401" r:id="rId37"/>
    <p:sldId id="1402" r:id="rId38"/>
    <p:sldId id="1404" r:id="rId39"/>
    <p:sldId id="1405" r:id="rId40"/>
    <p:sldId id="1406" r:id="rId41"/>
    <p:sldId id="1407" r:id="rId42"/>
    <p:sldId id="1445" r:id="rId43"/>
    <p:sldId id="1446" r:id="rId44"/>
    <p:sldId id="1410" r:id="rId45"/>
    <p:sldId id="1411" r:id="rId46"/>
    <p:sldId id="1447" r:id="rId47"/>
    <p:sldId id="785"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4" autoAdjust="0"/>
    <p:restoredTop sz="42737" autoAdjust="0"/>
  </p:normalViewPr>
  <p:slideViewPr>
    <p:cSldViewPr>
      <p:cViewPr varScale="1">
        <p:scale>
          <a:sx n="47" d="100"/>
          <a:sy n="47" d="100"/>
        </p:scale>
        <p:origin x="2280" y="54"/>
      </p:cViewPr>
      <p:guideLst>
        <p:guide orient="horz" pos="2160"/>
        <p:guide pos="2880"/>
        <p:guide orient="horz" pos="1296"/>
        <p:guide orient="horz" pos="816"/>
        <p:guide orient="horz" pos="3984"/>
        <p:guide orient="horz" pos="384"/>
        <p:guide orient="horz" pos="144"/>
        <p:guide orient="horz" pos="1056"/>
        <p:guide pos="288"/>
        <p:guide pos="5472"/>
        <p:guide orient="horz" pos="2112"/>
      </p:guideLst>
    </p:cSldViewPr>
  </p:slideViewPr>
  <p:outlineViewPr>
    <p:cViewPr>
      <p:scale>
        <a:sx n="33" d="100"/>
        <a:sy n="33" d="100"/>
      </p:scale>
      <p:origin x="0" y="215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4/30/2020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4/30/2020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Math Type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Figure 12.1 </a:t>
            </a:r>
            <a:r>
              <a:rPr lang="en-US" altLang="en-US" dirty="0"/>
              <a:t>shows how using intermediaries can provide economies. Figure 12.1A shows three manufacturers, each using direct marketing to reach three customers. This system requires nine different contacts. Figure 12.1B shows the three manufacturers working through one distributor, which contacts the three customers. This system requires only six contacts. In this way, intermediaries reduce the amount of work that must be done by both producers and consumers.</a:t>
            </a:r>
          </a:p>
          <a:p>
            <a:endParaRPr lang="en-US" altLang="en-US" dirty="0"/>
          </a:p>
          <a:p>
            <a:r>
              <a:rPr lang="en-US" altLang="en-US" dirty="0"/>
              <a:t>From the economic system’s point of view, the role of marketing intermediaries is to transform the assortments of products made by producers into the assortments wanted by consumers. Producers make narrow assortments of products in large quantities, but consumers want broad assortments of products in small quantities. Marketing channel members buy large quantities from many producers and break them down into the smaller quantities and broader assortments desired by consumers.</a:t>
            </a:r>
          </a:p>
          <a:p>
            <a:endParaRPr lang="en-US" altLang="en-US" dirty="0"/>
          </a:p>
          <a:p>
            <a:r>
              <a:rPr lang="en-US" alt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figure shows the following information: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Marketing channel intermediaries make buying a lot easier for consumers. Again, think about life without grocery retailers. How would you go about buying that 12-pack of Coke or any of the hundreds of other items that you now routinely drop into your shopping cart?</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a:pPr>
            <a:r>
              <a:rPr lang="en-US" sz="1200" dirty="0">
                <a:solidFill>
                  <a:srgbClr val="000000"/>
                </a:solidFill>
                <a:effectLst/>
                <a:latin typeface="Calibri" panose="020F0502020204030204" pitchFamily="34" charset="0"/>
                <a:ea typeface="Calibri" panose="020F0502020204030204" pitchFamily="34" charset="0"/>
              </a:rPr>
              <a:t>Number of contacts without a distributor</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There are three manufacturers and three customers. Three arrows from each manufacturer point to the three customers.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startAt="2"/>
            </a:pPr>
            <a:r>
              <a:rPr lang="en-US" sz="1200" dirty="0">
                <a:solidFill>
                  <a:srgbClr val="000000"/>
                </a:solidFill>
                <a:effectLst/>
                <a:latin typeface="Calibri" panose="020F0502020204030204" pitchFamily="34" charset="0"/>
                <a:ea typeface="Calibri" panose="020F0502020204030204" pitchFamily="34" charset="0"/>
              </a:rPr>
              <a:t>Number of contacts with a distributor</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There are three manufacturers and three customers. A single arrow from each manufacturer point to a distributor and three arrows from distributor point to the three customers (one arrow for each customer). </a:t>
            </a:r>
            <a:endParaRPr lang="en-IN" sz="1200" dirty="0">
              <a:solidFill>
                <a:srgbClr val="000000"/>
              </a:solidFill>
              <a:effectLst/>
              <a:latin typeface="Calibri" panose="020F0502020204030204" pitchFamily="34" charset="0"/>
              <a:ea typeface="Calibri" panose="020F0502020204030204" pitchFamily="34" charset="0"/>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13680243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In making products and services available to consumers, channel members add value by bridging the major time, place, and possession gaps that separate goods and services from those who use them. Members of the marketing channel perform many key functions. </a:t>
            </a:r>
          </a:p>
          <a:p>
            <a:pPr>
              <a:defRPr/>
            </a:pPr>
            <a:endParaRPr lang="en-US" dirty="0"/>
          </a:p>
          <a:p>
            <a:pPr lvl="1">
              <a:defRPr/>
            </a:pPr>
            <a:r>
              <a:rPr lang="en-US" b="1" i="1" dirty="0"/>
              <a:t>Information:</a:t>
            </a:r>
            <a:r>
              <a:rPr lang="en-US" b="1" dirty="0"/>
              <a:t> </a:t>
            </a:r>
            <a:r>
              <a:rPr lang="en-US" dirty="0"/>
              <a:t>Gathering and distributing marketing research and intelligence information about actors and forces in the marketing environment needed for planning and aiding exchange.</a:t>
            </a:r>
          </a:p>
          <a:p>
            <a:pPr lvl="1">
              <a:defRPr/>
            </a:pPr>
            <a:r>
              <a:rPr lang="en-US" b="1" i="1" dirty="0"/>
              <a:t>Promotion:</a:t>
            </a:r>
            <a:r>
              <a:rPr lang="en-US" b="1" dirty="0"/>
              <a:t> </a:t>
            </a:r>
            <a:r>
              <a:rPr lang="en-US" dirty="0"/>
              <a:t>Developing and spreading persuasive communications about an offer.</a:t>
            </a:r>
          </a:p>
          <a:p>
            <a:pPr lvl="1">
              <a:defRPr/>
            </a:pPr>
            <a:r>
              <a:rPr lang="en-US" b="1" i="1" dirty="0"/>
              <a:t>Contact:</a:t>
            </a:r>
            <a:r>
              <a:rPr lang="en-US" b="1" dirty="0"/>
              <a:t> </a:t>
            </a:r>
            <a:r>
              <a:rPr lang="en-US" dirty="0"/>
              <a:t>Finding and communicating with prospective buyers.</a:t>
            </a:r>
          </a:p>
          <a:p>
            <a:pPr lvl="1">
              <a:defRPr/>
            </a:pPr>
            <a:r>
              <a:rPr lang="en-US" b="1" i="1" dirty="0"/>
              <a:t>Matching:</a:t>
            </a:r>
            <a:r>
              <a:rPr lang="en-US" b="1" dirty="0"/>
              <a:t> </a:t>
            </a:r>
            <a:r>
              <a:rPr lang="en-US" dirty="0"/>
              <a:t>Shaping and fitting the offer to the buyer’s needs, including activities such as manufacturing, grading, assembling, and packaging.</a:t>
            </a:r>
          </a:p>
          <a:p>
            <a:pPr lvl="1">
              <a:defRPr/>
            </a:pPr>
            <a:r>
              <a:rPr lang="en-US" b="1" i="1" dirty="0"/>
              <a:t>Negotiation:</a:t>
            </a:r>
            <a:r>
              <a:rPr lang="en-US" i="1" dirty="0"/>
              <a:t> </a:t>
            </a:r>
            <a:r>
              <a:rPr lang="en-US" dirty="0"/>
              <a:t>Reaching an agreement on price and other terms of the offer so that ownership or possession can be transferred.</a:t>
            </a:r>
          </a:p>
          <a:p>
            <a:pPr lvl="1">
              <a:defRPr/>
            </a:pPr>
            <a:r>
              <a:rPr lang="en-US" b="1" i="1" dirty="0"/>
              <a:t>Physical distribution: </a:t>
            </a:r>
            <a:r>
              <a:rPr lang="en-US" dirty="0"/>
              <a:t>Transporting and storing goods.</a:t>
            </a:r>
          </a:p>
          <a:p>
            <a:pPr lvl="1">
              <a:defRPr/>
            </a:pPr>
            <a:r>
              <a:rPr lang="en-US" b="1" i="1" dirty="0"/>
              <a:t>Financing:</a:t>
            </a:r>
            <a:r>
              <a:rPr lang="en-US" dirty="0"/>
              <a:t> Acquiring and using funds to cover the costs of the channel work.</a:t>
            </a:r>
          </a:p>
          <a:p>
            <a:pPr lvl="1">
              <a:defRPr/>
            </a:pPr>
            <a:r>
              <a:rPr lang="en-US" b="1" i="1" dirty="0"/>
              <a:t>Risk taking:</a:t>
            </a:r>
            <a:r>
              <a:rPr lang="en-US" dirty="0"/>
              <a:t> Assuming the risks of carrying out the channel work.</a:t>
            </a:r>
          </a:p>
          <a:p>
            <a:pPr marL="457200" lvl="1" indent="0">
              <a:buFont typeface="Arial" panose="020B0604020202020204" pitchFamily="34" charset="0"/>
              <a:buNone/>
              <a:defRPr/>
            </a:pPr>
            <a:endParaRPr lang="en-US" dirty="0"/>
          </a:p>
          <a:p>
            <a:pPr>
              <a:buFont typeface="Arial" panose="020B0604020202020204" pitchFamily="34" charset="0"/>
              <a:buNone/>
              <a:defRPr/>
            </a:pPr>
            <a:r>
              <a:rPr lang="x-none" dirty="0"/>
              <a:t>The question is not </a:t>
            </a:r>
            <a:r>
              <a:rPr lang="x-none" i="1" dirty="0"/>
              <a:t>whether</a:t>
            </a:r>
            <a:r>
              <a:rPr lang="x-none" dirty="0"/>
              <a:t> these functions need to be performed—they must be—but rather </a:t>
            </a:r>
            <a:r>
              <a:rPr lang="x-none" i="1" dirty="0"/>
              <a:t>who</a:t>
            </a:r>
            <a:r>
              <a:rPr lang="x-none" dirty="0"/>
              <a:t> will perform them. To the extent that the manufacturer performs these functions, its costs go up</a:t>
            </a:r>
            <a:r>
              <a:rPr lang="en-US" dirty="0"/>
              <a:t>;</a:t>
            </a:r>
            <a:r>
              <a:rPr lang="x-none" dirty="0"/>
              <a:t> therefore, its prices must be higher. When some of these functions are shifted to intermediaries, the producer’s costs and prices may be lower, but the intermediaries must charge more to cover the costs of their work. In dividing the work of the channel, the various functions should be assigned to the channel members who can add the most value for the cost.</a:t>
            </a:r>
            <a:endParaRPr lang="en-US" dirty="0"/>
          </a:p>
          <a:p>
            <a:pPr marL="457200" lvl="1" indent="0">
              <a:buFont typeface="Arial" panose="020B0604020202020204" pitchFamily="34" charset="0"/>
              <a:buNone/>
              <a:defRPr/>
            </a:pPr>
            <a:endParaRPr 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dirty="0"/>
          </a:p>
        </p:txBody>
      </p:sp>
    </p:spTree>
    <p:extLst>
      <p:ext uri="{BB962C8B-B14F-4D97-AF65-F5344CB8AC3E}">
        <p14:creationId xmlns:p14="http://schemas.microsoft.com/office/powerpoint/2010/main" val="3077001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The</a:t>
            </a:r>
            <a:r>
              <a:rPr lang="en-US" altLang="en-US" baseline="0" dirty="0"/>
              <a:t> definitions of each term here can be explained in conjunction with the illustration in Figure 12.2, </a:t>
            </a:r>
            <a:r>
              <a:rPr lang="en-US" altLang="en-US" i="1" baseline="0" dirty="0"/>
              <a:t>Consumer and Business Marketing Channels</a:t>
            </a:r>
            <a:r>
              <a:rPr lang="en-US" altLang="en-US" i="0" baseline="0" dirty="0"/>
              <a:t>, which is shown on the next slide</a:t>
            </a:r>
            <a:r>
              <a:rPr lang="en-US" altLang="en-US" i="1" baseline="0" dirty="0"/>
              <a:t>.</a:t>
            </a:r>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12</a:t>
            </a:fld>
            <a:endParaRPr lang="en-US" dirty="0"/>
          </a:p>
        </p:txBody>
      </p:sp>
    </p:spTree>
    <p:extLst>
      <p:ext uri="{BB962C8B-B14F-4D97-AF65-F5344CB8AC3E}">
        <p14:creationId xmlns:p14="http://schemas.microsoft.com/office/powerpoint/2010/main" val="20957655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Companies can design their distribution channels to make products and services available to customers in different ways. Each layer of marketing intermediaries that performs some work in bringing the product and its ownership closer to the final buyer is a </a:t>
            </a:r>
            <a:r>
              <a:rPr lang="en-US" altLang="en-US" b="1" dirty="0"/>
              <a:t>channel level</a:t>
            </a:r>
            <a:r>
              <a:rPr lang="en-US" altLang="en-US" dirty="0"/>
              <a:t>. Because both the producer and the final consumer perform some work, they are part of every channel.</a:t>
            </a:r>
          </a:p>
          <a:p>
            <a:endParaRPr lang="en-US" altLang="en-US" dirty="0"/>
          </a:p>
          <a:p>
            <a:r>
              <a:rPr lang="en-US" altLang="en-US" dirty="0"/>
              <a:t>The </a:t>
            </a:r>
            <a:r>
              <a:rPr lang="en-US" altLang="en-US" i="1" dirty="0"/>
              <a:t>number of intermediary levels</a:t>
            </a:r>
            <a:r>
              <a:rPr lang="en-US" altLang="en-US" dirty="0"/>
              <a:t> indicates the </a:t>
            </a:r>
            <a:r>
              <a:rPr lang="en-US" altLang="en-US" i="1" dirty="0"/>
              <a:t>length</a:t>
            </a:r>
            <a:r>
              <a:rPr lang="en-US" altLang="en-US" dirty="0"/>
              <a:t> of a channel. </a:t>
            </a:r>
            <a:r>
              <a:rPr lang="en-US" altLang="en-US" b="1" dirty="0"/>
              <a:t>Figure 12.2 </a:t>
            </a:r>
            <a:r>
              <a:rPr lang="en-US" altLang="en-US" dirty="0"/>
              <a:t>shows both consumer and business channels of different lengths. Figure 12.2A shows several common consumer distribution channels. Channel 1, called a </a:t>
            </a:r>
            <a:r>
              <a:rPr lang="en-US" altLang="en-US" b="1" dirty="0"/>
              <a:t>direct marketing channel</a:t>
            </a:r>
            <a:r>
              <a:rPr lang="en-US" altLang="en-US" dirty="0"/>
              <a:t>, has no intermediary levels. The remaining channels in Figure 12.2A are </a:t>
            </a:r>
            <a:r>
              <a:rPr lang="en-US" altLang="en-US" b="1" dirty="0"/>
              <a:t>indirect marketing channels</a:t>
            </a:r>
            <a:r>
              <a:rPr lang="en-US" altLang="en-US" dirty="0"/>
              <a:t>, containing one or more intermediaries.</a:t>
            </a:r>
          </a:p>
          <a:p>
            <a:endParaRPr lang="en-US" altLang="en-US" dirty="0"/>
          </a:p>
          <a:p>
            <a:r>
              <a:rPr lang="en-US" altLang="en-US" dirty="0"/>
              <a:t>Figure 12.2B shows some common business distribution channels. The business marketer can use its own sales force to sell directly to business customers. Or it can sell to various types of intermediaries, who in turn sell to these customers.</a:t>
            </a:r>
          </a:p>
          <a:p>
            <a:endParaRPr lang="en-US" altLang="en-US" dirty="0"/>
          </a:p>
          <a:p>
            <a:r>
              <a:rPr lang="en-US" altLang="en-US" dirty="0"/>
              <a:t>Although consumer and business marketing channels with even more levels can sometimes be found, these are less common. From the producer’s point of view, a greater number of levels means less control and greater channel complexity. </a:t>
            </a:r>
          </a:p>
          <a:p>
            <a:endParaRPr lang="en-US" altLang="en-US" dirty="0"/>
          </a:p>
          <a:p>
            <a:r>
              <a:rPr lang="en-US" altLang="en-US" dirty="0"/>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figure shows the following information: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a:pPr>
            <a:r>
              <a:rPr lang="en-US" sz="1200" dirty="0">
                <a:solidFill>
                  <a:srgbClr val="000000"/>
                </a:solidFill>
                <a:effectLst/>
                <a:latin typeface="Calibri" panose="020F0502020204030204" pitchFamily="34" charset="0"/>
                <a:ea typeface="Calibri" panose="020F0502020204030204" pitchFamily="34" charset="0"/>
              </a:rPr>
              <a:t>Consumer marketing channels</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Channel 1: Arrow points from Producer to Consumer. Using direct channels, a company sells directly to consumers (no surprise there!). Examples: GEICO and Quicken Loans.</a:t>
            </a:r>
            <a:endParaRPr lang="en-IN" sz="1200" dirty="0">
              <a:solidFill>
                <a:srgbClr val="000000"/>
              </a:solidFill>
              <a:effectLst/>
              <a:latin typeface="Calibri" panose="020F0502020204030204" pitchFamily="34" charset="0"/>
              <a:ea typeface="Calibri" panose="020F0502020204030204" pitchFamily="34" charset="0"/>
            </a:endParaRPr>
          </a:p>
          <a:p>
            <a:pPr indent="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Channel 2: Arrows point from Producer to Retailer to Consumer.</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Channel 3: Arrows point from Producer to Wholesaler to Retailer to Consumer. Using indirect channels, the company uses one or more levels of intermediaries to help bring its products to final buyers. Examples: most of the things you buy—everything from toothpaste to cameras to cars.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startAt="2"/>
            </a:pPr>
            <a:r>
              <a:rPr lang="en-US" sz="1200" dirty="0">
                <a:solidFill>
                  <a:srgbClr val="000000"/>
                </a:solidFill>
                <a:effectLst/>
                <a:latin typeface="Calibri" panose="020F0502020204030204" pitchFamily="34" charset="0"/>
                <a:ea typeface="Calibri" panose="020F0502020204030204" pitchFamily="34" charset="0"/>
              </a:rPr>
              <a:t>Business marketing channels</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Channel 1: Arrow points from Producer to Business Customer.</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Channel 2: Arrows point from Producer to Business distributor to Business customer.</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Channel 3: Arrows point from Producer to Manufacturer’s representatives or sales branch to Business distributor to Business customer.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altLang="en-US" dirty="0"/>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13</a:t>
            </a:fld>
            <a:endParaRPr lang="en-US" dirty="0"/>
          </a:p>
        </p:txBody>
      </p:sp>
    </p:spTree>
    <p:extLst>
      <p:ext uri="{BB962C8B-B14F-4D97-AF65-F5344CB8AC3E}">
        <p14:creationId xmlns:p14="http://schemas.microsoft.com/office/powerpoint/2010/main" val="15165280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All the institutions in the channel are connected by several types of </a:t>
            </a:r>
            <a:r>
              <a:rPr lang="en-US" altLang="en-US" i="1" dirty="0"/>
              <a:t>flows</a:t>
            </a:r>
            <a:r>
              <a:rPr lang="en-US" altLang="en-US" dirty="0"/>
              <a:t>. These flows can make even channels with only one or a few levels very complex.</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14</a:t>
            </a:fld>
            <a:endParaRPr lang="en-US" dirty="0"/>
          </a:p>
        </p:txBody>
      </p:sp>
    </p:spTree>
    <p:extLst>
      <p:ext uri="{BB962C8B-B14F-4D97-AF65-F5344CB8AC3E}">
        <p14:creationId xmlns:p14="http://schemas.microsoft.com/office/powerpoint/2010/main" val="4201527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Discussion Question</a:t>
            </a:r>
          </a:p>
          <a:p>
            <a:r>
              <a:rPr lang="en-US" sz="1200" b="0" i="1" kern="1200" dirty="0">
                <a:solidFill>
                  <a:schemeClr val="tx1"/>
                </a:solidFill>
                <a:effectLst/>
                <a:latin typeface="+mn-lt"/>
                <a:ea typeface="+mn-ea"/>
                <a:cs typeface="+mn-cs"/>
              </a:rPr>
              <a:t>Explain how a vertical marketing system differs from a conventional distribution channel.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2 Summary</a:t>
            </a:r>
          </a:p>
          <a:p>
            <a:endParaRPr lang="en-US" sz="1200" b="1"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channel will be most effective when each member assumes the tasks it can do best. Ideally, because the success </a:t>
            </a:r>
            <a:r>
              <a:rPr lang="en-US" sz="1200" b="0" i="0" u="none" strike="noStrike" kern="1200" baseline="0" dirty="0">
                <a:solidFill>
                  <a:schemeClr val="tx1"/>
                </a:solidFill>
                <a:latin typeface="+mn-lt"/>
                <a:ea typeface="+mn-ea"/>
                <a:cs typeface="+mn-cs"/>
              </a:rPr>
              <a:t>of individual channel members depends on overall channel success, all channel firms should work together smoothly. They should understand and accept their roles, coordinate their goals and activities, and cooperate to attain overall channel goals. By cooperating, they can more effectively sense, serve, and satisfy the target market.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a large company, the formal organization structure assigns roles and provides needed leadership. But in a distribution channel composed of independent firms, leadership and power are not formally set. Traditionally, distribution channels have lacked the leadership needed to assign roles and manage conflict. In recent years, however, new types of channel organizations have appeared that provide stronger leadership and improved performance.</a:t>
            </a:r>
            <a:endParaRPr lang="en-US" sz="1200" b="1"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15</a:t>
            </a:fld>
            <a:endParaRPr lang="en-US" dirty="0"/>
          </a:p>
        </p:txBody>
      </p:sp>
    </p:spTree>
    <p:extLst>
      <p:ext uri="{BB962C8B-B14F-4D97-AF65-F5344CB8AC3E}">
        <p14:creationId xmlns:p14="http://schemas.microsoft.com/office/powerpoint/2010/main" val="3360102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Distribution channels are more than simple collections of firms tied together by various flows. They are complex behavioral systems in which people and companies interact to accomplish individual, company, and channel goals. Some channel systems consist of only informal interactions among loosely organized firms. Others consist of formal interactions guided by strong organizational structures. Moreover, channel systems do not stand still—new types of intermediaries emerge and whole new channel systems evolve. Here, we look at channel behavior and how members organize to do the work of the channel.</a:t>
            </a:r>
          </a:p>
          <a:p>
            <a:endParaRPr lang="en-US" altLang="en-US" dirty="0"/>
          </a:p>
          <a:p>
            <a:r>
              <a:rPr lang="en-US" altLang="en-US" dirty="0"/>
              <a:t>Ideally, because the success of individual channel members depends on the overall channel’s success, all channel firms should work together smoothly. They should understand and accept their roles, coordinate their activities, and cooperate to attain overall channel goals. However, individual channel members rarely take such a broad view. Cooperating to achieve overall channel goals sometimes means giving up individual company goals. Although channel members depend on one another, they often act alone in their own short-run best interests. They often disagree on who should do what and for what rewards. Such disagreements over goals, roles, and rewards generate </a:t>
            </a:r>
            <a:r>
              <a:rPr lang="en-US" altLang="en-US" b="1" dirty="0"/>
              <a:t>channel conflict</a:t>
            </a:r>
            <a:r>
              <a:rPr lang="en-US" altLang="en-US" b="0" baseline="0" dirty="0"/>
              <a:t> as discussed on the next slide.</a:t>
            </a:r>
            <a:endParaRPr lang="en-US" altLang="en-US" dirty="0"/>
          </a:p>
          <a:p>
            <a:endParaRPr lang="en-US" altLang="en-US" dirty="0"/>
          </a:p>
          <a:p>
            <a:r>
              <a:rPr lang="en-US" altLang="en-US" i="1" dirty="0"/>
              <a:t>Horizontal conflict</a:t>
            </a:r>
            <a:r>
              <a:rPr lang="en-US" altLang="en-US" dirty="0"/>
              <a:t> occurs among firms at the same level of the channel. For instance, some firms may complain others steal sales from them by pricing too low or advertising outside their assigned territories. Other</a:t>
            </a:r>
            <a:r>
              <a:rPr lang="en-US" altLang="en-US" baseline="0" dirty="0"/>
              <a:t> complaints may involve</a:t>
            </a:r>
            <a:r>
              <a:rPr lang="en-US" altLang="en-US" dirty="0"/>
              <a:t> overcharging or giving poor service, hurting the overall image of the channel members.</a:t>
            </a:r>
          </a:p>
          <a:p>
            <a:endParaRPr lang="en-US" altLang="en-US" dirty="0"/>
          </a:p>
          <a:p>
            <a:r>
              <a:rPr lang="en-US" sz="1200" i="1" kern="1200" dirty="0">
                <a:solidFill>
                  <a:schemeClr val="tx1"/>
                </a:solidFill>
                <a:effectLst/>
                <a:latin typeface="+mn-lt"/>
                <a:ea typeface="+mn-ea"/>
                <a:cs typeface="+mn-cs"/>
              </a:rPr>
              <a:t>Vertical conflict</a:t>
            </a:r>
            <a:r>
              <a:rPr lang="en-US" sz="1200" kern="1200" dirty="0">
                <a:solidFill>
                  <a:schemeClr val="tx1"/>
                </a:solidFill>
                <a:effectLst/>
                <a:latin typeface="+mn-lt"/>
                <a:ea typeface="+mn-ea"/>
                <a:cs typeface="+mn-cs"/>
              </a:rPr>
              <a:t>, conflict between different levels of the same channel, is even more common. For example, McDonald’s has recently faced growing conflict with its corps of almost 3,000 independent franchisees.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a recent company Webcast, based on rising customer complaints that service isn’t fast or friendly enough, McDonald’s told its franchisees that their cashiers need to smile more. At the same time, it seems, the franchisees weren’t very happy with McDonald’s either. Much of the conflict stems from a recent slowdown in </a:t>
            </a:r>
            <a:r>
              <a:rPr lang="en-US" sz="1200" kern="1200" dirty="0" err="1">
                <a:solidFill>
                  <a:schemeClr val="tx1"/>
                </a:solidFill>
                <a:effectLst/>
                <a:latin typeface="+mn-lt"/>
                <a:ea typeface="+mn-ea"/>
                <a:cs typeface="+mn-cs"/>
              </a:rPr>
              <a:t>systemwide</a:t>
            </a:r>
            <a:r>
              <a:rPr lang="en-US" sz="1200" kern="1200" dirty="0">
                <a:solidFill>
                  <a:schemeClr val="tx1"/>
                </a:solidFill>
                <a:effectLst/>
                <a:latin typeface="+mn-lt"/>
                <a:ea typeface="+mn-ea"/>
                <a:cs typeface="+mn-cs"/>
              </a:rPr>
              <a:t> sales that has both sides on edge. The most basic conflicts are financial. McDonald’s makes its money from franchisee royalties based on total system sales. In contrast, franchisees make money on margins—what’s left over after their costs.</a:t>
            </a: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dirty="0"/>
          </a:p>
        </p:txBody>
      </p:sp>
    </p:spTree>
    <p:extLst>
      <p:ext uri="{BB962C8B-B14F-4D97-AF65-F5344CB8AC3E}">
        <p14:creationId xmlns:p14="http://schemas.microsoft.com/office/powerpoint/2010/main" val="156089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i="1" dirty="0"/>
              <a:t>Horizontal conflict</a:t>
            </a:r>
            <a:r>
              <a:rPr lang="en-US" altLang="en-US" dirty="0"/>
              <a:t> occurs among firms at the same level of the channel. For instance, some firms may complain others steal sales from them by pricing too low or advertising outside their assigned territories. Other</a:t>
            </a:r>
            <a:r>
              <a:rPr lang="en-US" altLang="en-US" baseline="0" dirty="0"/>
              <a:t> complaints may involve</a:t>
            </a:r>
            <a:r>
              <a:rPr lang="en-US" altLang="en-US" dirty="0"/>
              <a:t> overcharging or giving poor service, hurting the overall image of the channel members.</a:t>
            </a:r>
          </a:p>
          <a:p>
            <a:endParaRPr lang="en-US" altLang="en-US" dirty="0"/>
          </a:p>
          <a:p>
            <a:r>
              <a:rPr lang="en-US" sz="1200" i="1" kern="1200" dirty="0">
                <a:solidFill>
                  <a:schemeClr val="tx1"/>
                </a:solidFill>
                <a:effectLst/>
                <a:latin typeface="+mn-lt"/>
                <a:ea typeface="+mn-ea"/>
                <a:cs typeface="+mn-cs"/>
              </a:rPr>
              <a:t>Vertical conflict</a:t>
            </a:r>
            <a:r>
              <a:rPr lang="en-US" sz="1200" kern="1200" dirty="0">
                <a:solidFill>
                  <a:schemeClr val="tx1"/>
                </a:solidFill>
                <a:effectLst/>
                <a:latin typeface="+mn-lt"/>
                <a:ea typeface="+mn-ea"/>
                <a:cs typeface="+mn-cs"/>
              </a:rPr>
              <a:t>, conflict between different levels of the same channel, is even more common. For example, McDonald’s has recently faced growing conflict with its corps of almost 3,000 independent franchisees.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 a recent company Webcast, based on rising customer complaints that service isn’t fast or friendly enough, McDonald’s told its franchisees that their cashiers need to smile more. At the same time, it seems, the franchisees weren’t very happy with McDonald’s, either because</a:t>
            </a:r>
            <a:r>
              <a:rPr lang="en-US" sz="1200" kern="1200" baseline="0" dirty="0">
                <a:solidFill>
                  <a:schemeClr val="tx1"/>
                </a:solidFill>
                <a:effectLst/>
                <a:latin typeface="+mn-lt"/>
                <a:ea typeface="+mn-ea"/>
                <a:cs typeface="+mn-cs"/>
              </a:rPr>
              <a:t> of a</a:t>
            </a:r>
            <a:r>
              <a:rPr lang="en-US" sz="1200" kern="1200" dirty="0">
                <a:solidFill>
                  <a:schemeClr val="tx1"/>
                </a:solidFill>
                <a:effectLst/>
                <a:latin typeface="+mn-lt"/>
                <a:ea typeface="+mn-ea"/>
                <a:cs typeface="+mn-cs"/>
              </a:rPr>
              <a:t> recent slowdown in </a:t>
            </a:r>
            <a:r>
              <a:rPr lang="en-US" sz="1200" kern="1200" dirty="0" err="1">
                <a:solidFill>
                  <a:schemeClr val="tx1"/>
                </a:solidFill>
                <a:effectLst/>
                <a:latin typeface="+mn-lt"/>
                <a:ea typeface="+mn-ea"/>
                <a:cs typeface="+mn-cs"/>
              </a:rPr>
              <a:t>systemwide</a:t>
            </a:r>
            <a:r>
              <a:rPr lang="en-US" sz="1200" kern="1200" dirty="0">
                <a:solidFill>
                  <a:schemeClr val="tx1"/>
                </a:solidFill>
                <a:effectLst/>
                <a:latin typeface="+mn-lt"/>
                <a:ea typeface="+mn-ea"/>
                <a:cs typeface="+mn-cs"/>
              </a:rPr>
              <a:t> sales that has both sides on edge.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dirty="0"/>
          </a:p>
        </p:txBody>
      </p:sp>
    </p:spTree>
    <p:extLst>
      <p:ext uri="{BB962C8B-B14F-4D97-AF65-F5344CB8AC3E}">
        <p14:creationId xmlns:p14="http://schemas.microsoft.com/office/powerpoint/2010/main" val="20158339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solidFill>
                  <a:srgbClr val="008000"/>
                </a:solidFill>
                <a:cs typeface="Arial" panose="020B0604020202020204" pitchFamily="34" charset="0"/>
                <a:sym typeface="Arial" panose="020B0604020202020204" pitchFamily="34" charset="0"/>
              </a:rPr>
              <a:t>A market is the set of actual and potential buyers of a product or service. Sellers must search for buyers, identify their needs, design good market offerings, set prices for them, promote them, and store and deliver them. Although marketing was traditionally carried out by sellers, the concept now also includes consumers. Consumers engage in marketing when they search for products, interact with companies to obtain information, and make their purchases. Thus, in addition to customer relationship management, companies must also deal with customer-managed relationships as customers are empowered and marketing is made a two-way affair. </a:t>
            </a:r>
            <a:r>
              <a:rPr lang="en-US" sz="1200" b="1" kern="1200" dirty="0">
                <a:solidFill>
                  <a:schemeClr val="tx1"/>
                </a:solidFill>
                <a:effectLst/>
                <a:latin typeface="+mn-lt"/>
                <a:ea typeface="+mn-ea"/>
                <a:cs typeface="+mn-cs"/>
              </a:rPr>
              <a:t>Figure 12.3</a:t>
            </a:r>
            <a:r>
              <a:rPr lang="en-US" sz="1200" kern="1200" dirty="0">
                <a:solidFill>
                  <a:schemeClr val="tx1"/>
                </a:solidFill>
                <a:effectLst/>
                <a:latin typeface="+mn-lt"/>
                <a:ea typeface="+mn-ea"/>
                <a:cs typeface="+mn-cs"/>
              </a:rPr>
              <a:t> contrasts the two types of channel arrangements.</a:t>
            </a:r>
            <a:endParaRPr lang="en-US" altLang="en-US" dirty="0">
              <a:solidFill>
                <a:srgbClr val="008000"/>
              </a:solidFill>
              <a:cs typeface="Arial" panose="020B0604020202020204" pitchFamily="34" charset="0"/>
              <a:sym typeface="Arial" panose="020B0604020202020204" pitchFamily="34" charset="0"/>
            </a:endParaRPr>
          </a:p>
          <a:p>
            <a:endParaRPr lang="en-US" altLang="en-US" dirty="0"/>
          </a:p>
          <a:p>
            <a:r>
              <a:rPr lang="en-US" altLang="en-US" dirty="0"/>
              <a:t>Long Description</a:t>
            </a:r>
          </a:p>
          <a:p>
            <a:endParaRPr lang="en-US" altLang="en-US" dirty="0"/>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figure shows the following information: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a:pPr>
            <a:r>
              <a:rPr lang="en-US" sz="1200" dirty="0">
                <a:solidFill>
                  <a:srgbClr val="000000"/>
                </a:solidFill>
                <a:effectLst/>
                <a:latin typeface="Calibri" panose="020F0502020204030204" pitchFamily="34" charset="0"/>
                <a:ea typeface="Calibri" panose="020F0502020204030204" pitchFamily="34" charset="0"/>
              </a:rPr>
              <a:t>Conventional marketing channel</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Arrows point from Producer to Wholesaler to Retailer to Consumer.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mj-lt"/>
              <a:buAutoNum type="alphaUcPeriod" startAt="2"/>
            </a:pPr>
            <a:r>
              <a:rPr lang="en-US" sz="1200" dirty="0">
                <a:solidFill>
                  <a:srgbClr val="000000"/>
                </a:solidFill>
                <a:effectLst/>
                <a:latin typeface="Calibri" panose="020F0502020204030204" pitchFamily="34" charset="0"/>
                <a:ea typeface="Calibri" panose="020F0502020204030204" pitchFamily="34" charset="0"/>
              </a:rPr>
              <a:t>Vertical marketing system</a:t>
            </a:r>
            <a:endParaRPr lang="en-IN" sz="1200" dirty="0">
              <a:solidFill>
                <a:srgbClr val="000000"/>
              </a:solidFill>
              <a:effectLst/>
              <a:latin typeface="Calibri" panose="020F0502020204030204" pitchFamily="34" charset="0"/>
              <a:ea typeface="Calibri" panose="020F0502020204030204" pitchFamily="34" charset="0"/>
            </a:endParaRPr>
          </a:p>
          <a:p>
            <a:pPr marL="457200">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An arrow points from “Producer, Wholesaler, Retailer” to Consumer.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Vertical marketing system—here’s another fancy term for a simple concept. It’s simply a channel in which members at different levels (hence, vertical) work together in a unified way (hence, system) to accomplish the work of the channel. </a:t>
            </a:r>
            <a:endParaRPr lang="en-IN" sz="1200" dirty="0">
              <a:solidFill>
                <a:srgbClr val="000000"/>
              </a:solidFill>
              <a:effectLst/>
              <a:latin typeface="Calibri" panose="020F0502020204030204" pitchFamily="34" charset="0"/>
              <a:ea typeface="Times New Roman" panose="02020603050405020304" pitchFamily="18" charset="0"/>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6991886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kern="1200" dirty="0">
                <a:solidFill>
                  <a:schemeClr val="tx1"/>
                </a:solidFill>
                <a:effectLst/>
                <a:latin typeface="+mn-lt"/>
                <a:ea typeface="+mn-ea"/>
                <a:cs typeface="+mn-cs"/>
              </a:rPr>
              <a:t>Historically, </a:t>
            </a:r>
            <a:r>
              <a:rPr lang="en-US" sz="1200" i="1" kern="1200" dirty="0">
                <a:solidFill>
                  <a:schemeClr val="tx1"/>
                </a:solidFill>
                <a:effectLst/>
                <a:latin typeface="+mn-lt"/>
                <a:ea typeface="+mn-ea"/>
                <a:cs typeface="+mn-cs"/>
              </a:rPr>
              <a:t>conventional distribution channels</a:t>
            </a:r>
            <a:r>
              <a:rPr lang="en-US" sz="1200" kern="1200" dirty="0">
                <a:solidFill>
                  <a:schemeClr val="tx1"/>
                </a:solidFill>
                <a:effectLst/>
                <a:latin typeface="+mn-lt"/>
                <a:ea typeface="+mn-ea"/>
                <a:cs typeface="+mn-cs"/>
              </a:rPr>
              <a:t> have lacked leadership and power, often resulting in damaging conflict and poor performance. One of the biggest channel developments over the years has been the emergence of </a:t>
            </a:r>
            <a:r>
              <a:rPr lang="en-US" sz="1200" i="1" kern="1200" dirty="0">
                <a:solidFill>
                  <a:schemeClr val="tx1"/>
                </a:solidFill>
                <a:effectLst/>
                <a:latin typeface="+mn-lt"/>
                <a:ea typeface="+mn-ea"/>
                <a:cs typeface="+mn-cs"/>
              </a:rPr>
              <a:t>vertical marketing systems</a:t>
            </a:r>
            <a:r>
              <a:rPr lang="en-US" sz="1200" kern="1200" dirty="0">
                <a:solidFill>
                  <a:schemeClr val="tx1"/>
                </a:solidFill>
                <a:effectLst/>
                <a:latin typeface="+mn-lt"/>
                <a:ea typeface="+mn-ea"/>
                <a:cs typeface="+mn-cs"/>
              </a:rPr>
              <a:t> that provide channel leadership.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19</a:t>
            </a:fld>
            <a:endParaRPr lang="en-US" dirty="0"/>
          </a:p>
        </p:txBody>
      </p:sp>
    </p:spTree>
    <p:extLst>
      <p:ext uri="{BB962C8B-B14F-4D97-AF65-F5344CB8AC3E}">
        <p14:creationId xmlns:p14="http://schemas.microsoft.com/office/powerpoint/2010/main" val="58500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stay ahead, Netflix must lead change and “find its future by abandoning</a:t>
            </a:r>
            <a:r>
              <a:rPr lang="en-US" baseline="0" dirty="0"/>
              <a:t> its past.”</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2994873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For the channel as a whole to perform well, each channel member’s role must be specified, and channel conflict must be managed. The channel will perform better if it includes a firm, agency, or mechanism that provides leadership and has the power to assign roles and manage conflict.</a:t>
            </a:r>
          </a:p>
          <a:p>
            <a:endParaRPr lang="en-US" altLang="en-US" dirty="0"/>
          </a:p>
          <a:p>
            <a:r>
              <a:rPr lang="en-US" altLang="en-US" dirty="0"/>
              <a:t>A </a:t>
            </a:r>
            <a:r>
              <a:rPr lang="en-US" altLang="en-US" b="1" dirty="0"/>
              <a:t>vertical marketing system (VMS)</a:t>
            </a:r>
            <a:r>
              <a:rPr lang="en-US" altLang="en-US" dirty="0"/>
              <a:t> consists of producers, wholesalers, and retailers acting as a unified system. One channel member owns the others, has contracts with them, or wields so much power that they must all cooperate. The VMS can be dominated by the producer, the wholesaler, or the retailer.</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20</a:t>
            </a:fld>
            <a:endParaRPr lang="en-US" dirty="0"/>
          </a:p>
        </p:txBody>
      </p:sp>
    </p:spTree>
    <p:extLst>
      <p:ext uri="{BB962C8B-B14F-4D97-AF65-F5344CB8AC3E}">
        <p14:creationId xmlns:p14="http://schemas.microsoft.com/office/powerpoint/2010/main" val="36066440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A </a:t>
            </a:r>
            <a:r>
              <a:rPr lang="en-US" altLang="en-US" b="1" dirty="0"/>
              <a:t>corporate VMS</a:t>
            </a:r>
            <a:r>
              <a:rPr lang="en-US" altLang="en-US" dirty="0"/>
              <a:t> integrates successive stages of production and distribution under single ownership. Coordination and conflict management are attained through regular organizational channels. </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dirty="0"/>
          </a:p>
        </p:txBody>
      </p:sp>
    </p:spTree>
    <p:extLst>
      <p:ext uri="{BB962C8B-B14F-4D97-AF65-F5344CB8AC3E}">
        <p14:creationId xmlns:p14="http://schemas.microsoft.com/office/powerpoint/2010/main" val="34624994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dirty="0"/>
              <a:t>A </a:t>
            </a:r>
            <a:r>
              <a:rPr lang="en-US" altLang="en-US" b="1" dirty="0"/>
              <a:t>contractual VMS</a:t>
            </a:r>
            <a:r>
              <a:rPr lang="en-US" altLang="en-US" dirty="0"/>
              <a:t> consists of independent firms at different levels of production and distribution who join together through contracts to obtain more economies or sales impact than each could achieve alone. Channel members coordinate their activities and manage conflict through contractual agreements.</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dirty="0"/>
          </a:p>
        </p:txBody>
      </p:sp>
    </p:spTree>
    <p:extLst>
      <p:ext uri="{BB962C8B-B14F-4D97-AF65-F5344CB8AC3E}">
        <p14:creationId xmlns:p14="http://schemas.microsoft.com/office/powerpoint/2010/main" val="34993664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a:t>
            </a:r>
            <a:r>
              <a:rPr lang="en-US" sz="1200" b="1" kern="1200" dirty="0">
                <a:solidFill>
                  <a:schemeClr val="tx1"/>
                </a:solidFill>
                <a:effectLst/>
                <a:latin typeface="+mn-lt"/>
                <a:ea typeface="+mn-ea"/>
                <a:cs typeface="+mn-cs"/>
              </a:rPr>
              <a:t>franchise organization</a:t>
            </a:r>
            <a:r>
              <a:rPr lang="en-US" sz="1200" kern="1200" dirty="0">
                <a:solidFill>
                  <a:schemeClr val="tx1"/>
                </a:solidFill>
                <a:effectLst/>
                <a:latin typeface="+mn-lt"/>
                <a:ea typeface="+mn-ea"/>
                <a:cs typeface="+mn-cs"/>
              </a:rPr>
              <a:t> is the most common type of contractual relationship. In the United States alone, some 770,000 franchise outlets account for more than $830 billion of economic output. Industry analysts estimate that a new franchise outlet opens somewhere in the United States every eight minutes and that about one out of every 12 retail business outlets is a franchised business.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There are three types of franchises. The first type is the </a:t>
            </a:r>
            <a:r>
              <a:rPr lang="en-US" sz="1200" i="1" kern="1200" dirty="0">
                <a:solidFill>
                  <a:schemeClr val="tx1"/>
                </a:solidFill>
                <a:effectLst/>
                <a:latin typeface="+mn-lt"/>
                <a:ea typeface="+mn-ea"/>
                <a:cs typeface="+mn-cs"/>
              </a:rPr>
              <a:t>manufacturer-sponsored retailer franchise system</a:t>
            </a:r>
            <a:r>
              <a:rPr lang="en-US" sz="1200" kern="1200" dirty="0">
                <a:solidFill>
                  <a:schemeClr val="tx1"/>
                </a:solidFill>
                <a:effectLst/>
                <a:latin typeface="+mn-lt"/>
                <a:ea typeface="+mn-ea"/>
                <a:cs typeface="+mn-cs"/>
              </a:rPr>
              <a:t>—for example, Ford and its network of independent franchised dealers. The second type is the </a:t>
            </a:r>
            <a:r>
              <a:rPr lang="en-US" sz="1200" i="1" kern="1200" dirty="0">
                <a:solidFill>
                  <a:schemeClr val="tx1"/>
                </a:solidFill>
                <a:effectLst/>
                <a:latin typeface="+mn-lt"/>
                <a:ea typeface="+mn-ea"/>
                <a:cs typeface="+mn-cs"/>
              </a:rPr>
              <a:t>manufacturer-sponsored wholesaler franchise system</a:t>
            </a:r>
            <a:r>
              <a:rPr lang="en-US" sz="1200" kern="1200" dirty="0">
                <a:solidFill>
                  <a:schemeClr val="tx1"/>
                </a:solidFill>
                <a:effectLst/>
                <a:latin typeface="+mn-lt"/>
                <a:ea typeface="+mn-ea"/>
                <a:cs typeface="+mn-cs"/>
              </a:rPr>
              <a:t>—Coca-Cola licenses bottlers (wholesalers) in various world markets that buy Coca-Cola syrup concentrate, and then bottle and sell the finished product to retailers locally. The third type is the </a:t>
            </a:r>
            <a:r>
              <a:rPr lang="en-US" sz="1200" i="1" kern="1200" dirty="0">
                <a:solidFill>
                  <a:schemeClr val="tx1"/>
                </a:solidFill>
                <a:effectLst/>
                <a:latin typeface="+mn-lt"/>
                <a:ea typeface="+mn-ea"/>
                <a:cs typeface="+mn-cs"/>
              </a:rPr>
              <a:t>service-firm-sponsored retailer franchise system</a:t>
            </a:r>
            <a:r>
              <a:rPr lang="en-US" sz="1200" kern="1200" dirty="0">
                <a:solidFill>
                  <a:schemeClr val="tx1"/>
                </a:solidFill>
                <a:effectLst/>
                <a:latin typeface="+mn-lt"/>
                <a:ea typeface="+mn-ea"/>
                <a:cs typeface="+mn-cs"/>
              </a:rPr>
              <a:t>—for example, Burger King and its nearly 12,100 franchisee-operated restaurants around the world. Other examples can be found in everything from auto rentals, apparel retailers, and motels to supplemental education (Huntington Learning Center, </a:t>
            </a:r>
            <a:r>
              <a:rPr lang="en-US" sz="1200" kern="1200" dirty="0" err="1">
                <a:solidFill>
                  <a:schemeClr val="tx1"/>
                </a:solidFill>
                <a:effectLst/>
                <a:latin typeface="+mn-lt"/>
                <a:ea typeface="+mn-ea"/>
                <a:cs typeface="+mn-cs"/>
              </a:rPr>
              <a:t>Kumon</a:t>
            </a:r>
            <a:r>
              <a:rPr lang="en-US" sz="1200" kern="1200" dirty="0">
                <a:solidFill>
                  <a:schemeClr val="tx1"/>
                </a:solidFill>
                <a:effectLst/>
                <a:latin typeface="+mn-lt"/>
                <a:ea typeface="+mn-ea"/>
                <a:cs typeface="+mn-cs"/>
              </a:rPr>
              <a:t>) and personal services (Great Clips, Mr. Handyman, Anytime Fitness).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fact that most consumers cannot tell the difference between contractual and corporate VMSs shows how successfully the contractual organizations compete with corporate chains.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next chapter presents a fuller discussion of the various contractual VMSs.</a:t>
            </a: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23</a:t>
            </a:fld>
            <a:endParaRPr lang="en-US" dirty="0"/>
          </a:p>
        </p:txBody>
      </p:sp>
    </p:spTree>
    <p:extLst>
      <p:ext uri="{BB962C8B-B14F-4D97-AF65-F5344CB8AC3E}">
        <p14:creationId xmlns:p14="http://schemas.microsoft.com/office/powerpoint/2010/main" val="7341003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an </a:t>
            </a:r>
            <a:r>
              <a:rPr lang="en-US" sz="1200" b="1" kern="1200" dirty="0">
                <a:solidFill>
                  <a:schemeClr val="tx1"/>
                </a:solidFill>
                <a:effectLst/>
                <a:latin typeface="+mn-lt"/>
                <a:ea typeface="+mn-ea"/>
                <a:cs typeface="+mn-cs"/>
              </a:rPr>
              <a:t>administered VMS</a:t>
            </a:r>
            <a:r>
              <a:rPr lang="en-US" sz="1200" kern="1200" dirty="0">
                <a:solidFill>
                  <a:schemeClr val="tx1"/>
                </a:solidFill>
                <a:effectLst/>
                <a:latin typeface="+mn-lt"/>
                <a:ea typeface="+mn-ea"/>
                <a:cs typeface="+mn-cs"/>
              </a:rPr>
              <a:t>, leadership is assumed not through common ownership or contractual ties but through the size and power of one or a few dominant channel members. Manufacturers of a top brand can obtain strong trade cooperation and support from resellers. For example, GE, P&amp;G, and Apple can command unusual cooperation from many resellers regarding displays, shelf space, promotions, and price policies.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turn, large retailers such as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Home Depot, Kroger, and Walgreens can exert strong influence on the many manufacturers that supply the products they sell. For example, in the normal push and pull between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and its consumer goods suppliers, giant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—the biggest grocer in the United States with a 25 percent share of all U.S. grocery sales—usually gets its way, so maintaining a strong relationship with the giant retailer is crucial.</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dirty="0"/>
          </a:p>
        </p:txBody>
      </p:sp>
    </p:spTree>
    <p:extLst>
      <p:ext uri="{BB962C8B-B14F-4D97-AF65-F5344CB8AC3E}">
        <p14:creationId xmlns:p14="http://schemas.microsoft.com/office/powerpoint/2010/main" val="317718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dirty="0"/>
              <a:t>Discussion Question</a:t>
            </a:r>
          </a:p>
          <a:p>
            <a:r>
              <a:rPr lang="en-US" altLang="en-US" i="1" dirty="0"/>
              <a:t>Can you think of an example where two companies join for a horizontal marketing system? </a:t>
            </a:r>
          </a:p>
          <a:p>
            <a:endParaRPr lang="en-US" altLang="en-US" i="0" dirty="0"/>
          </a:p>
          <a:p>
            <a:r>
              <a:rPr lang="en-US" altLang="en-US" i="0" dirty="0"/>
              <a:t>Students might notice that McDonald’s is in Walmart or their gas station also has a coffee franchise.</a:t>
            </a:r>
          </a:p>
          <a:p>
            <a:endParaRPr lang="en-US" altLang="en-US" dirty="0"/>
          </a:p>
          <a:p>
            <a:endParaRPr lang="en-US" altLang="en-US" dirty="0"/>
          </a:p>
          <a:p>
            <a:r>
              <a:rPr lang="en-US" sz="1200" kern="1200" dirty="0">
                <a:solidFill>
                  <a:schemeClr val="tx1"/>
                </a:solidFill>
                <a:effectLst/>
                <a:latin typeface="+mn-lt"/>
                <a:ea typeface="+mn-ea"/>
                <a:cs typeface="+mn-cs"/>
              </a:rPr>
              <a:t>By working together, companies can combine their financial, production, or marketing resources to accomplish more than any one company could alone. Companies might join forces with competitors or </a:t>
            </a:r>
            <a:r>
              <a:rPr lang="en-US" sz="1200" kern="1200" dirty="0" err="1">
                <a:solidFill>
                  <a:schemeClr val="tx1"/>
                </a:solidFill>
                <a:effectLst/>
                <a:latin typeface="+mn-lt"/>
                <a:ea typeface="+mn-ea"/>
                <a:cs typeface="+mn-cs"/>
              </a:rPr>
              <a:t>noncompetitors</a:t>
            </a:r>
            <a:r>
              <a:rPr lang="en-US" sz="1200" kern="1200" dirty="0">
                <a:solidFill>
                  <a:schemeClr val="tx1"/>
                </a:solidFill>
                <a:effectLst/>
                <a:latin typeface="+mn-lt"/>
                <a:ea typeface="+mn-ea"/>
                <a:cs typeface="+mn-cs"/>
              </a:rPr>
              <a:t>. They might work with each other on a temporary or permanent basis, or they may create a separate company. For example, competing big media companies Fox Broadcasting, Disney-ABC, and </a:t>
            </a:r>
            <a:r>
              <a:rPr lang="en-US" sz="1200" kern="1200" dirty="0" err="1">
                <a:solidFill>
                  <a:schemeClr val="tx1"/>
                </a:solidFill>
                <a:effectLst/>
                <a:latin typeface="+mn-lt"/>
                <a:ea typeface="+mn-ea"/>
                <a:cs typeface="+mn-cs"/>
              </a:rPr>
              <a:t>NBCUniversal</a:t>
            </a:r>
            <a:r>
              <a:rPr lang="en-US" sz="1200" kern="1200" dirty="0">
                <a:solidFill>
                  <a:schemeClr val="tx1"/>
                </a:solidFill>
                <a:effectLst/>
                <a:latin typeface="+mn-lt"/>
                <a:ea typeface="+mn-ea"/>
                <a:cs typeface="+mn-cs"/>
              </a:rPr>
              <a:t> (Comcast) jointly own and market </a:t>
            </a:r>
            <a:r>
              <a:rPr lang="en-US" sz="1200" kern="1200" dirty="0" err="1">
                <a:solidFill>
                  <a:schemeClr val="tx1"/>
                </a:solidFill>
                <a:effectLst/>
                <a:latin typeface="+mn-lt"/>
                <a:ea typeface="+mn-ea"/>
                <a:cs typeface="+mn-cs"/>
              </a:rPr>
              <a:t>Hulu</a:t>
            </a:r>
            <a:r>
              <a:rPr lang="en-US" sz="1200" kern="1200" dirty="0">
                <a:solidFill>
                  <a:schemeClr val="tx1"/>
                </a:solidFill>
                <a:effectLst/>
                <a:latin typeface="+mn-lt"/>
                <a:ea typeface="+mn-ea"/>
                <a:cs typeface="+mn-cs"/>
              </a:rPr>
              <a:t>,</a:t>
            </a:r>
            <a:r>
              <a:rPr lang="en-US" sz="1200" kern="1200" baseline="0" dirty="0">
                <a:solidFill>
                  <a:schemeClr val="tx1"/>
                </a:solidFill>
                <a:effectLst/>
                <a:latin typeface="+mn-lt"/>
                <a:ea typeface="+mn-ea"/>
                <a:cs typeface="+mn-cs"/>
              </a:rPr>
              <a:t> and t</a:t>
            </a:r>
            <a:r>
              <a:rPr lang="en-US" sz="1200" kern="1200" dirty="0">
                <a:solidFill>
                  <a:schemeClr val="tx1"/>
                </a:solidFill>
                <a:effectLst/>
                <a:latin typeface="+mn-lt"/>
                <a:ea typeface="+mn-ea"/>
                <a:cs typeface="+mn-cs"/>
              </a:rPr>
              <a:t>ogether they compete more effectively against digital streaming competitors such as Netflix.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partners with </a:t>
            </a:r>
            <a:r>
              <a:rPr lang="en-US" sz="1200" kern="1200" dirty="0" err="1">
                <a:solidFill>
                  <a:schemeClr val="tx1"/>
                </a:solidFill>
                <a:effectLst/>
                <a:latin typeface="+mn-lt"/>
                <a:ea typeface="+mn-ea"/>
                <a:cs typeface="+mn-cs"/>
              </a:rPr>
              <a:t>noncompetitor</a:t>
            </a:r>
            <a:r>
              <a:rPr lang="en-US" sz="1200" kern="1200" dirty="0">
                <a:solidFill>
                  <a:schemeClr val="tx1"/>
                </a:solidFill>
                <a:effectLst/>
                <a:latin typeface="+mn-lt"/>
                <a:ea typeface="+mn-ea"/>
                <a:cs typeface="+mn-cs"/>
              </a:rPr>
              <a:t> McDonald’s to place “express” versions of McDonald’s restaurants in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stores. McDonald’s benefits from </a:t>
            </a:r>
            <a:r>
              <a:rPr lang="en-US" sz="1200" kern="1200" dirty="0" err="1">
                <a:solidFill>
                  <a:schemeClr val="tx1"/>
                </a:solidFill>
                <a:effectLst/>
                <a:latin typeface="+mn-lt"/>
                <a:ea typeface="+mn-ea"/>
                <a:cs typeface="+mn-cs"/>
              </a:rPr>
              <a:t>Walmart’s</a:t>
            </a:r>
            <a:r>
              <a:rPr lang="en-US" sz="1200" kern="1200" dirty="0">
                <a:solidFill>
                  <a:schemeClr val="tx1"/>
                </a:solidFill>
                <a:effectLst/>
                <a:latin typeface="+mn-lt"/>
                <a:ea typeface="+mn-ea"/>
                <a:cs typeface="+mn-cs"/>
              </a:rPr>
              <a:t> heavy store traffic, and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keeps hungry shoppers from needing to go elsewhere to eat.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Such channel arrangements also work well globally.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For </a:t>
            </a:r>
            <a:r>
              <a:rPr lang="en-US" sz="1200" b="0" kern="1200" dirty="0">
                <a:solidFill>
                  <a:schemeClr val="tx1"/>
                </a:solidFill>
                <a:effectLst/>
                <a:latin typeface="+mn-lt"/>
                <a:ea typeface="+mn-ea"/>
                <a:cs typeface="+mn-cs"/>
              </a:rPr>
              <a:t>example, competitors General Mills and Nestlé operate a joint venture—Cereal Partners Worldwide—to market General Mills </a:t>
            </a:r>
            <a:r>
              <a:rPr lang="en-US" sz="1200" b="0" kern="1200" dirty="0" err="1">
                <a:solidFill>
                  <a:schemeClr val="tx1"/>
                </a:solidFill>
                <a:effectLst/>
                <a:latin typeface="+mn-lt"/>
                <a:ea typeface="+mn-ea"/>
                <a:cs typeface="+mn-cs"/>
              </a:rPr>
              <a:t>BigG</a:t>
            </a:r>
            <a:r>
              <a:rPr lang="en-US" sz="1200" b="0" kern="1200" dirty="0">
                <a:solidFill>
                  <a:schemeClr val="tx1"/>
                </a:solidFill>
                <a:effectLst/>
                <a:latin typeface="+mn-lt"/>
                <a:ea typeface="+mn-ea"/>
                <a:cs typeface="+mn-cs"/>
              </a:rPr>
              <a:t> cereal brands in 130 countries outside North America. General Mills supplies a kitchen cabinet full of quality cereal brands, whereas Nestlé contributes its extensive international distribution channels and local market knowledge. </a:t>
            </a:r>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dirty="0"/>
          </a:p>
        </p:txBody>
      </p:sp>
    </p:spTree>
    <p:extLst>
      <p:ext uri="{BB962C8B-B14F-4D97-AF65-F5344CB8AC3E}">
        <p14:creationId xmlns:p14="http://schemas.microsoft.com/office/powerpoint/2010/main" val="2532296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Figure 12.4</a:t>
            </a:r>
            <a:r>
              <a:rPr lang="en-US" sz="1200" kern="1200" dirty="0">
                <a:solidFill>
                  <a:schemeClr val="tx1"/>
                </a:solidFill>
                <a:effectLst/>
                <a:latin typeface="+mn-lt"/>
                <a:ea typeface="+mn-ea"/>
                <a:cs typeface="+mn-cs"/>
              </a:rPr>
              <a:t> shows a multichannel marketing system. In the figure, the producer sells directly to consumer segment 1 using catalogs, telemarketing, online, and mobile channels and reaches consumer segment 2 through retailers. It sells indirectly to business segment 1 through distributors and dealers and to business segment 2 through its own sales force.</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Multichannel distribution systems offer many advantages to companies facing large and complex markets. With each new channel, the company expands its sales and market coverage and gains opportunities to tailor its products and services to the specific needs of diverse customer segments.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But such multichannel systems </a:t>
            </a:r>
            <a:r>
              <a:rPr lang="en-US" sz="1200" b="0" kern="1200" dirty="0">
                <a:solidFill>
                  <a:schemeClr val="tx1"/>
                </a:solidFill>
                <a:effectLst/>
                <a:latin typeface="+mn-lt"/>
                <a:ea typeface="+mn-ea"/>
                <a:cs typeface="+mn-cs"/>
              </a:rPr>
              <a:t>are harder to control, and they can generate conflict as </a:t>
            </a:r>
            <a:r>
              <a:rPr lang="en-US" sz="1200" kern="1200" dirty="0">
                <a:solidFill>
                  <a:schemeClr val="tx1"/>
                </a:solidFill>
                <a:effectLst/>
                <a:latin typeface="+mn-lt"/>
                <a:ea typeface="+mn-ea"/>
                <a:cs typeface="+mn-cs"/>
              </a:rPr>
              <a:t>more channels compete for customers and sales. For example, when John Deere first began selling selected consumer products through Lowe’s home improvement stores, many of its independent dealers complained loudly. To avoid such conflicts in its internet marketing channels, the company routes all of its online sales to John Deere dealers.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Long Description</a:t>
            </a: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 </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Most large companies distribute through multiple channels. For example, you could buy a familiar green-and-yellow John Deere lawn tractor from a neighborhood John Deere dealer or from Lowe’s. A large farm or forestry business would buy larger John Deere equipment from a premium full-service John Deere dealer and its sales force.</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Arrow points from Producer to “Consumer segment 1” via catalogs, online, mobile.</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Arrows point from Producer to Retailers to “Consumer segment 2.”</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Arrows point from Producer to Distributors to Dealers to “Business segment 1.”</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Times New Roman" panose="02020603050405020304" pitchFamily="18" charset="0"/>
              </a:rPr>
              <a:t>Arrow points from Producer to “Business segment 2” via sales force. </a:t>
            </a:r>
            <a:endParaRPr lang="en-IN" sz="1200" dirty="0">
              <a:solidFill>
                <a:srgbClr val="000000"/>
              </a:solidFill>
              <a:effectLst/>
              <a:latin typeface="Calibri" panose="020F0502020204030204" pitchFamily="34" charset="0"/>
              <a:ea typeface="Times New Roman" panose="02020603050405020304" pitchFamily="18" charset="0"/>
            </a:endParaRPr>
          </a:p>
          <a:p>
            <a:endParaRPr lang="en-US" sz="1200" kern="1200" dirty="0">
              <a:solidFill>
                <a:schemeClr val="tx1"/>
              </a:solidFill>
              <a:effectLst/>
              <a:latin typeface="+mn-lt"/>
              <a:ea typeface="+mn-ea"/>
              <a:cs typeface="+mn-cs"/>
            </a:endParaRP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26</a:t>
            </a:fld>
            <a:endParaRPr lang="en-US" dirty="0"/>
          </a:p>
        </p:txBody>
      </p:sp>
    </p:spTree>
    <p:extLst>
      <p:ext uri="{BB962C8B-B14F-4D97-AF65-F5344CB8AC3E}">
        <p14:creationId xmlns:p14="http://schemas.microsoft.com/office/powerpoint/2010/main" val="501006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 the past, many companies used a single channel to sell to a single market or market segment. These days, almost every large company and many small ones distribute through multiple channels.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John Deere sells its familiar green-and-yellow lawn and garden tractors, mowers, and outdoor power products to consumers and commercial users through several channels, including John Deere retailers, Lowe’s home improvement stores, and online. It sells and services its tractors, combines, planters, and other agricultural equipment through its premium John Deere dealer network. And it sells large construction and forestry equipment through selected large, full-service John Deere dealers and their sales forces.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27</a:t>
            </a:fld>
            <a:endParaRPr lang="en-US" dirty="0"/>
          </a:p>
        </p:txBody>
      </p:sp>
    </p:spTree>
    <p:extLst>
      <p:ext uri="{BB962C8B-B14F-4D97-AF65-F5344CB8AC3E}">
        <p14:creationId xmlns:p14="http://schemas.microsoft.com/office/powerpoint/2010/main" val="6411900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Changes in technology and the explosive growth of direct and online marketing are having a profound impact on the nature and design of marketing channels. One major trend is toward </a:t>
            </a:r>
            <a:r>
              <a:rPr lang="en-US" sz="1200" b="1" kern="1200" dirty="0">
                <a:solidFill>
                  <a:schemeClr val="tx1"/>
                </a:solidFill>
                <a:effectLst/>
                <a:latin typeface="+mn-lt"/>
                <a:ea typeface="+mn-ea"/>
                <a:cs typeface="+mn-cs"/>
              </a:rPr>
              <a:t>disintermediation</a:t>
            </a:r>
            <a:r>
              <a:rPr lang="en-US" sz="1200" kern="1200" dirty="0">
                <a:solidFill>
                  <a:schemeClr val="tx1"/>
                </a:solidFill>
                <a:effectLst/>
                <a:latin typeface="+mn-lt"/>
                <a:ea typeface="+mn-ea"/>
                <a:cs typeface="+mn-cs"/>
              </a:rPr>
              <a:t>—a big term with a clear message and important consequences. Thus, in many industries, traditional intermediaries are dropping by the wayside, as is the case with online marketers taking business from traditional brick-and-mortar retailers.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online music download services such as iTunes and Amazon MP3 have pretty much put traditional music-store retailers out of business. In turn, streaming music services such as </a:t>
            </a:r>
            <a:r>
              <a:rPr lang="en-US" sz="1200" kern="1200" dirty="0" err="1">
                <a:solidFill>
                  <a:schemeClr val="tx1"/>
                </a:solidFill>
                <a:effectLst/>
                <a:latin typeface="+mn-lt"/>
                <a:ea typeface="+mn-ea"/>
                <a:cs typeface="+mn-cs"/>
              </a:rPr>
              <a:t>Spotify</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Vevo</a:t>
            </a:r>
            <a:r>
              <a:rPr lang="en-US" sz="1200" kern="1200" dirty="0">
                <a:solidFill>
                  <a:schemeClr val="tx1"/>
                </a:solidFill>
                <a:effectLst/>
                <a:latin typeface="+mn-lt"/>
                <a:ea typeface="+mn-ea"/>
                <a:cs typeface="+mn-cs"/>
              </a:rPr>
              <a:t> are now </a:t>
            </a:r>
            <a:r>
              <a:rPr lang="en-US" sz="1200" kern="1200" dirty="0" err="1">
                <a:solidFill>
                  <a:schemeClr val="tx1"/>
                </a:solidFill>
                <a:effectLst/>
                <a:latin typeface="+mn-lt"/>
                <a:ea typeface="+mn-ea"/>
                <a:cs typeface="+mn-cs"/>
              </a:rPr>
              <a:t>disintermediating</a:t>
            </a:r>
            <a:r>
              <a:rPr lang="en-US" sz="1200" kern="1200" dirty="0">
                <a:solidFill>
                  <a:schemeClr val="tx1"/>
                </a:solidFill>
                <a:effectLst/>
                <a:latin typeface="+mn-lt"/>
                <a:ea typeface="+mn-ea"/>
                <a:cs typeface="+mn-cs"/>
              </a:rPr>
              <a:t> digital download services. Similarly, Amazon.com almost single-handedly bankrupted the nation’s number-two bookseller, Borders, in less than 10 years. And the burgeoning online-only merchant has recently forced highly successful store retailers such as Best Buy to dramatically rethink their entire operating models. In fact, many retailing experts question whether stores like Best Buy can compete in the long run against online rivals.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Like resellers, to remain competitive, product and service producers must develop new channel opportunities, such as the internet and other direct channels. However, developing these new channels often brings them into direct competition with their established channels, resulting in conflict. To ease this problem, companies often look for ways to make going direct a plus for the entire channel. For example, Black &amp; Decker knows that many customers would prefer to buy online but this would create conflicts with important and powerful retail partners, such as Home Depot, </a:t>
            </a:r>
            <a:r>
              <a:rPr lang="en-US" sz="1200" kern="1200" dirty="0" err="1">
                <a:solidFill>
                  <a:schemeClr val="tx1"/>
                </a:solidFill>
                <a:effectLst/>
                <a:latin typeface="+mn-lt"/>
                <a:ea typeface="+mn-ea"/>
                <a:cs typeface="+mn-cs"/>
              </a:rPr>
              <a:t>Walmart</a:t>
            </a:r>
            <a:r>
              <a:rPr lang="en-US" sz="1200" kern="1200" dirty="0">
                <a:solidFill>
                  <a:schemeClr val="tx1"/>
                </a:solidFill>
                <a:effectLst/>
                <a:latin typeface="+mn-lt"/>
                <a:ea typeface="+mn-ea"/>
                <a:cs typeface="+mn-cs"/>
              </a:rPr>
              <a:t>, Sears, and Amazon.com. So, although Black &amp; Decker’s online site provides detailed information about the company’s products, you can’t buy a Black &amp; Decker cordless drill, laser level, leaf blower, power garden shears, or anything else there. Instead, the Black &amp; Decker site refers you to resellers’ sites and stores. Thus, Black &amp; Decker’s direct marketing helps both the company and its channel partners.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b="0" kern="1200" baseline="30000" dirty="0">
              <a:solidFill>
                <a:schemeClr val="tx1"/>
              </a:solidFill>
              <a:effectLst/>
              <a:latin typeface="+mn-lt"/>
              <a:ea typeface="+mn-ea"/>
              <a:cs typeface="+mn-cs"/>
            </a:endParaRPr>
          </a:p>
          <a:p>
            <a:endParaRPr lang="en-US" sz="1200" b="0" kern="1200" baseline="300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626833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Provide an example of a vertical, horizontal, or multichannel marketing system.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3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Channel alternatives vary from direct selling to using one, two, three, or more intermediary </a:t>
            </a:r>
            <a:r>
              <a:rPr lang="en-US" sz="1200" i="1" kern="1200" dirty="0">
                <a:solidFill>
                  <a:schemeClr val="tx1"/>
                </a:solidFill>
                <a:effectLst/>
                <a:latin typeface="+mn-lt"/>
                <a:ea typeface="+mn-ea"/>
                <a:cs typeface="+mn-cs"/>
              </a:rPr>
              <a:t>channel levels</a:t>
            </a:r>
            <a:r>
              <a:rPr lang="en-US" sz="1200" kern="1200" dirty="0">
                <a:solidFill>
                  <a:schemeClr val="tx1"/>
                </a:solidFill>
                <a:effectLst/>
                <a:latin typeface="+mn-lt"/>
                <a:ea typeface="+mn-ea"/>
                <a:cs typeface="+mn-cs"/>
              </a:rPr>
              <a:t>. Marketing channels face continuous and sometimes dramatic change. Three of the most important trends are the growth of </a:t>
            </a:r>
            <a:r>
              <a:rPr lang="en-US" sz="1200" i="1" kern="1200" dirty="0">
                <a:solidFill>
                  <a:schemeClr val="tx1"/>
                </a:solidFill>
                <a:effectLst/>
                <a:latin typeface="+mn-lt"/>
                <a:ea typeface="+mn-ea"/>
                <a:cs typeface="+mn-cs"/>
              </a:rPr>
              <a:t>vertical</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horizontal</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multichannel marketing systems</a:t>
            </a:r>
            <a:r>
              <a:rPr lang="en-US" sz="1200" kern="1200" dirty="0">
                <a:solidFill>
                  <a:schemeClr val="tx1"/>
                </a:solidFill>
                <a:effectLst/>
                <a:latin typeface="+mn-lt"/>
                <a:ea typeface="+mn-ea"/>
                <a:cs typeface="+mn-cs"/>
              </a:rPr>
              <a:t>. These trends affect channel cooperation, conflict, and competition.</a:t>
            </a:r>
            <a:r>
              <a:rPr lang="en-US" sz="1200" kern="1200" baseline="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Channel design</a:t>
            </a:r>
            <a:r>
              <a:rPr lang="en-US" sz="1200" kern="1200" dirty="0">
                <a:solidFill>
                  <a:schemeClr val="tx1"/>
                </a:solidFill>
                <a:effectLst/>
                <a:latin typeface="+mn-lt"/>
                <a:ea typeface="+mn-ea"/>
                <a:cs typeface="+mn-cs"/>
              </a:rPr>
              <a:t> begins with assessing customer channel service needs and company channel objectives and constraints. The company then identifies the major channel alternatives in terms of the </a:t>
            </a:r>
            <a:r>
              <a:rPr lang="en-US" sz="1200" i="1" kern="1200" dirty="0">
                <a:solidFill>
                  <a:schemeClr val="tx1"/>
                </a:solidFill>
                <a:effectLst/>
                <a:latin typeface="+mn-lt"/>
                <a:ea typeface="+mn-ea"/>
                <a:cs typeface="+mn-cs"/>
              </a:rPr>
              <a:t>types</a:t>
            </a:r>
            <a:r>
              <a:rPr lang="en-US" sz="1200" kern="1200" dirty="0">
                <a:solidFill>
                  <a:schemeClr val="tx1"/>
                </a:solidFill>
                <a:effectLst/>
                <a:latin typeface="+mn-lt"/>
                <a:ea typeface="+mn-ea"/>
                <a:cs typeface="+mn-cs"/>
              </a:rPr>
              <a:t> of intermediaries, the </a:t>
            </a:r>
            <a:r>
              <a:rPr lang="en-US" sz="1200" i="1" kern="1200" dirty="0">
                <a:solidFill>
                  <a:schemeClr val="tx1"/>
                </a:solidFill>
                <a:effectLst/>
                <a:latin typeface="+mn-lt"/>
                <a:ea typeface="+mn-ea"/>
                <a:cs typeface="+mn-cs"/>
              </a:rPr>
              <a:t>number</a:t>
            </a:r>
            <a:r>
              <a:rPr lang="en-US" sz="1200" kern="1200" dirty="0">
                <a:solidFill>
                  <a:schemeClr val="tx1"/>
                </a:solidFill>
                <a:effectLst/>
                <a:latin typeface="+mn-lt"/>
                <a:ea typeface="+mn-ea"/>
                <a:cs typeface="+mn-cs"/>
              </a:rPr>
              <a:t> of intermediaries, and the </a:t>
            </a:r>
            <a:r>
              <a:rPr lang="en-US" sz="1200" i="1" kern="1200" dirty="0">
                <a:solidFill>
                  <a:schemeClr val="tx1"/>
                </a:solidFill>
                <a:effectLst/>
                <a:latin typeface="+mn-lt"/>
                <a:ea typeface="+mn-ea"/>
                <a:cs typeface="+mn-cs"/>
              </a:rPr>
              <a:t>channel responsibilities</a:t>
            </a:r>
            <a:r>
              <a:rPr lang="en-US" sz="1200" kern="1200" dirty="0">
                <a:solidFill>
                  <a:schemeClr val="tx1"/>
                </a:solidFill>
                <a:effectLst/>
                <a:latin typeface="+mn-lt"/>
                <a:ea typeface="+mn-ea"/>
                <a:cs typeface="+mn-cs"/>
              </a:rPr>
              <a:t> of each. Each channel alternative must be evaluated according to economic, control, and adaptive criteria. </a:t>
            </a:r>
            <a:r>
              <a:rPr lang="en-US" sz="1200" i="1" kern="1200" dirty="0">
                <a:solidFill>
                  <a:schemeClr val="tx1"/>
                </a:solidFill>
                <a:effectLst/>
                <a:latin typeface="+mn-lt"/>
                <a:ea typeface="+mn-ea"/>
                <a:cs typeface="+mn-cs"/>
              </a:rPr>
              <a:t>Channel management</a:t>
            </a:r>
            <a:r>
              <a:rPr lang="en-US" sz="1200" kern="1200" dirty="0">
                <a:solidFill>
                  <a:schemeClr val="tx1"/>
                </a:solidFill>
                <a:effectLst/>
                <a:latin typeface="+mn-lt"/>
                <a:ea typeface="+mn-ea"/>
                <a:cs typeface="+mn-cs"/>
              </a:rPr>
              <a:t> calls for selecting qualified intermediaries and motivating them. Individual channel members must be evaluated regularly.</a:t>
            </a:r>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dirty="0"/>
          </a:p>
        </p:txBody>
      </p:sp>
    </p:spTree>
    <p:extLst>
      <p:ext uri="{BB962C8B-B14F-4D97-AF65-F5344CB8AC3E}">
        <p14:creationId xmlns:p14="http://schemas.microsoft.com/office/powerpoint/2010/main" val="1592512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38269665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sz="1200" b="0" i="0" u="none" strike="noStrike" kern="1200" baseline="0" dirty="0">
                <a:solidFill>
                  <a:schemeClr val="tx1"/>
                </a:solidFill>
                <a:latin typeface="+mn-lt"/>
                <a:ea typeface="+mn-ea"/>
                <a:cs typeface="+mn-cs"/>
              </a:rPr>
              <a:t>For maximum effectiveness, channel analysis and decision making should be purposeful. This requires </a:t>
            </a:r>
            <a:r>
              <a:rPr lang="en-US" sz="1200" b="1" i="0" u="none" strike="noStrike" kern="1200" baseline="0" dirty="0">
                <a:solidFill>
                  <a:schemeClr val="tx1"/>
                </a:solidFill>
                <a:latin typeface="+mn-lt"/>
                <a:ea typeface="+mn-ea"/>
                <a:cs typeface="+mn-cs"/>
              </a:rPr>
              <a:t>marketing channel design</a:t>
            </a:r>
            <a:r>
              <a:rPr lang="en-US" sz="1200" b="0" i="0" u="none" strike="noStrike" kern="1200" baseline="0" dirty="0">
                <a:solidFill>
                  <a:schemeClr val="tx1"/>
                </a:solidFill>
                <a:latin typeface="+mn-lt"/>
                <a:ea typeface="+mn-ea"/>
                <a:cs typeface="+mn-cs"/>
              </a:rPr>
              <a:t>. </a:t>
            </a:r>
            <a:endParaRPr lang="en-US" altLang="en-US" b="0"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30</a:t>
            </a:fld>
            <a:endParaRPr lang="en-US" dirty="0"/>
          </a:p>
        </p:txBody>
      </p:sp>
    </p:spTree>
    <p:extLst>
      <p:ext uri="{BB962C8B-B14F-4D97-AF65-F5344CB8AC3E}">
        <p14:creationId xmlns:p14="http://schemas.microsoft.com/office/powerpoint/2010/main" val="41432347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now look at several channel design decisions manufacturers face. In designing marketing channels, manufacturers struggle between what is ideal and what is practical.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new firm with limited capital usually starts by selling in a limited market area. In this case, the problem is not deciding on the best channels but how to convince one or a few good intermediaries to handle the line.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If successful, the new firm can branch out to new markets through existing intermediaries. In smaller markets, the firm might sell directly to retailers; in larger markets, it might sell through distributors. In one part of the country, it might grant exclusive franchises; in another, it might sell through all available outlets. Then it might add an internet store that sells directly to hard-to-reach customers. In this way, channel systems often evolve to meet market opportunities and conditions.</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31</a:t>
            </a:fld>
            <a:endParaRPr lang="en-US" dirty="0"/>
          </a:p>
        </p:txBody>
      </p:sp>
    </p:spTree>
    <p:extLst>
      <p:ext uri="{BB962C8B-B14F-4D97-AF65-F5344CB8AC3E}">
        <p14:creationId xmlns:p14="http://schemas.microsoft.com/office/powerpoint/2010/main" val="150871093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Usually, a company can identify several segments wanting different levels of service. The company should decide which segments to serve and the best channels to use in each case. In each segment, the company wants to minimize the total channel cost of meeting customer service requirements.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Providing the fastest delivery, the greatest assortment, and the most services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may not be possible, practical, or desired. The company and its channel members may not have the resources or skills needed to provide all the desired services. Also, providing higher levels of service results in higher costs for the channel and higher prices for consumers. The success of modern discount retailing shows that consumers will often accept lower service levels in exchange for lower prices.</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32</a:t>
            </a:fld>
            <a:endParaRPr lang="en-US" dirty="0"/>
          </a:p>
        </p:txBody>
      </p:sp>
    </p:spTree>
    <p:extLst>
      <p:ext uri="{BB962C8B-B14F-4D97-AF65-F5344CB8AC3E}">
        <p14:creationId xmlns:p14="http://schemas.microsoft.com/office/powerpoint/2010/main" val="13593030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company’s channel objectives are influenced by the nature of the company, its products, its marketing intermediaries, its competitors, and the environment.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To</a:t>
            </a:r>
            <a:r>
              <a:rPr lang="en-US" sz="1200" kern="1200" baseline="0" dirty="0">
                <a:solidFill>
                  <a:schemeClr val="tx1"/>
                </a:solidFill>
                <a:effectLst/>
                <a:latin typeface="+mn-lt"/>
                <a:ea typeface="+mn-ea"/>
                <a:cs typeface="+mn-cs"/>
              </a:rPr>
              <a:t> determine targeted levels of customer service, companies must answer the following questions: </a:t>
            </a:r>
            <a:r>
              <a:rPr lang="en-US" sz="1200" kern="1200" dirty="0">
                <a:solidFill>
                  <a:schemeClr val="tx1"/>
                </a:solidFill>
                <a:effectLst/>
                <a:latin typeface="+mn-lt"/>
                <a:ea typeface="+mn-ea"/>
                <a:cs typeface="+mn-cs"/>
              </a:rPr>
              <a:t>Do consumers want to buy from nearby locations or are they willing to travel to more distant and centralized locations? Would customers rather buy in person, by phone, or online? Do they value breadth of assortment or do they prefer specialization? Do consumers want many add-on services (delivery, installation, repairs), or will they obtain these services elsewhere?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For example, the company’s size and financial situation determine which marketing functions it can handle itself and which it must give to intermediaries. In some cases, a company may want to compete in or near the same outlets that carry competitors’ products.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environmental factors such as economic conditions and legal constraints may affect channel objectives and design. For example, in a depressed economy, producers will want to distribute their goods in the most economical way, using shorter channels and dropping unneeded services that add to the final price of the goods. The objective is to prioritize</a:t>
            </a:r>
            <a:r>
              <a:rPr lang="en-US" altLang="en-US" sz="1200" dirty="0"/>
              <a:t> consumer needs against costs and customer price preferences.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33</a:t>
            </a:fld>
            <a:endParaRPr lang="en-US" dirty="0"/>
          </a:p>
        </p:txBody>
      </p:sp>
    </p:spTree>
    <p:extLst>
      <p:ext uri="{BB962C8B-B14F-4D97-AF65-F5344CB8AC3E}">
        <p14:creationId xmlns:p14="http://schemas.microsoft.com/office/powerpoint/2010/main" val="3631704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US" altLang="en-US" sz="1200" b="1" dirty="0"/>
              <a:t>Types of intermediaries</a:t>
            </a:r>
            <a:r>
              <a:rPr lang="en-US" altLang="en-US" sz="1200" dirty="0"/>
              <a:t> refers to channel members available to carry out channel work. </a:t>
            </a:r>
            <a:r>
              <a:rPr lang="en-US" sz="1200" dirty="0"/>
              <a:t>Most companies face many channel member choices.</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34</a:t>
            </a:fld>
            <a:endParaRPr lang="en-US" dirty="0"/>
          </a:p>
        </p:txBody>
      </p:sp>
    </p:spTree>
    <p:extLst>
      <p:ext uri="{BB962C8B-B14F-4D97-AF65-F5344CB8AC3E}">
        <p14:creationId xmlns:p14="http://schemas.microsoft.com/office/powerpoint/2010/main" val="1420999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b="1" i="0" dirty="0"/>
              <a:t>Number of Marketing Intermediaries</a:t>
            </a:r>
          </a:p>
          <a:p>
            <a:endParaRPr lang="en-US" altLang="en-US" b="1" i="0" dirty="0"/>
          </a:p>
          <a:p>
            <a:r>
              <a:rPr lang="en-US" sz="1200" kern="1200" dirty="0">
                <a:solidFill>
                  <a:schemeClr val="tx1"/>
                </a:solidFill>
                <a:effectLst/>
                <a:latin typeface="+mn-lt"/>
                <a:ea typeface="+mn-ea"/>
                <a:cs typeface="+mn-cs"/>
              </a:rPr>
              <a:t>Companies must determine the number of channel members to use at each level. Three strategies are available: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of convenience products and common raw materials typically seek </a:t>
            </a:r>
            <a:r>
              <a:rPr lang="en-US" sz="1200" b="1" kern="1200" dirty="0">
                <a:solidFill>
                  <a:schemeClr val="tx1"/>
                </a:solidFill>
                <a:effectLst/>
                <a:latin typeface="+mn-lt"/>
                <a:ea typeface="+mn-ea"/>
                <a:cs typeface="+mn-cs"/>
              </a:rPr>
              <a:t>intensive distribution</a:t>
            </a:r>
            <a:r>
              <a:rPr lang="en-US" sz="1200" kern="1200" dirty="0">
                <a:solidFill>
                  <a:schemeClr val="tx1"/>
                </a:solidFill>
                <a:effectLst/>
                <a:latin typeface="+mn-lt"/>
                <a:ea typeface="+mn-ea"/>
                <a:cs typeface="+mn-cs"/>
              </a:rPr>
              <a:t>—a strategy in which they stock their products in as many outlets as possible.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Some producers purposely limit the number of intermediaries through </a:t>
            </a:r>
            <a:r>
              <a:rPr lang="en-US" sz="1200" b="1" kern="1200" dirty="0">
                <a:solidFill>
                  <a:schemeClr val="tx1"/>
                </a:solidFill>
                <a:effectLst/>
                <a:latin typeface="+mn-lt"/>
                <a:ea typeface="+mn-ea"/>
                <a:cs typeface="+mn-cs"/>
              </a:rPr>
              <a:t>exclusive distribution</a:t>
            </a:r>
            <a:r>
              <a:rPr lang="en-US" sz="1200" kern="1200" dirty="0">
                <a:solidFill>
                  <a:schemeClr val="tx1"/>
                </a:solidFill>
                <a:effectLst/>
                <a:latin typeface="+mn-lt"/>
                <a:ea typeface="+mn-ea"/>
                <a:cs typeface="+mn-cs"/>
              </a:rPr>
              <a:t>, in which the producer gives only a limited number of dealers the exclusive right to distribute its products in their territories. Exclusive distribution is often found in the distribution of luxury brands.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Between intensive and exclusive distribution lies </a:t>
            </a:r>
            <a:r>
              <a:rPr lang="en-US" sz="1200" b="1" kern="1200" dirty="0">
                <a:solidFill>
                  <a:schemeClr val="tx1"/>
                </a:solidFill>
                <a:effectLst/>
                <a:latin typeface="+mn-lt"/>
                <a:ea typeface="+mn-ea"/>
                <a:cs typeface="+mn-cs"/>
              </a:rPr>
              <a:t>selective distribution</a:t>
            </a:r>
            <a:r>
              <a:rPr lang="en-US" sz="1200" kern="1200" dirty="0">
                <a:solidFill>
                  <a:schemeClr val="tx1"/>
                </a:solidFill>
                <a:effectLst/>
                <a:latin typeface="+mn-lt"/>
                <a:ea typeface="+mn-ea"/>
                <a:cs typeface="+mn-cs"/>
              </a:rPr>
              <a:t>—the use of more than one but fewer than all of the intermediaries who are willing to carry a company’s products. Most consumer electronics, furniture, and home appliance brands are distributed in this manner.</a:t>
            </a:r>
          </a:p>
          <a:p>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35</a:t>
            </a:fld>
            <a:endParaRPr lang="en-US" dirty="0"/>
          </a:p>
        </p:txBody>
      </p:sp>
    </p:spTree>
    <p:extLst>
      <p:ext uri="{BB962C8B-B14F-4D97-AF65-F5344CB8AC3E}">
        <p14:creationId xmlns:p14="http://schemas.microsoft.com/office/powerpoint/2010/main" val="23658820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 addition, the producer should establish a list price and a fair set of discounts for the intermediaries. It must define each channel member’s territory, and it should be careful about where it places new resellers.</a:t>
            </a:r>
          </a:p>
          <a:p>
            <a:endParaRPr lang="en-US" sz="1200" b="0" i="0" u="none" strike="noStrike" kern="1200" baseline="0" dirty="0">
              <a:solidFill>
                <a:schemeClr val="tx1"/>
              </a:solidFill>
              <a:effectLst/>
              <a:latin typeface="+mn-lt"/>
              <a:ea typeface="+mn-ea"/>
              <a:cs typeface="+mn-cs"/>
            </a:endParaRPr>
          </a:p>
          <a:p>
            <a:r>
              <a:rPr lang="en-US" sz="1200" b="0" i="0" u="none" strike="noStrike" kern="1200" baseline="0" dirty="0">
                <a:solidFill>
                  <a:schemeClr val="tx1"/>
                </a:solidFill>
                <a:latin typeface="+mn-lt"/>
                <a:ea typeface="+mn-ea"/>
                <a:cs typeface="+mn-cs"/>
              </a:rPr>
              <a:t>Mutual services and duties need to be spelled out carefully, especially in franchise and exclusive distribution channels.</a:t>
            </a:r>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36</a:t>
            </a:fld>
            <a:endParaRPr lang="en-US" dirty="0"/>
          </a:p>
        </p:txBody>
      </p:sp>
    </p:spTree>
    <p:extLst>
      <p:ext uri="{BB962C8B-B14F-4D97-AF65-F5344CB8AC3E}">
        <p14:creationId xmlns:p14="http://schemas.microsoft.com/office/powerpoint/2010/main" val="5152687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Using </a:t>
            </a:r>
            <a:r>
              <a:rPr lang="en-US" sz="1200" i="1" kern="1200" dirty="0">
                <a:solidFill>
                  <a:schemeClr val="tx1"/>
                </a:solidFill>
                <a:effectLst/>
                <a:latin typeface="+mn-lt"/>
                <a:ea typeface="+mn-ea"/>
                <a:cs typeface="+mn-cs"/>
              </a:rPr>
              <a:t>economic criteria</a:t>
            </a:r>
            <a:r>
              <a:rPr lang="en-US" sz="1200" kern="1200" dirty="0">
                <a:solidFill>
                  <a:schemeClr val="tx1"/>
                </a:solidFill>
                <a:effectLst/>
                <a:latin typeface="+mn-lt"/>
                <a:ea typeface="+mn-ea"/>
                <a:cs typeface="+mn-cs"/>
              </a:rPr>
              <a:t>, a company compares the likely sales, costs, and profitability of different channel alternatives. What will be the investment required by each channel alternative, and what returns will result?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company must also consider </a:t>
            </a:r>
            <a:r>
              <a:rPr lang="en-US" sz="1200" i="1" kern="1200" dirty="0">
                <a:solidFill>
                  <a:schemeClr val="tx1"/>
                </a:solidFill>
                <a:effectLst/>
                <a:latin typeface="+mn-lt"/>
                <a:ea typeface="+mn-ea"/>
                <a:cs typeface="+mn-cs"/>
              </a:rPr>
              <a:t>control issues</a:t>
            </a:r>
            <a:r>
              <a:rPr lang="en-US" sz="1200" kern="1200" dirty="0">
                <a:solidFill>
                  <a:schemeClr val="tx1"/>
                </a:solidFill>
                <a:effectLst/>
                <a:latin typeface="+mn-lt"/>
                <a:ea typeface="+mn-ea"/>
                <a:cs typeface="+mn-cs"/>
              </a:rPr>
              <a:t>. Using intermediaries usually means giving them some control over the marketing of the product, and some intermediaries take more control than others. Other things being equal, the company prefers to keep as much control as possible.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the company must apply </a:t>
            </a:r>
            <a:r>
              <a:rPr lang="en-US" sz="1200" i="1" kern="1200" dirty="0">
                <a:solidFill>
                  <a:schemeClr val="tx1"/>
                </a:solidFill>
                <a:effectLst/>
                <a:latin typeface="+mn-lt"/>
                <a:ea typeface="+mn-ea"/>
                <a:cs typeface="+mn-cs"/>
              </a:rPr>
              <a:t>adaptability criteria</a:t>
            </a:r>
            <a:r>
              <a:rPr lang="en-US" sz="1200" kern="1200" dirty="0">
                <a:solidFill>
                  <a:schemeClr val="tx1"/>
                </a:solidFill>
                <a:effectLst/>
                <a:latin typeface="+mn-lt"/>
                <a:ea typeface="+mn-ea"/>
                <a:cs typeface="+mn-cs"/>
              </a:rPr>
              <a:t>. Channels often involve long-term commitments, yet the company wants to keep the channel flexible so that it can adapt to environmental changes. Thus, to be considered, a channel involving long-term commitments should be greatly superior on economic and control grounds.</a:t>
            </a:r>
          </a:p>
          <a:p>
            <a:endParaRPr lang="en-US" altLang="en-US" sz="1200" kern="1200" dirty="0">
              <a:solidFill>
                <a:schemeClr val="tx1"/>
              </a:solidFill>
              <a:effectLst/>
              <a:latin typeface="+mn-lt"/>
              <a:ea typeface="+mn-ea"/>
              <a:cs typeface="+mn-cs"/>
            </a:endParaRP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37</a:t>
            </a:fld>
            <a:endParaRPr lang="en-US" dirty="0"/>
          </a:p>
        </p:txBody>
      </p:sp>
    </p:spTree>
    <p:extLst>
      <p:ext uri="{BB962C8B-B14F-4D97-AF65-F5344CB8AC3E}">
        <p14:creationId xmlns:p14="http://schemas.microsoft.com/office/powerpoint/2010/main" val="18948063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Discussion Question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1" kern="1200" dirty="0">
                <a:solidFill>
                  <a:schemeClr val="tx1"/>
                </a:solidFill>
                <a:effectLst/>
                <a:latin typeface="+mn-lt"/>
                <a:ea typeface="+mn-ea"/>
                <a:cs typeface="+mn-cs"/>
              </a:rPr>
              <a:t>What types of exclusive arrangements do manufacturers develop with resellers? Are these arrangements legal?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4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Producers vary in their ability to attract qualified marketing intermediaries. Some producers have no trouble signing up channel members, whereas others have to work hard to line up enough qualified intermediaries. When selecting intermediaries, the company should evaluate each channel member’s qualifications and select those that best fit its channel objectives.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Once selected, channel members must be continuously motivated to do their best. The company must sell not only </a:t>
            </a:r>
            <a:r>
              <a:rPr lang="en-US" sz="1200" i="1" kern="1200" dirty="0">
                <a:solidFill>
                  <a:schemeClr val="tx1"/>
                </a:solidFill>
                <a:effectLst/>
                <a:latin typeface="+mn-lt"/>
                <a:ea typeface="+mn-ea"/>
                <a:cs typeface="+mn-cs"/>
              </a:rPr>
              <a:t>through</a:t>
            </a:r>
            <a:r>
              <a:rPr lang="en-US" sz="1200" kern="1200" dirty="0">
                <a:solidFill>
                  <a:schemeClr val="tx1"/>
                </a:solidFill>
                <a:effectLst/>
                <a:latin typeface="+mn-lt"/>
                <a:ea typeface="+mn-ea"/>
                <a:cs typeface="+mn-cs"/>
              </a:rPr>
              <a:t> the intermediaries but also </a:t>
            </a:r>
            <a:r>
              <a:rPr lang="en-US" sz="1200" i="1" kern="1200" dirty="0">
                <a:solidFill>
                  <a:schemeClr val="tx1"/>
                </a:solidFill>
                <a:effectLst/>
                <a:latin typeface="+mn-lt"/>
                <a:ea typeface="+mn-ea"/>
                <a:cs typeface="+mn-cs"/>
              </a:rPr>
              <a:t>with</a:t>
            </a:r>
            <a:r>
              <a:rPr lang="en-US" sz="1200" kern="1200" dirty="0">
                <a:solidFill>
                  <a:schemeClr val="tx1"/>
                </a:solidFill>
                <a:effectLst/>
                <a:latin typeface="+mn-lt"/>
                <a:ea typeface="+mn-ea"/>
                <a:cs typeface="+mn-cs"/>
              </a:rPr>
              <a:t> them. It should forge strong partnerships with channel members to create a marketing system that meets the needs of both the manufacturer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the partners.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38</a:t>
            </a:fld>
            <a:endParaRPr lang="en-US" dirty="0"/>
          </a:p>
        </p:txBody>
      </p:sp>
    </p:spTree>
    <p:extLst>
      <p:ext uri="{BB962C8B-B14F-4D97-AF65-F5344CB8AC3E}">
        <p14:creationId xmlns:p14="http://schemas.microsoft.com/office/powerpoint/2010/main" val="21921387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Once the company has reviewed its channel alternatives and determined the best channel design, it must implement and manage the chosen channel. </a:t>
            </a:r>
            <a:r>
              <a:rPr lang="en-US" altLang="en-US" b="1" dirty="0"/>
              <a:t>Marketing channel management</a:t>
            </a:r>
            <a:r>
              <a:rPr lang="en-US" altLang="en-US" dirty="0"/>
              <a:t> calls for selecting, managing, and motivating individual channel members and evaluating their performance over time. </a:t>
            </a:r>
          </a:p>
          <a:p>
            <a:endParaRPr lang="en-US" altLang="en-US" b="1" dirty="0"/>
          </a:p>
          <a:p>
            <a:r>
              <a:rPr lang="en-US" altLang="en-US" b="1" dirty="0"/>
              <a:t>Discussion Question</a:t>
            </a:r>
          </a:p>
          <a:p>
            <a:r>
              <a:rPr lang="en-US" altLang="en-US" i="1" dirty="0"/>
              <a:t>If you were a manufacturer, how would you select channel members?</a:t>
            </a:r>
          </a:p>
          <a:p>
            <a:endParaRPr lang="en-US" altLang="en-US" i="1" dirty="0"/>
          </a:p>
          <a:p>
            <a:r>
              <a:rPr lang="en-US" altLang="en-US" dirty="0"/>
              <a:t>Most likely students will look at years in business, profitability, and other products served. </a:t>
            </a:r>
          </a:p>
          <a:p>
            <a:endParaRPr lang="en-US" altLang="en-US" dirty="0"/>
          </a:p>
          <a:p>
            <a:endParaRPr lang="en-US" altLang="en-US" dirty="0"/>
          </a:p>
          <a:p>
            <a:r>
              <a:rPr lang="en-US" altLang="en-US" b="1" dirty="0"/>
              <a:t>Selecting Channel Members</a:t>
            </a:r>
          </a:p>
          <a:p>
            <a:r>
              <a:rPr lang="en-US" altLang="en-US" dirty="0"/>
              <a:t>Producers vary in their ability to attract qualified marketing intermediaries. Some producers have no trouble signing up channel members and others have to work hard to line up enough qualified intermediaries.</a:t>
            </a:r>
          </a:p>
          <a:p>
            <a:endParaRPr lang="en-US" altLang="en-US" dirty="0"/>
          </a:p>
          <a:p>
            <a:r>
              <a:rPr lang="en-US" altLang="en-US" dirty="0"/>
              <a:t>For example, when Timex first tried to sell its inexpensive watches through regular jewelry stores, most jewelry stores refused to carry them. The company then managed to get its watches into mass-merchandise outlets. </a:t>
            </a:r>
          </a:p>
          <a:p>
            <a:endParaRPr lang="en-US" altLang="en-US" dirty="0"/>
          </a:p>
          <a:p>
            <a:r>
              <a:rPr lang="en-US" altLang="en-US" dirty="0"/>
              <a:t>Even established brands may have difficulty gaining and keeping their desired distribution, especially when dealing with powerful resellers. For example, you won’t find P&amp;G’s Pampers diapers in a Costco store. After P&amp;G declined to manufacture Costco’s Kirkland store brand diapers a few years ago, Costco gave Pampers the boot. </a:t>
            </a:r>
          </a:p>
          <a:p>
            <a:endParaRPr lang="en-US" altLang="en-US" dirty="0"/>
          </a:p>
          <a:p>
            <a:r>
              <a:rPr lang="en-US" altLang="en-US" dirty="0"/>
              <a:t>When selecting intermediaries, the company should determine what characteristics distinguish the better ones. It will want to evaluate each channel member’s years in business, other lines carried, location, growth and profit record, cooperativeness, and reputation. </a:t>
            </a:r>
          </a:p>
          <a:p>
            <a:endParaRPr lang="en-US" altLang="en-US" b="1" dirty="0"/>
          </a:p>
          <a:p>
            <a:r>
              <a:rPr lang="en-US" altLang="en-US" b="1" dirty="0"/>
              <a:t>Discussion Question</a:t>
            </a:r>
          </a:p>
          <a:p>
            <a:r>
              <a:rPr lang="en-US" altLang="en-US" i="1" dirty="0"/>
              <a:t>How do you motivate and evaluate channel members? </a:t>
            </a:r>
          </a:p>
          <a:p>
            <a:endParaRPr lang="en-US" altLang="en-US" i="1" dirty="0"/>
          </a:p>
          <a:p>
            <a:r>
              <a:rPr lang="en-US" altLang="en-US" dirty="0"/>
              <a:t>Some students might have worked in stores where the salespeople were given rewards for excellent sales or service.</a:t>
            </a:r>
          </a:p>
          <a:p>
            <a:endParaRPr lang="en-US" altLang="en-US" dirty="0"/>
          </a:p>
          <a:p>
            <a:endParaRPr lang="en-US" altLang="en-US" b="1" dirty="0"/>
          </a:p>
          <a:p>
            <a:r>
              <a:rPr lang="en-US" altLang="en-US" b="1" dirty="0"/>
              <a:t>Managing and Motivating Channel Members</a:t>
            </a:r>
          </a:p>
          <a:p>
            <a:r>
              <a:rPr lang="en-US" altLang="en-US" dirty="0"/>
              <a:t>Once selected, channel members must be continuously managed and motivated to do their best. The company must sell not only </a:t>
            </a:r>
            <a:r>
              <a:rPr lang="en-US" altLang="en-US" i="1" dirty="0"/>
              <a:t>through</a:t>
            </a:r>
            <a:r>
              <a:rPr lang="en-US" altLang="en-US" dirty="0"/>
              <a:t> the intermediaries but also </a:t>
            </a:r>
            <a:r>
              <a:rPr lang="en-US" altLang="en-US" i="1" dirty="0"/>
              <a:t>to</a:t>
            </a:r>
            <a:r>
              <a:rPr lang="en-US" altLang="en-US" dirty="0"/>
              <a:t> and </a:t>
            </a:r>
            <a:r>
              <a:rPr lang="en-US" altLang="en-US" i="1" dirty="0"/>
              <a:t>with</a:t>
            </a:r>
            <a:r>
              <a:rPr lang="en-US" altLang="en-US" dirty="0"/>
              <a:t> them. In managing channel members, companies practice partner relationship management (PRM) and supply chain management (SCM) to develop long-term relationships.</a:t>
            </a:r>
          </a:p>
          <a:p>
            <a:endParaRPr lang="en-US" altLang="en-US" dirty="0"/>
          </a:p>
          <a:p>
            <a:r>
              <a:rPr lang="en-US" altLang="en-US" b="1" dirty="0"/>
              <a:t>Evaluating Channel Members</a:t>
            </a:r>
          </a:p>
          <a:p>
            <a:r>
              <a:rPr lang="en-US" altLang="en-US" dirty="0"/>
              <a:t>The company must regularly check channel member performance against standards such as sales quotas, average inventory levels, customer delivery time, treatment of damaged and lost goods, cooperation in company promotion and training programs, and services to the customer. The company should recognize and reward intermediaries who are performing well, assist those performing poorly or, as a last resort, replace them.</a:t>
            </a:r>
          </a:p>
          <a:p>
            <a:endParaRPr lang="en-US" altLang="en-US" dirty="0"/>
          </a:p>
          <a:p>
            <a:r>
              <a:rPr lang="en-US" altLang="en-US" dirty="0"/>
              <a:t>Finally, companies need to be sensitive to the needs of their channel partners. Those who treat their partners poorly risk not only losing their support but also causing some legal problems. The next section describes various rights and duties pertaining to companies and other channel members.</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39</a:t>
            </a:fld>
            <a:endParaRPr lang="en-US" dirty="0"/>
          </a:p>
        </p:txBody>
      </p:sp>
    </p:spTree>
    <p:extLst>
      <p:ext uri="{BB962C8B-B14F-4D97-AF65-F5344CB8AC3E}">
        <p14:creationId xmlns:p14="http://schemas.microsoft.com/office/powerpoint/2010/main" val="865626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Discussion Question</a:t>
            </a:r>
          </a:p>
          <a:p>
            <a:r>
              <a:rPr lang="en-US" sz="1200" b="0" i="1" kern="1200" dirty="0">
                <a:solidFill>
                  <a:schemeClr val="tx1"/>
                </a:solidFill>
                <a:effectLst/>
                <a:latin typeface="+mn-lt"/>
                <a:ea typeface="+mn-ea"/>
                <a:cs typeface="+mn-cs"/>
              </a:rPr>
              <a:t>Describe how marketing channel members add value in the channel of distribution between manufacturers and consumers.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Objective 1 Summary</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In creating customer value, a company can’t go it alone. It must work within an entire network of partners—a value delivery network—to accomplish this task. Individual companies and brands don’t compete, their entire value delivery networks do. Most producers use intermediaries to bring their products to market.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They forge a </a:t>
            </a:r>
            <a:r>
              <a:rPr lang="en-US" sz="1200" i="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)—a set of interdependent organizations involved in the process of making a product or service available for use or consumption by the consumer or business user. Through their contacts, experience, specialization, and scale of operation, intermediaries usually offer the firm more than it can achieve on its own.</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Marketing channels perform many key functions. Some help </a:t>
            </a:r>
            <a:r>
              <a:rPr lang="en-US" sz="1200" i="1" kern="1200" dirty="0">
                <a:solidFill>
                  <a:schemeClr val="tx1"/>
                </a:solidFill>
                <a:effectLst/>
                <a:latin typeface="+mn-lt"/>
                <a:ea typeface="+mn-ea"/>
                <a:cs typeface="+mn-cs"/>
              </a:rPr>
              <a:t>complete transactions</a:t>
            </a:r>
            <a:r>
              <a:rPr lang="en-US" sz="1200" kern="1200" dirty="0">
                <a:solidFill>
                  <a:schemeClr val="tx1"/>
                </a:solidFill>
                <a:effectLst/>
                <a:latin typeface="+mn-lt"/>
                <a:ea typeface="+mn-ea"/>
                <a:cs typeface="+mn-cs"/>
              </a:rPr>
              <a:t> by gathering and distributing </a:t>
            </a:r>
            <a:r>
              <a:rPr lang="en-US" sz="1200" i="1" kern="1200" dirty="0">
                <a:solidFill>
                  <a:schemeClr val="tx1"/>
                </a:solidFill>
                <a:effectLst/>
                <a:latin typeface="+mn-lt"/>
                <a:ea typeface="+mn-ea"/>
                <a:cs typeface="+mn-cs"/>
              </a:rPr>
              <a:t>information</a:t>
            </a:r>
            <a:r>
              <a:rPr lang="en-US" sz="1200" kern="1200" dirty="0">
                <a:solidFill>
                  <a:schemeClr val="tx1"/>
                </a:solidFill>
                <a:effectLst/>
                <a:latin typeface="+mn-lt"/>
                <a:ea typeface="+mn-ea"/>
                <a:cs typeface="+mn-cs"/>
              </a:rPr>
              <a:t> needed for planning and aiding exchange, developing and spreading persuasive </a:t>
            </a:r>
            <a:r>
              <a:rPr lang="en-US" sz="1200" i="1" kern="1200" dirty="0">
                <a:solidFill>
                  <a:schemeClr val="tx1"/>
                </a:solidFill>
                <a:effectLst/>
                <a:latin typeface="+mn-lt"/>
                <a:ea typeface="+mn-ea"/>
                <a:cs typeface="+mn-cs"/>
              </a:rPr>
              <a:t>communications</a:t>
            </a:r>
            <a:r>
              <a:rPr lang="en-US" sz="1200" kern="1200" dirty="0">
                <a:solidFill>
                  <a:schemeClr val="tx1"/>
                </a:solidFill>
                <a:effectLst/>
                <a:latin typeface="+mn-lt"/>
                <a:ea typeface="+mn-ea"/>
                <a:cs typeface="+mn-cs"/>
              </a:rPr>
              <a:t> about an offer, performing </a:t>
            </a:r>
            <a:r>
              <a:rPr lang="en-US" sz="1200" i="1" kern="1200" dirty="0">
                <a:solidFill>
                  <a:schemeClr val="tx1"/>
                </a:solidFill>
                <a:effectLst/>
                <a:latin typeface="+mn-lt"/>
                <a:ea typeface="+mn-ea"/>
                <a:cs typeface="+mn-cs"/>
              </a:rPr>
              <a:t>contact</a:t>
            </a:r>
            <a:r>
              <a:rPr lang="en-US" sz="1200" kern="1200" dirty="0">
                <a:solidFill>
                  <a:schemeClr val="tx1"/>
                </a:solidFill>
                <a:effectLst/>
                <a:latin typeface="+mn-lt"/>
                <a:ea typeface="+mn-ea"/>
                <a:cs typeface="+mn-cs"/>
              </a:rPr>
              <a:t> work (finding and communicating with prospective buyers), </a:t>
            </a:r>
            <a:r>
              <a:rPr lang="en-US" sz="1200" i="1" kern="1200" dirty="0">
                <a:solidFill>
                  <a:schemeClr val="tx1"/>
                </a:solidFill>
                <a:effectLst/>
                <a:latin typeface="+mn-lt"/>
                <a:ea typeface="+mn-ea"/>
                <a:cs typeface="+mn-cs"/>
              </a:rPr>
              <a:t>matching</a:t>
            </a:r>
            <a:r>
              <a:rPr lang="en-US" sz="1200" kern="1200" dirty="0">
                <a:solidFill>
                  <a:schemeClr val="tx1"/>
                </a:solidFill>
                <a:effectLst/>
                <a:latin typeface="+mn-lt"/>
                <a:ea typeface="+mn-ea"/>
                <a:cs typeface="+mn-cs"/>
              </a:rPr>
              <a:t> (shaping and fitting the offer to the buyer’s needs), and entering into </a:t>
            </a:r>
            <a:r>
              <a:rPr lang="en-US" sz="1200" i="1" kern="1200" dirty="0">
                <a:solidFill>
                  <a:schemeClr val="tx1"/>
                </a:solidFill>
                <a:effectLst/>
                <a:latin typeface="+mn-lt"/>
                <a:ea typeface="+mn-ea"/>
                <a:cs typeface="+mn-cs"/>
              </a:rPr>
              <a:t>negotiation</a:t>
            </a:r>
            <a:r>
              <a:rPr lang="en-US" sz="1200" kern="1200" dirty="0">
                <a:solidFill>
                  <a:schemeClr val="tx1"/>
                </a:solidFill>
                <a:effectLst/>
                <a:latin typeface="+mn-lt"/>
                <a:ea typeface="+mn-ea"/>
                <a:cs typeface="+mn-cs"/>
              </a:rPr>
              <a:t> to reach an agreement on price and other terms of the offer so that ownership can be transferred. Other functions help to </a:t>
            </a:r>
            <a:r>
              <a:rPr lang="en-US" sz="1200" i="1" kern="1200" dirty="0">
                <a:solidFill>
                  <a:schemeClr val="tx1"/>
                </a:solidFill>
                <a:effectLst/>
                <a:latin typeface="+mn-lt"/>
                <a:ea typeface="+mn-ea"/>
                <a:cs typeface="+mn-cs"/>
              </a:rPr>
              <a:t>fulfill</a:t>
            </a:r>
            <a:r>
              <a:rPr lang="en-US" sz="1200" kern="1200" dirty="0">
                <a:solidFill>
                  <a:schemeClr val="tx1"/>
                </a:solidFill>
                <a:effectLst/>
                <a:latin typeface="+mn-lt"/>
                <a:ea typeface="+mn-ea"/>
                <a:cs typeface="+mn-cs"/>
              </a:rPr>
              <a:t> the completed transactions by offering </a:t>
            </a:r>
            <a:r>
              <a:rPr lang="en-US" sz="1200" i="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(transporting and storing goods), </a:t>
            </a:r>
            <a:r>
              <a:rPr lang="en-US" sz="1200" i="1" kern="1200" dirty="0">
                <a:solidFill>
                  <a:schemeClr val="tx1"/>
                </a:solidFill>
                <a:effectLst/>
                <a:latin typeface="+mn-lt"/>
                <a:ea typeface="+mn-ea"/>
                <a:cs typeface="+mn-cs"/>
              </a:rPr>
              <a:t>financing</a:t>
            </a:r>
            <a:r>
              <a:rPr lang="en-US" sz="1200" kern="1200" dirty="0">
                <a:solidFill>
                  <a:schemeClr val="tx1"/>
                </a:solidFill>
                <a:effectLst/>
                <a:latin typeface="+mn-lt"/>
                <a:ea typeface="+mn-ea"/>
                <a:cs typeface="+mn-cs"/>
              </a:rPr>
              <a:t> (acquiring and using funds to cover the costs of the channel work), and </a:t>
            </a:r>
            <a:r>
              <a:rPr lang="en-US" sz="1200" i="1" kern="1200" dirty="0">
                <a:solidFill>
                  <a:schemeClr val="tx1"/>
                </a:solidFill>
                <a:effectLst/>
                <a:latin typeface="+mn-lt"/>
                <a:ea typeface="+mn-ea"/>
                <a:cs typeface="+mn-cs"/>
              </a:rPr>
              <a:t>risk taking</a:t>
            </a:r>
            <a:r>
              <a:rPr lang="en-US" sz="1200" kern="1200" dirty="0">
                <a:solidFill>
                  <a:schemeClr val="tx1"/>
                </a:solidFill>
                <a:effectLst/>
                <a:latin typeface="+mn-lt"/>
                <a:ea typeface="+mn-ea"/>
                <a:cs typeface="+mn-cs"/>
              </a:rPr>
              <a:t> (assuming the risks of carrying out the channel work).</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a:t>
            </a:fld>
            <a:endParaRPr lang="en-US" dirty="0"/>
          </a:p>
        </p:txBody>
      </p:sp>
    </p:spTree>
    <p:extLst>
      <p:ext uri="{BB962C8B-B14F-4D97-AF65-F5344CB8AC3E}">
        <p14:creationId xmlns:p14="http://schemas.microsoft.com/office/powerpoint/2010/main" val="22122755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For the most part, companies are legally free to develop whatever channel arrangements suit them. In fact, the laws affecting channels seek to prevent the exclusionary tactics of some companies that might keep another company from using a desired channel. Most channel law deals with the mutual rights and duties of channel members once they have formed a relationship.</a:t>
            </a:r>
          </a:p>
          <a:p>
            <a:endParaRPr lang="en-US" altLang="en-US" dirty="0"/>
          </a:p>
          <a:p>
            <a:r>
              <a:rPr lang="en-US" altLang="en-US" dirty="0"/>
              <a:t>Producers are free to select their dealers, but their right to terminate dealers is somewhat restricted. In general, sellers can drop dealers “for cause.” However, they cannot drop dealers if, for example, the dealers refuse to cooperate in a doubtful legal arrangement, such as exclusive dealing or tying agreements.</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1848765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Discussion Question</a:t>
            </a:r>
          </a:p>
          <a:p>
            <a:r>
              <a:rPr lang="en-US" sz="1200" b="0" i="1" u="none" strike="noStrike" kern="1200" baseline="0" dirty="0">
                <a:solidFill>
                  <a:schemeClr val="tx1"/>
                </a:solidFill>
                <a:latin typeface="+mn-lt"/>
                <a:ea typeface="+mn-ea"/>
                <a:cs typeface="+mn-cs"/>
              </a:rPr>
              <a:t>What are third-party logistics providers and why do companies use them?</a:t>
            </a:r>
          </a:p>
          <a:p>
            <a:endParaRPr lang="en-US" sz="12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Learning </a:t>
            </a:r>
            <a:r>
              <a:rPr lang="en-US" sz="1200" b="1" dirty="0">
                <a:solidFill>
                  <a:schemeClr val="tx1"/>
                </a:solidFill>
                <a:latin typeface="Calibri" panose="020F0502020204030204" pitchFamily="34" charset="0"/>
              </a:rPr>
              <a:t>Objective 5 Summary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tx1"/>
              </a:solidFill>
            </a:endParaRPr>
          </a:p>
          <a:p>
            <a:r>
              <a:rPr lang="en-US" sz="1200" i="1" kern="1200" dirty="0">
                <a:solidFill>
                  <a:schemeClr val="tx1"/>
                </a:solidFill>
                <a:effectLst/>
                <a:latin typeface="+mn-lt"/>
                <a:ea typeface="+mn-ea"/>
                <a:cs typeface="+mn-cs"/>
              </a:rPr>
              <a:t>Marketing logistics</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is an area of potentially high cost savings and improved customer satisfaction. Marketing logistics addresses not only </a:t>
            </a:r>
            <a:r>
              <a:rPr lang="en-US" sz="1200" i="1" kern="1200" dirty="0">
                <a:solidFill>
                  <a:schemeClr val="tx1"/>
                </a:solidFill>
                <a:effectLst/>
                <a:latin typeface="+mn-lt"/>
                <a:ea typeface="+mn-ea"/>
                <a:cs typeface="+mn-cs"/>
              </a:rPr>
              <a:t>outbound logistics</a:t>
            </a:r>
            <a:r>
              <a:rPr lang="en-US" sz="1200" kern="1200" dirty="0">
                <a:solidFill>
                  <a:schemeClr val="tx1"/>
                </a:solidFill>
                <a:effectLst/>
                <a:latin typeface="+mn-lt"/>
                <a:ea typeface="+mn-ea"/>
                <a:cs typeface="+mn-cs"/>
              </a:rPr>
              <a:t> but also </a:t>
            </a:r>
            <a:r>
              <a:rPr lang="en-US" sz="1200" i="1" kern="1200" dirty="0">
                <a:solidFill>
                  <a:schemeClr val="tx1"/>
                </a:solidFill>
                <a:effectLst/>
                <a:latin typeface="+mn-lt"/>
                <a:ea typeface="+mn-ea"/>
                <a:cs typeface="+mn-cs"/>
              </a:rPr>
              <a:t>inbound logistics</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reverse logistics</a:t>
            </a:r>
            <a:r>
              <a:rPr lang="en-US" sz="1200" kern="1200" dirty="0">
                <a:solidFill>
                  <a:schemeClr val="tx1"/>
                </a:solidFill>
                <a:effectLst/>
                <a:latin typeface="+mn-lt"/>
                <a:ea typeface="+mn-ea"/>
                <a:cs typeface="+mn-cs"/>
              </a:rPr>
              <a:t>. That is, it involves the entire </a:t>
            </a:r>
            <a:r>
              <a:rPr lang="en-US" sz="1200" i="1" kern="1200" dirty="0">
                <a:solidFill>
                  <a:schemeClr val="tx1"/>
                </a:solidFill>
                <a:effectLst/>
                <a:latin typeface="+mn-lt"/>
                <a:ea typeface="+mn-ea"/>
                <a:cs typeface="+mn-cs"/>
              </a:rPr>
              <a:t>supply chain management</a:t>
            </a:r>
            <a:r>
              <a:rPr lang="en-US" sz="1200" kern="1200" dirty="0">
                <a:solidFill>
                  <a:schemeClr val="tx1"/>
                </a:solidFill>
                <a:effectLst/>
                <a:latin typeface="+mn-lt"/>
                <a:ea typeface="+mn-ea"/>
                <a:cs typeface="+mn-cs"/>
              </a:rPr>
              <a:t>—managing value-added flows between suppliers, the company, resellers, and final users. No logistics system can both maximize customer service and minimize distribution costs. Instead, the goal of logistics management is to provide a </a:t>
            </a:r>
            <a:r>
              <a:rPr lang="en-US" sz="1200" i="1" kern="1200" dirty="0">
                <a:solidFill>
                  <a:schemeClr val="tx1"/>
                </a:solidFill>
                <a:effectLst/>
                <a:latin typeface="+mn-lt"/>
                <a:ea typeface="+mn-ea"/>
                <a:cs typeface="+mn-cs"/>
              </a:rPr>
              <a:t>targeted</a:t>
            </a:r>
            <a:r>
              <a:rPr lang="en-US" sz="1200" kern="1200" dirty="0">
                <a:solidFill>
                  <a:schemeClr val="tx1"/>
                </a:solidFill>
                <a:effectLst/>
                <a:latin typeface="+mn-lt"/>
                <a:ea typeface="+mn-ea"/>
                <a:cs typeface="+mn-cs"/>
              </a:rPr>
              <a:t> level of service at the least cost. The major logistics functions are </a:t>
            </a:r>
            <a:r>
              <a:rPr lang="en-US" sz="1200" i="1" kern="1200" dirty="0">
                <a:solidFill>
                  <a:schemeClr val="tx1"/>
                </a:solidFill>
                <a:effectLst/>
                <a:latin typeface="+mn-lt"/>
                <a:ea typeface="+mn-ea"/>
                <a:cs typeface="+mn-cs"/>
              </a:rPr>
              <a:t>warehousing</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inventory management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transportation</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logistics information management</a:t>
            </a:r>
            <a:r>
              <a:rPr lang="en-US" sz="1200" kern="1200" dirty="0">
                <a:solidFill>
                  <a:schemeClr val="tx1"/>
                </a:solidFill>
                <a:effectLst/>
                <a:latin typeface="+mn-lt"/>
                <a:ea typeface="+mn-ea"/>
                <a:cs typeface="+mn-cs"/>
              </a:rPr>
              <a:t>.</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a:t>
            </a:r>
            <a:r>
              <a:rPr lang="en-US" sz="1200" i="1" kern="1200" dirty="0">
                <a:solidFill>
                  <a:schemeClr val="tx1"/>
                </a:solidFill>
                <a:effectLst/>
                <a:latin typeface="+mn-lt"/>
                <a:ea typeface="+mn-ea"/>
                <a:cs typeface="+mn-cs"/>
              </a:rPr>
              <a:t>integrated supply chain management concept</a:t>
            </a:r>
            <a:r>
              <a:rPr lang="en-US" sz="1200" kern="1200" dirty="0">
                <a:solidFill>
                  <a:schemeClr val="tx1"/>
                </a:solidFill>
                <a:effectLst/>
                <a:latin typeface="+mn-lt"/>
                <a:ea typeface="+mn-ea"/>
                <a:cs typeface="+mn-cs"/>
              </a:rPr>
              <a:t> recognizes that improved logistics requires teamwork in the form of close working relationships across functional areas inside the company and across various organizations in the supply chain. Companies can achieve logistics harmony among functions by creating cross-functional logistics teams, integrative supply manager positions, and senior-level logistics executive positions with cross-functional authority. Channel partnerships can take the form of cross-company teams, shared projects, and information sharing systems. Today, some companies are outsourcing their logistics functions to third-party logistics (3PL) providers to save costs, increase efficiency, and gain faster and more effective access to global markets.</a:t>
            </a:r>
          </a:p>
          <a:p>
            <a:r>
              <a:rPr lang="en-US" sz="1200" kern="1200" dirty="0">
                <a:solidFill>
                  <a:schemeClr val="tx1"/>
                </a:solidFill>
                <a:effectLst/>
                <a:latin typeface="+mn-lt"/>
                <a:ea typeface="+mn-ea"/>
                <a:cs typeface="+mn-cs"/>
              </a:rPr>
              <a:t/>
            </a:r>
            <a:br>
              <a:rPr lang="en-US" sz="1200" kern="1200" dirty="0">
                <a:solidFill>
                  <a:schemeClr val="tx1"/>
                </a:solidFill>
                <a:effectLst/>
                <a:latin typeface="+mn-lt"/>
                <a:ea typeface="+mn-ea"/>
                <a:cs typeface="+mn-cs"/>
              </a:rPr>
            </a:br>
            <a:endParaRPr lang="en-US" sz="1200" b="1" dirty="0">
              <a:latin typeface="Calibri" panose="020F0502020204030204" pitchFamily="34" charset="0"/>
            </a:endParaRP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41</a:t>
            </a:fld>
            <a:endParaRPr lang="en-US" dirty="0"/>
          </a:p>
        </p:txBody>
      </p:sp>
    </p:spTree>
    <p:extLst>
      <p:ext uri="{BB962C8B-B14F-4D97-AF65-F5344CB8AC3E}">
        <p14:creationId xmlns:p14="http://schemas.microsoft.com/office/powerpoint/2010/main" val="28282127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In today’s global marketplace, selling a product is sometimes easier than getting it to customers. Companies must decide on the best way to store, handle, and move their products and services so that they are available to customers in the right assortments, at the right time, and in the right place.</a:t>
            </a:r>
          </a:p>
          <a:p>
            <a:endParaRPr lang="en-US" altLang="en-US" dirty="0"/>
          </a:p>
          <a:p>
            <a:r>
              <a:rPr lang="en-US" altLang="en-US" dirty="0"/>
              <a:t>Logistics effectiveness has a major impact on both customer satisfaction and company costs. Here we consider the nature and importance of logistics management in the supply chain, the goals of the logistics system, major logistics functions, and the need for integrated supply chain management.</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dirty="0"/>
          </a:p>
        </p:txBody>
      </p:sp>
    </p:spTree>
    <p:extLst>
      <p:ext uri="{BB962C8B-B14F-4D97-AF65-F5344CB8AC3E}">
        <p14:creationId xmlns:p14="http://schemas.microsoft.com/office/powerpoint/2010/main" val="3199145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To some managers, marketing logistics means only trucks and warehouses. But modern logistics is much more than this. </a:t>
            </a:r>
            <a:r>
              <a:rPr lang="en-US" sz="1200" b="1" kern="1200" dirty="0">
                <a:solidFill>
                  <a:schemeClr val="tx1"/>
                </a:solidFill>
                <a:effectLst/>
                <a:latin typeface="+mn-lt"/>
                <a:ea typeface="+mn-ea"/>
                <a:cs typeface="+mn-cs"/>
              </a:rPr>
              <a:t>Marketing logistics</a:t>
            </a:r>
            <a:r>
              <a:rPr lang="en-US" sz="1200" kern="1200" dirty="0">
                <a:solidFill>
                  <a:schemeClr val="tx1"/>
                </a:solidFill>
                <a:effectLst/>
                <a:latin typeface="+mn-lt"/>
                <a:ea typeface="+mn-ea"/>
                <a:cs typeface="+mn-cs"/>
              </a:rPr>
              <a:t>—also called </a:t>
            </a:r>
            <a:r>
              <a:rPr lang="en-US" sz="1200" b="1" kern="1200" dirty="0">
                <a:solidFill>
                  <a:schemeClr val="tx1"/>
                </a:solidFill>
                <a:effectLst/>
                <a:latin typeface="+mn-lt"/>
                <a:ea typeface="+mn-ea"/>
                <a:cs typeface="+mn-cs"/>
              </a:rPr>
              <a:t>physical distribution</a:t>
            </a:r>
            <a:r>
              <a:rPr lang="en-US" sz="1200" kern="1200" dirty="0">
                <a:solidFill>
                  <a:schemeClr val="tx1"/>
                </a:solidFill>
                <a:effectLst/>
                <a:latin typeface="+mn-lt"/>
                <a:ea typeface="+mn-ea"/>
                <a:cs typeface="+mn-cs"/>
              </a:rPr>
              <a:t>— involves planning, implementing, and controlling the physical flow of goods, services, and related information from points of origin to points of consumption to meet customer requirements at a profit. In short, it involves getting the right product to the right customer in the right place at the right time</a:t>
            </a:r>
            <a:r>
              <a:rPr lang="en-US" dirty="0"/>
              <a:t>.</a:t>
            </a:r>
          </a:p>
          <a:p>
            <a:endParaRPr lang="en-US" dirty="0"/>
          </a:p>
          <a:p>
            <a:r>
              <a:rPr lang="en-US" dirty="0"/>
              <a:t>In the past, physical distribution planners typically started with products at the plant and then tried to find low-cost solutions to get them to customers. However, today’s customer-centered logistics starts with the marketplace and works backward to the factory or even to sources of supply. </a:t>
            </a:r>
          </a:p>
          <a:p>
            <a:endParaRPr lang="en-US" dirty="0"/>
          </a:p>
          <a:p>
            <a:r>
              <a:rPr lang="en-US" dirty="0"/>
              <a:t>Marketing logistics involves not only outbound logistics (moving products from the factory to resellers and ultimately to customers) but also inbound logistics (moving products and materials from suppliers to the factory) and reverse logistics (reusing, recycling, refurbishing, or disposing of broken, unwanted, or excess products returned by consumers or resellers). </a:t>
            </a:r>
          </a:p>
          <a:p>
            <a:endParaRPr lang="en-US" dirty="0"/>
          </a:p>
          <a:p>
            <a:r>
              <a:rPr lang="en-US" dirty="0"/>
              <a:t>Long Description</a:t>
            </a:r>
          </a:p>
          <a:p>
            <a:endParaRPr lang="en-US" dirty="0"/>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The flowchart shows the following information: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An arrow labeled “Inbound logistics” points from Suppliers to Company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An arrow labeled “Outbound logistics” points from Company to Resellers </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An arrow points from Resellers to Customers</a:t>
            </a:r>
            <a:endParaRPr lang="en-IN" sz="1200" dirty="0">
              <a:solidFill>
                <a:srgbClr val="000000"/>
              </a:solidFill>
              <a:effectLst/>
              <a:latin typeface="Calibri" panose="020F0502020204030204" pitchFamily="34" charset="0"/>
              <a:ea typeface="Calibri" panose="020F0502020204030204" pitchFamily="34" charset="0"/>
            </a:endParaRPr>
          </a:p>
          <a:p>
            <a:pPr marL="342900" lvl="0" indent="-342900">
              <a:lnSpc>
                <a:spcPct val="115000"/>
              </a:lnSpc>
              <a:spcAft>
                <a:spcPts val="1000"/>
              </a:spcAft>
              <a:buFont typeface="Symbol" panose="05050102010706020507" pitchFamily="18" charset="2"/>
              <a:buChar char=""/>
            </a:pPr>
            <a:r>
              <a:rPr lang="en-US" sz="1200" dirty="0">
                <a:solidFill>
                  <a:srgbClr val="000000"/>
                </a:solidFill>
                <a:effectLst/>
                <a:latin typeface="Calibri" panose="020F0502020204030204" pitchFamily="34" charset="0"/>
                <a:ea typeface="Calibri" panose="020F0502020204030204" pitchFamily="34" charset="0"/>
              </a:rPr>
              <a:t>Arrows labeled “Reverse logistics” point back from Customers to resellers, company, and suppliers.</a:t>
            </a:r>
            <a:endParaRPr lang="en-IN" sz="1200" dirty="0">
              <a:solidFill>
                <a:srgbClr val="000000"/>
              </a:solidFill>
              <a:effectLst/>
              <a:latin typeface="Calibri" panose="020F0502020204030204" pitchFamily="34" charset="0"/>
              <a:ea typeface="Calibri" panose="020F0502020204030204" pitchFamily="34" charset="0"/>
            </a:endParaRPr>
          </a:p>
          <a:p>
            <a:pPr>
              <a:lnSpc>
                <a:spcPct val="115000"/>
              </a:lnSpc>
              <a:spcAft>
                <a:spcPts val="1000"/>
              </a:spcAft>
            </a:pPr>
            <a:r>
              <a:rPr lang="en-US" sz="1200" dirty="0">
                <a:solidFill>
                  <a:srgbClr val="000000"/>
                </a:solidFill>
                <a:effectLst/>
                <a:latin typeface="Calibri" panose="020F0502020204030204" pitchFamily="34" charset="0"/>
                <a:ea typeface="Calibri" panose="020F0502020204030204" pitchFamily="34" charset="0"/>
              </a:rPr>
              <a:t>Managing the supply chain calls for customer-centered thinking. Remember, it’s also called the customer value delivery network. </a:t>
            </a:r>
            <a:endParaRPr lang="en-IN" sz="1200" dirty="0">
              <a:solidFill>
                <a:srgbClr val="000000"/>
              </a:solidFill>
              <a:effectLst/>
              <a:latin typeface="Calibri" panose="020F0502020204030204" pitchFamily="34" charset="0"/>
              <a:ea typeface="Calibri" panose="020F0502020204030204" pitchFamily="34" charset="0"/>
            </a:endParaRPr>
          </a:p>
          <a:p>
            <a:endParaRPr lang="en-US" sz="1200" kern="1200" dirty="0">
              <a:solidFill>
                <a:schemeClr val="tx1"/>
              </a:solidFill>
              <a:effectLst/>
              <a:latin typeface="+mn-lt"/>
              <a:ea typeface="+mn-ea"/>
              <a:cs typeface="+mn-cs"/>
            </a:endParaRPr>
          </a:p>
          <a:p>
            <a:pPr marL="533400" indent="-533400">
              <a:buFontTx/>
              <a:buChar char="•"/>
              <a:defRPr/>
            </a:pPr>
            <a:endParaRPr 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dirty="0"/>
          </a:p>
        </p:txBody>
      </p:sp>
    </p:spTree>
    <p:extLst>
      <p:ext uri="{BB962C8B-B14F-4D97-AF65-F5344CB8AC3E}">
        <p14:creationId xmlns:p14="http://schemas.microsoft.com/office/powerpoint/2010/main" val="116920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Marketing logistics involves entire</a:t>
            </a:r>
            <a:r>
              <a:rPr lang="en-US" altLang="en-US" b="1" dirty="0"/>
              <a:t> supply chain management</a:t>
            </a:r>
            <a:r>
              <a:rPr lang="en-US" altLang="en-US" dirty="0"/>
              <a:t>—managing upstream and downstream value-added flows of materials, final goods, and related information among suppliers, the company, resellers, and final consumers, as shown in </a:t>
            </a:r>
            <a:r>
              <a:rPr lang="en-US" altLang="en-US" b="1" dirty="0"/>
              <a:t>Figure 12.5</a:t>
            </a:r>
            <a:r>
              <a:rPr lang="en-US" altLang="en-US" b="0" dirty="0"/>
              <a:t> in the previous slide.</a:t>
            </a:r>
            <a:endParaRPr lang="en-US" altLang="en-US" dirty="0"/>
          </a:p>
          <a:p>
            <a:endParaRPr lang="en-US" altLang="en-US" dirty="0"/>
          </a:p>
          <a:p>
            <a:r>
              <a:rPr lang="en-US" sz="1200" kern="1200" dirty="0">
                <a:solidFill>
                  <a:schemeClr val="tx1"/>
                </a:solidFill>
                <a:effectLst/>
                <a:latin typeface="+mn-lt"/>
                <a:ea typeface="+mn-ea"/>
                <a:cs typeface="+mn-cs"/>
              </a:rPr>
              <a:t>Some companies state their logistics objective as providing maximum customer service at the least cost. Unfortunately, as nice as this sounds, no logistics system can </a:t>
            </a:r>
            <a:r>
              <a:rPr lang="en-US" sz="1200" i="1" kern="1200" dirty="0">
                <a:solidFill>
                  <a:schemeClr val="tx1"/>
                </a:solidFill>
                <a:effectLst/>
                <a:latin typeface="+mn-lt"/>
                <a:ea typeface="+mn-ea"/>
                <a:cs typeface="+mn-cs"/>
              </a:rPr>
              <a:t>both</a:t>
            </a:r>
            <a:r>
              <a:rPr lang="en-US" sz="1200" kern="1200" dirty="0">
                <a:solidFill>
                  <a:schemeClr val="tx1"/>
                </a:solidFill>
                <a:effectLst/>
                <a:latin typeface="+mn-lt"/>
                <a:ea typeface="+mn-ea"/>
                <a:cs typeface="+mn-cs"/>
              </a:rPr>
              <a:t> maximize customer service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minimize distribution costs.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The goal of marketing logistics should be to provide a </a:t>
            </a:r>
            <a:r>
              <a:rPr lang="en-US" sz="1200" b="1" i="1" kern="1200" dirty="0">
                <a:solidFill>
                  <a:schemeClr val="tx1"/>
                </a:solidFill>
                <a:effectLst/>
                <a:latin typeface="+mn-lt"/>
                <a:ea typeface="+mn-ea"/>
                <a:cs typeface="+mn-cs"/>
              </a:rPr>
              <a:t>targeted</a:t>
            </a:r>
            <a:r>
              <a:rPr lang="en-US" sz="1200" b="1" kern="1200" dirty="0">
                <a:solidFill>
                  <a:schemeClr val="tx1"/>
                </a:solidFill>
                <a:effectLst/>
                <a:latin typeface="+mn-lt"/>
                <a:ea typeface="+mn-ea"/>
                <a:cs typeface="+mn-cs"/>
              </a:rPr>
              <a:t> level of customer service at the least cost. </a:t>
            </a:r>
            <a:r>
              <a:rPr lang="en-US" sz="1200" kern="1200" dirty="0">
                <a:solidFill>
                  <a:schemeClr val="tx1"/>
                </a:solidFill>
                <a:effectLst/>
                <a:latin typeface="+mn-lt"/>
                <a:ea typeface="+mn-ea"/>
                <a:cs typeface="+mn-cs"/>
              </a:rPr>
              <a:t>A company must first research the importance of various distribution services to customers and then set desired service levels for each segment.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objective is to maximize </a:t>
            </a:r>
            <a:r>
              <a:rPr lang="en-US" sz="1200" i="1" kern="1200" dirty="0">
                <a:solidFill>
                  <a:schemeClr val="tx1"/>
                </a:solidFill>
                <a:effectLst/>
                <a:latin typeface="+mn-lt"/>
                <a:ea typeface="+mn-ea"/>
                <a:cs typeface="+mn-cs"/>
              </a:rPr>
              <a:t>profits</a:t>
            </a:r>
            <a:r>
              <a:rPr lang="en-US" sz="1200" kern="1200" dirty="0">
                <a:solidFill>
                  <a:schemeClr val="tx1"/>
                </a:solidFill>
                <a:effectLst/>
                <a:latin typeface="+mn-lt"/>
                <a:ea typeface="+mn-ea"/>
                <a:cs typeface="+mn-cs"/>
              </a:rPr>
              <a:t>, not sales. Therefore, the company must weigh the benefits of providing higher levels of service against the costs. Some companies offer less service than their competitors and charge a lower price. Other companies offer more service and charge higher prices to cover higher costs.</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dirty="0"/>
          </a:p>
        </p:txBody>
      </p:sp>
    </p:spTree>
    <p:extLst>
      <p:ext uri="{BB962C8B-B14F-4D97-AF65-F5344CB8AC3E}">
        <p14:creationId xmlns:p14="http://schemas.microsoft.com/office/powerpoint/2010/main" val="15615359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33400" indent="-533400">
              <a:defRPr/>
            </a:pPr>
            <a:r>
              <a:rPr lang="en-US" b="1" dirty="0"/>
              <a:t>Discussion Question</a:t>
            </a:r>
          </a:p>
          <a:p>
            <a:pPr marL="533400" indent="-533400">
              <a:defRPr/>
            </a:pPr>
            <a:r>
              <a:rPr lang="en-US" b="0" i="1" dirty="0"/>
              <a:t>What is the importance of logistics? </a:t>
            </a:r>
          </a:p>
          <a:p>
            <a:pPr marL="533400" indent="-533400">
              <a:defRPr/>
            </a:pPr>
            <a:endParaRPr lang="en-US" b="0" i="1" dirty="0"/>
          </a:p>
          <a:p>
            <a:pPr marL="533400" indent="-533400">
              <a:defRPr/>
            </a:pPr>
            <a:r>
              <a:rPr lang="en-US" dirty="0"/>
              <a:t>Student responses should include:</a:t>
            </a:r>
          </a:p>
          <a:p>
            <a:pPr marL="533400" indent="-533400">
              <a:buFontTx/>
              <a:buChar char="•"/>
              <a:defRPr/>
            </a:pPr>
            <a:r>
              <a:rPr lang="en-US" dirty="0"/>
              <a:t>Competitive advantage by giving customers better service at lower prices.</a:t>
            </a:r>
          </a:p>
          <a:p>
            <a:pPr marL="533400" indent="-533400">
              <a:buFontTx/>
              <a:buChar char="•"/>
              <a:defRPr/>
            </a:pPr>
            <a:r>
              <a:rPr lang="en-US" dirty="0"/>
              <a:t>Cost savings to the company and its customers.</a:t>
            </a:r>
          </a:p>
          <a:p>
            <a:pPr marL="533400" indent="-533400">
              <a:buFontTx/>
              <a:buChar char="•"/>
              <a:defRPr/>
            </a:pPr>
            <a:r>
              <a:rPr lang="en-US" dirty="0"/>
              <a:t>Product variety requires improved logistics.</a:t>
            </a:r>
          </a:p>
          <a:p>
            <a:pPr marL="533400" indent="-533400">
              <a:buFontTx/>
              <a:buChar char="•"/>
              <a:defRPr/>
            </a:pPr>
            <a:r>
              <a:rPr lang="en-US" dirty="0"/>
              <a:t>Information technology has created opportunities for distribution efficiency.</a:t>
            </a:r>
          </a:p>
          <a:p>
            <a:endParaRPr lang="en-US" sz="1200" b="1" kern="1200" dirty="0">
              <a:solidFill>
                <a:schemeClr val="tx1"/>
              </a:solidFill>
              <a:effectLst/>
              <a:latin typeface="+mn-lt"/>
              <a:ea typeface="+mn-ea"/>
              <a:cs typeface="+mn-cs"/>
            </a:endParaRP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Major Logistics Functions</a:t>
            </a:r>
          </a:p>
          <a:p>
            <a:endParaRPr lang="en-US" sz="1200" b="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Warehousing</a:t>
            </a:r>
            <a:r>
              <a:rPr lang="en-US" sz="1200" b="1" kern="1200" baseline="0" dirty="0">
                <a:solidFill>
                  <a:schemeClr val="tx1"/>
                </a:solidFill>
                <a:effectLst/>
                <a:latin typeface="+mn-lt"/>
                <a:ea typeface="+mn-ea"/>
                <a:cs typeface="+mn-cs"/>
              </a:rPr>
              <a:t> </a:t>
            </a:r>
          </a:p>
          <a:p>
            <a:r>
              <a:rPr lang="en-US" sz="1200" b="0" kern="1200" baseline="0" dirty="0">
                <a:solidFill>
                  <a:schemeClr val="tx1"/>
                </a:solidFill>
                <a:effectLst/>
                <a:latin typeface="+mn-lt"/>
                <a:ea typeface="+mn-ea"/>
                <a:cs typeface="+mn-cs"/>
              </a:rPr>
              <a:t>P</a:t>
            </a:r>
            <a:r>
              <a:rPr lang="en-US" sz="1200" b="0" kern="1200" dirty="0">
                <a:solidFill>
                  <a:schemeClr val="tx1"/>
                </a:solidFill>
                <a:effectLst/>
                <a:latin typeface="+mn-lt"/>
                <a:ea typeface="+mn-ea"/>
                <a:cs typeface="+mn-cs"/>
              </a:rPr>
              <a:t>roduction</a:t>
            </a:r>
            <a:r>
              <a:rPr lang="en-US" sz="1200" kern="1200" dirty="0">
                <a:solidFill>
                  <a:schemeClr val="tx1"/>
                </a:solidFill>
                <a:effectLst/>
                <a:latin typeface="+mn-lt"/>
                <a:ea typeface="+mn-ea"/>
                <a:cs typeface="+mn-cs"/>
              </a:rPr>
              <a:t> and consumption cycles rarely match, so most companies must store their goods while they wait to be sold. A company must decide on </a:t>
            </a:r>
            <a:r>
              <a:rPr lang="en-US" sz="1200" i="1" kern="1200" dirty="0">
                <a:solidFill>
                  <a:schemeClr val="tx1"/>
                </a:solidFill>
                <a:effectLst/>
                <a:latin typeface="+mn-lt"/>
                <a:ea typeface="+mn-ea"/>
                <a:cs typeface="+mn-cs"/>
              </a:rPr>
              <a:t>how many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what types</a:t>
            </a:r>
            <a:r>
              <a:rPr lang="en-US" sz="1200" kern="1200" dirty="0">
                <a:solidFill>
                  <a:schemeClr val="tx1"/>
                </a:solidFill>
                <a:effectLst/>
                <a:latin typeface="+mn-lt"/>
                <a:ea typeface="+mn-ea"/>
                <a:cs typeface="+mn-cs"/>
              </a:rPr>
              <a:t> of warehouses it needs and </a:t>
            </a:r>
            <a:r>
              <a:rPr lang="en-US" sz="1200" i="1" kern="1200" dirty="0">
                <a:solidFill>
                  <a:schemeClr val="tx1"/>
                </a:solidFill>
                <a:effectLst/>
                <a:latin typeface="+mn-lt"/>
                <a:ea typeface="+mn-ea"/>
                <a:cs typeface="+mn-cs"/>
              </a:rPr>
              <a:t>where</a:t>
            </a:r>
            <a:r>
              <a:rPr lang="en-US" sz="1200" kern="1200" dirty="0">
                <a:solidFill>
                  <a:schemeClr val="tx1"/>
                </a:solidFill>
                <a:effectLst/>
                <a:latin typeface="+mn-lt"/>
                <a:ea typeface="+mn-ea"/>
                <a:cs typeface="+mn-cs"/>
              </a:rPr>
              <a:t> they will be located. The company might use either </a:t>
            </a:r>
            <a:r>
              <a:rPr lang="en-US" sz="1200" i="1" kern="1200" dirty="0">
                <a:solidFill>
                  <a:schemeClr val="tx1"/>
                </a:solidFill>
                <a:effectLst/>
                <a:latin typeface="+mn-lt"/>
                <a:ea typeface="+mn-ea"/>
                <a:cs typeface="+mn-cs"/>
              </a:rPr>
              <a:t>storage warehouses</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distribution centers</a:t>
            </a:r>
            <a:r>
              <a:rPr lang="en-US" sz="1200" kern="1200" dirty="0">
                <a:solidFill>
                  <a:schemeClr val="tx1"/>
                </a:solidFill>
                <a:effectLst/>
                <a:latin typeface="+mn-lt"/>
                <a:ea typeface="+mn-ea"/>
                <a:cs typeface="+mn-cs"/>
              </a:rPr>
              <a:t>. Storage warehouses store goods for moderate to long periods. In contrast, </a:t>
            </a:r>
            <a:r>
              <a:rPr lang="en-US" sz="1200" b="1" kern="1200" dirty="0">
                <a:solidFill>
                  <a:schemeClr val="tx1"/>
                </a:solidFill>
                <a:effectLst/>
                <a:latin typeface="+mn-lt"/>
                <a:ea typeface="+mn-ea"/>
                <a:cs typeface="+mn-cs"/>
              </a:rPr>
              <a:t>distribution centers</a:t>
            </a:r>
            <a:r>
              <a:rPr lang="en-US" sz="1200" kern="1200" dirty="0">
                <a:solidFill>
                  <a:schemeClr val="tx1"/>
                </a:solidFill>
                <a:effectLst/>
                <a:latin typeface="+mn-lt"/>
                <a:ea typeface="+mn-ea"/>
                <a:cs typeface="+mn-cs"/>
              </a:rPr>
              <a:t> are designed to move goods rather than just store them.</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Inventory Management</a:t>
            </a:r>
          </a:p>
          <a:p>
            <a:r>
              <a:rPr lang="en-US" sz="1200" kern="1200" dirty="0">
                <a:solidFill>
                  <a:schemeClr val="tx1"/>
                </a:solidFill>
                <a:effectLst/>
                <a:latin typeface="+mn-lt"/>
                <a:ea typeface="+mn-ea"/>
                <a:cs typeface="+mn-cs"/>
              </a:rPr>
              <a:t>Inventory management also affects customer satisfaction. Managers must balance the costs of carrying larger inventories against resulting sales and profits.</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Many companies have greatly reduced their inventories and related costs through </a:t>
            </a:r>
            <a:r>
              <a:rPr lang="en-US" sz="1200" b="1" i="0" kern="1200" dirty="0">
                <a:solidFill>
                  <a:schemeClr val="tx1"/>
                </a:solidFill>
                <a:effectLst/>
                <a:latin typeface="+mn-lt"/>
                <a:ea typeface="+mn-ea"/>
                <a:cs typeface="+mn-cs"/>
              </a:rPr>
              <a:t>just-in-time</a:t>
            </a:r>
            <a:r>
              <a:rPr lang="en-US" sz="1200" i="0" kern="1200" dirty="0">
                <a:solidFill>
                  <a:schemeClr val="tx1"/>
                </a:solidFill>
                <a:effectLst/>
                <a:latin typeface="+mn-lt"/>
                <a:ea typeface="+mn-ea"/>
                <a:cs typeface="+mn-cs"/>
              </a:rPr>
              <a:t> logistics </a:t>
            </a:r>
            <a:r>
              <a:rPr lang="en-US" sz="1200" kern="1200" dirty="0">
                <a:solidFill>
                  <a:schemeClr val="tx1"/>
                </a:solidFill>
                <a:effectLst/>
                <a:latin typeface="+mn-lt"/>
                <a:ea typeface="+mn-ea"/>
                <a:cs typeface="+mn-cs"/>
              </a:rPr>
              <a:t>systems which result in substantial savings in inventory-carrying and inventory-handling costs. Companies using RFID know, at any time, exactly where a product is located physically within the supply chain. “Smart shelves” not only tell them when it’s time to reorder but also place the order automatically with suppliers.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Transportation</a:t>
            </a:r>
          </a:p>
          <a:p>
            <a:r>
              <a:rPr lang="en-US" sz="1200" kern="1200" dirty="0">
                <a:solidFill>
                  <a:schemeClr val="tx1"/>
                </a:solidFill>
                <a:effectLst/>
                <a:latin typeface="+mn-lt"/>
                <a:ea typeface="+mn-ea"/>
                <a:cs typeface="+mn-cs"/>
              </a:rPr>
              <a:t>The choice of transportation carriers affects the pricing of products, delivery performance, and the condition of goods when they arrive—all of which will affect customer satisfaction. In shipping goods to its warehouses, dealers, and customers, the company can choose among five main transportation modes: truck, rail, water, pipeline, and air, along with an alternative mode for digital products—the internet. </a:t>
            </a:r>
            <a:r>
              <a:rPr lang="en-US" sz="1200" b="1" kern="1200" dirty="0">
                <a:solidFill>
                  <a:schemeClr val="tx1"/>
                </a:solidFill>
                <a:effectLst/>
                <a:latin typeface="+mn-lt"/>
                <a:ea typeface="+mn-ea"/>
                <a:cs typeface="+mn-cs"/>
              </a:rPr>
              <a:t>Multimodal transportation </a:t>
            </a:r>
            <a:r>
              <a:rPr lang="en-US" sz="1200" b="0" kern="1200" dirty="0">
                <a:solidFill>
                  <a:schemeClr val="tx1"/>
                </a:solidFill>
                <a:effectLst/>
                <a:latin typeface="+mn-lt"/>
                <a:ea typeface="+mn-ea"/>
                <a:cs typeface="+mn-cs"/>
              </a:rPr>
              <a:t>involves c</a:t>
            </a:r>
            <a:r>
              <a:rPr lang="en-US" sz="1200" kern="1200" dirty="0">
                <a:solidFill>
                  <a:schemeClr val="tx1"/>
                </a:solidFill>
                <a:effectLst/>
                <a:latin typeface="+mn-lt"/>
                <a:ea typeface="+mn-ea"/>
                <a:cs typeface="+mn-cs"/>
              </a:rPr>
              <a:t>ombining two or more modes of transportation.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Logistics Information Management</a:t>
            </a:r>
          </a:p>
          <a:p>
            <a:r>
              <a:rPr lang="en-US" sz="1200" kern="1200" dirty="0">
                <a:solidFill>
                  <a:schemeClr val="tx1"/>
                </a:solidFill>
                <a:effectLst/>
                <a:latin typeface="+mn-lt"/>
                <a:ea typeface="+mn-ea"/>
                <a:cs typeface="+mn-cs"/>
              </a:rPr>
              <a:t>Companies manage their supply chains through information. Channel partners often link up to share information and make better joint logistics decisions. From a logistics perspective, flows of information, such as customer transactions, billing, shipment and inventory levels, and even customer data, are closely linked to channel performance. Companies need simple, accessible, fast, and accurate processes for capturing, processing, and sharing channel information.</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Information can be shared and managed in many ways, but most sharing takes place through </a:t>
            </a:r>
            <a:r>
              <a:rPr lang="en-US" sz="1200" i="1" kern="1200" dirty="0">
                <a:solidFill>
                  <a:schemeClr val="tx1"/>
                </a:solidFill>
                <a:effectLst/>
                <a:latin typeface="+mn-lt"/>
                <a:ea typeface="+mn-ea"/>
                <a:cs typeface="+mn-cs"/>
              </a:rPr>
              <a:t>electronic data interchange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EDI</a:t>
            </a:r>
            <a:r>
              <a:rPr lang="en-US" sz="1200" kern="1200" dirty="0">
                <a:solidFill>
                  <a:schemeClr val="tx1"/>
                </a:solidFill>
                <a:effectLst/>
                <a:latin typeface="+mn-lt"/>
                <a:ea typeface="+mn-ea"/>
                <a:cs typeface="+mn-cs"/>
              </a:rPr>
              <a:t>), the digital exchange of data between organizations, which is transmitted primarily</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via the internet. Walmart, for example, requires EDI links with its more than 100,000 suppliers through its Retail Link sales data system.</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dirty="0"/>
          </a:p>
        </p:txBody>
      </p:sp>
    </p:spTree>
    <p:extLst>
      <p:ext uri="{BB962C8B-B14F-4D97-AF65-F5344CB8AC3E}">
        <p14:creationId xmlns:p14="http://schemas.microsoft.com/office/powerpoint/2010/main" val="6682731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Integrated logistics management: Oracle’s supply chain management software solutions help companies to “gain sustainable advantage and drive innovation by transforming their traditional supply chains into integrated value chains.”</a:t>
            </a:r>
          </a:p>
          <a:p>
            <a:endParaRPr lang="en-US" sz="1200" kern="1200" dirty="0">
              <a:solidFill>
                <a:schemeClr val="tx1"/>
              </a:solidFill>
              <a:effectLst/>
              <a:latin typeface="+mn-lt"/>
              <a:ea typeface="+mn-ea"/>
              <a:cs typeface="+mn-cs"/>
            </a:endParaRPr>
          </a:p>
          <a:p>
            <a:r>
              <a:rPr lang="en-US" altLang="en-US" b="1" dirty="0"/>
              <a:t>Integrated Logistics Management</a:t>
            </a:r>
          </a:p>
          <a:p>
            <a:r>
              <a:rPr lang="en-US" altLang="en-US" dirty="0"/>
              <a:t>Today, more and more companies are adopting the concept of </a:t>
            </a:r>
            <a:r>
              <a:rPr lang="en-US" altLang="en-US" b="1" dirty="0"/>
              <a:t>integrated logistics management</a:t>
            </a:r>
            <a:r>
              <a:rPr lang="en-US" altLang="en-US" dirty="0"/>
              <a:t>.</a:t>
            </a:r>
            <a:r>
              <a:rPr lang="en-US" altLang="en-US" baseline="0" dirty="0"/>
              <a:t> </a:t>
            </a:r>
            <a:r>
              <a:rPr lang="en-US" altLang="en-US" dirty="0"/>
              <a:t>Inside, the company’s various departments must work closely together to maximize its own logistics performance. Outside, the company must integrate its logistics system with those of its suppliers and customers to maximize the performance of the entire distribution network.</a:t>
            </a:r>
          </a:p>
          <a:p>
            <a:endParaRPr lang="en-US" altLang="en-US" dirty="0"/>
          </a:p>
          <a:p>
            <a:r>
              <a:rPr lang="en-US" altLang="en-US" b="1" i="1" dirty="0"/>
              <a:t>Cross-Functional Teamwork Inside the Company</a:t>
            </a:r>
          </a:p>
          <a:p>
            <a:r>
              <a:rPr lang="en-US" dirty="0">
                <a:effectLst/>
              </a:rPr>
              <a:t>Most companies assign responsibility for various logistics activities to many different departments—marketing, sales, finance, operations, and purchasing. Too often, each function tries to optimize its own logistics performance without regard for the activities of the other functions.</a:t>
            </a:r>
            <a:r>
              <a:rPr lang="en-US" sz="1200" kern="1200" dirty="0">
                <a:solidFill>
                  <a:schemeClr val="tx1"/>
                </a:solidFill>
                <a:effectLst/>
                <a:latin typeface="+mn-lt"/>
                <a:ea typeface="+mn-ea"/>
                <a:cs typeface="+mn-cs"/>
              </a:rPr>
              <a:t> Because distribution activities involve strong trade-offs, decisions by different functions must be coordinated to achieve better overall logistics performance.</a:t>
            </a:r>
          </a:p>
          <a:p>
            <a:endParaRPr lang="en-US" altLang="en-US" dirty="0"/>
          </a:p>
          <a:p>
            <a:r>
              <a:rPr lang="en-US" altLang="en-US" b="1" i="1" dirty="0"/>
              <a:t>Building Logistics Partnerships</a:t>
            </a:r>
          </a:p>
          <a:p>
            <a:r>
              <a:rPr lang="en-US" altLang="en-US" dirty="0"/>
              <a:t>Companies must do more than improve their own logistics. They must also work with other channel partners to improve whole-channel distribution. The members of a marketing channel are linked closely in creating customer value and building customer relationships. One company’s distribution system is another company’s supply system. The success of each channel member depends on the performance of the entire supply chain. Smart companies coordinate their logistics strategies and forge strong partnerships with suppliers and customers to improve customer service and reduce channel costs. Many companies have created </a:t>
            </a:r>
            <a:r>
              <a:rPr lang="en-US" altLang="en-US" i="1" dirty="0"/>
              <a:t>cross-functional</a:t>
            </a:r>
            <a:r>
              <a:rPr lang="en-US" altLang="en-US" i="0" baseline="0" dirty="0"/>
              <a:t> and</a:t>
            </a:r>
            <a:r>
              <a:rPr lang="en-US" altLang="en-US" dirty="0"/>
              <a:t> </a:t>
            </a:r>
            <a:r>
              <a:rPr lang="en-US" altLang="en-US" i="1" dirty="0"/>
              <a:t>cross-company teams. </a:t>
            </a:r>
            <a:r>
              <a:rPr lang="en-US" altLang="en-US" i="0" dirty="0"/>
              <a:t>Other companies</a:t>
            </a:r>
            <a:r>
              <a:rPr lang="en-US" altLang="en-US" i="0" baseline="0" dirty="0"/>
              <a:t> </a:t>
            </a:r>
            <a:r>
              <a:rPr lang="en-US" altLang="en-US" dirty="0"/>
              <a:t>partner through </a:t>
            </a:r>
            <a:r>
              <a:rPr lang="en-US" altLang="en-US" i="1" dirty="0"/>
              <a:t>shared projects</a:t>
            </a:r>
            <a:r>
              <a:rPr lang="en-US" altLang="en-US" dirty="0"/>
              <a:t>. The point is that all supply chain members must work together in the cause of bringing value to final consumers.</a:t>
            </a:r>
          </a:p>
          <a:p>
            <a:endParaRPr lang="en-US" altLang="en-US" b="1" i="1" dirty="0"/>
          </a:p>
          <a:p>
            <a:r>
              <a:rPr lang="en-US" altLang="en-US" b="1" i="1" dirty="0"/>
              <a:t>Third-Party Logistics</a:t>
            </a:r>
          </a:p>
          <a:p>
            <a:r>
              <a:rPr lang="en-US" altLang="en-US" dirty="0"/>
              <a:t>Although most big companies love to make and sell their products, many loathe the associated logistics “grunt work.” A growing number of firms now outsource some or all of their logistics to </a:t>
            </a:r>
            <a:r>
              <a:rPr lang="en-US" altLang="en-US" b="1" dirty="0"/>
              <a:t>third-party logistics (3PL) providers</a:t>
            </a:r>
            <a:r>
              <a:rPr lang="en-US" altLang="en-US" dirty="0"/>
              <a:t> such as Ryder, Penske Logistics, BAX Global, DHL Logistics, FedEx Logistics, and UPS Business Solutions. Outsourced logistics providers can help companies improve their own logistics systems or even take over and manage part or all of their logistics operations.</a:t>
            </a:r>
          </a:p>
          <a:p>
            <a:endParaRPr lang="en-US" sz="1200" kern="1200" dirty="0">
              <a:solidFill>
                <a:schemeClr val="tx1"/>
              </a:solidFill>
              <a:effectLst/>
              <a:latin typeface="+mn-lt"/>
              <a:ea typeface="+mn-ea"/>
              <a:cs typeface="+mn-cs"/>
            </a:endParaRP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dirty="0"/>
          </a:p>
        </p:txBody>
      </p:sp>
    </p:spTree>
    <p:extLst>
      <p:ext uri="{BB962C8B-B14F-4D97-AF65-F5344CB8AC3E}">
        <p14:creationId xmlns:p14="http://schemas.microsoft.com/office/powerpoint/2010/main" val="18693677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Producing a product or service and making it available to buyers requires building relationships not only with customers but also with key suppliers and resellers in the company’s </a:t>
            </a:r>
            <a:r>
              <a:rPr lang="en-US" altLang="en-US" i="1" dirty="0"/>
              <a:t>supply chain</a:t>
            </a:r>
            <a:r>
              <a:rPr lang="en-US" altLang="en-US" dirty="0"/>
              <a:t>. This supply chain consists of upstream and downstream partners. </a:t>
            </a:r>
          </a:p>
          <a:p>
            <a:endParaRPr lang="en-US" altLang="en-US" dirty="0"/>
          </a:p>
          <a:p>
            <a:r>
              <a:rPr lang="en-US" altLang="en-US" dirty="0"/>
              <a:t>Marketers</a:t>
            </a:r>
            <a:r>
              <a:rPr lang="en-US" altLang="en-US" baseline="0" dirty="0"/>
              <a:t> </a:t>
            </a:r>
            <a:r>
              <a:rPr lang="en-US" altLang="en-US" dirty="0"/>
              <a:t>have traditionally focused on the downstream marketing channel partners, such as wholesalers and retailers, who form a vital link between the firm and its customers.</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5</a:t>
            </a:fld>
            <a:endParaRPr lang="en-US" dirty="0"/>
          </a:p>
        </p:txBody>
      </p:sp>
    </p:spTree>
    <p:extLst>
      <p:ext uri="{BB962C8B-B14F-4D97-AF65-F5344CB8AC3E}">
        <p14:creationId xmlns:p14="http://schemas.microsoft.com/office/powerpoint/2010/main" val="32348849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The term </a:t>
            </a:r>
            <a:r>
              <a:rPr lang="en-US" altLang="en-US" i="1" dirty="0"/>
              <a:t>supply chain</a:t>
            </a:r>
            <a:r>
              <a:rPr lang="en-US" altLang="en-US" dirty="0"/>
              <a:t> may be too limited;</a:t>
            </a:r>
            <a:r>
              <a:rPr lang="en-US" altLang="en-US" baseline="0" dirty="0"/>
              <a:t> a</a:t>
            </a:r>
            <a:r>
              <a:rPr lang="en-US" altLang="en-US" dirty="0"/>
              <a:t> better term would be </a:t>
            </a:r>
            <a:r>
              <a:rPr lang="en-US" altLang="en-US" i="1" dirty="0"/>
              <a:t>demand chain</a:t>
            </a:r>
            <a:r>
              <a:rPr lang="en-US" altLang="en-US" dirty="0"/>
              <a:t> because it suggests a </a:t>
            </a:r>
            <a:r>
              <a:rPr lang="en-US" altLang="en-US" i="1" dirty="0"/>
              <a:t>sense-and-respond</a:t>
            </a:r>
            <a:r>
              <a:rPr lang="en-US" altLang="en-US" dirty="0"/>
              <a:t> view of the market. </a:t>
            </a:r>
          </a:p>
          <a:p>
            <a:endParaRPr lang="en-US" altLang="en-US" dirty="0"/>
          </a:p>
          <a:p>
            <a:r>
              <a:rPr lang="en-US" altLang="en-US" dirty="0"/>
              <a:t>Under this view, planning starts by identifying the needs of target customers, to which the company responds by organizing a chain of resources and activities with the goal of creating customer value.</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6</a:t>
            </a:fld>
            <a:endParaRPr lang="en-US" dirty="0"/>
          </a:p>
        </p:txBody>
      </p:sp>
    </p:spTree>
    <p:extLst>
      <p:ext uri="{BB962C8B-B14F-4D97-AF65-F5344CB8AC3E}">
        <p14:creationId xmlns:p14="http://schemas.microsoft.com/office/powerpoint/2010/main" val="40961278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A demand chain view of a business may be too limited because it takes a step-by-step, linear view of purchase-production-consumption activities. Instead, most large companies today are engaged in building and managing a complex, continuously evolving value delivery network.</a:t>
            </a: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dirty="0"/>
          </a:p>
        </p:txBody>
      </p:sp>
    </p:spTree>
    <p:extLst>
      <p:ext uri="{BB962C8B-B14F-4D97-AF65-F5344CB8AC3E}">
        <p14:creationId xmlns:p14="http://schemas.microsoft.com/office/powerpoint/2010/main" val="132943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Few producers sell their goods directly to final users. Instead, most use intermediaries to bring their products to market. They try to forge a </a:t>
            </a:r>
            <a:r>
              <a:rPr lang="en-US" sz="1200" b="1" kern="1200" dirty="0">
                <a:solidFill>
                  <a:schemeClr val="tx1"/>
                </a:solidFill>
                <a:effectLst/>
                <a:latin typeface="+mn-lt"/>
                <a:ea typeface="+mn-ea"/>
                <a:cs typeface="+mn-cs"/>
              </a:rPr>
              <a:t>marketing channel</a:t>
            </a:r>
            <a:r>
              <a:rPr lang="en-US" sz="1200" kern="1200" dirty="0">
                <a:solidFill>
                  <a:schemeClr val="tx1"/>
                </a:solidFill>
                <a:effectLst/>
                <a:latin typeface="+mn-lt"/>
                <a:ea typeface="+mn-ea"/>
                <a:cs typeface="+mn-cs"/>
              </a:rPr>
              <a:t> (or </a:t>
            </a:r>
            <a:r>
              <a:rPr lang="en-US" sz="1200" b="1" kern="1200" dirty="0">
                <a:solidFill>
                  <a:schemeClr val="tx1"/>
                </a:solidFill>
                <a:effectLst/>
                <a:latin typeface="+mn-lt"/>
                <a:ea typeface="+mn-ea"/>
                <a:cs typeface="+mn-cs"/>
              </a:rPr>
              <a:t>distribution channel</a:t>
            </a:r>
            <a:r>
              <a:rPr lang="en-US" sz="1200" kern="1200" dirty="0">
                <a:solidFill>
                  <a:schemeClr val="tx1"/>
                </a:solidFill>
                <a:effectLst/>
                <a:latin typeface="+mn-lt"/>
                <a:ea typeface="+mn-ea"/>
                <a:cs typeface="+mn-cs"/>
              </a:rPr>
              <a:t>)—a set of interdependent organizations that help make a product or service available for use or consumption by the consumer or business user.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 company’s channel decisions directly affect every other marketing decision. Pricing depends on whether the company works with national discount chains, uses high-quality specialty stores, or sells directly to consumers online. Whether a company develops or acquires certain new products may depend on how well those products fit the capabilities of its channel members.</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Many companies have used imaginative distribution systems to gain a competitive advantage. Examples include: Enterprise Rent-A-Car revolutionized the car-rental business, and Apple selling music for the iPod via the internet on iTunes and Amazon.com forever changed the face of retailing and became the Walmart of the internet.</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Distribution channel decisions often involve long-term commitments to other firms. Therefore, management must design its channels carefully, with an eye on both today’s likely selling environment and tomorrow’s as well.</a:t>
            </a:r>
          </a:p>
          <a:p>
            <a:endParaRPr lang="en-US" altLang="en-US" dirty="0"/>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268873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Why do producers give some of the selling job to channel partners? After all, doing so means giving up some control over how and to whom they sell their products. </a:t>
            </a:r>
          </a:p>
          <a:p>
            <a:endParaRPr lang="en-US" altLang="en-US" dirty="0"/>
          </a:p>
          <a:p>
            <a:r>
              <a:rPr lang="en-US" altLang="en-US" dirty="0"/>
              <a:t>Producers use intermediaries because they create greater efficiency in making goods available to target markets. Through their contacts, experience, specialization, and scale of operation, intermediaries usually offer the firm more than it can achieve on its own.</a:t>
            </a:r>
          </a:p>
          <a:p>
            <a:pPr eaLnBrk="1" hangingPunct="1">
              <a:spcBef>
                <a:spcPct val="0"/>
              </a:spcBef>
            </a:pPr>
            <a:endParaRPr lang="en-US" altLang="en-US" dirty="0">
              <a:solidFill>
                <a:srgbClr val="008000"/>
              </a:solidFill>
              <a:cs typeface="Arial" panose="020B0604020202020204" pitchFamily="34" charset="0"/>
              <a:sym typeface="Arial" panose="020B0604020202020204" pitchFamily="3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28663901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CC63437D-3AF5-469C-A22E-CC660C5E4467}"/>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4/30/2020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09DC2E48-2D21-46B4-A0EA-FCEA1AEAF6A3}"/>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lvl1pPr>
              <a:defRPr sz="3000" b="1"/>
            </a:lvl1pPr>
          </a:lstStyle>
          <a:p>
            <a:r>
              <a:rPr lang="en-US" dirty="0"/>
              <a:t>Click to edit Master title style</a:t>
            </a:r>
          </a:p>
        </p:txBody>
      </p:sp>
      <p:sp>
        <p:nvSpPr>
          <p:cNvPr id="3" name="Content Placeholder 2"/>
          <p:cNvSpPr>
            <a:spLocks noGrp="1"/>
          </p:cNvSpPr>
          <p:nvPr>
            <p:ph idx="1"/>
          </p:nvPr>
        </p:nvSpPr>
        <p:spPr>
          <a:xfrm>
            <a:off x="685800" y="1981200"/>
            <a:ext cx="2971800" cy="4114800"/>
          </a:xfrm>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457200" y="1447800"/>
            <a:ext cx="3200400" cy="381000"/>
          </a:xfrm>
        </p:spPr>
        <p:txBody>
          <a:bodyPr/>
          <a:lstStyle>
            <a:lvl1pPr algn="ctr">
              <a:buNone/>
              <a:defRPr sz="1500" b="0" i="1">
                <a:solidFill>
                  <a:srgbClr val="C00000"/>
                </a:solidFill>
              </a:defRPr>
            </a:lvl1pPr>
          </a:lstStyle>
          <a:p>
            <a:pPr lvl="0"/>
            <a:r>
              <a:rPr lang="en-US" dirty="0"/>
              <a:t>Click to edit Master text styles</a:t>
            </a:r>
          </a:p>
        </p:txBody>
      </p:sp>
      <p:sp>
        <p:nvSpPr>
          <p:cNvPr id="13" name="Content Placeholder 12"/>
          <p:cNvSpPr>
            <a:spLocks noGrp="1"/>
          </p:cNvSpPr>
          <p:nvPr>
            <p:ph sz="quarter" idx="14"/>
          </p:nvPr>
        </p:nvSpPr>
        <p:spPr>
          <a:xfrm>
            <a:off x="3810000" y="1524000"/>
            <a:ext cx="43434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5"/>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7" name="Slide Number Placeholder 5"/>
          <p:cNvSpPr>
            <a:spLocks noGrp="1"/>
          </p:cNvSpPr>
          <p:nvPr>
            <p:ph type="sldNum" sz="quarter" idx="16"/>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3B9C43FB-8E13-4032-B5FB-47B8DE62B1F0}" type="slidenum">
              <a:rPr lang="en-US" altLang="en-US"/>
              <a:pPr>
                <a:defRPr/>
              </a:pPr>
              <a:t>‹#›</a:t>
            </a:fld>
            <a:endParaRPr lang="en-US" altLang="en-US"/>
          </a:p>
        </p:txBody>
      </p:sp>
    </p:spTree>
    <p:extLst>
      <p:ext uri="{BB962C8B-B14F-4D97-AF65-F5344CB8AC3E}">
        <p14:creationId xmlns:p14="http://schemas.microsoft.com/office/powerpoint/2010/main" val="2559877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3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4/30/2020</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3" name="Text Placeholder 4">
            <a:extLst>
              <a:ext uri="{FF2B5EF4-FFF2-40B4-BE49-F238E27FC236}">
                <a16:creationId xmlns:a16="http://schemas.microsoft.com/office/drawing/2014/main" id="{A3677BCC-3799-4CEF-B182-5624E410785B}"/>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sz="1200"/>
            </a:lvl1pPr>
          </a:lstStyle>
          <a:p>
            <a:pPr algn="r" fontAlgn="base"/>
            <a:endParaRPr lang="en-US" sz="1600" dirty="0"/>
          </a:p>
        </p:txBody>
      </p:sp>
      <p:sp>
        <p:nvSpPr>
          <p:cNvPr id="3" name="Picture Placeholder 2">
            <a:extLst>
              <a:ext uri="{FF2B5EF4-FFF2-40B4-BE49-F238E27FC236}">
                <a16:creationId xmlns:a16="http://schemas.microsoft.com/office/drawing/2014/main" id="{8EF41047-340A-449D-97DC-42F82207109C}"/>
              </a:ext>
            </a:extLst>
          </p:cNvPr>
          <p:cNvSpPr>
            <a:spLocks noGrp="1"/>
          </p:cNvSpPr>
          <p:nvPr>
            <p:ph type="pic" sz="quarter" idx="17"/>
          </p:nvPr>
        </p:nvSpPr>
        <p:spPr>
          <a:xfrm>
            <a:off x="457200" y="1600199"/>
            <a:ext cx="4114800" cy="4309233"/>
          </a:xfrm>
        </p:spPr>
        <p:txBody>
          <a:bodyPr/>
          <a:lstStyle/>
          <a:p>
            <a:endParaRPr lang="en-IN"/>
          </a:p>
        </p:txBody>
      </p:sp>
    </p:spTree>
    <p:extLst>
      <p:ext uri="{BB962C8B-B14F-4D97-AF65-F5344CB8AC3E}">
        <p14:creationId xmlns:p14="http://schemas.microsoft.com/office/powerpoint/2010/main" val="34650560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28571530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Picture">
    <p:spTree>
      <p:nvGrpSpPr>
        <p:cNvPr id="1" name=""/>
        <p:cNvGrpSpPr/>
        <p:nvPr/>
      </p:nvGrpSpPr>
      <p:grpSpPr>
        <a:xfrm>
          <a:off x="0" y="0"/>
          <a:ext cx="0" cy="0"/>
          <a:chOff x="0" y="0"/>
          <a:chExt cx="0" cy="0"/>
        </a:xfrm>
      </p:grpSpPr>
      <p:sp>
        <p:nvSpPr>
          <p:cNvPr id="8" name="Title 7"/>
          <p:cNvSpPr>
            <a:spLocks noGrp="1"/>
          </p:cNvSpPr>
          <p:nvPr>
            <p:ph type="title"/>
          </p:nvPr>
        </p:nvSpPr>
        <p:spPr/>
        <p:txBody>
          <a:bodyPr anchor="ct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5155499"/>
            <a:ext cx="8229600" cy="86430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a:extLst>
              <a:ext uri="{FF2B5EF4-FFF2-40B4-BE49-F238E27FC236}">
                <a16:creationId xmlns:a16="http://schemas.microsoft.com/office/drawing/2014/main" id="{93F11C3E-2363-406A-811C-74C175320598}"/>
              </a:ext>
            </a:extLst>
          </p:cNvPr>
          <p:cNvSpPr>
            <a:spLocks noGrp="1"/>
          </p:cNvSpPr>
          <p:nvPr>
            <p:ph type="pic" sz="quarter" idx="14"/>
          </p:nvPr>
        </p:nvSpPr>
        <p:spPr>
          <a:xfrm>
            <a:off x="381000" y="4038600"/>
            <a:ext cx="8305800" cy="863600"/>
          </a:xfrm>
        </p:spPr>
        <p:txBody>
          <a:bodyPr/>
          <a:lstStyle/>
          <a:p>
            <a:endParaRPr lang="en-IN"/>
          </a:p>
        </p:txBody>
      </p:sp>
      <p:sp>
        <p:nvSpPr>
          <p:cNvPr id="13" name="Picture Placeholder 12">
            <a:extLst>
              <a:ext uri="{FF2B5EF4-FFF2-40B4-BE49-F238E27FC236}">
                <a16:creationId xmlns:a16="http://schemas.microsoft.com/office/drawing/2014/main" id="{9E4A5F46-BB47-441A-BCBB-FEC5F72EC3D2}"/>
              </a:ext>
            </a:extLst>
          </p:cNvPr>
          <p:cNvSpPr>
            <a:spLocks noGrp="1"/>
          </p:cNvSpPr>
          <p:nvPr>
            <p:ph type="pic" sz="quarter" idx="15"/>
          </p:nvPr>
        </p:nvSpPr>
        <p:spPr>
          <a:xfrm>
            <a:off x="457200" y="2514600"/>
            <a:ext cx="8213725" cy="1143000"/>
          </a:xfrm>
        </p:spPr>
        <p:txBody>
          <a:bodyPr/>
          <a:lstStyle/>
          <a:p>
            <a:endParaRPr lang="en-IN"/>
          </a:p>
        </p:txBody>
      </p:sp>
    </p:spTree>
    <p:extLst>
      <p:ext uri="{BB962C8B-B14F-4D97-AF65-F5344CB8AC3E}">
        <p14:creationId xmlns:p14="http://schemas.microsoft.com/office/powerpoint/2010/main" val="4098231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4/30/2020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00F3AB71-FEF4-4A35-ADA3-17A535D4FA9C}"/>
              </a:ext>
            </a:extLst>
          </p:cNvPr>
          <p:cNvSpPr>
            <a:spLocks noGrp="1"/>
          </p:cNvSpPr>
          <p:nvPr>
            <p:ph type="body" sz="quarter" idx="16"/>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4/30/2020</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4/30/2020</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4/30/2020</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9" name="Text Placeholder 4">
            <a:extLst>
              <a:ext uri="{FF2B5EF4-FFF2-40B4-BE49-F238E27FC236}">
                <a16:creationId xmlns:a16="http://schemas.microsoft.com/office/drawing/2014/main" id="{6933929B-2CCA-4E23-8E74-688B683E7A42}"/>
              </a:ext>
            </a:extLst>
          </p:cNvPr>
          <p:cNvSpPr>
            <a:spLocks noGrp="1"/>
          </p:cNvSpPr>
          <p:nvPr>
            <p:ph type="body" sz="quarter" idx="15"/>
          </p:nvPr>
        </p:nvSpPr>
        <p:spPr>
          <a:xfrm>
            <a:off x="3578470" y="6404786"/>
            <a:ext cx="5102225" cy="246221"/>
          </a:xfrm>
        </p:spPr>
        <p:txBody>
          <a:bodyPr vert="horz" wrap="square" lIns="0" tIns="0" rIns="0" bIns="0" rtlCol="0">
            <a:spAutoFit/>
          </a:bodyPr>
          <a:lstStyle>
            <a:lvl1pPr marL="0" indent="0">
              <a:buNone/>
              <a:defRPr/>
            </a:lvl1pPr>
          </a:lstStyle>
          <a:p>
            <a:pPr algn="r" fontAlgn="base"/>
            <a:r>
              <a:rPr lang="en-US" sz="1600" dirty="0"/>
              <a:t>Copyright © 2021, 2018, 2016 Pearson Education, Inc.</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4/30/2020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4/30/2020</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10" name="Picture 9" descr="Pearson Logo"/>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2" name="Text Placeholder 4">
            <a:extLst>
              <a:ext uri="{FF2B5EF4-FFF2-40B4-BE49-F238E27FC236}">
                <a16:creationId xmlns:a16="http://schemas.microsoft.com/office/drawing/2014/main" id="{A8270A9D-0BF7-4656-B623-8F8F6E783A8B}"/>
              </a:ext>
            </a:extLst>
          </p:cNvPr>
          <p:cNvSpPr txBox="1">
            <a:spLocks/>
          </p:cNvSpPr>
          <p:nvPr userDrawn="1"/>
        </p:nvSpPr>
        <p:spPr>
          <a:xfrm>
            <a:off x="3578470" y="6404786"/>
            <a:ext cx="5102225" cy="246221"/>
          </a:xfrm>
          <a:prstGeom prst="rect">
            <a:avLst/>
          </a:prstGeom>
        </p:spPr>
        <p:txBody>
          <a:bodyPr vert="horz" wrap="square" lIns="0" tIns="0" rIns="0" bIns="0" rtlCol="0">
            <a:sp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lgn="r" fontAlgn="base">
              <a:buNone/>
            </a:pPr>
            <a:r>
              <a:rPr lang="en-US" dirty="0"/>
              <a:t>Copyright © 2021, 2018, 2016 Pearson Education, Inc.</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7" r:id="rId14"/>
    <p:sldLayoutId id="2147483668" r:id="rId15"/>
    <p:sldLayoutId id="2147483669" r:id="rId16"/>
    <p:sldLayoutId id="2147483670" r:id="rId17"/>
    <p:sldLayoutId id="2147483671" r:id="rId18"/>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8.xml"/><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3.xml"/><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7.xml"/><Relationship Id="rId1" Type="http://schemas.openxmlformats.org/officeDocument/2006/relationships/slideLayout" Target="../slideLayouts/slideLayout17.xml"/><Relationship Id="rId4" Type="http://schemas.openxmlformats.org/officeDocument/2006/relationships/image" Target="../media/image16.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877"/>
            <a:ext cx="8229600" cy="555051"/>
          </a:xfrm>
        </p:spPr>
        <p:txBody>
          <a:bodyPr>
            <a:spAutoFit/>
          </a:bodyPr>
          <a:lstStyle/>
          <a:p>
            <a:r>
              <a:rPr lang="en-US" altLang="en-US" sz="3600" dirty="0">
                <a:latin typeface="+mj-lt"/>
                <a:sym typeface="Times New Roman" panose="02020603050405020304" pitchFamily="18" charset="0"/>
              </a:rPr>
              <a:t>Principles of Marketing</a:t>
            </a:r>
            <a:endParaRPr lang="en-IN" sz="3600" dirty="0">
              <a:latin typeface="+mj-lt"/>
            </a:endParaRPr>
          </a:p>
        </p:txBody>
      </p:sp>
      <p:sp>
        <p:nvSpPr>
          <p:cNvPr id="3" name="Text Placeholder 2"/>
          <p:cNvSpPr>
            <a:spLocks noGrp="1"/>
          </p:cNvSpPr>
          <p:nvPr>
            <p:ph type="body" sz="quarter" idx="13"/>
          </p:nvPr>
        </p:nvSpPr>
        <p:spPr>
          <a:xfrm>
            <a:off x="457200" y="846959"/>
            <a:ext cx="8229600" cy="359857"/>
          </a:xfrm>
        </p:spPr>
        <p:txBody>
          <a:bodyPr>
            <a:spAutoFit/>
          </a:bodyPr>
          <a:lstStyle/>
          <a:p>
            <a:r>
              <a:rPr lang="en-US" dirty="0"/>
              <a:t>Eighteenth Edition</a:t>
            </a:r>
            <a:endParaRPr lang="en-IN" dirty="0"/>
          </a:p>
        </p:txBody>
      </p:sp>
      <p:sp>
        <p:nvSpPr>
          <p:cNvPr id="4" name="Text Placeholder 3"/>
          <p:cNvSpPr>
            <a:spLocks noGrp="1"/>
          </p:cNvSpPr>
          <p:nvPr>
            <p:ph type="body" sz="quarter" idx="14"/>
          </p:nvPr>
        </p:nvSpPr>
        <p:spPr>
          <a:xfrm>
            <a:off x="4583872" y="2911153"/>
            <a:ext cx="4102928" cy="492443"/>
          </a:xfrm>
        </p:spPr>
        <p:txBody>
          <a:bodyPr vert="horz" wrap="square" lIns="0" tIns="0" rIns="0" bIns="0" rtlCol="0" anchor="ctr">
            <a:spAutoFit/>
          </a:bodyPr>
          <a:lstStyle/>
          <a:p>
            <a:pPr>
              <a:spcBef>
                <a:spcPct val="0"/>
              </a:spcBef>
              <a:defRPr/>
            </a:pPr>
            <a:r>
              <a:rPr lang="en-US" sz="3200" dirty="0"/>
              <a:t>Chapter 12</a:t>
            </a:r>
          </a:p>
        </p:txBody>
      </p:sp>
      <p:sp>
        <p:nvSpPr>
          <p:cNvPr id="5" name="Text Placeholder 4"/>
          <p:cNvSpPr>
            <a:spLocks noGrp="1"/>
          </p:cNvSpPr>
          <p:nvPr>
            <p:ph type="body" sz="quarter" idx="15"/>
          </p:nvPr>
        </p:nvSpPr>
        <p:spPr>
          <a:xfrm>
            <a:off x="4586514" y="3517561"/>
            <a:ext cx="4102928" cy="615553"/>
          </a:xfrm>
        </p:spPr>
        <p:txBody>
          <a:bodyPr vert="horz" wrap="square" lIns="0" tIns="0" rIns="0" bIns="0" rtlCol="0">
            <a:spAutoFit/>
          </a:bodyPr>
          <a:lstStyle/>
          <a:p>
            <a:pPr>
              <a:spcBef>
                <a:spcPct val="0"/>
              </a:spcBef>
              <a:defRPr/>
            </a:pPr>
            <a:r>
              <a:rPr lang="en-US" sz="2000" dirty="0"/>
              <a:t>Marketing Channels: Delivering Customer Value</a:t>
            </a:r>
          </a:p>
        </p:txBody>
      </p:sp>
      <p:pic>
        <p:nvPicPr>
          <p:cNvPr id="12" name="Picture Placeholder 11" descr="Front Cover: Principles of Marketing, Eighteenth Edition by Kotler and Armstrong">
            <a:extLst>
              <a:ext uri="{FF2B5EF4-FFF2-40B4-BE49-F238E27FC236}">
                <a16:creationId xmlns:a16="http://schemas.microsoft.com/office/drawing/2014/main" id="{464A9C8D-6CAF-462A-9D4E-6F88E0C0BCF6}"/>
              </a:ext>
            </a:extLst>
          </p:cNvPr>
          <p:cNvPicPr>
            <a:picLocks noGrp="1" noChangeAspect="1"/>
          </p:cNvPicPr>
          <p:nvPr>
            <p:ph type="pic" sz="quarter" idx="17"/>
          </p:nvPr>
        </p:nvPicPr>
        <p:blipFill>
          <a:blip r:embed="rId3">
            <a:extLst>
              <a:ext uri="{28A0092B-C50C-407E-A947-70E740481C1C}">
                <a14:useLocalDpi xmlns:a14="http://schemas.microsoft.com/office/drawing/2010/main" val="0"/>
              </a:ext>
            </a:extLst>
          </a:blip>
          <a:stretch>
            <a:fillRect/>
          </a:stretch>
        </p:blipFill>
        <p:spPr>
          <a:xfrm>
            <a:off x="488868" y="1298200"/>
            <a:ext cx="3920217" cy="5017876"/>
          </a:xfrm>
          <a:prstGeom prst="rect">
            <a:avLst/>
          </a:prstGeom>
        </p:spPr>
      </p:pic>
      <p:sp>
        <p:nvSpPr>
          <p:cNvPr id="6" name="Text Placeholder 5">
            <a:extLst>
              <a:ext uri="{FF2B5EF4-FFF2-40B4-BE49-F238E27FC236}">
                <a16:creationId xmlns:a16="http://schemas.microsoft.com/office/drawing/2014/main" id="{7D98ACA4-C370-4839-9D3C-7EB60DD1C3A6}"/>
              </a:ext>
            </a:extLst>
          </p:cNvPr>
          <p:cNvSpPr>
            <a:spLocks noGrp="1"/>
          </p:cNvSpPr>
          <p:nvPr>
            <p:ph type="body" sz="quarter" idx="16"/>
          </p:nvPr>
        </p:nvSpPr>
        <p:spPr>
          <a:xfrm>
            <a:off x="3578470" y="6404786"/>
            <a:ext cx="5102225" cy="184666"/>
          </a:xfrm>
        </p:spPr>
        <p:txBody>
          <a:bodyPr/>
          <a:lstStyle/>
          <a:p>
            <a:pPr algn="r" fontAlgn="base"/>
            <a:r>
              <a:rPr lang="en-US" dirty="0">
                <a:latin typeface="Verdana" panose="020B0604030504040204" pitchFamily="34" charset="0"/>
                <a:ea typeface="Verdana" panose="020B0604030504040204" pitchFamily="34" charset="0"/>
              </a:rPr>
              <a:t>Copyright © 2021, 2018, 2016 Pearson Education, Inc.</a:t>
            </a:r>
          </a:p>
        </p:txBody>
      </p:sp>
    </p:spTree>
    <p:extLst>
      <p:ext uri="{BB962C8B-B14F-4D97-AF65-F5344CB8AC3E}">
        <p14:creationId xmlns:p14="http://schemas.microsoft.com/office/powerpoint/2010/main" val="290953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(3 of 7)</a:t>
            </a:r>
            <a:endParaRPr lang="en-US" sz="2000" dirty="0">
              <a:latin typeface="+mj-lt"/>
            </a:endParaRPr>
          </a:p>
        </p:txBody>
      </p:sp>
      <p:sp>
        <p:nvSpPr>
          <p:cNvPr id="3" name="Content Placeholder 2"/>
          <p:cNvSpPr>
            <a:spLocks noGrp="1"/>
          </p:cNvSpPr>
          <p:nvPr>
            <p:ph idx="1"/>
          </p:nvPr>
        </p:nvSpPr>
        <p:spPr>
          <a:xfrm>
            <a:off x="457200" y="1384300"/>
            <a:ext cx="8229600" cy="759966"/>
          </a:xfrm>
        </p:spPr>
        <p:txBody>
          <a:bodyPr>
            <a:spAutoFit/>
          </a:bodyPr>
          <a:lstStyle/>
          <a:p>
            <a:pPr marL="0" indent="0">
              <a:buNone/>
              <a:defRPr/>
            </a:pPr>
            <a:r>
              <a:rPr lang="en-US" sz="2400" b="1" dirty="0">
                <a:solidFill>
                  <a:srgbClr val="000000"/>
                </a:solidFill>
              </a:rPr>
              <a:t>Figure 12.1</a:t>
            </a:r>
            <a:r>
              <a:rPr lang="en-US" sz="2400" dirty="0">
                <a:solidFill>
                  <a:srgbClr val="000000"/>
                </a:solidFill>
              </a:rPr>
              <a:t> How a Distributor Reduces the Number of Channel Transactions</a:t>
            </a:r>
          </a:p>
        </p:txBody>
      </p:sp>
      <p:pic>
        <p:nvPicPr>
          <p:cNvPr id="8" name="Picture Placeholder 7" descr="A figure shows reduction in the number of contacts with a distributor. &#10;Long description is available in notes, press F6">
            <a:extLst>
              <a:ext uri="{FF2B5EF4-FFF2-40B4-BE49-F238E27FC236}">
                <a16:creationId xmlns:a16="http://schemas.microsoft.com/office/drawing/2014/main" id="{D2677045-3BEC-4D4A-AA36-E58687BB55A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7331" y="2615675"/>
            <a:ext cx="8029339" cy="2794525"/>
          </a:xfrm>
          <a:prstGeom prst="rect">
            <a:avLst/>
          </a:prstGeom>
        </p:spPr>
      </p:pic>
    </p:spTree>
    <p:extLst>
      <p:ext uri="{BB962C8B-B14F-4D97-AF65-F5344CB8AC3E}">
        <p14:creationId xmlns:p14="http://schemas.microsoft.com/office/powerpoint/2010/main" val="1218473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(4 of 7)</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How Channel Members Add Value</a:t>
            </a:r>
            <a:endParaRPr lang="en-US" sz="2400" dirty="0"/>
          </a:p>
        </p:txBody>
      </p:sp>
      <p:sp>
        <p:nvSpPr>
          <p:cNvPr id="4" name="Content Placeholder 3"/>
          <p:cNvSpPr>
            <a:spLocks noGrp="1"/>
          </p:cNvSpPr>
          <p:nvPr>
            <p:ph idx="13"/>
          </p:nvPr>
        </p:nvSpPr>
        <p:spPr>
          <a:xfrm>
            <a:off x="457200" y="1876425"/>
            <a:ext cx="8229600" cy="3457575"/>
          </a:xfrm>
        </p:spPr>
        <p:txBody>
          <a:bodyPr/>
          <a:lstStyle/>
          <a:p>
            <a:pPr lvl="0">
              <a:spcBef>
                <a:spcPts val="600"/>
              </a:spcBef>
            </a:pPr>
            <a:r>
              <a:rPr lang="en-US" sz="2400" dirty="0"/>
              <a:t>Information</a:t>
            </a:r>
          </a:p>
          <a:p>
            <a:pPr lvl="0">
              <a:spcBef>
                <a:spcPts val="600"/>
              </a:spcBef>
            </a:pPr>
            <a:r>
              <a:rPr lang="en-US" sz="2400" dirty="0"/>
              <a:t>Promotion</a:t>
            </a:r>
          </a:p>
          <a:p>
            <a:pPr lvl="0">
              <a:spcBef>
                <a:spcPts val="600"/>
              </a:spcBef>
            </a:pPr>
            <a:r>
              <a:rPr lang="en-US" sz="2400" dirty="0"/>
              <a:t>Contact</a:t>
            </a:r>
          </a:p>
          <a:p>
            <a:pPr lvl="0">
              <a:spcBef>
                <a:spcPts val="600"/>
              </a:spcBef>
            </a:pPr>
            <a:r>
              <a:rPr lang="en-US" sz="2400" dirty="0"/>
              <a:t>Matching</a:t>
            </a:r>
          </a:p>
          <a:p>
            <a:pPr lvl="0">
              <a:spcBef>
                <a:spcPts val="600"/>
              </a:spcBef>
            </a:pPr>
            <a:r>
              <a:rPr lang="en-US" sz="2400" dirty="0"/>
              <a:t>Negotiation</a:t>
            </a:r>
          </a:p>
          <a:p>
            <a:pPr lvl="0">
              <a:spcBef>
                <a:spcPts val="600"/>
              </a:spcBef>
            </a:pPr>
            <a:r>
              <a:rPr lang="en-US" sz="2400" dirty="0"/>
              <a:t>Physical distribution</a:t>
            </a:r>
          </a:p>
          <a:p>
            <a:pPr lvl="0">
              <a:spcBef>
                <a:spcPts val="600"/>
              </a:spcBef>
            </a:pPr>
            <a:r>
              <a:rPr lang="en-US" sz="2400" dirty="0"/>
              <a:t>Financing</a:t>
            </a:r>
          </a:p>
          <a:p>
            <a:pPr lvl="0">
              <a:spcBef>
                <a:spcPts val="600"/>
              </a:spcBef>
            </a:pPr>
            <a:r>
              <a:rPr lang="en-US" sz="2400" dirty="0"/>
              <a:t>Risk taking</a:t>
            </a:r>
          </a:p>
        </p:txBody>
      </p:sp>
    </p:spTree>
    <p:extLst>
      <p:ext uri="{BB962C8B-B14F-4D97-AF65-F5344CB8AC3E}">
        <p14:creationId xmlns:p14="http://schemas.microsoft.com/office/powerpoint/2010/main" val="4033583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(5 of 7)</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Number of Channel Levels</a:t>
            </a:r>
          </a:p>
        </p:txBody>
      </p:sp>
      <p:sp>
        <p:nvSpPr>
          <p:cNvPr id="4" name="Content Placeholder 3"/>
          <p:cNvSpPr>
            <a:spLocks noGrp="1"/>
          </p:cNvSpPr>
          <p:nvPr>
            <p:ph idx="13"/>
          </p:nvPr>
        </p:nvSpPr>
        <p:spPr>
          <a:xfrm>
            <a:off x="457200" y="1876425"/>
            <a:ext cx="8229600" cy="2771775"/>
          </a:xfrm>
        </p:spPr>
        <p:txBody>
          <a:bodyPr/>
          <a:lstStyle/>
          <a:p>
            <a:pPr marL="0" indent="0">
              <a:spcBef>
                <a:spcPts val="600"/>
              </a:spcBef>
              <a:buNone/>
            </a:pPr>
            <a:r>
              <a:rPr lang="en-US" sz="2400" b="1" dirty="0">
                <a:solidFill>
                  <a:srgbClr val="000000"/>
                </a:solidFill>
              </a:rPr>
              <a:t>Channel level </a:t>
            </a:r>
            <a:r>
              <a:rPr lang="en-US" sz="2400" dirty="0">
                <a:solidFill>
                  <a:srgbClr val="000000"/>
                </a:solidFill>
              </a:rPr>
              <a:t>is a layer of intermediaries that performs some work in bringing the product and its ownership closer to the final buyer.</a:t>
            </a:r>
          </a:p>
          <a:p>
            <a:pPr marL="0" indent="0">
              <a:spcBef>
                <a:spcPts val="600"/>
              </a:spcBef>
              <a:buNone/>
            </a:pPr>
            <a:r>
              <a:rPr lang="en-US" sz="2400" b="1" dirty="0">
                <a:solidFill>
                  <a:srgbClr val="000000"/>
                </a:solidFill>
              </a:rPr>
              <a:t>Direct marketing channel </a:t>
            </a:r>
            <a:r>
              <a:rPr lang="en-US" sz="2400" dirty="0">
                <a:solidFill>
                  <a:srgbClr val="000000"/>
                </a:solidFill>
              </a:rPr>
              <a:t>is a marketing channel that has no intermediary levels.</a:t>
            </a:r>
          </a:p>
          <a:p>
            <a:pPr marL="0" indent="0">
              <a:spcBef>
                <a:spcPts val="600"/>
              </a:spcBef>
              <a:buNone/>
            </a:pPr>
            <a:r>
              <a:rPr lang="en-US" sz="2400" b="1" dirty="0">
                <a:solidFill>
                  <a:srgbClr val="000000"/>
                </a:solidFill>
              </a:rPr>
              <a:t>Indirect marketing channel </a:t>
            </a:r>
            <a:r>
              <a:rPr lang="en-US" sz="2400" dirty="0">
                <a:solidFill>
                  <a:srgbClr val="000000"/>
                </a:solidFill>
              </a:rPr>
              <a:t>is a marketing channel containing one or more intermediary levels.</a:t>
            </a:r>
          </a:p>
        </p:txBody>
      </p:sp>
    </p:spTree>
    <p:extLst>
      <p:ext uri="{BB962C8B-B14F-4D97-AF65-F5344CB8AC3E}">
        <p14:creationId xmlns:p14="http://schemas.microsoft.com/office/powerpoint/2010/main" val="169648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(6 of 7)</a:t>
            </a:r>
            <a:endParaRPr lang="en-US" sz="2000" dirty="0">
              <a:latin typeface="+mj-lt"/>
            </a:endParaRPr>
          </a:p>
        </p:txBody>
      </p:sp>
      <p:sp>
        <p:nvSpPr>
          <p:cNvPr id="3" name="Content Placeholder 2"/>
          <p:cNvSpPr>
            <a:spLocks noGrp="1"/>
          </p:cNvSpPr>
          <p:nvPr>
            <p:ph idx="1"/>
          </p:nvPr>
        </p:nvSpPr>
        <p:spPr>
          <a:xfrm>
            <a:off x="457200" y="1384300"/>
            <a:ext cx="8229600" cy="416365"/>
          </a:xfrm>
        </p:spPr>
        <p:txBody>
          <a:bodyPr>
            <a:spAutoFit/>
          </a:bodyPr>
          <a:lstStyle/>
          <a:p>
            <a:pPr marL="0" indent="0">
              <a:buNone/>
              <a:defRPr/>
            </a:pPr>
            <a:r>
              <a:rPr lang="en-US" sz="2400" b="1" dirty="0">
                <a:solidFill>
                  <a:srgbClr val="000000"/>
                </a:solidFill>
              </a:rPr>
              <a:t>Figure 12.2</a:t>
            </a:r>
            <a:r>
              <a:rPr lang="en-US" sz="2400" dirty="0">
                <a:solidFill>
                  <a:srgbClr val="000000"/>
                </a:solidFill>
              </a:rPr>
              <a:t> Consumer and Business Marketing Channels</a:t>
            </a:r>
          </a:p>
        </p:txBody>
      </p:sp>
      <p:pic>
        <p:nvPicPr>
          <p:cNvPr id="8" name="Picture Placeholder 7" descr="A figure shows a comparison of consumer and business marketing channels. &#10;Long description is available in notes, press F6">
            <a:extLst>
              <a:ext uri="{FF2B5EF4-FFF2-40B4-BE49-F238E27FC236}">
                <a16:creationId xmlns:a16="http://schemas.microsoft.com/office/drawing/2014/main" id="{313D9032-6EFA-4234-B3C6-B79FFBC5467B}"/>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971135" y="2011320"/>
            <a:ext cx="7227128" cy="4237080"/>
          </a:xfrm>
          <a:prstGeom prst="rect">
            <a:avLst/>
          </a:prstGeom>
        </p:spPr>
      </p:pic>
    </p:spTree>
    <p:extLst>
      <p:ext uri="{BB962C8B-B14F-4D97-AF65-F5344CB8AC3E}">
        <p14:creationId xmlns:p14="http://schemas.microsoft.com/office/powerpoint/2010/main" val="417664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75"/>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(7 of 7)</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Number of Channel Levels</a:t>
            </a:r>
          </a:p>
        </p:txBody>
      </p:sp>
      <p:sp>
        <p:nvSpPr>
          <p:cNvPr id="4" name="Content Placeholder 3"/>
          <p:cNvSpPr>
            <a:spLocks noGrp="1"/>
          </p:cNvSpPr>
          <p:nvPr>
            <p:ph idx="13"/>
          </p:nvPr>
        </p:nvSpPr>
        <p:spPr>
          <a:xfrm>
            <a:off x="457200" y="1981201"/>
            <a:ext cx="8229600" cy="2590800"/>
          </a:xfrm>
        </p:spPr>
        <p:txBody>
          <a:bodyPr/>
          <a:lstStyle/>
          <a:p>
            <a:pPr marL="0" indent="0">
              <a:spcBef>
                <a:spcPts val="600"/>
              </a:spcBef>
              <a:buNone/>
            </a:pPr>
            <a:r>
              <a:rPr lang="en-US" sz="2400" dirty="0">
                <a:solidFill>
                  <a:srgbClr val="000000"/>
                </a:solidFill>
              </a:rPr>
              <a:t>Channel members are connected by several types of flows:</a:t>
            </a:r>
          </a:p>
          <a:p>
            <a:pPr>
              <a:spcBef>
                <a:spcPts val="600"/>
              </a:spcBef>
            </a:pPr>
            <a:r>
              <a:rPr lang="en-US" sz="2400" dirty="0">
                <a:solidFill>
                  <a:srgbClr val="000000"/>
                </a:solidFill>
              </a:rPr>
              <a:t>Physical flow of products</a:t>
            </a:r>
          </a:p>
          <a:p>
            <a:pPr>
              <a:spcBef>
                <a:spcPts val="600"/>
              </a:spcBef>
            </a:pPr>
            <a:r>
              <a:rPr lang="en-US" sz="2400" dirty="0">
                <a:solidFill>
                  <a:srgbClr val="000000"/>
                </a:solidFill>
              </a:rPr>
              <a:t>Flow of ownership</a:t>
            </a:r>
          </a:p>
          <a:p>
            <a:pPr>
              <a:spcBef>
                <a:spcPts val="600"/>
              </a:spcBef>
            </a:pPr>
            <a:r>
              <a:rPr lang="en-US" sz="2400" dirty="0">
                <a:solidFill>
                  <a:srgbClr val="000000"/>
                </a:solidFill>
              </a:rPr>
              <a:t>Payment flow</a:t>
            </a:r>
          </a:p>
          <a:p>
            <a:pPr>
              <a:spcBef>
                <a:spcPts val="600"/>
              </a:spcBef>
            </a:pPr>
            <a:r>
              <a:rPr lang="en-US" sz="2400" dirty="0">
                <a:solidFill>
                  <a:srgbClr val="000000"/>
                </a:solidFill>
              </a:rPr>
              <a:t>Information flow</a:t>
            </a:r>
          </a:p>
          <a:p>
            <a:pPr>
              <a:spcBef>
                <a:spcPts val="600"/>
              </a:spcBef>
            </a:pPr>
            <a:r>
              <a:rPr lang="en-US" sz="2400" dirty="0">
                <a:solidFill>
                  <a:srgbClr val="000000"/>
                </a:solidFill>
              </a:rPr>
              <a:t>Promotion flow</a:t>
            </a:r>
          </a:p>
        </p:txBody>
      </p:sp>
    </p:spTree>
    <p:extLst>
      <p:ext uri="{BB962C8B-B14F-4D97-AF65-F5344CB8AC3E}">
        <p14:creationId xmlns:p14="http://schemas.microsoft.com/office/powerpoint/2010/main" val="711813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a:t>
            </a:r>
            <a:r>
              <a:rPr lang="en-IN" altLang="en-US" sz="3600">
                <a:latin typeface="+mj-lt"/>
                <a:ea typeface="ヒラギノ角ゴ Pro W3" charset="-128"/>
              </a:rPr>
              <a:t>Objective 2</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Discuss how channel members interact and how they organize to perform the work of the channel.</a:t>
            </a:r>
          </a:p>
        </p:txBody>
      </p:sp>
    </p:spTree>
    <p:extLst>
      <p:ext uri="{BB962C8B-B14F-4D97-AF65-F5344CB8AC3E}">
        <p14:creationId xmlns:p14="http://schemas.microsoft.com/office/powerpoint/2010/main" val="2274483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5350"/>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(1 of 13)</a:t>
            </a:r>
            <a:endParaRPr lang="en-US" sz="2800" dirty="0">
              <a:latin typeface="+mj-lt"/>
            </a:endParaRPr>
          </a:p>
        </p:txBody>
      </p:sp>
      <p:sp>
        <p:nvSpPr>
          <p:cNvPr id="3" name="Content Placeholder 2"/>
          <p:cNvSpPr>
            <a:spLocks noGrp="1"/>
          </p:cNvSpPr>
          <p:nvPr>
            <p:ph idx="1"/>
          </p:nvPr>
        </p:nvSpPr>
        <p:spPr>
          <a:xfrm>
            <a:off x="457200" y="1362075"/>
            <a:ext cx="8229600" cy="369332"/>
          </a:xfrm>
        </p:spPr>
        <p:txBody>
          <a:bodyPr>
            <a:spAutoFit/>
          </a:bodyPr>
          <a:lstStyle/>
          <a:p>
            <a:pPr marL="0" indent="0">
              <a:buNone/>
            </a:pPr>
            <a:r>
              <a:rPr lang="en-US" sz="2400" b="1" dirty="0"/>
              <a:t>Channel Behavior</a:t>
            </a:r>
            <a:endParaRPr lang="en-US" sz="2400" dirty="0"/>
          </a:p>
        </p:txBody>
      </p:sp>
      <p:sp>
        <p:nvSpPr>
          <p:cNvPr id="4" name="Content Placeholder 3"/>
          <p:cNvSpPr>
            <a:spLocks noGrp="1"/>
          </p:cNvSpPr>
          <p:nvPr>
            <p:ph idx="13"/>
          </p:nvPr>
        </p:nvSpPr>
        <p:spPr>
          <a:xfrm>
            <a:off x="457200" y="1971676"/>
            <a:ext cx="8229600" cy="1143000"/>
          </a:xfrm>
        </p:spPr>
        <p:txBody>
          <a:bodyPr/>
          <a:lstStyle/>
          <a:p>
            <a:pPr marL="0" indent="0">
              <a:buNone/>
            </a:pPr>
            <a:r>
              <a:rPr lang="en-US" altLang="en-US" sz="2400" b="1" dirty="0">
                <a:solidFill>
                  <a:srgbClr val="000000"/>
                </a:solidFill>
              </a:rPr>
              <a:t>Marketing channels </a:t>
            </a:r>
            <a:r>
              <a:rPr lang="en-US" altLang="en-US" sz="2400" dirty="0">
                <a:solidFill>
                  <a:srgbClr val="000000"/>
                </a:solidFill>
              </a:rPr>
              <a:t>consist of firms that have partnered for their common good with each member playing a specialized role.</a:t>
            </a:r>
          </a:p>
        </p:txBody>
      </p:sp>
    </p:spTree>
    <p:extLst>
      <p:ext uri="{BB962C8B-B14F-4D97-AF65-F5344CB8AC3E}">
        <p14:creationId xmlns:p14="http://schemas.microsoft.com/office/powerpoint/2010/main" val="257225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5350"/>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(2 of 13)</a:t>
            </a:r>
            <a:endParaRPr lang="en-US" sz="2000" dirty="0">
              <a:latin typeface="+mj-lt"/>
            </a:endParaRPr>
          </a:p>
        </p:txBody>
      </p:sp>
      <p:sp>
        <p:nvSpPr>
          <p:cNvPr id="3" name="Content Placeholder 2"/>
          <p:cNvSpPr>
            <a:spLocks noGrp="1"/>
          </p:cNvSpPr>
          <p:nvPr>
            <p:ph idx="1"/>
          </p:nvPr>
        </p:nvSpPr>
        <p:spPr>
          <a:xfrm>
            <a:off x="457200" y="1371601"/>
            <a:ext cx="8229600" cy="369332"/>
          </a:xfrm>
        </p:spPr>
        <p:txBody>
          <a:bodyPr>
            <a:spAutoFit/>
          </a:bodyPr>
          <a:lstStyle/>
          <a:p>
            <a:pPr marL="0" indent="0">
              <a:buNone/>
            </a:pPr>
            <a:r>
              <a:rPr lang="en-US" sz="2400" b="1" dirty="0"/>
              <a:t>Channel Behavior</a:t>
            </a:r>
            <a:endParaRPr lang="en-US" sz="2400" dirty="0"/>
          </a:p>
        </p:txBody>
      </p:sp>
      <p:sp>
        <p:nvSpPr>
          <p:cNvPr id="4" name="Content Placeholder 3"/>
          <p:cNvSpPr>
            <a:spLocks noGrp="1"/>
          </p:cNvSpPr>
          <p:nvPr>
            <p:ph idx="13"/>
          </p:nvPr>
        </p:nvSpPr>
        <p:spPr>
          <a:xfrm>
            <a:off x="457200" y="1981201"/>
            <a:ext cx="8229600" cy="1676399"/>
          </a:xfrm>
        </p:spPr>
        <p:txBody>
          <a:bodyPr/>
          <a:lstStyle/>
          <a:p>
            <a:pPr marL="0" indent="0">
              <a:spcBef>
                <a:spcPts val="600"/>
              </a:spcBef>
              <a:buNone/>
            </a:pPr>
            <a:r>
              <a:rPr lang="en-US" altLang="en-US" sz="2400" b="1" dirty="0">
                <a:solidFill>
                  <a:srgbClr val="000000"/>
                </a:solidFill>
              </a:rPr>
              <a:t>Channel conflict</a:t>
            </a:r>
            <a:r>
              <a:rPr lang="en-US" altLang="en-US" sz="2400" dirty="0">
                <a:solidFill>
                  <a:srgbClr val="000000"/>
                </a:solidFill>
              </a:rPr>
              <a:t> refers to disagreement among channel members over goals, roles, and rewards.</a:t>
            </a:r>
          </a:p>
          <a:p>
            <a:pPr>
              <a:spcBef>
                <a:spcPts val="600"/>
              </a:spcBef>
            </a:pPr>
            <a:r>
              <a:rPr lang="en-US" altLang="en-US" sz="2400" dirty="0">
                <a:solidFill>
                  <a:srgbClr val="000000"/>
                </a:solidFill>
              </a:rPr>
              <a:t>Horizontal conflict</a:t>
            </a:r>
          </a:p>
          <a:p>
            <a:pPr>
              <a:spcBef>
                <a:spcPts val="600"/>
              </a:spcBef>
            </a:pPr>
            <a:r>
              <a:rPr lang="en-US" altLang="en-US" sz="2400" dirty="0">
                <a:solidFill>
                  <a:srgbClr val="000000"/>
                </a:solidFill>
              </a:rPr>
              <a:t>Vertical conflict</a:t>
            </a:r>
          </a:p>
        </p:txBody>
      </p:sp>
    </p:spTree>
    <p:extLst>
      <p:ext uri="{BB962C8B-B14F-4D97-AF65-F5344CB8AC3E}">
        <p14:creationId xmlns:p14="http://schemas.microsoft.com/office/powerpoint/2010/main" val="3915877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1097280"/>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(3 of 13)</a:t>
            </a:r>
            <a:endParaRPr lang="en-US" sz="2000" dirty="0">
              <a:latin typeface="+mj-lt"/>
            </a:endParaRPr>
          </a:p>
        </p:txBody>
      </p:sp>
      <p:sp>
        <p:nvSpPr>
          <p:cNvPr id="3" name="Content Placeholder 2"/>
          <p:cNvSpPr>
            <a:spLocks noGrp="1"/>
          </p:cNvSpPr>
          <p:nvPr>
            <p:ph idx="1"/>
          </p:nvPr>
        </p:nvSpPr>
        <p:spPr>
          <a:xfrm>
            <a:off x="457200" y="1384300"/>
            <a:ext cx="8229600" cy="811378"/>
          </a:xfrm>
        </p:spPr>
        <p:txBody>
          <a:bodyPr>
            <a:spAutoFit/>
          </a:bodyPr>
          <a:lstStyle/>
          <a:p>
            <a:pPr marL="0" indent="0">
              <a:buNone/>
              <a:defRPr/>
            </a:pPr>
            <a:r>
              <a:rPr lang="en-US" sz="2400" b="1" dirty="0">
                <a:solidFill>
                  <a:srgbClr val="000000"/>
                </a:solidFill>
              </a:rPr>
              <a:t>Figure 12.3</a:t>
            </a:r>
            <a:r>
              <a:rPr lang="en-US" sz="2400" dirty="0">
                <a:solidFill>
                  <a:srgbClr val="000000"/>
                </a:solidFill>
              </a:rPr>
              <a:t> Comparison of Conventional Distribution Channel with Vertical Marketing System</a:t>
            </a:r>
          </a:p>
        </p:txBody>
      </p:sp>
      <p:pic>
        <p:nvPicPr>
          <p:cNvPr id="8" name="Picture Placeholder 7" descr="A figure compares conventional marketing channel with vertical marketing system.&#10;Long description is available in notes, press F6">
            <a:extLst>
              <a:ext uri="{FF2B5EF4-FFF2-40B4-BE49-F238E27FC236}">
                <a16:creationId xmlns:a16="http://schemas.microsoft.com/office/drawing/2014/main" id="{B6E0A449-EE85-43AB-8A3E-89B5489C3322}"/>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1676400" y="2334779"/>
            <a:ext cx="5797173" cy="3989821"/>
          </a:xfrm>
          <a:prstGeom prst="rect">
            <a:avLst/>
          </a:prstGeom>
        </p:spPr>
      </p:pic>
    </p:spTree>
    <p:extLst>
      <p:ext uri="{BB962C8B-B14F-4D97-AF65-F5344CB8AC3E}">
        <p14:creationId xmlns:p14="http://schemas.microsoft.com/office/powerpoint/2010/main" val="2008237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298"/>
            <a:ext cx="8229600" cy="931652"/>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(4 of 13)</a:t>
            </a:r>
            <a:endParaRPr lang="en-US" sz="2000" dirty="0">
              <a:latin typeface="+mj-lt"/>
            </a:endParaRPr>
          </a:p>
        </p:txBody>
      </p:sp>
      <p:sp>
        <p:nvSpPr>
          <p:cNvPr id="3" name="Content Placeholder 2"/>
          <p:cNvSpPr>
            <a:spLocks noGrp="1"/>
          </p:cNvSpPr>
          <p:nvPr>
            <p:ph idx="1"/>
          </p:nvPr>
        </p:nvSpPr>
        <p:spPr>
          <a:xfrm>
            <a:off x="457200" y="1371601"/>
            <a:ext cx="8229600" cy="369332"/>
          </a:xfrm>
        </p:spPr>
        <p:txBody>
          <a:bodyPr>
            <a:spAutoFit/>
          </a:bodyPr>
          <a:lstStyle/>
          <a:p>
            <a:pPr marL="0" indent="0">
              <a:buNone/>
            </a:pPr>
            <a:r>
              <a:rPr lang="en-US" sz="2400" b="1" dirty="0"/>
              <a:t>Vertical Marketing Systems</a:t>
            </a:r>
          </a:p>
        </p:txBody>
      </p:sp>
      <p:sp>
        <p:nvSpPr>
          <p:cNvPr id="4" name="Content Placeholder 3"/>
          <p:cNvSpPr>
            <a:spLocks noGrp="1"/>
          </p:cNvSpPr>
          <p:nvPr>
            <p:ph idx="13"/>
          </p:nvPr>
        </p:nvSpPr>
        <p:spPr>
          <a:xfrm>
            <a:off x="457200" y="1981201"/>
            <a:ext cx="8229600" cy="1904999"/>
          </a:xfrm>
        </p:spPr>
        <p:txBody>
          <a:bodyPr/>
          <a:lstStyle/>
          <a:p>
            <a:pPr marL="0" indent="0">
              <a:buNone/>
            </a:pPr>
            <a:r>
              <a:rPr lang="en-US" altLang="en-US" sz="2400" b="1" dirty="0">
                <a:solidFill>
                  <a:srgbClr val="000000"/>
                </a:solidFill>
              </a:rPr>
              <a:t>Conventional distribution</a:t>
            </a:r>
            <a:r>
              <a:rPr lang="en-US" altLang="en-US" sz="2400" dirty="0">
                <a:solidFill>
                  <a:srgbClr val="000000"/>
                </a:solidFill>
              </a:rPr>
              <a:t> </a:t>
            </a:r>
            <a:r>
              <a:rPr lang="en-US" altLang="en-US" sz="2400" b="1" dirty="0">
                <a:solidFill>
                  <a:srgbClr val="000000"/>
                </a:solidFill>
              </a:rPr>
              <a:t>systems</a:t>
            </a:r>
            <a:r>
              <a:rPr lang="en-US" altLang="en-US" sz="2400" dirty="0">
                <a:solidFill>
                  <a:srgbClr val="000000"/>
                </a:solidFill>
              </a:rPr>
              <a:t> consist of one or more independent producers, wholesalers, and retailers, each separate business seeking to maximize its own profits, perhaps even at the expense of profits for the system as a whole.</a:t>
            </a:r>
          </a:p>
        </p:txBody>
      </p:sp>
    </p:spTree>
    <p:extLst>
      <p:ext uri="{BB962C8B-B14F-4D97-AF65-F5344CB8AC3E}">
        <p14:creationId xmlns:p14="http://schemas.microsoft.com/office/powerpoint/2010/main" val="717445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000" dirty="0">
                <a:latin typeface="+mj-lt"/>
              </a:rPr>
              <a:t>NETFLIX: Finding the Future by Abandoning the Past</a:t>
            </a:r>
          </a:p>
        </p:txBody>
      </p:sp>
      <p:sp>
        <p:nvSpPr>
          <p:cNvPr id="3" name="Content Placeholder 2"/>
          <p:cNvSpPr>
            <a:spLocks noGrp="1"/>
          </p:cNvSpPr>
          <p:nvPr>
            <p:ph idx="1"/>
          </p:nvPr>
        </p:nvSpPr>
        <p:spPr>
          <a:xfrm>
            <a:off x="457200" y="1447800"/>
            <a:ext cx="4038600" cy="1954967"/>
          </a:xfrm>
        </p:spPr>
        <p:txBody>
          <a:bodyPr/>
          <a:lstStyle/>
          <a:p>
            <a:r>
              <a:rPr lang="en-US" sz="1800" dirty="0"/>
              <a:t>Time and again, Netflix has innovated its way to the top in the distribution of video entertainment. But to stay atop its boiling, roiling industry, Netflix must keep the distribution innovation pedal to the metal.</a:t>
            </a:r>
          </a:p>
        </p:txBody>
      </p:sp>
      <p:sp>
        <p:nvSpPr>
          <p:cNvPr id="6" name="Content Placeholder 5">
            <a:extLst>
              <a:ext uri="{FF2B5EF4-FFF2-40B4-BE49-F238E27FC236}">
                <a16:creationId xmlns:a16="http://schemas.microsoft.com/office/drawing/2014/main" id="{F7003AC1-C012-4D9C-AE06-F7564919C612}"/>
              </a:ext>
            </a:extLst>
          </p:cNvPr>
          <p:cNvSpPr>
            <a:spLocks noGrp="1"/>
          </p:cNvSpPr>
          <p:nvPr>
            <p:ph idx="13"/>
          </p:nvPr>
        </p:nvSpPr>
        <p:spPr>
          <a:xfrm>
            <a:off x="4648200" y="1453307"/>
            <a:ext cx="4038600" cy="1950293"/>
          </a:xfrm>
        </p:spPr>
        <p:txBody>
          <a:bodyPr/>
          <a:lstStyle/>
          <a:p>
            <a:pPr marL="0" indent="0">
              <a:buNone/>
            </a:pPr>
            <a:r>
              <a:rPr lang="en-US" sz="1800" dirty="0"/>
              <a:t>Netflix’s innovative distribution strategy: From DVDs by mail to Watch Instantly to streaming on almost any device and creating original content, Netflix has led the howling pack by doing what it does best—revolutionize distribution. What’s next?</a:t>
            </a:r>
          </a:p>
        </p:txBody>
      </p:sp>
      <p:pic>
        <p:nvPicPr>
          <p:cNvPr id="9" name="Picture Placeholder 8" descr="A photo shows the homepage of Netflix with the text: &quot;See what’s next; watch anywhere, cancel at anytime; join free for a month.&quot; ">
            <a:extLst>
              <a:ext uri="{FF2B5EF4-FFF2-40B4-BE49-F238E27FC236}">
                <a16:creationId xmlns:a16="http://schemas.microsoft.com/office/drawing/2014/main" id="{196C7FED-31BF-4AF7-882A-2F1DD27A5170}"/>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4724400" y="3560276"/>
            <a:ext cx="3745745" cy="2688124"/>
          </a:xfrm>
          <a:prstGeom prst="rect">
            <a:avLst/>
          </a:prstGeom>
        </p:spPr>
      </p:pic>
    </p:spTree>
    <p:extLst>
      <p:ext uri="{BB962C8B-B14F-4D97-AF65-F5344CB8AC3E}">
        <p14:creationId xmlns:p14="http://schemas.microsoft.com/office/powerpoint/2010/main" val="870822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95350"/>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(5 of 13)</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Vertical Marketing Systems</a:t>
            </a:r>
          </a:p>
        </p:txBody>
      </p:sp>
      <p:sp>
        <p:nvSpPr>
          <p:cNvPr id="4" name="Content Placeholder 3"/>
          <p:cNvSpPr>
            <a:spLocks noGrp="1"/>
          </p:cNvSpPr>
          <p:nvPr>
            <p:ph idx="13"/>
          </p:nvPr>
        </p:nvSpPr>
        <p:spPr>
          <a:xfrm>
            <a:off x="457200" y="1981200"/>
            <a:ext cx="8229600" cy="2857500"/>
          </a:xfrm>
        </p:spPr>
        <p:txBody>
          <a:bodyPr/>
          <a:lstStyle/>
          <a:p>
            <a:pPr marL="0" indent="0">
              <a:buNone/>
            </a:pPr>
            <a:r>
              <a:rPr lang="en-US" altLang="en-US" sz="2400" b="1" dirty="0">
                <a:solidFill>
                  <a:srgbClr val="000000"/>
                </a:solidFill>
              </a:rPr>
              <a:t>Vertical marketing systems (</a:t>
            </a:r>
            <a:r>
              <a:rPr lang="en-US" altLang="en-US" sz="2400" b="1" spc="-300" dirty="0">
                <a:solidFill>
                  <a:srgbClr val="000000"/>
                </a:solidFill>
              </a:rPr>
              <a:t>V M </a:t>
            </a:r>
            <a:r>
              <a:rPr lang="en-US" altLang="en-US" sz="2400" b="1" dirty="0" err="1">
                <a:solidFill>
                  <a:srgbClr val="000000"/>
                </a:solidFill>
              </a:rPr>
              <a:t>Ss</a:t>
            </a:r>
            <a:r>
              <a:rPr lang="en-US" altLang="en-US" sz="2400" b="1" dirty="0">
                <a:solidFill>
                  <a:srgbClr val="000000"/>
                </a:solidFill>
              </a:rPr>
              <a:t>)</a:t>
            </a:r>
            <a:r>
              <a:rPr lang="en-US" altLang="en-US" sz="2400" dirty="0">
                <a:solidFill>
                  <a:srgbClr val="000000"/>
                </a:solidFill>
              </a:rPr>
              <a:t> provide channel leadership and consist of producers, wholesalers, and retailers acting as a unified system.</a:t>
            </a:r>
          </a:p>
          <a:p>
            <a:r>
              <a:rPr lang="en-US" altLang="en-US" sz="2400" dirty="0">
                <a:solidFill>
                  <a:srgbClr val="000000"/>
                </a:solidFill>
              </a:rPr>
              <a:t>Corporate marketing systems</a:t>
            </a:r>
          </a:p>
          <a:p>
            <a:r>
              <a:rPr lang="en-US" altLang="en-US" sz="2400" dirty="0">
                <a:solidFill>
                  <a:srgbClr val="000000"/>
                </a:solidFill>
              </a:rPr>
              <a:t>Contractual marketing systems</a:t>
            </a:r>
          </a:p>
          <a:p>
            <a:r>
              <a:rPr lang="en-US" altLang="en-US" sz="2400" dirty="0">
                <a:solidFill>
                  <a:srgbClr val="000000"/>
                </a:solidFill>
              </a:rPr>
              <a:t>Administered marketing systems</a:t>
            </a:r>
          </a:p>
        </p:txBody>
      </p:sp>
    </p:spTree>
    <p:extLst>
      <p:ext uri="{BB962C8B-B14F-4D97-AF65-F5344CB8AC3E}">
        <p14:creationId xmlns:p14="http://schemas.microsoft.com/office/powerpoint/2010/main" val="3543408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298"/>
            <a:ext cx="8229600" cy="931652"/>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(6 of 13)</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Vertical Marketing Systems</a:t>
            </a:r>
          </a:p>
        </p:txBody>
      </p:sp>
      <p:sp>
        <p:nvSpPr>
          <p:cNvPr id="4" name="Content Placeholder 3"/>
          <p:cNvSpPr>
            <a:spLocks noGrp="1"/>
          </p:cNvSpPr>
          <p:nvPr>
            <p:ph idx="13"/>
          </p:nvPr>
        </p:nvSpPr>
        <p:spPr>
          <a:xfrm>
            <a:off x="457200" y="1981200"/>
            <a:ext cx="8229600" cy="1143000"/>
          </a:xfrm>
        </p:spPr>
        <p:txBody>
          <a:bodyPr/>
          <a:lstStyle/>
          <a:p>
            <a:pPr marL="0" indent="0">
              <a:buNone/>
            </a:pPr>
            <a:r>
              <a:rPr lang="en-US" altLang="en-US" sz="2400" b="1" dirty="0">
                <a:solidFill>
                  <a:srgbClr val="000000"/>
                </a:solidFill>
              </a:rPr>
              <a:t>Corporate vertical marketing systems</a:t>
            </a:r>
            <a:r>
              <a:rPr lang="en-US" altLang="en-US" sz="2400" dirty="0">
                <a:solidFill>
                  <a:srgbClr val="000000"/>
                </a:solidFill>
              </a:rPr>
              <a:t> combine successive stages of production and distribution under single ownership.</a:t>
            </a:r>
          </a:p>
        </p:txBody>
      </p:sp>
    </p:spTree>
    <p:extLst>
      <p:ext uri="{BB962C8B-B14F-4D97-AF65-F5344CB8AC3E}">
        <p14:creationId xmlns:p14="http://schemas.microsoft.com/office/powerpoint/2010/main" val="459824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673"/>
            <a:ext cx="8229600" cy="969752"/>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(7 of 13)</a:t>
            </a:r>
            <a:endParaRPr lang="en-US" sz="2000" dirty="0">
              <a:latin typeface="+mj-lt"/>
            </a:endParaRPr>
          </a:p>
        </p:txBody>
      </p:sp>
      <p:sp>
        <p:nvSpPr>
          <p:cNvPr id="3" name="Content Placeholder 2"/>
          <p:cNvSpPr>
            <a:spLocks noGrp="1"/>
          </p:cNvSpPr>
          <p:nvPr>
            <p:ph idx="1"/>
          </p:nvPr>
        </p:nvSpPr>
        <p:spPr>
          <a:xfrm>
            <a:off x="457200" y="1362075"/>
            <a:ext cx="8229600" cy="369332"/>
          </a:xfrm>
        </p:spPr>
        <p:txBody>
          <a:bodyPr>
            <a:spAutoFit/>
          </a:bodyPr>
          <a:lstStyle/>
          <a:p>
            <a:pPr marL="0" indent="0">
              <a:buNone/>
            </a:pPr>
            <a:r>
              <a:rPr lang="en-US" sz="2400" b="1" dirty="0"/>
              <a:t>Vertical Marketing Systems</a:t>
            </a:r>
          </a:p>
        </p:txBody>
      </p:sp>
      <p:sp>
        <p:nvSpPr>
          <p:cNvPr id="4" name="Content Placeholder 3"/>
          <p:cNvSpPr>
            <a:spLocks noGrp="1"/>
          </p:cNvSpPr>
          <p:nvPr>
            <p:ph idx="13"/>
          </p:nvPr>
        </p:nvSpPr>
        <p:spPr>
          <a:xfrm>
            <a:off x="457200" y="1971675"/>
            <a:ext cx="8229600" cy="1143000"/>
          </a:xfrm>
        </p:spPr>
        <p:txBody>
          <a:bodyPr/>
          <a:lstStyle/>
          <a:p>
            <a:pPr marL="0" indent="0">
              <a:buNone/>
            </a:pPr>
            <a:r>
              <a:rPr lang="en-US" altLang="en-US" sz="2400" b="1" dirty="0">
                <a:solidFill>
                  <a:srgbClr val="000000"/>
                </a:solidFill>
              </a:rPr>
              <a:t>Contractual vertical marketing systems</a:t>
            </a:r>
            <a:r>
              <a:rPr lang="en-US" altLang="en-US" sz="2400" dirty="0">
                <a:solidFill>
                  <a:srgbClr val="000000"/>
                </a:solidFill>
              </a:rPr>
              <a:t> consist of independent firms at different levels of production and distribution who join together through contracts.</a:t>
            </a:r>
          </a:p>
        </p:txBody>
      </p:sp>
    </p:spTree>
    <p:extLst>
      <p:ext uri="{BB962C8B-B14F-4D97-AF65-F5344CB8AC3E}">
        <p14:creationId xmlns:p14="http://schemas.microsoft.com/office/powerpoint/2010/main" val="2147420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1097280"/>
          </a:xfrm>
        </p:spPr>
        <p:txBody>
          <a:bodyPr wrap="square">
            <a:sp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(8 of 13)</a:t>
            </a:r>
            <a:endParaRPr lang="en-US" sz="2000" dirty="0">
              <a:latin typeface="+mj-lt"/>
            </a:endParaRPr>
          </a:p>
        </p:txBody>
      </p:sp>
      <p:sp>
        <p:nvSpPr>
          <p:cNvPr id="3" name="Content Placeholder 2"/>
          <p:cNvSpPr>
            <a:spLocks noGrp="1"/>
          </p:cNvSpPr>
          <p:nvPr>
            <p:ph idx="1"/>
          </p:nvPr>
        </p:nvSpPr>
        <p:spPr>
          <a:xfrm>
            <a:off x="457200" y="1433896"/>
            <a:ext cx="8229600" cy="344104"/>
          </a:xfrm>
        </p:spPr>
        <p:txBody>
          <a:bodyPr wrap="square">
            <a:spAutoFit/>
          </a:bodyPr>
          <a:lstStyle/>
          <a:p>
            <a:pPr marL="0" indent="0">
              <a:buNone/>
            </a:pPr>
            <a:r>
              <a:rPr lang="en-US" sz="2000" b="1" dirty="0"/>
              <a:t>Vertical Marketing Systems</a:t>
            </a:r>
          </a:p>
        </p:txBody>
      </p:sp>
      <p:sp>
        <p:nvSpPr>
          <p:cNvPr id="4" name="Content Placeholder 3"/>
          <p:cNvSpPr>
            <a:spLocks noGrp="1"/>
          </p:cNvSpPr>
          <p:nvPr>
            <p:ph idx="13"/>
          </p:nvPr>
        </p:nvSpPr>
        <p:spPr>
          <a:xfrm>
            <a:off x="457200" y="1905000"/>
            <a:ext cx="8229600" cy="945273"/>
          </a:xfrm>
        </p:spPr>
        <p:txBody>
          <a:bodyPr wrap="square">
            <a:spAutoFit/>
          </a:bodyPr>
          <a:lstStyle/>
          <a:p>
            <a:pPr marL="0" indent="0">
              <a:buNone/>
            </a:pPr>
            <a:r>
              <a:rPr lang="en-US" altLang="en-US" sz="2000" b="1" dirty="0">
                <a:solidFill>
                  <a:srgbClr val="000000"/>
                </a:solidFill>
              </a:rPr>
              <a:t>Franchise organization</a:t>
            </a:r>
            <a:r>
              <a:rPr lang="en-US" altLang="en-US" sz="2000" dirty="0">
                <a:solidFill>
                  <a:srgbClr val="000000"/>
                </a:solidFill>
              </a:rPr>
              <a:t> </a:t>
            </a:r>
            <a:r>
              <a:rPr lang="en-US" sz="2000" dirty="0">
                <a:solidFill>
                  <a:srgbClr val="000000"/>
                </a:solidFill>
              </a:rPr>
              <a:t>is a contractual vertical marketing system in which a channel member, called a franchisor, links several stages in the production-distribution process.</a:t>
            </a:r>
          </a:p>
        </p:txBody>
      </p:sp>
      <p:sp>
        <p:nvSpPr>
          <p:cNvPr id="6" name="Content Placeholder 5"/>
          <p:cNvSpPr>
            <a:spLocks noGrp="1"/>
          </p:cNvSpPr>
          <p:nvPr>
            <p:ph idx="4294967295"/>
          </p:nvPr>
        </p:nvSpPr>
        <p:spPr>
          <a:xfrm>
            <a:off x="469900" y="2974975"/>
            <a:ext cx="8220075" cy="923925"/>
          </a:xfrm>
        </p:spPr>
        <p:txBody>
          <a:bodyPr wrap="square">
            <a:spAutoFit/>
          </a:bodyPr>
          <a:lstStyle/>
          <a:p>
            <a:pPr marL="0" indent="0">
              <a:buNone/>
            </a:pPr>
            <a:r>
              <a:rPr lang="en-IN" sz="2000" dirty="0"/>
              <a:t>Franchising systems: Through franchising, </a:t>
            </a:r>
            <a:r>
              <a:rPr lang="en-US" sz="2000" dirty="0"/>
              <a:t>Sports Clips—where you can “Get your hair in the game”—has rapidly grown to more than 1,700 locations.</a:t>
            </a:r>
            <a:endParaRPr lang="en-IN" sz="2000" dirty="0"/>
          </a:p>
        </p:txBody>
      </p:sp>
      <p:pic>
        <p:nvPicPr>
          <p:cNvPr id="11" name="Picture Placeholder 10" descr="An image shows an advertisement for SportClips haircuts with the photo of a man happily posing with his female stylist. The corresponding text reads &quot;Get your hair in the game.&quot; ">
            <a:extLst>
              <a:ext uri="{FF2B5EF4-FFF2-40B4-BE49-F238E27FC236}">
                <a16:creationId xmlns:a16="http://schemas.microsoft.com/office/drawing/2014/main" id="{E999187E-0D57-48FB-80A2-CAD2BBCD5D9E}"/>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996764" y="4026189"/>
            <a:ext cx="3150472" cy="2298411"/>
          </a:xfrm>
          <a:prstGeom prst="rect">
            <a:avLst/>
          </a:prstGeom>
        </p:spPr>
      </p:pic>
    </p:spTree>
    <p:extLst>
      <p:ext uri="{BB962C8B-B14F-4D97-AF65-F5344CB8AC3E}">
        <p14:creationId xmlns:p14="http://schemas.microsoft.com/office/powerpoint/2010/main" val="12739698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773"/>
            <a:ext cx="8229600" cy="931652"/>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(9 of 13)</a:t>
            </a:r>
            <a:endParaRPr lang="en-US" sz="2000" dirty="0">
              <a:latin typeface="+mj-lt"/>
            </a:endParaRPr>
          </a:p>
        </p:txBody>
      </p:sp>
      <p:sp>
        <p:nvSpPr>
          <p:cNvPr id="3" name="Content Placeholder 2"/>
          <p:cNvSpPr>
            <a:spLocks noGrp="1"/>
          </p:cNvSpPr>
          <p:nvPr>
            <p:ph idx="1"/>
          </p:nvPr>
        </p:nvSpPr>
        <p:spPr>
          <a:xfrm>
            <a:off x="457200" y="1219200"/>
            <a:ext cx="8229600" cy="369332"/>
          </a:xfrm>
        </p:spPr>
        <p:txBody>
          <a:bodyPr>
            <a:spAutoFit/>
          </a:bodyPr>
          <a:lstStyle/>
          <a:p>
            <a:pPr marL="0" indent="0">
              <a:buNone/>
            </a:pPr>
            <a:r>
              <a:rPr lang="en-US" sz="2400" b="1" dirty="0"/>
              <a:t>Vertical Marketing Systems</a:t>
            </a:r>
          </a:p>
        </p:txBody>
      </p:sp>
      <p:sp>
        <p:nvSpPr>
          <p:cNvPr id="4" name="Content Placeholder 3"/>
          <p:cNvSpPr>
            <a:spLocks noGrp="1"/>
          </p:cNvSpPr>
          <p:nvPr>
            <p:ph idx="13"/>
          </p:nvPr>
        </p:nvSpPr>
        <p:spPr>
          <a:xfrm>
            <a:off x="457200" y="1828800"/>
            <a:ext cx="8229600" cy="1143000"/>
          </a:xfrm>
        </p:spPr>
        <p:txBody>
          <a:bodyPr/>
          <a:lstStyle/>
          <a:p>
            <a:pPr marL="0" indent="0">
              <a:buNone/>
            </a:pPr>
            <a:r>
              <a:rPr lang="en-US" altLang="en-US" sz="2400" dirty="0">
                <a:solidFill>
                  <a:srgbClr val="000000"/>
                </a:solidFill>
              </a:rPr>
              <a:t>An</a:t>
            </a:r>
            <a:r>
              <a:rPr lang="en-US" altLang="en-US" sz="2400" b="1" dirty="0">
                <a:solidFill>
                  <a:srgbClr val="000000"/>
                </a:solidFill>
              </a:rPr>
              <a:t> administered vertical marketing</a:t>
            </a:r>
            <a:r>
              <a:rPr lang="en-US" altLang="en-US" sz="2400" dirty="0">
                <a:solidFill>
                  <a:srgbClr val="000000"/>
                </a:solidFill>
              </a:rPr>
              <a:t> </a:t>
            </a:r>
            <a:r>
              <a:rPr lang="en-US" altLang="en-US" sz="2400" b="1" dirty="0">
                <a:solidFill>
                  <a:srgbClr val="000000"/>
                </a:solidFill>
              </a:rPr>
              <a:t>system</a:t>
            </a:r>
            <a:r>
              <a:rPr lang="en-US" altLang="en-US" sz="2400" dirty="0">
                <a:solidFill>
                  <a:srgbClr val="000000"/>
                </a:solidFill>
              </a:rPr>
              <a:t> is a </a:t>
            </a:r>
            <a:r>
              <a:rPr lang="en-US" altLang="en-US" sz="2400" spc="-300" dirty="0">
                <a:solidFill>
                  <a:srgbClr val="000000"/>
                </a:solidFill>
              </a:rPr>
              <a:t>V M </a:t>
            </a:r>
            <a:r>
              <a:rPr lang="en-US" altLang="en-US" sz="2400" dirty="0">
                <a:solidFill>
                  <a:srgbClr val="000000"/>
                </a:solidFill>
              </a:rPr>
              <a:t>S </a:t>
            </a:r>
            <a:r>
              <a:rPr lang="en-US" sz="2400" dirty="0">
                <a:solidFill>
                  <a:srgbClr val="000000"/>
                </a:solidFill>
              </a:rPr>
              <a:t>that coordinates successive stages of production and distribution through the size and power of one of the parties.</a:t>
            </a:r>
          </a:p>
        </p:txBody>
      </p:sp>
    </p:spTree>
    <p:extLst>
      <p:ext uri="{BB962C8B-B14F-4D97-AF65-F5344CB8AC3E}">
        <p14:creationId xmlns:p14="http://schemas.microsoft.com/office/powerpoint/2010/main" val="2330493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1097280"/>
          </a:xfrm>
        </p:spPr>
        <p:txBody>
          <a:bodyPr wrap="square">
            <a:sp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(10 of 13)</a:t>
            </a:r>
            <a:endParaRPr lang="en-US" sz="2000" dirty="0">
              <a:latin typeface="+mj-lt"/>
            </a:endParaRPr>
          </a:p>
        </p:txBody>
      </p:sp>
      <p:sp>
        <p:nvSpPr>
          <p:cNvPr id="3" name="Content Placeholder 2"/>
          <p:cNvSpPr>
            <a:spLocks noGrp="1"/>
          </p:cNvSpPr>
          <p:nvPr>
            <p:ph idx="1"/>
          </p:nvPr>
        </p:nvSpPr>
        <p:spPr>
          <a:xfrm>
            <a:off x="457200" y="1433896"/>
            <a:ext cx="8229600" cy="344104"/>
          </a:xfrm>
        </p:spPr>
        <p:txBody>
          <a:bodyPr wrap="square">
            <a:spAutoFit/>
          </a:bodyPr>
          <a:lstStyle/>
          <a:p>
            <a:pPr marL="0" indent="0">
              <a:buNone/>
            </a:pPr>
            <a:r>
              <a:rPr lang="en-US" sz="2000" b="1" dirty="0"/>
              <a:t>Horizontal Marketing Systems</a:t>
            </a:r>
          </a:p>
        </p:txBody>
      </p:sp>
      <p:sp>
        <p:nvSpPr>
          <p:cNvPr id="4" name="Content Placeholder 3"/>
          <p:cNvSpPr>
            <a:spLocks noGrp="1"/>
          </p:cNvSpPr>
          <p:nvPr>
            <p:ph idx="13"/>
          </p:nvPr>
        </p:nvSpPr>
        <p:spPr>
          <a:xfrm>
            <a:off x="457200" y="1890074"/>
            <a:ext cx="8229600" cy="954726"/>
          </a:xfrm>
        </p:spPr>
        <p:txBody>
          <a:bodyPr wrap="square">
            <a:spAutoFit/>
          </a:bodyPr>
          <a:lstStyle/>
          <a:p>
            <a:pPr marL="0" indent="0">
              <a:buNone/>
            </a:pPr>
            <a:r>
              <a:rPr lang="en-US" altLang="en-US" sz="2000" b="1" dirty="0">
                <a:solidFill>
                  <a:srgbClr val="000000"/>
                </a:solidFill>
              </a:rPr>
              <a:t>Horizontal marketing system </a:t>
            </a:r>
            <a:r>
              <a:rPr lang="en-US" altLang="en-US" sz="2000" dirty="0">
                <a:solidFill>
                  <a:srgbClr val="000000"/>
                </a:solidFill>
              </a:rPr>
              <a:t>is a</a:t>
            </a:r>
            <a:r>
              <a:rPr lang="en-US" sz="2000" dirty="0">
                <a:solidFill>
                  <a:srgbClr val="000000"/>
                </a:solidFill>
              </a:rPr>
              <a:t> channel arrangement in which two or more companies at one level join together to follow a new marketing opportunity.</a:t>
            </a:r>
          </a:p>
        </p:txBody>
      </p:sp>
      <p:sp>
        <p:nvSpPr>
          <p:cNvPr id="6" name="Content Placeholder 5"/>
          <p:cNvSpPr>
            <a:spLocks noGrp="1"/>
          </p:cNvSpPr>
          <p:nvPr>
            <p:ph idx="4294967295"/>
          </p:nvPr>
        </p:nvSpPr>
        <p:spPr>
          <a:xfrm>
            <a:off x="469900" y="2971800"/>
            <a:ext cx="8220075" cy="951921"/>
          </a:xfrm>
        </p:spPr>
        <p:txBody>
          <a:bodyPr wrap="square">
            <a:spAutoFit/>
          </a:bodyPr>
          <a:lstStyle/>
          <a:p>
            <a:pPr marL="0" indent="0">
              <a:buNone/>
            </a:pPr>
            <a:r>
              <a:rPr lang="en-US" sz="2000" dirty="0"/>
              <a:t>Horizontal marketing systems: Target partners with CVS Health, who operates stores-within-stores to the benefit of all – Target, CVS, and their mutual customers.</a:t>
            </a:r>
            <a:endParaRPr lang="en-IN" sz="2000" dirty="0"/>
          </a:p>
        </p:txBody>
      </p:sp>
      <p:pic>
        <p:nvPicPr>
          <p:cNvPr id="9" name="Picture Placeholder 8" descr="A photo shows a sign that reads &quot;CVS pharmacy now at Target.&quot; ">
            <a:extLst>
              <a:ext uri="{FF2B5EF4-FFF2-40B4-BE49-F238E27FC236}">
                <a16:creationId xmlns:a16="http://schemas.microsoft.com/office/drawing/2014/main" id="{FBF2973F-0385-4E82-9C3E-41D134B1BFB4}"/>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972480" y="4083468"/>
            <a:ext cx="3214913" cy="2241132"/>
          </a:xfrm>
          <a:prstGeom prst="rect">
            <a:avLst/>
          </a:prstGeom>
        </p:spPr>
      </p:pic>
    </p:spTree>
    <p:extLst>
      <p:ext uri="{BB962C8B-B14F-4D97-AF65-F5344CB8AC3E}">
        <p14:creationId xmlns:p14="http://schemas.microsoft.com/office/powerpoint/2010/main" val="31644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1600"/>
            <a:ext cx="8229600" cy="1097280"/>
          </a:xfrm>
        </p:spPr>
        <p:txBody>
          <a:bodyPr wrap="square">
            <a:sp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(11 of 13)</a:t>
            </a:r>
            <a:endParaRPr lang="en-US" sz="2000" dirty="0">
              <a:latin typeface="+mj-lt"/>
            </a:endParaRPr>
          </a:p>
        </p:txBody>
      </p:sp>
      <p:sp>
        <p:nvSpPr>
          <p:cNvPr id="4" name="Content Placeholder 3"/>
          <p:cNvSpPr>
            <a:spLocks noGrp="1"/>
          </p:cNvSpPr>
          <p:nvPr>
            <p:ph idx="1"/>
          </p:nvPr>
        </p:nvSpPr>
        <p:spPr>
          <a:xfrm>
            <a:off x="457200" y="1385947"/>
            <a:ext cx="8229600" cy="392053"/>
          </a:xfrm>
        </p:spPr>
        <p:txBody>
          <a:bodyPr wrap="square">
            <a:spAutoFit/>
          </a:bodyPr>
          <a:lstStyle/>
          <a:p>
            <a:pPr marL="0" indent="0">
              <a:buNone/>
            </a:pPr>
            <a:r>
              <a:rPr lang="en-IN" sz="2400" b="1" dirty="0"/>
              <a:t>Figure 12.4</a:t>
            </a:r>
            <a:r>
              <a:rPr lang="en-IN" sz="2400" dirty="0"/>
              <a:t> Multichannel Distribution System</a:t>
            </a:r>
            <a:endParaRPr lang="en-US" altLang="en-US" sz="2400" dirty="0">
              <a:solidFill>
                <a:srgbClr val="000000"/>
              </a:solidFill>
            </a:endParaRPr>
          </a:p>
        </p:txBody>
      </p:sp>
      <p:pic>
        <p:nvPicPr>
          <p:cNvPr id="8" name="Picture Placeholder 7" descr="A flowchart shows a multichannel distribution system. &#10;">
            <a:extLst>
              <a:ext uri="{FF2B5EF4-FFF2-40B4-BE49-F238E27FC236}">
                <a16:creationId xmlns:a16="http://schemas.microsoft.com/office/drawing/2014/main" id="{3C683DCA-0514-4FFC-B24F-E08B33B1ABCA}"/>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3161" y="2133600"/>
            <a:ext cx="8063077" cy="3810199"/>
          </a:xfrm>
          <a:prstGeom prst="rect">
            <a:avLst/>
          </a:prstGeom>
        </p:spPr>
      </p:pic>
    </p:spTree>
    <p:extLst>
      <p:ext uri="{BB962C8B-B14F-4D97-AF65-F5344CB8AC3E}">
        <p14:creationId xmlns:p14="http://schemas.microsoft.com/office/powerpoint/2010/main" val="3905877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0025"/>
            <a:ext cx="8229600" cy="931652"/>
          </a:xfrm>
        </p:spPr>
        <p:txBody>
          <a:bodyPr wrap="square">
            <a:no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(12 of 13)</a:t>
            </a:r>
            <a:endParaRPr lang="en-US" sz="2000" dirty="0">
              <a:latin typeface="+mj-lt"/>
            </a:endParaRPr>
          </a:p>
        </p:txBody>
      </p:sp>
      <p:sp>
        <p:nvSpPr>
          <p:cNvPr id="3" name="Content Placeholder 2"/>
          <p:cNvSpPr>
            <a:spLocks noGrp="1"/>
          </p:cNvSpPr>
          <p:nvPr>
            <p:ph idx="1"/>
          </p:nvPr>
        </p:nvSpPr>
        <p:spPr>
          <a:xfrm>
            <a:off x="457200" y="1219200"/>
            <a:ext cx="8229600" cy="369332"/>
          </a:xfrm>
        </p:spPr>
        <p:txBody>
          <a:bodyPr>
            <a:spAutoFit/>
          </a:bodyPr>
          <a:lstStyle/>
          <a:p>
            <a:pPr marL="0" indent="0">
              <a:buNone/>
            </a:pPr>
            <a:r>
              <a:rPr lang="en-US" sz="2400" b="1" dirty="0"/>
              <a:t>Multichannel Distribution Systems</a:t>
            </a:r>
          </a:p>
        </p:txBody>
      </p:sp>
      <p:sp>
        <p:nvSpPr>
          <p:cNvPr id="4" name="Content Placeholder 3"/>
          <p:cNvSpPr>
            <a:spLocks noGrp="1"/>
          </p:cNvSpPr>
          <p:nvPr>
            <p:ph idx="13"/>
          </p:nvPr>
        </p:nvSpPr>
        <p:spPr>
          <a:xfrm>
            <a:off x="457200" y="1828800"/>
            <a:ext cx="8229600" cy="1143000"/>
          </a:xfrm>
        </p:spPr>
        <p:txBody>
          <a:bodyPr/>
          <a:lstStyle/>
          <a:p>
            <a:pPr marL="0" lvl="1" indent="0">
              <a:buNone/>
            </a:pPr>
            <a:r>
              <a:rPr lang="en-US" altLang="en-US" sz="2400" b="1" dirty="0"/>
              <a:t>Multichannel distribution systems </a:t>
            </a:r>
            <a:r>
              <a:rPr lang="en-US" altLang="en-US" sz="2400" dirty="0"/>
              <a:t>are systems</a:t>
            </a:r>
            <a:r>
              <a:rPr lang="en-US" sz="2400" dirty="0"/>
              <a:t> in which a single firm sets up two or more marketing channels to reach one or more customer segments.</a:t>
            </a:r>
            <a:endParaRPr lang="en-US" altLang="en-US" sz="2400" dirty="0"/>
          </a:p>
        </p:txBody>
      </p:sp>
    </p:spTree>
    <p:extLst>
      <p:ext uri="{BB962C8B-B14F-4D97-AF65-F5344CB8AC3E}">
        <p14:creationId xmlns:p14="http://schemas.microsoft.com/office/powerpoint/2010/main" val="1771185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9220"/>
            <a:ext cx="8229600" cy="1097280"/>
          </a:xfrm>
        </p:spPr>
        <p:txBody>
          <a:bodyPr wrap="square">
            <a:spAutoFit/>
          </a:bodyPr>
          <a:lstStyle/>
          <a:p>
            <a:r>
              <a:rPr lang="en-US" altLang="en-US" sz="3600" dirty="0">
                <a:latin typeface="+mj-lt"/>
                <a:ea typeface="ヒラギノ角ゴ Pro W3" charset="-128"/>
              </a:rPr>
              <a:t>Channel Behavior and Organization   </a:t>
            </a:r>
            <a:r>
              <a:rPr lang="en-US" altLang="en-US" sz="2800" dirty="0">
                <a:latin typeface="+mj-lt"/>
                <a:ea typeface="ヒラギノ角ゴ Pro W3" charset="-128"/>
              </a:rPr>
              <a:t>(13 of 13)</a:t>
            </a:r>
            <a:endParaRPr lang="en-US" sz="2000" dirty="0">
              <a:latin typeface="+mj-lt"/>
            </a:endParaRPr>
          </a:p>
        </p:txBody>
      </p:sp>
      <p:sp>
        <p:nvSpPr>
          <p:cNvPr id="3" name="Content Placeholder 2"/>
          <p:cNvSpPr>
            <a:spLocks noGrp="1"/>
          </p:cNvSpPr>
          <p:nvPr>
            <p:ph idx="1"/>
          </p:nvPr>
        </p:nvSpPr>
        <p:spPr>
          <a:xfrm>
            <a:off x="457200" y="1435100"/>
            <a:ext cx="8229600" cy="340697"/>
          </a:xfrm>
        </p:spPr>
        <p:txBody>
          <a:bodyPr wrap="square">
            <a:spAutoFit/>
          </a:bodyPr>
          <a:lstStyle/>
          <a:p>
            <a:pPr marL="0" indent="0">
              <a:buNone/>
            </a:pPr>
            <a:r>
              <a:rPr lang="en-US" sz="2000" b="1" dirty="0"/>
              <a:t>Changing Channel Organization</a:t>
            </a:r>
          </a:p>
        </p:txBody>
      </p:sp>
      <p:sp>
        <p:nvSpPr>
          <p:cNvPr id="4" name="Content Placeholder 3"/>
          <p:cNvSpPr>
            <a:spLocks noGrp="1"/>
          </p:cNvSpPr>
          <p:nvPr>
            <p:ph idx="13"/>
          </p:nvPr>
        </p:nvSpPr>
        <p:spPr>
          <a:xfrm>
            <a:off x="457200" y="1911011"/>
            <a:ext cx="8229600" cy="908389"/>
          </a:xfrm>
        </p:spPr>
        <p:txBody>
          <a:bodyPr wrap="square">
            <a:spAutoFit/>
          </a:bodyPr>
          <a:lstStyle/>
          <a:p>
            <a:pPr marL="0" indent="0">
              <a:buNone/>
            </a:pPr>
            <a:r>
              <a:rPr lang="en-US" altLang="en-US" sz="2000" b="1" dirty="0">
                <a:solidFill>
                  <a:srgbClr val="000000"/>
                </a:solidFill>
              </a:rPr>
              <a:t>Disintermediation</a:t>
            </a:r>
            <a:r>
              <a:rPr lang="en-US" altLang="en-US" sz="2000" dirty="0">
                <a:solidFill>
                  <a:srgbClr val="000000"/>
                </a:solidFill>
              </a:rPr>
              <a:t> is the cutting out of marketing channel intermediaries by producers or the displacement of traditional resellers by new intermediaries.</a:t>
            </a:r>
          </a:p>
        </p:txBody>
      </p:sp>
      <p:sp>
        <p:nvSpPr>
          <p:cNvPr id="6" name="Content Placeholder 5"/>
          <p:cNvSpPr>
            <a:spLocks noGrp="1"/>
          </p:cNvSpPr>
          <p:nvPr>
            <p:ph idx="4294967295"/>
          </p:nvPr>
        </p:nvSpPr>
        <p:spPr>
          <a:xfrm>
            <a:off x="469900" y="2946400"/>
            <a:ext cx="8220075" cy="1555274"/>
          </a:xfrm>
        </p:spPr>
        <p:txBody>
          <a:bodyPr wrap="square">
            <a:spAutoFit/>
          </a:bodyPr>
          <a:lstStyle/>
          <a:p>
            <a:r>
              <a:rPr lang="en-US" sz="2000" dirty="0"/>
              <a:t>Disintermediation: </a:t>
            </a:r>
            <a:r>
              <a:rPr lang="en-US" sz="2000" dirty="0" err="1"/>
              <a:t>Toys“R”Us</a:t>
            </a:r>
            <a:r>
              <a:rPr lang="en-US" sz="2000" dirty="0"/>
              <a:t> pioneered the superstore format that once made it the go-to place for buying toys. But after falling victim to shifts in toy market sales to big discounters like Walmart and online merchants like Amazon, the retail giant was forced to close down operations and shutter its stores.</a:t>
            </a:r>
            <a:endParaRPr lang="en-IN" sz="2000" dirty="0"/>
          </a:p>
        </p:txBody>
      </p:sp>
      <p:pic>
        <p:nvPicPr>
          <p:cNvPr id="9" name="Picture Placeholder 8" descr="A photo shows &quot;going out of business&quot; banner hung outside a &quot;Toys R Us, Babies R Us&quot; store. ">
            <a:extLst>
              <a:ext uri="{FF2B5EF4-FFF2-40B4-BE49-F238E27FC236}">
                <a16:creationId xmlns:a16="http://schemas.microsoft.com/office/drawing/2014/main" id="{1ECEF625-9C88-4787-BF0B-4AF83A571DC8}"/>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032242" y="4595119"/>
            <a:ext cx="3079516" cy="1729481"/>
          </a:xfrm>
          <a:prstGeom prst="rect">
            <a:avLst/>
          </a:prstGeom>
        </p:spPr>
      </p:pic>
    </p:spTree>
    <p:extLst>
      <p:ext uri="{BB962C8B-B14F-4D97-AF65-F5344CB8AC3E}">
        <p14:creationId xmlns:p14="http://schemas.microsoft.com/office/powerpoint/2010/main" val="682990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3</a:t>
            </a:r>
            <a:endParaRPr lang="en-US" sz="2800" dirty="0">
              <a:latin typeface="+mj-lt"/>
            </a:endParaRPr>
          </a:p>
        </p:txBody>
      </p:sp>
      <p:sp>
        <p:nvSpPr>
          <p:cNvPr id="3" name="Content Placeholder 2"/>
          <p:cNvSpPr>
            <a:spLocks noGrp="1"/>
          </p:cNvSpPr>
          <p:nvPr>
            <p:ph idx="1"/>
          </p:nvPr>
        </p:nvSpPr>
        <p:spPr>
          <a:xfrm>
            <a:off x="457200" y="996741"/>
            <a:ext cx="8229600" cy="369332"/>
          </a:xfrm>
        </p:spPr>
        <p:txBody>
          <a:bodyPr>
            <a:spAutoFit/>
          </a:bodyPr>
          <a:lstStyle/>
          <a:p>
            <a:pPr marL="0" indent="0">
              <a:buNone/>
            </a:pPr>
            <a:r>
              <a:rPr lang="en-US" sz="2400" dirty="0"/>
              <a:t>Identify the major channel alternatives open to a company.</a:t>
            </a:r>
          </a:p>
        </p:txBody>
      </p:sp>
    </p:spTree>
    <p:extLst>
      <p:ext uri="{BB962C8B-B14F-4D97-AF65-F5344CB8AC3E}">
        <p14:creationId xmlns:p14="http://schemas.microsoft.com/office/powerpoint/2010/main" val="295387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Objectives</a:t>
            </a:r>
            <a:endParaRPr lang="en-US" sz="2800" dirty="0">
              <a:latin typeface="+mj-lt"/>
            </a:endParaRPr>
          </a:p>
        </p:txBody>
      </p:sp>
      <p:sp>
        <p:nvSpPr>
          <p:cNvPr id="3" name="Content Placeholder 2"/>
          <p:cNvSpPr>
            <a:spLocks noGrp="1"/>
          </p:cNvSpPr>
          <p:nvPr>
            <p:ph idx="1"/>
          </p:nvPr>
        </p:nvSpPr>
        <p:spPr>
          <a:xfrm>
            <a:off x="457200" y="986909"/>
            <a:ext cx="8229600" cy="4001095"/>
          </a:xfrm>
        </p:spPr>
        <p:txBody>
          <a:bodyPr>
            <a:spAutoFit/>
          </a:bodyPr>
          <a:lstStyle/>
          <a:p>
            <a:pPr marL="749300" indent="-749300">
              <a:spcBef>
                <a:spcPts val="600"/>
              </a:spcBef>
              <a:buNone/>
              <a:tabLst>
                <a:tab pos="800100" algn="l"/>
              </a:tabLst>
            </a:pPr>
            <a:r>
              <a:rPr lang="en-US" altLang="en-US" sz="2400" b="1" dirty="0">
                <a:solidFill>
                  <a:srgbClr val="007FA3"/>
                </a:solidFill>
                <a:ea typeface="ヒラギノ角ゴ Pro W3" charset="-128"/>
                <a:cs typeface="Times New Roman" panose="02020603050405020304" pitchFamily="18" charset="0"/>
              </a:rPr>
              <a:t>12.1</a:t>
            </a:r>
            <a:r>
              <a:rPr lang="en-US" altLang="en-US" sz="2400" dirty="0">
                <a:cs typeface="Arial" panose="020B0604020202020204" pitchFamily="34" charset="0"/>
              </a:rPr>
              <a:t>  Explain why companies use marketing channels and discuss the functions these channels perform.</a:t>
            </a:r>
          </a:p>
          <a:p>
            <a:pPr marL="749300" indent="-749300">
              <a:spcBef>
                <a:spcPts val="600"/>
              </a:spcBef>
              <a:buNone/>
              <a:tabLst>
                <a:tab pos="800100" algn="l"/>
              </a:tabLst>
            </a:pPr>
            <a:r>
              <a:rPr lang="en-US" altLang="en-US" sz="2400" b="1" dirty="0">
                <a:solidFill>
                  <a:srgbClr val="007FA3"/>
                </a:solidFill>
                <a:ea typeface="ヒラギノ角ゴ Pro W3" charset="-128"/>
                <a:cs typeface="Times New Roman" panose="02020603050405020304" pitchFamily="18" charset="0"/>
              </a:rPr>
              <a:t>12.2</a:t>
            </a:r>
            <a:r>
              <a:rPr lang="en-US" altLang="en-US" sz="2400" dirty="0">
                <a:cs typeface="Arial" panose="020B0604020202020204" pitchFamily="34" charset="0"/>
              </a:rPr>
              <a:t>  Discuss how channel members interact and how they organize to perform the work of the channel.</a:t>
            </a:r>
          </a:p>
          <a:p>
            <a:pPr marL="749300" indent="-749300">
              <a:spcBef>
                <a:spcPts val="600"/>
              </a:spcBef>
              <a:buNone/>
              <a:tabLst>
                <a:tab pos="800100" algn="l"/>
              </a:tabLst>
            </a:pPr>
            <a:r>
              <a:rPr lang="en-US" altLang="en-US" sz="2400" b="1" dirty="0">
                <a:solidFill>
                  <a:srgbClr val="007FA3"/>
                </a:solidFill>
                <a:ea typeface="ヒラギノ角ゴ Pro W3" charset="-128"/>
                <a:cs typeface="Times New Roman" panose="02020603050405020304" pitchFamily="18" charset="0"/>
              </a:rPr>
              <a:t>12.3</a:t>
            </a:r>
            <a:r>
              <a:rPr lang="en-US" altLang="en-US" sz="2400" dirty="0">
                <a:cs typeface="Arial" panose="020B0604020202020204" pitchFamily="34" charset="0"/>
              </a:rPr>
              <a:t>  Identify the major channel alternatives open to a company.</a:t>
            </a:r>
          </a:p>
          <a:p>
            <a:pPr marL="749300" indent="-749300">
              <a:spcBef>
                <a:spcPts val="600"/>
              </a:spcBef>
              <a:buNone/>
              <a:tabLst>
                <a:tab pos="800100" algn="l"/>
              </a:tabLst>
            </a:pPr>
            <a:r>
              <a:rPr lang="en-US" altLang="en-US" sz="2400" b="1" dirty="0">
                <a:solidFill>
                  <a:srgbClr val="007FA3"/>
                </a:solidFill>
                <a:ea typeface="ヒラギノ角ゴ Pro W3" charset="-128"/>
                <a:cs typeface="Times New Roman" panose="02020603050405020304" pitchFamily="18" charset="0"/>
              </a:rPr>
              <a:t>12.4</a:t>
            </a:r>
            <a:r>
              <a:rPr lang="en-US" altLang="en-US" sz="2400" dirty="0">
                <a:cs typeface="Arial" panose="020B0604020202020204" pitchFamily="34" charset="0"/>
              </a:rPr>
              <a:t>  Explain how companies select, motivate, and evaluate channel members.</a:t>
            </a:r>
          </a:p>
          <a:p>
            <a:pPr marL="749300" indent="-749300">
              <a:spcBef>
                <a:spcPts val="600"/>
              </a:spcBef>
              <a:buNone/>
              <a:tabLst>
                <a:tab pos="800100" algn="l"/>
              </a:tabLst>
            </a:pPr>
            <a:r>
              <a:rPr lang="en-US" altLang="en-US" sz="2400" b="1" dirty="0">
                <a:solidFill>
                  <a:srgbClr val="007FA3"/>
                </a:solidFill>
                <a:ea typeface="ヒラギノ角ゴ Pro W3" charset="-128"/>
                <a:cs typeface="Times New Roman" panose="02020603050405020304" pitchFamily="18" charset="0"/>
              </a:rPr>
              <a:t>12.5</a:t>
            </a:r>
            <a:r>
              <a:rPr lang="en-US" altLang="en-US" sz="2400" dirty="0">
                <a:cs typeface="Arial" panose="020B0604020202020204" pitchFamily="34" charset="0"/>
              </a:rPr>
              <a:t>  Discuss the nature and importance of marketing logistics and integrated supply chain management.</a:t>
            </a:r>
          </a:p>
        </p:txBody>
      </p:sp>
    </p:spTree>
    <p:extLst>
      <p:ext uri="{BB962C8B-B14F-4D97-AF65-F5344CB8AC3E}">
        <p14:creationId xmlns:p14="http://schemas.microsoft.com/office/powerpoint/2010/main" val="1754725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(1 of 8)</a:t>
            </a:r>
            <a:endParaRPr lang="en-US" sz="2000" dirty="0">
              <a:latin typeface="+mj-lt"/>
            </a:endParaRPr>
          </a:p>
        </p:txBody>
      </p:sp>
      <p:sp>
        <p:nvSpPr>
          <p:cNvPr id="3" name="Content Placeholder 2"/>
          <p:cNvSpPr>
            <a:spLocks noGrp="1"/>
          </p:cNvSpPr>
          <p:nvPr>
            <p:ph idx="1"/>
          </p:nvPr>
        </p:nvSpPr>
        <p:spPr>
          <a:xfrm>
            <a:off x="457200" y="990600"/>
            <a:ext cx="8229600" cy="369332"/>
          </a:xfrm>
        </p:spPr>
        <p:txBody>
          <a:bodyPr>
            <a:spAutoFit/>
          </a:bodyPr>
          <a:lstStyle/>
          <a:p>
            <a:pPr marL="0" indent="0">
              <a:buNone/>
            </a:pPr>
            <a:r>
              <a:rPr lang="en-US" sz="2400" b="1" dirty="0"/>
              <a:t>Marketing channel design</a:t>
            </a:r>
          </a:p>
        </p:txBody>
      </p:sp>
      <p:sp>
        <p:nvSpPr>
          <p:cNvPr id="4" name="Content Placeholder 3"/>
          <p:cNvSpPr>
            <a:spLocks noGrp="1"/>
          </p:cNvSpPr>
          <p:nvPr>
            <p:ph idx="13"/>
          </p:nvPr>
        </p:nvSpPr>
        <p:spPr>
          <a:xfrm>
            <a:off x="457200" y="1600200"/>
            <a:ext cx="8229600" cy="1143000"/>
          </a:xfrm>
        </p:spPr>
        <p:txBody>
          <a:bodyPr/>
          <a:lstStyle/>
          <a:p>
            <a:pPr marL="0" indent="0">
              <a:buNone/>
            </a:pPr>
            <a:r>
              <a:rPr lang="en-US" sz="2400" dirty="0">
                <a:solidFill>
                  <a:srgbClr val="000000"/>
                </a:solidFill>
              </a:rPr>
              <a:t>Designing effective marketing channels by analyzing customer needs, setting channel objectives, identifying major channel alternatives, and evaluating those alternatives.</a:t>
            </a:r>
            <a:endParaRPr lang="en-US" altLang="en-US" sz="2400" dirty="0">
              <a:solidFill>
                <a:srgbClr val="000000"/>
              </a:solidFill>
            </a:endParaRPr>
          </a:p>
        </p:txBody>
      </p:sp>
    </p:spTree>
    <p:extLst>
      <p:ext uri="{BB962C8B-B14F-4D97-AF65-F5344CB8AC3E}">
        <p14:creationId xmlns:p14="http://schemas.microsoft.com/office/powerpoint/2010/main" val="3246940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(2 of 8)</a:t>
            </a:r>
            <a:endParaRPr lang="en-US" sz="2000" dirty="0">
              <a:latin typeface="+mj-lt"/>
            </a:endParaRPr>
          </a:p>
        </p:txBody>
      </p:sp>
      <p:sp>
        <p:nvSpPr>
          <p:cNvPr id="4" name="Content Placeholder 3"/>
          <p:cNvSpPr>
            <a:spLocks noGrp="1"/>
          </p:cNvSpPr>
          <p:nvPr>
            <p:ph idx="13"/>
          </p:nvPr>
        </p:nvSpPr>
        <p:spPr>
          <a:xfrm>
            <a:off x="457200" y="990600"/>
            <a:ext cx="8229600" cy="2133600"/>
          </a:xfrm>
        </p:spPr>
        <p:txBody>
          <a:bodyPr/>
          <a:lstStyle/>
          <a:p>
            <a:pPr lvl="0"/>
            <a:r>
              <a:rPr lang="en-US" sz="2400" dirty="0"/>
              <a:t>Analyzing consumer needs</a:t>
            </a:r>
          </a:p>
          <a:p>
            <a:pPr lvl="0"/>
            <a:r>
              <a:rPr lang="en-US" sz="2400" dirty="0"/>
              <a:t>Setting channel objectives</a:t>
            </a:r>
          </a:p>
          <a:p>
            <a:pPr lvl="0"/>
            <a:r>
              <a:rPr lang="en-US" sz="2400" dirty="0"/>
              <a:t>Identifying channel alternatives</a:t>
            </a:r>
          </a:p>
          <a:p>
            <a:pPr lvl="0"/>
            <a:r>
              <a:rPr lang="en-US" sz="2400" dirty="0"/>
              <a:t>Evaluating channel alternatives</a:t>
            </a:r>
          </a:p>
        </p:txBody>
      </p:sp>
    </p:spTree>
    <p:extLst>
      <p:ext uri="{BB962C8B-B14F-4D97-AF65-F5344CB8AC3E}">
        <p14:creationId xmlns:p14="http://schemas.microsoft.com/office/powerpoint/2010/main" val="21469290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(3 of 8)</a:t>
            </a:r>
            <a:endParaRPr lang="en-US" sz="2000" dirty="0">
              <a:latin typeface="+mj-lt"/>
            </a:endParaRPr>
          </a:p>
        </p:txBody>
      </p:sp>
      <p:sp>
        <p:nvSpPr>
          <p:cNvPr id="3" name="Content Placeholder 2"/>
          <p:cNvSpPr>
            <a:spLocks noGrp="1"/>
          </p:cNvSpPr>
          <p:nvPr>
            <p:ph idx="1"/>
          </p:nvPr>
        </p:nvSpPr>
        <p:spPr>
          <a:xfrm>
            <a:off x="457200" y="990600"/>
            <a:ext cx="8229600" cy="369332"/>
          </a:xfrm>
        </p:spPr>
        <p:txBody>
          <a:bodyPr>
            <a:spAutoFit/>
          </a:bodyPr>
          <a:lstStyle/>
          <a:p>
            <a:pPr marL="0" indent="0">
              <a:buNone/>
            </a:pPr>
            <a:r>
              <a:rPr lang="en-US" sz="2400" b="1" dirty="0"/>
              <a:t>Analyzing Consumer Needs</a:t>
            </a:r>
            <a:endParaRPr lang="en-US" sz="2400" dirty="0"/>
          </a:p>
        </p:txBody>
      </p:sp>
      <p:sp>
        <p:nvSpPr>
          <p:cNvPr id="4" name="Content Placeholder 3"/>
          <p:cNvSpPr>
            <a:spLocks noGrp="1"/>
          </p:cNvSpPr>
          <p:nvPr>
            <p:ph idx="13"/>
          </p:nvPr>
        </p:nvSpPr>
        <p:spPr>
          <a:xfrm>
            <a:off x="457200" y="1600200"/>
            <a:ext cx="8229600" cy="2438400"/>
          </a:xfrm>
        </p:spPr>
        <p:txBody>
          <a:bodyPr/>
          <a:lstStyle/>
          <a:p>
            <a:pPr marL="338138" indent="-338138">
              <a:buClr>
                <a:srgbClr val="0078A2"/>
              </a:buClr>
              <a:buFont typeface="Arial"/>
              <a:buChar char="•"/>
            </a:pPr>
            <a:r>
              <a:rPr lang="en-US" altLang="en-US" sz="2400" dirty="0">
                <a:solidFill>
                  <a:srgbClr val="000000"/>
                </a:solidFill>
              </a:rPr>
              <a:t>Find out what target consumers want from the channel</a:t>
            </a:r>
          </a:p>
          <a:p>
            <a:pPr marL="338138" indent="-338138">
              <a:buClr>
                <a:srgbClr val="0078A2"/>
              </a:buClr>
              <a:buFont typeface="Arial"/>
              <a:buChar char="•"/>
            </a:pPr>
            <a:r>
              <a:rPr lang="en-US" altLang="en-US" sz="2400" dirty="0">
                <a:solidFill>
                  <a:srgbClr val="000000"/>
                </a:solidFill>
              </a:rPr>
              <a:t>Identify market segments</a:t>
            </a:r>
          </a:p>
          <a:p>
            <a:pPr marL="338138" indent="-338138">
              <a:buClr>
                <a:srgbClr val="0078A2"/>
              </a:buClr>
              <a:buFont typeface="Arial"/>
              <a:buChar char="•"/>
            </a:pPr>
            <a:r>
              <a:rPr lang="en-US" altLang="en-US" sz="2400" dirty="0">
                <a:solidFill>
                  <a:srgbClr val="000000"/>
                </a:solidFill>
              </a:rPr>
              <a:t>Determine the best channels to use</a:t>
            </a:r>
          </a:p>
          <a:p>
            <a:pPr marL="338138" indent="-338138">
              <a:buClr>
                <a:srgbClr val="0078A2"/>
              </a:buClr>
              <a:buFont typeface="Arial"/>
              <a:buChar char="•"/>
            </a:pPr>
            <a:r>
              <a:rPr lang="en-US" altLang="en-US" sz="2400" dirty="0">
                <a:solidFill>
                  <a:srgbClr val="000000"/>
                </a:solidFill>
              </a:rPr>
              <a:t>Minimize the cost of meeting customer service requirements</a:t>
            </a:r>
          </a:p>
        </p:txBody>
      </p:sp>
    </p:spTree>
    <p:extLst>
      <p:ext uri="{BB962C8B-B14F-4D97-AF65-F5344CB8AC3E}">
        <p14:creationId xmlns:p14="http://schemas.microsoft.com/office/powerpoint/2010/main" val="16564509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(4 of 8)</a:t>
            </a:r>
            <a:endParaRPr lang="en-US" sz="2000" dirty="0">
              <a:latin typeface="+mj-lt"/>
            </a:endParaRPr>
          </a:p>
        </p:txBody>
      </p:sp>
      <p:sp>
        <p:nvSpPr>
          <p:cNvPr id="3" name="Content Placeholder 2"/>
          <p:cNvSpPr>
            <a:spLocks noGrp="1"/>
          </p:cNvSpPr>
          <p:nvPr>
            <p:ph idx="1"/>
          </p:nvPr>
        </p:nvSpPr>
        <p:spPr>
          <a:xfrm>
            <a:off x="457200" y="990600"/>
            <a:ext cx="8229600" cy="369332"/>
          </a:xfrm>
        </p:spPr>
        <p:txBody>
          <a:bodyPr>
            <a:spAutoFit/>
          </a:bodyPr>
          <a:lstStyle/>
          <a:p>
            <a:pPr marL="0" indent="0">
              <a:buNone/>
            </a:pPr>
            <a:r>
              <a:rPr lang="en-US" sz="2400" b="1" dirty="0"/>
              <a:t>Setting Channel Objectives</a:t>
            </a:r>
            <a:endParaRPr lang="en-US" sz="2400" dirty="0"/>
          </a:p>
        </p:txBody>
      </p:sp>
      <p:sp>
        <p:nvSpPr>
          <p:cNvPr id="4" name="Content Placeholder 3"/>
          <p:cNvSpPr>
            <a:spLocks noGrp="1"/>
          </p:cNvSpPr>
          <p:nvPr>
            <p:ph idx="13"/>
          </p:nvPr>
        </p:nvSpPr>
        <p:spPr>
          <a:xfrm>
            <a:off x="457200" y="1600200"/>
            <a:ext cx="8229600" cy="1371600"/>
          </a:xfrm>
        </p:spPr>
        <p:txBody>
          <a:bodyPr/>
          <a:lstStyle/>
          <a:p>
            <a:pPr marL="280988" indent="-280988">
              <a:buClr>
                <a:srgbClr val="0078A2"/>
              </a:buClr>
              <a:buFont typeface="Arial"/>
              <a:buChar char="•"/>
            </a:pPr>
            <a:r>
              <a:rPr lang="en-US" altLang="en-US" sz="2400" dirty="0">
                <a:solidFill>
                  <a:srgbClr val="000000"/>
                </a:solidFill>
              </a:rPr>
              <a:t>Determine targeted levels of customer service</a:t>
            </a:r>
          </a:p>
          <a:p>
            <a:pPr marL="280988" indent="-280988">
              <a:buClr>
                <a:srgbClr val="0078A2"/>
              </a:buClr>
              <a:buFont typeface="Arial"/>
              <a:buChar char="•"/>
            </a:pPr>
            <a:r>
              <a:rPr lang="en-US" altLang="en-US" sz="2400" dirty="0">
                <a:solidFill>
                  <a:srgbClr val="000000"/>
                </a:solidFill>
              </a:rPr>
              <a:t>Balance consumer needs against costs and customer price preferences</a:t>
            </a:r>
          </a:p>
        </p:txBody>
      </p:sp>
    </p:spTree>
    <p:extLst>
      <p:ext uri="{BB962C8B-B14F-4D97-AF65-F5344CB8AC3E}">
        <p14:creationId xmlns:p14="http://schemas.microsoft.com/office/powerpoint/2010/main" val="3586746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(5 of 8)</a:t>
            </a:r>
            <a:endParaRPr lang="en-US" sz="2000" dirty="0">
              <a:latin typeface="+mj-lt"/>
            </a:endParaRPr>
          </a:p>
        </p:txBody>
      </p:sp>
      <p:sp>
        <p:nvSpPr>
          <p:cNvPr id="3" name="Content Placeholder 2"/>
          <p:cNvSpPr>
            <a:spLocks noGrp="1"/>
          </p:cNvSpPr>
          <p:nvPr>
            <p:ph idx="1"/>
          </p:nvPr>
        </p:nvSpPr>
        <p:spPr>
          <a:xfrm>
            <a:off x="457200" y="990600"/>
            <a:ext cx="8229600" cy="369332"/>
          </a:xfrm>
        </p:spPr>
        <p:txBody>
          <a:bodyPr>
            <a:spAutoFit/>
          </a:bodyPr>
          <a:lstStyle/>
          <a:p>
            <a:pPr marL="0" indent="0">
              <a:buNone/>
            </a:pPr>
            <a:r>
              <a:rPr lang="en-US" sz="2400" b="1" dirty="0"/>
              <a:t>Identifying Major Alternatives</a:t>
            </a:r>
            <a:endParaRPr lang="en-US" sz="2400" dirty="0"/>
          </a:p>
        </p:txBody>
      </p:sp>
      <p:sp>
        <p:nvSpPr>
          <p:cNvPr id="4" name="Content Placeholder 3"/>
          <p:cNvSpPr>
            <a:spLocks noGrp="1"/>
          </p:cNvSpPr>
          <p:nvPr>
            <p:ph idx="13"/>
          </p:nvPr>
        </p:nvSpPr>
        <p:spPr>
          <a:xfrm>
            <a:off x="457200" y="1600200"/>
            <a:ext cx="8229600" cy="1143000"/>
          </a:xfrm>
        </p:spPr>
        <p:txBody>
          <a:bodyPr/>
          <a:lstStyle/>
          <a:p>
            <a:pPr marL="0" indent="0">
              <a:buClr>
                <a:srgbClr val="0078A2"/>
              </a:buClr>
              <a:buNone/>
            </a:pPr>
            <a:r>
              <a:rPr lang="en-US" altLang="en-US" sz="2400" b="1" dirty="0">
                <a:solidFill>
                  <a:srgbClr val="000000"/>
                </a:solidFill>
              </a:rPr>
              <a:t>Types of intermediaries</a:t>
            </a:r>
            <a:r>
              <a:rPr lang="en-US" altLang="en-US" sz="2400" dirty="0">
                <a:solidFill>
                  <a:srgbClr val="000000"/>
                </a:solidFill>
              </a:rPr>
              <a:t> refers to channel members available to carry out channel work. Most companies face many channel member choices.</a:t>
            </a:r>
          </a:p>
        </p:txBody>
      </p:sp>
    </p:spTree>
    <p:extLst>
      <p:ext uri="{BB962C8B-B14F-4D97-AF65-F5344CB8AC3E}">
        <p14:creationId xmlns:p14="http://schemas.microsoft.com/office/powerpoint/2010/main" val="4293878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(6 of 8)</a:t>
            </a:r>
            <a:endParaRPr lang="en-US" sz="2000" dirty="0">
              <a:latin typeface="+mj-lt"/>
            </a:endParaRPr>
          </a:p>
        </p:txBody>
      </p:sp>
      <p:sp>
        <p:nvSpPr>
          <p:cNvPr id="5" name="Content Placeholder 4"/>
          <p:cNvSpPr>
            <a:spLocks noGrp="1"/>
          </p:cNvSpPr>
          <p:nvPr>
            <p:ph idx="14"/>
          </p:nvPr>
        </p:nvSpPr>
        <p:spPr>
          <a:xfrm>
            <a:off x="457200" y="923925"/>
            <a:ext cx="8229600" cy="390525"/>
          </a:xfrm>
        </p:spPr>
        <p:txBody>
          <a:bodyPr/>
          <a:lstStyle/>
          <a:p>
            <a:pPr marL="0" indent="0">
              <a:buNone/>
            </a:pPr>
            <a:r>
              <a:rPr lang="en-US" sz="2400" b="1" dirty="0"/>
              <a:t>Identifying Major Alternatives</a:t>
            </a:r>
            <a:endParaRPr lang="en-US" sz="2400" dirty="0"/>
          </a:p>
        </p:txBody>
      </p:sp>
      <p:sp>
        <p:nvSpPr>
          <p:cNvPr id="3" name="Content Placeholder 2"/>
          <p:cNvSpPr>
            <a:spLocks noGrp="1"/>
          </p:cNvSpPr>
          <p:nvPr>
            <p:ph idx="1"/>
          </p:nvPr>
        </p:nvSpPr>
        <p:spPr>
          <a:xfrm>
            <a:off x="457200" y="1362075"/>
            <a:ext cx="8229600" cy="369332"/>
          </a:xfrm>
        </p:spPr>
        <p:txBody>
          <a:bodyPr>
            <a:spAutoFit/>
          </a:bodyPr>
          <a:lstStyle/>
          <a:p>
            <a:pPr marL="0" indent="0">
              <a:buNone/>
            </a:pPr>
            <a:r>
              <a:rPr lang="en-US" altLang="en-US" sz="2400" b="1" dirty="0">
                <a:solidFill>
                  <a:srgbClr val="000000"/>
                </a:solidFill>
              </a:rPr>
              <a:t>Number of Marketing Intermediaries</a:t>
            </a:r>
            <a:endParaRPr lang="en-US" sz="2400" dirty="0">
              <a:solidFill>
                <a:srgbClr val="000000"/>
              </a:solidFill>
            </a:endParaRPr>
          </a:p>
        </p:txBody>
      </p:sp>
      <p:sp>
        <p:nvSpPr>
          <p:cNvPr id="4" name="Content Placeholder 3"/>
          <p:cNvSpPr>
            <a:spLocks noGrp="1"/>
          </p:cNvSpPr>
          <p:nvPr>
            <p:ph idx="13"/>
          </p:nvPr>
        </p:nvSpPr>
        <p:spPr>
          <a:xfrm>
            <a:off x="457200" y="1981200"/>
            <a:ext cx="8229600" cy="1524000"/>
          </a:xfrm>
        </p:spPr>
        <p:txBody>
          <a:bodyPr/>
          <a:lstStyle/>
          <a:p>
            <a:pPr lvl="0"/>
            <a:r>
              <a:rPr lang="en-US" sz="2400" dirty="0"/>
              <a:t>Intensive distribution</a:t>
            </a:r>
          </a:p>
          <a:p>
            <a:pPr lvl="0"/>
            <a:r>
              <a:rPr lang="en-US" sz="2400" dirty="0"/>
              <a:t>Exclusive distribution</a:t>
            </a:r>
          </a:p>
          <a:p>
            <a:pPr lvl="0"/>
            <a:r>
              <a:rPr lang="en-US" sz="2400" dirty="0"/>
              <a:t>Selective distribution</a:t>
            </a:r>
          </a:p>
        </p:txBody>
      </p:sp>
    </p:spTree>
    <p:extLst>
      <p:ext uri="{BB962C8B-B14F-4D97-AF65-F5344CB8AC3E}">
        <p14:creationId xmlns:p14="http://schemas.microsoft.com/office/powerpoint/2010/main" val="491637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(7 of 8)</a:t>
            </a:r>
            <a:endParaRPr lang="en-US" sz="2000" dirty="0">
              <a:latin typeface="+mj-lt"/>
            </a:endParaRPr>
          </a:p>
        </p:txBody>
      </p:sp>
      <p:sp>
        <p:nvSpPr>
          <p:cNvPr id="5" name="Content Placeholder 4"/>
          <p:cNvSpPr>
            <a:spLocks noGrp="1"/>
          </p:cNvSpPr>
          <p:nvPr>
            <p:ph idx="14"/>
          </p:nvPr>
        </p:nvSpPr>
        <p:spPr>
          <a:xfrm>
            <a:off x="457200" y="923925"/>
            <a:ext cx="8229600" cy="390525"/>
          </a:xfrm>
        </p:spPr>
        <p:txBody>
          <a:bodyPr/>
          <a:lstStyle/>
          <a:p>
            <a:pPr marL="0" indent="0">
              <a:buNone/>
            </a:pPr>
            <a:r>
              <a:rPr lang="en-US" sz="2400" b="1" dirty="0"/>
              <a:t>Identifying Major Alternatives</a:t>
            </a:r>
            <a:endParaRPr lang="en-US" sz="2400" dirty="0"/>
          </a:p>
        </p:txBody>
      </p:sp>
      <p:sp>
        <p:nvSpPr>
          <p:cNvPr id="4" name="Content Placeholder 3"/>
          <p:cNvSpPr>
            <a:spLocks noGrp="1"/>
          </p:cNvSpPr>
          <p:nvPr>
            <p:ph idx="13"/>
          </p:nvPr>
        </p:nvSpPr>
        <p:spPr>
          <a:xfrm>
            <a:off x="457200" y="1390649"/>
            <a:ext cx="8229600" cy="3286125"/>
          </a:xfrm>
        </p:spPr>
        <p:txBody>
          <a:bodyPr/>
          <a:lstStyle/>
          <a:p>
            <a:pPr marL="0" indent="0">
              <a:buNone/>
            </a:pPr>
            <a:r>
              <a:rPr lang="en-US" sz="2400" b="1" dirty="0"/>
              <a:t>Responsibilities of Channel Members</a:t>
            </a:r>
          </a:p>
          <a:p>
            <a:pPr marL="0" indent="0">
              <a:buNone/>
            </a:pPr>
            <a:r>
              <a:rPr lang="en-US" sz="2400" dirty="0"/>
              <a:t>A producer and the intermediaries need to agree on </a:t>
            </a:r>
          </a:p>
          <a:p>
            <a:r>
              <a:rPr lang="en-US" sz="2400" dirty="0"/>
              <a:t>Price policies</a:t>
            </a:r>
          </a:p>
          <a:p>
            <a:r>
              <a:rPr lang="en-US" sz="2400" dirty="0"/>
              <a:t>Conditions of sale</a:t>
            </a:r>
          </a:p>
          <a:p>
            <a:r>
              <a:rPr lang="en-US" sz="2400" dirty="0"/>
              <a:t>Territory rights</a:t>
            </a:r>
          </a:p>
          <a:p>
            <a:r>
              <a:rPr lang="en-US" sz="2400" dirty="0"/>
              <a:t>Specific services</a:t>
            </a:r>
          </a:p>
        </p:txBody>
      </p:sp>
    </p:spTree>
    <p:extLst>
      <p:ext uri="{BB962C8B-B14F-4D97-AF65-F5344CB8AC3E}">
        <p14:creationId xmlns:p14="http://schemas.microsoft.com/office/powerpoint/2010/main" val="2633101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Design Decisions </a:t>
            </a:r>
            <a:r>
              <a:rPr lang="en-US" altLang="en-US" sz="2800" dirty="0">
                <a:latin typeface="+mj-lt"/>
                <a:ea typeface="ヒラギノ角ゴ Pro W3" charset="-128"/>
              </a:rPr>
              <a:t>(8 of 8)</a:t>
            </a:r>
            <a:endParaRPr lang="en-US" sz="2000" dirty="0">
              <a:latin typeface="+mj-lt"/>
            </a:endParaRPr>
          </a:p>
        </p:txBody>
      </p:sp>
      <p:sp>
        <p:nvSpPr>
          <p:cNvPr id="5" name="Content Placeholder 4"/>
          <p:cNvSpPr>
            <a:spLocks noGrp="1"/>
          </p:cNvSpPr>
          <p:nvPr>
            <p:ph idx="14"/>
          </p:nvPr>
        </p:nvSpPr>
        <p:spPr>
          <a:xfrm>
            <a:off x="457200" y="923925"/>
            <a:ext cx="8229600" cy="390525"/>
          </a:xfrm>
        </p:spPr>
        <p:txBody>
          <a:bodyPr/>
          <a:lstStyle/>
          <a:p>
            <a:pPr marL="0" indent="0">
              <a:buNone/>
            </a:pPr>
            <a:r>
              <a:rPr lang="en-US" sz="2400" b="1" dirty="0"/>
              <a:t>Evaluating Major Alternatives</a:t>
            </a:r>
          </a:p>
        </p:txBody>
      </p:sp>
      <p:sp>
        <p:nvSpPr>
          <p:cNvPr id="4" name="Content Placeholder 3"/>
          <p:cNvSpPr>
            <a:spLocks noGrp="1"/>
          </p:cNvSpPr>
          <p:nvPr>
            <p:ph idx="13"/>
          </p:nvPr>
        </p:nvSpPr>
        <p:spPr>
          <a:xfrm>
            <a:off x="457200" y="1447799"/>
            <a:ext cx="8229600" cy="1600201"/>
          </a:xfrm>
        </p:spPr>
        <p:txBody>
          <a:bodyPr/>
          <a:lstStyle/>
          <a:p>
            <a:pPr>
              <a:buClr>
                <a:srgbClr val="0078A2"/>
              </a:buClr>
            </a:pPr>
            <a:r>
              <a:rPr lang="en-US" altLang="en-US" sz="2400" dirty="0"/>
              <a:t>Economic criteria</a:t>
            </a:r>
          </a:p>
          <a:p>
            <a:pPr>
              <a:buClr>
                <a:srgbClr val="0078A2"/>
              </a:buClr>
            </a:pPr>
            <a:r>
              <a:rPr lang="en-US" altLang="en-US" sz="2400" dirty="0"/>
              <a:t>Control issues</a:t>
            </a:r>
          </a:p>
          <a:p>
            <a:pPr>
              <a:buClr>
                <a:srgbClr val="0078A2"/>
              </a:buClr>
            </a:pPr>
            <a:r>
              <a:rPr lang="en-US" altLang="en-US" sz="2400" dirty="0"/>
              <a:t>Adaptability criteria</a:t>
            </a:r>
          </a:p>
        </p:txBody>
      </p:sp>
    </p:spTree>
    <p:extLst>
      <p:ext uri="{BB962C8B-B14F-4D97-AF65-F5344CB8AC3E}">
        <p14:creationId xmlns:p14="http://schemas.microsoft.com/office/powerpoint/2010/main" val="32836726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4</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Explain how companies select, motivate, and evaluate channel members.</a:t>
            </a:r>
          </a:p>
        </p:txBody>
      </p:sp>
    </p:spTree>
    <p:extLst>
      <p:ext uri="{BB962C8B-B14F-4D97-AF65-F5344CB8AC3E}">
        <p14:creationId xmlns:p14="http://schemas.microsoft.com/office/powerpoint/2010/main" val="3662288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74452"/>
          </a:xfrm>
        </p:spPr>
        <p:txBody>
          <a:bodyPr wrap="square">
            <a:noAutofit/>
          </a:bodyPr>
          <a:lstStyle/>
          <a:p>
            <a:r>
              <a:rPr lang="en-US" altLang="en-US" sz="3600" dirty="0">
                <a:latin typeface="+mj-lt"/>
                <a:ea typeface="ヒラギノ角ゴ Pro W3" charset="-128"/>
              </a:rPr>
              <a:t>Channel Management Decision</a:t>
            </a:r>
            <a:endParaRPr lang="en-US" sz="2000" dirty="0">
              <a:latin typeface="+mj-lt"/>
            </a:endParaRPr>
          </a:p>
        </p:txBody>
      </p:sp>
      <p:sp>
        <p:nvSpPr>
          <p:cNvPr id="4" name="Content Placeholder 3"/>
          <p:cNvSpPr>
            <a:spLocks noGrp="1"/>
          </p:cNvSpPr>
          <p:nvPr>
            <p:ph idx="13"/>
          </p:nvPr>
        </p:nvSpPr>
        <p:spPr>
          <a:xfrm>
            <a:off x="457200" y="981075"/>
            <a:ext cx="8229600" cy="2133601"/>
          </a:xfrm>
        </p:spPr>
        <p:txBody>
          <a:bodyPr/>
          <a:lstStyle/>
          <a:p>
            <a:pPr lvl="0"/>
            <a:r>
              <a:rPr lang="en-US" sz="2400" dirty="0"/>
              <a:t>Selecting channel members</a:t>
            </a:r>
          </a:p>
          <a:p>
            <a:pPr lvl="0"/>
            <a:r>
              <a:rPr lang="en-US" sz="2400" dirty="0"/>
              <a:t>Managing channel members</a:t>
            </a:r>
          </a:p>
          <a:p>
            <a:pPr lvl="0"/>
            <a:r>
              <a:rPr lang="en-US" sz="2400" dirty="0"/>
              <a:t>Motivating channel members</a:t>
            </a:r>
          </a:p>
          <a:p>
            <a:pPr lvl="0"/>
            <a:r>
              <a:rPr lang="en-US" sz="2400" dirty="0"/>
              <a:t>Evaluating channel members</a:t>
            </a:r>
          </a:p>
        </p:txBody>
      </p:sp>
    </p:spTree>
    <p:extLst>
      <p:ext uri="{BB962C8B-B14F-4D97-AF65-F5344CB8AC3E}">
        <p14:creationId xmlns:p14="http://schemas.microsoft.com/office/powerpoint/2010/main" val="1633580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1</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altLang="en-US" sz="2400" dirty="0">
                <a:ea typeface="Verdana" panose="020B0604030504040204" pitchFamily="34" charset="0"/>
                <a:cs typeface="Verdana" panose="020B0604030504040204" pitchFamily="34" charset="0"/>
              </a:rPr>
              <a:t>Explain why companies use marketing channels and discuss the functions these channels perform.</a:t>
            </a:r>
          </a:p>
        </p:txBody>
      </p:sp>
    </p:spTree>
    <p:extLst>
      <p:ext uri="{BB962C8B-B14F-4D97-AF65-F5344CB8AC3E}">
        <p14:creationId xmlns:p14="http://schemas.microsoft.com/office/powerpoint/2010/main" val="30500677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09650"/>
          </a:xfrm>
        </p:spPr>
        <p:txBody>
          <a:bodyPr wrap="square">
            <a:noAutofit/>
          </a:bodyPr>
          <a:lstStyle/>
          <a:p>
            <a:r>
              <a:rPr lang="en-US" altLang="en-US" sz="3600" dirty="0">
                <a:latin typeface="+mj-lt"/>
                <a:ea typeface="ヒラギノ角ゴ Pro W3" charset="-128"/>
              </a:rPr>
              <a:t>Public Policy and Distribution Decisions</a:t>
            </a:r>
            <a:endParaRPr lang="en-US" sz="2000" dirty="0">
              <a:latin typeface="+mj-lt"/>
            </a:endParaRPr>
          </a:p>
        </p:txBody>
      </p:sp>
      <p:sp>
        <p:nvSpPr>
          <p:cNvPr id="4" name="Content Placeholder 3"/>
          <p:cNvSpPr>
            <a:spLocks noGrp="1"/>
          </p:cNvSpPr>
          <p:nvPr>
            <p:ph idx="13"/>
          </p:nvPr>
        </p:nvSpPr>
        <p:spPr>
          <a:xfrm>
            <a:off x="457200" y="1295400"/>
            <a:ext cx="8229600" cy="3933825"/>
          </a:xfrm>
        </p:spPr>
        <p:txBody>
          <a:bodyPr/>
          <a:lstStyle/>
          <a:p>
            <a:pPr marL="0" lvl="0" indent="0">
              <a:spcBef>
                <a:spcPts val="600"/>
              </a:spcBef>
              <a:buNone/>
            </a:pPr>
            <a:r>
              <a:rPr lang="en-US" sz="2400" b="1" dirty="0"/>
              <a:t>Exclusive distribution</a:t>
            </a:r>
            <a:r>
              <a:rPr lang="en-US" sz="2400" dirty="0"/>
              <a:t> is when the producer gives only a limited number of dealers the exclusive right to distribute its products in their territories.</a:t>
            </a:r>
          </a:p>
          <a:p>
            <a:pPr marL="0" lvl="0" indent="0">
              <a:spcBef>
                <a:spcPts val="600"/>
              </a:spcBef>
              <a:buNone/>
            </a:pPr>
            <a:r>
              <a:rPr lang="en-US" sz="2400" b="1" dirty="0"/>
              <a:t>Exclusive dealing</a:t>
            </a:r>
            <a:r>
              <a:rPr lang="en-US" sz="2400" dirty="0"/>
              <a:t> is when the seller requires that the exclusive distribution sellers not handle competitor’s products.</a:t>
            </a:r>
          </a:p>
          <a:p>
            <a:pPr marL="0" lvl="0" indent="0">
              <a:spcBef>
                <a:spcPts val="600"/>
              </a:spcBef>
              <a:buNone/>
            </a:pPr>
            <a:r>
              <a:rPr lang="en-US" sz="2400" b="1" dirty="0"/>
              <a:t>Exclusive territorial agreements</a:t>
            </a:r>
            <a:r>
              <a:rPr lang="en-US" sz="2400" dirty="0"/>
              <a:t> are where producer or seller limit territory.</a:t>
            </a:r>
          </a:p>
          <a:p>
            <a:pPr marL="0" lvl="0" indent="0">
              <a:spcBef>
                <a:spcPts val="600"/>
              </a:spcBef>
              <a:buNone/>
            </a:pPr>
            <a:r>
              <a:rPr lang="en-US" sz="2400" b="1" dirty="0"/>
              <a:t>Tying agreements</a:t>
            </a:r>
            <a:r>
              <a:rPr lang="en-US" sz="2400" dirty="0"/>
              <a:t> are agreements where the dealer must take most or all of the line.</a:t>
            </a:r>
          </a:p>
        </p:txBody>
      </p:sp>
    </p:spTree>
    <p:extLst>
      <p:ext uri="{BB962C8B-B14F-4D97-AF65-F5344CB8AC3E}">
        <p14:creationId xmlns:p14="http://schemas.microsoft.com/office/powerpoint/2010/main" val="12924432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398"/>
            <a:ext cx="8229600" cy="474452"/>
          </a:xfrm>
        </p:spPr>
        <p:txBody>
          <a:bodyPr wrap="square">
            <a:noAutofit/>
          </a:bodyPr>
          <a:lstStyle/>
          <a:p>
            <a:r>
              <a:rPr lang="en-IN" altLang="en-US" sz="3600" dirty="0">
                <a:latin typeface="+mj-lt"/>
                <a:ea typeface="ヒラギノ角ゴ Pro W3" charset="-128"/>
              </a:rPr>
              <a:t>Learning Objective 5</a:t>
            </a:r>
            <a:endParaRPr lang="en-US" sz="2800" dirty="0">
              <a:latin typeface="+mj-lt"/>
            </a:endParaRPr>
          </a:p>
        </p:txBody>
      </p:sp>
      <p:sp>
        <p:nvSpPr>
          <p:cNvPr id="3" name="Content Placeholder 2"/>
          <p:cNvSpPr>
            <a:spLocks noGrp="1"/>
          </p:cNvSpPr>
          <p:nvPr>
            <p:ph idx="1"/>
          </p:nvPr>
        </p:nvSpPr>
        <p:spPr>
          <a:xfrm>
            <a:off x="457200" y="996741"/>
            <a:ext cx="8229600" cy="738664"/>
          </a:xfrm>
        </p:spPr>
        <p:txBody>
          <a:bodyPr>
            <a:spAutoFit/>
          </a:bodyPr>
          <a:lstStyle/>
          <a:p>
            <a:pPr marL="0" indent="0">
              <a:buNone/>
            </a:pPr>
            <a:r>
              <a:rPr lang="en-US" sz="2400" dirty="0"/>
              <a:t>Discuss the nature and importance of marketing logistics and integrated supply chain management.</a:t>
            </a:r>
          </a:p>
        </p:txBody>
      </p:sp>
    </p:spTree>
    <p:extLst>
      <p:ext uri="{BB962C8B-B14F-4D97-AF65-F5344CB8AC3E}">
        <p14:creationId xmlns:p14="http://schemas.microsoft.com/office/powerpoint/2010/main" val="3503700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97280"/>
          </a:xfrm>
        </p:spPr>
        <p:txBody>
          <a:bodyPr wrap="square">
            <a:spAutoFit/>
          </a:bodyPr>
          <a:lstStyle/>
          <a:p>
            <a:r>
              <a:rPr lang="en-US" altLang="en-US" sz="3600" dirty="0">
                <a:latin typeface="+mj-lt"/>
                <a:ea typeface="ヒラギノ角ゴ Pro W3" charset="-128"/>
              </a:rPr>
              <a:t>Marketing Logistics and Supply Chain Management </a:t>
            </a:r>
            <a:r>
              <a:rPr lang="en-US" altLang="en-US" sz="2800" dirty="0">
                <a:latin typeface="+mj-lt"/>
                <a:ea typeface="ヒラギノ角ゴ Pro W3" charset="-128"/>
              </a:rPr>
              <a:t>(1 of 5)</a:t>
            </a:r>
            <a:endParaRPr lang="en-US" sz="2000" dirty="0">
              <a:latin typeface="+mj-lt"/>
            </a:endParaRPr>
          </a:p>
        </p:txBody>
      </p:sp>
      <p:sp>
        <p:nvSpPr>
          <p:cNvPr id="9" name="Content Placeholder 8"/>
          <p:cNvSpPr>
            <a:spLocks noGrp="1"/>
          </p:cNvSpPr>
          <p:nvPr>
            <p:ph idx="4294967295"/>
          </p:nvPr>
        </p:nvSpPr>
        <p:spPr>
          <a:xfrm>
            <a:off x="469900" y="1454043"/>
            <a:ext cx="8229600" cy="311257"/>
          </a:xfrm>
        </p:spPr>
        <p:txBody>
          <a:bodyPr>
            <a:spAutoFit/>
          </a:bodyPr>
          <a:lstStyle/>
          <a:p>
            <a:pPr marL="0" indent="0">
              <a:buNone/>
            </a:pPr>
            <a:r>
              <a:rPr lang="en-US" sz="1800" b="1" dirty="0"/>
              <a:t>Nature and Importance of Marketing Logistics</a:t>
            </a:r>
            <a:endParaRPr lang="en-US" sz="1800" dirty="0"/>
          </a:p>
        </p:txBody>
      </p:sp>
      <p:sp>
        <p:nvSpPr>
          <p:cNvPr id="4" name="Content Placeholder 3"/>
          <p:cNvSpPr>
            <a:spLocks noGrp="1"/>
          </p:cNvSpPr>
          <p:nvPr>
            <p:ph idx="1"/>
          </p:nvPr>
        </p:nvSpPr>
        <p:spPr>
          <a:xfrm>
            <a:off x="469900" y="1906413"/>
            <a:ext cx="8229600" cy="1141587"/>
          </a:xfrm>
        </p:spPr>
        <p:txBody>
          <a:bodyPr wrap="square">
            <a:spAutoFit/>
          </a:bodyPr>
          <a:lstStyle/>
          <a:p>
            <a:pPr marL="0" indent="0">
              <a:buNone/>
            </a:pPr>
            <a:r>
              <a:rPr lang="en-US" altLang="en-US" sz="1800" b="1" dirty="0"/>
              <a:t>Marketing logistics</a:t>
            </a:r>
            <a:r>
              <a:rPr lang="en-US" altLang="en-US" sz="1800" dirty="0"/>
              <a:t> (physical distribution) involves planning, implementing, and controlling the physical flow of goods, services, and related information from points of origin to points of consumption to meet consumer requirements at a profit.</a:t>
            </a:r>
          </a:p>
        </p:txBody>
      </p:sp>
      <p:sp>
        <p:nvSpPr>
          <p:cNvPr id="3" name="Content Placeholder 2"/>
          <p:cNvSpPr>
            <a:spLocks noGrp="1"/>
          </p:cNvSpPr>
          <p:nvPr>
            <p:ph idx="13"/>
          </p:nvPr>
        </p:nvSpPr>
        <p:spPr>
          <a:xfrm>
            <a:off x="469900" y="3175000"/>
            <a:ext cx="8229600" cy="864301"/>
          </a:xfrm>
        </p:spPr>
        <p:txBody>
          <a:bodyPr>
            <a:spAutoFit/>
          </a:bodyPr>
          <a:lstStyle/>
          <a:p>
            <a:pPr marL="0" indent="0">
              <a:buNone/>
            </a:pPr>
            <a:r>
              <a:rPr lang="en-US" sz="1800" dirty="0"/>
              <a:t>The importance or logistics: At any given time, GM has hundreds of millions of tons of finished vehicles and parts in transit, running up an annual logistics bill of about $8 billion. Even small savings can be substantial.</a:t>
            </a:r>
            <a:endParaRPr lang="en-IN" sz="1800" dirty="0"/>
          </a:p>
        </p:txBody>
      </p:sp>
      <p:pic>
        <p:nvPicPr>
          <p:cNvPr id="10" name="Picture Placeholder 9" descr="A photo shows a finished Chevrolet vehicle in an assembly plant. ">
            <a:extLst>
              <a:ext uri="{FF2B5EF4-FFF2-40B4-BE49-F238E27FC236}">
                <a16:creationId xmlns:a16="http://schemas.microsoft.com/office/drawing/2014/main" id="{149D5AE1-DEF3-4CED-8FCD-D9BEC196A38E}"/>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084883" y="4198729"/>
            <a:ext cx="2999633" cy="2120912"/>
          </a:xfrm>
          <a:prstGeom prst="rect">
            <a:avLst/>
          </a:prstGeom>
        </p:spPr>
      </p:pic>
    </p:spTree>
    <p:extLst>
      <p:ext uri="{BB962C8B-B14F-4D97-AF65-F5344CB8AC3E}">
        <p14:creationId xmlns:p14="http://schemas.microsoft.com/office/powerpoint/2010/main" val="3933889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5100"/>
            <a:ext cx="8229600" cy="1097280"/>
          </a:xfrm>
        </p:spPr>
        <p:txBody>
          <a:bodyPr wrap="square">
            <a:spAutoFit/>
          </a:bodyPr>
          <a:lstStyle/>
          <a:p>
            <a:r>
              <a:rPr lang="en-US" altLang="en-US" sz="3600" dirty="0">
                <a:latin typeface="+mj-lt"/>
                <a:ea typeface="ヒラギノ角ゴ Pro W3" charset="-128"/>
              </a:rPr>
              <a:t>Marketing Logistics and Supply Chain Management </a:t>
            </a:r>
            <a:r>
              <a:rPr lang="en-US" altLang="en-US" sz="2800" dirty="0">
                <a:latin typeface="+mj-lt"/>
                <a:ea typeface="ヒラギノ角ゴ Pro W3" charset="-128"/>
              </a:rPr>
              <a:t>(2 of 5)</a:t>
            </a:r>
            <a:endParaRPr lang="en-US" sz="2000" dirty="0">
              <a:latin typeface="+mj-lt"/>
            </a:endParaRPr>
          </a:p>
        </p:txBody>
      </p:sp>
      <p:sp>
        <p:nvSpPr>
          <p:cNvPr id="4" name="Content Placeholder 3"/>
          <p:cNvSpPr>
            <a:spLocks noGrp="1"/>
          </p:cNvSpPr>
          <p:nvPr>
            <p:ph idx="1"/>
          </p:nvPr>
        </p:nvSpPr>
        <p:spPr>
          <a:xfrm>
            <a:off x="457200" y="1435100"/>
            <a:ext cx="8229600" cy="344104"/>
          </a:xfrm>
        </p:spPr>
        <p:txBody>
          <a:bodyPr wrap="square">
            <a:spAutoFit/>
          </a:bodyPr>
          <a:lstStyle/>
          <a:p>
            <a:pPr marL="0" indent="0">
              <a:buNone/>
            </a:pPr>
            <a:r>
              <a:rPr lang="en-IN" sz="2000" b="1" dirty="0"/>
              <a:t>Figure 12.5</a:t>
            </a:r>
            <a:r>
              <a:rPr lang="en-IN" sz="2000" dirty="0"/>
              <a:t> Supply Chain Management</a:t>
            </a:r>
            <a:endParaRPr lang="en-US" altLang="en-US" sz="2000" dirty="0">
              <a:solidFill>
                <a:srgbClr val="000000"/>
              </a:solidFill>
            </a:endParaRPr>
          </a:p>
        </p:txBody>
      </p:sp>
      <p:pic>
        <p:nvPicPr>
          <p:cNvPr id="10" name="Picture Placeholder 9" descr="A flowchart illustrates supply chain management. &#10;Long description is available in notes, press F6">
            <a:extLst>
              <a:ext uri="{FF2B5EF4-FFF2-40B4-BE49-F238E27FC236}">
                <a16:creationId xmlns:a16="http://schemas.microsoft.com/office/drawing/2014/main" id="{E430BC8D-87F1-42B0-B9C7-369814528BE6}"/>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tretch>
            <a:fillRect/>
          </a:stretch>
        </p:blipFill>
        <p:spPr>
          <a:xfrm>
            <a:off x="551046" y="2362200"/>
            <a:ext cx="8041908" cy="2838320"/>
          </a:xfrm>
          <a:prstGeom prst="rect">
            <a:avLst/>
          </a:prstGeom>
        </p:spPr>
      </p:pic>
    </p:spTree>
    <p:extLst>
      <p:ext uri="{BB962C8B-B14F-4D97-AF65-F5344CB8AC3E}">
        <p14:creationId xmlns:p14="http://schemas.microsoft.com/office/powerpoint/2010/main" val="8696458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altLang="en-US" sz="3600" dirty="0">
                <a:latin typeface="+mj-lt"/>
                <a:ea typeface="ヒラギノ角ゴ Pro W3" charset="-128"/>
              </a:rPr>
              <a:t>Marketing Logistics and Supply Chain Management </a:t>
            </a:r>
            <a:r>
              <a:rPr lang="en-US" altLang="en-US" sz="2800" dirty="0">
                <a:latin typeface="+mj-lt"/>
                <a:ea typeface="ヒラギノ角ゴ Pro W3" charset="-128"/>
              </a:rPr>
              <a:t>(3 of 5)</a:t>
            </a:r>
            <a:endParaRPr lang="en-US" sz="2000" dirty="0">
              <a:latin typeface="+mj-lt"/>
            </a:endParaRPr>
          </a:p>
        </p:txBody>
      </p:sp>
      <p:sp>
        <p:nvSpPr>
          <p:cNvPr id="4" name="Content Placeholder 3"/>
          <p:cNvSpPr>
            <a:spLocks noGrp="1"/>
          </p:cNvSpPr>
          <p:nvPr>
            <p:ph idx="1"/>
          </p:nvPr>
        </p:nvSpPr>
        <p:spPr>
          <a:xfrm>
            <a:off x="457200" y="1371600"/>
            <a:ext cx="8229600" cy="380999"/>
          </a:xfrm>
        </p:spPr>
        <p:txBody>
          <a:bodyPr/>
          <a:lstStyle/>
          <a:p>
            <a:pPr marL="0" indent="0">
              <a:buNone/>
            </a:pPr>
            <a:r>
              <a:rPr lang="en-US" sz="2400" b="1" dirty="0"/>
              <a:t>Nature and Importance of Marketing Logistics</a:t>
            </a:r>
            <a:endParaRPr lang="en-US" sz="2400" dirty="0"/>
          </a:p>
        </p:txBody>
      </p:sp>
      <p:sp>
        <p:nvSpPr>
          <p:cNvPr id="3" name="Content Placeholder 2"/>
          <p:cNvSpPr>
            <a:spLocks noGrp="1"/>
          </p:cNvSpPr>
          <p:nvPr>
            <p:ph idx="13"/>
          </p:nvPr>
        </p:nvSpPr>
        <p:spPr>
          <a:xfrm>
            <a:off x="457200" y="2000251"/>
            <a:ext cx="8229600" cy="2406857"/>
          </a:xfrm>
        </p:spPr>
        <p:txBody>
          <a:bodyPr/>
          <a:lstStyle/>
          <a:p>
            <a:pPr marL="0" indent="0">
              <a:buNone/>
            </a:pPr>
            <a:r>
              <a:rPr lang="en-US" altLang="en-US" sz="2400" b="1" dirty="0">
                <a:solidFill>
                  <a:srgbClr val="000000"/>
                </a:solidFill>
              </a:rPr>
              <a:t>Supply chain management</a:t>
            </a:r>
            <a:r>
              <a:rPr lang="en-US" altLang="en-US" sz="2400" dirty="0">
                <a:solidFill>
                  <a:srgbClr val="000000"/>
                </a:solidFill>
              </a:rPr>
              <a:t> involves m</a:t>
            </a:r>
            <a:r>
              <a:rPr lang="en-US" sz="2400" dirty="0">
                <a:solidFill>
                  <a:srgbClr val="000000"/>
                </a:solidFill>
              </a:rPr>
              <a:t>anaging upstream and downstream value-added flows of materials, final goods, and related information among suppliers, the company, resellers, and final consumers.</a:t>
            </a:r>
          </a:p>
          <a:p>
            <a:pPr marL="0" indent="0">
              <a:buNone/>
            </a:pPr>
            <a:r>
              <a:rPr lang="en-US" sz="2400" b="1" dirty="0">
                <a:solidFill>
                  <a:srgbClr val="000000"/>
                </a:solidFill>
              </a:rPr>
              <a:t>Goal of marketing logistics </a:t>
            </a:r>
            <a:r>
              <a:rPr lang="en-US" sz="2400" dirty="0">
                <a:solidFill>
                  <a:srgbClr val="000000"/>
                </a:solidFill>
              </a:rPr>
              <a:t>should be to provide a targeted level of customer service at the least cost.</a:t>
            </a:r>
          </a:p>
        </p:txBody>
      </p:sp>
    </p:spTree>
    <p:extLst>
      <p:ext uri="{BB962C8B-B14F-4D97-AF65-F5344CB8AC3E}">
        <p14:creationId xmlns:p14="http://schemas.microsoft.com/office/powerpoint/2010/main" val="2303963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altLang="en-US" sz="3600" dirty="0">
                <a:latin typeface="+mj-lt"/>
                <a:ea typeface="ヒラギノ角ゴ Pro W3" charset="-128"/>
              </a:rPr>
              <a:t>Marketing Logistics and Supply Chain Management </a:t>
            </a:r>
            <a:r>
              <a:rPr lang="en-US" altLang="en-US" sz="2800" dirty="0">
                <a:latin typeface="+mj-lt"/>
                <a:ea typeface="ヒラギノ角ゴ Pro W3" charset="-128"/>
              </a:rPr>
              <a:t>(4 of 5)</a:t>
            </a:r>
            <a:endParaRPr lang="en-US" sz="2000" dirty="0">
              <a:latin typeface="+mj-lt"/>
            </a:endParaRPr>
          </a:p>
        </p:txBody>
      </p:sp>
      <p:sp>
        <p:nvSpPr>
          <p:cNvPr id="4" name="Content Placeholder 3"/>
          <p:cNvSpPr>
            <a:spLocks noGrp="1"/>
          </p:cNvSpPr>
          <p:nvPr>
            <p:ph idx="1"/>
          </p:nvPr>
        </p:nvSpPr>
        <p:spPr>
          <a:xfrm>
            <a:off x="457200" y="1371600"/>
            <a:ext cx="8229600" cy="380999"/>
          </a:xfrm>
        </p:spPr>
        <p:txBody>
          <a:bodyPr/>
          <a:lstStyle/>
          <a:p>
            <a:pPr marL="0" indent="0">
              <a:buNone/>
            </a:pPr>
            <a:r>
              <a:rPr lang="en-US" sz="2400" b="1" dirty="0"/>
              <a:t>Major Logistics Functions</a:t>
            </a:r>
            <a:endParaRPr lang="en-US" sz="2400" dirty="0"/>
          </a:p>
        </p:txBody>
      </p:sp>
      <p:sp>
        <p:nvSpPr>
          <p:cNvPr id="3" name="Content Placeholder 2"/>
          <p:cNvSpPr>
            <a:spLocks noGrp="1"/>
          </p:cNvSpPr>
          <p:nvPr>
            <p:ph idx="13"/>
          </p:nvPr>
        </p:nvSpPr>
        <p:spPr>
          <a:xfrm>
            <a:off x="457200" y="1981200"/>
            <a:ext cx="8229600" cy="2190749"/>
          </a:xfrm>
        </p:spPr>
        <p:txBody>
          <a:bodyPr/>
          <a:lstStyle/>
          <a:p>
            <a:pPr lvl="0"/>
            <a:r>
              <a:rPr lang="en-US" sz="2400" dirty="0"/>
              <a:t>Warehousing</a:t>
            </a:r>
          </a:p>
          <a:p>
            <a:pPr lvl="0"/>
            <a:r>
              <a:rPr lang="en-US" sz="2400" dirty="0"/>
              <a:t>Inventory management</a:t>
            </a:r>
          </a:p>
          <a:p>
            <a:pPr lvl="0"/>
            <a:r>
              <a:rPr lang="en-US" sz="2400" dirty="0"/>
              <a:t>Transportation</a:t>
            </a:r>
          </a:p>
          <a:p>
            <a:pPr lvl="0"/>
            <a:r>
              <a:rPr lang="en-US" sz="2400" dirty="0"/>
              <a:t>Logistics information management</a:t>
            </a:r>
          </a:p>
        </p:txBody>
      </p:sp>
    </p:spTree>
    <p:extLst>
      <p:ext uri="{BB962C8B-B14F-4D97-AF65-F5344CB8AC3E}">
        <p14:creationId xmlns:p14="http://schemas.microsoft.com/office/powerpoint/2010/main" val="22373568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020"/>
            <a:ext cx="8229600" cy="1097280"/>
          </a:xfrm>
        </p:spPr>
        <p:txBody>
          <a:bodyPr wrap="square">
            <a:noAutofit/>
          </a:bodyPr>
          <a:lstStyle/>
          <a:p>
            <a:r>
              <a:rPr lang="en-US" altLang="en-US" sz="3600" dirty="0">
                <a:latin typeface="+mj-lt"/>
                <a:ea typeface="ヒラギノ角ゴ Pro W3" charset="-128"/>
              </a:rPr>
              <a:t>Marketing Logistics and Supply Chain Management </a:t>
            </a:r>
            <a:r>
              <a:rPr lang="en-US" altLang="en-US" sz="2800" dirty="0">
                <a:latin typeface="+mj-lt"/>
                <a:ea typeface="ヒラギノ角ゴ Pro W3" charset="-128"/>
              </a:rPr>
              <a:t>(5 of 5)</a:t>
            </a:r>
            <a:endParaRPr lang="en-US" sz="2000" dirty="0">
              <a:latin typeface="+mj-lt"/>
            </a:endParaRPr>
          </a:p>
        </p:txBody>
      </p:sp>
      <p:sp>
        <p:nvSpPr>
          <p:cNvPr id="4" name="Content Placeholder 3"/>
          <p:cNvSpPr>
            <a:spLocks noGrp="1"/>
          </p:cNvSpPr>
          <p:nvPr>
            <p:ph idx="1"/>
          </p:nvPr>
        </p:nvSpPr>
        <p:spPr>
          <a:xfrm>
            <a:off x="457200" y="1447800"/>
            <a:ext cx="8229600" cy="312822"/>
          </a:xfrm>
        </p:spPr>
        <p:txBody>
          <a:bodyPr/>
          <a:lstStyle/>
          <a:p>
            <a:pPr marL="0" indent="0">
              <a:buNone/>
            </a:pPr>
            <a:r>
              <a:rPr lang="en-US" sz="1800" b="1" dirty="0"/>
              <a:t>Integrated Logistics Management</a:t>
            </a:r>
          </a:p>
        </p:txBody>
      </p:sp>
      <p:sp>
        <p:nvSpPr>
          <p:cNvPr id="3" name="Content Placeholder 2"/>
          <p:cNvSpPr>
            <a:spLocks noGrp="1"/>
          </p:cNvSpPr>
          <p:nvPr>
            <p:ph idx="13"/>
          </p:nvPr>
        </p:nvSpPr>
        <p:spPr>
          <a:xfrm>
            <a:off x="457200" y="1905000"/>
            <a:ext cx="8229600" cy="864301"/>
          </a:xfrm>
        </p:spPr>
        <p:txBody>
          <a:bodyPr/>
          <a:lstStyle/>
          <a:p>
            <a:pPr marL="0" indent="0">
              <a:buNone/>
            </a:pPr>
            <a:r>
              <a:rPr lang="en-US" altLang="en-US" sz="1800" b="1" dirty="0">
                <a:solidFill>
                  <a:srgbClr val="000000"/>
                </a:solidFill>
              </a:rPr>
              <a:t>Integrated logistics management </a:t>
            </a:r>
            <a:r>
              <a:rPr lang="en-US" altLang="en-US" sz="1800" dirty="0">
                <a:solidFill>
                  <a:srgbClr val="000000"/>
                </a:solidFill>
              </a:rPr>
              <a:t>is the recognition that providing customer service and trimming distribution costs requires teamwork internally and externally.</a:t>
            </a:r>
          </a:p>
        </p:txBody>
      </p:sp>
      <p:sp>
        <p:nvSpPr>
          <p:cNvPr id="6" name="Content Placeholder 5"/>
          <p:cNvSpPr>
            <a:spLocks noGrp="1"/>
          </p:cNvSpPr>
          <p:nvPr>
            <p:ph idx="4294967295"/>
          </p:nvPr>
        </p:nvSpPr>
        <p:spPr>
          <a:xfrm>
            <a:off x="457200" y="2926774"/>
            <a:ext cx="8229600" cy="883226"/>
          </a:xfrm>
        </p:spPr>
        <p:txBody>
          <a:bodyPr/>
          <a:lstStyle/>
          <a:p>
            <a:pPr marL="0" indent="0">
              <a:buNone/>
            </a:pPr>
            <a:r>
              <a:rPr lang="en-US" sz="1800" dirty="0"/>
              <a:t>Integrated logistics management: Oracle’s supply chain management software solutions help companies to “gain sustainable advantage and drive innovation by transforming their traditional supply chains into integrated value chains.”</a:t>
            </a:r>
            <a:endParaRPr lang="en-IN" sz="1800" dirty="0"/>
          </a:p>
        </p:txBody>
      </p:sp>
      <p:pic>
        <p:nvPicPr>
          <p:cNvPr id="9" name="Picture Placeholder 8" descr="An image shows an Oracle webpage which explains the overview, roles, and products for integrated supply chain management. ">
            <a:extLst>
              <a:ext uri="{FF2B5EF4-FFF2-40B4-BE49-F238E27FC236}">
                <a16:creationId xmlns:a16="http://schemas.microsoft.com/office/drawing/2014/main" id="{AC5D4B80-E23F-4B5F-BADA-42FE6D1B907B}"/>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3307262" y="4017591"/>
            <a:ext cx="2554874" cy="2268909"/>
          </a:xfrm>
          <a:prstGeom prst="rect">
            <a:avLst/>
          </a:prstGeom>
        </p:spPr>
      </p:pic>
    </p:spTree>
    <p:extLst>
      <p:ext uri="{BB962C8B-B14F-4D97-AF65-F5344CB8AC3E}">
        <p14:creationId xmlns:p14="http://schemas.microsoft.com/office/powerpoint/2010/main" val="6076170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
            <a:ext cx="8229600" cy="608447"/>
          </a:xfrm>
        </p:spPr>
        <p:txBody>
          <a:bodyPr wrap="square" anchor="ctr">
            <a:spAutoFit/>
          </a:bodyPr>
          <a:lstStyle/>
          <a:p>
            <a:r>
              <a:rPr lang="en-US" sz="3600" dirty="0">
                <a:latin typeface="+mj-lt"/>
              </a:rPr>
              <a:t>Copyright</a:t>
            </a:r>
            <a:endParaRPr lang="en-US" sz="3600" b="0" dirty="0">
              <a:latin typeface="+mj-lt"/>
            </a:endParaRPr>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asvg="http://schemas.microsoft.com/office/drawing/2016/SVG/main" xmlns=""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729604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09650"/>
          </a:xfrm>
        </p:spPr>
        <p:txBody>
          <a:bodyPr wrap="square">
            <a:noAutofit/>
          </a:bodyPr>
          <a:lstStyle/>
          <a:p>
            <a:r>
              <a:rPr lang="en-US" altLang="en-US" sz="3600" dirty="0">
                <a:latin typeface="+mj-lt"/>
                <a:ea typeface="ヒラギノ角ゴ Pro W3" charset="-128"/>
              </a:rPr>
              <a:t>Supply Chains and Value Delivery Networks </a:t>
            </a:r>
            <a:r>
              <a:rPr lang="en-US" altLang="en-US" sz="2800" dirty="0">
                <a:latin typeface="+mj-lt"/>
                <a:ea typeface="ヒラギノ角ゴ Pro W3" charset="-128"/>
              </a:rPr>
              <a:t>(1 of 3)</a:t>
            </a:r>
            <a:endParaRPr lang="en-US" sz="2800" dirty="0">
              <a:latin typeface="+mj-lt"/>
            </a:endParaRPr>
          </a:p>
        </p:txBody>
      </p:sp>
      <p:sp>
        <p:nvSpPr>
          <p:cNvPr id="3" name="Content Placeholder 2"/>
          <p:cNvSpPr>
            <a:spLocks noGrp="1"/>
          </p:cNvSpPr>
          <p:nvPr>
            <p:ph idx="1"/>
          </p:nvPr>
        </p:nvSpPr>
        <p:spPr>
          <a:xfrm>
            <a:off x="457200" y="1371600"/>
            <a:ext cx="8229600" cy="2408352"/>
          </a:xfrm>
        </p:spPr>
        <p:txBody>
          <a:bodyPr>
            <a:spAutoFit/>
          </a:bodyPr>
          <a:lstStyle/>
          <a:p>
            <a:pPr marL="0" indent="0">
              <a:buNone/>
            </a:pPr>
            <a:r>
              <a:rPr lang="en-US" altLang="en-US" sz="2400" dirty="0"/>
              <a:t>Upstream partners are firms that supply raw materials,</a:t>
            </a:r>
            <a:br>
              <a:rPr lang="en-US" altLang="en-US" sz="2400" dirty="0"/>
            </a:br>
            <a:r>
              <a:rPr lang="en-US" altLang="en-US" sz="2400" dirty="0"/>
              <a:t>components, parts, information, finances, and expertise needed to create a product or service.</a:t>
            </a:r>
          </a:p>
          <a:p>
            <a:pPr marL="0" indent="0">
              <a:buNone/>
            </a:pPr>
            <a:r>
              <a:rPr lang="en-US" altLang="en-US" sz="2400" dirty="0"/>
              <a:t>Downstream partners include the marketing channels or distribution channels that look toward the customer, including retailers and wholesalers.</a:t>
            </a:r>
          </a:p>
        </p:txBody>
      </p:sp>
    </p:spTree>
    <p:extLst>
      <p:ext uri="{BB962C8B-B14F-4D97-AF65-F5344CB8AC3E}">
        <p14:creationId xmlns:p14="http://schemas.microsoft.com/office/powerpoint/2010/main" val="2656887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009650"/>
          </a:xfrm>
        </p:spPr>
        <p:txBody>
          <a:bodyPr wrap="square">
            <a:noAutofit/>
          </a:bodyPr>
          <a:lstStyle/>
          <a:p>
            <a:r>
              <a:rPr lang="en-US" altLang="en-US" sz="3600" dirty="0">
                <a:latin typeface="+mj-lt"/>
                <a:ea typeface="ヒラギノ角ゴ Pro W3" charset="-128"/>
              </a:rPr>
              <a:t>Supply Chains and Value Delivery Networks </a:t>
            </a:r>
            <a:r>
              <a:rPr lang="en-US" altLang="en-US" sz="2800" dirty="0">
                <a:latin typeface="+mj-lt"/>
                <a:ea typeface="ヒラギノ角ゴ Pro W3" charset="-128"/>
              </a:rPr>
              <a:t>(2 of 3)</a:t>
            </a:r>
            <a:endParaRPr lang="en-US" sz="2000" dirty="0">
              <a:latin typeface="+mj-lt"/>
            </a:endParaRPr>
          </a:p>
        </p:txBody>
      </p:sp>
      <p:sp>
        <p:nvSpPr>
          <p:cNvPr id="3" name="Content Placeholder 2"/>
          <p:cNvSpPr>
            <a:spLocks noGrp="1"/>
          </p:cNvSpPr>
          <p:nvPr>
            <p:ph idx="1"/>
          </p:nvPr>
        </p:nvSpPr>
        <p:spPr>
          <a:xfrm>
            <a:off x="488515" y="1524000"/>
            <a:ext cx="8229600" cy="1669688"/>
          </a:xfrm>
        </p:spPr>
        <p:txBody>
          <a:bodyPr>
            <a:spAutoFit/>
          </a:bodyPr>
          <a:lstStyle/>
          <a:p>
            <a:pPr marL="0" indent="0">
              <a:buNone/>
              <a:defRPr/>
            </a:pPr>
            <a:r>
              <a:rPr lang="en-US" sz="2400" dirty="0">
                <a:solidFill>
                  <a:srgbClr val="000000"/>
                </a:solidFill>
              </a:rPr>
              <a:t>Supply chain “make and sell” view includes the firm’s raw materials, productive inputs, and factory capacity.</a:t>
            </a:r>
          </a:p>
          <a:p>
            <a:pPr marL="0" indent="0">
              <a:buNone/>
              <a:defRPr/>
            </a:pPr>
            <a:r>
              <a:rPr lang="en-US" sz="2400" dirty="0">
                <a:solidFill>
                  <a:srgbClr val="000000"/>
                </a:solidFill>
              </a:rPr>
              <a:t>Demand chain “sense and respond” view suggests that planning starts with the needs of the target customer.</a:t>
            </a:r>
          </a:p>
        </p:txBody>
      </p:sp>
    </p:spTree>
    <p:extLst>
      <p:ext uri="{BB962C8B-B14F-4D97-AF65-F5344CB8AC3E}">
        <p14:creationId xmlns:p14="http://schemas.microsoft.com/office/powerpoint/2010/main" val="423497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7000"/>
            <a:ext cx="8229600" cy="1176433"/>
          </a:xfrm>
        </p:spPr>
        <p:txBody>
          <a:bodyPr wrap="square">
            <a:noAutofit/>
          </a:bodyPr>
          <a:lstStyle/>
          <a:p>
            <a:r>
              <a:rPr lang="en-US" altLang="en-US" sz="3600" dirty="0">
                <a:latin typeface="+mj-lt"/>
                <a:ea typeface="ヒラギノ角ゴ Pro W3" charset="-128"/>
              </a:rPr>
              <a:t>Supply Chains and Value Delivery Networks </a:t>
            </a:r>
            <a:r>
              <a:rPr lang="en-US" altLang="en-US" sz="2800" dirty="0">
                <a:latin typeface="+mj-lt"/>
                <a:ea typeface="ヒラギノ角ゴ Pro W3" charset="-128"/>
              </a:rPr>
              <a:t>(3 of 3)</a:t>
            </a:r>
            <a:endParaRPr lang="en-US" sz="2000" dirty="0">
              <a:latin typeface="+mj-lt"/>
            </a:endParaRPr>
          </a:p>
        </p:txBody>
      </p:sp>
      <p:sp>
        <p:nvSpPr>
          <p:cNvPr id="3" name="Content Placeholder 2"/>
          <p:cNvSpPr>
            <a:spLocks noGrp="1"/>
          </p:cNvSpPr>
          <p:nvPr>
            <p:ph idx="1"/>
          </p:nvPr>
        </p:nvSpPr>
        <p:spPr>
          <a:xfrm>
            <a:off x="457200" y="1444284"/>
            <a:ext cx="8229600" cy="892516"/>
          </a:xfrm>
        </p:spPr>
        <p:txBody>
          <a:bodyPr wrap="square">
            <a:spAutoFit/>
          </a:bodyPr>
          <a:lstStyle/>
          <a:p>
            <a:pPr marL="0" indent="0">
              <a:buNone/>
            </a:pPr>
            <a:r>
              <a:rPr lang="en-US" altLang="en-US" sz="1800" b="1" dirty="0"/>
              <a:t>Value delivery network</a:t>
            </a:r>
            <a:r>
              <a:rPr lang="en-US" altLang="en-US" sz="1800" dirty="0"/>
              <a:t> is </a:t>
            </a:r>
            <a:r>
              <a:rPr lang="en-US" sz="1800" dirty="0"/>
              <a:t>composed of the company, suppliers, distributors, and, ultimately, customers who partner with each other to improve the performance of the entire system.</a:t>
            </a:r>
            <a:endParaRPr lang="en-US" altLang="en-US" sz="1800" dirty="0"/>
          </a:p>
        </p:txBody>
      </p:sp>
      <p:sp>
        <p:nvSpPr>
          <p:cNvPr id="5" name="Content Placeholder 4"/>
          <p:cNvSpPr>
            <a:spLocks noGrp="1"/>
          </p:cNvSpPr>
          <p:nvPr>
            <p:ph idx="13"/>
          </p:nvPr>
        </p:nvSpPr>
        <p:spPr>
          <a:xfrm>
            <a:off x="457200" y="2438400"/>
            <a:ext cx="8229600" cy="1161888"/>
          </a:xfrm>
        </p:spPr>
        <p:txBody>
          <a:bodyPr wrap="square">
            <a:spAutoFit/>
          </a:bodyPr>
          <a:lstStyle/>
          <a:p>
            <a:pPr marL="0" indent="0">
              <a:buNone/>
            </a:pPr>
            <a:r>
              <a:rPr lang="en-US" sz="1800" dirty="0"/>
              <a:t>Value delivery network: In making and marketing its lines of cars, Toyota manages a huge network of people within the company plus thousands of outside suppliers, dealers, and marketing service firms that work together to deliver the brand’s “Let’s Go Places” and “Let’s Go Beyond” promises.</a:t>
            </a:r>
          </a:p>
        </p:txBody>
      </p:sp>
      <p:pic>
        <p:nvPicPr>
          <p:cNvPr id="8" name="Picture Placeholder 7" descr="A photo shows Toyota C-HR Hybrid on display at a motor show. ">
            <a:extLst>
              <a:ext uri="{FF2B5EF4-FFF2-40B4-BE49-F238E27FC236}">
                <a16:creationId xmlns:a16="http://schemas.microsoft.com/office/drawing/2014/main" id="{E13C1505-C29C-4ADE-907E-31DEED0494E2}"/>
              </a:ext>
            </a:extLst>
          </p:cNvPr>
          <p:cNvPicPr>
            <a:picLocks noGrp="1" noChangeAspect="1"/>
          </p:cNvPicPr>
          <p:nvPr>
            <p:ph type="pic" sz="quarter" idx="15"/>
          </p:nvPr>
        </p:nvPicPr>
        <p:blipFill>
          <a:blip r:embed="rId3" cstate="print">
            <a:extLst>
              <a:ext uri="{28A0092B-C50C-407E-A947-70E740481C1C}">
                <a14:useLocalDpi xmlns:a14="http://schemas.microsoft.com/office/drawing/2010/main" val="0"/>
              </a:ext>
            </a:extLst>
          </a:blip>
          <a:stretch>
            <a:fillRect/>
          </a:stretch>
        </p:blipFill>
        <p:spPr>
          <a:xfrm>
            <a:off x="2790436" y="3810000"/>
            <a:ext cx="3563129" cy="2519105"/>
          </a:xfrm>
          <a:prstGeom prst="rect">
            <a:avLst/>
          </a:prstGeom>
        </p:spPr>
      </p:pic>
    </p:spTree>
    <p:extLst>
      <p:ext uri="{BB962C8B-B14F-4D97-AF65-F5344CB8AC3E}">
        <p14:creationId xmlns:p14="http://schemas.microsoft.com/office/powerpoint/2010/main" val="403285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(1 of 7)</a:t>
            </a:r>
            <a:endParaRPr lang="en-US" sz="2000" dirty="0">
              <a:latin typeface="+mj-lt"/>
            </a:endParaRPr>
          </a:p>
        </p:txBody>
      </p:sp>
      <p:sp>
        <p:nvSpPr>
          <p:cNvPr id="4" name="Content Placeholder 3"/>
          <p:cNvSpPr>
            <a:spLocks noGrp="1"/>
          </p:cNvSpPr>
          <p:nvPr>
            <p:ph idx="13"/>
          </p:nvPr>
        </p:nvSpPr>
        <p:spPr>
          <a:xfrm>
            <a:off x="457200" y="1371600"/>
            <a:ext cx="8229600" cy="1524000"/>
          </a:xfrm>
        </p:spPr>
        <p:txBody>
          <a:bodyPr/>
          <a:lstStyle/>
          <a:p>
            <a:pPr marL="0" indent="0">
              <a:buNone/>
            </a:pPr>
            <a:r>
              <a:rPr lang="en-US" sz="2400" b="1" dirty="0"/>
              <a:t>Marketing channel (distribution channel) </a:t>
            </a:r>
            <a:r>
              <a:rPr lang="en-US" sz="2400" dirty="0"/>
              <a:t>is a set of interdependent organizations that help make a product or service available for use or consumption by the consumer or business user.</a:t>
            </a:r>
          </a:p>
        </p:txBody>
      </p:sp>
    </p:spTree>
    <p:extLst>
      <p:ext uri="{BB962C8B-B14F-4D97-AF65-F5344CB8AC3E}">
        <p14:creationId xmlns:p14="http://schemas.microsoft.com/office/powerpoint/2010/main" val="242178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wrap="square">
            <a:noAutofit/>
          </a:bodyPr>
          <a:lstStyle/>
          <a:p>
            <a:r>
              <a:rPr lang="en-US" altLang="en-US" sz="3600" dirty="0">
                <a:latin typeface="+mj-lt"/>
                <a:ea typeface="ヒラギノ角ゴ Pro W3" charset="-128"/>
              </a:rPr>
              <a:t>The Nature and Importance of Marketing Channels </a:t>
            </a:r>
            <a:r>
              <a:rPr lang="en-US" altLang="en-US" sz="2800" dirty="0">
                <a:latin typeface="+mj-lt"/>
                <a:ea typeface="ヒラギノ角ゴ Pro W3" charset="-128"/>
              </a:rPr>
              <a:t>(2 of 7)</a:t>
            </a:r>
            <a:endParaRPr lang="en-US" sz="2000" dirty="0">
              <a:latin typeface="+mj-lt"/>
            </a:endParaRPr>
          </a:p>
        </p:txBody>
      </p:sp>
      <p:sp>
        <p:nvSpPr>
          <p:cNvPr id="3" name="Content Placeholder 2"/>
          <p:cNvSpPr>
            <a:spLocks noGrp="1"/>
          </p:cNvSpPr>
          <p:nvPr>
            <p:ph idx="1"/>
          </p:nvPr>
        </p:nvSpPr>
        <p:spPr>
          <a:xfrm>
            <a:off x="457200" y="1371600"/>
            <a:ext cx="8229600" cy="369332"/>
          </a:xfrm>
        </p:spPr>
        <p:txBody>
          <a:bodyPr>
            <a:spAutoFit/>
          </a:bodyPr>
          <a:lstStyle/>
          <a:p>
            <a:pPr marL="0" indent="0">
              <a:buNone/>
            </a:pPr>
            <a:r>
              <a:rPr lang="en-US" sz="2400" b="1" dirty="0"/>
              <a:t>How Channel Members Add Value</a:t>
            </a:r>
          </a:p>
        </p:txBody>
      </p:sp>
      <p:sp>
        <p:nvSpPr>
          <p:cNvPr id="4" name="Content Placeholder 3"/>
          <p:cNvSpPr>
            <a:spLocks noGrp="1"/>
          </p:cNvSpPr>
          <p:nvPr>
            <p:ph idx="13"/>
          </p:nvPr>
        </p:nvSpPr>
        <p:spPr>
          <a:xfrm>
            <a:off x="457200" y="1981200"/>
            <a:ext cx="8229600" cy="1676400"/>
          </a:xfrm>
        </p:spPr>
        <p:txBody>
          <a:bodyPr/>
          <a:lstStyle/>
          <a:p>
            <a:pPr>
              <a:spcBef>
                <a:spcPts val="600"/>
              </a:spcBef>
              <a:buClr>
                <a:srgbClr val="0078A2"/>
              </a:buClr>
            </a:pPr>
            <a:r>
              <a:rPr lang="en-US" altLang="en-US" sz="2400" dirty="0">
                <a:solidFill>
                  <a:srgbClr val="000000"/>
                </a:solidFill>
              </a:rPr>
              <a:t>Transform the assortment of products into assortments wanted by consumers.</a:t>
            </a:r>
          </a:p>
          <a:p>
            <a:pPr>
              <a:spcBef>
                <a:spcPts val="600"/>
              </a:spcBef>
              <a:buClr>
                <a:srgbClr val="0078A2"/>
              </a:buClr>
            </a:pPr>
            <a:r>
              <a:rPr lang="en-US" altLang="en-US" sz="2400" dirty="0">
                <a:solidFill>
                  <a:srgbClr val="000000"/>
                </a:solidFill>
              </a:rPr>
              <a:t>Bridge the major time, place, and possession gaps that separate goods and services from users.</a:t>
            </a:r>
          </a:p>
        </p:txBody>
      </p:sp>
    </p:spTree>
    <p:extLst>
      <p:ext uri="{BB962C8B-B14F-4D97-AF65-F5344CB8AC3E}">
        <p14:creationId xmlns:p14="http://schemas.microsoft.com/office/powerpoint/2010/main" val="336499490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4918</TotalTime>
  <Words>9705</Words>
  <Application>Microsoft Office PowerPoint</Application>
  <PresentationFormat>On-screen Show (4:3)</PresentationFormat>
  <Paragraphs>540</Paragraphs>
  <Slides>47</Slides>
  <Notes>47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Calibri</vt:lpstr>
      <vt:lpstr>Symbol</vt:lpstr>
      <vt:lpstr>Times New Roman</vt:lpstr>
      <vt:lpstr>Verdana</vt:lpstr>
      <vt:lpstr>Wingdings</vt:lpstr>
      <vt:lpstr>ヒラギノ角ゴ Pro W3</vt:lpstr>
      <vt:lpstr>508 Lecture</vt:lpstr>
      <vt:lpstr>Principles of Marketing</vt:lpstr>
      <vt:lpstr>NETFLIX: Finding the Future by Abandoning the Past</vt:lpstr>
      <vt:lpstr>Learning Objectives</vt:lpstr>
      <vt:lpstr>Learning Objective 1</vt:lpstr>
      <vt:lpstr>Supply Chains and Value Delivery Networks (1 of 3)</vt:lpstr>
      <vt:lpstr>Supply Chains and Value Delivery Networks (2 of 3)</vt:lpstr>
      <vt:lpstr>Supply Chains and Value Delivery Networks (3 of 3)</vt:lpstr>
      <vt:lpstr>The Nature and Importance of Marketing Channels (1 of 7)</vt:lpstr>
      <vt:lpstr>The Nature and Importance of Marketing Channels (2 of 7)</vt:lpstr>
      <vt:lpstr>The Nature and Importance of Marketing Channels (3 of 7)</vt:lpstr>
      <vt:lpstr>The Nature and Importance of Marketing Channels (4 of 7)</vt:lpstr>
      <vt:lpstr>The Nature and Importance of Marketing Channels (5 of 7)</vt:lpstr>
      <vt:lpstr>The Nature and Importance of Marketing Channels (6 of 7)</vt:lpstr>
      <vt:lpstr>The Nature and Importance of Marketing Channels (7 of 7)</vt:lpstr>
      <vt:lpstr>Learning Objective 2</vt:lpstr>
      <vt:lpstr>Channel Behavior and Organization  (1 of 13)</vt:lpstr>
      <vt:lpstr>Channel Behavior and Organization   (2 of 13)</vt:lpstr>
      <vt:lpstr>Channel Behavior and Organization   (3 of 13)</vt:lpstr>
      <vt:lpstr>Channel Behavior and Organization  (4 of 13)</vt:lpstr>
      <vt:lpstr>Channel Behavior and Organization  (5 of 13)</vt:lpstr>
      <vt:lpstr>Channel Behavior and Organization   (6 of 13)</vt:lpstr>
      <vt:lpstr>Channel Behavior and Organization  (7 of 13)</vt:lpstr>
      <vt:lpstr>Channel Behavior and Organization   (8 of 13)</vt:lpstr>
      <vt:lpstr>Channel Behavior and Organization   (9 of 13)</vt:lpstr>
      <vt:lpstr>Channel Behavior and Organization  (10 of 13)</vt:lpstr>
      <vt:lpstr>Channel Behavior and Organization   (11 of 13)</vt:lpstr>
      <vt:lpstr>Channel Behavior and Organization   (12 of 13)</vt:lpstr>
      <vt:lpstr>Channel Behavior and Organization   (13 of 13)</vt:lpstr>
      <vt:lpstr>Learning Objective 3</vt:lpstr>
      <vt:lpstr>Channel Design Decisions (1 of 8)</vt:lpstr>
      <vt:lpstr>Channel Design Decisions (2 of 8)</vt:lpstr>
      <vt:lpstr>Channel Design Decisions (3 of 8)</vt:lpstr>
      <vt:lpstr>Channel Design Decisions (4 of 8)</vt:lpstr>
      <vt:lpstr>Channel Design Decisions (5 of 8)</vt:lpstr>
      <vt:lpstr>Channel Design Decisions (6 of 8)</vt:lpstr>
      <vt:lpstr>Channel Design Decisions (7 of 8)</vt:lpstr>
      <vt:lpstr>Channel Design Decisions (8 of 8)</vt:lpstr>
      <vt:lpstr>Learning Objective 4</vt:lpstr>
      <vt:lpstr>Channel Management Decision</vt:lpstr>
      <vt:lpstr>Public Policy and Distribution Decisions</vt:lpstr>
      <vt:lpstr>Learning Objective 5</vt:lpstr>
      <vt:lpstr>Marketing Logistics and Supply Chain Management (1 of 5)</vt:lpstr>
      <vt:lpstr>Marketing Logistics and Supply Chain Management (2 of 5)</vt:lpstr>
      <vt:lpstr>Marketing Logistics and Supply Chain Management (3 of 5)</vt:lpstr>
      <vt:lpstr>Marketing Logistics and Supply Chain Management (4 of 5)</vt:lpstr>
      <vt:lpstr>Marketing Logistics and Supply Chain Management (5 of 5)</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Marketing, Eighteenth Edition, Chapter 12, Marketing Channels: Delivering Customer Value</dc:title>
  <dc:subject>Marketing</dc:subject>
  <dc:creator>Kotler</dc:creator>
  <cp:keywords>Marketing</cp:keywords>
  <cp:lastModifiedBy>Thamizharasan Dhanaseelan</cp:lastModifiedBy>
  <cp:revision>4927</cp:revision>
  <dcterms:created xsi:type="dcterms:W3CDTF">2014-07-14T20:04:21Z</dcterms:created>
  <dcterms:modified xsi:type="dcterms:W3CDTF">2020-04-30T12:06:36Z</dcterms:modified>
</cp:coreProperties>
</file>