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1442" r:id="rId2"/>
    <p:sldId id="1443" r:id="rId3"/>
    <p:sldId id="1444" r:id="rId4"/>
    <p:sldId id="1445" r:id="rId5"/>
    <p:sldId id="144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 id="3" name="Editorial Integra" initials="Q"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22" autoAdjust="0"/>
    <p:restoredTop sz="94434" autoAdjust="0"/>
  </p:normalViewPr>
  <p:slideViewPr>
    <p:cSldViewPr>
      <p:cViewPr varScale="1">
        <p:scale>
          <a:sx n="74" d="100"/>
          <a:sy n="74" d="100"/>
        </p:scale>
        <p:origin x="1428" y="54"/>
      </p:cViewPr>
      <p:guideLst>
        <p:guide orient="horz" pos="2112"/>
        <p:guide pos="2880"/>
        <p:guide orient="horz" pos="1296"/>
        <p:guide orient="horz" pos="816"/>
        <p:guide orient="horz" pos="3984"/>
        <p:guide orient="horz" pos="384"/>
        <p:guide orient="horz" pos="144"/>
        <p:guide orient="horz" pos="1056"/>
        <p:guide pos="288"/>
        <p:guide pos="5472"/>
      </p:guideLst>
    </p:cSldViewPr>
  </p:slideViewPr>
  <p:outlineViewPr>
    <p:cViewPr>
      <p:scale>
        <a:sx n="33" d="100"/>
        <a:sy n="33" d="100"/>
      </p:scale>
      <p:origin x="0" y="-8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11/9/2021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 xmlns:a16="http://schemas.microsoft.com/office/drawing/2014/main" id="{20F180E7-CA8D-4788-8830-83153BCCE755}"/>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71620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674933"/>
            <a:ext cx="8229600" cy="148392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a:extLst>
              <a:ext uri="{FF2B5EF4-FFF2-40B4-BE49-F238E27FC236}">
                <a16:creationId xmlns="" xmlns:a16="http://schemas.microsoft.com/office/drawing/2014/main" id="{06D5605D-7B36-4665-A3E2-632F07A247A6}"/>
              </a:ext>
            </a:extLst>
          </p:cNvPr>
          <p:cNvSpPr>
            <a:spLocks noGrp="1"/>
          </p:cNvSpPr>
          <p:nvPr>
            <p:ph sz="quarter" idx="14"/>
          </p:nvPr>
        </p:nvSpPr>
        <p:spPr>
          <a:xfrm>
            <a:off x="457200" y="5257800"/>
            <a:ext cx="8229600" cy="83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4586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41910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41910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 xmlns:a16="http://schemas.microsoft.com/office/drawing/2014/main" id="{6CB3A1FE-9890-4CEA-AA64-BDBE52ED3035}"/>
              </a:ext>
            </a:extLst>
          </p:cNvPr>
          <p:cNvSpPr>
            <a:spLocks noGrp="1"/>
          </p:cNvSpPr>
          <p:nvPr>
            <p:ph type="pic" sz="quarter" idx="14"/>
          </p:nvPr>
        </p:nvSpPr>
        <p:spPr>
          <a:xfrm>
            <a:off x="5105400" y="1600200"/>
            <a:ext cx="3363913" cy="4525963"/>
          </a:xfrm>
        </p:spPr>
        <p:txBody>
          <a:bodyPr/>
          <a:lstStyle/>
          <a:p>
            <a:endParaRPr lang="en-IN" dirty="0"/>
          </a:p>
        </p:txBody>
      </p:sp>
    </p:spTree>
    <p:extLst>
      <p:ext uri="{BB962C8B-B14F-4D97-AF65-F5344CB8AC3E}">
        <p14:creationId xmlns:p14="http://schemas.microsoft.com/office/powerpoint/2010/main" val="170364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4191000" cy="16001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460845"/>
            <a:ext cx="4191000" cy="266531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 xmlns:a16="http://schemas.microsoft.com/office/drawing/2014/main" id="{6CB3A1FE-9890-4CEA-AA64-BDBE52ED3035}"/>
              </a:ext>
            </a:extLst>
          </p:cNvPr>
          <p:cNvSpPr>
            <a:spLocks noGrp="1"/>
          </p:cNvSpPr>
          <p:nvPr>
            <p:ph type="pic" sz="quarter" idx="14"/>
          </p:nvPr>
        </p:nvSpPr>
        <p:spPr>
          <a:xfrm>
            <a:off x="5105400" y="3429000"/>
            <a:ext cx="3363913" cy="2697163"/>
          </a:xfrm>
        </p:spPr>
        <p:txBody>
          <a:bodyPr/>
          <a:lstStyle/>
          <a:p>
            <a:endParaRPr lang="en-IN" dirty="0"/>
          </a:p>
        </p:txBody>
      </p:sp>
      <p:sp>
        <p:nvSpPr>
          <p:cNvPr id="9" name="Content Placeholder 8">
            <a:extLst>
              <a:ext uri="{FF2B5EF4-FFF2-40B4-BE49-F238E27FC236}">
                <a16:creationId xmlns="" xmlns:a16="http://schemas.microsoft.com/office/drawing/2014/main" id="{DF82E264-372B-46B9-BE36-E13024C6CEBC}"/>
              </a:ext>
            </a:extLst>
          </p:cNvPr>
          <p:cNvSpPr>
            <a:spLocks noGrp="1"/>
          </p:cNvSpPr>
          <p:nvPr>
            <p:ph sz="quarter" idx="15"/>
          </p:nvPr>
        </p:nvSpPr>
        <p:spPr>
          <a:xfrm>
            <a:off x="5105400" y="1600200"/>
            <a:ext cx="3363913" cy="160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2876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41910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590801"/>
            <a:ext cx="4191000" cy="2133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 xmlns:a16="http://schemas.microsoft.com/office/drawing/2014/main" id="{6CB3A1FE-9890-4CEA-AA64-BDBE52ED3035}"/>
              </a:ext>
            </a:extLst>
          </p:cNvPr>
          <p:cNvSpPr>
            <a:spLocks noGrp="1"/>
          </p:cNvSpPr>
          <p:nvPr>
            <p:ph type="pic" sz="quarter" idx="14"/>
          </p:nvPr>
        </p:nvSpPr>
        <p:spPr>
          <a:xfrm>
            <a:off x="5105400" y="3429000"/>
            <a:ext cx="3363913" cy="2697163"/>
          </a:xfrm>
        </p:spPr>
        <p:txBody>
          <a:bodyPr/>
          <a:lstStyle/>
          <a:p>
            <a:endParaRPr lang="en-IN" dirty="0"/>
          </a:p>
        </p:txBody>
      </p:sp>
      <p:sp>
        <p:nvSpPr>
          <p:cNvPr id="9" name="Content Placeholder 8">
            <a:extLst>
              <a:ext uri="{FF2B5EF4-FFF2-40B4-BE49-F238E27FC236}">
                <a16:creationId xmlns="" xmlns:a16="http://schemas.microsoft.com/office/drawing/2014/main" id="{DF82E264-372B-46B9-BE36-E13024C6CEBC}"/>
              </a:ext>
            </a:extLst>
          </p:cNvPr>
          <p:cNvSpPr>
            <a:spLocks noGrp="1"/>
          </p:cNvSpPr>
          <p:nvPr>
            <p:ph sz="quarter" idx="15"/>
          </p:nvPr>
        </p:nvSpPr>
        <p:spPr>
          <a:xfrm>
            <a:off x="5105400" y="1600200"/>
            <a:ext cx="3363913" cy="160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Content Placeholder 9">
            <a:extLst>
              <a:ext uri="{FF2B5EF4-FFF2-40B4-BE49-F238E27FC236}">
                <a16:creationId xmlns="" xmlns:a16="http://schemas.microsoft.com/office/drawing/2014/main" id="{5408F2DC-EBC6-4B81-83DC-575B42ABCFB3}"/>
              </a:ext>
            </a:extLst>
          </p:cNvPr>
          <p:cNvSpPr>
            <a:spLocks noGrp="1"/>
          </p:cNvSpPr>
          <p:nvPr>
            <p:ph sz="quarter" idx="16"/>
          </p:nvPr>
        </p:nvSpPr>
        <p:spPr>
          <a:xfrm>
            <a:off x="457200" y="4876800"/>
            <a:ext cx="4191000" cy="1249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51870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012112"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 xmlns:a16="http://schemas.microsoft.com/office/drawing/2014/main" id="{6CB3A1FE-9890-4CEA-AA64-BDBE52ED3035}"/>
              </a:ext>
            </a:extLst>
          </p:cNvPr>
          <p:cNvSpPr>
            <a:spLocks noGrp="1"/>
          </p:cNvSpPr>
          <p:nvPr>
            <p:ph type="pic" sz="quarter" idx="14"/>
          </p:nvPr>
        </p:nvSpPr>
        <p:spPr>
          <a:xfrm>
            <a:off x="457200" y="3962400"/>
            <a:ext cx="8012113" cy="2163763"/>
          </a:xfrm>
        </p:spPr>
        <p:txBody>
          <a:bodyPr/>
          <a:lstStyle/>
          <a:p>
            <a:endParaRPr lang="en-IN" dirty="0"/>
          </a:p>
        </p:txBody>
      </p:sp>
    </p:spTree>
    <p:extLst>
      <p:ext uri="{BB962C8B-B14F-4D97-AF65-F5344CB8AC3E}">
        <p14:creationId xmlns:p14="http://schemas.microsoft.com/office/powerpoint/2010/main" val="2285703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11/9/2021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 xmlns:a16="http://schemas.microsoft.com/office/drawing/2014/main" id="{E20EF01E-96CA-4FD6-A3C9-E2CE2F8468B8}"/>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3711136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dirty="0"/>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dirty="0"/>
          </a:p>
        </p:txBody>
      </p:sp>
    </p:spTree>
    <p:extLst>
      <p:ext uri="{BB962C8B-B14F-4D97-AF65-F5344CB8AC3E}">
        <p14:creationId xmlns:p14="http://schemas.microsoft.com/office/powerpoint/2010/main" val="255987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 xmlns:a16="http://schemas.microsoft.com/office/drawing/2014/main" id="{6693651C-C1A8-4F6C-BF4F-BB5F5D2F7B59}"/>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dirty="0"/>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dirty="0"/>
          </a:p>
        </p:txBody>
      </p:sp>
    </p:spTree>
    <p:extLst>
      <p:ext uri="{BB962C8B-B14F-4D97-AF65-F5344CB8AC3E}">
        <p14:creationId xmlns:p14="http://schemas.microsoft.com/office/powerpoint/2010/main" val="2061674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1066800"/>
          </a:xfrm>
        </p:spPr>
        <p:txBody>
          <a:bodyPr/>
          <a:lstStyle/>
          <a:p>
            <a:endParaRPr lang="en-IN" dirty="0"/>
          </a:p>
        </p:txBody>
      </p:sp>
    </p:spTree>
    <p:extLst>
      <p:ext uri="{BB962C8B-B14F-4D97-AF65-F5344CB8AC3E}">
        <p14:creationId xmlns:p14="http://schemas.microsoft.com/office/powerpoint/2010/main" val="390142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11/9/2021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11/9/2021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11/9/2021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 xmlns:a16="http://schemas.microsoft.com/office/drawing/2014/main" id="{6F5EA382-93BF-4CEF-A479-8BE03D67D4F1}"/>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11/9/2021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11/9/2021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 xmlns:a16="http://schemas.microsoft.com/office/drawing/2014/main" id="{5783FCF3-C4C4-43B0-88C9-8703A979AFB9}"/>
              </a:ext>
            </a:extLst>
          </p:cNvPr>
          <p:cNvSpPr txBox="1">
            <a:spLocks/>
          </p:cNvSpPr>
          <p:nvPr userDrawn="1"/>
        </p:nvSpPr>
        <p:spPr>
          <a:xfrm>
            <a:off x="3578470" y="6404786"/>
            <a:ext cx="5102225" cy="246221"/>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fontAlgn="base">
              <a:buNone/>
            </a:pPr>
            <a:r>
              <a:rPr lang="en-US" dirty="0"/>
              <a:t>Copyright © 2021, 2018, 2016 Pearson Education,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75" r:id="rId10"/>
    <p:sldLayoutId id="2147483663" r:id="rId11"/>
    <p:sldLayoutId id="2147483669" r:id="rId12"/>
    <p:sldLayoutId id="2147483671" r:id="rId13"/>
    <p:sldLayoutId id="2147483672" r:id="rId14"/>
    <p:sldLayoutId id="2147483670" r:id="rId15"/>
    <p:sldLayoutId id="2147483651" r:id="rId16"/>
    <p:sldLayoutId id="2147483654" r:id="rId17"/>
    <p:sldLayoutId id="2147483655" r:id="rId18"/>
    <p:sldLayoutId id="2147483667" r:id="rId19"/>
    <p:sldLayoutId id="2147483668" r:id="rId20"/>
    <p:sldLayoutId id="2147483673" r:id="rId2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US"/>
          </a:p>
        </p:txBody>
      </p:sp>
      <p:sp>
        <p:nvSpPr>
          <p:cNvPr id="5" name="Rectangle 4"/>
          <p:cNvSpPr/>
          <p:nvPr/>
        </p:nvSpPr>
        <p:spPr>
          <a:xfrm>
            <a:off x="1447800" y="609600"/>
            <a:ext cx="6172200" cy="4801314"/>
          </a:xfrm>
          <a:prstGeom prst="rect">
            <a:avLst/>
          </a:prstGeom>
        </p:spPr>
        <p:txBody>
          <a:bodyPr wrap="square">
            <a:spAutoFit/>
          </a:bodyPr>
          <a:lstStyle/>
          <a:p>
            <a:r>
              <a:rPr lang="en-US" dirty="0"/>
              <a:t>Your uncle Dan owns an independent bookstore called Bookends in Seattle, Washington. You drop in to see him whenever you’re in the neighborhood to catch up and borrow some graphic novels. (That’s you in the picture.)</a:t>
            </a:r>
          </a:p>
          <a:p>
            <a:endParaRPr lang="en-US" dirty="0"/>
          </a:p>
          <a:p>
            <a:r>
              <a:rPr lang="en-US" dirty="0"/>
              <a:t>When you visit this time, Dan sits you down in a corner and tells you he needs help. “Sales are down,” he says, “and rent’s going up. It’s killing me. I’d say I’ve got six months to turn things around or I’m done. The end of Bookends. You still learning about marketing?—your mom said you’re taking a class. Got any bright ideas? Maybe some whiz-bang advertising?”—he grins and punches you lightly on the shoulder</a:t>
            </a:r>
            <a:r>
              <a:rPr lang="en-US" dirty="0" smtClean="0"/>
              <a:t>.</a:t>
            </a:r>
            <a:endParaRPr lang="en-US" dirty="0"/>
          </a:p>
          <a:p>
            <a:endParaRPr lang="en-US" dirty="0"/>
          </a:p>
          <a:p>
            <a:r>
              <a:rPr lang="en-US" dirty="0"/>
              <a:t>You start to tell him that marketing isn’t just advertising . . . but instead you say, “I don’t know, Dan. I’ll have to think about it.”</a:t>
            </a:r>
          </a:p>
        </p:txBody>
      </p:sp>
    </p:spTree>
    <p:extLst>
      <p:ext uri="{BB962C8B-B14F-4D97-AF65-F5344CB8AC3E}">
        <p14:creationId xmlns:p14="http://schemas.microsoft.com/office/powerpoint/2010/main" val="289506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sp>
        <p:nvSpPr>
          <p:cNvPr id="5" name="Rectangle 4"/>
          <p:cNvSpPr/>
          <p:nvPr/>
        </p:nvSpPr>
        <p:spPr>
          <a:xfrm>
            <a:off x="1028700" y="914400"/>
            <a:ext cx="7086600" cy="2585323"/>
          </a:xfrm>
          <a:prstGeom prst="rect">
            <a:avLst/>
          </a:prstGeom>
        </p:spPr>
        <p:txBody>
          <a:bodyPr wrap="square">
            <a:spAutoFit/>
          </a:bodyPr>
          <a:lstStyle/>
          <a:p>
            <a:pPr algn="just"/>
            <a:r>
              <a:rPr lang="en-US" dirty="0"/>
              <a:t>So, you do think about it. You don’t know everything about marketing yet, but you’ve learned this: Your uncle needs to understand his customers—that’s where marketing starts and ends. Who are Dan’s customers, and what’s up with them? Why aren’t they buying as much as they used to? How can you find out more about what they want?</a:t>
            </a:r>
          </a:p>
          <a:p>
            <a:pPr algn="just"/>
            <a:endParaRPr lang="en-US" dirty="0"/>
          </a:p>
          <a:p>
            <a:pPr algn="just"/>
            <a:r>
              <a:rPr lang="en-US" dirty="0"/>
              <a:t>These are big, important questions. For now, they all have one answer: </a:t>
            </a:r>
            <a:r>
              <a:rPr lang="en-US" dirty="0">
                <a:solidFill>
                  <a:srgbClr val="FF0000"/>
                </a:solidFill>
              </a:rPr>
              <a:t>marketing information and research.</a:t>
            </a:r>
          </a:p>
        </p:txBody>
      </p:sp>
    </p:spTree>
    <p:extLst>
      <p:ext uri="{BB962C8B-B14F-4D97-AF65-F5344CB8AC3E}">
        <p14:creationId xmlns:p14="http://schemas.microsoft.com/office/powerpoint/2010/main" val="105815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3333"/>
          <a:stretch/>
        </p:blipFill>
        <p:spPr>
          <a:xfrm>
            <a:off x="0" y="28976"/>
            <a:ext cx="8991600" cy="6905224"/>
          </a:xfrm>
          <a:prstGeom prst="rect">
            <a:avLst/>
          </a:prstGeom>
        </p:spPr>
      </p:pic>
      <p:sp>
        <p:nvSpPr>
          <p:cNvPr id="6" name="Rectangle 5"/>
          <p:cNvSpPr/>
          <p:nvPr/>
        </p:nvSpPr>
        <p:spPr>
          <a:xfrm>
            <a:off x="0" y="0"/>
            <a:ext cx="3031599" cy="369332"/>
          </a:xfrm>
          <a:prstGeom prst="rect">
            <a:avLst/>
          </a:prstGeom>
        </p:spPr>
        <p:txBody>
          <a:bodyPr wrap="none">
            <a:spAutoFit/>
          </a:bodyPr>
          <a:lstStyle/>
          <a:p>
            <a:r>
              <a:rPr lang="en-US" dirty="0">
                <a:solidFill>
                  <a:srgbClr val="FF0000"/>
                </a:solidFill>
              </a:rPr>
              <a:t>Step 1: Identify the Problem</a:t>
            </a:r>
          </a:p>
        </p:txBody>
      </p:sp>
    </p:spTree>
    <p:extLst>
      <p:ext uri="{BB962C8B-B14F-4D97-AF65-F5344CB8AC3E}">
        <p14:creationId xmlns:p14="http://schemas.microsoft.com/office/powerpoint/2010/main" val="15129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5"/>
          </p:nvPr>
        </p:nvSpPr>
        <p:spPr/>
        <p:txBody>
          <a:bodyPr/>
          <a:lstStyle/>
          <a:p>
            <a:endParaRPr lang="en-US" dirty="0"/>
          </a:p>
        </p:txBody>
      </p:sp>
      <p:sp>
        <p:nvSpPr>
          <p:cNvPr id="5" name="Rectangle 4"/>
          <p:cNvSpPr/>
          <p:nvPr/>
        </p:nvSpPr>
        <p:spPr>
          <a:xfrm>
            <a:off x="-7513" y="0"/>
            <a:ext cx="3595856" cy="369332"/>
          </a:xfrm>
          <a:prstGeom prst="rect">
            <a:avLst/>
          </a:prstGeom>
        </p:spPr>
        <p:txBody>
          <a:bodyPr wrap="none">
            <a:spAutoFit/>
          </a:bodyPr>
          <a:lstStyle/>
          <a:p>
            <a:r>
              <a:rPr lang="en-US" dirty="0"/>
              <a:t>Step 2: Develop a Research Plan</a:t>
            </a:r>
          </a:p>
        </p:txBody>
      </p:sp>
      <p:pic>
        <p:nvPicPr>
          <p:cNvPr id="7" name="Picture 6"/>
          <p:cNvPicPr>
            <a:picLocks noChangeAspect="1"/>
          </p:cNvPicPr>
          <p:nvPr/>
        </p:nvPicPr>
        <p:blipFill>
          <a:blip r:embed="rId2"/>
          <a:stretch>
            <a:fillRect/>
          </a:stretch>
        </p:blipFill>
        <p:spPr>
          <a:xfrm>
            <a:off x="-22538" y="369332"/>
            <a:ext cx="9286741" cy="6838544"/>
          </a:xfrm>
          <a:prstGeom prst="rect">
            <a:avLst/>
          </a:prstGeom>
        </p:spPr>
      </p:pic>
    </p:spTree>
    <p:extLst>
      <p:ext uri="{BB962C8B-B14F-4D97-AF65-F5344CB8AC3E}">
        <p14:creationId xmlns:p14="http://schemas.microsoft.com/office/powerpoint/2010/main" val="101223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pic>
        <p:nvPicPr>
          <p:cNvPr id="5" name="Picture 4"/>
          <p:cNvPicPr>
            <a:picLocks noChangeAspect="1"/>
          </p:cNvPicPr>
          <p:nvPr/>
        </p:nvPicPr>
        <p:blipFill>
          <a:blip r:embed="rId2"/>
          <a:stretch>
            <a:fillRect/>
          </a:stretch>
        </p:blipFill>
        <p:spPr>
          <a:xfrm>
            <a:off x="0" y="228600"/>
            <a:ext cx="9144000" cy="6781800"/>
          </a:xfrm>
          <a:prstGeom prst="rect">
            <a:avLst/>
          </a:prstGeom>
        </p:spPr>
      </p:pic>
    </p:spTree>
    <p:extLst>
      <p:ext uri="{BB962C8B-B14F-4D97-AF65-F5344CB8AC3E}">
        <p14:creationId xmlns:p14="http://schemas.microsoft.com/office/powerpoint/2010/main" val="236114433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2901</TotalTime>
  <Words>265</Words>
  <Application>Microsoft Office PowerPoint</Application>
  <PresentationFormat>On-screen Show (4:3)</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Times New Roman</vt:lpstr>
      <vt:lpstr>Wingdings</vt:lpstr>
      <vt:lpstr>508 Lecture</vt:lpstr>
      <vt:lpstr>PowerPoint Presentation</vt:lpstr>
      <vt:lpstr>PowerPoint Presentation</vt:lpstr>
      <vt:lpstr>PowerPoint Presentation</vt:lpstr>
      <vt:lpstr>PowerPoint Presentation</vt:lpstr>
      <vt:lpstr>PowerPoint Presentation</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Eighteenth Edition, Chapter 4, Managing Marketing Information to Gain Customer Insights</dc:title>
  <dc:subject>Marketing</dc:subject>
  <dc:creator>Kotler</dc:creator>
  <cp:keywords>Marketing</cp:keywords>
  <cp:lastModifiedBy>Windows User</cp:lastModifiedBy>
  <cp:revision>4979</cp:revision>
  <dcterms:created xsi:type="dcterms:W3CDTF">2014-07-14T20:04:21Z</dcterms:created>
  <dcterms:modified xsi:type="dcterms:W3CDTF">2021-11-09T06:46:42Z</dcterms:modified>
</cp:coreProperties>
</file>