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29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2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5133201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3989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1106ce646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g31106ce646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4160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1106ce646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g31106ce646_0_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2117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1106ce646_0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g31106ce646_0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6321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12473b78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g312473b789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7666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1106ce646_0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g31106ce646_0_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7591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1106ce646_0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g31106ce646_0_7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289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1106ce646_0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g31106ce646_0_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1931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1106ce646_0_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g31106ce646_0_9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8199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1106ce646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g31106ce646_0_1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2417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442fa8d12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g3442fa8d12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6306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0ebeef8e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g30ebeef8ef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3640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442fa8d1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g3442fa8d1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60995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442fa8d12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g3442fa8d12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09429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442fa8d12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g3442fa8d12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5757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1106ce646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g31106ce646_0_10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35844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1106ce646_0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g31106ce646_0_1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8580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442fa8d12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g3442fa8d12_0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3081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442fa8d12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g3442fa8d12_0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1319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442fa8d12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g3442fa8d12_0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79698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1106ce646_0_1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g31106ce646_0_1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5272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5094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1106ce646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g31106ce646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907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1106ce646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g31106ce646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8779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1106ce646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g31106ce646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299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1106ce646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g31106ce646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6093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1106ce646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g31106ce646_0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965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1106ce646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g31106ce646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9346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L="0" marR="0" lvl="0" indent="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dk1"/>
              </a:buClr>
              <a:buSzPts val="1400"/>
              <a:buFont typeface="Calibri"/>
              <a:buNone/>
              <a:defRPr sz="4000" b="1"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888888"/>
              </a:buClr>
              <a:buSzPts val="32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2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24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32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32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1"/>
              </a:buClr>
              <a:buSzPts val="1400"/>
              <a:buFont typeface="Calibri"/>
              <a:buNone/>
              <a:defRPr sz="2000" b="1"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32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1"/>
              </a:buClr>
              <a:buSzPts val="1400"/>
              <a:buFont typeface="Calibri"/>
              <a:buNone/>
              <a:defRPr sz="2000" b="1"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32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3959" b="1" u="sng" dirty="0" smtClean="0"/>
              <a:t>Requirement </a:t>
            </a:r>
            <a:r>
              <a:rPr lang="en-US" sz="3959" b="1" u="sng" dirty="0"/>
              <a:t>Management Planning</a:t>
            </a:r>
            <a:endParaRPr sz="3959" b="1" u="sng" dirty="0"/>
          </a:p>
        </p:txBody>
      </p:sp>
      <p:sp>
        <p:nvSpPr>
          <p:cNvPr id="85" name="Google Shape;85;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888888"/>
              </a:buClr>
              <a:buFont typeface="Arial"/>
              <a:buNone/>
            </a:pPr>
            <a:r>
              <a:rPr lang="en-US" sz="3200" b="0" i="0" u="none" strike="noStrike" cap="none" dirty="0" smtClean="0">
                <a:solidFill>
                  <a:srgbClr val="888888"/>
                </a:solidFill>
                <a:latin typeface="Calibri"/>
                <a:ea typeface="Calibri"/>
                <a:cs typeface="Calibri"/>
                <a:sym typeface="Calibri"/>
              </a:rPr>
              <a:t>Week 08</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100"/>
              <a:buFont typeface="Arial"/>
              <a:buNone/>
            </a:pPr>
            <a:r>
              <a:rPr lang="en-US" sz="3600"/>
              <a:t>4.2 Requirements Management Planning Activities</a:t>
            </a:r>
            <a:endParaRPr sz="3600"/>
          </a:p>
        </p:txBody>
      </p:sp>
      <p:sp>
        <p:nvSpPr>
          <p:cNvPr id="133" name="Google Shape;133;p2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90000"/>
              </a:lnSpc>
              <a:spcBef>
                <a:spcPts val="592"/>
              </a:spcBef>
              <a:spcAft>
                <a:spcPts val="0"/>
              </a:spcAft>
              <a:buSzPts val="2400"/>
              <a:buChar char="•"/>
            </a:pPr>
            <a:r>
              <a:rPr lang="en-US" sz="2400"/>
              <a:t>Sections 4.2.1 through 4.2.4 cover the four core processes of requirements management planning.</a:t>
            </a:r>
            <a:endParaRPr sz="2400"/>
          </a:p>
          <a:p>
            <a:pPr marL="914400" lvl="1" indent="-381000" algn="l" rtl="0">
              <a:spcBef>
                <a:spcPts val="0"/>
              </a:spcBef>
              <a:spcAft>
                <a:spcPts val="0"/>
              </a:spcAft>
              <a:buSzPts val="2400"/>
              <a:buChar char="–"/>
            </a:pPr>
            <a:r>
              <a:rPr lang="en-US" sz="2400"/>
              <a:t>4.2.1 Stakeholder Analysis and Engagement</a:t>
            </a:r>
            <a:endParaRPr sz="2400"/>
          </a:p>
          <a:p>
            <a:pPr marL="914400" lvl="1" indent="-381000" algn="l" rtl="0">
              <a:spcBef>
                <a:spcPts val="0"/>
              </a:spcBef>
              <a:spcAft>
                <a:spcPts val="0"/>
              </a:spcAft>
              <a:buSzPts val="2400"/>
              <a:buChar char="–"/>
            </a:pPr>
            <a:r>
              <a:rPr lang="en-US" sz="2400"/>
              <a:t>4.2.2 Requirements Management Planning Initiation</a:t>
            </a:r>
            <a:endParaRPr sz="2400"/>
          </a:p>
          <a:p>
            <a:pPr marL="914400" lvl="1" indent="-381000" algn="l" rtl="0">
              <a:spcBef>
                <a:spcPts val="0"/>
              </a:spcBef>
              <a:spcAft>
                <a:spcPts val="0"/>
              </a:spcAft>
              <a:buSzPts val="2400"/>
              <a:buChar char="–"/>
            </a:pPr>
            <a:r>
              <a:rPr lang="en-US" sz="2400"/>
              <a:t>4.2.3 Develop the Requirements Management Plan</a:t>
            </a:r>
            <a:endParaRPr sz="2400"/>
          </a:p>
          <a:p>
            <a:pPr marL="914400" lvl="1" indent="-381000" algn="l" rtl="0">
              <a:spcBef>
                <a:spcPts val="0"/>
              </a:spcBef>
              <a:spcAft>
                <a:spcPts val="0"/>
              </a:spcAft>
              <a:buSzPts val="2400"/>
              <a:buChar char="–"/>
            </a:pPr>
            <a:r>
              <a:rPr lang="en-US" sz="2400"/>
              <a:t>4.2.4 Launch the Requirements Management Plan</a:t>
            </a:r>
            <a:endParaRPr sz="2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100"/>
              <a:buFont typeface="Arial"/>
              <a:buNone/>
            </a:pPr>
            <a:r>
              <a:rPr lang="en-US" sz="3600"/>
              <a:t>4.2.1 Stakeholder Analysis and Engagement</a:t>
            </a:r>
            <a:endParaRPr sz="3600"/>
          </a:p>
        </p:txBody>
      </p:sp>
      <p:sp>
        <p:nvSpPr>
          <p:cNvPr id="139" name="Google Shape;139;p2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90000"/>
              </a:lnSpc>
              <a:spcBef>
                <a:spcPts val="592"/>
              </a:spcBef>
              <a:spcAft>
                <a:spcPts val="0"/>
              </a:spcAft>
              <a:buSzPts val="2400"/>
              <a:buChar char="•"/>
            </a:pPr>
            <a:r>
              <a:rPr lang="en-US" sz="2400"/>
              <a:t>Stakeholder analysis and engagement is critical to the success of the requirements management plan.</a:t>
            </a:r>
            <a:endParaRPr sz="2400"/>
          </a:p>
          <a:p>
            <a:pPr marL="457200" marR="0" lvl="0" indent="-381000" algn="l" rtl="0">
              <a:lnSpc>
                <a:spcPct val="90000"/>
              </a:lnSpc>
              <a:spcBef>
                <a:spcPts val="0"/>
              </a:spcBef>
              <a:spcAft>
                <a:spcPts val="0"/>
              </a:spcAft>
              <a:buSzPts val="2400"/>
              <a:buChar char="•"/>
            </a:pPr>
            <a:r>
              <a:rPr lang="en-US" sz="2400"/>
              <a:t>Stakeholder analysis and identification is the process of Analyzing and identifying the:</a:t>
            </a:r>
            <a:endParaRPr sz="2400"/>
          </a:p>
          <a:p>
            <a:pPr marL="914400" marR="0" lvl="1" indent="-381000" algn="l" rtl="0">
              <a:lnSpc>
                <a:spcPct val="90000"/>
              </a:lnSpc>
              <a:spcBef>
                <a:spcPts val="0"/>
              </a:spcBef>
              <a:spcAft>
                <a:spcPts val="0"/>
              </a:spcAft>
              <a:buSzPts val="2400"/>
              <a:buChar char="–"/>
            </a:pPr>
            <a:r>
              <a:rPr lang="en-US" sz="2400"/>
              <a:t>People</a:t>
            </a:r>
            <a:endParaRPr sz="2400"/>
          </a:p>
          <a:p>
            <a:pPr marL="914400" marR="0" lvl="1" indent="-381000" algn="l" rtl="0">
              <a:lnSpc>
                <a:spcPct val="90000"/>
              </a:lnSpc>
              <a:spcBef>
                <a:spcPts val="0"/>
              </a:spcBef>
              <a:spcAft>
                <a:spcPts val="0"/>
              </a:spcAft>
              <a:buSzPts val="2400"/>
              <a:buChar char="–"/>
            </a:pPr>
            <a:r>
              <a:rPr lang="en-US" sz="2400"/>
              <a:t>Groups OR</a:t>
            </a:r>
            <a:endParaRPr sz="2400"/>
          </a:p>
          <a:p>
            <a:pPr marL="914400" marR="0" lvl="1" indent="-381000" algn="l" rtl="0">
              <a:lnSpc>
                <a:spcPct val="90000"/>
              </a:lnSpc>
              <a:spcBef>
                <a:spcPts val="0"/>
              </a:spcBef>
              <a:spcAft>
                <a:spcPts val="0"/>
              </a:spcAft>
              <a:buSzPts val="2400"/>
              <a:buChar char="–"/>
            </a:pPr>
            <a:r>
              <a:rPr lang="en-US" sz="2400"/>
              <a:t>Organizations that may:</a:t>
            </a:r>
            <a:endParaRPr sz="2400"/>
          </a:p>
          <a:p>
            <a:pPr marL="1371600" marR="0" lvl="2" indent="-381000" algn="l" rtl="0">
              <a:lnSpc>
                <a:spcPct val="90000"/>
              </a:lnSpc>
              <a:spcBef>
                <a:spcPts val="0"/>
              </a:spcBef>
              <a:spcAft>
                <a:spcPts val="0"/>
              </a:spcAft>
              <a:buSzPts val="2400"/>
              <a:buChar char="•"/>
            </a:pPr>
            <a:r>
              <a:rPr lang="en-US" sz="2400"/>
              <a:t>Affect</a:t>
            </a:r>
            <a:endParaRPr sz="2400"/>
          </a:p>
          <a:p>
            <a:pPr marL="1371600" marR="0" lvl="2" indent="-381000" algn="l" rtl="0">
              <a:lnSpc>
                <a:spcPct val="90000"/>
              </a:lnSpc>
              <a:spcBef>
                <a:spcPts val="0"/>
              </a:spcBef>
              <a:spcAft>
                <a:spcPts val="0"/>
              </a:spcAft>
              <a:buSzPts val="2400"/>
              <a:buChar char="•"/>
            </a:pPr>
            <a:r>
              <a:rPr lang="en-US" sz="2400"/>
              <a:t>Be affected by OR</a:t>
            </a:r>
            <a:endParaRPr sz="2400"/>
          </a:p>
          <a:p>
            <a:pPr marL="1371600" marR="0" lvl="2" indent="-381000" algn="l" rtl="0">
              <a:lnSpc>
                <a:spcPct val="90000"/>
              </a:lnSpc>
              <a:spcBef>
                <a:spcPts val="0"/>
              </a:spcBef>
              <a:spcAft>
                <a:spcPts val="0"/>
              </a:spcAft>
              <a:buSzPts val="2400"/>
              <a:buChar char="•"/>
            </a:pPr>
            <a:r>
              <a:rPr lang="en-US" sz="2400"/>
              <a:t>Have an interest in a:</a:t>
            </a:r>
            <a:endParaRPr sz="2400"/>
          </a:p>
          <a:p>
            <a:pPr marL="1828800" marR="0" lvl="3" indent="-381000" algn="l" rtl="0">
              <a:lnSpc>
                <a:spcPct val="90000"/>
              </a:lnSpc>
              <a:spcBef>
                <a:spcPts val="0"/>
              </a:spcBef>
              <a:spcAft>
                <a:spcPts val="0"/>
              </a:spcAft>
              <a:buSzPts val="2400"/>
              <a:buChar char="–"/>
            </a:pPr>
            <a:r>
              <a:rPr lang="en-US" sz="2400"/>
              <a:t>Decision</a:t>
            </a:r>
            <a:endParaRPr sz="2400"/>
          </a:p>
          <a:p>
            <a:pPr marL="1828800" marR="0" lvl="3" indent="-381000" algn="l" rtl="0">
              <a:lnSpc>
                <a:spcPct val="90000"/>
              </a:lnSpc>
              <a:spcBef>
                <a:spcPts val="0"/>
              </a:spcBef>
              <a:spcAft>
                <a:spcPts val="0"/>
              </a:spcAft>
              <a:buSzPts val="2400"/>
              <a:buChar char="–"/>
            </a:pPr>
            <a:r>
              <a:rPr lang="en-US" sz="2400"/>
              <a:t>Activity OR</a:t>
            </a:r>
            <a:endParaRPr sz="2400"/>
          </a:p>
          <a:p>
            <a:pPr marL="1828800" marR="0" lvl="3" indent="-381000" algn="l" rtl="0">
              <a:lnSpc>
                <a:spcPct val="90000"/>
              </a:lnSpc>
              <a:spcBef>
                <a:spcPts val="0"/>
              </a:spcBef>
              <a:spcAft>
                <a:spcPts val="0"/>
              </a:spcAft>
              <a:buSzPts val="2400"/>
              <a:buChar char="–"/>
            </a:pPr>
            <a:r>
              <a:rPr lang="en-US" sz="2400"/>
              <a:t>Outcome of a program or project.</a:t>
            </a:r>
            <a:endParaRPr sz="2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100"/>
              <a:buFont typeface="Arial"/>
              <a:buNone/>
            </a:pPr>
            <a:r>
              <a:rPr lang="en-US" sz="3600"/>
              <a:t>4.2.1 Stakeholder Analysis and Engagement</a:t>
            </a:r>
            <a:endParaRPr sz="3600"/>
          </a:p>
        </p:txBody>
      </p:sp>
      <p:sp>
        <p:nvSpPr>
          <p:cNvPr id="145" name="Google Shape;145;p2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90000"/>
              </a:lnSpc>
              <a:spcBef>
                <a:spcPts val="592"/>
              </a:spcBef>
              <a:spcAft>
                <a:spcPts val="0"/>
              </a:spcAft>
              <a:buSzPts val="2400"/>
              <a:buChar char="•"/>
            </a:pPr>
            <a:r>
              <a:rPr lang="en-US" sz="2400"/>
              <a:t>Stakeholders may be internal or external to the organization.</a:t>
            </a:r>
            <a:endParaRPr sz="2400"/>
          </a:p>
          <a:p>
            <a:pPr marL="457200" marR="0" lvl="0" indent="-381000" algn="l" rtl="0">
              <a:lnSpc>
                <a:spcPct val="90000"/>
              </a:lnSpc>
              <a:spcBef>
                <a:spcPts val="0"/>
              </a:spcBef>
              <a:spcAft>
                <a:spcPts val="0"/>
              </a:spcAft>
              <a:buSzPts val="2400"/>
              <a:buChar char="•"/>
            </a:pPr>
            <a:r>
              <a:rPr lang="en-US" sz="2400"/>
              <a:t>Further stakeholder identification is conducted during requirements planning activities to set expectations with the key stakeholders to ensure they understand the requirements activities that will be performed and to gain their buy-in and support for the requirements process before work begins.</a:t>
            </a:r>
            <a:endParaRPr sz="2400"/>
          </a:p>
          <a:p>
            <a:pPr marL="457200" marR="0" lvl="0" indent="-381000" algn="l" rtl="0">
              <a:lnSpc>
                <a:spcPct val="90000"/>
              </a:lnSpc>
              <a:spcBef>
                <a:spcPts val="0"/>
              </a:spcBef>
              <a:spcAft>
                <a:spcPts val="0"/>
              </a:spcAft>
              <a:buSzPts val="2400"/>
              <a:buChar char="•"/>
            </a:pPr>
            <a:r>
              <a:rPr lang="en-US" sz="2400"/>
              <a:t>Stakeholder preferences, characteristics, and expectations inﬂuence requirements management planning decisions.</a:t>
            </a:r>
            <a:endParaRPr sz="2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100"/>
              <a:buFont typeface="Arial"/>
              <a:buNone/>
            </a:pPr>
            <a:r>
              <a:rPr lang="en-US" sz="3600"/>
              <a:t>4.2.1 Stakeholder Analysis and Engagement</a:t>
            </a:r>
            <a:endParaRPr sz="3600"/>
          </a:p>
        </p:txBody>
      </p:sp>
      <p:sp>
        <p:nvSpPr>
          <p:cNvPr id="151" name="Google Shape;151;p2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90000"/>
              </a:lnSpc>
              <a:spcBef>
                <a:spcPts val="592"/>
              </a:spcBef>
              <a:spcAft>
                <a:spcPts val="0"/>
              </a:spcAft>
              <a:buSzPts val="2400"/>
              <a:buChar char="•"/>
            </a:pPr>
            <a:r>
              <a:rPr lang="en-US" sz="2400"/>
              <a:t>The steps involved in the stakeholder analysis are described in Sections 4.2.1.1 through 4.2.1.3.</a:t>
            </a:r>
            <a:endParaRPr sz="2400"/>
          </a:p>
          <a:p>
            <a:pPr marL="914400" lvl="1" indent="-381000" algn="l" rtl="0">
              <a:spcBef>
                <a:spcPts val="0"/>
              </a:spcBef>
              <a:spcAft>
                <a:spcPts val="0"/>
              </a:spcAft>
              <a:buSzPts val="2400"/>
              <a:buChar char="–"/>
            </a:pPr>
            <a:r>
              <a:rPr lang="en-US" sz="2400"/>
              <a:t>4.2.1.1 Generate or Refine the Stakeholder Register</a:t>
            </a:r>
            <a:endParaRPr sz="2400"/>
          </a:p>
          <a:p>
            <a:pPr marL="914400" lvl="1" indent="-381000" algn="l" rtl="0">
              <a:spcBef>
                <a:spcPts val="0"/>
              </a:spcBef>
              <a:spcAft>
                <a:spcPts val="0"/>
              </a:spcAft>
              <a:buSzPts val="2400"/>
              <a:buChar char="–"/>
            </a:pPr>
            <a:r>
              <a:rPr lang="en-US" sz="2400"/>
              <a:t>4.2.1.2 Group and Characterize Stakeholders</a:t>
            </a:r>
            <a:endParaRPr sz="2400"/>
          </a:p>
          <a:p>
            <a:pPr marL="914400" lvl="1" indent="-381000" algn="l" rtl="0">
              <a:spcBef>
                <a:spcPts val="0"/>
              </a:spcBef>
              <a:spcAft>
                <a:spcPts val="0"/>
              </a:spcAft>
              <a:buSzPts val="2400"/>
              <a:buChar char="–"/>
            </a:pPr>
            <a:r>
              <a:rPr lang="en-US" sz="2400"/>
              <a:t>4.2.1.3 Manage Stakeholder Engagement</a:t>
            </a:r>
            <a:endParaRPr sz="2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100"/>
              <a:buFont typeface="Arial"/>
              <a:buNone/>
            </a:pPr>
            <a:r>
              <a:rPr lang="en-US" sz="3600"/>
              <a:t>4.2.1.1 Generate or Refine the Stakeholder Register</a:t>
            </a:r>
            <a:endParaRPr sz="3600"/>
          </a:p>
        </p:txBody>
      </p:sp>
      <p:sp>
        <p:nvSpPr>
          <p:cNvPr id="157" name="Google Shape;157;p2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90000"/>
              </a:lnSpc>
              <a:spcBef>
                <a:spcPts val="592"/>
              </a:spcBef>
              <a:spcAft>
                <a:spcPts val="0"/>
              </a:spcAft>
              <a:buSzPts val="2400"/>
              <a:buChar char="•"/>
            </a:pPr>
            <a:r>
              <a:rPr lang="en-US" sz="2400"/>
              <a:t>An initial stakeholder register may have been developed as a part of the:</a:t>
            </a:r>
            <a:endParaRPr sz="2400"/>
          </a:p>
          <a:p>
            <a:pPr marL="1371600" marR="0" lvl="2" indent="-381000" algn="l" rtl="0">
              <a:lnSpc>
                <a:spcPct val="90000"/>
              </a:lnSpc>
              <a:spcBef>
                <a:spcPts val="0"/>
              </a:spcBef>
              <a:spcAft>
                <a:spcPts val="0"/>
              </a:spcAft>
              <a:buSzPts val="2400"/>
              <a:buChar char="•"/>
            </a:pPr>
            <a:r>
              <a:rPr lang="en-US" sz="2400"/>
              <a:t>Needs Assessment OR</a:t>
            </a:r>
            <a:endParaRPr sz="2400"/>
          </a:p>
          <a:p>
            <a:pPr marL="1371600" marR="0" lvl="2" indent="-381000" algn="l" rtl="0">
              <a:lnSpc>
                <a:spcPct val="90000"/>
              </a:lnSpc>
              <a:spcBef>
                <a:spcPts val="0"/>
              </a:spcBef>
              <a:spcAft>
                <a:spcPts val="0"/>
              </a:spcAft>
              <a:buSzPts val="2400"/>
              <a:buChar char="•"/>
            </a:pPr>
            <a:r>
              <a:rPr lang="en-US" sz="2400"/>
              <a:t>Work to produce the:</a:t>
            </a:r>
            <a:endParaRPr sz="2400"/>
          </a:p>
          <a:p>
            <a:pPr marL="1828800" marR="0" lvl="3" indent="-381000" algn="l" rtl="0">
              <a:lnSpc>
                <a:spcPct val="90000"/>
              </a:lnSpc>
              <a:spcBef>
                <a:spcPts val="0"/>
              </a:spcBef>
              <a:spcAft>
                <a:spcPts val="0"/>
              </a:spcAft>
              <a:buSzPts val="2400"/>
              <a:buChar char="–"/>
            </a:pPr>
            <a:r>
              <a:rPr lang="en-US" sz="2400"/>
              <a:t>Project management plan</a:t>
            </a:r>
            <a:endParaRPr sz="2400"/>
          </a:p>
          <a:p>
            <a:pPr marL="1828800" marR="0" lvl="3" indent="-381000" algn="l" rtl="0">
              <a:lnSpc>
                <a:spcPct val="90000"/>
              </a:lnSpc>
              <a:spcBef>
                <a:spcPts val="0"/>
              </a:spcBef>
              <a:spcAft>
                <a:spcPts val="0"/>
              </a:spcAft>
              <a:buSzPts val="2400"/>
              <a:buChar char="–"/>
            </a:pPr>
            <a:r>
              <a:rPr lang="en-US" sz="2400"/>
              <a:t>Stakeholder management plan</a:t>
            </a:r>
            <a:endParaRPr sz="2400"/>
          </a:p>
          <a:p>
            <a:pPr marL="1828800" marR="0" lvl="3" indent="-381000" algn="l" rtl="0">
              <a:lnSpc>
                <a:spcPct val="90000"/>
              </a:lnSpc>
              <a:spcBef>
                <a:spcPts val="0"/>
              </a:spcBef>
              <a:spcAft>
                <a:spcPts val="0"/>
              </a:spcAft>
              <a:buSzPts val="2400"/>
              <a:buChar char="–"/>
            </a:pPr>
            <a:r>
              <a:rPr lang="en-US" sz="2400"/>
              <a:t>Communications plan OR</a:t>
            </a:r>
            <a:endParaRPr sz="2400"/>
          </a:p>
          <a:p>
            <a:pPr marL="1828800" marR="0" lvl="3" indent="-381000" algn="l" rtl="0">
              <a:lnSpc>
                <a:spcPct val="90000"/>
              </a:lnSpc>
              <a:spcBef>
                <a:spcPts val="0"/>
              </a:spcBef>
              <a:spcAft>
                <a:spcPts val="0"/>
              </a:spcAft>
              <a:buSzPts val="2400"/>
              <a:buChar char="–"/>
            </a:pPr>
            <a:r>
              <a:rPr lang="en-US" sz="2400"/>
              <a:t>Other plan documents.</a:t>
            </a:r>
            <a:endParaRPr sz="2400"/>
          </a:p>
          <a:p>
            <a:pPr marL="457200" marR="0" lvl="0" indent="-381000" algn="l" rtl="0">
              <a:lnSpc>
                <a:spcPct val="90000"/>
              </a:lnSpc>
              <a:spcBef>
                <a:spcPts val="0"/>
              </a:spcBef>
              <a:spcAft>
                <a:spcPts val="0"/>
              </a:spcAft>
              <a:buSzPts val="2400"/>
              <a:buChar char="•"/>
            </a:pPr>
            <a:r>
              <a:rPr lang="en-US" sz="2400"/>
              <a:t>Whether there is a need to start anew or begin with an existing register of stakeholders, this step analyzes and identifies the stakeholders who will have a role in the requirements process.</a:t>
            </a:r>
            <a:endParaRPr sz="2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100"/>
              <a:buFont typeface="Arial"/>
              <a:buNone/>
            </a:pPr>
            <a:r>
              <a:rPr lang="en-US" sz="3600"/>
              <a:t>4.2.1.1 Generate or Refine the Stakeholder Register</a:t>
            </a:r>
            <a:endParaRPr sz="3600"/>
          </a:p>
        </p:txBody>
      </p:sp>
      <p:sp>
        <p:nvSpPr>
          <p:cNvPr id="163" name="Google Shape;163;p2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90000"/>
              </a:lnSpc>
              <a:spcBef>
                <a:spcPts val="592"/>
              </a:spcBef>
              <a:spcAft>
                <a:spcPts val="0"/>
              </a:spcAft>
              <a:buSzPts val="2400"/>
              <a:buChar char="•"/>
            </a:pPr>
            <a:r>
              <a:rPr lang="en-US" sz="2400"/>
              <a:t>The register may include stakeholders such as those who will:</a:t>
            </a:r>
            <a:endParaRPr sz="2400"/>
          </a:p>
          <a:p>
            <a:pPr marL="914400" marR="0" lvl="1" indent="-381000" algn="l" rtl="0">
              <a:lnSpc>
                <a:spcPct val="90000"/>
              </a:lnSpc>
              <a:spcBef>
                <a:spcPts val="0"/>
              </a:spcBef>
              <a:spcAft>
                <a:spcPts val="0"/>
              </a:spcAft>
              <a:buSzPts val="2400"/>
              <a:buChar char="–"/>
            </a:pPr>
            <a:r>
              <a:rPr lang="en-US" sz="2400"/>
              <a:t>Provide sponsorship for the project;</a:t>
            </a:r>
            <a:endParaRPr sz="2400"/>
          </a:p>
          <a:p>
            <a:pPr marL="914400" marR="0" lvl="1" indent="-381000" algn="l" rtl="0">
              <a:lnSpc>
                <a:spcPct val="90000"/>
              </a:lnSpc>
              <a:spcBef>
                <a:spcPts val="0"/>
              </a:spcBef>
              <a:spcAft>
                <a:spcPts val="0"/>
              </a:spcAft>
              <a:buSzPts val="2400"/>
              <a:buChar char="–"/>
            </a:pPr>
            <a:r>
              <a:rPr lang="en-US" sz="2400"/>
              <a:t>Benefit from the project outcomes;</a:t>
            </a:r>
            <a:endParaRPr sz="2400"/>
          </a:p>
          <a:p>
            <a:pPr marL="914400" marR="0" lvl="1" indent="-381000" algn="l" rtl="0">
              <a:lnSpc>
                <a:spcPct val="90000"/>
              </a:lnSpc>
              <a:spcBef>
                <a:spcPts val="0"/>
              </a:spcBef>
              <a:spcAft>
                <a:spcPts val="0"/>
              </a:spcAft>
              <a:buSzPts val="2400"/>
              <a:buChar char="–"/>
            </a:pPr>
            <a:r>
              <a:rPr lang="en-US" sz="2400"/>
              <a:t>Be responsible for the project outcomes;</a:t>
            </a:r>
            <a:endParaRPr sz="2400"/>
          </a:p>
          <a:p>
            <a:pPr marL="914400" marR="0" lvl="1" indent="-381000" algn="l" rtl="0">
              <a:lnSpc>
                <a:spcPct val="90000"/>
              </a:lnSpc>
              <a:spcBef>
                <a:spcPts val="0"/>
              </a:spcBef>
              <a:spcAft>
                <a:spcPts val="0"/>
              </a:spcAft>
              <a:buSzPts val="2400"/>
              <a:buChar char="–"/>
            </a:pPr>
            <a:r>
              <a:rPr lang="en-US" sz="2400"/>
              <a:t>Define the product service or result;</a:t>
            </a:r>
            <a:endParaRPr sz="2400"/>
          </a:p>
          <a:p>
            <a:pPr marL="914400" marR="0" lvl="1" indent="-381000" algn="l" rtl="0">
              <a:lnSpc>
                <a:spcPct val="90000"/>
              </a:lnSpc>
              <a:spcBef>
                <a:spcPts val="0"/>
              </a:spcBef>
              <a:spcAft>
                <a:spcPts val="0"/>
              </a:spcAft>
              <a:buSzPts val="2400"/>
              <a:buChar char="–"/>
            </a:pPr>
            <a:r>
              <a:rPr lang="en-US" sz="2400"/>
              <a:t>Provide support</a:t>
            </a:r>
            <a:endParaRPr sz="2400"/>
          </a:p>
          <a:p>
            <a:pPr marL="914400" lvl="1" indent="-381000" algn="l" rtl="0">
              <a:lnSpc>
                <a:spcPct val="90000"/>
              </a:lnSpc>
              <a:spcBef>
                <a:spcPts val="0"/>
              </a:spcBef>
              <a:spcAft>
                <a:spcPts val="0"/>
              </a:spcAft>
              <a:buSzPts val="2400"/>
              <a:buChar char="–"/>
            </a:pPr>
            <a:r>
              <a:rPr lang="en-US" sz="2400"/>
              <a:t>Articulate the benefits;</a:t>
            </a:r>
            <a:endParaRPr sz="2400"/>
          </a:p>
          <a:p>
            <a:pPr marL="914400" lvl="1" indent="-381000" algn="l" rtl="0">
              <a:lnSpc>
                <a:spcPct val="90000"/>
              </a:lnSpc>
              <a:spcBef>
                <a:spcPts val="0"/>
              </a:spcBef>
              <a:spcAft>
                <a:spcPts val="0"/>
              </a:spcAft>
              <a:buSzPts val="2400"/>
              <a:buChar char="–"/>
            </a:pPr>
            <a:r>
              <a:rPr lang="en-US" sz="2400"/>
              <a:t>Provide financial backing;</a:t>
            </a:r>
            <a:endParaRPr sz="2400"/>
          </a:p>
          <a:p>
            <a:pPr marL="914400" lvl="1" indent="-381000" algn="l" rtl="0">
              <a:lnSpc>
                <a:spcPct val="90000"/>
              </a:lnSpc>
              <a:spcBef>
                <a:spcPts val="0"/>
              </a:spcBef>
              <a:spcAft>
                <a:spcPts val="0"/>
              </a:spcAft>
              <a:buSzPts val="2400"/>
              <a:buChar char="–"/>
            </a:pPr>
            <a:r>
              <a:rPr lang="en-US" sz="2400"/>
              <a:t>Use the solution; and</a:t>
            </a:r>
            <a:endParaRPr sz="2400"/>
          </a:p>
          <a:p>
            <a:pPr marL="914400" lvl="1" indent="-381000" algn="l" rtl="0">
              <a:lnSpc>
                <a:spcPct val="90000"/>
              </a:lnSpc>
              <a:spcBef>
                <a:spcPts val="0"/>
              </a:spcBef>
              <a:spcAft>
                <a:spcPts val="0"/>
              </a:spcAft>
              <a:buSzPts val="2400"/>
              <a:buChar char="–"/>
            </a:pPr>
            <a:r>
              <a:rPr lang="en-US" sz="2400"/>
              <a:t>Implement the solution.</a:t>
            </a:r>
            <a:endParaRPr sz="2400"/>
          </a:p>
          <a:p>
            <a:pPr marL="457200" lvl="0" indent="-381000" algn="l" rtl="0">
              <a:lnSpc>
                <a:spcPct val="90000"/>
              </a:lnSpc>
              <a:spcBef>
                <a:spcPts val="0"/>
              </a:spcBef>
              <a:spcAft>
                <a:spcPts val="0"/>
              </a:spcAft>
              <a:buSzPts val="2400"/>
              <a:buChar char="•"/>
            </a:pPr>
            <a:r>
              <a:rPr lang="en-US" sz="2400"/>
              <a:t>After the register is generated and reviewed, the stakeholders are characterized and grouped.</a:t>
            </a:r>
            <a:endParaRPr sz="24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100"/>
              <a:buFont typeface="Arial"/>
              <a:buNone/>
            </a:pPr>
            <a:r>
              <a:rPr lang="en-US" sz="3600"/>
              <a:t>4.2.1.2 Group and Characterize Stakeholders</a:t>
            </a:r>
            <a:endParaRPr sz="3600"/>
          </a:p>
        </p:txBody>
      </p:sp>
      <p:sp>
        <p:nvSpPr>
          <p:cNvPr id="169" name="Google Shape;169;p2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90000"/>
              </a:lnSpc>
              <a:spcBef>
                <a:spcPts val="592"/>
              </a:spcBef>
              <a:spcAft>
                <a:spcPts val="0"/>
              </a:spcAft>
              <a:buSzPts val="2400"/>
              <a:buChar char="•"/>
            </a:pPr>
            <a:r>
              <a:rPr lang="en-US" sz="2400"/>
              <a:t>Once the stakeholder register is complete, an analysis of the characteristics of the identified stakeholders should be performed.</a:t>
            </a:r>
            <a:endParaRPr sz="2400"/>
          </a:p>
          <a:p>
            <a:pPr marL="457200" marR="0" lvl="0" indent="-381000" algn="l" rtl="0">
              <a:lnSpc>
                <a:spcPct val="90000"/>
              </a:lnSpc>
              <a:spcBef>
                <a:spcPts val="0"/>
              </a:spcBef>
              <a:spcAft>
                <a:spcPts val="0"/>
              </a:spcAft>
              <a:buSzPts val="2400"/>
              <a:buChar char="•"/>
            </a:pPr>
            <a:r>
              <a:rPr lang="en-US" sz="2400"/>
              <a:t>Some commonly applied characteristics for consideration are:</a:t>
            </a:r>
            <a:endParaRPr sz="2400"/>
          </a:p>
          <a:p>
            <a:pPr marL="914400" marR="0" lvl="1" indent="-381000" algn="l" rtl="0">
              <a:lnSpc>
                <a:spcPct val="90000"/>
              </a:lnSpc>
              <a:spcBef>
                <a:spcPts val="0"/>
              </a:spcBef>
              <a:spcAft>
                <a:spcPts val="0"/>
              </a:spcAft>
              <a:buSzPts val="2400"/>
              <a:buChar char="–"/>
            </a:pPr>
            <a:r>
              <a:rPr lang="en-US" sz="2400"/>
              <a:t>Attitude</a:t>
            </a:r>
            <a:endParaRPr sz="2400"/>
          </a:p>
          <a:p>
            <a:pPr marL="914400" marR="0" lvl="1" indent="-381000" algn="l" rtl="0">
              <a:lnSpc>
                <a:spcPct val="90000"/>
              </a:lnSpc>
              <a:spcBef>
                <a:spcPts val="0"/>
              </a:spcBef>
              <a:spcAft>
                <a:spcPts val="0"/>
              </a:spcAft>
              <a:buSzPts val="2400"/>
              <a:buChar char="–"/>
            </a:pPr>
            <a:r>
              <a:rPr lang="en-US" sz="2400"/>
              <a:t>Complexity</a:t>
            </a:r>
            <a:endParaRPr sz="2400"/>
          </a:p>
          <a:p>
            <a:pPr marL="914400" marR="0" lvl="1" indent="-381000" algn="l" rtl="0">
              <a:lnSpc>
                <a:spcPct val="90000"/>
              </a:lnSpc>
              <a:spcBef>
                <a:spcPts val="0"/>
              </a:spcBef>
              <a:spcAft>
                <a:spcPts val="0"/>
              </a:spcAft>
              <a:buSzPts val="2400"/>
              <a:buChar char="–"/>
            </a:pPr>
            <a:r>
              <a:rPr lang="en-US" sz="2400"/>
              <a:t>Culture</a:t>
            </a:r>
            <a:endParaRPr sz="2400"/>
          </a:p>
          <a:p>
            <a:pPr marL="914400" marR="0" lvl="1" indent="-381000" algn="l" rtl="0">
              <a:lnSpc>
                <a:spcPct val="90000"/>
              </a:lnSpc>
              <a:spcBef>
                <a:spcPts val="0"/>
              </a:spcBef>
              <a:spcAft>
                <a:spcPts val="0"/>
              </a:spcAft>
              <a:buSzPts val="2400"/>
              <a:buChar char="–"/>
            </a:pPr>
            <a:r>
              <a:rPr lang="en-US" sz="2400"/>
              <a:t>Experience</a:t>
            </a:r>
            <a:endParaRPr sz="2400"/>
          </a:p>
          <a:p>
            <a:pPr marL="914400" marR="0" lvl="1" indent="-381000" algn="l" rtl="0">
              <a:lnSpc>
                <a:spcPct val="90000"/>
              </a:lnSpc>
              <a:spcBef>
                <a:spcPts val="0"/>
              </a:spcBef>
              <a:spcAft>
                <a:spcPts val="0"/>
              </a:spcAft>
              <a:buSzPts val="2400"/>
              <a:buChar char="–"/>
            </a:pPr>
            <a:r>
              <a:rPr lang="en-US" sz="2400"/>
              <a:t>Level of influence</a:t>
            </a:r>
            <a:endParaRPr sz="2400"/>
          </a:p>
          <a:p>
            <a:pPr marL="914400" marR="0" lvl="1" indent="-381000" algn="l" rtl="0">
              <a:lnSpc>
                <a:spcPct val="90000"/>
              </a:lnSpc>
              <a:spcBef>
                <a:spcPts val="0"/>
              </a:spcBef>
              <a:spcAft>
                <a:spcPts val="0"/>
              </a:spcAft>
              <a:buSzPts val="2400"/>
              <a:buChar char="–"/>
            </a:pPr>
            <a:r>
              <a:rPr lang="en-US" sz="2400"/>
              <a:t>Location And</a:t>
            </a:r>
            <a:endParaRPr sz="2400"/>
          </a:p>
          <a:p>
            <a:pPr marL="914400" marR="0" lvl="1" indent="-381000" algn="l" rtl="0">
              <a:lnSpc>
                <a:spcPct val="90000"/>
              </a:lnSpc>
              <a:spcBef>
                <a:spcPts val="0"/>
              </a:spcBef>
              <a:spcAft>
                <a:spcPts val="0"/>
              </a:spcAft>
              <a:buSzPts val="2400"/>
              <a:buChar char="–"/>
            </a:pPr>
            <a:r>
              <a:rPr lang="en-US" sz="2400"/>
              <a:t>Availability.</a:t>
            </a:r>
            <a:endParaRPr sz="2400"/>
          </a:p>
          <a:p>
            <a:pPr marL="457200" marR="0" lvl="0" indent="-381000" algn="l" rtl="0">
              <a:lnSpc>
                <a:spcPct val="90000"/>
              </a:lnSpc>
              <a:spcBef>
                <a:spcPts val="0"/>
              </a:spcBef>
              <a:spcAft>
                <a:spcPts val="0"/>
              </a:spcAft>
              <a:buSzPts val="2400"/>
              <a:buChar char="•"/>
            </a:pPr>
            <a:r>
              <a:rPr lang="en-US" sz="2400"/>
              <a:t>Brief descriptions of these are in Section 3.3.2 of Business Analysis for Practitioners:A Practice Guide.</a:t>
            </a:r>
            <a:endParaRPr sz="2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100"/>
              <a:buFont typeface="Arial"/>
              <a:buNone/>
            </a:pPr>
            <a:r>
              <a:rPr lang="en-US" sz="3600"/>
              <a:t>4.2.1.2 Group and Characterize Stakeholders</a:t>
            </a:r>
            <a:endParaRPr sz="3600"/>
          </a:p>
        </p:txBody>
      </p:sp>
      <p:sp>
        <p:nvSpPr>
          <p:cNvPr id="175" name="Google Shape;175;p2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90000"/>
              </a:lnSpc>
              <a:spcBef>
                <a:spcPts val="592"/>
              </a:spcBef>
              <a:spcAft>
                <a:spcPts val="0"/>
              </a:spcAft>
              <a:buSzPts val="2400"/>
              <a:buChar char="•"/>
            </a:pPr>
            <a:r>
              <a:rPr lang="en-US" sz="2400"/>
              <a:t>Once characteristics are understood, stakeholders can be grouped.</a:t>
            </a:r>
            <a:endParaRPr sz="2400"/>
          </a:p>
          <a:p>
            <a:pPr marL="457200" marR="0" lvl="0" indent="-381000" algn="l" rtl="0">
              <a:lnSpc>
                <a:spcPct val="90000"/>
              </a:lnSpc>
              <a:spcBef>
                <a:spcPts val="0"/>
              </a:spcBef>
              <a:spcAft>
                <a:spcPts val="0"/>
              </a:spcAft>
              <a:buSzPts val="2400"/>
              <a:buChar char="•"/>
            </a:pPr>
            <a:r>
              <a:rPr lang="en-US" sz="2400"/>
              <a:t>Groupings can be structured by similar interests, common needs, level of importance, etc., but are used to help identify unique groups for eliciting requirements.</a:t>
            </a:r>
            <a:endParaRPr sz="2400"/>
          </a:p>
          <a:p>
            <a:pPr marL="457200" marR="0" lvl="0" indent="-381000" algn="l" rtl="0">
              <a:lnSpc>
                <a:spcPct val="90000"/>
              </a:lnSpc>
              <a:spcBef>
                <a:spcPts val="0"/>
              </a:spcBef>
              <a:spcAft>
                <a:spcPts val="0"/>
              </a:spcAft>
              <a:buSzPts val="2400"/>
              <a:buChar char="•"/>
            </a:pPr>
            <a:r>
              <a:rPr lang="en-US" sz="2400"/>
              <a:t>It is important to make sure that there are clear roles, responsibilities, and accountabilities; therefore, a single primary contact should be identified for each task.</a:t>
            </a:r>
            <a:endParaRPr sz="2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100"/>
              <a:buFont typeface="Arial"/>
              <a:buNone/>
            </a:pPr>
            <a:r>
              <a:rPr lang="en-US" sz="3600"/>
              <a:t>4.2.1.2 Group and Characterize Stakeholders</a:t>
            </a:r>
            <a:endParaRPr sz="3600"/>
          </a:p>
        </p:txBody>
      </p:sp>
      <p:sp>
        <p:nvSpPr>
          <p:cNvPr id="181" name="Google Shape;181;p29"/>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90000"/>
              </a:lnSpc>
              <a:spcBef>
                <a:spcPts val="592"/>
              </a:spcBef>
              <a:spcAft>
                <a:spcPts val="0"/>
              </a:spcAft>
              <a:buSzPts val="2400"/>
              <a:buChar char="•"/>
            </a:pPr>
            <a:r>
              <a:rPr lang="en-US" sz="2400"/>
              <a:t>A commonly used approach to organizing these assignments, known as either RACI or ACRI, characterizes and groups stakeholders into one or more of four categories:</a:t>
            </a:r>
            <a:endParaRPr sz="2400"/>
          </a:p>
          <a:p>
            <a:pPr marL="914400" marR="0" lvl="1" indent="-381000" algn="l" rtl="0">
              <a:lnSpc>
                <a:spcPct val="90000"/>
              </a:lnSpc>
              <a:spcBef>
                <a:spcPts val="0"/>
              </a:spcBef>
              <a:spcAft>
                <a:spcPts val="0"/>
              </a:spcAft>
              <a:buSzPts val="2400"/>
              <a:buChar char="–"/>
            </a:pPr>
            <a:r>
              <a:rPr lang="en-US" sz="2400" b="1"/>
              <a:t>Responsible:</a:t>
            </a:r>
            <a:r>
              <a:rPr lang="en-US" sz="2400"/>
              <a:t> Person(s) performing the work.</a:t>
            </a:r>
            <a:endParaRPr sz="2400"/>
          </a:p>
          <a:p>
            <a:pPr marL="914400" marR="0" lvl="1" indent="-381000" algn="l" rtl="0">
              <a:lnSpc>
                <a:spcPct val="90000"/>
              </a:lnSpc>
              <a:spcBef>
                <a:spcPts val="0"/>
              </a:spcBef>
              <a:spcAft>
                <a:spcPts val="0"/>
              </a:spcAft>
              <a:buSzPts val="2400"/>
              <a:buChar char="–"/>
            </a:pPr>
            <a:r>
              <a:rPr lang="en-US" sz="2400" b="1"/>
              <a:t>Accountable:</a:t>
            </a:r>
            <a:r>
              <a:rPr lang="en-US" sz="2400"/>
              <a:t> Person(s) approving the work or assigning a delegate to approve for them.</a:t>
            </a:r>
            <a:endParaRPr sz="2400"/>
          </a:p>
          <a:p>
            <a:pPr marL="914400" marR="0" lvl="1" indent="-381000" algn="l" rtl="0">
              <a:lnSpc>
                <a:spcPct val="90000"/>
              </a:lnSpc>
              <a:spcBef>
                <a:spcPts val="0"/>
              </a:spcBef>
              <a:spcAft>
                <a:spcPts val="0"/>
              </a:spcAft>
              <a:buSzPts val="2400"/>
              <a:buChar char="–"/>
            </a:pPr>
            <a:r>
              <a:rPr lang="en-US" sz="2400" b="1"/>
              <a:t>Consulted:</a:t>
            </a:r>
            <a:r>
              <a:rPr lang="en-US" sz="2400"/>
              <a:t> Person or group (often subject matter experts) to be consulted for input.</a:t>
            </a:r>
            <a:endParaRPr sz="2400"/>
          </a:p>
          <a:p>
            <a:pPr marL="914400" marR="0" lvl="1" indent="-381000" algn="l" rtl="0">
              <a:lnSpc>
                <a:spcPct val="90000"/>
              </a:lnSpc>
              <a:spcBef>
                <a:spcPts val="0"/>
              </a:spcBef>
              <a:spcAft>
                <a:spcPts val="0"/>
              </a:spcAft>
              <a:buSzPts val="2400"/>
              <a:buChar char="–"/>
            </a:pPr>
            <a:r>
              <a:rPr lang="en-US" sz="2400" b="1"/>
              <a:t>Informed:</a:t>
            </a:r>
            <a:r>
              <a:rPr lang="en-US" sz="2400"/>
              <a:t> Person or group to be apprised of progress.</a:t>
            </a:r>
            <a:endParaRPr sz="2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100"/>
              <a:buFont typeface="Arial"/>
              <a:buNone/>
            </a:pPr>
            <a:r>
              <a:rPr lang="en-US" sz="3600"/>
              <a:t>4.2.1.2 Group and Characterize Stakeholders</a:t>
            </a:r>
            <a:endParaRPr sz="3600"/>
          </a:p>
        </p:txBody>
      </p:sp>
      <p:sp>
        <p:nvSpPr>
          <p:cNvPr id="187" name="Google Shape;187;p30"/>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90000"/>
              </a:lnSpc>
              <a:spcBef>
                <a:spcPts val="592"/>
              </a:spcBef>
              <a:spcAft>
                <a:spcPts val="0"/>
              </a:spcAft>
              <a:buSzPts val="2400"/>
              <a:buChar char="•"/>
            </a:pPr>
            <a:r>
              <a:rPr lang="en-US" sz="2400"/>
              <a:t>Some expansions are </a:t>
            </a:r>
            <a:r>
              <a:rPr lang="en-US" sz="2400" b="1"/>
              <a:t>RASIC</a:t>
            </a:r>
            <a:r>
              <a:rPr lang="en-US" sz="2400"/>
              <a:t> or </a:t>
            </a:r>
            <a:r>
              <a:rPr lang="en-US" sz="2400" b="1"/>
              <a:t>CAIRO</a:t>
            </a:r>
            <a:r>
              <a:rPr lang="en-US" sz="2400"/>
              <a:t>:</a:t>
            </a:r>
            <a:endParaRPr sz="2400"/>
          </a:p>
          <a:p>
            <a:pPr marL="914400" marR="0" lvl="1" indent="-381000" algn="l" rtl="0">
              <a:lnSpc>
                <a:spcPct val="90000"/>
              </a:lnSpc>
              <a:spcBef>
                <a:spcPts val="0"/>
              </a:spcBef>
              <a:spcAft>
                <a:spcPts val="0"/>
              </a:spcAft>
              <a:buSzPts val="2400"/>
              <a:buChar char="–"/>
            </a:pPr>
            <a:r>
              <a:rPr lang="en-US" sz="2400" b="1"/>
              <a:t>Support:</a:t>
            </a:r>
            <a:r>
              <a:rPr lang="en-US" sz="2400"/>
              <a:t> Person(s) who will support Responsible.</a:t>
            </a:r>
            <a:endParaRPr sz="2400"/>
          </a:p>
          <a:p>
            <a:pPr marL="914400" marR="0" lvl="1" indent="-381000" algn="l" rtl="0">
              <a:lnSpc>
                <a:spcPct val="90000"/>
              </a:lnSpc>
              <a:spcBef>
                <a:spcPts val="0"/>
              </a:spcBef>
              <a:spcAft>
                <a:spcPts val="0"/>
              </a:spcAft>
              <a:buSzPts val="2400"/>
              <a:buChar char="–"/>
            </a:pPr>
            <a:r>
              <a:rPr lang="en-US" sz="2400" b="1"/>
              <a:t>Omitted:</a:t>
            </a:r>
            <a:r>
              <a:rPr lang="en-US" sz="2400"/>
              <a:t> Person(s) who are not part of the task</a:t>
            </a:r>
            <a:endParaRPr sz="2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4"/>
          <p:cNvPicPr preferRelativeResize="0"/>
          <p:nvPr/>
        </p:nvPicPr>
        <p:blipFill>
          <a:blip r:embed="rId3">
            <a:alphaModFix/>
          </a:blip>
          <a:stretch>
            <a:fillRect/>
          </a:stretch>
        </p:blipFill>
        <p:spPr>
          <a:xfrm>
            <a:off x="0" y="502450"/>
            <a:ext cx="9144002" cy="5816844"/>
          </a:xfrm>
          <a:prstGeom prst="rect">
            <a:avLst/>
          </a:prstGeom>
          <a:noFill/>
          <a:ln>
            <a:noFill/>
          </a:ln>
        </p:spPr>
      </p:pic>
    </p:spTree>
    <p:extLst>
      <p:ext uri="{BB962C8B-B14F-4D97-AF65-F5344CB8AC3E}">
        <p14:creationId xmlns:p14="http://schemas.microsoft.com/office/powerpoint/2010/main" val="2605372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100"/>
              <a:buFont typeface="Arial"/>
              <a:buNone/>
            </a:pPr>
            <a:r>
              <a:rPr lang="en-US" sz="3600"/>
              <a:t>4.2.1.2 Group and Characterize Stakeholders</a:t>
            </a:r>
            <a:endParaRPr sz="3600"/>
          </a:p>
        </p:txBody>
      </p:sp>
      <p:pic>
        <p:nvPicPr>
          <p:cNvPr id="193" name="Google Shape;193;p31"/>
          <p:cNvPicPr preferRelativeResize="0"/>
          <p:nvPr/>
        </p:nvPicPr>
        <p:blipFill>
          <a:blip r:embed="rId3">
            <a:alphaModFix/>
          </a:blip>
          <a:stretch>
            <a:fillRect/>
          </a:stretch>
        </p:blipFill>
        <p:spPr>
          <a:xfrm>
            <a:off x="533400" y="1570054"/>
            <a:ext cx="8116851" cy="500495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100"/>
              <a:buFont typeface="Arial"/>
              <a:buNone/>
            </a:pPr>
            <a:r>
              <a:rPr lang="en-US" sz="3600"/>
              <a:t>4.2.1.2 Group and Characterize Stakeholders</a:t>
            </a:r>
            <a:endParaRPr sz="3600"/>
          </a:p>
        </p:txBody>
      </p:sp>
      <p:pic>
        <p:nvPicPr>
          <p:cNvPr id="199" name="Google Shape;199;p32"/>
          <p:cNvPicPr preferRelativeResize="0"/>
          <p:nvPr/>
        </p:nvPicPr>
        <p:blipFill>
          <a:blip r:embed="rId3">
            <a:alphaModFix/>
          </a:blip>
          <a:stretch>
            <a:fillRect/>
          </a:stretch>
        </p:blipFill>
        <p:spPr>
          <a:xfrm>
            <a:off x="921328" y="1154414"/>
            <a:ext cx="6828225" cy="528795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100"/>
              <a:buFont typeface="Arial"/>
              <a:buNone/>
            </a:pPr>
            <a:r>
              <a:rPr lang="en-US" sz="3600"/>
              <a:t>4.2.1.2 Group and Characterize Stakeholders</a:t>
            </a:r>
            <a:endParaRPr sz="3600"/>
          </a:p>
        </p:txBody>
      </p:sp>
      <p:pic>
        <p:nvPicPr>
          <p:cNvPr id="205" name="Google Shape;205;p33"/>
          <p:cNvPicPr preferRelativeResize="0"/>
          <p:nvPr/>
        </p:nvPicPr>
        <p:blipFill>
          <a:blip r:embed="rId3">
            <a:alphaModFix/>
          </a:blip>
          <a:stretch>
            <a:fillRect/>
          </a:stretch>
        </p:blipFill>
        <p:spPr>
          <a:xfrm>
            <a:off x="1295400" y="1417650"/>
            <a:ext cx="6564100" cy="525995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100"/>
              <a:buFont typeface="Arial"/>
              <a:buNone/>
            </a:pPr>
            <a:r>
              <a:rPr lang="en-US" sz="3600"/>
              <a:t>4.2.1.2 Group and Characterize Stakeholders</a:t>
            </a:r>
            <a:endParaRPr sz="3600"/>
          </a:p>
        </p:txBody>
      </p:sp>
      <p:sp>
        <p:nvSpPr>
          <p:cNvPr id="211" name="Google Shape;211;p3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90000"/>
              </a:lnSpc>
              <a:spcBef>
                <a:spcPts val="592"/>
              </a:spcBef>
              <a:spcAft>
                <a:spcPts val="0"/>
              </a:spcAft>
              <a:buSzPts val="2400"/>
              <a:buChar char="•"/>
            </a:pPr>
            <a:r>
              <a:rPr lang="en-US" sz="2400"/>
              <a:t>Once the stakeholder register is reviewed and approved, the information collected in this step can be later documented in the requirements management plan.</a:t>
            </a:r>
            <a:endParaRPr sz="2400"/>
          </a:p>
          <a:p>
            <a:pPr marL="457200" marR="0" lvl="0" indent="-381000" algn="l" rtl="0">
              <a:lnSpc>
                <a:spcPct val="90000"/>
              </a:lnSpc>
              <a:spcBef>
                <a:spcPts val="0"/>
              </a:spcBef>
              <a:spcAft>
                <a:spcPts val="0"/>
              </a:spcAft>
              <a:buSzPts val="2400"/>
              <a:buChar char="•"/>
            </a:pPr>
            <a:r>
              <a:rPr lang="en-US" sz="2400"/>
              <a:t>As stakeholders change over the course of the project, the register is updated to reflect the current stakeholders.</a:t>
            </a:r>
            <a:endParaRPr sz="24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100"/>
              <a:buFont typeface="Arial"/>
              <a:buNone/>
            </a:pPr>
            <a:r>
              <a:rPr lang="en-US" sz="3600"/>
              <a:t>4.2.1.3 Manage Stakeholder Engagement</a:t>
            </a:r>
            <a:endParaRPr sz="3600"/>
          </a:p>
        </p:txBody>
      </p:sp>
      <p:sp>
        <p:nvSpPr>
          <p:cNvPr id="217" name="Google Shape;217;p3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90000"/>
              </a:lnSpc>
              <a:spcBef>
                <a:spcPts val="592"/>
              </a:spcBef>
              <a:spcAft>
                <a:spcPts val="0"/>
              </a:spcAft>
              <a:buSzPts val="2400"/>
              <a:buChar char="•"/>
            </a:pPr>
            <a:r>
              <a:rPr lang="en-US" sz="2400"/>
              <a:t>Through proactive communication and working directly with stakeholders to meet the project objectives, stakeholders are engaged and managed throughout the requirements life cycle process.</a:t>
            </a:r>
            <a:endParaRPr sz="2400"/>
          </a:p>
          <a:p>
            <a:pPr marL="457200" marR="0" lvl="0" indent="-381000" algn="l" rtl="0">
              <a:lnSpc>
                <a:spcPct val="90000"/>
              </a:lnSpc>
              <a:spcBef>
                <a:spcPts val="0"/>
              </a:spcBef>
              <a:spcAft>
                <a:spcPts val="0"/>
              </a:spcAft>
              <a:buSzPts val="2400"/>
              <a:buChar char="•"/>
            </a:pPr>
            <a:r>
              <a:rPr lang="en-US" sz="2400"/>
              <a:t>It is important to:</a:t>
            </a:r>
            <a:endParaRPr sz="2400"/>
          </a:p>
          <a:p>
            <a:pPr marL="914400" marR="0" lvl="1" indent="-381000" algn="l" rtl="0">
              <a:lnSpc>
                <a:spcPct val="90000"/>
              </a:lnSpc>
              <a:spcBef>
                <a:spcPts val="0"/>
              </a:spcBef>
              <a:spcAft>
                <a:spcPts val="0"/>
              </a:spcAft>
              <a:buSzPts val="2400"/>
              <a:buChar char="–"/>
            </a:pPr>
            <a:r>
              <a:rPr lang="en-US" sz="2400"/>
              <a:t>Understand their needs and expectations</a:t>
            </a:r>
            <a:endParaRPr sz="2400"/>
          </a:p>
          <a:p>
            <a:pPr marL="914400" marR="0" lvl="1" indent="-381000" algn="l" rtl="0">
              <a:lnSpc>
                <a:spcPct val="90000"/>
              </a:lnSpc>
              <a:spcBef>
                <a:spcPts val="0"/>
              </a:spcBef>
              <a:spcAft>
                <a:spcPts val="0"/>
              </a:spcAft>
              <a:buSzPts val="2400"/>
              <a:buChar char="–"/>
            </a:pPr>
            <a:r>
              <a:rPr lang="en-US" sz="2400"/>
              <a:t>Address issues as they arise And</a:t>
            </a:r>
            <a:endParaRPr sz="2400"/>
          </a:p>
          <a:p>
            <a:pPr marL="914400" marR="0" lvl="1" indent="-381000" algn="l" rtl="0">
              <a:lnSpc>
                <a:spcPct val="90000"/>
              </a:lnSpc>
              <a:spcBef>
                <a:spcPts val="0"/>
              </a:spcBef>
              <a:spcAft>
                <a:spcPts val="0"/>
              </a:spcAft>
              <a:buSzPts val="2400"/>
              <a:buChar char="–"/>
            </a:pPr>
            <a:r>
              <a:rPr lang="en-US" sz="2400"/>
              <a:t>Foster the appropriate engagement throughout the life cycle in order to:</a:t>
            </a:r>
            <a:endParaRPr sz="2400"/>
          </a:p>
          <a:p>
            <a:pPr marL="1371600" marR="0" lvl="2" indent="-381000" algn="l" rtl="0">
              <a:lnSpc>
                <a:spcPct val="90000"/>
              </a:lnSpc>
              <a:spcBef>
                <a:spcPts val="0"/>
              </a:spcBef>
              <a:spcAft>
                <a:spcPts val="0"/>
              </a:spcAft>
              <a:buSzPts val="2400"/>
              <a:buChar char="•"/>
            </a:pPr>
            <a:r>
              <a:rPr lang="en-US" sz="2400"/>
              <a:t>Gain increased support And</a:t>
            </a:r>
            <a:endParaRPr sz="2400"/>
          </a:p>
          <a:p>
            <a:pPr marL="1371600" marR="0" lvl="2" indent="-381000" algn="l" rtl="0">
              <a:lnSpc>
                <a:spcPct val="90000"/>
              </a:lnSpc>
              <a:spcBef>
                <a:spcPts val="0"/>
              </a:spcBef>
              <a:spcAft>
                <a:spcPts val="0"/>
              </a:spcAft>
              <a:buSzPts val="2400"/>
              <a:buChar char="•"/>
            </a:pPr>
            <a:r>
              <a:rPr lang="en-US" sz="2400"/>
              <a:t>Reduced resistance</a:t>
            </a:r>
            <a:endParaRPr sz="2400"/>
          </a:p>
          <a:p>
            <a:pPr marL="457200" marR="0" lvl="0" indent="-381000" algn="l" rtl="0">
              <a:lnSpc>
                <a:spcPct val="90000"/>
              </a:lnSpc>
              <a:spcBef>
                <a:spcPts val="0"/>
              </a:spcBef>
              <a:spcAft>
                <a:spcPts val="0"/>
              </a:spcAft>
              <a:buSzPts val="2400"/>
              <a:buChar char="•"/>
            </a:pPr>
            <a:r>
              <a:rPr lang="en-US" sz="2400"/>
              <a:t>To significantly increasing the chance to achieve project success.</a:t>
            </a:r>
            <a:endParaRPr sz="24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100"/>
              <a:buFont typeface="Arial"/>
              <a:buNone/>
            </a:pPr>
            <a:r>
              <a:rPr lang="en-US" sz="3600"/>
              <a:t>4.2.1.3 Manage Stakeholder Engagement</a:t>
            </a:r>
            <a:endParaRPr sz="3600"/>
          </a:p>
        </p:txBody>
      </p:sp>
      <p:pic>
        <p:nvPicPr>
          <p:cNvPr id="223" name="Google Shape;223;p36"/>
          <p:cNvPicPr preferRelativeResize="0"/>
          <p:nvPr/>
        </p:nvPicPr>
        <p:blipFill>
          <a:blip r:embed="rId3">
            <a:alphaModFix/>
          </a:blip>
          <a:stretch>
            <a:fillRect/>
          </a:stretch>
        </p:blipFill>
        <p:spPr>
          <a:xfrm>
            <a:off x="1752600" y="1493851"/>
            <a:ext cx="5775650" cy="5061549"/>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100"/>
              <a:buFont typeface="Arial"/>
              <a:buNone/>
            </a:pPr>
            <a:r>
              <a:rPr lang="en-US" sz="3600"/>
              <a:t>4.2.1.3 Manage Stakeholder Engagement</a:t>
            </a:r>
            <a:endParaRPr sz="3600"/>
          </a:p>
        </p:txBody>
      </p:sp>
      <p:pic>
        <p:nvPicPr>
          <p:cNvPr id="229" name="Google Shape;229;p37"/>
          <p:cNvPicPr preferRelativeResize="0"/>
          <p:nvPr/>
        </p:nvPicPr>
        <p:blipFill>
          <a:blip r:embed="rId3">
            <a:alphaModFix/>
          </a:blip>
          <a:stretch>
            <a:fillRect/>
          </a:stretch>
        </p:blipFill>
        <p:spPr>
          <a:xfrm>
            <a:off x="1676400" y="1570053"/>
            <a:ext cx="5790574" cy="5129125"/>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100"/>
              <a:buFont typeface="Arial"/>
              <a:buNone/>
            </a:pPr>
            <a:r>
              <a:rPr lang="en-US" sz="3600"/>
              <a:t>4.2.1.3 Manage Stakeholder Engagement</a:t>
            </a:r>
            <a:endParaRPr sz="3600"/>
          </a:p>
        </p:txBody>
      </p:sp>
      <p:pic>
        <p:nvPicPr>
          <p:cNvPr id="235" name="Google Shape;235;p38"/>
          <p:cNvPicPr preferRelativeResize="0"/>
          <p:nvPr/>
        </p:nvPicPr>
        <p:blipFill>
          <a:blip r:embed="rId3">
            <a:alphaModFix/>
          </a:blip>
          <a:stretch>
            <a:fillRect/>
          </a:stretch>
        </p:blipFill>
        <p:spPr>
          <a:xfrm>
            <a:off x="1219200" y="1493852"/>
            <a:ext cx="6752775" cy="5064574"/>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100"/>
              <a:buFont typeface="Arial"/>
              <a:buNone/>
            </a:pPr>
            <a:r>
              <a:rPr lang="en-US" sz="3600"/>
              <a:t>4.2.2 Requirements Management Planning Initiation</a:t>
            </a:r>
            <a:endParaRPr sz="3600"/>
          </a:p>
        </p:txBody>
      </p:sp>
      <p:sp>
        <p:nvSpPr>
          <p:cNvPr id="241" name="Google Shape;241;p39"/>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90000"/>
              </a:lnSpc>
              <a:spcBef>
                <a:spcPts val="592"/>
              </a:spcBef>
              <a:spcAft>
                <a:spcPts val="0"/>
              </a:spcAft>
              <a:buSzPts val="2400"/>
              <a:buChar char="•"/>
            </a:pPr>
            <a:r>
              <a:rPr lang="en-US" sz="2400"/>
              <a:t>Generally, there is a list of project artifacts that describe the project.</a:t>
            </a:r>
            <a:endParaRPr sz="2400"/>
          </a:p>
          <a:p>
            <a:pPr marL="457200" marR="0" lvl="0" indent="-381000" algn="l" rtl="0">
              <a:lnSpc>
                <a:spcPct val="90000"/>
              </a:lnSpc>
              <a:spcBef>
                <a:spcPts val="0"/>
              </a:spcBef>
              <a:spcAft>
                <a:spcPts val="0"/>
              </a:spcAft>
              <a:buSzPts val="2400"/>
              <a:buChar char="•"/>
            </a:pPr>
            <a:r>
              <a:rPr lang="en-US" sz="2400"/>
              <a:t>It is essential at the start of the requirements process to clearly understand the initial project scope statement and project objectives.</a:t>
            </a:r>
            <a:endParaRPr sz="2400"/>
          </a:p>
          <a:p>
            <a:pPr marL="457200" marR="0" lvl="0" indent="-381000" algn="l" rtl="0">
              <a:lnSpc>
                <a:spcPct val="90000"/>
              </a:lnSpc>
              <a:spcBef>
                <a:spcPts val="0"/>
              </a:spcBef>
              <a:spcAft>
                <a:spcPts val="0"/>
              </a:spcAft>
              <a:buSzPts val="2400"/>
              <a:buChar char="•"/>
            </a:pPr>
            <a:r>
              <a:rPr lang="en-US" sz="2400"/>
              <a:t>The key tasks for initiating requirements management planning are described in Sections 4.2.2.1 and 4.2.2.2.</a:t>
            </a:r>
            <a:endParaRPr sz="2400"/>
          </a:p>
          <a:p>
            <a:pPr marL="914400" lvl="1" indent="-381000" algn="l" rtl="0">
              <a:spcBef>
                <a:spcPts val="0"/>
              </a:spcBef>
              <a:spcAft>
                <a:spcPts val="0"/>
              </a:spcAft>
              <a:buSzPts val="2400"/>
              <a:buChar char="–"/>
            </a:pPr>
            <a:r>
              <a:rPr lang="en-US" sz="2400"/>
              <a:t>4.2.2.1 Gather Project Information</a:t>
            </a:r>
            <a:endParaRPr sz="2400"/>
          </a:p>
          <a:p>
            <a:pPr marL="914400" lvl="1" indent="-381000" algn="l" rtl="0">
              <a:spcBef>
                <a:spcPts val="0"/>
              </a:spcBef>
              <a:spcAft>
                <a:spcPts val="0"/>
              </a:spcAft>
              <a:buSzPts val="2400"/>
              <a:buChar char="–"/>
            </a:pPr>
            <a:r>
              <a:rPr lang="en-US" sz="2400"/>
              <a:t>4.2.2.2 Identify Organizational Standards and Guidance</a:t>
            </a:r>
            <a:endParaRPr sz="2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100"/>
              <a:buFont typeface="Arial"/>
              <a:buNone/>
            </a:pPr>
            <a:r>
              <a:rPr lang="en-US" sz="3600"/>
              <a:t>REQUIREMENTS MANAGEMENT PLANNING</a:t>
            </a:r>
            <a:endParaRPr sz="3600"/>
          </a:p>
        </p:txBody>
      </p:sp>
      <p:sp>
        <p:nvSpPr>
          <p:cNvPr id="91" name="Google Shape;91;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57200" marR="0" lvl="0" indent="-381000" algn="l" rtl="0">
              <a:lnSpc>
                <a:spcPct val="90000"/>
              </a:lnSpc>
              <a:spcBef>
                <a:spcPts val="592"/>
              </a:spcBef>
              <a:spcAft>
                <a:spcPts val="0"/>
              </a:spcAft>
              <a:buSzPts val="2400"/>
              <a:buChar char="•"/>
            </a:pPr>
            <a:r>
              <a:rPr lang="en-US" sz="2400" dirty="0"/>
              <a:t>Requirements management planning activities occur within the Planning Process Group.</a:t>
            </a:r>
            <a:endParaRPr sz="2400" dirty="0"/>
          </a:p>
          <a:p>
            <a:pPr marL="457200" marR="0" lvl="0" indent="-381000" algn="l" rtl="0">
              <a:lnSpc>
                <a:spcPct val="90000"/>
              </a:lnSpc>
              <a:spcBef>
                <a:spcPts val="0"/>
              </a:spcBef>
              <a:spcAft>
                <a:spcPts val="0"/>
              </a:spcAft>
              <a:buSzPts val="2400"/>
              <a:buChar char="•"/>
            </a:pPr>
            <a:r>
              <a:rPr lang="en-US" sz="2400" dirty="0"/>
              <a:t>The key benefit of this domain is that it provides guidance and direction on how requirements will be </a:t>
            </a:r>
            <a:r>
              <a:rPr lang="en-US" sz="2400" b="1" dirty="0"/>
              <a:t>developed </a:t>
            </a:r>
            <a:r>
              <a:rPr lang="en-US" sz="2400" dirty="0"/>
              <a:t>and </a:t>
            </a:r>
            <a:r>
              <a:rPr lang="en-US" sz="2400" b="1" dirty="0"/>
              <a:t>managed</a:t>
            </a:r>
            <a:r>
              <a:rPr lang="en-US" sz="2400" dirty="0"/>
              <a:t> throughout the project.</a:t>
            </a:r>
            <a:endParaRPr sz="2400" dirty="0"/>
          </a:p>
          <a:p>
            <a:pPr marL="457200" marR="0" lvl="0" indent="-381000" algn="l" rtl="0">
              <a:lnSpc>
                <a:spcPct val="90000"/>
              </a:lnSpc>
              <a:spcBef>
                <a:spcPts val="0"/>
              </a:spcBef>
              <a:spcAft>
                <a:spcPts val="0"/>
              </a:spcAft>
              <a:buSzPts val="2400"/>
              <a:buChar char="•"/>
            </a:pPr>
            <a:r>
              <a:rPr lang="en-US" sz="2400" dirty="0"/>
              <a:t>The plan is </a:t>
            </a:r>
            <a:r>
              <a:rPr lang="en-US" sz="2400" b="1" dirty="0"/>
              <a:t>developed</a:t>
            </a:r>
            <a:r>
              <a:rPr lang="en-US" sz="2400" dirty="0"/>
              <a:t>, </a:t>
            </a:r>
            <a:r>
              <a:rPr lang="en-US" sz="2400" b="1" dirty="0"/>
              <a:t>reviewed</a:t>
            </a:r>
            <a:r>
              <a:rPr lang="en-US" sz="2400" dirty="0"/>
              <a:t>, and </a:t>
            </a:r>
            <a:r>
              <a:rPr lang="en-US" sz="2400" b="1" dirty="0"/>
              <a:t>updated </a:t>
            </a:r>
            <a:r>
              <a:rPr lang="en-US" sz="2400" dirty="0"/>
              <a:t>to reflect the specific activities of the life cycle domains from elicitation, analysis, monitoring, and controlling through solution evaluation.</a:t>
            </a:r>
            <a:endParaRPr sz="2400" dirty="0"/>
          </a:p>
          <a:p>
            <a:pPr marL="457200" marR="0" lvl="0" indent="-381000" algn="l" rtl="0">
              <a:lnSpc>
                <a:spcPct val="90000"/>
              </a:lnSpc>
              <a:spcBef>
                <a:spcPts val="0"/>
              </a:spcBef>
              <a:spcAft>
                <a:spcPts val="0"/>
              </a:spcAft>
              <a:buSzPts val="2400"/>
              <a:buChar char="•"/>
            </a:pPr>
            <a:r>
              <a:rPr lang="en-US" sz="2400" dirty="0"/>
              <a:t>The success factors, planning activities, and tools and techniques are described in Sections 4.1 through 4.3.</a:t>
            </a:r>
            <a:endParaRPr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100"/>
              <a:buFont typeface="Arial"/>
              <a:buNone/>
            </a:pPr>
            <a:r>
              <a:rPr lang="en-US" sz="3600"/>
              <a:t>4.1 Requirements Management Planning Success Factors</a:t>
            </a:r>
            <a:endParaRPr sz="3600"/>
          </a:p>
        </p:txBody>
      </p:sp>
      <p:sp>
        <p:nvSpPr>
          <p:cNvPr id="97" name="Google Shape;97;p1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90000"/>
              </a:lnSpc>
              <a:spcBef>
                <a:spcPts val="592"/>
              </a:spcBef>
              <a:spcAft>
                <a:spcPts val="0"/>
              </a:spcAft>
              <a:buSzPts val="2400"/>
              <a:buChar char="•"/>
            </a:pPr>
            <a:r>
              <a:rPr lang="en-US" sz="2400"/>
              <a:t>The success factors outlined in Sections 4.1.1 through 4.1.4 are considered vital to maximize the effectiveness of the requirements planning process and increase the likelihood of project success.</a:t>
            </a:r>
            <a:endParaRPr sz="2400"/>
          </a:p>
          <a:p>
            <a:pPr marL="914400" marR="0" lvl="1" indent="-381000" algn="l" rtl="0">
              <a:lnSpc>
                <a:spcPct val="90000"/>
              </a:lnSpc>
              <a:spcBef>
                <a:spcPts val="0"/>
              </a:spcBef>
              <a:spcAft>
                <a:spcPts val="0"/>
              </a:spcAft>
              <a:buSzPts val="2400"/>
              <a:buChar char="–"/>
            </a:pPr>
            <a:r>
              <a:rPr lang="en-US" sz="2400"/>
              <a:t>4.1.1 Organisational Commitment</a:t>
            </a:r>
            <a:endParaRPr sz="2400"/>
          </a:p>
          <a:p>
            <a:pPr marL="914400" lvl="1" indent="-381000" algn="l" rtl="0">
              <a:spcBef>
                <a:spcPts val="0"/>
              </a:spcBef>
              <a:spcAft>
                <a:spcPts val="0"/>
              </a:spcAft>
              <a:buSzPts val="2400"/>
              <a:buChar char="–"/>
            </a:pPr>
            <a:r>
              <a:rPr lang="en-US" sz="2400"/>
              <a:t>4.1.2 Recognizing the Value of Requirements Management Planning</a:t>
            </a:r>
            <a:endParaRPr sz="2400"/>
          </a:p>
          <a:p>
            <a:pPr marL="914400" lvl="1" indent="-381000" algn="l" rtl="0">
              <a:spcBef>
                <a:spcPts val="0"/>
              </a:spcBef>
              <a:spcAft>
                <a:spcPts val="0"/>
              </a:spcAft>
              <a:buSzPts val="2400"/>
              <a:buChar char="–"/>
            </a:pPr>
            <a:r>
              <a:rPr lang="en-US" sz="2400"/>
              <a:t>4.1.3 Stakeholder Engagement and Collaboration</a:t>
            </a:r>
            <a:endParaRPr sz="2400"/>
          </a:p>
          <a:p>
            <a:pPr marL="914400" lvl="1" indent="-381000" algn="l" rtl="0">
              <a:spcBef>
                <a:spcPts val="0"/>
              </a:spcBef>
              <a:spcAft>
                <a:spcPts val="0"/>
              </a:spcAft>
              <a:buSzPts val="2400"/>
              <a:buChar char="–"/>
            </a:pPr>
            <a:r>
              <a:rPr lang="en-US" sz="2400"/>
              <a:t>4.1.4 Integration with Project Management Activities</a:t>
            </a:r>
            <a:endParaRPr sz="24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100"/>
              <a:buFont typeface="Arial"/>
              <a:buNone/>
            </a:pPr>
            <a:r>
              <a:rPr lang="en-US" sz="3600"/>
              <a:t>4.1.1 Organizational Commitment</a:t>
            </a:r>
            <a:endParaRPr sz="3600"/>
          </a:p>
        </p:txBody>
      </p:sp>
      <p:sp>
        <p:nvSpPr>
          <p:cNvPr id="103" name="Google Shape;103;p1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90000"/>
              </a:lnSpc>
              <a:spcBef>
                <a:spcPts val="592"/>
              </a:spcBef>
              <a:spcAft>
                <a:spcPts val="0"/>
              </a:spcAft>
              <a:buSzPts val="2400"/>
              <a:buChar char="•"/>
            </a:pPr>
            <a:r>
              <a:rPr lang="en-US" sz="2400"/>
              <a:t>Organizational commitment is paramount to the success of any strategic work.</a:t>
            </a:r>
            <a:endParaRPr sz="2400"/>
          </a:p>
          <a:p>
            <a:pPr marL="457200" marR="0" lvl="0" indent="-381000" algn="l" rtl="0">
              <a:lnSpc>
                <a:spcPct val="90000"/>
              </a:lnSpc>
              <a:spcBef>
                <a:spcPts val="0"/>
              </a:spcBef>
              <a:spcAft>
                <a:spcPts val="0"/>
              </a:spcAft>
              <a:buSzPts val="2400"/>
              <a:buChar char="•"/>
            </a:pPr>
            <a:r>
              <a:rPr lang="en-US" sz="2400"/>
              <a:t>The requirements process should be aligned with the organization's goals and values, and a sponsor should be engaged.</a:t>
            </a:r>
            <a:endParaRPr sz="2400"/>
          </a:p>
          <a:p>
            <a:pPr marL="457200" marR="0" lvl="0" indent="-381000" algn="l" rtl="0">
              <a:lnSpc>
                <a:spcPct val="90000"/>
              </a:lnSpc>
              <a:spcBef>
                <a:spcPts val="0"/>
              </a:spcBef>
              <a:spcAft>
                <a:spcPts val="0"/>
              </a:spcAft>
              <a:buSzPts val="2400"/>
              <a:buChar char="•"/>
            </a:pPr>
            <a:r>
              <a:rPr lang="en-US" sz="2400"/>
              <a:t>PMI’s annual Pulse of the Profession research report indicates lack of sponsorship support as a leading contributor to project failure.</a:t>
            </a:r>
            <a:endParaRPr sz="2400"/>
          </a:p>
          <a:p>
            <a:pPr marL="457200" marR="0" lvl="0" indent="-381000" algn="l" rtl="0">
              <a:lnSpc>
                <a:spcPct val="90000"/>
              </a:lnSpc>
              <a:spcBef>
                <a:spcPts val="0"/>
              </a:spcBef>
              <a:spcAft>
                <a:spcPts val="0"/>
              </a:spcAft>
              <a:buSzPts val="2400"/>
              <a:buChar char="•"/>
            </a:pPr>
            <a:r>
              <a:rPr lang="en-US" sz="2400"/>
              <a:t>Therefore, sponsor and stakeholder commitment to the requirements process is paramount during requirements planning.</a:t>
            </a:r>
            <a:endParaRPr sz="2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100"/>
              <a:buFont typeface="Arial"/>
              <a:buNone/>
            </a:pPr>
            <a:r>
              <a:rPr lang="en-US" sz="3600"/>
              <a:t>4.1.2 Recognizing the Value of Requirements Management Planning</a:t>
            </a:r>
            <a:endParaRPr sz="3600"/>
          </a:p>
        </p:txBody>
      </p:sp>
      <p:sp>
        <p:nvSpPr>
          <p:cNvPr id="109" name="Google Shape;109;p1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90000"/>
              </a:lnSpc>
              <a:spcBef>
                <a:spcPts val="592"/>
              </a:spcBef>
              <a:spcAft>
                <a:spcPts val="0"/>
              </a:spcAft>
              <a:buSzPts val="2400"/>
              <a:buChar char="•"/>
            </a:pPr>
            <a:r>
              <a:rPr lang="en-US" sz="2400"/>
              <a:t>Requirements management planning should be recognized as a valuable domain that provides a positive potential return on investment for:</a:t>
            </a:r>
            <a:endParaRPr sz="2400"/>
          </a:p>
          <a:p>
            <a:pPr marL="914400" marR="0" lvl="1" indent="-381000" algn="l" rtl="0">
              <a:lnSpc>
                <a:spcPct val="90000"/>
              </a:lnSpc>
              <a:spcBef>
                <a:spcPts val="0"/>
              </a:spcBef>
              <a:spcAft>
                <a:spcPts val="0"/>
              </a:spcAft>
              <a:buSzPts val="2400"/>
              <a:buChar char="–"/>
            </a:pPr>
            <a:r>
              <a:rPr lang="en-US" sz="2400"/>
              <a:t>Organizational management</a:t>
            </a:r>
            <a:endParaRPr sz="2400"/>
          </a:p>
          <a:p>
            <a:pPr marL="914400" marR="0" lvl="1" indent="-381000" algn="l" rtl="0">
              <a:lnSpc>
                <a:spcPct val="90000"/>
              </a:lnSpc>
              <a:spcBef>
                <a:spcPts val="0"/>
              </a:spcBef>
              <a:spcAft>
                <a:spcPts val="0"/>
              </a:spcAft>
              <a:buSzPts val="2400"/>
              <a:buChar char="–"/>
            </a:pPr>
            <a:r>
              <a:rPr lang="en-US" sz="2400"/>
              <a:t>Stakeholders (both internal and external)</a:t>
            </a:r>
            <a:endParaRPr sz="2400"/>
          </a:p>
          <a:p>
            <a:pPr marL="914400" marR="0" lvl="1" indent="-381000" algn="l" rtl="0">
              <a:lnSpc>
                <a:spcPct val="90000"/>
              </a:lnSpc>
              <a:spcBef>
                <a:spcPts val="0"/>
              </a:spcBef>
              <a:spcAft>
                <a:spcPts val="0"/>
              </a:spcAft>
              <a:buSzPts val="2400"/>
              <a:buChar char="–"/>
            </a:pPr>
            <a:r>
              <a:rPr lang="en-US" sz="2400"/>
              <a:t>Project managers and</a:t>
            </a:r>
            <a:endParaRPr sz="2400"/>
          </a:p>
          <a:p>
            <a:pPr marL="914400" marR="0" lvl="1" indent="-381000" algn="l" rtl="0">
              <a:lnSpc>
                <a:spcPct val="90000"/>
              </a:lnSpc>
              <a:spcBef>
                <a:spcPts val="0"/>
              </a:spcBef>
              <a:spcAft>
                <a:spcPts val="0"/>
              </a:spcAft>
              <a:buSzPts val="2400"/>
              <a:buChar char="–"/>
            </a:pPr>
            <a:r>
              <a:rPr lang="en-US" sz="2400"/>
              <a:t>Team Members.</a:t>
            </a:r>
            <a:endParaRPr sz="2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100"/>
              <a:buFont typeface="Arial"/>
              <a:buNone/>
            </a:pPr>
            <a:r>
              <a:rPr lang="en-US" sz="3600"/>
              <a:t>4.1.3 Stakeholder Engagement and Collaboration</a:t>
            </a:r>
            <a:endParaRPr sz="3600"/>
          </a:p>
        </p:txBody>
      </p:sp>
      <p:sp>
        <p:nvSpPr>
          <p:cNvPr id="115" name="Google Shape;115;p1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90000"/>
              </a:lnSpc>
              <a:spcBef>
                <a:spcPts val="592"/>
              </a:spcBef>
              <a:spcAft>
                <a:spcPts val="0"/>
              </a:spcAft>
              <a:buSzPts val="2400"/>
              <a:buChar char="•"/>
            </a:pPr>
            <a:r>
              <a:rPr lang="en-US" sz="2400"/>
              <a:t>Stakeholders should be engaged early and often throughout the life cycle.</a:t>
            </a:r>
            <a:endParaRPr sz="2400"/>
          </a:p>
          <a:p>
            <a:pPr marL="457200" marR="0" lvl="0" indent="-381000" algn="l" rtl="0">
              <a:lnSpc>
                <a:spcPct val="90000"/>
              </a:lnSpc>
              <a:spcBef>
                <a:spcPts val="0"/>
              </a:spcBef>
              <a:spcAft>
                <a:spcPts val="0"/>
              </a:spcAft>
              <a:buSzPts val="2400"/>
              <a:buChar char="•"/>
            </a:pPr>
            <a:r>
              <a:rPr lang="en-US" sz="2400"/>
              <a:t>Stakeholder analysis is often conducted during the planning domain so the project team can understand the stakeholder impacts and influences on the requirements process as early as possible</a:t>
            </a:r>
            <a:endParaRPr sz="2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100"/>
              <a:buFont typeface="Arial"/>
              <a:buNone/>
            </a:pPr>
            <a:r>
              <a:rPr lang="en-US" sz="3600"/>
              <a:t>4.1.3 Stakeholder Engagement and Collaboration</a:t>
            </a:r>
            <a:endParaRPr sz="3600"/>
          </a:p>
        </p:txBody>
      </p:sp>
      <p:sp>
        <p:nvSpPr>
          <p:cNvPr id="121" name="Google Shape;121;p19"/>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90000"/>
              </a:lnSpc>
              <a:spcBef>
                <a:spcPts val="592"/>
              </a:spcBef>
              <a:spcAft>
                <a:spcPts val="0"/>
              </a:spcAft>
              <a:buSzPts val="2400"/>
              <a:buChar char="•"/>
            </a:pPr>
            <a:r>
              <a:rPr lang="en-US" sz="2400"/>
              <a:t>This analysis is performed iteratively and is revisited throughout the project as new stakeholders are discovered or existing stakeholders are determined to no longer be impacted by the proposed solution.</a:t>
            </a:r>
            <a:endParaRPr sz="2400"/>
          </a:p>
          <a:p>
            <a:pPr marL="457200" marR="0" lvl="0" indent="-381000" algn="l" rtl="0">
              <a:lnSpc>
                <a:spcPct val="90000"/>
              </a:lnSpc>
              <a:spcBef>
                <a:spcPts val="0"/>
              </a:spcBef>
              <a:spcAft>
                <a:spcPts val="0"/>
              </a:spcAft>
              <a:buSzPts val="2400"/>
              <a:buChar char="•"/>
            </a:pPr>
            <a:r>
              <a:rPr lang="en-US" sz="2400"/>
              <a:t>Lack of stakeholder analysis and engagement may lead to incomplete, incorrect, or missed requirements.</a:t>
            </a:r>
            <a:endParaRPr sz="2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100"/>
              <a:buFont typeface="Arial"/>
              <a:buNone/>
            </a:pPr>
            <a:r>
              <a:rPr lang="en-US" sz="3600"/>
              <a:t>4.1.4 Integration with Project Management Activities</a:t>
            </a:r>
            <a:endParaRPr sz="3600"/>
          </a:p>
        </p:txBody>
      </p:sp>
      <p:sp>
        <p:nvSpPr>
          <p:cNvPr id="127" name="Google Shape;127;p20"/>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90000"/>
              </a:lnSpc>
              <a:spcBef>
                <a:spcPts val="592"/>
              </a:spcBef>
              <a:spcAft>
                <a:spcPts val="0"/>
              </a:spcAft>
              <a:buSzPts val="2400"/>
              <a:buChar char="•"/>
            </a:pPr>
            <a:r>
              <a:rPr lang="en-US" sz="2400"/>
              <a:t>Requirements development and management do not exist in isolation from other project management processes.</a:t>
            </a:r>
            <a:endParaRPr sz="2400"/>
          </a:p>
          <a:p>
            <a:pPr marL="457200" marR="0" lvl="0" indent="-381000" algn="l" rtl="0">
              <a:lnSpc>
                <a:spcPct val="90000"/>
              </a:lnSpc>
              <a:spcBef>
                <a:spcPts val="0"/>
              </a:spcBef>
              <a:spcAft>
                <a:spcPts val="0"/>
              </a:spcAft>
              <a:buSzPts val="2400"/>
              <a:buChar char="•"/>
            </a:pPr>
            <a:r>
              <a:rPr lang="en-US" sz="2400"/>
              <a:t>A successful requirements plan requires integrated execution with the project management plan.</a:t>
            </a:r>
            <a:endParaRPr sz="2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1230</Words>
  <Application>Microsoft Office PowerPoint</Application>
  <PresentationFormat>On-screen Show (4:3)</PresentationFormat>
  <Paragraphs>130</Paragraphs>
  <Slides>28</Slides>
  <Notes>28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Requirement Management Planning</vt:lpstr>
      <vt:lpstr>PowerPoint Presentation</vt:lpstr>
      <vt:lpstr>REQUIREMENTS MANAGEMENT PLANNING</vt:lpstr>
      <vt:lpstr>4.1 Requirements Management Planning Success Factors</vt:lpstr>
      <vt:lpstr>4.1.1 Organizational Commitment</vt:lpstr>
      <vt:lpstr>4.1.2 Recognizing the Value of Requirements Management Planning</vt:lpstr>
      <vt:lpstr>4.1.3 Stakeholder Engagement and Collaboration</vt:lpstr>
      <vt:lpstr>4.1.3 Stakeholder Engagement and Collaboration</vt:lpstr>
      <vt:lpstr>4.1.4 Integration with Project Management Activities</vt:lpstr>
      <vt:lpstr>4.2 Requirements Management Planning Activities</vt:lpstr>
      <vt:lpstr>4.2.1 Stakeholder Analysis and Engagement</vt:lpstr>
      <vt:lpstr>4.2.1 Stakeholder Analysis and Engagement</vt:lpstr>
      <vt:lpstr>4.2.1 Stakeholder Analysis and Engagement</vt:lpstr>
      <vt:lpstr>4.2.1.1 Generate or Refine the Stakeholder Register</vt:lpstr>
      <vt:lpstr>4.2.1.1 Generate or Refine the Stakeholder Register</vt:lpstr>
      <vt:lpstr>4.2.1.2 Group and Characterize Stakeholders</vt:lpstr>
      <vt:lpstr>4.2.1.2 Group and Characterize Stakeholders</vt:lpstr>
      <vt:lpstr>4.2.1.2 Group and Characterize Stakeholders</vt:lpstr>
      <vt:lpstr>4.2.1.2 Group and Characterize Stakeholders</vt:lpstr>
      <vt:lpstr>4.2.1.2 Group and Characterize Stakeholders</vt:lpstr>
      <vt:lpstr>4.2.1.2 Group and Characterize Stakeholders</vt:lpstr>
      <vt:lpstr>4.2.1.2 Group and Characterize Stakeholders</vt:lpstr>
      <vt:lpstr>4.2.1.2 Group and Characterize Stakeholders</vt:lpstr>
      <vt:lpstr>4.2.1.3 Manage Stakeholder Engagement</vt:lpstr>
      <vt:lpstr>4.2.1.3 Manage Stakeholder Engagement</vt:lpstr>
      <vt:lpstr>4.2.1.3 Manage Stakeholder Engagement</vt:lpstr>
      <vt:lpstr>4.2.1.3 Manage Stakeholder Engagement</vt:lpstr>
      <vt:lpstr>4.2.2 Requirements Management Planning Initiation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 Requirement Management Planning</dc:title>
  <dc:creator>Administrator</dc:creator>
  <cp:lastModifiedBy>Administrator</cp:lastModifiedBy>
  <cp:revision>7</cp:revision>
  <dcterms:modified xsi:type="dcterms:W3CDTF">2020-11-10T05:35:36Z</dcterms:modified>
</cp:coreProperties>
</file>