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2" r:id="rId2"/>
    <p:sldId id="281" r:id="rId3"/>
    <p:sldId id="283" r:id="rId4"/>
    <p:sldId id="285" r:id="rId5"/>
    <p:sldId id="287" r:id="rId6"/>
    <p:sldId id="288" r:id="rId7"/>
    <p:sldId id="289" r:id="rId8"/>
    <p:sldId id="292" r:id="rId9"/>
    <p:sldId id="290" r:id="rId10"/>
    <p:sldId id="29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 smtClean="0"/>
              <a:t>CS 3002 Information Security</a:t>
            </a:r>
            <a:endParaRPr lang="en-US" sz="5400" dirty="0"/>
          </a:p>
          <a:p>
            <a:pPr algn="ctr"/>
            <a:r>
              <a:rPr lang="en-US" sz="4600" dirty="0" smtClean="0">
                <a:solidFill>
                  <a:srgbClr val="FF0000"/>
                </a:solidFill>
              </a:rPr>
              <a:t>                                                                   Fall 2022</a:t>
            </a:r>
            <a:endParaRPr lang="en-US" sz="46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09969" y="3525988"/>
            <a:ext cx="595066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 smtClean="0"/>
              <a:t>Week # 10 – Lecture # 25, 26, 27</a:t>
            </a: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28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29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??</a:t>
            </a:r>
            <a:r>
              <a:rPr lang="en-US" sz="2000" baseline="30000" dirty="0" err="1" smtClean="0">
                <a:solidFill>
                  <a:srgbClr val="FF0000"/>
                </a:solidFill>
              </a:rPr>
              <a:t>nd</a:t>
            </a:r>
            <a:r>
              <a:rPr lang="en-US" sz="2000" dirty="0" smtClean="0">
                <a:solidFill>
                  <a:srgbClr val="FF0000"/>
                </a:solidFill>
              </a:rPr>
              <a:t> Rabi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Awwal</a:t>
            </a:r>
            <a:r>
              <a:rPr lang="en-US" sz="2000" dirty="0">
                <a:solidFill>
                  <a:srgbClr val="FF0000"/>
                </a:solidFill>
              </a:rPr>
              <a:t>, 1444</a:t>
            </a:r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25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26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27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October 2022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400" dirty="0" smtClean="0"/>
              <a:t>Dr. Nadeem Kafi Khan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7" y="1361550"/>
            <a:ext cx="10765093" cy="593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typical </a:t>
            </a:r>
            <a:r>
              <a:rPr lang="en-US" dirty="0"/>
              <a:t>virus goes through the following four </a:t>
            </a:r>
            <a:r>
              <a:rPr lang="en-US" dirty="0" smtClean="0"/>
              <a:t>phases</a:t>
            </a:r>
            <a:r>
              <a:rPr lang="en-US" dirty="0"/>
              <a:t> </a:t>
            </a:r>
            <a:r>
              <a:rPr lang="en-US" dirty="0" smtClean="0"/>
              <a:t>during </a:t>
            </a:r>
            <a:r>
              <a:rPr lang="en-US" dirty="0"/>
              <a:t>its </a:t>
            </a:r>
            <a:r>
              <a:rPr lang="en-US" dirty="0" smtClean="0"/>
              <a:t>lifetime: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3" y="543697"/>
            <a:ext cx="7765157" cy="50265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8502" y="2037789"/>
            <a:ext cx="8876074" cy="4319638"/>
            <a:chOff x="2899916" y="2180016"/>
            <a:chExt cx="6401693" cy="32580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9916" y="2180016"/>
              <a:ext cx="6401693" cy="25721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9916" y="4752125"/>
              <a:ext cx="6392167" cy="68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7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Quiz # 2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25 - </a:t>
            </a:r>
            <a:r>
              <a:rPr lang="en-US" b="1" dirty="0" smtClean="0">
                <a:solidFill>
                  <a:srgbClr val="FF0000"/>
                </a:solidFill>
              </a:rPr>
              <a:t>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Injection Lab (task # 1)</a:t>
            </a:r>
          </a:p>
          <a:p>
            <a:pPr lvl="1"/>
            <a:r>
              <a:rPr lang="en-US" dirty="0" smtClean="0"/>
              <a:t>Submission on GCR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Discretionary Access Control</a:t>
            </a:r>
          </a:p>
          <a:p>
            <a:pPr lvl="1"/>
            <a:r>
              <a:rPr lang="en-US" dirty="0" smtClean="0"/>
              <a:t>Access Matric</a:t>
            </a:r>
          </a:p>
          <a:p>
            <a:pPr lvl="1"/>
            <a:r>
              <a:rPr lang="en-US" dirty="0" smtClean="0"/>
              <a:t>Access Control Lists</a:t>
            </a:r>
          </a:p>
          <a:p>
            <a:pPr lvl="1"/>
            <a:r>
              <a:rPr lang="en-US" dirty="0" smtClean="0"/>
              <a:t>Capability List</a:t>
            </a:r>
          </a:p>
          <a:p>
            <a:r>
              <a:rPr lang="en-US" dirty="0" smtClean="0"/>
              <a:t>Virus Propagation Mechanism</a:t>
            </a:r>
          </a:p>
          <a:p>
            <a:r>
              <a:rPr lang="en-US" dirty="0" smtClean="0"/>
              <a:t>Components of a Virus</a:t>
            </a:r>
          </a:p>
          <a:p>
            <a:r>
              <a:rPr lang="en-US" dirty="0" smtClean="0"/>
              <a:t>Four phases of the life of a virus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3708" y="1454921"/>
            <a:ext cx="10929860" cy="471886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discretionary access control scheme is one in which </a:t>
            </a:r>
            <a:r>
              <a:rPr lang="en-US" dirty="0" smtClean="0"/>
              <a:t>an entity </a:t>
            </a:r>
            <a:r>
              <a:rPr lang="en-US" dirty="0"/>
              <a:t>may be granted access rights that permit the entity, by its own </a:t>
            </a:r>
            <a:r>
              <a:rPr lang="en-US" dirty="0" smtClean="0"/>
              <a:t>will, to enable </a:t>
            </a:r>
            <a:r>
              <a:rPr lang="en-US" dirty="0"/>
              <a:t>another entity to access some resource.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general approach to DAC, as exercised by an operating system or a database management system, is that of an </a:t>
            </a:r>
            <a:r>
              <a:rPr lang="en-US" dirty="0" smtClean="0"/>
              <a:t>access matrix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Figure shows </a:t>
            </a:r>
            <a:r>
              <a:rPr lang="en-US" dirty="0"/>
              <a:t>a simple example of </a:t>
            </a:r>
            <a:br>
              <a:rPr lang="en-US" dirty="0"/>
            </a:br>
            <a:r>
              <a:rPr lang="en-US" dirty="0" smtClean="0"/>
              <a:t>an access matrix</a:t>
            </a:r>
            <a:r>
              <a:rPr lang="en-US" dirty="0"/>
              <a:t>. Thus, user A owns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files </a:t>
            </a:r>
            <a:r>
              <a:rPr lang="en-US" dirty="0"/>
              <a:t>1 and 3 and has read and write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rights to </a:t>
            </a:r>
            <a:r>
              <a:rPr lang="en-US" dirty="0" smtClean="0"/>
              <a:t>those files</a:t>
            </a:r>
            <a:r>
              <a:rPr lang="en-US" dirty="0"/>
              <a:t>. User 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/>
              <a:t>read access rights to file 1,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8" y="563754"/>
            <a:ext cx="7863998" cy="610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3973" y="3543747"/>
            <a:ext cx="5190741" cy="2846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354" y="6319709"/>
            <a:ext cx="4347978" cy="2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8" y="563754"/>
            <a:ext cx="7863998" cy="610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005" y="1226349"/>
            <a:ext cx="3356075" cy="5130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354" y="6319709"/>
            <a:ext cx="4347978" cy="270213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3708" y="1469290"/>
            <a:ext cx="7049838" cy="47188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matrix may be decomposed by columns, </a:t>
            </a:r>
            <a:r>
              <a:rPr lang="en-US" dirty="0" smtClean="0"/>
              <a:t>yielding </a:t>
            </a:r>
            <a:r>
              <a:rPr lang="en-US" b="1" dirty="0" smtClean="0"/>
              <a:t>access </a:t>
            </a:r>
            <a:r>
              <a:rPr lang="en-US" b="1" dirty="0"/>
              <a:t>control lists </a:t>
            </a:r>
            <a:r>
              <a:rPr lang="en-US" dirty="0"/>
              <a:t>(ACLs) (see </a:t>
            </a:r>
            <a:r>
              <a:rPr lang="en-US" dirty="0" smtClean="0"/>
              <a:t>Figure).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object, an ACL lists users </a:t>
            </a:r>
            <a:r>
              <a:rPr lang="en-US" dirty="0" smtClean="0"/>
              <a:t>and their </a:t>
            </a:r>
            <a:r>
              <a:rPr lang="en-US" dirty="0"/>
              <a:t>permitted access rights. The ACL may contain a default, or public, entry. </a:t>
            </a:r>
            <a:r>
              <a:rPr lang="en-US" dirty="0" smtClean="0"/>
              <a:t>This allows </a:t>
            </a:r>
            <a:r>
              <a:rPr lang="en-US" dirty="0"/>
              <a:t>users that are not explicitly listed as having special rights to have a default </a:t>
            </a:r>
            <a:r>
              <a:rPr lang="en-US" dirty="0" smtClean="0"/>
              <a:t>set of </a:t>
            </a:r>
            <a:r>
              <a:rPr lang="en-US" dirty="0"/>
              <a:t>rights.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set of rights should always follow the rule of least privilege or</a:t>
            </a:r>
            <a:br>
              <a:rPr lang="en-US" dirty="0"/>
            </a:br>
            <a:r>
              <a:rPr lang="en-US" dirty="0"/>
              <a:t>read-only access, whichever is applicable. </a:t>
            </a:r>
            <a:endParaRPr lang="en-US" dirty="0" smtClean="0"/>
          </a:p>
          <a:p>
            <a:pPr lvl="1"/>
            <a:r>
              <a:rPr lang="en-US" dirty="0" smtClean="0"/>
              <a:t>Elements </a:t>
            </a:r>
            <a:r>
              <a:rPr lang="en-US" dirty="0"/>
              <a:t>of the list may include </a:t>
            </a:r>
            <a:r>
              <a:rPr lang="en-US" dirty="0" smtClean="0"/>
              <a:t>individual users </a:t>
            </a:r>
            <a:r>
              <a:rPr lang="en-US" dirty="0"/>
              <a:t>as well as groups of users.</a:t>
            </a:r>
            <a:br>
              <a:rPr lang="en-US" dirty="0"/>
            </a:br>
            <a:r>
              <a:rPr lang="en-US" dirty="0"/>
              <a:t>When it is desired to determine which subjects have which access rights to a</a:t>
            </a:r>
            <a:br>
              <a:rPr lang="en-US" dirty="0"/>
            </a:br>
            <a:r>
              <a:rPr lang="en-US" dirty="0"/>
              <a:t>particular resource, ACLs are convenient, because each ACL provides the information for a given resource.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this data structure is not convenient for determining the access rights available to a specific user. </a:t>
            </a:r>
          </a:p>
        </p:txBody>
      </p:sp>
    </p:spTree>
    <p:extLst>
      <p:ext uri="{BB962C8B-B14F-4D97-AF65-F5344CB8AC3E}">
        <p14:creationId xmlns:p14="http://schemas.microsoft.com/office/powerpoint/2010/main" val="39313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3707" y="1454921"/>
            <a:ext cx="6617351" cy="47188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Decomposition by rows yields capability tickets (see </a:t>
            </a:r>
            <a:r>
              <a:rPr lang="en-US" dirty="0" smtClean="0"/>
              <a:t>Figure). </a:t>
            </a:r>
          </a:p>
          <a:p>
            <a:pPr lvl="1"/>
            <a:r>
              <a:rPr lang="en-US" dirty="0" smtClean="0"/>
              <a:t>A capability ticket </a:t>
            </a:r>
            <a:r>
              <a:rPr lang="en-US" dirty="0"/>
              <a:t>specifies authorized objects and operations for a particular user. Each user has </a:t>
            </a:r>
            <a:r>
              <a:rPr lang="en-US" dirty="0" smtClean="0"/>
              <a:t>a number </a:t>
            </a:r>
            <a:r>
              <a:rPr lang="en-US" dirty="0"/>
              <a:t>of tickets and may be authorized to loan or give them to others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Because tickets may </a:t>
            </a:r>
            <a:r>
              <a:rPr lang="en-US" dirty="0"/>
              <a:t>be dispersed around the system, they present a greater security problem than </a:t>
            </a:r>
            <a:r>
              <a:rPr lang="en-US" dirty="0" smtClean="0"/>
              <a:t>access control </a:t>
            </a:r>
            <a:r>
              <a:rPr lang="en-US" dirty="0"/>
              <a:t>lists.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integrity of the ticket must be protected, and guaranteed (usually </a:t>
            </a:r>
            <a:r>
              <a:rPr lang="en-US" dirty="0" smtClean="0"/>
              <a:t>by the </a:t>
            </a:r>
            <a:r>
              <a:rPr lang="en-US" dirty="0"/>
              <a:t>operating system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particular, the ticket must be unforgeable. One way to accomplish this is to have the operating system hold all tickets on behalf of users. These </a:t>
            </a:r>
            <a:r>
              <a:rPr lang="en-US" dirty="0" smtClean="0"/>
              <a:t>tickets would </a:t>
            </a:r>
            <a:r>
              <a:rPr lang="en-US" dirty="0"/>
              <a:t>have to be held in a region of memory inaccessible to users.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convenient and inconvenient aspects of capability tickets are the </a:t>
            </a:r>
            <a:r>
              <a:rPr lang="en-US" dirty="0" smtClean="0"/>
              <a:t>opposite of </a:t>
            </a:r>
            <a:r>
              <a:rPr lang="en-US" dirty="0"/>
              <a:t>those for ACLs. It is easy to determine the set of access rights that a given </a:t>
            </a:r>
            <a:r>
              <a:rPr lang="en-US" dirty="0" smtClean="0"/>
              <a:t>user has</a:t>
            </a:r>
            <a:r>
              <a:rPr lang="en-US" dirty="0"/>
              <a:t>, but more difficult to determine the list of users with specific access rights for </a:t>
            </a:r>
            <a:r>
              <a:rPr lang="en-US" dirty="0" smtClean="0"/>
              <a:t>a specific </a:t>
            </a:r>
            <a:r>
              <a:rPr lang="en-US" dirty="0"/>
              <a:t>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8" y="563754"/>
            <a:ext cx="7863998" cy="610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96" y="1905683"/>
            <a:ext cx="4111774" cy="36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category </a:t>
            </a:r>
            <a:r>
              <a:rPr lang="en-US" dirty="0"/>
              <a:t>of malware propagation concerns </a:t>
            </a:r>
            <a:r>
              <a:rPr lang="en-US" dirty="0">
                <a:solidFill>
                  <a:srgbClr val="FF0000"/>
                </a:solidFill>
              </a:rPr>
              <a:t>parasitic software fragments </a:t>
            </a:r>
            <a:r>
              <a:rPr lang="en-US" dirty="0" smtClean="0">
                <a:solidFill>
                  <a:srgbClr val="FF0000"/>
                </a:solidFill>
              </a:rPr>
              <a:t>that attach </a:t>
            </a:r>
            <a:r>
              <a:rPr lang="en-US" dirty="0">
                <a:solidFill>
                  <a:srgbClr val="FF0000"/>
                </a:solidFill>
              </a:rPr>
              <a:t>themselves to some existing executable content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fragment may be </a:t>
            </a:r>
            <a:r>
              <a:rPr lang="en-US" dirty="0" smtClean="0">
                <a:solidFill>
                  <a:srgbClr val="0070C0"/>
                </a:solidFill>
              </a:rPr>
              <a:t>machine code</a:t>
            </a:r>
            <a:r>
              <a:rPr lang="en-US" dirty="0" smtClean="0"/>
              <a:t> </a:t>
            </a:r>
            <a:r>
              <a:rPr lang="en-US" dirty="0"/>
              <a:t>that infects some existing application, utility, or system program, or even </a:t>
            </a:r>
            <a:r>
              <a:rPr lang="en-US" dirty="0" smtClean="0">
                <a:solidFill>
                  <a:srgbClr val="0070C0"/>
                </a:solidFill>
              </a:rPr>
              <a:t>the code </a:t>
            </a:r>
            <a:r>
              <a:rPr lang="en-US" dirty="0">
                <a:solidFill>
                  <a:srgbClr val="0070C0"/>
                </a:solidFill>
              </a:rPr>
              <a:t>used to boot a </a:t>
            </a:r>
            <a:r>
              <a:rPr lang="en-US" dirty="0" smtClean="0">
                <a:solidFill>
                  <a:srgbClr val="0070C0"/>
                </a:solidFill>
              </a:rPr>
              <a:t>computer system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Recent addition is some form of scripting code, typically used to support active content within data files such as Microsoft Word documents, Excel spreadsheets, or Adobe PDF documents.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virus infections formed the majority of malware seen in the early personal computer era.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term “</a:t>
            </a:r>
            <a:r>
              <a:rPr lang="en-US" dirty="0">
                <a:solidFill>
                  <a:srgbClr val="0070C0"/>
                </a:solidFill>
              </a:rPr>
              <a:t>computer </a:t>
            </a:r>
            <a:r>
              <a:rPr lang="en-US" dirty="0" smtClean="0">
                <a:solidFill>
                  <a:srgbClr val="0070C0"/>
                </a:solidFill>
              </a:rPr>
              <a:t>virus</a:t>
            </a:r>
            <a:r>
              <a:rPr lang="en-US" dirty="0" smtClean="0"/>
              <a:t>” is </a:t>
            </a:r>
            <a:r>
              <a:rPr lang="en-US" dirty="0"/>
              <a:t>still often used to refer </a:t>
            </a:r>
            <a:r>
              <a:rPr lang="en-US" dirty="0">
                <a:solidFill>
                  <a:srgbClr val="FF0000"/>
                </a:solidFill>
              </a:rPr>
              <a:t>to malware in general, rather than just computer </a:t>
            </a:r>
            <a:r>
              <a:rPr lang="en-US" dirty="0" smtClean="0">
                <a:solidFill>
                  <a:srgbClr val="FF0000"/>
                </a:solidFill>
              </a:rPr>
              <a:t>viruses specifically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3" y="543697"/>
            <a:ext cx="7765157" cy="5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viruses </a:t>
            </a:r>
            <a:r>
              <a:rPr lang="en-US" dirty="0" smtClean="0"/>
              <a:t>carry </a:t>
            </a:r>
            <a:r>
              <a:rPr lang="en-US" dirty="0"/>
              <a:t>out their work </a:t>
            </a:r>
            <a:r>
              <a:rPr lang="en-US" dirty="0" smtClean="0"/>
              <a:t>that is </a:t>
            </a:r>
            <a:r>
              <a:rPr lang="en-US" dirty="0"/>
              <a:t>specific to a particular operating system </a:t>
            </a:r>
            <a:r>
              <a:rPr lang="en-US" dirty="0" smtClean="0"/>
              <a:t>and/or to </a:t>
            </a:r>
            <a:r>
              <a:rPr lang="en-US" dirty="0"/>
              <a:t>a particular hardware platform.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they are designed to take advantage of </a:t>
            </a:r>
            <a:r>
              <a:rPr lang="en-US" dirty="0" smtClean="0"/>
              <a:t>the details </a:t>
            </a:r>
            <a:r>
              <a:rPr lang="en-US" dirty="0"/>
              <a:t>and weaknesses of particular systems. </a:t>
            </a:r>
            <a:r>
              <a:rPr lang="en-US" dirty="0" smtClean="0"/>
              <a:t> Macro </a:t>
            </a:r>
            <a:r>
              <a:rPr lang="en-US" dirty="0"/>
              <a:t>viruses however target </a:t>
            </a:r>
            <a:r>
              <a:rPr lang="en-US" dirty="0" smtClean="0"/>
              <a:t>specific document </a:t>
            </a:r>
            <a:r>
              <a:rPr lang="en-US" dirty="0"/>
              <a:t>types, which are often supported on a variety of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virus </a:t>
            </a:r>
            <a:r>
              <a:rPr lang="en-US" dirty="0" smtClean="0"/>
              <a:t>can infect </a:t>
            </a:r>
            <a:r>
              <a:rPr lang="en-US" dirty="0"/>
              <a:t>some or all of the other files on that system with executable content when </a:t>
            </a:r>
            <a:r>
              <a:rPr lang="en-US" dirty="0" smtClean="0"/>
              <a:t>it executes. Depending </a:t>
            </a:r>
            <a:r>
              <a:rPr lang="en-US" dirty="0"/>
              <a:t>on the access permissions </a:t>
            </a:r>
            <a:r>
              <a:rPr lang="en-US" dirty="0" smtClean="0"/>
              <a:t>it has. </a:t>
            </a:r>
          </a:p>
          <a:p>
            <a:pPr lvl="1"/>
            <a:r>
              <a:rPr lang="en-US" dirty="0" smtClean="0"/>
              <a:t>Thus Viral </a:t>
            </a:r>
            <a:r>
              <a:rPr lang="en-US" dirty="0"/>
              <a:t>infection can be completely prevented </a:t>
            </a:r>
            <a:r>
              <a:rPr lang="en-US" dirty="0" smtClean="0"/>
              <a:t>by blocking </a:t>
            </a:r>
            <a:r>
              <a:rPr lang="en-US" dirty="0"/>
              <a:t>the virus from gaining entry in the first place. </a:t>
            </a:r>
            <a:endParaRPr lang="en-US" dirty="0" smtClean="0"/>
          </a:p>
          <a:p>
            <a:r>
              <a:rPr lang="en-US" dirty="0" smtClean="0"/>
              <a:t>Unfortunately</a:t>
            </a:r>
            <a:r>
              <a:rPr lang="en-US" dirty="0"/>
              <a:t>, prevention </a:t>
            </a:r>
            <a:r>
              <a:rPr lang="en-US" dirty="0" smtClean="0"/>
              <a:t>is extraordinarily </a:t>
            </a:r>
            <a:r>
              <a:rPr lang="en-US" dirty="0"/>
              <a:t>difficult because a virus can be part of any program outside a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unless one is content to take an absolutely bare piece of iron and write all one’s</a:t>
            </a:r>
            <a:br>
              <a:rPr lang="en-US" dirty="0"/>
            </a:br>
            <a:r>
              <a:rPr lang="en-US" dirty="0"/>
              <a:t>own system and application programs, one is vulnerable.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forms of infection </a:t>
            </a:r>
            <a:r>
              <a:rPr lang="en-US" dirty="0" smtClean="0"/>
              <a:t>can also </a:t>
            </a:r>
            <a:r>
              <a:rPr lang="en-US" dirty="0"/>
              <a:t>be blocked by denying normal users the right to modify programs on the </a:t>
            </a:r>
            <a:r>
              <a:rPr lang="en-US" dirty="0" smtClean="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3" y="543697"/>
            <a:ext cx="7765157" cy="5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97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computer virus </a:t>
            </a:r>
            <a:r>
              <a:rPr lang="en-US" dirty="0" smtClean="0"/>
              <a:t>(and many types </a:t>
            </a:r>
            <a:r>
              <a:rPr lang="en-US" dirty="0"/>
              <a:t>of </a:t>
            </a:r>
            <a:r>
              <a:rPr lang="en-US" dirty="0" smtClean="0"/>
              <a:t>current malware) </a:t>
            </a:r>
            <a:r>
              <a:rPr lang="en-US" dirty="0"/>
              <a:t>has three </a:t>
            </a:r>
            <a:r>
              <a:rPr lang="en-US" dirty="0" smtClean="0"/>
              <a:t>components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3" y="543697"/>
            <a:ext cx="7765157" cy="5026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04" y="2712592"/>
            <a:ext cx="10543997" cy="23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24362</TotalTime>
  <Words>859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Lecture # 25 - LAB</vt:lpstr>
      <vt:lpstr>Lecture # 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NU FAST</cp:lastModifiedBy>
  <cp:revision>503</cp:revision>
  <cp:lastPrinted>2022-08-31T10:35:52Z</cp:lastPrinted>
  <dcterms:created xsi:type="dcterms:W3CDTF">2022-08-11T15:54:49Z</dcterms:created>
  <dcterms:modified xsi:type="dcterms:W3CDTF">2022-11-08T10:09:27Z</dcterms:modified>
</cp:coreProperties>
</file>