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82" r:id="rId2"/>
    <p:sldId id="281" r:id="rId3"/>
    <p:sldId id="283" r:id="rId4"/>
    <p:sldId id="285" r:id="rId5"/>
    <p:sldId id="286" r:id="rId6"/>
    <p:sldId id="287" r:id="rId7"/>
    <p:sldId id="289" r:id="rId8"/>
    <p:sldId id="288" r:id="rId9"/>
    <p:sldId id="284" r:id="rId10"/>
    <p:sldId id="303" r:id="rId11"/>
    <p:sldId id="304" r:id="rId12"/>
    <p:sldId id="306" r:id="rId13"/>
    <p:sldId id="290" r:id="rId14"/>
    <p:sldId id="291" r:id="rId15"/>
    <p:sldId id="293" r:id="rId16"/>
    <p:sldId id="295" r:id="rId17"/>
    <p:sldId id="294" r:id="rId18"/>
    <p:sldId id="299" r:id="rId19"/>
    <p:sldId id="301" r:id="rId20"/>
    <p:sldId id="300" r:id="rId21"/>
    <p:sldId id="298" r:id="rId22"/>
    <p:sldId id="305" r:id="rId23"/>
    <p:sldId id="308" r:id="rId24"/>
    <p:sldId id="297" r:id="rId25"/>
    <p:sldId id="310" r:id="rId26"/>
    <p:sldId id="3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87DD-C0A4-4C9C-80F7-8672C7422A1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8385F-8D62-453E-AF48-0848A605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8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52774DF6-B944-4C7D-8032-D66B28BAB8F3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161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908-CC23-48C0-976B-10CC20990EB2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48FC-326D-4210-9B7F-1F78F2B0ABAC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5A1-B715-4328-ADC9-B20C16CF4F32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864-45E6-4FF3-9F56-3B20DBBFC3C2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96E-E0E0-40F4-841D-9F1A9F67B603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E4FC-E453-477B-A66B-F03CC82B7056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B869-8361-44D0-BD83-AE35A5C3BED5}" type="datetime1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ED7-1120-47C5-9976-8F42E2F562CF}" type="datetime1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31BB-02EA-4FD2-BB64-1808DDE74F74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2C61-A4AD-4435-B830-F4B215C43EE3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4A30-163A-4F79-B404-FE5245FD6953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298C-E6C4-409D-9160-EEEEF8DB9D31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956" y="702949"/>
            <a:ext cx="10946674" cy="149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700" dirty="0" smtClean="0"/>
              <a:t>CS 3002 Information Security</a:t>
            </a:r>
            <a:endParaRPr lang="en-US" sz="5400" dirty="0"/>
          </a:p>
          <a:p>
            <a:pPr algn="ctr"/>
            <a:r>
              <a:rPr lang="en-US" sz="4600" dirty="0" smtClean="0">
                <a:solidFill>
                  <a:srgbClr val="FF0000"/>
                </a:solidFill>
              </a:rPr>
              <a:t>                                                                   Fall 2022</a:t>
            </a:r>
            <a:endParaRPr lang="en-US" sz="4600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09969" y="3525988"/>
            <a:ext cx="5950662" cy="2652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sz="3200" dirty="0" smtClean="0"/>
              <a:t>Week # 8 – Lecture # 19, 20, 21</a:t>
            </a:r>
          </a:p>
          <a:p>
            <a:pPr algn="ctr"/>
            <a:endParaRPr lang="en-US" sz="2000" dirty="0" smtClean="0"/>
          </a:p>
          <a:p>
            <a:pPr marL="130175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14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, 15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16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Rabi </a:t>
            </a:r>
            <a:r>
              <a:rPr lang="en-US" sz="2000" dirty="0" err="1">
                <a:solidFill>
                  <a:srgbClr val="FF0000"/>
                </a:solidFill>
              </a:rPr>
              <a:t>ul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Awwal</a:t>
            </a:r>
            <a:r>
              <a:rPr lang="en-US" sz="2000" dirty="0">
                <a:solidFill>
                  <a:srgbClr val="FF0000"/>
                </a:solidFill>
              </a:rPr>
              <a:t>, 1444</a:t>
            </a:r>
          </a:p>
          <a:p>
            <a:pPr marL="130175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11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, 12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, 13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October 2022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 smtClean="0"/>
          </a:p>
          <a:p>
            <a:pPr marL="130175" indent="0" algn="ctr">
              <a:buNone/>
            </a:pPr>
            <a:r>
              <a:rPr lang="en-US" sz="2400" dirty="0" smtClean="0"/>
              <a:t>Dr. Nadeem Kafi Khan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9" y="1771385"/>
            <a:ext cx="5286336" cy="15014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02463" y="3418245"/>
            <a:ext cx="2953265" cy="3120667"/>
            <a:chOff x="8830020" y="2751654"/>
            <a:chExt cx="2953265" cy="3120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0020" y="2751654"/>
              <a:ext cx="2953265" cy="28729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87" y="5624636"/>
              <a:ext cx="1638529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9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2" y="593126"/>
            <a:ext cx="10850212" cy="40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80" y="458757"/>
            <a:ext cx="11083662" cy="8136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03" y="1596930"/>
            <a:ext cx="5611008" cy="1352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69" y="1596930"/>
            <a:ext cx="5630061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03" y="3274196"/>
            <a:ext cx="5639587" cy="1362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969" y="3274196"/>
            <a:ext cx="563958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Important 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72000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COMMENTS:   --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	Example:  SELECT * FROM `table`  </a:t>
            </a:r>
            <a:r>
              <a:rPr lang="en-US" altLang="en-US" sz="2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--selects everything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LOGIC:   ‘a’=‘a’</a:t>
            </a:r>
          </a:p>
          <a:p>
            <a:pPr lvl="1">
              <a:buNone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	Example: SELECT * FROM `table` WHERE ‘a’=‘a’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MULTI STATEMENTS:  S1; S2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	Example: SELECT * FROM `table`; DROP TABLE `table`;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43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6321" y="1186250"/>
            <a:ext cx="10971959" cy="4990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SQL injection (</a:t>
            </a:r>
            <a:r>
              <a:rPr lang="en-US" dirty="0" err="1"/>
              <a:t>SQLi</a:t>
            </a:r>
            <a:r>
              <a:rPr lang="en-US" dirty="0"/>
              <a:t>) attack is one of the most prevalent and dangerous network-based security threats.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err="1"/>
              <a:t>SQLi</a:t>
            </a:r>
            <a:r>
              <a:rPr lang="en-US" dirty="0"/>
              <a:t> attack is designed to exploit the nature of Web application pages. </a:t>
            </a:r>
            <a:endParaRPr lang="en-US" dirty="0" smtClean="0"/>
          </a:p>
          <a:p>
            <a:pPr lvl="1"/>
            <a:r>
              <a:rPr lang="en-US" dirty="0" smtClean="0"/>
              <a:t>Most </a:t>
            </a:r>
            <a:r>
              <a:rPr lang="en-US" dirty="0"/>
              <a:t>current </a:t>
            </a:r>
            <a:r>
              <a:rPr lang="en-US" dirty="0" smtClean="0"/>
              <a:t>websites have </a:t>
            </a:r>
            <a:r>
              <a:rPr lang="en-US" dirty="0"/>
              <a:t>dynamic components and content. Many such pages ask for information, </a:t>
            </a:r>
            <a:r>
              <a:rPr lang="en-US" dirty="0" smtClean="0"/>
              <a:t>such as </a:t>
            </a:r>
            <a:r>
              <a:rPr lang="en-US" dirty="0"/>
              <a:t>location, personal identity information, and credit card </a:t>
            </a:r>
            <a:r>
              <a:rPr lang="en-US" dirty="0" smtClean="0"/>
              <a:t>information. This </a:t>
            </a:r>
            <a:r>
              <a:rPr lang="en-US" dirty="0"/>
              <a:t>dynamic content is usually transferred to and from back-end databases that contain volumes </a:t>
            </a:r>
            <a:r>
              <a:rPr lang="en-US" dirty="0" smtClean="0"/>
              <a:t>of information.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application server webpage will make SQL queries to databases </a:t>
            </a:r>
            <a:r>
              <a:rPr lang="en-US" dirty="0" smtClean="0"/>
              <a:t>to send </a:t>
            </a:r>
            <a:r>
              <a:rPr lang="en-US" dirty="0"/>
              <a:t>and receive information critical to making a positive user experience.</a:t>
            </a:r>
          </a:p>
          <a:p>
            <a:r>
              <a:rPr lang="en-US" dirty="0"/>
              <a:t>In such an environment, an </a:t>
            </a:r>
            <a:r>
              <a:rPr lang="en-US" dirty="0" err="1"/>
              <a:t>SQLi</a:t>
            </a:r>
            <a:r>
              <a:rPr lang="en-US" dirty="0"/>
              <a:t> attack is designed to send malicious </a:t>
            </a:r>
            <a:r>
              <a:rPr lang="en-US" dirty="0" smtClean="0"/>
              <a:t>SQL commands </a:t>
            </a:r>
            <a:r>
              <a:rPr lang="en-US" dirty="0"/>
              <a:t>to the database server.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most common attack goal is bulk </a:t>
            </a:r>
            <a:r>
              <a:rPr lang="en-US" dirty="0" smtClean="0"/>
              <a:t>extraction of </a:t>
            </a:r>
            <a:r>
              <a:rPr lang="en-US" dirty="0"/>
              <a:t>data. </a:t>
            </a:r>
            <a:endParaRPr lang="en-US" dirty="0" smtClean="0"/>
          </a:p>
          <a:p>
            <a:pPr lvl="1"/>
            <a:r>
              <a:rPr lang="en-US" dirty="0" smtClean="0"/>
              <a:t>Attackers </a:t>
            </a:r>
            <a:r>
              <a:rPr lang="en-US" dirty="0"/>
              <a:t>can dump database tables with hundreds of thousands of customer records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Depending </a:t>
            </a:r>
            <a:r>
              <a:rPr lang="en-US" dirty="0"/>
              <a:t>on the environment, SQL injection can also be </a:t>
            </a:r>
            <a:r>
              <a:rPr lang="en-US" dirty="0" smtClean="0"/>
              <a:t>exploited to </a:t>
            </a:r>
            <a:r>
              <a:rPr lang="en-US" dirty="0"/>
              <a:t>modify or delete data, execute arbitrary operating system commands, or </a:t>
            </a:r>
            <a:r>
              <a:rPr lang="en-US" dirty="0" smtClean="0"/>
              <a:t>launch denial-of-service </a:t>
            </a:r>
            <a:r>
              <a:rPr lang="en-US" dirty="0"/>
              <a:t>(</a:t>
            </a:r>
            <a:r>
              <a:rPr lang="en-US" dirty="0" err="1"/>
              <a:t>DoS</a:t>
            </a:r>
            <a:r>
              <a:rPr lang="en-US" dirty="0"/>
              <a:t>) attacks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21" y="495477"/>
            <a:ext cx="10239688" cy="5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26" y="379436"/>
            <a:ext cx="4698806" cy="609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26" y="1325466"/>
            <a:ext cx="10927888" cy="50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7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2" y="450746"/>
            <a:ext cx="4587470" cy="525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2" y="1244004"/>
            <a:ext cx="11024309" cy="2233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972" y="3953935"/>
            <a:ext cx="11024309" cy="17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61131" y="1059722"/>
            <a:ext cx="9342112" cy="5479190"/>
            <a:chOff x="2989931" y="877160"/>
            <a:chExt cx="5934628" cy="35228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4445" y="877160"/>
              <a:ext cx="5830114" cy="5811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6999" y="1552578"/>
              <a:ext cx="4525006" cy="18004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9931" y="3447366"/>
              <a:ext cx="5792008" cy="952633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72" y="450746"/>
            <a:ext cx="4587470" cy="52543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643449" y="3002692"/>
            <a:ext cx="593125" cy="691978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6385" y="0"/>
            <a:ext cx="623923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482" y="1309816"/>
            <a:ext cx="279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 – Tier Architecture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63" y="475459"/>
            <a:ext cx="5455808" cy="47601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37063" y="1565209"/>
            <a:ext cx="11299283" cy="3451382"/>
            <a:chOff x="464226" y="1293360"/>
            <a:chExt cx="11299283" cy="34513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226" y="1293360"/>
              <a:ext cx="5601482" cy="15527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226" y="3010950"/>
              <a:ext cx="5563376" cy="17337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2027" y="1299538"/>
              <a:ext cx="5601482" cy="22005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2027" y="3527991"/>
              <a:ext cx="5582429" cy="990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4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Attack types can be grouped into three main categories: </a:t>
            </a:r>
            <a:r>
              <a:rPr lang="en-US" dirty="0" err="1"/>
              <a:t>inband</a:t>
            </a:r>
            <a:r>
              <a:rPr lang="en-US" dirty="0"/>
              <a:t>, </a:t>
            </a:r>
            <a:r>
              <a:rPr lang="en-US" dirty="0" smtClean="0"/>
              <a:t>inferential, and </a:t>
            </a:r>
            <a:r>
              <a:rPr lang="en-US" dirty="0"/>
              <a:t>out-of-band.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in-band</a:t>
            </a:r>
            <a:r>
              <a:rPr lang="en-US" dirty="0" smtClean="0"/>
              <a:t> </a:t>
            </a:r>
            <a:r>
              <a:rPr lang="en-US" dirty="0"/>
              <a:t>attack uses the same communication channel for injecting SQL code and retrieving results. The retrieved data are presented directly in </a:t>
            </a:r>
            <a:r>
              <a:rPr lang="en-US" dirty="0" smtClean="0"/>
              <a:t>the application </a:t>
            </a:r>
            <a:r>
              <a:rPr lang="en-US" dirty="0"/>
              <a:t>webpage. </a:t>
            </a:r>
            <a:endParaRPr lang="en-US" dirty="0" smtClean="0"/>
          </a:p>
          <a:p>
            <a:r>
              <a:rPr lang="en-US" dirty="0"/>
              <a:t>With an </a:t>
            </a:r>
            <a:r>
              <a:rPr lang="en-US" b="1" dirty="0">
                <a:solidFill>
                  <a:srgbClr val="FF0000"/>
                </a:solidFill>
              </a:rPr>
              <a:t>inferential attack</a:t>
            </a:r>
            <a:r>
              <a:rPr lang="en-US" dirty="0"/>
              <a:t>, there is no actual transfer of data, but the </a:t>
            </a:r>
            <a:r>
              <a:rPr lang="en-US" dirty="0" smtClean="0"/>
              <a:t>attacker is </a:t>
            </a:r>
            <a:r>
              <a:rPr lang="en-US" dirty="0"/>
              <a:t>able to reconstruct the information by sending particular requests and </a:t>
            </a:r>
            <a:r>
              <a:rPr lang="en-US" dirty="0" smtClean="0"/>
              <a:t>observing the </a:t>
            </a:r>
            <a:r>
              <a:rPr lang="en-US" dirty="0"/>
              <a:t>resulting behavior of </a:t>
            </a:r>
            <a:r>
              <a:rPr lang="en-US" dirty="0" smtClean="0"/>
              <a:t>the website / database </a:t>
            </a:r>
            <a:r>
              <a:rPr lang="en-US" dirty="0"/>
              <a:t>server.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out-of-band attack</a:t>
            </a:r>
            <a:r>
              <a:rPr lang="en-US" dirty="0"/>
              <a:t>, data are retrieved using a different channel (e.g., </a:t>
            </a:r>
            <a:r>
              <a:rPr lang="en-US" dirty="0" smtClean="0"/>
              <a:t>an e-mail </a:t>
            </a:r>
            <a:r>
              <a:rPr lang="en-US" dirty="0"/>
              <a:t>with the results of the query is generated and sent to the tester). This can </a:t>
            </a:r>
            <a:r>
              <a:rPr lang="en-US" dirty="0" smtClean="0"/>
              <a:t>be used </a:t>
            </a:r>
            <a:r>
              <a:rPr lang="en-US" dirty="0"/>
              <a:t>when there are limitations </a:t>
            </a:r>
            <a:r>
              <a:rPr lang="en-US" dirty="0" smtClean="0"/>
              <a:t>on information </a:t>
            </a:r>
            <a:r>
              <a:rPr lang="en-US" dirty="0"/>
              <a:t>retrieval, but outbound </a:t>
            </a:r>
            <a:r>
              <a:rPr lang="en-US" dirty="0" smtClean="0"/>
              <a:t>connectivity from </a:t>
            </a:r>
            <a:r>
              <a:rPr lang="en-US" dirty="0"/>
              <a:t>the database server is lax.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19 - </a:t>
            </a:r>
            <a:r>
              <a:rPr lang="en-US" b="1" dirty="0" smtClean="0">
                <a:solidFill>
                  <a:srgbClr val="FF0000"/>
                </a:solidFill>
              </a:rPr>
              <a:t>LAB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Exam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9" y="2630690"/>
            <a:ext cx="5767473" cy="2344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70" y="1539828"/>
            <a:ext cx="6271515" cy="2243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95" y="4740885"/>
            <a:ext cx="7343990" cy="13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458995" y="185351"/>
            <a:ext cx="6771503" cy="6536124"/>
            <a:chOff x="1659004" y="528005"/>
            <a:chExt cx="5799590" cy="5904441"/>
          </a:xfrm>
        </p:grpSpPr>
        <p:grpSp>
          <p:nvGrpSpPr>
            <p:cNvPr id="9" name="Group 8"/>
            <p:cNvGrpSpPr/>
            <p:nvPr/>
          </p:nvGrpSpPr>
          <p:grpSpPr>
            <a:xfrm>
              <a:off x="1659004" y="528005"/>
              <a:ext cx="5799590" cy="3809217"/>
              <a:chOff x="3205657" y="720736"/>
              <a:chExt cx="5830114" cy="398403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81049" y="1750614"/>
                <a:ext cx="5430008" cy="419158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5657" y="720736"/>
                <a:ext cx="5830114" cy="106694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1049" y="2300935"/>
                <a:ext cx="3829584" cy="40010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1049" y="2817563"/>
                <a:ext cx="5430008" cy="400106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1049" y="3320579"/>
                <a:ext cx="5420481" cy="171474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522" y="3561609"/>
                <a:ext cx="5430008" cy="1143160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66638" y="4441443"/>
              <a:ext cx="5591955" cy="1991003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2323070" y="185351"/>
            <a:ext cx="1532238" cy="197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66970" y="562388"/>
            <a:ext cx="8689137" cy="5702488"/>
            <a:chOff x="2913857" y="562389"/>
            <a:chExt cx="5820587" cy="36771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3857" y="562389"/>
              <a:ext cx="5820587" cy="328658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3963" y="3848973"/>
              <a:ext cx="5420481" cy="390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838" y="365125"/>
            <a:ext cx="10948086" cy="845837"/>
          </a:xfrm>
        </p:spPr>
        <p:txBody>
          <a:bodyPr/>
          <a:lstStyle/>
          <a:p>
            <a:r>
              <a:rPr lang="en-US" dirty="0" smtClean="0"/>
              <a:t>SQL Injection – Summary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7838" y="1309203"/>
            <a:ext cx="7575789" cy="3015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7838" y="4422493"/>
            <a:ext cx="9614810" cy="19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838" y="365125"/>
            <a:ext cx="10948086" cy="845837"/>
          </a:xfrm>
        </p:spPr>
        <p:txBody>
          <a:bodyPr/>
          <a:lstStyle/>
          <a:p>
            <a:r>
              <a:rPr lang="en-US" dirty="0" smtClean="0"/>
              <a:t>SQL Injection – Summary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3" y="1564585"/>
            <a:ext cx="10671443" cy="1561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41" y="4299421"/>
            <a:ext cx="10645224" cy="149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0" y="438389"/>
            <a:ext cx="4467819" cy="537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93" y="1210400"/>
            <a:ext cx="8013107" cy="5328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8589" y="391408"/>
            <a:ext cx="857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70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7838" y="365126"/>
            <a:ext cx="10735962" cy="79652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Prepared Statement: Example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914404" y="1596966"/>
            <a:ext cx="10637108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buFontTx/>
              <a:buNone/>
              <a:defRPr/>
            </a:pPr>
            <a:r>
              <a:rPr lang="en-US" sz="2000" dirty="0" err="1">
                <a:solidFill>
                  <a:srgbClr val="FF0000"/>
                </a:solidFill>
              </a:rPr>
              <a:t>PreparedStatement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ps</a:t>
            </a:r>
            <a:r>
              <a:rPr lang="en-US" sz="2000" dirty="0">
                <a:solidFill>
                  <a:srgbClr val="FF0000"/>
                </a:solidFill>
              </a:rPr>
              <a:t> =</a:t>
            </a:r>
          </a:p>
          <a:p>
            <a:pPr algn="l"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     </a:t>
            </a:r>
            <a:r>
              <a:rPr lang="en-US" sz="2000" dirty="0" err="1">
                <a:solidFill>
                  <a:srgbClr val="FF0000"/>
                </a:solidFill>
              </a:rPr>
              <a:t>db.prepareStatement</a:t>
            </a:r>
            <a:r>
              <a:rPr lang="en-US" sz="2000" dirty="0">
                <a:solidFill>
                  <a:srgbClr val="FF0000"/>
                </a:solidFill>
              </a:rPr>
              <a:t>("SELECT pizza, toppings, quantity, </a:t>
            </a:r>
            <a:r>
              <a:rPr lang="en-US" sz="2000" dirty="0" err="1">
                <a:solidFill>
                  <a:srgbClr val="FF0000"/>
                </a:solidFill>
              </a:rPr>
              <a:t>order_day</a:t>
            </a:r>
            <a:r>
              <a:rPr lang="en-US" sz="2000" dirty="0">
                <a:solidFill>
                  <a:srgbClr val="FF0000"/>
                </a:solidFill>
              </a:rPr>
              <a:t> "</a:t>
            </a:r>
          </a:p>
          <a:p>
            <a:pPr algn="l"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                        + "FROM orders WHERE </a:t>
            </a:r>
            <a:r>
              <a:rPr lang="en-US" sz="2000" dirty="0" err="1">
                <a:solidFill>
                  <a:srgbClr val="FF0000"/>
                </a:solidFill>
              </a:rPr>
              <a:t>userid</a:t>
            </a:r>
            <a:r>
              <a:rPr lang="en-US" sz="2000" dirty="0">
                <a:solidFill>
                  <a:srgbClr val="FF0000"/>
                </a:solidFill>
              </a:rPr>
              <a:t>=? AND </a:t>
            </a:r>
            <a:r>
              <a:rPr lang="en-US" sz="2000" dirty="0" err="1">
                <a:solidFill>
                  <a:srgbClr val="FF0000"/>
                </a:solidFill>
              </a:rPr>
              <a:t>order_month</a:t>
            </a:r>
            <a:r>
              <a:rPr lang="en-US" sz="2000" dirty="0">
                <a:solidFill>
                  <a:srgbClr val="FF0000"/>
                </a:solidFill>
              </a:rPr>
              <a:t>=?");</a:t>
            </a:r>
          </a:p>
          <a:p>
            <a:pPr algn="l">
              <a:buFontTx/>
              <a:buNone/>
              <a:defRPr/>
            </a:pPr>
            <a:r>
              <a:rPr lang="en-US" sz="2000" dirty="0" err="1">
                <a:solidFill>
                  <a:srgbClr val="FF0000"/>
                </a:solidFill>
              </a:rPr>
              <a:t>ps.setInt</a:t>
            </a:r>
            <a:r>
              <a:rPr lang="en-US" sz="2000" dirty="0">
                <a:solidFill>
                  <a:srgbClr val="FF0000"/>
                </a:solidFill>
              </a:rPr>
              <a:t>(1, </a:t>
            </a:r>
            <a:r>
              <a:rPr lang="en-US" sz="2000" dirty="0" err="1">
                <a:solidFill>
                  <a:srgbClr val="FF0000"/>
                </a:solidFill>
              </a:rPr>
              <a:t>session.getCurrentUserId</a:t>
            </a:r>
            <a:r>
              <a:rPr lang="en-US" sz="2000" dirty="0">
                <a:solidFill>
                  <a:srgbClr val="FF0000"/>
                </a:solidFill>
              </a:rPr>
              <a:t>());</a:t>
            </a:r>
          </a:p>
          <a:p>
            <a:pPr algn="l">
              <a:buFontTx/>
              <a:buNone/>
              <a:defRPr/>
            </a:pPr>
            <a:r>
              <a:rPr lang="en-US" sz="2000" dirty="0" err="1">
                <a:solidFill>
                  <a:srgbClr val="FF0000"/>
                </a:solidFill>
              </a:rPr>
              <a:t>ps.setInt</a:t>
            </a:r>
            <a:r>
              <a:rPr lang="en-US" sz="2000" dirty="0">
                <a:solidFill>
                  <a:srgbClr val="FF0000"/>
                </a:solidFill>
              </a:rPr>
              <a:t>(2, </a:t>
            </a:r>
            <a:r>
              <a:rPr lang="en-US" sz="2000" dirty="0" err="1">
                <a:solidFill>
                  <a:srgbClr val="FF0000"/>
                </a:solidFill>
              </a:rPr>
              <a:t>Integer.parseInt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request.getParamenter</a:t>
            </a:r>
            <a:r>
              <a:rPr lang="en-US" sz="2000" dirty="0">
                <a:solidFill>
                  <a:srgbClr val="FF0000"/>
                </a:solidFill>
              </a:rPr>
              <a:t>("month")));</a:t>
            </a:r>
          </a:p>
          <a:p>
            <a:pPr algn="l">
              <a:buFontTx/>
              <a:buNone/>
              <a:defRPr/>
            </a:pPr>
            <a:r>
              <a:rPr lang="en-US" sz="2000" dirty="0" err="1">
                <a:solidFill>
                  <a:srgbClr val="FF0000"/>
                </a:solidFill>
              </a:rPr>
              <a:t>ResultSet</a:t>
            </a:r>
            <a:r>
              <a:rPr lang="en-US" sz="2000" dirty="0">
                <a:solidFill>
                  <a:srgbClr val="FF0000"/>
                </a:solidFill>
              </a:rPr>
              <a:t> res = </a:t>
            </a:r>
            <a:r>
              <a:rPr lang="en-US" sz="2000" dirty="0" err="1">
                <a:solidFill>
                  <a:srgbClr val="FF0000"/>
                </a:solidFill>
              </a:rPr>
              <a:t>ps.executeQuery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948226" y="3023155"/>
            <a:ext cx="348460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sz="2000" dirty="0">
                <a:solidFill>
                  <a:srgbClr val="008000"/>
                </a:solidFill>
              </a:rPr>
              <a:t>Bind variable (data placeholder)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7948227" y="2541454"/>
            <a:ext cx="0" cy="7762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 flipV="1">
            <a:off x="5731346" y="2867572"/>
            <a:ext cx="2216880" cy="1326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5717060" y="2541454"/>
            <a:ext cx="0" cy="3063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7838" y="3792330"/>
            <a:ext cx="10933674" cy="21512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Query parsed without parameters</a:t>
            </a:r>
          </a:p>
          <a:p>
            <a:pPr eaLnBrk="1" hangingPunct="1"/>
            <a:r>
              <a:rPr lang="en-US" altLang="en-US" sz="2400" dirty="0">
                <a:solidFill>
                  <a:srgbClr val="008000"/>
                </a:solidFill>
              </a:rPr>
              <a:t>Bind variables</a:t>
            </a:r>
            <a:r>
              <a:rPr lang="en-US" altLang="en-US" sz="2400" dirty="0"/>
              <a:t>: ? placeholders guaranteed to be data (not control). Bind variables are typed 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, string, …) </a:t>
            </a:r>
          </a:p>
          <a:p>
            <a:pPr eaLnBrk="1" hangingPunct="1"/>
            <a:r>
              <a:rPr lang="en-US" altLang="en-US" sz="2400" dirty="0">
                <a:solidFill>
                  <a:srgbClr val="008000"/>
                </a:solidFill>
              </a:rPr>
              <a:t>Prepared statements </a:t>
            </a:r>
            <a:r>
              <a:rPr lang="en-US" altLang="en-US" sz="2400" dirty="0"/>
              <a:t>allow creation of static queries with bind variables → preserves the structure of intended query</a:t>
            </a:r>
          </a:p>
        </p:txBody>
      </p:sp>
      <p:sp>
        <p:nvSpPr>
          <p:cNvPr id="33801" name="Slide Number Placeholder 5"/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2C0D19A2-E845-403E-81B2-B7ECB6C15FFC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3802" name="Rectangle 4"/>
          <p:cNvSpPr>
            <a:spLocks noChangeArrowheads="1"/>
          </p:cNvSpPr>
          <p:nvPr/>
        </p:nvSpPr>
        <p:spPr bwMode="auto">
          <a:xfrm>
            <a:off x="4291014" y="1161651"/>
            <a:ext cx="622458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http://java.sun.com/docs/books/tutorial/jdbc/basics/prepared.html</a:t>
            </a:r>
          </a:p>
        </p:txBody>
      </p:sp>
    </p:spTree>
    <p:extLst>
      <p:ext uri="{BB962C8B-B14F-4D97-AF65-F5344CB8AC3E}">
        <p14:creationId xmlns:p14="http://schemas.microsoft.com/office/powerpoint/2010/main" val="41926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0" y="438389"/>
            <a:ext cx="4467819" cy="53779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83696" y="1221427"/>
            <a:ext cx="8945406" cy="4734530"/>
            <a:chOff x="3009118" y="1196714"/>
            <a:chExt cx="5601482" cy="24863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118" y="1196714"/>
              <a:ext cx="5601482" cy="127652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6750" y="2473242"/>
              <a:ext cx="5553850" cy="120984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118589" y="391408"/>
            <a:ext cx="857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0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20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Identify, Credential and Access Management (ICAM)</a:t>
            </a:r>
          </a:p>
          <a:p>
            <a:pPr lvl="1"/>
            <a:r>
              <a:rPr lang="en-US" dirty="0" smtClean="0"/>
              <a:t>Figure 4.2 discussed thoroughly and section was given as reading assignment</a:t>
            </a:r>
          </a:p>
          <a:p>
            <a:r>
              <a:rPr lang="en-US" dirty="0" smtClean="0"/>
              <a:t>Database Security </a:t>
            </a:r>
          </a:p>
          <a:p>
            <a:r>
              <a:rPr lang="en-US" dirty="0" smtClean="0"/>
              <a:t>RDBMS</a:t>
            </a:r>
          </a:p>
          <a:p>
            <a:r>
              <a:rPr lang="en-US" dirty="0" smtClean="0"/>
              <a:t>SQL (as code) execution </a:t>
            </a:r>
          </a:p>
          <a:p>
            <a:r>
              <a:rPr lang="en-US" dirty="0" smtClean="0"/>
              <a:t>Web Application scenario  discussed for SQL Injection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77" y="510597"/>
            <a:ext cx="9279595" cy="46558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74977" y="1163722"/>
            <a:ext cx="9724768" cy="5375190"/>
            <a:chOff x="3585812" y="3171789"/>
            <a:chExt cx="5039428" cy="27598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5812" y="3171789"/>
              <a:ext cx="5020376" cy="51442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5812" y="3673854"/>
              <a:ext cx="5039428" cy="2257740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556951" y="6203091"/>
            <a:ext cx="8872152" cy="311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74" y="19397"/>
            <a:ext cx="7043352" cy="68386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0768" y="2236573"/>
            <a:ext cx="1878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Self Reading as per the explanation during the lecture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97" y="0"/>
            <a:ext cx="6255523" cy="6858000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3459895" y="2471352"/>
            <a:ext cx="840260" cy="1495167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72496" y="2903838"/>
            <a:ext cx="75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Self Study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5" y="1126653"/>
            <a:ext cx="11789079" cy="54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21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security</a:t>
            </a:r>
          </a:p>
          <a:p>
            <a:r>
              <a:rPr lang="en-US" dirty="0" smtClean="0"/>
              <a:t>SQL Injection Attack</a:t>
            </a:r>
          </a:p>
          <a:p>
            <a:r>
              <a:rPr lang="en-US" dirty="0" smtClean="0"/>
              <a:t>Steps involved in a typical SQL Injection attack</a:t>
            </a:r>
          </a:p>
          <a:p>
            <a:r>
              <a:rPr lang="en-US" dirty="0" smtClean="0"/>
              <a:t> The Injection techniques</a:t>
            </a:r>
          </a:p>
          <a:p>
            <a:r>
              <a:rPr lang="en-US" dirty="0" smtClean="0"/>
              <a:t>SQL Injection attack types</a:t>
            </a:r>
          </a:p>
          <a:p>
            <a:pPr lvl="1"/>
            <a:r>
              <a:rPr lang="en-US" dirty="0" smtClean="0"/>
              <a:t>In-band, out-of-band, inferential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20196</TotalTime>
  <Words>640</Words>
  <Application>Microsoft Office PowerPoint</Application>
  <PresentationFormat>Widescreen</PresentationFormat>
  <Paragraphs>89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Lecture # 19 - LAB</vt:lpstr>
      <vt:lpstr>Lecture # 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# 21</vt:lpstr>
      <vt:lpstr>PowerPoint Presentation</vt:lpstr>
      <vt:lpstr>PowerPoint Presentation</vt:lpstr>
      <vt:lpstr>Important SQL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Attack types can be grouped into three main categories: inband, inferential, and out-of-band. </vt:lpstr>
      <vt:lpstr>PowerPoint Presentation</vt:lpstr>
      <vt:lpstr>PowerPoint Presentation</vt:lpstr>
      <vt:lpstr>SQL Injection – Summary</vt:lpstr>
      <vt:lpstr>SQL Injection – Summary</vt:lpstr>
      <vt:lpstr>PowerPoint Presentation</vt:lpstr>
      <vt:lpstr>Prepared Statement: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InfoSec CLOs and Topic List</dc:title>
  <dc:creator>NU FAST</dc:creator>
  <cp:lastModifiedBy>NU FAST</cp:lastModifiedBy>
  <cp:revision>402</cp:revision>
  <cp:lastPrinted>2022-08-31T10:35:52Z</cp:lastPrinted>
  <dcterms:created xsi:type="dcterms:W3CDTF">2022-08-11T15:54:49Z</dcterms:created>
  <dcterms:modified xsi:type="dcterms:W3CDTF">2022-10-13T18:39:30Z</dcterms:modified>
</cp:coreProperties>
</file>