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82" r:id="rId2"/>
    <p:sldId id="281" r:id="rId3"/>
    <p:sldId id="285" r:id="rId4"/>
    <p:sldId id="286" r:id="rId5"/>
    <p:sldId id="293" r:id="rId6"/>
    <p:sldId id="289" r:id="rId7"/>
    <p:sldId id="295" r:id="rId8"/>
    <p:sldId id="290" r:id="rId9"/>
    <p:sldId id="292" r:id="rId10"/>
    <p:sldId id="294" r:id="rId11"/>
    <p:sldId id="291" r:id="rId12"/>
    <p:sldId id="288" r:id="rId13"/>
    <p:sldId id="304" r:id="rId14"/>
    <p:sldId id="283" r:id="rId15"/>
    <p:sldId id="299" r:id="rId16"/>
    <p:sldId id="296" r:id="rId17"/>
    <p:sldId id="300" r:id="rId18"/>
    <p:sldId id="303" r:id="rId19"/>
    <p:sldId id="297" r:id="rId20"/>
    <p:sldId id="301" r:id="rId21"/>
    <p:sldId id="298" r:id="rId22"/>
    <p:sldId id="302" r:id="rId23"/>
    <p:sldId id="284" r:id="rId24"/>
    <p:sldId id="305" r:id="rId25"/>
    <p:sldId id="306" r:id="rId26"/>
    <p:sldId id="310" r:id="rId27"/>
    <p:sldId id="308" r:id="rId28"/>
    <p:sldId id="312" r:id="rId29"/>
    <p:sldId id="311" r:id="rId30"/>
    <p:sldId id="323" r:id="rId31"/>
    <p:sldId id="324" r:id="rId32"/>
    <p:sldId id="307" r:id="rId33"/>
    <p:sldId id="321" r:id="rId34"/>
    <p:sldId id="322" r:id="rId35"/>
    <p:sldId id="325" r:id="rId36"/>
    <p:sldId id="326" r:id="rId37"/>
    <p:sldId id="32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87DD-C0A4-4C9C-80F7-8672C7422A10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385F-8D62-453E-AF48-0848A605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8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4908-CC23-48C0-976B-10CC20990EB2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48FC-326D-4210-9B7F-1F78F2B0ABAC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5A1-B715-4328-ADC9-B20C16CF4F32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864-45E6-4FF3-9F56-3B20DBBFC3C2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996E-E0E0-40F4-841D-9F1A9F67B603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E4FC-E453-477B-A66B-F03CC82B7056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B869-8361-44D0-BD83-AE35A5C3BED5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ED7-1120-47C5-9976-8F42E2F562CF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31BB-02EA-4FD2-BB64-1808DDE74F74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2C61-A4AD-4435-B830-F4B215C43EE3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4A30-163A-4F79-B404-FE5245FD6953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298C-E6C4-409D-9160-EEEEF8DB9D31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0C4D-0BA1-4E54-8DFC-01810EC9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956" y="702949"/>
            <a:ext cx="10946674" cy="149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700" dirty="0" smtClean="0"/>
              <a:t>CS 3002 Information Security</a:t>
            </a:r>
            <a:endParaRPr lang="en-US" sz="5400" dirty="0"/>
          </a:p>
          <a:p>
            <a:pPr algn="ctr"/>
            <a:r>
              <a:rPr lang="en-US" sz="4600" dirty="0" smtClean="0">
                <a:solidFill>
                  <a:srgbClr val="FF0000"/>
                </a:solidFill>
              </a:rPr>
              <a:t>                                                                   Fall 2022</a:t>
            </a:r>
            <a:endParaRPr lang="en-US" sz="4600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09969" y="3525988"/>
            <a:ext cx="5950662" cy="2652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ctr">
              <a:buNone/>
            </a:pPr>
            <a:r>
              <a:rPr lang="en-US" sz="3200" dirty="0" smtClean="0"/>
              <a:t>Week # 9 – Lecture # 22, 23, 24</a:t>
            </a:r>
          </a:p>
          <a:p>
            <a:pPr algn="ctr"/>
            <a:endParaRPr lang="en-US" sz="2000" dirty="0" smtClean="0"/>
          </a:p>
          <a:p>
            <a:pPr marL="130175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20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21</a:t>
            </a:r>
            <a:r>
              <a:rPr lang="en-US" sz="2000" baseline="30000" dirty="0" smtClean="0">
                <a:solidFill>
                  <a:srgbClr val="FF0000"/>
                </a:solidFill>
              </a:rPr>
              <a:t>st</a:t>
            </a:r>
            <a:r>
              <a:rPr lang="en-US" sz="2000" dirty="0" smtClean="0">
                <a:solidFill>
                  <a:srgbClr val="FF0000"/>
                </a:solidFill>
              </a:rPr>
              <a:t>, 22</a:t>
            </a:r>
            <a:r>
              <a:rPr lang="en-US" sz="2000" baseline="30000" dirty="0" smtClean="0">
                <a:solidFill>
                  <a:srgbClr val="FF0000"/>
                </a:solidFill>
              </a:rPr>
              <a:t>nd</a:t>
            </a:r>
            <a:r>
              <a:rPr lang="en-US" sz="2000" dirty="0" smtClean="0">
                <a:solidFill>
                  <a:srgbClr val="FF0000"/>
                </a:solidFill>
              </a:rPr>
              <a:t> Rabi </a:t>
            </a:r>
            <a:r>
              <a:rPr lang="en-US" sz="2000" dirty="0" err="1">
                <a:solidFill>
                  <a:srgbClr val="FF0000"/>
                </a:solidFill>
              </a:rPr>
              <a:t>ul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Awwal</a:t>
            </a:r>
            <a:r>
              <a:rPr lang="en-US" sz="2000" dirty="0">
                <a:solidFill>
                  <a:srgbClr val="FF0000"/>
                </a:solidFill>
              </a:rPr>
              <a:t>, 1444</a:t>
            </a:r>
          </a:p>
          <a:p>
            <a:pPr marL="130175" indent="0"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18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19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, 20</a:t>
            </a:r>
            <a:r>
              <a:rPr lang="en-US" sz="2000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October 2022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 smtClean="0"/>
          </a:p>
          <a:p>
            <a:pPr marL="130175" indent="0" algn="ctr">
              <a:buNone/>
            </a:pPr>
            <a:r>
              <a:rPr lang="en-US" sz="2400" dirty="0" smtClean="0"/>
              <a:t>Dr. Nadeem Kafi Khan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9" y="1771385"/>
            <a:ext cx="5286336" cy="1501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02463" y="3418245"/>
            <a:ext cx="2953265" cy="3120667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60" y="117037"/>
            <a:ext cx="6024989" cy="6740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9349" y="1943411"/>
            <a:ext cx="2588754" cy="926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6992" y="3006438"/>
            <a:ext cx="2724530" cy="96215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584357" y="4263081"/>
            <a:ext cx="679621" cy="481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76985" y="4263081"/>
            <a:ext cx="543696" cy="5436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560" y="3406394"/>
            <a:ext cx="31092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TenLTStd-Roman"/>
              </a:rPr>
              <a:t>A user who knows the </a:t>
            </a:r>
            <a:r>
              <a:rPr lang="en-US" sz="1600" dirty="0" smtClean="0">
                <a:solidFill>
                  <a:srgbClr val="FF0000"/>
                </a:solidFill>
                <a:latin typeface="TimesTenLTStd-Roman"/>
              </a:rPr>
              <a:t>structure of </a:t>
            </a:r>
            <a:r>
              <a:rPr lang="en-US" sz="1600" dirty="0">
                <a:solidFill>
                  <a:srgbClr val="FF0000"/>
                </a:solidFill>
                <a:latin typeface="TimesTenLTStd-Roman"/>
              </a:rPr>
              <a:t>the Inventory table and who knows that the view tables maintain the same </a:t>
            </a:r>
            <a:r>
              <a:rPr lang="en-US" sz="1600" dirty="0" smtClean="0">
                <a:solidFill>
                  <a:srgbClr val="FF0000"/>
                </a:solidFill>
                <a:latin typeface="TimesTenLTStd-Roman"/>
              </a:rPr>
              <a:t>row order </a:t>
            </a:r>
            <a:r>
              <a:rPr lang="en-US" sz="1600" dirty="0">
                <a:solidFill>
                  <a:srgbClr val="FF0000"/>
                </a:solidFill>
                <a:latin typeface="TimesTenLTStd-Roman"/>
              </a:rPr>
              <a:t>as the Inventory table is then able to merge the two views to construct the </a:t>
            </a:r>
            <a:r>
              <a:rPr lang="en-US" sz="1600" dirty="0" smtClean="0">
                <a:solidFill>
                  <a:srgbClr val="FF0000"/>
                </a:solidFill>
                <a:latin typeface="TimesTenLTStd-Roman"/>
              </a:rPr>
              <a:t>table shown </a:t>
            </a:r>
            <a:r>
              <a:rPr lang="en-US" sz="1600" dirty="0">
                <a:solidFill>
                  <a:srgbClr val="FF0000"/>
                </a:solidFill>
                <a:latin typeface="TimesTenLTStd-Roman"/>
              </a:rPr>
              <a:t>in Figure 5.8c. This violates the access control policy that the relationship </a:t>
            </a:r>
            <a:r>
              <a:rPr lang="en-US" sz="1600" dirty="0" smtClean="0">
                <a:solidFill>
                  <a:srgbClr val="FF0000"/>
                </a:solidFill>
                <a:latin typeface="TimesTenLTStd-Roman"/>
              </a:rPr>
              <a:t>of attributes </a:t>
            </a:r>
            <a:r>
              <a:rPr lang="en-US" sz="1600" dirty="0">
                <a:solidFill>
                  <a:srgbClr val="FF0000"/>
                </a:solidFill>
                <a:latin typeface="TimesTenLTStd-Roman"/>
              </a:rPr>
              <a:t>Item and Cost must not be disclosed.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60" y="445846"/>
            <a:ext cx="2810048" cy="5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" y="1729647"/>
            <a:ext cx="11101587" cy="4288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0" y="445846"/>
            <a:ext cx="2810048" cy="5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4097" y="515020"/>
            <a:ext cx="713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to dead with the threat of disclosure by inference?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053" y="554674"/>
            <a:ext cx="109480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021"/>
                </a:solidFill>
                <a:latin typeface="TimesTenLTStd-Roman"/>
              </a:rPr>
              <a:t>Consider a </a:t>
            </a:r>
            <a:r>
              <a:rPr lang="en-US" dirty="0">
                <a:solidFill>
                  <a:srgbClr val="242021"/>
                </a:solidFill>
                <a:latin typeface="TimesTenLTStd-Roman"/>
              </a:rPr>
              <a:t>database containing personnel information, including names, addresses, and </a:t>
            </a:r>
            <a:r>
              <a:rPr lang="en-US" dirty="0" smtClean="0">
                <a:solidFill>
                  <a:srgbClr val="242021"/>
                </a:solidFill>
                <a:latin typeface="TimesTenLTStd-Roman"/>
              </a:rPr>
              <a:t>salaries of </a:t>
            </a:r>
            <a:r>
              <a:rPr lang="en-US" dirty="0">
                <a:solidFill>
                  <a:srgbClr val="242021"/>
                </a:solidFill>
                <a:latin typeface="TimesTenLTStd-Roman"/>
              </a:rPr>
              <a:t>employees. Individually, the name, address, and salary information is available to </a:t>
            </a:r>
            <a:r>
              <a:rPr lang="en-US" dirty="0" smtClean="0">
                <a:solidFill>
                  <a:srgbClr val="242021"/>
                </a:solidFill>
                <a:latin typeface="TimesTenLTStd-Roman"/>
              </a:rPr>
              <a:t>a subordinate </a:t>
            </a:r>
            <a:r>
              <a:rPr lang="en-US" dirty="0">
                <a:solidFill>
                  <a:srgbClr val="242021"/>
                </a:solidFill>
                <a:latin typeface="TimesTenLTStd-Roman"/>
              </a:rPr>
              <a:t>role, such as Clerk, but the association of names and salaries is </a:t>
            </a:r>
            <a:r>
              <a:rPr lang="en-US" dirty="0" smtClean="0">
                <a:solidFill>
                  <a:srgbClr val="242021"/>
                </a:solidFill>
                <a:latin typeface="TimesTenLTStd-Roman"/>
              </a:rPr>
              <a:t>restricted to </a:t>
            </a:r>
            <a:r>
              <a:rPr lang="en-US" dirty="0">
                <a:solidFill>
                  <a:srgbClr val="242021"/>
                </a:solidFill>
                <a:latin typeface="TimesTenLTStd-Roman"/>
              </a:rPr>
              <a:t>a superior role, such as Administrator.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964" y="1865871"/>
            <a:ext cx="10706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Create a small database schema to hold the above information. How we safeguard against inference?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6767" y="2524929"/>
            <a:ext cx="8723789" cy="3572472"/>
            <a:chOff x="1569389" y="2524929"/>
            <a:chExt cx="8723789" cy="3572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389" y="2524929"/>
              <a:ext cx="8723789" cy="35724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064476" y="5795319"/>
              <a:ext cx="7228702" cy="30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624979" y="3249301"/>
            <a:ext cx="575824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itka Text" panose="02000505000000020004" pitchFamily="2" charset="0"/>
              </a:rPr>
              <a:t> In which table </a:t>
            </a:r>
            <a:r>
              <a:rPr lang="en-US" sz="2000" dirty="0">
                <a:solidFill>
                  <a:srgbClr val="FF0000"/>
                </a:solidFill>
                <a:latin typeface="Sitka Text" panose="02000505000000020004" pitchFamily="2" charset="0"/>
              </a:rPr>
              <a:t>a new attribute, employee start </a:t>
            </a:r>
            <a:r>
              <a:rPr lang="en-US" sz="2000" dirty="0" smtClean="0">
                <a:solidFill>
                  <a:srgbClr val="FF0000"/>
                </a:solidFill>
                <a:latin typeface="Sitka Text" panose="02000505000000020004" pitchFamily="2" charset="0"/>
              </a:rPr>
              <a:t>date could be added if it is not sensitive? </a:t>
            </a:r>
            <a:endParaRPr lang="en-US" sz="20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5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6053" y="554674"/>
            <a:ext cx="109480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021"/>
                </a:solidFill>
                <a:latin typeface="TimesTenLTStd-Roman"/>
              </a:rPr>
              <a:t>Consider a </a:t>
            </a:r>
            <a:r>
              <a:rPr lang="en-US" dirty="0">
                <a:solidFill>
                  <a:srgbClr val="242021"/>
                </a:solidFill>
                <a:latin typeface="TimesTenLTStd-Roman"/>
              </a:rPr>
              <a:t>database containing personnel information, including names, addresses, and </a:t>
            </a:r>
            <a:r>
              <a:rPr lang="en-US" dirty="0" smtClean="0">
                <a:solidFill>
                  <a:srgbClr val="242021"/>
                </a:solidFill>
                <a:latin typeface="TimesTenLTStd-Roman"/>
              </a:rPr>
              <a:t>salaries of </a:t>
            </a:r>
            <a:r>
              <a:rPr lang="en-US" dirty="0">
                <a:solidFill>
                  <a:srgbClr val="242021"/>
                </a:solidFill>
                <a:latin typeface="TimesTenLTStd-Roman"/>
              </a:rPr>
              <a:t>employees. Individually, the name, address, and salary information is available to </a:t>
            </a:r>
            <a:r>
              <a:rPr lang="en-US" dirty="0" smtClean="0">
                <a:solidFill>
                  <a:srgbClr val="242021"/>
                </a:solidFill>
                <a:latin typeface="TimesTenLTStd-Roman"/>
              </a:rPr>
              <a:t>a subordinate </a:t>
            </a:r>
            <a:r>
              <a:rPr lang="en-US" dirty="0">
                <a:solidFill>
                  <a:srgbClr val="242021"/>
                </a:solidFill>
                <a:latin typeface="TimesTenLTStd-Roman"/>
              </a:rPr>
              <a:t>role, such as Clerk, but the association of names and salaries is </a:t>
            </a:r>
            <a:r>
              <a:rPr lang="en-US" dirty="0" smtClean="0">
                <a:solidFill>
                  <a:srgbClr val="242021"/>
                </a:solidFill>
                <a:latin typeface="TimesTenLTStd-Roman"/>
              </a:rPr>
              <a:t>restricted to </a:t>
            </a:r>
            <a:r>
              <a:rPr lang="en-US" dirty="0">
                <a:solidFill>
                  <a:srgbClr val="242021"/>
                </a:solidFill>
                <a:latin typeface="TimesTenLTStd-Roman"/>
              </a:rPr>
              <a:t>a superior role, such as Administrator.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807" y="1848312"/>
            <a:ext cx="1084657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Sitka Text" panose="02000505000000020004" pitchFamily="2" charset="0"/>
              </a:rPr>
              <a:t> In which table </a:t>
            </a:r>
            <a:r>
              <a:rPr lang="en-US" sz="2000" dirty="0">
                <a:solidFill>
                  <a:srgbClr val="FF0000"/>
                </a:solidFill>
                <a:latin typeface="Sitka Text" panose="02000505000000020004" pitchFamily="2" charset="0"/>
              </a:rPr>
              <a:t>a new attribute, employee start </a:t>
            </a:r>
            <a:r>
              <a:rPr lang="en-US" sz="2000" dirty="0" smtClean="0">
                <a:solidFill>
                  <a:srgbClr val="FF0000"/>
                </a:solidFill>
                <a:latin typeface="Sitka Text" panose="02000505000000020004" pitchFamily="2" charset="0"/>
              </a:rPr>
              <a:t>date could be added if it is not sensitive? </a:t>
            </a:r>
            <a:endParaRPr lang="en-US" sz="20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95" y="2495811"/>
            <a:ext cx="9482675" cy="3613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91595" y="2495811"/>
            <a:ext cx="1635810" cy="29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2486" y="4843849"/>
            <a:ext cx="803190" cy="766119"/>
          </a:xfrm>
          <a:prstGeom prst="rightArrow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6807" y="3818238"/>
            <a:ext cx="141970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6807" y="3818238"/>
            <a:ext cx="0" cy="12603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316657" y="4584357"/>
            <a:ext cx="1" cy="15246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Encryption (Section 5.7)</a:t>
            </a:r>
          </a:p>
          <a:p>
            <a:pPr lvl="1"/>
            <a:r>
              <a:rPr lang="en-US" dirty="0" smtClean="0"/>
              <a:t>Actors in a Database Encryption Scheme</a:t>
            </a:r>
          </a:p>
          <a:p>
            <a:r>
              <a:rPr lang="en-US" dirty="0" smtClean="0"/>
              <a:t>Whole Database Encryption Scheme (Figure 5.9)</a:t>
            </a:r>
          </a:p>
          <a:p>
            <a:r>
              <a:rPr lang="en-US" dirty="0" smtClean="0"/>
              <a:t>Row Encryption Scheme (Figure 5.10, Table 5.3)</a:t>
            </a:r>
          </a:p>
          <a:p>
            <a:pPr lvl="1"/>
            <a:r>
              <a:rPr lang="en-US" dirty="0" smtClean="0"/>
              <a:t>How row-wise encryption scheme works?</a:t>
            </a:r>
          </a:p>
          <a:p>
            <a:pPr lvl="1"/>
            <a:r>
              <a:rPr lang="en-US" dirty="0" smtClean="0"/>
              <a:t>Performance and other improvements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81" y="515222"/>
            <a:ext cx="9271071" cy="559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6416" y="1336243"/>
            <a:ext cx="10577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TenLTStd-Roman"/>
              </a:rPr>
              <a:t>Encryption becomes the last line of defense </a:t>
            </a:r>
            <a:r>
              <a:rPr lang="en-US" sz="2800" dirty="0" smtClean="0">
                <a:solidFill>
                  <a:srgbClr val="FF0000"/>
                </a:solidFill>
                <a:latin typeface="TimesTenLTStd-Roman"/>
              </a:rPr>
              <a:t>in database </a:t>
            </a:r>
            <a:r>
              <a:rPr lang="en-US" sz="2800" dirty="0">
                <a:solidFill>
                  <a:srgbClr val="FF0000"/>
                </a:solidFill>
                <a:latin typeface="TimesTenLTStd-Roman"/>
              </a:rPr>
              <a:t>security.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31" y="2120669"/>
            <a:ext cx="10510640" cy="3284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0333" y="5710019"/>
            <a:ext cx="10081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TenLTStd-Roman"/>
              </a:rPr>
              <a:t>Encryption can be applied to the 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TenLTStd-Roman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) entire </a:t>
            </a:r>
            <a:r>
              <a:rPr lang="en-US" dirty="0">
                <a:solidFill>
                  <a:srgbClr val="FF0000"/>
                </a:solidFill>
                <a:latin typeface="TimesTenLTStd-Roman"/>
              </a:rPr>
              <a:t>database, 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(ii) at </a:t>
            </a:r>
            <a:r>
              <a:rPr lang="en-US" dirty="0">
                <a:solidFill>
                  <a:srgbClr val="FF0000"/>
                </a:solidFill>
                <a:latin typeface="TimesTenLTStd-Roman"/>
              </a:rPr>
              <a:t>the record level (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encrypt selected </a:t>
            </a:r>
            <a:r>
              <a:rPr lang="en-US" dirty="0">
                <a:solidFill>
                  <a:srgbClr val="FF0000"/>
                </a:solidFill>
                <a:latin typeface="TimesTenLTStd-Roman"/>
              </a:rPr>
              <a:t>records), 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(iii) at </a:t>
            </a:r>
            <a:r>
              <a:rPr lang="en-US" dirty="0">
                <a:solidFill>
                  <a:srgbClr val="FF0000"/>
                </a:solidFill>
                <a:latin typeface="TimesTenLTStd-Roman"/>
              </a:rPr>
              <a:t>the attribute level (encrypt selected columns), or at the level 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of the </a:t>
            </a:r>
            <a:r>
              <a:rPr lang="en-US" dirty="0">
                <a:solidFill>
                  <a:srgbClr val="FF0000"/>
                </a:solidFill>
                <a:latin typeface="TimesTenLTStd-Roman"/>
              </a:rPr>
              <a:t>individual field.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8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0" y="1373500"/>
            <a:ext cx="11068913" cy="4982850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630195" y="439267"/>
            <a:ext cx="10723605" cy="759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Actors in a Database Encryption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785" y="361734"/>
            <a:ext cx="10188085" cy="6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77" y="310162"/>
            <a:ext cx="7118425" cy="44435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89212" y="4402500"/>
            <a:ext cx="7112487" cy="1953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3329" y="499376"/>
            <a:ext cx="2257740" cy="6192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0135" y="1118587"/>
            <a:ext cx="37041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Assume the encryption key </a:t>
            </a:r>
            <a:r>
              <a:rPr lang="en-US" sz="1400" i="1" dirty="0">
                <a:solidFill>
                  <a:srgbClr val="242021"/>
                </a:solidFill>
                <a:latin typeface="TimesTenLTStd-Italic"/>
              </a:rPr>
              <a:t>k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is used and the encrypted value of the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department id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15 is </a:t>
            </a:r>
            <a:r>
              <a:rPr lang="en-US" sz="1400" i="1" dirty="0">
                <a:solidFill>
                  <a:srgbClr val="242021"/>
                </a:solidFill>
                <a:latin typeface="TimesTenLTStd-Italic"/>
              </a:rPr>
              <a:t>E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(</a:t>
            </a:r>
            <a:r>
              <a:rPr lang="en-US" sz="1400" i="1" dirty="0">
                <a:solidFill>
                  <a:srgbClr val="242021"/>
                </a:solidFill>
                <a:latin typeface="TimesTenLTStd-Italic"/>
              </a:rPr>
              <a:t>k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, 15) </a:t>
            </a:r>
            <a:r>
              <a:rPr lang="en-US" sz="1400" dirty="0">
                <a:solidFill>
                  <a:srgbClr val="242021"/>
                </a:solidFill>
                <a:latin typeface="PearsonMATHPRO08"/>
              </a:rPr>
              <a:t>=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1000110111001110.</a:t>
            </a:r>
            <a:r>
              <a:rPr lang="en-US" sz="1400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539" y="1903203"/>
            <a:ext cx="2829320" cy="6287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25941" y="2739885"/>
            <a:ext cx="35707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If the user wishes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to retrieve all records for salaries less than $70K. There is no obvious way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to do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this, because the attribute value for salary in each record is encrypted. The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set of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encrypted values do not preserve the ordering of values in the original attribute.</a:t>
            </a:r>
            <a:r>
              <a:rPr lang="en-US" sz="1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502" y="65692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42502" y="1257087"/>
            <a:ext cx="45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42502" y="1916387"/>
            <a:ext cx="45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3.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42502" y="3101948"/>
            <a:ext cx="45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2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195" y="365126"/>
            <a:ext cx="10723605" cy="759340"/>
          </a:xfrm>
        </p:spPr>
        <p:txBody>
          <a:bodyPr/>
          <a:lstStyle/>
          <a:p>
            <a:r>
              <a:rPr lang="en-US" dirty="0" smtClean="0"/>
              <a:t>Alternate Approach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2632" y="1553214"/>
            <a:ext cx="5733535" cy="30521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</a:t>
            </a:r>
            <a:r>
              <a:rPr lang="en-US" sz="2000" dirty="0"/>
              <a:t>row </a:t>
            </a:r>
            <a:r>
              <a:rPr lang="en-US" sz="2000" dirty="0" err="1"/>
              <a:t>Ri</a:t>
            </a:r>
            <a:r>
              <a:rPr lang="en-US" sz="2000" dirty="0"/>
              <a:t> is treated as a contiguous </a:t>
            </a:r>
            <a:r>
              <a:rPr lang="en-US" sz="2000" dirty="0" smtClean="0"/>
              <a:t>block forming </a:t>
            </a:r>
            <a:r>
              <a:rPr lang="en-US" sz="2000" dirty="0"/>
              <a:t>a sequence of bits, and all of the attribute </a:t>
            </a:r>
            <a:r>
              <a:rPr lang="en-US" sz="2000" dirty="0" smtClean="0"/>
              <a:t>values for </a:t>
            </a:r>
            <a:r>
              <a:rPr lang="en-US" sz="2000" dirty="0"/>
              <a:t>that row are concatenated together to form a single binary block. </a:t>
            </a:r>
            <a:endParaRPr lang="en-US" sz="2000" dirty="0" smtClean="0"/>
          </a:p>
          <a:p>
            <a:r>
              <a:rPr lang="en-US" sz="2000" dirty="0" smtClean="0"/>
              <a:t>The entire row </a:t>
            </a:r>
            <a:r>
              <a:rPr lang="en-US" sz="2000" dirty="0"/>
              <a:t>is </a:t>
            </a:r>
            <a:r>
              <a:rPr lang="en-US" sz="2000" dirty="0" smtClean="0"/>
              <a:t>encrypted.</a:t>
            </a:r>
          </a:p>
          <a:p>
            <a:endParaRPr lang="en-US" sz="1800" dirty="0" smtClean="0"/>
          </a:p>
          <a:p>
            <a:r>
              <a:rPr lang="en-US" sz="1800" dirty="0" smtClean="0"/>
              <a:t>Shown </a:t>
            </a:r>
            <a:r>
              <a:rPr lang="en-US" sz="1800" dirty="0"/>
              <a:t>as </a:t>
            </a:r>
            <a:r>
              <a:rPr lang="en-US" sz="2000" dirty="0"/>
              <a:t>I</a:t>
            </a:r>
            <a:r>
              <a:rPr lang="en-US" sz="2000" baseline="-25000" dirty="0"/>
              <a:t>i1</a:t>
            </a:r>
            <a:r>
              <a:rPr lang="en-US" sz="2000" dirty="0"/>
              <a:t>, I</a:t>
            </a:r>
            <a:r>
              <a:rPr lang="en-US" sz="2000" baseline="-25000" dirty="0"/>
              <a:t>i2</a:t>
            </a:r>
            <a:r>
              <a:rPr lang="en-US" sz="2000" dirty="0"/>
              <a:t>, I</a:t>
            </a:r>
            <a:r>
              <a:rPr lang="en-US" sz="2000" baseline="-25000" dirty="0"/>
              <a:t>i3</a:t>
            </a:r>
            <a:r>
              <a:rPr lang="en-US" sz="2000" dirty="0"/>
              <a:t>, </a:t>
            </a:r>
            <a:r>
              <a:rPr lang="en-US" sz="2000" dirty="0" smtClean="0"/>
              <a:t>… are </a:t>
            </a:r>
            <a:r>
              <a:rPr lang="en-US" sz="2000" dirty="0"/>
              <a:t>indexes are associated with each </a:t>
            </a:r>
            <a:r>
              <a:rPr lang="en-US" sz="2000" dirty="0" smtClean="0"/>
              <a:t>attribute of the 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79" y="407826"/>
            <a:ext cx="4601129" cy="2290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67" y="3234603"/>
            <a:ext cx="3559895" cy="331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53" y="4167634"/>
            <a:ext cx="5233091" cy="424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997" y="2915166"/>
            <a:ext cx="5875894" cy="35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22 - </a:t>
            </a:r>
            <a:r>
              <a:rPr lang="en-US" b="1" dirty="0" smtClean="0">
                <a:solidFill>
                  <a:srgbClr val="FF0000"/>
                </a:solidFill>
              </a:rPr>
              <a:t>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Access Control (Section 5.6)</a:t>
            </a:r>
          </a:p>
          <a:p>
            <a:pPr lvl="1"/>
            <a:r>
              <a:rPr lang="en-US" dirty="0" smtClean="0"/>
              <a:t>Grant command</a:t>
            </a:r>
          </a:p>
          <a:p>
            <a:pPr lvl="1"/>
            <a:r>
              <a:rPr lang="en-US" dirty="0" smtClean="0"/>
              <a:t>Revoke command</a:t>
            </a:r>
          </a:p>
          <a:p>
            <a:r>
              <a:rPr lang="en-US" dirty="0" smtClean="0"/>
              <a:t>Discretionary vs Role-based Access control in databases</a:t>
            </a:r>
          </a:p>
          <a:p>
            <a:r>
              <a:rPr lang="en-US" dirty="0" smtClean="0"/>
              <a:t>Fixed Roles in Microsoft SQL Server</a:t>
            </a:r>
          </a:p>
          <a:p>
            <a:r>
              <a:rPr lang="en-US" dirty="0" smtClean="0"/>
              <a:t>Cascading Authorizations</a:t>
            </a:r>
          </a:p>
          <a:p>
            <a:endParaRPr lang="en-US" dirty="0" smtClean="0"/>
          </a:p>
          <a:p>
            <a:r>
              <a:rPr lang="en-US" dirty="0" smtClean="0"/>
              <a:t>Disclosure of database information through Inference (Section 5.7)</a:t>
            </a:r>
          </a:p>
          <a:p>
            <a:pPr lvl="1"/>
            <a:r>
              <a:rPr lang="en-US" dirty="0" smtClean="0"/>
              <a:t>Understanding Inference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for Inference: Employee Schema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86" y="1495168"/>
            <a:ext cx="7039125" cy="41966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195" y="365126"/>
            <a:ext cx="10723605" cy="759340"/>
          </a:xfrm>
        </p:spPr>
        <p:txBody>
          <a:bodyPr/>
          <a:lstStyle/>
          <a:p>
            <a:r>
              <a:rPr lang="en-US" dirty="0" smtClean="0"/>
              <a:t>Alternate Approach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9803" y="1495168"/>
            <a:ext cx="5294877" cy="486118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Suppose </a:t>
            </a:r>
            <a:r>
              <a:rPr lang="en-US" sz="2500" dirty="0"/>
              <a:t>employee ID (</a:t>
            </a:r>
            <a:r>
              <a:rPr lang="en-US" sz="2500" dirty="0" err="1" smtClean="0"/>
              <a:t>eid</a:t>
            </a:r>
            <a:r>
              <a:rPr lang="en-US" sz="2500" dirty="0" smtClean="0"/>
              <a:t>) values lie in the range [1, 1000]. </a:t>
            </a:r>
          </a:p>
          <a:p>
            <a:r>
              <a:rPr lang="en-US" sz="2500" dirty="0" smtClean="0"/>
              <a:t>We can divide these values into five partitions: [</a:t>
            </a:r>
            <a:r>
              <a:rPr lang="en-US" sz="2500" dirty="0"/>
              <a:t>1, 200], [201, 400], [401, 600], [601, 800], and [801, 1000]; then assign index values </a:t>
            </a:r>
            <a:r>
              <a:rPr lang="en-US" sz="2500" dirty="0" smtClean="0"/>
              <a:t>1,2</a:t>
            </a:r>
            <a:r>
              <a:rPr lang="en-US" sz="2500" dirty="0"/>
              <a:t>, 3, 4, and 5, respectively. </a:t>
            </a:r>
            <a:endParaRPr lang="en-US" sz="2500" dirty="0" smtClean="0"/>
          </a:p>
          <a:p>
            <a:r>
              <a:rPr lang="en-US" sz="2500" dirty="0" smtClean="0"/>
              <a:t>23 </a:t>
            </a:r>
            <a:r>
              <a:rPr lang="en-US" sz="2500" dirty="0" smtClean="0">
                <a:sym typeface="Wingdings" panose="05000000000000000000" pitchFamily="2" charset="2"/>
              </a:rPr>
              <a:t> partition 1</a:t>
            </a:r>
          </a:p>
          <a:p>
            <a:r>
              <a:rPr lang="en-US" sz="2500" dirty="0" smtClean="0">
                <a:sym typeface="Wingdings" panose="05000000000000000000" pitchFamily="2" charset="2"/>
              </a:rPr>
              <a:t>860  partition 5</a:t>
            </a:r>
          </a:p>
          <a:p>
            <a:r>
              <a:rPr lang="en-US" sz="2500" dirty="0" smtClean="0">
                <a:sym typeface="Wingdings" panose="05000000000000000000" pitchFamily="2" charset="2"/>
              </a:rPr>
              <a:t>320  partition 2</a:t>
            </a:r>
          </a:p>
          <a:p>
            <a:r>
              <a:rPr lang="en-US" sz="2500" dirty="0" smtClean="0">
                <a:sym typeface="Wingdings" panose="05000000000000000000" pitchFamily="2" charset="2"/>
              </a:rPr>
              <a:t>875  partition 5</a:t>
            </a:r>
            <a:endParaRPr lang="en-US" sz="2500" dirty="0" smtClean="0"/>
          </a:p>
          <a:p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537621" y="5602587"/>
            <a:ext cx="12357" cy="439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339016" y="3444273"/>
            <a:ext cx="28832" cy="4814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559643" y="3925759"/>
            <a:ext cx="17793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559643" y="6042453"/>
            <a:ext cx="29779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>
            <a:off x="3126259" y="4176584"/>
            <a:ext cx="642552" cy="1865869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040659" y="3925759"/>
            <a:ext cx="518984" cy="11837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040659" y="5109518"/>
            <a:ext cx="518984" cy="952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195" y="1248032"/>
            <a:ext cx="10723605" cy="51083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arrangement provides for more efficient data retrieval. </a:t>
            </a:r>
            <a:r>
              <a:rPr lang="en-US" dirty="0" smtClean="0"/>
              <a:t>Suppose</a:t>
            </a:r>
            <a:r>
              <a:rPr lang="en-US" dirty="0"/>
              <a:t>, </a:t>
            </a:r>
            <a:r>
              <a:rPr lang="en-US" dirty="0" smtClean="0"/>
              <a:t>for example</a:t>
            </a:r>
            <a:r>
              <a:rPr lang="en-US" dirty="0"/>
              <a:t>, a user requests records for all employees with </a:t>
            </a:r>
            <a:r>
              <a:rPr lang="en-US" dirty="0" err="1"/>
              <a:t>eid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300.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query processor requests all records with I(</a:t>
            </a:r>
            <a:r>
              <a:rPr lang="en-US" dirty="0" err="1"/>
              <a:t>eid</a:t>
            </a:r>
            <a:r>
              <a:rPr lang="en-US" dirty="0"/>
              <a:t>) = 2.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returned by the server. </a:t>
            </a:r>
            <a:endParaRPr lang="en-US" dirty="0" smtClean="0"/>
          </a:p>
          <a:p>
            <a:pPr lvl="1"/>
            <a:r>
              <a:rPr lang="en-US" dirty="0" smtClean="0"/>
              <a:t>The query processor </a:t>
            </a:r>
            <a:r>
              <a:rPr lang="en-US" dirty="0"/>
              <a:t>decrypts all rows returned, discards those that do not match the </a:t>
            </a:r>
            <a:r>
              <a:rPr lang="en-US" dirty="0" smtClean="0"/>
              <a:t>original query</a:t>
            </a:r>
            <a:r>
              <a:rPr lang="en-US" dirty="0"/>
              <a:t>, and returns the requested unencrypted data to the </a:t>
            </a:r>
            <a:r>
              <a:rPr lang="en-US" dirty="0" smtClean="0"/>
              <a:t>user.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indexing scheme just described does provide a certain amount of information to an attacker, namely a rough relative ordering of rows by a given attribute. </a:t>
            </a:r>
            <a:r>
              <a:rPr lang="en-US" dirty="0" smtClean="0"/>
              <a:t>To obscure </a:t>
            </a:r>
            <a:r>
              <a:rPr lang="en-US" dirty="0"/>
              <a:t>such information, the ordering of indexes can be randomized.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err="1"/>
              <a:t>eid</a:t>
            </a:r>
            <a:r>
              <a:rPr lang="en-US" dirty="0"/>
              <a:t> values could be partitioned by mapping [1, 200], [201, 400], [401, 600</a:t>
            </a:r>
            <a:r>
              <a:rPr lang="en-US" dirty="0" smtClean="0"/>
              <a:t>], [</a:t>
            </a:r>
            <a:r>
              <a:rPr lang="en-US" dirty="0"/>
              <a:t>601, 800], and [801, 1000] into 2, 3, 5, 1, and 4, respectively. Because the metadata </a:t>
            </a:r>
            <a:r>
              <a:rPr lang="en-US" dirty="0" smtClean="0"/>
              <a:t>are not </a:t>
            </a:r>
            <a:r>
              <a:rPr lang="en-US" dirty="0"/>
              <a:t>stored at the server, an attacker could not gain this information from the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30195" y="365126"/>
            <a:ext cx="10723605" cy="759340"/>
          </a:xfrm>
        </p:spPr>
        <p:txBody>
          <a:bodyPr/>
          <a:lstStyle/>
          <a:p>
            <a:r>
              <a:rPr lang="en-US" dirty="0" smtClean="0"/>
              <a:t>Alternate Approach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195" y="1248032"/>
            <a:ext cx="10723605" cy="5108318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increase the efficiency of accessing records by means of the primary key, the system could use the encrypted value </a:t>
            </a:r>
            <a:r>
              <a:rPr lang="en-US" dirty="0" smtClean="0"/>
              <a:t>of the </a:t>
            </a:r>
            <a:r>
              <a:rPr lang="en-US" dirty="0"/>
              <a:t>primary key attribute values, or a hash value.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either case, the row </a:t>
            </a:r>
            <a:r>
              <a:rPr lang="en-US" dirty="0" smtClean="0"/>
              <a:t>corresponding to </a:t>
            </a:r>
            <a:r>
              <a:rPr lang="en-US" dirty="0"/>
              <a:t>the primary key value could be retrieved individually.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portions of </a:t>
            </a:r>
            <a:r>
              <a:rPr lang="en-US" dirty="0" smtClean="0"/>
              <a:t>the database </a:t>
            </a:r>
            <a:r>
              <a:rPr lang="en-US" dirty="0"/>
              <a:t>could be encrypted with different keys, so users would only have access </a:t>
            </a:r>
            <a:r>
              <a:rPr lang="en-US" dirty="0" smtClean="0"/>
              <a:t>to that </a:t>
            </a:r>
            <a:r>
              <a:rPr lang="en-US" dirty="0"/>
              <a:t>portion of the database for which they had the decryption key.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latter </a:t>
            </a:r>
            <a:r>
              <a:rPr lang="en-US" dirty="0" smtClean="0"/>
              <a:t>scheme could </a:t>
            </a:r>
            <a:r>
              <a:rPr lang="en-US" dirty="0"/>
              <a:t>be incorporated into a role-based access control system.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30195" y="365126"/>
            <a:ext cx="10723605" cy="759340"/>
          </a:xfrm>
        </p:spPr>
        <p:txBody>
          <a:bodyPr/>
          <a:lstStyle/>
          <a:p>
            <a:r>
              <a:rPr lang="en-US" dirty="0" smtClean="0"/>
              <a:t>Alternate Approach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Lecture # 24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Software (</a:t>
            </a:r>
            <a:r>
              <a:rPr lang="en-US" dirty="0" err="1" smtClean="0"/>
              <a:t>a.k.a</a:t>
            </a:r>
            <a:r>
              <a:rPr lang="en-US" dirty="0" smtClean="0"/>
              <a:t> Malware) </a:t>
            </a:r>
            <a:r>
              <a:rPr lang="en-US" dirty="0" smtClean="0">
                <a:solidFill>
                  <a:srgbClr val="FF0000"/>
                </a:solidFill>
              </a:rPr>
              <a:t>(Chapter 6)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Terminology of Malware (Table 6.1)</a:t>
            </a:r>
          </a:p>
          <a:p>
            <a:pPr lvl="1"/>
            <a:r>
              <a:rPr lang="en-US" dirty="0" smtClean="0"/>
              <a:t>Attack Sources and Attack Kits</a:t>
            </a:r>
          </a:p>
          <a:p>
            <a:r>
              <a:rPr lang="en-US" dirty="0" smtClean="0"/>
              <a:t>Classifying Malware</a:t>
            </a:r>
          </a:p>
          <a:p>
            <a:pPr lvl="1"/>
            <a:r>
              <a:rPr lang="en-US" dirty="0" smtClean="0"/>
              <a:t>How it propagates?</a:t>
            </a:r>
          </a:p>
          <a:p>
            <a:pPr lvl="1"/>
            <a:r>
              <a:rPr lang="en-US" dirty="0" smtClean="0"/>
              <a:t>What are the malicious contents (payload)?</a:t>
            </a:r>
          </a:p>
          <a:p>
            <a:pPr lvl="1"/>
            <a:r>
              <a:rPr lang="en-US" dirty="0" smtClean="0"/>
              <a:t>Other classifications</a:t>
            </a:r>
          </a:p>
          <a:p>
            <a:r>
              <a:rPr lang="en-US" dirty="0" smtClean="0"/>
              <a:t>Blended Attacks, Advanced Persistent Threats (APTs)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Stuxnet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8" y="440965"/>
            <a:ext cx="6400800" cy="3469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877" y="3910873"/>
            <a:ext cx="691611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 smtClean="0"/>
              <a:t>Malicious Software or Malware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46817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Definition: “</a:t>
            </a:r>
            <a:r>
              <a:rPr lang="en-US" dirty="0"/>
              <a:t>a program that is inserted into a system, usually covertly, with the intent of compromising the confidentiality, integrity, or availability of the victim’s data, applications, or operating system or otherwise annoying or disrupting the victim.” </a:t>
            </a:r>
            <a:endParaRPr lang="en-US" dirty="0" smtClean="0"/>
          </a:p>
          <a:p>
            <a:r>
              <a:rPr lang="en-US" dirty="0" smtClean="0"/>
              <a:t>Malware </a:t>
            </a:r>
            <a:r>
              <a:rPr lang="en-US" dirty="0"/>
              <a:t>poses </a:t>
            </a:r>
            <a:r>
              <a:rPr lang="en-US" dirty="0" smtClean="0"/>
              <a:t>threats to 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programs, </a:t>
            </a:r>
            <a:endParaRPr lang="en-US" dirty="0" smtClean="0"/>
          </a:p>
          <a:p>
            <a:pPr lvl="1"/>
            <a:r>
              <a:rPr lang="en-US" dirty="0" smtClean="0"/>
              <a:t>utility programs </a:t>
            </a:r>
            <a:r>
              <a:rPr lang="en-US" dirty="0"/>
              <a:t>such as editors and compilers, and </a:t>
            </a:r>
            <a:endParaRPr lang="en-US" dirty="0" smtClean="0"/>
          </a:p>
          <a:p>
            <a:pPr lvl="1"/>
            <a:r>
              <a:rPr lang="en-US" dirty="0" smtClean="0"/>
              <a:t>kernel-level </a:t>
            </a:r>
            <a:r>
              <a:rPr lang="en-US" dirty="0"/>
              <a:t>programs. </a:t>
            </a:r>
            <a:endParaRPr lang="en-US" dirty="0" smtClean="0"/>
          </a:p>
          <a:p>
            <a:r>
              <a:rPr lang="en-US" dirty="0" smtClean="0"/>
              <a:t>Malware might be used on </a:t>
            </a:r>
          </a:p>
          <a:p>
            <a:pPr lvl="1"/>
            <a:r>
              <a:rPr lang="en-US" dirty="0" smtClean="0"/>
              <a:t>compromised </a:t>
            </a:r>
            <a:r>
              <a:rPr lang="en-US" dirty="0"/>
              <a:t>or malicious websites and servers, </a:t>
            </a:r>
            <a:endParaRPr lang="en-US" dirty="0" smtClean="0"/>
          </a:p>
          <a:p>
            <a:pPr lvl="1"/>
            <a:r>
              <a:rPr lang="en-US" dirty="0" smtClean="0"/>
              <a:t>spam </a:t>
            </a:r>
            <a:r>
              <a:rPr lang="en-US" dirty="0"/>
              <a:t>e-mails or other </a:t>
            </a:r>
            <a:r>
              <a:rPr lang="en-US" dirty="0" smtClean="0"/>
              <a:t>messages to trick </a:t>
            </a:r>
            <a:r>
              <a:rPr lang="en-US" dirty="0"/>
              <a:t>users into </a:t>
            </a:r>
            <a:r>
              <a:rPr lang="en-US" dirty="0" smtClean="0"/>
              <a:t>revealing sensitive </a:t>
            </a:r>
            <a:r>
              <a:rPr lang="en-US" dirty="0"/>
              <a:t>personal </a:t>
            </a:r>
            <a:r>
              <a:rPr lang="en-US" dirty="0" smtClean="0"/>
              <a:t>info.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4" y="515223"/>
            <a:ext cx="7664147" cy="485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3" y="1234470"/>
            <a:ext cx="11004080" cy="952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3" y="2137717"/>
            <a:ext cx="10981054" cy="43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4" y="515223"/>
            <a:ext cx="7664147" cy="485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3" y="1234470"/>
            <a:ext cx="11004080" cy="952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3" y="2187145"/>
            <a:ext cx="11004080" cy="44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4" y="515223"/>
            <a:ext cx="7664147" cy="485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3" y="1234470"/>
            <a:ext cx="11004080" cy="95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3" y="2187145"/>
            <a:ext cx="11004080" cy="38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4" y="515223"/>
            <a:ext cx="7664147" cy="485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3" y="1234470"/>
            <a:ext cx="11004080" cy="95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4" y="2187145"/>
            <a:ext cx="11004080" cy="16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0" y="478153"/>
            <a:ext cx="9766356" cy="522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09" y="1163575"/>
            <a:ext cx="7865797" cy="537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93609" y="1163575"/>
            <a:ext cx="1075450" cy="28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30" y="317529"/>
            <a:ext cx="7871253" cy="62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57" y="473228"/>
            <a:ext cx="9086433" cy="58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07" y="365125"/>
            <a:ext cx="10698893" cy="901229"/>
          </a:xfrm>
        </p:spPr>
        <p:txBody>
          <a:bodyPr/>
          <a:lstStyle/>
          <a:p>
            <a:r>
              <a:rPr lang="en-US" dirty="0" smtClean="0"/>
              <a:t>Malware classification is based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354"/>
            <a:ext cx="11306431" cy="508999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way it spread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propagate</a:t>
            </a:r>
          </a:p>
          <a:p>
            <a:pPr lvl="1"/>
            <a:r>
              <a:rPr lang="en-US" dirty="0" smtClean="0"/>
              <a:t>Virus infects existing </a:t>
            </a:r>
            <a:r>
              <a:rPr lang="en-US" dirty="0"/>
              <a:t>executable </a:t>
            </a:r>
            <a:r>
              <a:rPr lang="en-US" dirty="0" smtClean="0"/>
              <a:t>that </a:t>
            </a:r>
            <a:r>
              <a:rPr lang="en-US" dirty="0"/>
              <a:t>is subsequently spread to other systems; </a:t>
            </a:r>
            <a:endParaRPr lang="en-US" dirty="0" smtClean="0"/>
          </a:p>
          <a:p>
            <a:pPr lvl="1"/>
            <a:r>
              <a:rPr lang="en-US" dirty="0" smtClean="0"/>
              <a:t>exploit </a:t>
            </a:r>
            <a:r>
              <a:rPr lang="en-US" dirty="0"/>
              <a:t>of </a:t>
            </a:r>
            <a:r>
              <a:rPr lang="en-US" dirty="0" smtClean="0"/>
              <a:t>software vulnerabilities </a:t>
            </a:r>
            <a:r>
              <a:rPr lang="en-US" dirty="0"/>
              <a:t>either locally or over a network by worms or drive-by-downloads </a:t>
            </a:r>
            <a:r>
              <a:rPr lang="en-US" dirty="0" smtClean="0"/>
              <a:t>to allow </a:t>
            </a:r>
            <a:r>
              <a:rPr lang="en-US" dirty="0"/>
              <a:t>the malware to replicate; and </a:t>
            </a:r>
            <a:endParaRPr lang="en-US" dirty="0" smtClean="0"/>
          </a:p>
          <a:p>
            <a:pPr lvl="1"/>
            <a:r>
              <a:rPr lang="en-US" dirty="0" smtClean="0"/>
              <a:t>social </a:t>
            </a:r>
            <a:r>
              <a:rPr lang="en-US" dirty="0"/>
              <a:t>engineering attacks that convince </a:t>
            </a:r>
            <a:r>
              <a:rPr lang="en-US" dirty="0" smtClean="0"/>
              <a:t>users to </a:t>
            </a:r>
            <a:r>
              <a:rPr lang="en-US" dirty="0"/>
              <a:t>bypass security mechanisms to install Trojans, or to respond to phishing attacks.</a:t>
            </a:r>
            <a:r>
              <a:rPr lang="en-US" dirty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variety of actions or payloads used once it has reached a target.</a:t>
            </a:r>
          </a:p>
          <a:p>
            <a:pPr lvl="1"/>
            <a:r>
              <a:rPr lang="en-US" dirty="0" smtClean="0"/>
              <a:t>corruption </a:t>
            </a:r>
            <a:r>
              <a:rPr lang="en-US" dirty="0"/>
              <a:t>of system or data files; </a:t>
            </a:r>
            <a:endParaRPr lang="en-US" dirty="0" smtClean="0"/>
          </a:p>
          <a:p>
            <a:pPr lvl="1"/>
            <a:r>
              <a:rPr lang="en-US" dirty="0" smtClean="0"/>
              <a:t>theft </a:t>
            </a:r>
            <a:r>
              <a:rPr lang="en-US" dirty="0"/>
              <a:t>of service in order to make the </a:t>
            </a:r>
            <a:r>
              <a:rPr lang="en-US" dirty="0" smtClean="0"/>
              <a:t>system a </a:t>
            </a:r>
            <a:r>
              <a:rPr lang="en-US" dirty="0"/>
              <a:t>zombie agent of attack </a:t>
            </a:r>
            <a:r>
              <a:rPr lang="en-US" dirty="0" smtClean="0"/>
              <a:t>(Botnet); </a:t>
            </a:r>
          </a:p>
          <a:p>
            <a:pPr lvl="1"/>
            <a:r>
              <a:rPr lang="en-US" dirty="0" smtClean="0"/>
              <a:t>theft </a:t>
            </a:r>
            <a:r>
              <a:rPr lang="en-US" dirty="0"/>
              <a:t>of information from the </a:t>
            </a:r>
            <a:r>
              <a:rPr lang="en-US" dirty="0" smtClean="0"/>
              <a:t>system, especially </a:t>
            </a:r>
            <a:r>
              <a:rPr lang="en-US" dirty="0"/>
              <a:t>of logins, passwords, or other personal details by keylogging or </a:t>
            </a:r>
            <a:r>
              <a:rPr lang="en-US" dirty="0" smtClean="0"/>
              <a:t>spyware programs</a:t>
            </a:r>
            <a:r>
              <a:rPr lang="en-US" dirty="0"/>
              <a:t>; and </a:t>
            </a:r>
            <a:endParaRPr lang="en-US" dirty="0" smtClean="0"/>
          </a:p>
          <a:p>
            <a:pPr lvl="1"/>
            <a:r>
              <a:rPr lang="en-US" dirty="0" err="1" smtClean="0"/>
              <a:t>stealthing</a:t>
            </a:r>
            <a:r>
              <a:rPr lang="en-US" dirty="0" smtClean="0"/>
              <a:t> </a:t>
            </a:r>
            <a:r>
              <a:rPr lang="en-US" dirty="0"/>
              <a:t>where the malware hides its presence on the system </a:t>
            </a:r>
            <a:r>
              <a:rPr lang="en-US" dirty="0" smtClean="0"/>
              <a:t>from attempts </a:t>
            </a:r>
            <a:r>
              <a:rPr lang="en-US" dirty="0"/>
              <a:t>to detect and block it.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07" y="365125"/>
            <a:ext cx="10698893" cy="901229"/>
          </a:xfrm>
        </p:spPr>
        <p:txBody>
          <a:bodyPr/>
          <a:lstStyle/>
          <a:p>
            <a:r>
              <a:rPr lang="en-US" dirty="0" smtClean="0"/>
              <a:t>Also classified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907" y="1445741"/>
            <a:ext cx="10849233" cy="18644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those </a:t>
            </a:r>
            <a:r>
              <a:rPr lang="en-US" sz="2400" dirty="0"/>
              <a:t>that need a host program (parasitic code such </a:t>
            </a:r>
            <a:r>
              <a:rPr lang="en-US" sz="2400" dirty="0" smtClean="0"/>
              <a:t>as viruses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those </a:t>
            </a:r>
            <a:r>
              <a:rPr lang="en-US" sz="2400" dirty="0"/>
              <a:t>that are independent, self-contained programs (</a:t>
            </a:r>
            <a:r>
              <a:rPr lang="en-US" sz="2400" dirty="0" smtClean="0"/>
              <a:t>worms, </a:t>
            </a:r>
            <a:r>
              <a:rPr lang="en-US" sz="2400" dirty="0" err="1" smtClean="0"/>
              <a:t>trojans</a:t>
            </a:r>
            <a:r>
              <a:rPr lang="en-US" sz="2400" dirty="0"/>
              <a:t>, and bots)</a:t>
            </a:r>
          </a:p>
          <a:p>
            <a:r>
              <a:rPr lang="en-US" sz="2400" dirty="0" smtClean="0"/>
              <a:t>malware </a:t>
            </a:r>
            <a:r>
              <a:rPr lang="en-US" sz="2400" dirty="0"/>
              <a:t>that does not replicate (</a:t>
            </a:r>
            <a:r>
              <a:rPr lang="en-US" sz="2400" dirty="0" err="1"/>
              <a:t>trojans</a:t>
            </a:r>
            <a:r>
              <a:rPr lang="en-US" sz="2400" dirty="0"/>
              <a:t> and spam e-mail)</a:t>
            </a:r>
          </a:p>
          <a:p>
            <a:r>
              <a:rPr lang="en-US" sz="2400" dirty="0" smtClean="0"/>
              <a:t>malware </a:t>
            </a:r>
            <a:r>
              <a:rPr lang="en-US" sz="2400" dirty="0"/>
              <a:t>that does replicate (viruses and worms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736" y="3489584"/>
            <a:ext cx="10849233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021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blended attack</a:t>
            </a:r>
            <a:r>
              <a:rPr lang="en-US" sz="2400" dirty="0">
                <a:solidFill>
                  <a:srgbClr val="242021"/>
                </a:solidFill>
              </a:rPr>
              <a:t> uses multiple methods of infection or propagation to maximize the speed of contagion and the </a:t>
            </a:r>
            <a:r>
              <a:rPr lang="en-US" sz="2400" dirty="0" smtClean="0">
                <a:solidFill>
                  <a:srgbClr val="242021"/>
                </a:solidFill>
              </a:rPr>
              <a:t>severity of </a:t>
            </a:r>
            <a:r>
              <a:rPr lang="en-US" sz="2400" dirty="0">
                <a:solidFill>
                  <a:srgbClr val="242021"/>
                </a:solidFill>
              </a:rPr>
              <a:t>the attack. Some malware even support an update mechanism that allows it </a:t>
            </a:r>
            <a:r>
              <a:rPr lang="en-US" sz="2400" dirty="0" smtClean="0">
                <a:solidFill>
                  <a:srgbClr val="242021"/>
                </a:solidFill>
              </a:rPr>
              <a:t>to change </a:t>
            </a:r>
            <a:r>
              <a:rPr lang="en-US" sz="2400" dirty="0">
                <a:solidFill>
                  <a:srgbClr val="242021"/>
                </a:solidFill>
              </a:rPr>
              <a:t>the range of propagation and payload mechanisms utilized once </a:t>
            </a:r>
            <a:r>
              <a:rPr lang="en-US" sz="2400" dirty="0" smtClean="0">
                <a:solidFill>
                  <a:srgbClr val="242021"/>
                </a:solidFill>
              </a:rPr>
              <a:t>deployed</a:t>
            </a:r>
            <a:r>
              <a:rPr lang="en-US" sz="2400" dirty="0">
                <a:solidFill>
                  <a:srgbClr val="242021"/>
                </a:solidFill>
              </a:rPr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b="1" dirty="0" err="1">
                <a:solidFill>
                  <a:srgbClr val="FF0000"/>
                </a:solidFill>
              </a:rPr>
              <a:t>Stuxnet</a:t>
            </a:r>
            <a:r>
              <a:rPr lang="en-US" dirty="0"/>
              <a:t> is a malicious computer worm first uncovered in 2010 and thought to have been in development since at least 2005. </a:t>
            </a:r>
            <a:r>
              <a:rPr lang="en-US" dirty="0" err="1"/>
              <a:t>Stuxnet</a:t>
            </a:r>
            <a:r>
              <a:rPr lang="en-US" dirty="0"/>
              <a:t> targets supervisory control and data acquisition systems and is believed to be responsible for causing substantial damage to the nuclear program of Iran.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73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 descr="https://media.kasperskycontenthub.com/wp-content/uploads/sites/103/2014/11/07011722/Stuxnet-5-Victi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68" y="352027"/>
            <a:ext cx="10261172" cy="61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2" y="402261"/>
            <a:ext cx="9011512" cy="61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83" y="413850"/>
            <a:ext cx="8553966" cy="61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37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2" y="520883"/>
            <a:ext cx="7744781" cy="517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9049" y="1037968"/>
            <a:ext cx="1094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TenLTStd-Roman"/>
              </a:rPr>
              <a:t>Biological viruses are tiny scraps of genetic code—DNA or RNA—that can </a:t>
            </a:r>
            <a:r>
              <a:rPr lang="en-US" dirty="0" smtClean="0">
                <a:solidFill>
                  <a:srgbClr val="FF0000"/>
                </a:solidFill>
                <a:latin typeface="TimesTenLTStd-Roman"/>
              </a:rPr>
              <a:t>take over </a:t>
            </a:r>
            <a:r>
              <a:rPr lang="en-US" dirty="0">
                <a:solidFill>
                  <a:srgbClr val="FF0000"/>
                </a:solidFill>
                <a:latin typeface="TimesTenLTStd-Roman"/>
              </a:rPr>
              <a:t>the machinery of a living cell and trick it into making thousands of flawless replicas of the original virus.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55" y="1949263"/>
            <a:ext cx="7345145" cy="4407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20" y="3871779"/>
            <a:ext cx="174331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3609" y="1163575"/>
            <a:ext cx="1075450" cy="28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0" y="492579"/>
            <a:ext cx="4770892" cy="384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0" y="1304658"/>
            <a:ext cx="4991797" cy="1886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560" y="1304658"/>
            <a:ext cx="4439270" cy="1267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25" y="4104490"/>
            <a:ext cx="5596500" cy="17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7" y="1235378"/>
            <a:ext cx="10978116" cy="39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6056" y="1235676"/>
            <a:ext cx="10942226" cy="35856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role-based access control (RBAC) scheme is a natural fit for database access control.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a file system associated with a single or a few applications, a </a:t>
            </a:r>
            <a:r>
              <a:rPr lang="en-US" dirty="0" smtClean="0"/>
              <a:t>database system </a:t>
            </a:r>
            <a:r>
              <a:rPr lang="en-US" dirty="0"/>
              <a:t>often supports dozens of applications.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such an environment, an </a:t>
            </a:r>
            <a:r>
              <a:rPr lang="en-US" dirty="0" smtClean="0"/>
              <a:t>individual user </a:t>
            </a:r>
            <a:r>
              <a:rPr lang="en-US" dirty="0"/>
              <a:t>may use a variety of applications to perform a variety of tasks, each of </a:t>
            </a:r>
            <a:r>
              <a:rPr lang="en-US" dirty="0" smtClean="0"/>
              <a:t>which requires </a:t>
            </a:r>
            <a:r>
              <a:rPr lang="en-US" dirty="0"/>
              <a:t>its own set of privileges.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would be poor administrative practice to </a:t>
            </a:r>
            <a:r>
              <a:rPr lang="en-US" dirty="0" smtClean="0"/>
              <a:t>simply grant </a:t>
            </a:r>
            <a:r>
              <a:rPr lang="en-US" dirty="0"/>
              <a:t>users all of the access rights they require for all the tasks they perform.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RBAC provides </a:t>
            </a:r>
            <a:r>
              <a:rPr lang="en-US" dirty="0">
                <a:solidFill>
                  <a:srgbClr val="FF0000"/>
                </a:solidFill>
              </a:rPr>
              <a:t>a means of easing the administrative burden and improving security.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10" y="537243"/>
            <a:ext cx="5653534" cy="515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21518" y="4549474"/>
            <a:ext cx="8732282" cy="17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5596" y="0"/>
            <a:ext cx="8330512" cy="68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7" y="470126"/>
            <a:ext cx="4535640" cy="44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18" y="1115117"/>
            <a:ext cx="7601306" cy="5204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39043" y="2501795"/>
            <a:ext cx="6630325" cy="11050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0161" y="3934610"/>
            <a:ext cx="5671751" cy="2246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Suppose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Bob revokes the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privilege from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David. David still has the access right because it was granted by Chris at </a:t>
            </a:r>
            <a:r>
              <a:rPr lang="en-US" sz="1400" i="1" dirty="0">
                <a:solidFill>
                  <a:srgbClr val="242021"/>
                </a:solidFill>
                <a:latin typeface="TimesTenLTStd-Italic"/>
              </a:rPr>
              <a:t>t </a:t>
            </a:r>
            <a:r>
              <a:rPr lang="en-US" sz="1400" dirty="0">
                <a:solidFill>
                  <a:srgbClr val="242021"/>
                </a:solidFill>
                <a:latin typeface="PearsonMATHPRO08"/>
              </a:rPr>
              <a:t>=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242021"/>
              </a:solidFill>
              <a:latin typeface="TimesTenLTStd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The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access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rights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to Ellen and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Jim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is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revoked when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Bob revokes the access right to David. </a:t>
            </a:r>
            <a:endParaRPr lang="en-US" sz="1400" dirty="0" smtClean="0">
              <a:solidFill>
                <a:srgbClr val="242021"/>
              </a:solidFill>
              <a:latin typeface="TimesTenLTStd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42021"/>
              </a:solidFill>
              <a:latin typeface="TimesTenLTStd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TimesTenLTStd-Roman"/>
              </a:rPr>
              <a:t>Why?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 This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is because at </a:t>
            </a:r>
            <a:r>
              <a:rPr lang="en-US" sz="1400" i="1" dirty="0">
                <a:solidFill>
                  <a:srgbClr val="242021"/>
                </a:solidFill>
                <a:latin typeface="TimesTenLTStd-Italic"/>
              </a:rPr>
              <a:t>t </a:t>
            </a:r>
            <a:r>
              <a:rPr lang="en-US" sz="1400" dirty="0">
                <a:solidFill>
                  <a:srgbClr val="242021"/>
                </a:solidFill>
                <a:latin typeface="PearsonMATHPRO08"/>
              </a:rPr>
              <a:t>=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40, when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David granted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the access right to Ellen, David only had the grant option to do this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from Bob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. When Bob revokes the right, this causes all subsequent cascaded grants that </a:t>
            </a:r>
            <a:r>
              <a:rPr lang="en-US" sz="1400" dirty="0" smtClean="0">
                <a:solidFill>
                  <a:srgbClr val="242021"/>
                </a:solidFill>
                <a:latin typeface="TimesTenLTStd-Roman"/>
              </a:rPr>
              <a:t>are traceable </a:t>
            </a:r>
            <a:r>
              <a:rPr lang="en-US" sz="1400" dirty="0">
                <a:solidFill>
                  <a:srgbClr val="242021"/>
                </a:solidFill>
                <a:latin typeface="TimesTenLTStd-Roman"/>
              </a:rPr>
              <a:t>solely to Bob via David to be revoked. 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 rot="499046">
            <a:off x="4981384" y="5249295"/>
            <a:ext cx="1189908" cy="457200"/>
          </a:xfrm>
          <a:prstGeom prst="right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1914" y="1383957"/>
            <a:ext cx="6524368" cy="47930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Inference, as it relates to database security, is the process of performing </a:t>
            </a:r>
            <a:r>
              <a:rPr lang="en-US" dirty="0" smtClean="0"/>
              <a:t>authorized queries </a:t>
            </a:r>
            <a:r>
              <a:rPr lang="en-US" dirty="0"/>
              <a:t>and deducing unauthorized information from the legitimate </a:t>
            </a:r>
            <a:r>
              <a:rPr lang="en-US" dirty="0" smtClean="0"/>
              <a:t>responses received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inference problem arises when the combination of a number of </a:t>
            </a:r>
            <a:r>
              <a:rPr lang="en-US" dirty="0" smtClean="0"/>
              <a:t>data items </a:t>
            </a:r>
            <a:r>
              <a:rPr lang="en-US" dirty="0"/>
              <a:t>is more sensitive than the individual items, or when a combination of data </a:t>
            </a:r>
            <a:r>
              <a:rPr lang="en-US" dirty="0" smtClean="0"/>
              <a:t>items can </a:t>
            </a:r>
            <a:r>
              <a:rPr lang="en-US" dirty="0"/>
              <a:t>be used to infer data of higher sensitivity. </a:t>
            </a:r>
            <a:endParaRPr lang="en-US" dirty="0" smtClean="0"/>
          </a:p>
          <a:p>
            <a:r>
              <a:rPr lang="en-US" dirty="0" smtClean="0"/>
              <a:t>Figure </a:t>
            </a:r>
            <a:r>
              <a:rPr lang="en-US" dirty="0"/>
              <a:t>5.7 illustrates the process. </a:t>
            </a:r>
            <a:r>
              <a:rPr lang="en-US" dirty="0" smtClean="0"/>
              <a:t>The attacker </a:t>
            </a:r>
            <a:r>
              <a:rPr lang="en-US" dirty="0"/>
              <a:t>may make use of </a:t>
            </a:r>
            <a:r>
              <a:rPr lang="en-US" dirty="0" smtClean="0"/>
              <a:t>non sensitive </a:t>
            </a:r>
            <a:r>
              <a:rPr lang="en-US" dirty="0"/>
              <a:t>data as well as metadata. </a:t>
            </a:r>
            <a:r>
              <a:rPr lang="en-US" dirty="0" smtClean="0"/>
              <a:t>The </a:t>
            </a:r>
            <a:r>
              <a:rPr lang="en-US" dirty="0"/>
              <a:t>information transfer path by which unauthorized data is obtained is referred to as an </a:t>
            </a:r>
            <a:r>
              <a:rPr lang="en-US" b="1" dirty="0"/>
              <a:t>inference channel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>
                <a:solidFill>
                  <a:srgbClr val="FF0000"/>
                </a:solidFill>
              </a:rPr>
              <a:t>inference techniques can be used to derive </a:t>
            </a:r>
            <a:r>
              <a:rPr lang="en-US" dirty="0" smtClean="0">
                <a:solidFill>
                  <a:srgbClr val="FF0000"/>
                </a:solidFill>
              </a:rPr>
              <a:t>additional information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Analyzing </a:t>
            </a:r>
            <a:r>
              <a:rPr lang="en-US" dirty="0">
                <a:solidFill>
                  <a:srgbClr val="FF0000"/>
                </a:solidFill>
              </a:rPr>
              <a:t>functional dependencies between attributes within a </a:t>
            </a:r>
            <a:r>
              <a:rPr lang="en-US" dirty="0" smtClean="0">
                <a:solidFill>
                  <a:srgbClr val="FF0000"/>
                </a:solidFill>
              </a:rPr>
              <a:t>table or </a:t>
            </a:r>
            <a:r>
              <a:rPr lang="en-US" dirty="0">
                <a:solidFill>
                  <a:srgbClr val="FF0000"/>
                </a:solidFill>
              </a:rPr>
              <a:t>across tables, and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Merging </a:t>
            </a:r>
            <a:r>
              <a:rPr lang="en-US" dirty="0">
                <a:solidFill>
                  <a:srgbClr val="FF0000"/>
                </a:solidFill>
              </a:rPr>
              <a:t>views with the same constraints.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89" y="1945481"/>
            <a:ext cx="4488438" cy="3669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0" y="445846"/>
            <a:ext cx="2810048" cy="5179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4648" y="471562"/>
            <a:ext cx="4489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Metadata refers </a:t>
            </a:r>
            <a:r>
              <a:rPr lang="en-US" dirty="0" smtClean="0">
                <a:solidFill>
                  <a:srgbClr val="002060"/>
                </a:solidFill>
              </a:rPr>
              <a:t>to knowledge </a:t>
            </a:r>
            <a:r>
              <a:rPr lang="en-US" dirty="0">
                <a:solidFill>
                  <a:srgbClr val="002060"/>
                </a:solidFill>
              </a:rPr>
              <a:t>about correlations </a:t>
            </a:r>
            <a:r>
              <a:rPr lang="en-US" dirty="0" smtClean="0">
                <a:solidFill>
                  <a:srgbClr val="002060"/>
                </a:solidFill>
              </a:rPr>
              <a:t>or dependencies </a:t>
            </a:r>
            <a:r>
              <a:rPr lang="en-US" dirty="0">
                <a:solidFill>
                  <a:srgbClr val="002060"/>
                </a:solidFill>
              </a:rPr>
              <a:t>among data items that can be used </a:t>
            </a:r>
            <a:r>
              <a:rPr lang="en-US" dirty="0" smtClean="0">
                <a:solidFill>
                  <a:srgbClr val="002060"/>
                </a:solidFill>
              </a:rPr>
              <a:t>to deduce </a:t>
            </a:r>
            <a:r>
              <a:rPr lang="en-US" dirty="0">
                <a:solidFill>
                  <a:srgbClr val="002060"/>
                </a:solidFill>
              </a:rPr>
              <a:t>information not otherwise available to a particular user.</a:t>
            </a:r>
          </a:p>
        </p:txBody>
      </p:sp>
    </p:spTree>
    <p:extLst>
      <p:ext uri="{BB962C8B-B14F-4D97-AF65-F5344CB8AC3E}">
        <p14:creationId xmlns:p14="http://schemas.microsoft.com/office/powerpoint/2010/main" val="24864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23345</TotalTime>
  <Words>1835</Words>
  <Application>Microsoft Office PowerPoint</Application>
  <PresentationFormat>Widescreen</PresentationFormat>
  <Paragraphs>161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PearsonMATHPRO08</vt:lpstr>
      <vt:lpstr>Sitka Text</vt:lpstr>
      <vt:lpstr>TimesTenLTStd-Italic</vt:lpstr>
      <vt:lpstr>TimesTenLTStd-Roman</vt:lpstr>
      <vt:lpstr>Wingdings</vt:lpstr>
      <vt:lpstr>Office Theme</vt:lpstr>
      <vt:lpstr>PowerPoint Presentation</vt:lpstr>
      <vt:lpstr>Lecture # 22 -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# 23</vt:lpstr>
      <vt:lpstr>PowerPoint Presentation</vt:lpstr>
      <vt:lpstr>PowerPoint Presentation</vt:lpstr>
      <vt:lpstr>PowerPoint Presentation</vt:lpstr>
      <vt:lpstr>PowerPoint Presentation</vt:lpstr>
      <vt:lpstr>Alternate Approach (1)</vt:lpstr>
      <vt:lpstr>Alternate Approach (2)</vt:lpstr>
      <vt:lpstr>Alternate Approach (3)</vt:lpstr>
      <vt:lpstr>Alternate Approach (4)</vt:lpstr>
      <vt:lpstr>Lecture # 24</vt:lpstr>
      <vt:lpstr>PowerPoint Presentation</vt:lpstr>
      <vt:lpstr>Malicious Software or Malware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Malware classification is based on</vt:lpstr>
      <vt:lpstr>Also classified by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InfoSec CLOs and Topic List</dc:title>
  <dc:creator>NU FAST</dc:creator>
  <cp:lastModifiedBy>NU FAST</cp:lastModifiedBy>
  <cp:revision>479</cp:revision>
  <cp:lastPrinted>2022-08-31T10:35:52Z</cp:lastPrinted>
  <dcterms:created xsi:type="dcterms:W3CDTF">2022-08-11T15:54:49Z</dcterms:created>
  <dcterms:modified xsi:type="dcterms:W3CDTF">2022-10-20T17:45:27Z</dcterms:modified>
</cp:coreProperties>
</file>