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45"/>
  </p:notesMasterIdLst>
  <p:sldIdLst>
    <p:sldId id="454" r:id="rId2"/>
    <p:sldId id="405" r:id="rId3"/>
    <p:sldId id="406" r:id="rId4"/>
    <p:sldId id="407" r:id="rId5"/>
    <p:sldId id="408" r:id="rId6"/>
    <p:sldId id="409" r:id="rId7"/>
    <p:sldId id="410" r:id="rId8"/>
    <p:sldId id="411" r:id="rId9"/>
    <p:sldId id="412" r:id="rId10"/>
    <p:sldId id="413" r:id="rId11"/>
    <p:sldId id="445" r:id="rId12"/>
    <p:sldId id="446" r:id="rId13"/>
    <p:sldId id="455" r:id="rId14"/>
    <p:sldId id="447" r:id="rId15"/>
    <p:sldId id="456" r:id="rId16"/>
    <p:sldId id="448" r:id="rId17"/>
    <p:sldId id="457" r:id="rId18"/>
    <p:sldId id="449" r:id="rId19"/>
    <p:sldId id="458" r:id="rId20"/>
    <p:sldId id="450" r:id="rId21"/>
    <p:sldId id="459" r:id="rId22"/>
    <p:sldId id="425" r:id="rId23"/>
    <p:sldId id="426" r:id="rId24"/>
    <p:sldId id="427" r:id="rId25"/>
    <p:sldId id="428" r:id="rId26"/>
    <p:sldId id="430" r:id="rId27"/>
    <p:sldId id="431" r:id="rId28"/>
    <p:sldId id="432" r:id="rId29"/>
    <p:sldId id="433" r:id="rId30"/>
    <p:sldId id="451" r:id="rId31"/>
    <p:sldId id="452" r:id="rId32"/>
    <p:sldId id="434" r:id="rId33"/>
    <p:sldId id="435" r:id="rId34"/>
    <p:sldId id="436" r:id="rId35"/>
    <p:sldId id="437" r:id="rId36"/>
    <p:sldId id="438" r:id="rId37"/>
    <p:sldId id="439" r:id="rId38"/>
    <p:sldId id="440" r:id="rId39"/>
    <p:sldId id="441" r:id="rId40"/>
    <p:sldId id="453" r:id="rId41"/>
    <p:sldId id="442" r:id="rId42"/>
    <p:sldId id="443" r:id="rId43"/>
    <p:sldId id="444" r:id="rId44"/>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9" charset="0"/>
        <a:ea typeface="+mn-ea"/>
        <a:cs typeface="+mn-cs"/>
      </a:defRPr>
    </a:lvl1pPr>
    <a:lvl2pPr marL="457200" algn="l" rtl="0" fontAlgn="base">
      <a:spcBef>
        <a:spcPct val="0"/>
      </a:spcBef>
      <a:spcAft>
        <a:spcPct val="0"/>
      </a:spcAft>
      <a:defRPr kern="1200">
        <a:solidFill>
          <a:schemeClr val="tx1"/>
        </a:solidFill>
        <a:latin typeface="Arial" pitchFamily="-109" charset="0"/>
        <a:ea typeface="+mn-ea"/>
        <a:cs typeface="+mn-cs"/>
      </a:defRPr>
    </a:lvl2pPr>
    <a:lvl3pPr marL="914400" algn="l" rtl="0" fontAlgn="base">
      <a:spcBef>
        <a:spcPct val="0"/>
      </a:spcBef>
      <a:spcAft>
        <a:spcPct val="0"/>
      </a:spcAft>
      <a:defRPr kern="1200">
        <a:solidFill>
          <a:schemeClr val="tx1"/>
        </a:solidFill>
        <a:latin typeface="Arial" pitchFamily="-109" charset="0"/>
        <a:ea typeface="+mn-ea"/>
        <a:cs typeface="+mn-cs"/>
      </a:defRPr>
    </a:lvl3pPr>
    <a:lvl4pPr marL="1371600" algn="l" rtl="0" fontAlgn="base">
      <a:spcBef>
        <a:spcPct val="0"/>
      </a:spcBef>
      <a:spcAft>
        <a:spcPct val="0"/>
      </a:spcAft>
      <a:defRPr kern="1200">
        <a:solidFill>
          <a:schemeClr val="tx1"/>
        </a:solidFill>
        <a:latin typeface="Arial" pitchFamily="-109" charset="0"/>
        <a:ea typeface="+mn-ea"/>
        <a:cs typeface="+mn-cs"/>
      </a:defRPr>
    </a:lvl4pPr>
    <a:lvl5pPr marL="1828800" algn="l" rtl="0" fontAlgn="base">
      <a:spcBef>
        <a:spcPct val="0"/>
      </a:spcBef>
      <a:spcAft>
        <a:spcPct val="0"/>
      </a:spcAft>
      <a:defRPr kern="1200">
        <a:solidFill>
          <a:schemeClr val="tx1"/>
        </a:solidFill>
        <a:latin typeface="Arial" pitchFamily="-109" charset="0"/>
        <a:ea typeface="+mn-ea"/>
        <a:cs typeface="+mn-cs"/>
      </a:defRPr>
    </a:lvl5pPr>
    <a:lvl6pPr marL="2286000" algn="l" defTabSz="457200" rtl="0" eaLnBrk="1" latinLnBrk="0" hangingPunct="1">
      <a:defRPr kern="1200">
        <a:solidFill>
          <a:schemeClr val="tx1"/>
        </a:solidFill>
        <a:latin typeface="Arial" pitchFamily="-109" charset="0"/>
        <a:ea typeface="+mn-ea"/>
        <a:cs typeface="+mn-cs"/>
      </a:defRPr>
    </a:lvl6pPr>
    <a:lvl7pPr marL="2743200" algn="l" defTabSz="457200" rtl="0" eaLnBrk="1" latinLnBrk="0" hangingPunct="1">
      <a:defRPr kern="1200">
        <a:solidFill>
          <a:schemeClr val="tx1"/>
        </a:solidFill>
        <a:latin typeface="Arial" pitchFamily="-109" charset="0"/>
        <a:ea typeface="+mn-ea"/>
        <a:cs typeface="+mn-cs"/>
      </a:defRPr>
    </a:lvl7pPr>
    <a:lvl8pPr marL="3200400" algn="l" defTabSz="457200" rtl="0" eaLnBrk="1" latinLnBrk="0" hangingPunct="1">
      <a:defRPr kern="1200">
        <a:solidFill>
          <a:schemeClr val="tx1"/>
        </a:solidFill>
        <a:latin typeface="Arial" pitchFamily="-109" charset="0"/>
        <a:ea typeface="+mn-ea"/>
        <a:cs typeface="+mn-cs"/>
      </a:defRPr>
    </a:lvl8pPr>
    <a:lvl9pPr marL="3657600" algn="l" defTabSz="457200" rtl="0" eaLnBrk="1" latinLnBrk="0" hangingPunct="1">
      <a:defRPr kern="1200">
        <a:solidFill>
          <a:schemeClr val="tx1"/>
        </a:solidFill>
        <a:latin typeface="Arial" pitchFamily="-10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19" autoAdjust="0"/>
    <p:restoredTop sz="87834" autoAdjust="0"/>
  </p:normalViewPr>
  <p:slideViewPr>
    <p:cSldViewPr>
      <p:cViewPr varScale="1">
        <p:scale>
          <a:sx n="73" d="100"/>
          <a:sy n="73" d="100"/>
        </p:scale>
        <p:origin x="1987"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285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34731C-F005-674A-BA10-F2D0638C0394}"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8E09510D-0262-224D-8F22-11455F3A5B7D}">
      <dgm:prSet phldrT="[Text]"/>
      <dgm:spPr>
        <a:solidFill>
          <a:schemeClr val="tx1"/>
        </a:solidFill>
      </dgm:spPr>
      <dgm:t>
        <a:bodyPr/>
        <a:lstStyle/>
        <a:p>
          <a:r>
            <a:rPr lang="en-AU" b="1" dirty="0">
              <a:latin typeface="+mn-lt"/>
              <a:ea typeface="+mn-ea"/>
            </a:rPr>
            <a:t>Computers as targets</a:t>
          </a:r>
          <a:endParaRPr lang="en-US" b="1" dirty="0">
            <a:latin typeface="+mn-lt"/>
          </a:endParaRPr>
        </a:p>
      </dgm:t>
    </dgm:pt>
    <dgm:pt modelId="{88A74A8C-A64F-A346-9092-2A5845D7892F}" type="parTrans" cxnId="{A011DB5B-3C13-E547-835C-269EA8C86B15}">
      <dgm:prSet/>
      <dgm:spPr/>
      <dgm:t>
        <a:bodyPr/>
        <a:lstStyle/>
        <a:p>
          <a:endParaRPr lang="en-US"/>
        </a:p>
      </dgm:t>
    </dgm:pt>
    <dgm:pt modelId="{8B7709F4-6BDB-C24D-B5DB-6F672893D170}" type="sibTrans" cxnId="{A011DB5B-3C13-E547-835C-269EA8C86B15}">
      <dgm:prSet/>
      <dgm:spPr/>
      <dgm:t>
        <a:bodyPr/>
        <a:lstStyle/>
        <a:p>
          <a:endParaRPr lang="en-US"/>
        </a:p>
      </dgm:t>
    </dgm:pt>
    <dgm:pt modelId="{9F42375A-5320-094A-A640-A699CD782E17}">
      <dgm:prSet custT="1"/>
      <dgm:spPr>
        <a:solidFill>
          <a:schemeClr val="accent3">
            <a:lumMod val="75000"/>
          </a:schemeClr>
        </a:solidFill>
      </dgm:spPr>
      <dgm:t>
        <a:bodyPr/>
        <a:lstStyle/>
        <a:p>
          <a:r>
            <a:rPr lang="en-AU" sz="1400" b="1" dirty="0">
              <a:solidFill>
                <a:schemeClr val="bg1"/>
              </a:solidFill>
              <a:latin typeface="+mn-lt"/>
              <a:ea typeface="+mn-ea"/>
            </a:rPr>
            <a:t>Involves an attack on data integrity, system integrity, data confidentiality, privacy, or availability</a:t>
          </a:r>
        </a:p>
      </dgm:t>
    </dgm:pt>
    <dgm:pt modelId="{DD5EAC86-A7F3-034F-A07B-8129F9858D96}" type="parTrans" cxnId="{42E5365D-2CFD-BA42-8CE6-0323AD338E8C}">
      <dgm:prSet/>
      <dgm:spPr/>
      <dgm:t>
        <a:bodyPr/>
        <a:lstStyle/>
        <a:p>
          <a:endParaRPr lang="en-US"/>
        </a:p>
      </dgm:t>
    </dgm:pt>
    <dgm:pt modelId="{7EAD22CD-FFDA-F945-A2D1-5B91E7149E1C}" type="sibTrans" cxnId="{42E5365D-2CFD-BA42-8CE6-0323AD338E8C}">
      <dgm:prSet/>
      <dgm:spPr/>
      <dgm:t>
        <a:bodyPr/>
        <a:lstStyle/>
        <a:p>
          <a:endParaRPr lang="en-US"/>
        </a:p>
      </dgm:t>
    </dgm:pt>
    <dgm:pt modelId="{E1E3DE90-D6FE-9340-B1F8-30B0DB01B6BF}">
      <dgm:prSet/>
      <dgm:spPr>
        <a:solidFill>
          <a:schemeClr val="tx1"/>
        </a:solidFill>
      </dgm:spPr>
      <dgm:t>
        <a:bodyPr/>
        <a:lstStyle/>
        <a:p>
          <a:r>
            <a:rPr lang="en-AU" b="1" dirty="0">
              <a:latin typeface="+mn-lt"/>
              <a:ea typeface="+mn-ea"/>
            </a:rPr>
            <a:t>Computers as storage devices</a:t>
          </a:r>
        </a:p>
      </dgm:t>
    </dgm:pt>
    <dgm:pt modelId="{8156E39F-B1BB-E644-B585-C3FA37AB318F}" type="parTrans" cxnId="{43651987-9797-3C43-9D97-1E66DCCD6402}">
      <dgm:prSet/>
      <dgm:spPr/>
      <dgm:t>
        <a:bodyPr/>
        <a:lstStyle/>
        <a:p>
          <a:endParaRPr lang="en-US"/>
        </a:p>
      </dgm:t>
    </dgm:pt>
    <dgm:pt modelId="{23436C3E-2A21-D64A-9BA7-8DA115EBE84C}" type="sibTrans" cxnId="{43651987-9797-3C43-9D97-1E66DCCD6402}">
      <dgm:prSet/>
      <dgm:spPr/>
      <dgm:t>
        <a:bodyPr/>
        <a:lstStyle/>
        <a:p>
          <a:endParaRPr lang="en-US"/>
        </a:p>
      </dgm:t>
    </dgm:pt>
    <dgm:pt modelId="{1455CAFC-75BE-5743-A225-495E94182041}">
      <dgm:prSet/>
      <dgm:spPr>
        <a:solidFill>
          <a:schemeClr val="accent6">
            <a:lumMod val="75000"/>
          </a:schemeClr>
        </a:solidFill>
      </dgm:spPr>
      <dgm:t>
        <a:bodyPr/>
        <a:lstStyle/>
        <a:p>
          <a:r>
            <a:rPr lang="en-AU" b="1" dirty="0">
              <a:solidFill>
                <a:srgbClr val="000000"/>
              </a:solidFill>
              <a:latin typeface="+mn-lt"/>
              <a:ea typeface="+mn-ea"/>
            </a:rPr>
            <a:t>Using the computer to store stolen password lists, credit card or calling card numbers, proprietary corporate information, pornographic image files, or pirated commercial software</a:t>
          </a:r>
        </a:p>
      </dgm:t>
    </dgm:pt>
    <dgm:pt modelId="{0DA39F8D-681B-354E-B6EA-81ED3E6DE517}" type="parTrans" cxnId="{C7E13F30-264B-864E-819E-E9DE9B2BFDFC}">
      <dgm:prSet/>
      <dgm:spPr/>
      <dgm:t>
        <a:bodyPr/>
        <a:lstStyle/>
        <a:p>
          <a:endParaRPr lang="en-US"/>
        </a:p>
      </dgm:t>
    </dgm:pt>
    <dgm:pt modelId="{74845942-0630-E34B-BDD9-134E68A22941}" type="sibTrans" cxnId="{C7E13F30-264B-864E-819E-E9DE9B2BFDFC}">
      <dgm:prSet/>
      <dgm:spPr/>
      <dgm:t>
        <a:bodyPr/>
        <a:lstStyle/>
        <a:p>
          <a:endParaRPr lang="en-US"/>
        </a:p>
      </dgm:t>
    </dgm:pt>
    <dgm:pt modelId="{38B53426-DC34-4446-B4CB-E6716DFF9AF3}">
      <dgm:prSet/>
      <dgm:spPr>
        <a:solidFill>
          <a:schemeClr val="tx1"/>
        </a:solidFill>
      </dgm:spPr>
      <dgm:t>
        <a:bodyPr/>
        <a:lstStyle/>
        <a:p>
          <a:r>
            <a:rPr lang="en-AU" b="1" dirty="0">
              <a:latin typeface="+mn-lt"/>
              <a:ea typeface="+mn-ea"/>
            </a:rPr>
            <a:t>Computers as communications tools</a:t>
          </a:r>
        </a:p>
      </dgm:t>
    </dgm:pt>
    <dgm:pt modelId="{8EB3CF16-BDEC-0749-836C-4475B58E6DCD}" type="parTrans" cxnId="{AE9F3794-3C73-9A42-8D05-25097E2EE1DA}">
      <dgm:prSet/>
      <dgm:spPr/>
      <dgm:t>
        <a:bodyPr/>
        <a:lstStyle/>
        <a:p>
          <a:endParaRPr lang="en-US"/>
        </a:p>
      </dgm:t>
    </dgm:pt>
    <dgm:pt modelId="{C4617085-B2EA-494F-AFAE-D9ECD67409B5}" type="sibTrans" cxnId="{AE9F3794-3C73-9A42-8D05-25097E2EE1DA}">
      <dgm:prSet/>
      <dgm:spPr/>
      <dgm:t>
        <a:bodyPr/>
        <a:lstStyle/>
        <a:p>
          <a:endParaRPr lang="en-US"/>
        </a:p>
      </dgm:t>
    </dgm:pt>
    <dgm:pt modelId="{323A1022-FE6E-8741-920F-9FE763826367}">
      <dgm:prSet/>
      <dgm:spPr>
        <a:solidFill>
          <a:schemeClr val="accent5">
            <a:lumMod val="75000"/>
          </a:schemeClr>
        </a:solidFill>
      </dgm:spPr>
      <dgm:t>
        <a:bodyPr/>
        <a:lstStyle/>
        <a:p>
          <a:r>
            <a:rPr lang="en-AU" b="1" dirty="0">
              <a:solidFill>
                <a:srgbClr val="000000"/>
              </a:solidFill>
              <a:latin typeface="+mn-lt"/>
              <a:ea typeface="+mn-ea"/>
            </a:rPr>
            <a:t>Crimes that are committed online, such as fraud, gambling, child pornography, and the  illegal sale of prescription drugs, controlled substances, alcohol, or guns</a:t>
          </a:r>
        </a:p>
      </dgm:t>
    </dgm:pt>
    <dgm:pt modelId="{21D9A743-31B7-CD42-950A-4692FD22E37B}" type="parTrans" cxnId="{BA3DAB9C-2E1F-B445-AEDA-7B7626F011D2}">
      <dgm:prSet/>
      <dgm:spPr/>
      <dgm:t>
        <a:bodyPr/>
        <a:lstStyle/>
        <a:p>
          <a:endParaRPr lang="en-US"/>
        </a:p>
      </dgm:t>
    </dgm:pt>
    <dgm:pt modelId="{443343D3-63B2-5544-B83B-7ED9D54D602C}" type="sibTrans" cxnId="{BA3DAB9C-2E1F-B445-AEDA-7B7626F011D2}">
      <dgm:prSet/>
      <dgm:spPr/>
      <dgm:t>
        <a:bodyPr/>
        <a:lstStyle/>
        <a:p>
          <a:endParaRPr lang="en-US"/>
        </a:p>
      </dgm:t>
    </dgm:pt>
    <dgm:pt modelId="{4A4FE627-1C47-EC4A-8F07-2B937A0470D2}" type="pres">
      <dgm:prSet presAssocID="{2734731C-F005-674A-BA10-F2D0638C0394}" presName="theList" presStyleCnt="0">
        <dgm:presLayoutVars>
          <dgm:dir/>
          <dgm:animLvl val="lvl"/>
          <dgm:resizeHandles val="exact"/>
        </dgm:presLayoutVars>
      </dgm:prSet>
      <dgm:spPr/>
    </dgm:pt>
    <dgm:pt modelId="{724BC1D1-CC3D-624C-9C92-8D83F12C9210}" type="pres">
      <dgm:prSet presAssocID="{8E09510D-0262-224D-8F22-11455F3A5B7D}" presName="compNode" presStyleCnt="0"/>
      <dgm:spPr/>
    </dgm:pt>
    <dgm:pt modelId="{B9C642EB-0067-004D-B475-FD842CCA2E4C}" type="pres">
      <dgm:prSet presAssocID="{8E09510D-0262-224D-8F22-11455F3A5B7D}" presName="aNode" presStyleLbl="bgShp" presStyleIdx="0" presStyleCnt="3"/>
      <dgm:spPr/>
    </dgm:pt>
    <dgm:pt modelId="{5F2B7152-3F37-0C41-93B2-201853DB5948}" type="pres">
      <dgm:prSet presAssocID="{8E09510D-0262-224D-8F22-11455F3A5B7D}" presName="textNode" presStyleLbl="bgShp" presStyleIdx="0" presStyleCnt="3"/>
      <dgm:spPr/>
    </dgm:pt>
    <dgm:pt modelId="{AAB61FA4-CF9B-CE47-B2CA-39BD5D653946}" type="pres">
      <dgm:prSet presAssocID="{8E09510D-0262-224D-8F22-11455F3A5B7D}" presName="compChildNode" presStyleCnt="0"/>
      <dgm:spPr/>
    </dgm:pt>
    <dgm:pt modelId="{6EDD8B10-E4AB-7442-9ED2-14F45786B9A5}" type="pres">
      <dgm:prSet presAssocID="{8E09510D-0262-224D-8F22-11455F3A5B7D}" presName="theInnerList" presStyleCnt="0"/>
      <dgm:spPr/>
    </dgm:pt>
    <dgm:pt modelId="{BD834E4E-EADA-B345-AC38-6D16DE09043E}" type="pres">
      <dgm:prSet presAssocID="{9F42375A-5320-094A-A640-A699CD782E17}" presName="childNode" presStyleLbl="node1" presStyleIdx="0" presStyleCnt="3">
        <dgm:presLayoutVars>
          <dgm:bulletEnabled val="1"/>
        </dgm:presLayoutVars>
      </dgm:prSet>
      <dgm:spPr/>
    </dgm:pt>
    <dgm:pt modelId="{1761A284-B66E-FF48-8D80-3EBFB32F9094}" type="pres">
      <dgm:prSet presAssocID="{8E09510D-0262-224D-8F22-11455F3A5B7D}" presName="aSpace" presStyleCnt="0"/>
      <dgm:spPr/>
    </dgm:pt>
    <dgm:pt modelId="{5A10C440-8F51-CD4F-9F12-29BCCB404122}" type="pres">
      <dgm:prSet presAssocID="{E1E3DE90-D6FE-9340-B1F8-30B0DB01B6BF}" presName="compNode" presStyleCnt="0"/>
      <dgm:spPr/>
    </dgm:pt>
    <dgm:pt modelId="{28E872C3-1416-CA4A-AF6D-1A94F19905A0}" type="pres">
      <dgm:prSet presAssocID="{E1E3DE90-D6FE-9340-B1F8-30B0DB01B6BF}" presName="aNode" presStyleLbl="bgShp" presStyleIdx="1" presStyleCnt="3"/>
      <dgm:spPr/>
    </dgm:pt>
    <dgm:pt modelId="{ABEED7C0-C94D-2248-8E32-8FCC8D02CABC}" type="pres">
      <dgm:prSet presAssocID="{E1E3DE90-D6FE-9340-B1F8-30B0DB01B6BF}" presName="textNode" presStyleLbl="bgShp" presStyleIdx="1" presStyleCnt="3"/>
      <dgm:spPr/>
    </dgm:pt>
    <dgm:pt modelId="{9C480A0E-85EC-434A-9F85-0FE92E16C594}" type="pres">
      <dgm:prSet presAssocID="{E1E3DE90-D6FE-9340-B1F8-30B0DB01B6BF}" presName="compChildNode" presStyleCnt="0"/>
      <dgm:spPr/>
    </dgm:pt>
    <dgm:pt modelId="{B06A2500-7A12-9442-A12B-04992B655779}" type="pres">
      <dgm:prSet presAssocID="{E1E3DE90-D6FE-9340-B1F8-30B0DB01B6BF}" presName="theInnerList" presStyleCnt="0"/>
      <dgm:spPr/>
    </dgm:pt>
    <dgm:pt modelId="{CC2B11E9-5D42-874B-8580-25B4EBA9839D}" type="pres">
      <dgm:prSet presAssocID="{1455CAFC-75BE-5743-A225-495E94182041}" presName="childNode" presStyleLbl="node1" presStyleIdx="1" presStyleCnt="3">
        <dgm:presLayoutVars>
          <dgm:bulletEnabled val="1"/>
        </dgm:presLayoutVars>
      </dgm:prSet>
      <dgm:spPr/>
    </dgm:pt>
    <dgm:pt modelId="{FA5A9998-1CB2-D549-AEF2-C68DA0D6012A}" type="pres">
      <dgm:prSet presAssocID="{E1E3DE90-D6FE-9340-B1F8-30B0DB01B6BF}" presName="aSpace" presStyleCnt="0"/>
      <dgm:spPr/>
    </dgm:pt>
    <dgm:pt modelId="{BB8831AA-905C-384C-A96B-139AE7820991}" type="pres">
      <dgm:prSet presAssocID="{38B53426-DC34-4446-B4CB-E6716DFF9AF3}" presName="compNode" presStyleCnt="0"/>
      <dgm:spPr/>
    </dgm:pt>
    <dgm:pt modelId="{12848076-7062-8049-A654-DC33219028CD}" type="pres">
      <dgm:prSet presAssocID="{38B53426-DC34-4446-B4CB-E6716DFF9AF3}" presName="aNode" presStyleLbl="bgShp" presStyleIdx="2" presStyleCnt="3"/>
      <dgm:spPr/>
    </dgm:pt>
    <dgm:pt modelId="{C181ED04-A6C3-4A4C-A460-BB154DA88699}" type="pres">
      <dgm:prSet presAssocID="{38B53426-DC34-4446-B4CB-E6716DFF9AF3}" presName="textNode" presStyleLbl="bgShp" presStyleIdx="2" presStyleCnt="3"/>
      <dgm:spPr/>
    </dgm:pt>
    <dgm:pt modelId="{B7CFAA29-B34F-F846-9EE8-D0F8EE5F6E5F}" type="pres">
      <dgm:prSet presAssocID="{38B53426-DC34-4446-B4CB-E6716DFF9AF3}" presName="compChildNode" presStyleCnt="0"/>
      <dgm:spPr/>
    </dgm:pt>
    <dgm:pt modelId="{42CA5F17-52C0-DD46-9556-7FE3E47E5D9E}" type="pres">
      <dgm:prSet presAssocID="{38B53426-DC34-4446-B4CB-E6716DFF9AF3}" presName="theInnerList" presStyleCnt="0"/>
      <dgm:spPr/>
    </dgm:pt>
    <dgm:pt modelId="{BCB621A9-B1C9-BD48-AA11-D287835E0F6F}" type="pres">
      <dgm:prSet presAssocID="{323A1022-FE6E-8741-920F-9FE763826367}" presName="childNode" presStyleLbl="node1" presStyleIdx="2" presStyleCnt="3">
        <dgm:presLayoutVars>
          <dgm:bulletEnabled val="1"/>
        </dgm:presLayoutVars>
      </dgm:prSet>
      <dgm:spPr/>
    </dgm:pt>
  </dgm:ptLst>
  <dgm:cxnLst>
    <dgm:cxn modelId="{49AC6604-C93E-E54A-B9B5-6E4FB73F77EB}" type="presOf" srcId="{8E09510D-0262-224D-8F22-11455F3A5B7D}" destId="{5F2B7152-3F37-0C41-93B2-201853DB5948}" srcOrd="1" destOrd="0" presId="urn:microsoft.com/office/officeart/2005/8/layout/lProcess2"/>
    <dgm:cxn modelId="{FC9D8E23-BC35-FB44-9EED-265D4240BA65}" type="presOf" srcId="{38B53426-DC34-4446-B4CB-E6716DFF9AF3}" destId="{12848076-7062-8049-A654-DC33219028CD}" srcOrd="0" destOrd="0" presId="urn:microsoft.com/office/officeart/2005/8/layout/lProcess2"/>
    <dgm:cxn modelId="{C7E13F30-264B-864E-819E-E9DE9B2BFDFC}" srcId="{E1E3DE90-D6FE-9340-B1F8-30B0DB01B6BF}" destId="{1455CAFC-75BE-5743-A225-495E94182041}" srcOrd="0" destOrd="0" parTransId="{0DA39F8D-681B-354E-B6EA-81ED3E6DE517}" sibTransId="{74845942-0630-E34B-BDD9-134E68A22941}"/>
    <dgm:cxn modelId="{76270B34-2459-244D-82B9-7241EC938FA2}" type="presOf" srcId="{E1E3DE90-D6FE-9340-B1F8-30B0DB01B6BF}" destId="{ABEED7C0-C94D-2248-8E32-8FCC8D02CABC}" srcOrd="1" destOrd="0" presId="urn:microsoft.com/office/officeart/2005/8/layout/lProcess2"/>
    <dgm:cxn modelId="{EE0C1F39-90E2-4F49-9BF9-855E37B72418}" type="presOf" srcId="{1455CAFC-75BE-5743-A225-495E94182041}" destId="{CC2B11E9-5D42-874B-8580-25B4EBA9839D}" srcOrd="0" destOrd="0" presId="urn:microsoft.com/office/officeart/2005/8/layout/lProcess2"/>
    <dgm:cxn modelId="{A011DB5B-3C13-E547-835C-269EA8C86B15}" srcId="{2734731C-F005-674A-BA10-F2D0638C0394}" destId="{8E09510D-0262-224D-8F22-11455F3A5B7D}" srcOrd="0" destOrd="0" parTransId="{88A74A8C-A64F-A346-9092-2A5845D7892F}" sibTransId="{8B7709F4-6BDB-C24D-B5DB-6F672893D170}"/>
    <dgm:cxn modelId="{42E5365D-2CFD-BA42-8CE6-0323AD338E8C}" srcId="{8E09510D-0262-224D-8F22-11455F3A5B7D}" destId="{9F42375A-5320-094A-A640-A699CD782E17}" srcOrd="0" destOrd="0" parTransId="{DD5EAC86-A7F3-034F-A07B-8129F9858D96}" sibTransId="{7EAD22CD-FFDA-F945-A2D1-5B91E7149E1C}"/>
    <dgm:cxn modelId="{45D43081-5DB1-5041-837F-E862A3014DB6}" type="presOf" srcId="{2734731C-F005-674A-BA10-F2D0638C0394}" destId="{4A4FE627-1C47-EC4A-8F07-2B937A0470D2}" srcOrd="0" destOrd="0" presId="urn:microsoft.com/office/officeart/2005/8/layout/lProcess2"/>
    <dgm:cxn modelId="{43651987-9797-3C43-9D97-1E66DCCD6402}" srcId="{2734731C-F005-674A-BA10-F2D0638C0394}" destId="{E1E3DE90-D6FE-9340-B1F8-30B0DB01B6BF}" srcOrd="1" destOrd="0" parTransId="{8156E39F-B1BB-E644-B585-C3FA37AB318F}" sibTransId="{23436C3E-2A21-D64A-9BA7-8DA115EBE84C}"/>
    <dgm:cxn modelId="{AE9F3794-3C73-9A42-8D05-25097E2EE1DA}" srcId="{2734731C-F005-674A-BA10-F2D0638C0394}" destId="{38B53426-DC34-4446-B4CB-E6716DFF9AF3}" srcOrd="2" destOrd="0" parTransId="{8EB3CF16-BDEC-0749-836C-4475B58E6DCD}" sibTransId="{C4617085-B2EA-494F-AFAE-D9ECD67409B5}"/>
    <dgm:cxn modelId="{D4E84E95-D0A7-4540-869D-421E838252C1}" type="presOf" srcId="{323A1022-FE6E-8741-920F-9FE763826367}" destId="{BCB621A9-B1C9-BD48-AA11-D287835E0F6F}" srcOrd="0" destOrd="0" presId="urn:microsoft.com/office/officeart/2005/8/layout/lProcess2"/>
    <dgm:cxn modelId="{BA3DAB9C-2E1F-B445-AEDA-7B7626F011D2}" srcId="{38B53426-DC34-4446-B4CB-E6716DFF9AF3}" destId="{323A1022-FE6E-8741-920F-9FE763826367}" srcOrd="0" destOrd="0" parTransId="{21D9A743-31B7-CD42-950A-4692FD22E37B}" sibTransId="{443343D3-63B2-5544-B83B-7ED9D54D602C}"/>
    <dgm:cxn modelId="{215ED29F-AC00-294D-938B-FA83C694631B}" type="presOf" srcId="{8E09510D-0262-224D-8F22-11455F3A5B7D}" destId="{B9C642EB-0067-004D-B475-FD842CCA2E4C}" srcOrd="0" destOrd="0" presId="urn:microsoft.com/office/officeart/2005/8/layout/lProcess2"/>
    <dgm:cxn modelId="{5FAC58A7-A39E-C946-B6E0-1071BA88521C}" type="presOf" srcId="{E1E3DE90-D6FE-9340-B1F8-30B0DB01B6BF}" destId="{28E872C3-1416-CA4A-AF6D-1A94F19905A0}" srcOrd="0" destOrd="0" presId="urn:microsoft.com/office/officeart/2005/8/layout/lProcess2"/>
    <dgm:cxn modelId="{709CFEB9-443B-1847-A7FE-8F51B52CAB8F}" type="presOf" srcId="{38B53426-DC34-4446-B4CB-E6716DFF9AF3}" destId="{C181ED04-A6C3-4A4C-A460-BB154DA88699}" srcOrd="1" destOrd="0" presId="urn:microsoft.com/office/officeart/2005/8/layout/lProcess2"/>
    <dgm:cxn modelId="{2E982CC2-3E9C-014F-B55E-68CFAFD1E3FB}" type="presOf" srcId="{9F42375A-5320-094A-A640-A699CD782E17}" destId="{BD834E4E-EADA-B345-AC38-6D16DE09043E}" srcOrd="0" destOrd="0" presId="urn:microsoft.com/office/officeart/2005/8/layout/lProcess2"/>
    <dgm:cxn modelId="{AE8F2370-766F-724B-8C7E-1EF16E3B2C9E}" type="presParOf" srcId="{4A4FE627-1C47-EC4A-8F07-2B937A0470D2}" destId="{724BC1D1-CC3D-624C-9C92-8D83F12C9210}" srcOrd="0" destOrd="0" presId="urn:microsoft.com/office/officeart/2005/8/layout/lProcess2"/>
    <dgm:cxn modelId="{DE70DBD7-46AA-B448-871B-90DB034734EF}" type="presParOf" srcId="{724BC1D1-CC3D-624C-9C92-8D83F12C9210}" destId="{B9C642EB-0067-004D-B475-FD842CCA2E4C}" srcOrd="0" destOrd="0" presId="urn:microsoft.com/office/officeart/2005/8/layout/lProcess2"/>
    <dgm:cxn modelId="{58AE4DAA-6FCB-B345-A7B3-250796F1DE44}" type="presParOf" srcId="{724BC1D1-CC3D-624C-9C92-8D83F12C9210}" destId="{5F2B7152-3F37-0C41-93B2-201853DB5948}" srcOrd="1" destOrd="0" presId="urn:microsoft.com/office/officeart/2005/8/layout/lProcess2"/>
    <dgm:cxn modelId="{388E2B4E-0E80-0D44-8305-77271D45B610}" type="presParOf" srcId="{724BC1D1-CC3D-624C-9C92-8D83F12C9210}" destId="{AAB61FA4-CF9B-CE47-B2CA-39BD5D653946}" srcOrd="2" destOrd="0" presId="urn:microsoft.com/office/officeart/2005/8/layout/lProcess2"/>
    <dgm:cxn modelId="{14318FCC-4FEE-5147-AAB6-178759D5DDA7}" type="presParOf" srcId="{AAB61FA4-CF9B-CE47-B2CA-39BD5D653946}" destId="{6EDD8B10-E4AB-7442-9ED2-14F45786B9A5}" srcOrd="0" destOrd="0" presId="urn:microsoft.com/office/officeart/2005/8/layout/lProcess2"/>
    <dgm:cxn modelId="{519B022D-C2D2-374B-8397-146F6919E2D8}" type="presParOf" srcId="{6EDD8B10-E4AB-7442-9ED2-14F45786B9A5}" destId="{BD834E4E-EADA-B345-AC38-6D16DE09043E}" srcOrd="0" destOrd="0" presId="urn:microsoft.com/office/officeart/2005/8/layout/lProcess2"/>
    <dgm:cxn modelId="{304F393C-4795-A145-9B6C-EB80A31A382F}" type="presParOf" srcId="{4A4FE627-1C47-EC4A-8F07-2B937A0470D2}" destId="{1761A284-B66E-FF48-8D80-3EBFB32F9094}" srcOrd="1" destOrd="0" presId="urn:microsoft.com/office/officeart/2005/8/layout/lProcess2"/>
    <dgm:cxn modelId="{C1A43940-957D-8146-BA1E-243EB9932631}" type="presParOf" srcId="{4A4FE627-1C47-EC4A-8F07-2B937A0470D2}" destId="{5A10C440-8F51-CD4F-9F12-29BCCB404122}" srcOrd="2" destOrd="0" presId="urn:microsoft.com/office/officeart/2005/8/layout/lProcess2"/>
    <dgm:cxn modelId="{0A863522-5E03-874B-BECB-6A6A0AD4A45F}" type="presParOf" srcId="{5A10C440-8F51-CD4F-9F12-29BCCB404122}" destId="{28E872C3-1416-CA4A-AF6D-1A94F19905A0}" srcOrd="0" destOrd="0" presId="urn:microsoft.com/office/officeart/2005/8/layout/lProcess2"/>
    <dgm:cxn modelId="{AD7496B4-79DA-F047-88BC-9345968C25B6}" type="presParOf" srcId="{5A10C440-8F51-CD4F-9F12-29BCCB404122}" destId="{ABEED7C0-C94D-2248-8E32-8FCC8D02CABC}" srcOrd="1" destOrd="0" presId="urn:microsoft.com/office/officeart/2005/8/layout/lProcess2"/>
    <dgm:cxn modelId="{B8AD7663-54AB-2A47-A6D3-E89D2BB9E1D3}" type="presParOf" srcId="{5A10C440-8F51-CD4F-9F12-29BCCB404122}" destId="{9C480A0E-85EC-434A-9F85-0FE92E16C594}" srcOrd="2" destOrd="0" presId="urn:microsoft.com/office/officeart/2005/8/layout/lProcess2"/>
    <dgm:cxn modelId="{BA9B4E42-3D77-B940-A9AF-F8C82BCE611E}" type="presParOf" srcId="{9C480A0E-85EC-434A-9F85-0FE92E16C594}" destId="{B06A2500-7A12-9442-A12B-04992B655779}" srcOrd="0" destOrd="0" presId="urn:microsoft.com/office/officeart/2005/8/layout/lProcess2"/>
    <dgm:cxn modelId="{6C5406E4-1679-554E-936D-6FB8E59E97AE}" type="presParOf" srcId="{B06A2500-7A12-9442-A12B-04992B655779}" destId="{CC2B11E9-5D42-874B-8580-25B4EBA9839D}" srcOrd="0" destOrd="0" presId="urn:microsoft.com/office/officeart/2005/8/layout/lProcess2"/>
    <dgm:cxn modelId="{B2699B62-1BA3-DC41-BB91-181F7E810A9B}" type="presParOf" srcId="{4A4FE627-1C47-EC4A-8F07-2B937A0470D2}" destId="{FA5A9998-1CB2-D549-AEF2-C68DA0D6012A}" srcOrd="3" destOrd="0" presId="urn:microsoft.com/office/officeart/2005/8/layout/lProcess2"/>
    <dgm:cxn modelId="{445252EC-5730-5540-A6C2-F8FBB6090583}" type="presParOf" srcId="{4A4FE627-1C47-EC4A-8F07-2B937A0470D2}" destId="{BB8831AA-905C-384C-A96B-139AE7820991}" srcOrd="4" destOrd="0" presId="urn:microsoft.com/office/officeart/2005/8/layout/lProcess2"/>
    <dgm:cxn modelId="{A9218183-88EE-8B46-90BA-3BCAC417D143}" type="presParOf" srcId="{BB8831AA-905C-384C-A96B-139AE7820991}" destId="{12848076-7062-8049-A654-DC33219028CD}" srcOrd="0" destOrd="0" presId="urn:microsoft.com/office/officeart/2005/8/layout/lProcess2"/>
    <dgm:cxn modelId="{F7BFCBFC-5C04-5949-8067-7A8401139D12}" type="presParOf" srcId="{BB8831AA-905C-384C-A96B-139AE7820991}" destId="{C181ED04-A6C3-4A4C-A460-BB154DA88699}" srcOrd="1" destOrd="0" presId="urn:microsoft.com/office/officeart/2005/8/layout/lProcess2"/>
    <dgm:cxn modelId="{68F7465C-58E2-0145-AC8F-F6A081BE2D3E}" type="presParOf" srcId="{BB8831AA-905C-384C-A96B-139AE7820991}" destId="{B7CFAA29-B34F-F846-9EE8-D0F8EE5F6E5F}" srcOrd="2" destOrd="0" presId="urn:microsoft.com/office/officeart/2005/8/layout/lProcess2"/>
    <dgm:cxn modelId="{39D9207D-E51B-3549-A02C-05626412DCA4}" type="presParOf" srcId="{B7CFAA29-B34F-F846-9EE8-D0F8EE5F6E5F}" destId="{42CA5F17-52C0-DD46-9556-7FE3E47E5D9E}" srcOrd="0" destOrd="0" presId="urn:microsoft.com/office/officeart/2005/8/layout/lProcess2"/>
    <dgm:cxn modelId="{037FE114-18A1-8041-B075-F5F663E643FC}" type="presParOf" srcId="{42CA5F17-52C0-DD46-9556-7FE3E47E5D9E}" destId="{BCB621A9-B1C9-BD48-AA11-D287835E0F6F}"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3EF79A-8C06-6745-B1C5-D109B715FC3E}" type="doc">
      <dgm:prSet loTypeId="urn:microsoft.com/office/officeart/2005/8/layout/StepDownProcess" loCatId="" qsTypeId="urn:microsoft.com/office/officeart/2005/8/quickstyle/simple4" qsCatId="simple" csTypeId="urn:microsoft.com/office/officeart/2005/8/colors/accent1_2" csCatId="accent1" phldr="1"/>
      <dgm:spPr/>
      <dgm:t>
        <a:bodyPr/>
        <a:lstStyle/>
        <a:p>
          <a:endParaRPr lang="en-US"/>
        </a:p>
      </dgm:t>
    </dgm:pt>
    <dgm:pt modelId="{7DE00DE2-2897-3F49-8952-536EE0E4D028}">
      <dgm:prSet custT="1"/>
      <dgm:spPr>
        <a:solidFill>
          <a:schemeClr val="accent3">
            <a:lumMod val="75000"/>
          </a:schemeClr>
        </a:solidFill>
      </dgm:spPr>
      <dgm:t>
        <a:bodyPr/>
        <a:lstStyle/>
        <a:p>
          <a:pPr rtl="0"/>
          <a:r>
            <a:rPr lang="en-US" sz="1600" b="1" dirty="0"/>
            <a:t>The lack of success in bringing them to justice has led to an increase in their numbers, boldness, and the global scale of their operations</a:t>
          </a:r>
        </a:p>
      </dgm:t>
    </dgm:pt>
    <dgm:pt modelId="{FC5E9920-7003-034A-B3C4-6062E347DB19}" type="parTrans" cxnId="{535155E8-9E18-9A41-9438-B29C12218F28}">
      <dgm:prSet/>
      <dgm:spPr/>
      <dgm:t>
        <a:bodyPr/>
        <a:lstStyle/>
        <a:p>
          <a:endParaRPr lang="en-US"/>
        </a:p>
      </dgm:t>
    </dgm:pt>
    <dgm:pt modelId="{B7D385D1-6EA9-034A-94F5-19A194BD9A21}" type="sibTrans" cxnId="{535155E8-9E18-9A41-9438-B29C12218F28}">
      <dgm:prSet/>
      <dgm:spPr/>
      <dgm:t>
        <a:bodyPr/>
        <a:lstStyle/>
        <a:p>
          <a:endParaRPr lang="en-US"/>
        </a:p>
      </dgm:t>
    </dgm:pt>
    <dgm:pt modelId="{834C9CC1-92EF-5F42-B97F-F407C9B4082B}">
      <dgm:prSet/>
      <dgm:spPr>
        <a:solidFill>
          <a:schemeClr val="accent5">
            <a:lumMod val="75000"/>
          </a:schemeClr>
        </a:solidFill>
      </dgm:spPr>
      <dgm:t>
        <a:bodyPr/>
        <a:lstStyle/>
        <a:p>
          <a:pPr rtl="0"/>
          <a:r>
            <a:rPr lang="en-US" b="1" dirty="0"/>
            <a:t>Are difficult to profile</a:t>
          </a:r>
        </a:p>
      </dgm:t>
    </dgm:pt>
    <dgm:pt modelId="{734EA794-BDC9-D94C-8A88-3B7D50B5A15B}" type="parTrans" cxnId="{17A9BFE6-4581-7F4B-94E4-3BADDA45BA09}">
      <dgm:prSet/>
      <dgm:spPr/>
      <dgm:t>
        <a:bodyPr/>
        <a:lstStyle/>
        <a:p>
          <a:endParaRPr lang="en-US"/>
        </a:p>
      </dgm:t>
    </dgm:pt>
    <dgm:pt modelId="{33589800-CCBC-2841-9379-75306C64D77F}" type="sibTrans" cxnId="{17A9BFE6-4581-7F4B-94E4-3BADDA45BA09}">
      <dgm:prSet/>
      <dgm:spPr/>
      <dgm:t>
        <a:bodyPr/>
        <a:lstStyle/>
        <a:p>
          <a:endParaRPr lang="en-US"/>
        </a:p>
      </dgm:t>
    </dgm:pt>
    <dgm:pt modelId="{2B5FBFA6-0B41-9643-9EB1-BF2BD75E7E49}">
      <dgm:prSet/>
      <dgm:spPr>
        <a:solidFill>
          <a:schemeClr val="accent3">
            <a:lumMod val="75000"/>
          </a:schemeClr>
        </a:solidFill>
      </dgm:spPr>
      <dgm:t>
        <a:bodyPr/>
        <a:lstStyle/>
        <a:p>
          <a:pPr rtl="0"/>
          <a:r>
            <a:rPr lang="en-US" b="1" dirty="0"/>
            <a:t>Tend to be young and very computer-savvy</a:t>
          </a:r>
        </a:p>
      </dgm:t>
    </dgm:pt>
    <dgm:pt modelId="{55D8E2D5-DA85-B645-B137-1B3A1B43AE51}" type="parTrans" cxnId="{2C18E298-3BFB-274C-B538-5EB392394480}">
      <dgm:prSet/>
      <dgm:spPr/>
      <dgm:t>
        <a:bodyPr/>
        <a:lstStyle/>
        <a:p>
          <a:endParaRPr lang="en-US"/>
        </a:p>
      </dgm:t>
    </dgm:pt>
    <dgm:pt modelId="{B7FCF693-3C72-034C-AFE4-FB94AD9535F3}" type="sibTrans" cxnId="{2C18E298-3BFB-274C-B538-5EB392394480}">
      <dgm:prSet/>
      <dgm:spPr/>
      <dgm:t>
        <a:bodyPr/>
        <a:lstStyle/>
        <a:p>
          <a:endParaRPr lang="en-US"/>
        </a:p>
      </dgm:t>
    </dgm:pt>
    <dgm:pt modelId="{7746E60B-C936-EC4E-98B7-71C3EEAEBBE2}">
      <dgm:prSet/>
      <dgm:spPr>
        <a:solidFill>
          <a:schemeClr val="accent5">
            <a:lumMod val="75000"/>
          </a:schemeClr>
        </a:solidFill>
      </dgm:spPr>
      <dgm:t>
        <a:bodyPr/>
        <a:lstStyle/>
        <a:p>
          <a:pPr rtl="0"/>
          <a:r>
            <a:rPr lang="en-US" b="1" dirty="0"/>
            <a:t>Range of behavioral characteristics is wide</a:t>
          </a:r>
        </a:p>
      </dgm:t>
    </dgm:pt>
    <dgm:pt modelId="{F2EB8461-AD8C-C249-8D18-C57741423E7B}" type="parTrans" cxnId="{88143899-04E1-EE49-9776-BABEC257F133}">
      <dgm:prSet/>
      <dgm:spPr/>
      <dgm:t>
        <a:bodyPr/>
        <a:lstStyle/>
        <a:p>
          <a:endParaRPr lang="en-US"/>
        </a:p>
      </dgm:t>
    </dgm:pt>
    <dgm:pt modelId="{2837E3BC-62CA-A545-A973-F86F96305358}" type="sibTrans" cxnId="{88143899-04E1-EE49-9776-BABEC257F133}">
      <dgm:prSet/>
      <dgm:spPr/>
      <dgm:t>
        <a:bodyPr/>
        <a:lstStyle/>
        <a:p>
          <a:endParaRPr lang="en-US"/>
        </a:p>
      </dgm:t>
    </dgm:pt>
    <dgm:pt modelId="{0A6763C8-BE77-4D4A-BF28-67792153022D}">
      <dgm:prSet/>
      <dgm:spPr>
        <a:solidFill>
          <a:schemeClr val="accent3">
            <a:lumMod val="75000"/>
          </a:schemeClr>
        </a:solidFill>
      </dgm:spPr>
      <dgm:t>
        <a:bodyPr/>
        <a:lstStyle/>
        <a:p>
          <a:pPr rtl="0"/>
          <a:r>
            <a:rPr lang="en-US" b="1" dirty="0"/>
            <a:t>No cybercriminal databases exist that can point to likely suspects</a:t>
          </a:r>
        </a:p>
      </dgm:t>
    </dgm:pt>
    <dgm:pt modelId="{57759729-9A56-DA42-99F8-7A1262F1DC7B}" type="parTrans" cxnId="{56D15581-F748-214A-86F1-747CD24D5492}">
      <dgm:prSet/>
      <dgm:spPr/>
      <dgm:t>
        <a:bodyPr/>
        <a:lstStyle/>
        <a:p>
          <a:endParaRPr lang="en-US"/>
        </a:p>
      </dgm:t>
    </dgm:pt>
    <dgm:pt modelId="{CB86F812-A70A-AC45-B591-31BAB8A026CB}" type="sibTrans" cxnId="{56D15581-F748-214A-86F1-747CD24D5492}">
      <dgm:prSet/>
      <dgm:spPr/>
      <dgm:t>
        <a:bodyPr/>
        <a:lstStyle/>
        <a:p>
          <a:endParaRPr lang="en-US"/>
        </a:p>
      </dgm:t>
    </dgm:pt>
    <dgm:pt modelId="{218B43E0-C7E9-284B-8138-C90615ABFFCC}" type="pres">
      <dgm:prSet presAssocID="{6A3EF79A-8C06-6745-B1C5-D109B715FC3E}" presName="rootnode" presStyleCnt="0">
        <dgm:presLayoutVars>
          <dgm:chMax/>
          <dgm:chPref/>
          <dgm:dir/>
          <dgm:animLvl val="lvl"/>
        </dgm:presLayoutVars>
      </dgm:prSet>
      <dgm:spPr/>
    </dgm:pt>
    <dgm:pt modelId="{400D50CB-D2E8-5643-96A9-D2BEC0A3016F}" type="pres">
      <dgm:prSet presAssocID="{7DE00DE2-2897-3F49-8952-536EE0E4D028}" presName="composite" presStyleCnt="0"/>
      <dgm:spPr/>
    </dgm:pt>
    <dgm:pt modelId="{AB69DB12-FB54-FB49-B817-7FA2F30B90A7}" type="pres">
      <dgm:prSet presAssocID="{7DE00DE2-2897-3F49-8952-536EE0E4D028}" presName="bentUpArrow1" presStyleLbl="alignImgPlace1" presStyleIdx="0" presStyleCnt="4"/>
      <dgm:spPr>
        <a:solidFill>
          <a:schemeClr val="accent6">
            <a:lumMod val="60000"/>
            <a:lumOff val="40000"/>
          </a:schemeClr>
        </a:solidFill>
      </dgm:spPr>
    </dgm:pt>
    <dgm:pt modelId="{A80E5A6D-3948-7848-89D4-B0D1271EA71F}" type="pres">
      <dgm:prSet presAssocID="{7DE00DE2-2897-3F49-8952-536EE0E4D028}" presName="ParentText" presStyleLbl="node1" presStyleIdx="0" presStyleCnt="5" custScaleX="188875" custLinFactNeighborX="53237" custLinFactNeighborY="8652">
        <dgm:presLayoutVars>
          <dgm:chMax val="1"/>
          <dgm:chPref val="1"/>
          <dgm:bulletEnabled val="1"/>
        </dgm:presLayoutVars>
      </dgm:prSet>
      <dgm:spPr/>
    </dgm:pt>
    <dgm:pt modelId="{A49AA935-E1EE-6B40-8780-6B816547D6F8}" type="pres">
      <dgm:prSet presAssocID="{7DE00DE2-2897-3F49-8952-536EE0E4D028}" presName="ChildText" presStyleLbl="revTx" presStyleIdx="0" presStyleCnt="4">
        <dgm:presLayoutVars>
          <dgm:chMax val="0"/>
          <dgm:chPref val="0"/>
          <dgm:bulletEnabled val="1"/>
        </dgm:presLayoutVars>
      </dgm:prSet>
      <dgm:spPr/>
    </dgm:pt>
    <dgm:pt modelId="{627A1D1E-C572-4D45-BA76-39005421D3D1}" type="pres">
      <dgm:prSet presAssocID="{B7D385D1-6EA9-034A-94F5-19A194BD9A21}" presName="sibTrans" presStyleCnt="0"/>
      <dgm:spPr/>
    </dgm:pt>
    <dgm:pt modelId="{4E844442-C2AF-DD4D-BEB4-38C5450F5841}" type="pres">
      <dgm:prSet presAssocID="{834C9CC1-92EF-5F42-B97F-F407C9B4082B}" presName="composite" presStyleCnt="0"/>
      <dgm:spPr/>
    </dgm:pt>
    <dgm:pt modelId="{BF70AAFE-9D6D-E34C-9FA7-75356568AD05}" type="pres">
      <dgm:prSet presAssocID="{834C9CC1-92EF-5F42-B97F-F407C9B4082B}" presName="bentUpArrow1" presStyleLbl="alignImgPlace1" presStyleIdx="1" presStyleCnt="4"/>
      <dgm:spPr>
        <a:solidFill>
          <a:schemeClr val="accent6">
            <a:lumMod val="60000"/>
            <a:lumOff val="40000"/>
          </a:schemeClr>
        </a:solidFill>
      </dgm:spPr>
    </dgm:pt>
    <dgm:pt modelId="{0EA7C682-6C44-6347-912A-FB955436F6A5}" type="pres">
      <dgm:prSet presAssocID="{834C9CC1-92EF-5F42-B97F-F407C9B4082B}" presName="ParentText" presStyleLbl="node1" presStyleIdx="1" presStyleCnt="5" custScaleX="145004" custLinFactNeighborX="26947" custLinFactNeighborY="5143">
        <dgm:presLayoutVars>
          <dgm:chMax val="1"/>
          <dgm:chPref val="1"/>
          <dgm:bulletEnabled val="1"/>
        </dgm:presLayoutVars>
      </dgm:prSet>
      <dgm:spPr/>
    </dgm:pt>
    <dgm:pt modelId="{5AB8E928-918B-0446-8633-17E2C177E740}" type="pres">
      <dgm:prSet presAssocID="{834C9CC1-92EF-5F42-B97F-F407C9B4082B}" presName="ChildText" presStyleLbl="revTx" presStyleIdx="1" presStyleCnt="4">
        <dgm:presLayoutVars>
          <dgm:chMax val="0"/>
          <dgm:chPref val="0"/>
          <dgm:bulletEnabled val="1"/>
        </dgm:presLayoutVars>
      </dgm:prSet>
      <dgm:spPr/>
    </dgm:pt>
    <dgm:pt modelId="{090BED38-0572-B148-87F9-8CF0199769D0}" type="pres">
      <dgm:prSet presAssocID="{33589800-CCBC-2841-9379-75306C64D77F}" presName="sibTrans" presStyleCnt="0"/>
      <dgm:spPr/>
    </dgm:pt>
    <dgm:pt modelId="{5CF02843-CCB3-5943-B66B-9F4540132842}" type="pres">
      <dgm:prSet presAssocID="{2B5FBFA6-0B41-9643-9EB1-BF2BD75E7E49}" presName="composite" presStyleCnt="0"/>
      <dgm:spPr/>
    </dgm:pt>
    <dgm:pt modelId="{F27F15A4-EE6A-D84B-81B6-D53D44B1BA02}" type="pres">
      <dgm:prSet presAssocID="{2B5FBFA6-0B41-9643-9EB1-BF2BD75E7E49}" presName="bentUpArrow1" presStyleLbl="alignImgPlace1" presStyleIdx="2" presStyleCnt="4"/>
      <dgm:spPr>
        <a:solidFill>
          <a:schemeClr val="accent6">
            <a:lumMod val="60000"/>
            <a:lumOff val="40000"/>
          </a:schemeClr>
        </a:solidFill>
      </dgm:spPr>
    </dgm:pt>
    <dgm:pt modelId="{7D25303F-2630-4E46-B78A-E92CC4AD461F}" type="pres">
      <dgm:prSet presAssocID="{2B5FBFA6-0B41-9643-9EB1-BF2BD75E7E49}" presName="ParentText" presStyleLbl="node1" presStyleIdx="2" presStyleCnt="5" custScaleX="139651">
        <dgm:presLayoutVars>
          <dgm:chMax val="1"/>
          <dgm:chPref val="1"/>
          <dgm:bulletEnabled val="1"/>
        </dgm:presLayoutVars>
      </dgm:prSet>
      <dgm:spPr/>
    </dgm:pt>
    <dgm:pt modelId="{8FFDBBBD-95C8-004E-A306-F03AF792E663}" type="pres">
      <dgm:prSet presAssocID="{2B5FBFA6-0B41-9643-9EB1-BF2BD75E7E49}" presName="ChildText" presStyleLbl="revTx" presStyleIdx="2" presStyleCnt="4">
        <dgm:presLayoutVars>
          <dgm:chMax val="0"/>
          <dgm:chPref val="0"/>
          <dgm:bulletEnabled val="1"/>
        </dgm:presLayoutVars>
      </dgm:prSet>
      <dgm:spPr/>
    </dgm:pt>
    <dgm:pt modelId="{6D2C55D1-E950-9C45-B5CA-FA27CEDF319D}" type="pres">
      <dgm:prSet presAssocID="{B7FCF693-3C72-034C-AFE4-FB94AD9535F3}" presName="sibTrans" presStyleCnt="0"/>
      <dgm:spPr/>
    </dgm:pt>
    <dgm:pt modelId="{9506671C-A894-5B44-8427-49E3E450A41D}" type="pres">
      <dgm:prSet presAssocID="{7746E60B-C936-EC4E-98B7-71C3EEAEBBE2}" presName="composite" presStyleCnt="0"/>
      <dgm:spPr/>
    </dgm:pt>
    <dgm:pt modelId="{7162CB47-8C6B-D84E-86E8-AE012B8ABBEE}" type="pres">
      <dgm:prSet presAssocID="{7746E60B-C936-EC4E-98B7-71C3EEAEBBE2}" presName="bentUpArrow1" presStyleLbl="alignImgPlace1" presStyleIdx="3" presStyleCnt="4"/>
      <dgm:spPr>
        <a:solidFill>
          <a:schemeClr val="accent6">
            <a:lumMod val="60000"/>
            <a:lumOff val="40000"/>
          </a:schemeClr>
        </a:solidFill>
      </dgm:spPr>
    </dgm:pt>
    <dgm:pt modelId="{9BA7AE85-C67D-E64A-AE6A-58AB165F3DCE}" type="pres">
      <dgm:prSet presAssocID="{7746E60B-C936-EC4E-98B7-71C3EEAEBBE2}" presName="ParentText" presStyleLbl="node1" presStyleIdx="3" presStyleCnt="5" custScaleX="142762">
        <dgm:presLayoutVars>
          <dgm:chMax val="1"/>
          <dgm:chPref val="1"/>
          <dgm:bulletEnabled val="1"/>
        </dgm:presLayoutVars>
      </dgm:prSet>
      <dgm:spPr/>
    </dgm:pt>
    <dgm:pt modelId="{F64894F3-6EDF-C047-8980-2D3CC1579F13}" type="pres">
      <dgm:prSet presAssocID="{7746E60B-C936-EC4E-98B7-71C3EEAEBBE2}" presName="ChildText" presStyleLbl="revTx" presStyleIdx="3" presStyleCnt="4">
        <dgm:presLayoutVars>
          <dgm:chMax val="0"/>
          <dgm:chPref val="0"/>
          <dgm:bulletEnabled val="1"/>
        </dgm:presLayoutVars>
      </dgm:prSet>
      <dgm:spPr/>
    </dgm:pt>
    <dgm:pt modelId="{267DF172-977B-1042-8F56-68F429FDBDE7}" type="pres">
      <dgm:prSet presAssocID="{2837E3BC-62CA-A545-A973-F86F96305358}" presName="sibTrans" presStyleCnt="0"/>
      <dgm:spPr/>
    </dgm:pt>
    <dgm:pt modelId="{01558D51-B6E8-6741-8462-EDB75BC4E554}" type="pres">
      <dgm:prSet presAssocID="{0A6763C8-BE77-4D4A-BF28-67792153022D}" presName="composite" presStyleCnt="0"/>
      <dgm:spPr/>
    </dgm:pt>
    <dgm:pt modelId="{D8841DC8-2D80-114B-8E46-94E63496AFDA}" type="pres">
      <dgm:prSet presAssocID="{0A6763C8-BE77-4D4A-BF28-67792153022D}" presName="ParentText" presStyleLbl="node1" presStyleIdx="4" presStyleCnt="5" custScaleX="137409">
        <dgm:presLayoutVars>
          <dgm:chMax val="1"/>
          <dgm:chPref val="1"/>
          <dgm:bulletEnabled val="1"/>
        </dgm:presLayoutVars>
      </dgm:prSet>
      <dgm:spPr/>
    </dgm:pt>
  </dgm:ptLst>
  <dgm:cxnLst>
    <dgm:cxn modelId="{49345E71-4685-BD41-B1AD-6B550907B41A}" type="presOf" srcId="{2B5FBFA6-0B41-9643-9EB1-BF2BD75E7E49}" destId="{7D25303F-2630-4E46-B78A-E92CC4AD461F}" srcOrd="0" destOrd="0" presId="urn:microsoft.com/office/officeart/2005/8/layout/StepDownProcess"/>
    <dgm:cxn modelId="{A998A378-F699-3B47-BF5D-B6AD370FB1ED}" type="presOf" srcId="{6A3EF79A-8C06-6745-B1C5-D109B715FC3E}" destId="{218B43E0-C7E9-284B-8138-C90615ABFFCC}" srcOrd="0" destOrd="0" presId="urn:microsoft.com/office/officeart/2005/8/layout/StepDownProcess"/>
    <dgm:cxn modelId="{56D15581-F748-214A-86F1-747CD24D5492}" srcId="{6A3EF79A-8C06-6745-B1C5-D109B715FC3E}" destId="{0A6763C8-BE77-4D4A-BF28-67792153022D}" srcOrd="4" destOrd="0" parTransId="{57759729-9A56-DA42-99F8-7A1262F1DC7B}" sibTransId="{CB86F812-A70A-AC45-B591-31BAB8A026CB}"/>
    <dgm:cxn modelId="{11FB578B-6089-DF4B-A03A-20AC3969FFD7}" type="presOf" srcId="{7DE00DE2-2897-3F49-8952-536EE0E4D028}" destId="{A80E5A6D-3948-7848-89D4-B0D1271EA71F}" srcOrd="0" destOrd="0" presId="urn:microsoft.com/office/officeart/2005/8/layout/StepDownProcess"/>
    <dgm:cxn modelId="{2C18E298-3BFB-274C-B538-5EB392394480}" srcId="{6A3EF79A-8C06-6745-B1C5-D109B715FC3E}" destId="{2B5FBFA6-0B41-9643-9EB1-BF2BD75E7E49}" srcOrd="2" destOrd="0" parTransId="{55D8E2D5-DA85-B645-B137-1B3A1B43AE51}" sibTransId="{B7FCF693-3C72-034C-AFE4-FB94AD9535F3}"/>
    <dgm:cxn modelId="{88143899-04E1-EE49-9776-BABEC257F133}" srcId="{6A3EF79A-8C06-6745-B1C5-D109B715FC3E}" destId="{7746E60B-C936-EC4E-98B7-71C3EEAEBBE2}" srcOrd="3" destOrd="0" parTransId="{F2EB8461-AD8C-C249-8D18-C57741423E7B}" sibTransId="{2837E3BC-62CA-A545-A973-F86F96305358}"/>
    <dgm:cxn modelId="{4ACD1AAF-DA30-7546-ACFC-F980EDA5B7D4}" type="presOf" srcId="{7746E60B-C936-EC4E-98B7-71C3EEAEBBE2}" destId="{9BA7AE85-C67D-E64A-AE6A-58AB165F3DCE}" srcOrd="0" destOrd="0" presId="urn:microsoft.com/office/officeart/2005/8/layout/StepDownProcess"/>
    <dgm:cxn modelId="{D7B029D1-61B9-7740-ACFD-A2AEDC050FE2}" type="presOf" srcId="{834C9CC1-92EF-5F42-B97F-F407C9B4082B}" destId="{0EA7C682-6C44-6347-912A-FB955436F6A5}" srcOrd="0" destOrd="0" presId="urn:microsoft.com/office/officeart/2005/8/layout/StepDownProcess"/>
    <dgm:cxn modelId="{7D9EA2D8-9A9B-1E47-8D89-A9243A3D72E5}" type="presOf" srcId="{0A6763C8-BE77-4D4A-BF28-67792153022D}" destId="{D8841DC8-2D80-114B-8E46-94E63496AFDA}" srcOrd="0" destOrd="0" presId="urn:microsoft.com/office/officeart/2005/8/layout/StepDownProcess"/>
    <dgm:cxn modelId="{17A9BFE6-4581-7F4B-94E4-3BADDA45BA09}" srcId="{6A3EF79A-8C06-6745-B1C5-D109B715FC3E}" destId="{834C9CC1-92EF-5F42-B97F-F407C9B4082B}" srcOrd="1" destOrd="0" parTransId="{734EA794-BDC9-D94C-8A88-3B7D50B5A15B}" sibTransId="{33589800-CCBC-2841-9379-75306C64D77F}"/>
    <dgm:cxn modelId="{535155E8-9E18-9A41-9438-B29C12218F28}" srcId="{6A3EF79A-8C06-6745-B1C5-D109B715FC3E}" destId="{7DE00DE2-2897-3F49-8952-536EE0E4D028}" srcOrd="0" destOrd="0" parTransId="{FC5E9920-7003-034A-B3C4-6062E347DB19}" sibTransId="{B7D385D1-6EA9-034A-94F5-19A194BD9A21}"/>
    <dgm:cxn modelId="{6DD206B5-01D0-7E43-B2AD-8A5E34A961C9}" type="presParOf" srcId="{218B43E0-C7E9-284B-8138-C90615ABFFCC}" destId="{400D50CB-D2E8-5643-96A9-D2BEC0A3016F}" srcOrd="0" destOrd="0" presId="urn:microsoft.com/office/officeart/2005/8/layout/StepDownProcess"/>
    <dgm:cxn modelId="{2EA9B407-3942-6A4C-952F-6C86620D3FE6}" type="presParOf" srcId="{400D50CB-D2E8-5643-96A9-D2BEC0A3016F}" destId="{AB69DB12-FB54-FB49-B817-7FA2F30B90A7}" srcOrd="0" destOrd="0" presId="urn:microsoft.com/office/officeart/2005/8/layout/StepDownProcess"/>
    <dgm:cxn modelId="{86040877-9259-444C-AB78-4D594B6F2735}" type="presParOf" srcId="{400D50CB-D2E8-5643-96A9-D2BEC0A3016F}" destId="{A80E5A6D-3948-7848-89D4-B0D1271EA71F}" srcOrd="1" destOrd="0" presId="urn:microsoft.com/office/officeart/2005/8/layout/StepDownProcess"/>
    <dgm:cxn modelId="{5CC5B707-B169-5D43-8B11-DD57D60D9F8D}" type="presParOf" srcId="{400D50CB-D2E8-5643-96A9-D2BEC0A3016F}" destId="{A49AA935-E1EE-6B40-8780-6B816547D6F8}" srcOrd="2" destOrd="0" presId="urn:microsoft.com/office/officeart/2005/8/layout/StepDownProcess"/>
    <dgm:cxn modelId="{F18EDB7D-B52B-D947-9492-B0FD1FBF0495}" type="presParOf" srcId="{218B43E0-C7E9-284B-8138-C90615ABFFCC}" destId="{627A1D1E-C572-4D45-BA76-39005421D3D1}" srcOrd="1" destOrd="0" presId="urn:microsoft.com/office/officeart/2005/8/layout/StepDownProcess"/>
    <dgm:cxn modelId="{34ACCECE-5570-1746-9753-6A2A7ADD24E5}" type="presParOf" srcId="{218B43E0-C7E9-284B-8138-C90615ABFFCC}" destId="{4E844442-C2AF-DD4D-BEB4-38C5450F5841}" srcOrd="2" destOrd="0" presId="urn:microsoft.com/office/officeart/2005/8/layout/StepDownProcess"/>
    <dgm:cxn modelId="{78AA301E-D583-2545-8E3C-927D8C7AB580}" type="presParOf" srcId="{4E844442-C2AF-DD4D-BEB4-38C5450F5841}" destId="{BF70AAFE-9D6D-E34C-9FA7-75356568AD05}" srcOrd="0" destOrd="0" presId="urn:microsoft.com/office/officeart/2005/8/layout/StepDownProcess"/>
    <dgm:cxn modelId="{A0217F82-D3D6-4040-9C91-E756CC74F7FA}" type="presParOf" srcId="{4E844442-C2AF-DD4D-BEB4-38C5450F5841}" destId="{0EA7C682-6C44-6347-912A-FB955436F6A5}" srcOrd="1" destOrd="0" presId="urn:microsoft.com/office/officeart/2005/8/layout/StepDownProcess"/>
    <dgm:cxn modelId="{4B5E63DD-1126-754A-A482-FE5F38252807}" type="presParOf" srcId="{4E844442-C2AF-DD4D-BEB4-38C5450F5841}" destId="{5AB8E928-918B-0446-8633-17E2C177E740}" srcOrd="2" destOrd="0" presId="urn:microsoft.com/office/officeart/2005/8/layout/StepDownProcess"/>
    <dgm:cxn modelId="{744E0673-C97F-5E44-9146-917F7034ED93}" type="presParOf" srcId="{218B43E0-C7E9-284B-8138-C90615ABFFCC}" destId="{090BED38-0572-B148-87F9-8CF0199769D0}" srcOrd="3" destOrd="0" presId="urn:microsoft.com/office/officeart/2005/8/layout/StepDownProcess"/>
    <dgm:cxn modelId="{9793A747-BF3C-7E45-9672-6AD43FD4EBED}" type="presParOf" srcId="{218B43E0-C7E9-284B-8138-C90615ABFFCC}" destId="{5CF02843-CCB3-5943-B66B-9F4540132842}" srcOrd="4" destOrd="0" presId="urn:microsoft.com/office/officeart/2005/8/layout/StepDownProcess"/>
    <dgm:cxn modelId="{89D127A9-EEC6-B145-BDCE-FE0C02BDB3F7}" type="presParOf" srcId="{5CF02843-CCB3-5943-B66B-9F4540132842}" destId="{F27F15A4-EE6A-D84B-81B6-D53D44B1BA02}" srcOrd="0" destOrd="0" presId="urn:microsoft.com/office/officeart/2005/8/layout/StepDownProcess"/>
    <dgm:cxn modelId="{7F019C67-870A-3648-B8F7-84BC8876E6A3}" type="presParOf" srcId="{5CF02843-CCB3-5943-B66B-9F4540132842}" destId="{7D25303F-2630-4E46-B78A-E92CC4AD461F}" srcOrd="1" destOrd="0" presId="urn:microsoft.com/office/officeart/2005/8/layout/StepDownProcess"/>
    <dgm:cxn modelId="{6ED7CE6E-7A08-464D-A4C9-07AFCF9BDCF2}" type="presParOf" srcId="{5CF02843-CCB3-5943-B66B-9F4540132842}" destId="{8FFDBBBD-95C8-004E-A306-F03AF792E663}" srcOrd="2" destOrd="0" presId="urn:microsoft.com/office/officeart/2005/8/layout/StepDownProcess"/>
    <dgm:cxn modelId="{819EDF0C-6A79-8D42-93D8-FA78AF2B059E}" type="presParOf" srcId="{218B43E0-C7E9-284B-8138-C90615ABFFCC}" destId="{6D2C55D1-E950-9C45-B5CA-FA27CEDF319D}" srcOrd="5" destOrd="0" presId="urn:microsoft.com/office/officeart/2005/8/layout/StepDownProcess"/>
    <dgm:cxn modelId="{87B72E48-F6BD-9243-9FEA-2FD1CAD0F5D6}" type="presParOf" srcId="{218B43E0-C7E9-284B-8138-C90615ABFFCC}" destId="{9506671C-A894-5B44-8427-49E3E450A41D}" srcOrd="6" destOrd="0" presId="urn:microsoft.com/office/officeart/2005/8/layout/StepDownProcess"/>
    <dgm:cxn modelId="{20E9E4F3-CF5C-A949-90D0-A15525FF89CF}" type="presParOf" srcId="{9506671C-A894-5B44-8427-49E3E450A41D}" destId="{7162CB47-8C6B-D84E-86E8-AE012B8ABBEE}" srcOrd="0" destOrd="0" presId="urn:microsoft.com/office/officeart/2005/8/layout/StepDownProcess"/>
    <dgm:cxn modelId="{DD8A04DB-2722-2048-BE0C-4B7D9B32D9C1}" type="presParOf" srcId="{9506671C-A894-5B44-8427-49E3E450A41D}" destId="{9BA7AE85-C67D-E64A-AE6A-58AB165F3DCE}" srcOrd="1" destOrd="0" presId="urn:microsoft.com/office/officeart/2005/8/layout/StepDownProcess"/>
    <dgm:cxn modelId="{8D5283D8-58F1-0045-8319-684026861D26}" type="presParOf" srcId="{9506671C-A894-5B44-8427-49E3E450A41D}" destId="{F64894F3-6EDF-C047-8980-2D3CC1579F13}" srcOrd="2" destOrd="0" presId="urn:microsoft.com/office/officeart/2005/8/layout/StepDownProcess"/>
    <dgm:cxn modelId="{B485495A-D808-BC4B-9FF5-D7C060FC1102}" type="presParOf" srcId="{218B43E0-C7E9-284B-8138-C90615ABFFCC}" destId="{267DF172-977B-1042-8F56-68F429FDBDE7}" srcOrd="7" destOrd="0" presId="urn:microsoft.com/office/officeart/2005/8/layout/StepDownProcess"/>
    <dgm:cxn modelId="{8EB8A076-C4B6-C64D-A086-86D45E16677F}" type="presParOf" srcId="{218B43E0-C7E9-284B-8138-C90615ABFFCC}" destId="{01558D51-B6E8-6741-8462-EDB75BC4E554}" srcOrd="8" destOrd="0" presId="urn:microsoft.com/office/officeart/2005/8/layout/StepDownProcess"/>
    <dgm:cxn modelId="{669C698B-3289-2346-9133-92BEA65119B7}" type="presParOf" srcId="{01558D51-B6E8-6741-8462-EDB75BC4E554}" destId="{D8841DC8-2D80-114B-8E46-94E63496AFDA}"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6DA447-5198-104A-8237-84FB217C95F8}" type="doc">
      <dgm:prSet loTypeId="urn:microsoft.com/office/officeart/2005/8/layout/bProcess2" loCatId="" qsTypeId="urn:microsoft.com/office/officeart/2005/8/quickstyle/simple4" qsCatId="simple" csTypeId="urn:microsoft.com/office/officeart/2005/8/colors/accent1_2" csCatId="accent1" phldr="1"/>
      <dgm:spPr/>
      <dgm:t>
        <a:bodyPr/>
        <a:lstStyle/>
        <a:p>
          <a:endParaRPr lang="en-US"/>
        </a:p>
      </dgm:t>
    </dgm:pt>
    <dgm:pt modelId="{D72DC5D2-3EB7-F041-9D9D-B8CDBE470CE8}">
      <dgm:prSet/>
      <dgm:spPr>
        <a:solidFill>
          <a:schemeClr val="accent3">
            <a:lumMod val="75000"/>
          </a:schemeClr>
        </a:solidFill>
      </dgm:spPr>
      <dgm:t>
        <a:bodyPr/>
        <a:lstStyle/>
        <a:p>
          <a:pPr rtl="0"/>
          <a:r>
            <a:rPr lang="en-US" b="1" dirty="0">
              <a:latin typeface="+mj-lt"/>
            </a:rPr>
            <a:t>Are influenced by the success of cybercriminals and the lack of success of law enforcement</a:t>
          </a:r>
        </a:p>
      </dgm:t>
    </dgm:pt>
    <dgm:pt modelId="{AD8F5A0F-DC53-3B48-82DB-AECE0217A8DC}" type="parTrans" cxnId="{1B7708F8-2EDA-F04F-9E41-F2EB77CCB8D9}">
      <dgm:prSet/>
      <dgm:spPr/>
      <dgm:t>
        <a:bodyPr/>
        <a:lstStyle/>
        <a:p>
          <a:endParaRPr lang="en-US"/>
        </a:p>
      </dgm:t>
    </dgm:pt>
    <dgm:pt modelId="{F76526B3-A477-1440-A571-7CEBC993BD8C}" type="sibTrans" cxnId="{1B7708F8-2EDA-F04F-9E41-F2EB77CCB8D9}">
      <dgm:prSet/>
      <dgm:spPr>
        <a:solidFill>
          <a:schemeClr val="tx1">
            <a:lumMod val="65000"/>
          </a:schemeClr>
        </a:solidFill>
      </dgm:spPr>
      <dgm:t>
        <a:bodyPr/>
        <a:lstStyle/>
        <a:p>
          <a:endParaRPr lang="en-US"/>
        </a:p>
      </dgm:t>
    </dgm:pt>
    <dgm:pt modelId="{A9912942-2EE6-294D-B6E4-048865A3079B}">
      <dgm:prSet custT="1"/>
      <dgm:spPr>
        <a:solidFill>
          <a:schemeClr val="accent6">
            <a:lumMod val="75000"/>
          </a:schemeClr>
        </a:solidFill>
      </dgm:spPr>
      <dgm:t>
        <a:bodyPr/>
        <a:lstStyle/>
        <a:p>
          <a:pPr rtl="0"/>
          <a:r>
            <a:rPr lang="en-US" sz="2000" b="1" dirty="0">
              <a:latin typeface="+mj-lt"/>
            </a:rPr>
            <a:t>Many of these organizations have not invested sufficiently in technical, physical, and human-factor resources to prevent attacks</a:t>
          </a:r>
        </a:p>
      </dgm:t>
    </dgm:pt>
    <dgm:pt modelId="{D3ECB742-7EB8-CA4B-BB3C-47901076D2D9}" type="parTrans" cxnId="{EBA85404-66B1-C44B-ACB4-5FA96D4A8FD8}">
      <dgm:prSet/>
      <dgm:spPr/>
      <dgm:t>
        <a:bodyPr/>
        <a:lstStyle/>
        <a:p>
          <a:endParaRPr lang="en-US"/>
        </a:p>
      </dgm:t>
    </dgm:pt>
    <dgm:pt modelId="{BA76A54B-1970-1844-8103-8110FEC9978F}" type="sibTrans" cxnId="{EBA85404-66B1-C44B-ACB4-5FA96D4A8FD8}">
      <dgm:prSet/>
      <dgm:spPr>
        <a:solidFill>
          <a:schemeClr val="tx1">
            <a:lumMod val="65000"/>
          </a:schemeClr>
        </a:solidFill>
      </dgm:spPr>
      <dgm:t>
        <a:bodyPr/>
        <a:lstStyle/>
        <a:p>
          <a:endParaRPr lang="en-US"/>
        </a:p>
      </dgm:t>
    </dgm:pt>
    <dgm:pt modelId="{5C83043C-BCBA-1844-8E3C-D47929E60976}">
      <dgm:prSet custT="1"/>
      <dgm:spPr>
        <a:solidFill>
          <a:schemeClr val="accent5">
            <a:lumMod val="75000"/>
          </a:schemeClr>
        </a:solidFill>
      </dgm:spPr>
      <dgm:t>
        <a:bodyPr/>
        <a:lstStyle/>
        <a:p>
          <a:pPr rtl="0"/>
          <a:r>
            <a:rPr lang="en-US" sz="2000" b="1" dirty="0">
              <a:latin typeface="+mj-lt"/>
            </a:rPr>
            <a:t>Reporting rates tend to be low because of a lack of confidence in law enforcement, concern about corporate reputation, and a concern about civil liability</a:t>
          </a:r>
        </a:p>
      </dgm:t>
    </dgm:pt>
    <dgm:pt modelId="{444A042E-EE41-224B-8BAE-B3779E519853}" type="parTrans" cxnId="{F64DAAFE-5385-5F46-92A3-DE373CCB02B9}">
      <dgm:prSet/>
      <dgm:spPr/>
      <dgm:t>
        <a:bodyPr/>
        <a:lstStyle/>
        <a:p>
          <a:endParaRPr lang="en-US"/>
        </a:p>
      </dgm:t>
    </dgm:pt>
    <dgm:pt modelId="{FD572A45-FD66-8B4A-A001-BD6983A3CE16}" type="sibTrans" cxnId="{F64DAAFE-5385-5F46-92A3-DE373CCB02B9}">
      <dgm:prSet/>
      <dgm:spPr/>
      <dgm:t>
        <a:bodyPr/>
        <a:lstStyle/>
        <a:p>
          <a:endParaRPr lang="en-US"/>
        </a:p>
      </dgm:t>
    </dgm:pt>
    <dgm:pt modelId="{4CC37ED1-7663-E14D-8357-9629D0C33CA6}" type="pres">
      <dgm:prSet presAssocID="{2B6DA447-5198-104A-8237-84FB217C95F8}" presName="diagram" presStyleCnt="0">
        <dgm:presLayoutVars>
          <dgm:dir/>
          <dgm:resizeHandles/>
        </dgm:presLayoutVars>
      </dgm:prSet>
      <dgm:spPr/>
    </dgm:pt>
    <dgm:pt modelId="{2AA0AD40-7970-2B4B-A374-C3EBFCA3E6D2}" type="pres">
      <dgm:prSet presAssocID="{D72DC5D2-3EB7-F041-9D9D-B8CDBE470CE8}" presName="firstNode" presStyleLbl="node1" presStyleIdx="0" presStyleCnt="3">
        <dgm:presLayoutVars>
          <dgm:bulletEnabled val="1"/>
        </dgm:presLayoutVars>
      </dgm:prSet>
      <dgm:spPr/>
    </dgm:pt>
    <dgm:pt modelId="{B444D23F-63AE-4F4E-B416-2E7C1FE535F4}" type="pres">
      <dgm:prSet presAssocID="{F76526B3-A477-1440-A571-7CEBC993BD8C}" presName="sibTrans" presStyleLbl="sibTrans2D1" presStyleIdx="0" presStyleCnt="2"/>
      <dgm:spPr/>
    </dgm:pt>
    <dgm:pt modelId="{7AF05D7C-32E5-2649-BCF6-EBF442C140BD}" type="pres">
      <dgm:prSet presAssocID="{A9912942-2EE6-294D-B6E4-048865A3079B}" presName="middleNode" presStyleCnt="0"/>
      <dgm:spPr/>
    </dgm:pt>
    <dgm:pt modelId="{0A17687C-992D-F448-A183-9D6E9D5A43BD}" type="pres">
      <dgm:prSet presAssocID="{A9912942-2EE6-294D-B6E4-048865A3079B}" presName="padding" presStyleLbl="node1" presStyleIdx="0" presStyleCnt="3"/>
      <dgm:spPr/>
    </dgm:pt>
    <dgm:pt modelId="{3E53E8D6-6548-E344-8B4E-F2C561C4255D}" type="pres">
      <dgm:prSet presAssocID="{A9912942-2EE6-294D-B6E4-048865A3079B}" presName="shape" presStyleLbl="node1" presStyleIdx="1" presStyleCnt="3" custScaleX="190373" custScaleY="147258">
        <dgm:presLayoutVars>
          <dgm:bulletEnabled val="1"/>
        </dgm:presLayoutVars>
      </dgm:prSet>
      <dgm:spPr/>
    </dgm:pt>
    <dgm:pt modelId="{7576C177-1ED3-4D4F-975D-5EDCC8B2E00E}" type="pres">
      <dgm:prSet presAssocID="{BA76A54B-1970-1844-8103-8110FEC9978F}" presName="sibTrans" presStyleLbl="sibTrans2D1" presStyleIdx="1" presStyleCnt="2"/>
      <dgm:spPr/>
    </dgm:pt>
    <dgm:pt modelId="{BD22E29C-3798-EA46-B56B-34DCF8F800BF}" type="pres">
      <dgm:prSet presAssocID="{5C83043C-BCBA-1844-8E3C-D47929E60976}" presName="lastNode" presStyleLbl="node1" presStyleIdx="2" presStyleCnt="3" custScaleX="138164" custScaleY="134031">
        <dgm:presLayoutVars>
          <dgm:bulletEnabled val="1"/>
        </dgm:presLayoutVars>
      </dgm:prSet>
      <dgm:spPr/>
    </dgm:pt>
  </dgm:ptLst>
  <dgm:cxnLst>
    <dgm:cxn modelId="{EBA85404-66B1-C44B-ACB4-5FA96D4A8FD8}" srcId="{2B6DA447-5198-104A-8237-84FB217C95F8}" destId="{A9912942-2EE6-294D-B6E4-048865A3079B}" srcOrd="1" destOrd="0" parTransId="{D3ECB742-7EB8-CA4B-BB3C-47901076D2D9}" sibTransId="{BA76A54B-1970-1844-8103-8110FEC9978F}"/>
    <dgm:cxn modelId="{3DE5C316-154F-CC4A-8188-51A48B642444}" type="presOf" srcId="{2B6DA447-5198-104A-8237-84FB217C95F8}" destId="{4CC37ED1-7663-E14D-8357-9629D0C33CA6}" srcOrd="0" destOrd="0" presId="urn:microsoft.com/office/officeart/2005/8/layout/bProcess2"/>
    <dgm:cxn modelId="{4A0F4334-96C4-1044-9A13-099B3E5617FA}" type="presOf" srcId="{D72DC5D2-3EB7-F041-9D9D-B8CDBE470CE8}" destId="{2AA0AD40-7970-2B4B-A374-C3EBFCA3E6D2}" srcOrd="0" destOrd="0" presId="urn:microsoft.com/office/officeart/2005/8/layout/bProcess2"/>
    <dgm:cxn modelId="{0D6E753D-A437-F645-B625-8621B4ADF980}" type="presOf" srcId="{BA76A54B-1970-1844-8103-8110FEC9978F}" destId="{7576C177-1ED3-4D4F-975D-5EDCC8B2E00E}" srcOrd="0" destOrd="0" presId="urn:microsoft.com/office/officeart/2005/8/layout/bProcess2"/>
    <dgm:cxn modelId="{17DEC44E-95EC-9F4F-BF62-8DE8C788F058}" type="presOf" srcId="{F76526B3-A477-1440-A571-7CEBC993BD8C}" destId="{B444D23F-63AE-4F4E-B416-2E7C1FE535F4}" srcOrd="0" destOrd="0" presId="urn:microsoft.com/office/officeart/2005/8/layout/bProcess2"/>
    <dgm:cxn modelId="{8EF72DCE-490A-3640-94F3-92591DFDE064}" type="presOf" srcId="{5C83043C-BCBA-1844-8E3C-D47929E60976}" destId="{BD22E29C-3798-EA46-B56B-34DCF8F800BF}" srcOrd="0" destOrd="0" presId="urn:microsoft.com/office/officeart/2005/8/layout/bProcess2"/>
    <dgm:cxn modelId="{27BBFCE9-4294-2A49-808E-A016EFDE520D}" type="presOf" srcId="{A9912942-2EE6-294D-B6E4-048865A3079B}" destId="{3E53E8D6-6548-E344-8B4E-F2C561C4255D}" srcOrd="0" destOrd="0" presId="urn:microsoft.com/office/officeart/2005/8/layout/bProcess2"/>
    <dgm:cxn modelId="{1B7708F8-2EDA-F04F-9E41-F2EB77CCB8D9}" srcId="{2B6DA447-5198-104A-8237-84FB217C95F8}" destId="{D72DC5D2-3EB7-F041-9D9D-B8CDBE470CE8}" srcOrd="0" destOrd="0" parTransId="{AD8F5A0F-DC53-3B48-82DB-AECE0217A8DC}" sibTransId="{F76526B3-A477-1440-A571-7CEBC993BD8C}"/>
    <dgm:cxn modelId="{F64DAAFE-5385-5F46-92A3-DE373CCB02B9}" srcId="{2B6DA447-5198-104A-8237-84FB217C95F8}" destId="{5C83043C-BCBA-1844-8E3C-D47929E60976}" srcOrd="2" destOrd="0" parTransId="{444A042E-EE41-224B-8BAE-B3779E519853}" sibTransId="{FD572A45-FD66-8B4A-A001-BD6983A3CE16}"/>
    <dgm:cxn modelId="{85FAE8D1-EA26-3C48-A613-8CF449B00E88}" type="presParOf" srcId="{4CC37ED1-7663-E14D-8357-9629D0C33CA6}" destId="{2AA0AD40-7970-2B4B-A374-C3EBFCA3E6D2}" srcOrd="0" destOrd="0" presId="urn:microsoft.com/office/officeart/2005/8/layout/bProcess2"/>
    <dgm:cxn modelId="{98DAEBD6-9FD1-0849-86FF-6BBF06FF946D}" type="presParOf" srcId="{4CC37ED1-7663-E14D-8357-9629D0C33CA6}" destId="{B444D23F-63AE-4F4E-B416-2E7C1FE535F4}" srcOrd="1" destOrd="0" presId="urn:microsoft.com/office/officeart/2005/8/layout/bProcess2"/>
    <dgm:cxn modelId="{4F6F91AF-F2C2-7F4E-B873-938083A9F6D2}" type="presParOf" srcId="{4CC37ED1-7663-E14D-8357-9629D0C33CA6}" destId="{7AF05D7C-32E5-2649-BCF6-EBF442C140BD}" srcOrd="2" destOrd="0" presId="urn:microsoft.com/office/officeart/2005/8/layout/bProcess2"/>
    <dgm:cxn modelId="{50414415-BBD6-E64C-AEBC-F63846F7DFAB}" type="presParOf" srcId="{7AF05D7C-32E5-2649-BCF6-EBF442C140BD}" destId="{0A17687C-992D-F448-A183-9D6E9D5A43BD}" srcOrd="0" destOrd="0" presId="urn:microsoft.com/office/officeart/2005/8/layout/bProcess2"/>
    <dgm:cxn modelId="{5AC8AB1D-CFC1-B14C-944A-C3ACA0888279}" type="presParOf" srcId="{7AF05D7C-32E5-2649-BCF6-EBF442C140BD}" destId="{3E53E8D6-6548-E344-8B4E-F2C561C4255D}" srcOrd="1" destOrd="0" presId="urn:microsoft.com/office/officeart/2005/8/layout/bProcess2"/>
    <dgm:cxn modelId="{D57B7820-36EB-444B-BA86-A07F54353E8B}" type="presParOf" srcId="{4CC37ED1-7663-E14D-8357-9629D0C33CA6}" destId="{7576C177-1ED3-4D4F-975D-5EDCC8B2E00E}" srcOrd="3" destOrd="0" presId="urn:microsoft.com/office/officeart/2005/8/layout/bProcess2"/>
    <dgm:cxn modelId="{9DB65A54-D5C8-924A-8EE0-06E2D6179AD4}" type="presParOf" srcId="{4CC37ED1-7663-E14D-8357-9629D0C33CA6}" destId="{BD22E29C-3798-EA46-B56B-34DCF8F800BF}" srcOrd="4"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4AB099-60F8-DE44-AF03-776C1F8405A8}" type="doc">
      <dgm:prSet loTypeId="urn:microsoft.com/office/officeart/2005/8/layout/default#9" loCatId="list" qsTypeId="urn:microsoft.com/office/officeart/2005/8/quickstyle/simple4" qsCatId="simple" csTypeId="urn:microsoft.com/office/officeart/2005/8/colors/accent1_2" csCatId="accent1" phldr="1"/>
      <dgm:spPr/>
    </dgm:pt>
    <dgm:pt modelId="{4F4821F8-9291-BF4E-BC46-DF8B1BBE8D87}">
      <dgm:prSet phldrT="[Text]"/>
      <dgm:spPr>
        <a:solidFill>
          <a:schemeClr val="tx1"/>
        </a:solidFill>
        <a:ln>
          <a:solidFill>
            <a:schemeClr val="accent3">
              <a:lumMod val="50000"/>
            </a:schemeClr>
          </a:solidFill>
        </a:ln>
        <a:effectLst>
          <a:glow rad="101600">
            <a:schemeClr val="accent2">
              <a:alpha val="75000"/>
            </a:schemeClr>
          </a:glow>
        </a:effectLst>
      </dgm:spPr>
      <dgm:t>
        <a:bodyPr/>
        <a:lstStyle/>
        <a:p>
          <a:r>
            <a:rPr lang="en-US" dirty="0">
              <a:solidFill>
                <a:schemeClr val="bg1"/>
              </a:solidFill>
              <a:effectLst/>
            </a:rPr>
            <a:t>Notice</a:t>
          </a:r>
        </a:p>
      </dgm:t>
    </dgm:pt>
    <dgm:pt modelId="{E6D25506-82EA-D440-8C7E-526E8D90AEBA}" type="parTrans" cxnId="{60ECC0CB-968A-BE4C-9F0A-8B09B8284D5C}">
      <dgm:prSet/>
      <dgm:spPr/>
      <dgm:t>
        <a:bodyPr/>
        <a:lstStyle/>
        <a:p>
          <a:endParaRPr lang="en-US"/>
        </a:p>
      </dgm:t>
    </dgm:pt>
    <dgm:pt modelId="{66F85F56-44C5-694C-ADE4-31EE480754B4}" type="sibTrans" cxnId="{60ECC0CB-968A-BE4C-9F0A-8B09B8284D5C}">
      <dgm:prSet/>
      <dgm:spPr/>
      <dgm:t>
        <a:bodyPr/>
        <a:lstStyle/>
        <a:p>
          <a:endParaRPr lang="en-US"/>
        </a:p>
      </dgm:t>
    </dgm:pt>
    <dgm:pt modelId="{3952B78C-17FD-A343-A73B-1F78E2233E15}">
      <dgm:prSet/>
      <dgm:spPr>
        <a:solidFill>
          <a:schemeClr val="tx1"/>
        </a:solidFill>
        <a:ln>
          <a:solidFill>
            <a:schemeClr val="accent5">
              <a:lumMod val="50000"/>
            </a:schemeClr>
          </a:solidFill>
        </a:ln>
        <a:effectLst>
          <a:glow rad="101600">
            <a:schemeClr val="accent2">
              <a:alpha val="75000"/>
            </a:schemeClr>
          </a:glow>
        </a:effectLst>
      </dgm:spPr>
      <dgm:t>
        <a:bodyPr/>
        <a:lstStyle/>
        <a:p>
          <a:r>
            <a:rPr lang="en-US" dirty="0">
              <a:solidFill>
                <a:schemeClr val="bg1"/>
              </a:solidFill>
              <a:effectLst/>
            </a:rPr>
            <a:t>Consent</a:t>
          </a:r>
        </a:p>
      </dgm:t>
    </dgm:pt>
    <dgm:pt modelId="{B1116314-F183-A94B-AF16-F282C94D5915}" type="parTrans" cxnId="{559359E5-0559-7B42-98F4-AD6E2C7C1953}">
      <dgm:prSet/>
      <dgm:spPr/>
      <dgm:t>
        <a:bodyPr/>
        <a:lstStyle/>
        <a:p>
          <a:endParaRPr lang="en-US"/>
        </a:p>
      </dgm:t>
    </dgm:pt>
    <dgm:pt modelId="{AC458732-2E00-314A-8C28-122FD739EB30}" type="sibTrans" cxnId="{559359E5-0559-7B42-98F4-AD6E2C7C1953}">
      <dgm:prSet/>
      <dgm:spPr/>
      <dgm:t>
        <a:bodyPr/>
        <a:lstStyle/>
        <a:p>
          <a:endParaRPr lang="en-US"/>
        </a:p>
      </dgm:t>
    </dgm:pt>
    <dgm:pt modelId="{080FDECB-6816-6C49-AF7E-5CD34BA4B275}">
      <dgm:prSet/>
      <dgm:spPr>
        <a:solidFill>
          <a:schemeClr val="tx1"/>
        </a:solidFill>
        <a:ln>
          <a:solidFill>
            <a:schemeClr val="accent6">
              <a:lumMod val="50000"/>
            </a:schemeClr>
          </a:solidFill>
        </a:ln>
        <a:effectLst>
          <a:glow rad="101600">
            <a:schemeClr val="accent2">
              <a:alpha val="75000"/>
            </a:schemeClr>
          </a:glow>
        </a:effectLst>
      </dgm:spPr>
      <dgm:t>
        <a:bodyPr/>
        <a:lstStyle/>
        <a:p>
          <a:r>
            <a:rPr lang="en-US" dirty="0">
              <a:solidFill>
                <a:schemeClr val="bg1"/>
              </a:solidFill>
              <a:effectLst/>
            </a:rPr>
            <a:t>Consistency</a:t>
          </a:r>
        </a:p>
      </dgm:t>
    </dgm:pt>
    <dgm:pt modelId="{FE70861C-A738-254B-9AC2-D7095FF45980}" type="parTrans" cxnId="{8CA1E5E8-05A1-8747-9F3E-F8F46D2ADC3B}">
      <dgm:prSet/>
      <dgm:spPr/>
      <dgm:t>
        <a:bodyPr/>
        <a:lstStyle/>
        <a:p>
          <a:endParaRPr lang="en-US"/>
        </a:p>
      </dgm:t>
    </dgm:pt>
    <dgm:pt modelId="{CA41EFB7-484A-5E4B-AE17-78180B7C339E}" type="sibTrans" cxnId="{8CA1E5E8-05A1-8747-9F3E-F8F46D2ADC3B}">
      <dgm:prSet/>
      <dgm:spPr/>
      <dgm:t>
        <a:bodyPr/>
        <a:lstStyle/>
        <a:p>
          <a:endParaRPr lang="en-US"/>
        </a:p>
      </dgm:t>
    </dgm:pt>
    <dgm:pt modelId="{B2C588B5-6A5A-CD44-80A1-461E15A03685}">
      <dgm:prSet/>
      <dgm:spPr>
        <a:solidFill>
          <a:schemeClr val="tx1"/>
        </a:solidFill>
        <a:ln>
          <a:solidFill>
            <a:schemeClr val="accent3">
              <a:lumMod val="50000"/>
            </a:schemeClr>
          </a:solidFill>
        </a:ln>
        <a:effectLst>
          <a:glow rad="101600">
            <a:schemeClr val="accent2">
              <a:alpha val="75000"/>
            </a:schemeClr>
          </a:glow>
        </a:effectLst>
      </dgm:spPr>
      <dgm:t>
        <a:bodyPr/>
        <a:lstStyle/>
        <a:p>
          <a:r>
            <a:rPr lang="en-US" dirty="0">
              <a:solidFill>
                <a:schemeClr val="bg1"/>
              </a:solidFill>
              <a:effectLst/>
            </a:rPr>
            <a:t>Access</a:t>
          </a:r>
        </a:p>
      </dgm:t>
    </dgm:pt>
    <dgm:pt modelId="{980C9C21-7241-D34A-8BF6-CA7EC0817E26}" type="parTrans" cxnId="{AA848AAD-BB64-A844-9D41-897B2588D910}">
      <dgm:prSet/>
      <dgm:spPr/>
      <dgm:t>
        <a:bodyPr/>
        <a:lstStyle/>
        <a:p>
          <a:endParaRPr lang="en-US"/>
        </a:p>
      </dgm:t>
    </dgm:pt>
    <dgm:pt modelId="{5B160351-BE1F-0646-ABED-F76F3A0EEDC8}" type="sibTrans" cxnId="{AA848AAD-BB64-A844-9D41-897B2588D910}">
      <dgm:prSet/>
      <dgm:spPr/>
      <dgm:t>
        <a:bodyPr/>
        <a:lstStyle/>
        <a:p>
          <a:endParaRPr lang="en-US"/>
        </a:p>
      </dgm:t>
    </dgm:pt>
    <dgm:pt modelId="{9CDDBE2D-7184-C844-93B0-03627B164E2A}">
      <dgm:prSet/>
      <dgm:spPr>
        <a:solidFill>
          <a:schemeClr val="tx1"/>
        </a:solidFill>
        <a:ln>
          <a:solidFill>
            <a:schemeClr val="accent5">
              <a:lumMod val="50000"/>
            </a:schemeClr>
          </a:solidFill>
        </a:ln>
        <a:effectLst>
          <a:glow rad="101600">
            <a:schemeClr val="accent2">
              <a:alpha val="75000"/>
            </a:schemeClr>
          </a:glow>
        </a:effectLst>
      </dgm:spPr>
      <dgm:t>
        <a:bodyPr/>
        <a:lstStyle/>
        <a:p>
          <a:r>
            <a:rPr lang="en-US" dirty="0">
              <a:solidFill>
                <a:schemeClr val="bg1"/>
              </a:solidFill>
              <a:effectLst/>
            </a:rPr>
            <a:t>Security</a:t>
          </a:r>
        </a:p>
      </dgm:t>
    </dgm:pt>
    <dgm:pt modelId="{6C2F07DD-CF3F-3843-8A6D-AD6F11BE4DFB}" type="parTrans" cxnId="{9C8330ED-EDF8-8C4E-8CBD-C19B45ADDC5A}">
      <dgm:prSet/>
      <dgm:spPr/>
      <dgm:t>
        <a:bodyPr/>
        <a:lstStyle/>
        <a:p>
          <a:endParaRPr lang="en-US"/>
        </a:p>
      </dgm:t>
    </dgm:pt>
    <dgm:pt modelId="{B2E4392B-DB28-2E4D-9AC3-FCDCF53574B2}" type="sibTrans" cxnId="{9C8330ED-EDF8-8C4E-8CBD-C19B45ADDC5A}">
      <dgm:prSet/>
      <dgm:spPr/>
      <dgm:t>
        <a:bodyPr/>
        <a:lstStyle/>
        <a:p>
          <a:endParaRPr lang="en-US"/>
        </a:p>
      </dgm:t>
    </dgm:pt>
    <dgm:pt modelId="{F72459C1-A0F1-9945-9802-DD9743C9784E}">
      <dgm:prSet/>
      <dgm:spPr>
        <a:solidFill>
          <a:schemeClr val="tx1"/>
        </a:solidFill>
        <a:ln>
          <a:solidFill>
            <a:schemeClr val="accent6">
              <a:lumMod val="50000"/>
            </a:schemeClr>
          </a:solidFill>
        </a:ln>
        <a:effectLst>
          <a:glow rad="101600">
            <a:schemeClr val="accent2">
              <a:alpha val="75000"/>
            </a:schemeClr>
          </a:glow>
        </a:effectLst>
      </dgm:spPr>
      <dgm:t>
        <a:bodyPr/>
        <a:lstStyle/>
        <a:p>
          <a:r>
            <a:rPr lang="en-US" dirty="0">
              <a:solidFill>
                <a:schemeClr val="bg1"/>
              </a:solidFill>
              <a:effectLst/>
            </a:rPr>
            <a:t>Onward transfer</a:t>
          </a:r>
        </a:p>
      </dgm:t>
    </dgm:pt>
    <dgm:pt modelId="{146C984F-5A19-464B-A16E-550D3E7C003E}" type="parTrans" cxnId="{1DA395DD-6ACF-EA4A-AF8C-8B4EC292BE43}">
      <dgm:prSet/>
      <dgm:spPr/>
      <dgm:t>
        <a:bodyPr/>
        <a:lstStyle/>
        <a:p>
          <a:endParaRPr lang="en-US"/>
        </a:p>
      </dgm:t>
    </dgm:pt>
    <dgm:pt modelId="{EFB88430-AE45-9145-B7ED-1AA497664E24}" type="sibTrans" cxnId="{1DA395DD-6ACF-EA4A-AF8C-8B4EC292BE43}">
      <dgm:prSet/>
      <dgm:spPr/>
      <dgm:t>
        <a:bodyPr/>
        <a:lstStyle/>
        <a:p>
          <a:endParaRPr lang="en-US"/>
        </a:p>
      </dgm:t>
    </dgm:pt>
    <dgm:pt modelId="{E2D0686D-F692-2147-8A2A-2246A2F908A5}">
      <dgm:prSet/>
      <dgm:spPr>
        <a:solidFill>
          <a:schemeClr val="tx1"/>
        </a:solidFill>
        <a:ln>
          <a:solidFill>
            <a:schemeClr val="accent3">
              <a:lumMod val="50000"/>
            </a:schemeClr>
          </a:solidFill>
        </a:ln>
        <a:effectLst>
          <a:glow rad="101600">
            <a:schemeClr val="accent2">
              <a:alpha val="75000"/>
            </a:schemeClr>
          </a:glow>
        </a:effectLst>
      </dgm:spPr>
      <dgm:t>
        <a:bodyPr/>
        <a:lstStyle/>
        <a:p>
          <a:r>
            <a:rPr lang="en-US" dirty="0">
              <a:solidFill>
                <a:schemeClr val="bg1"/>
              </a:solidFill>
              <a:effectLst/>
            </a:rPr>
            <a:t>Enforcement</a:t>
          </a:r>
        </a:p>
      </dgm:t>
    </dgm:pt>
    <dgm:pt modelId="{BB8C7003-288E-E64C-BA58-C8FF3824F37C}" type="parTrans" cxnId="{3907FF58-C876-9941-9525-0652C89A1BB3}">
      <dgm:prSet/>
      <dgm:spPr/>
      <dgm:t>
        <a:bodyPr/>
        <a:lstStyle/>
        <a:p>
          <a:endParaRPr lang="en-US"/>
        </a:p>
      </dgm:t>
    </dgm:pt>
    <dgm:pt modelId="{7C665C3D-4F79-D944-841A-93E86E77B382}" type="sibTrans" cxnId="{3907FF58-C876-9941-9525-0652C89A1BB3}">
      <dgm:prSet/>
      <dgm:spPr/>
      <dgm:t>
        <a:bodyPr/>
        <a:lstStyle/>
        <a:p>
          <a:endParaRPr lang="en-US"/>
        </a:p>
      </dgm:t>
    </dgm:pt>
    <dgm:pt modelId="{752D4C6D-9322-4345-9634-9BA7C5315316}" type="pres">
      <dgm:prSet presAssocID="{F24AB099-60F8-DE44-AF03-776C1F8405A8}" presName="diagram" presStyleCnt="0">
        <dgm:presLayoutVars>
          <dgm:dir/>
          <dgm:resizeHandles val="exact"/>
        </dgm:presLayoutVars>
      </dgm:prSet>
      <dgm:spPr/>
    </dgm:pt>
    <dgm:pt modelId="{5DBA9323-86B5-6443-9542-949D8B6D702A}" type="pres">
      <dgm:prSet presAssocID="{4F4821F8-9291-BF4E-BC46-DF8B1BBE8D87}" presName="node" presStyleLbl="node1" presStyleIdx="0" presStyleCnt="7">
        <dgm:presLayoutVars>
          <dgm:bulletEnabled val="1"/>
        </dgm:presLayoutVars>
      </dgm:prSet>
      <dgm:spPr/>
    </dgm:pt>
    <dgm:pt modelId="{BC1FA402-78E3-BC4C-A207-DA85196C52CD}" type="pres">
      <dgm:prSet presAssocID="{66F85F56-44C5-694C-ADE4-31EE480754B4}" presName="sibTrans" presStyleCnt="0"/>
      <dgm:spPr/>
    </dgm:pt>
    <dgm:pt modelId="{AF172B0C-C620-F343-B074-7C6A90237570}" type="pres">
      <dgm:prSet presAssocID="{3952B78C-17FD-A343-A73B-1F78E2233E15}" presName="node" presStyleLbl="node1" presStyleIdx="1" presStyleCnt="7">
        <dgm:presLayoutVars>
          <dgm:bulletEnabled val="1"/>
        </dgm:presLayoutVars>
      </dgm:prSet>
      <dgm:spPr/>
    </dgm:pt>
    <dgm:pt modelId="{E63597BF-B0F0-594E-AC72-3507512B9484}" type="pres">
      <dgm:prSet presAssocID="{AC458732-2E00-314A-8C28-122FD739EB30}" presName="sibTrans" presStyleCnt="0"/>
      <dgm:spPr/>
    </dgm:pt>
    <dgm:pt modelId="{B22FFA69-7555-464C-8C84-D177A39F3A26}" type="pres">
      <dgm:prSet presAssocID="{080FDECB-6816-6C49-AF7E-5CD34BA4B275}" presName="node" presStyleLbl="node1" presStyleIdx="2" presStyleCnt="7">
        <dgm:presLayoutVars>
          <dgm:bulletEnabled val="1"/>
        </dgm:presLayoutVars>
      </dgm:prSet>
      <dgm:spPr/>
    </dgm:pt>
    <dgm:pt modelId="{2351E0A8-E270-4642-8F10-EC6EED26847E}" type="pres">
      <dgm:prSet presAssocID="{CA41EFB7-484A-5E4B-AE17-78180B7C339E}" presName="sibTrans" presStyleCnt="0"/>
      <dgm:spPr/>
    </dgm:pt>
    <dgm:pt modelId="{943006C3-0A35-5744-8096-219340C28D26}" type="pres">
      <dgm:prSet presAssocID="{B2C588B5-6A5A-CD44-80A1-461E15A03685}" presName="node" presStyleLbl="node1" presStyleIdx="3" presStyleCnt="7">
        <dgm:presLayoutVars>
          <dgm:bulletEnabled val="1"/>
        </dgm:presLayoutVars>
      </dgm:prSet>
      <dgm:spPr/>
    </dgm:pt>
    <dgm:pt modelId="{EE65D0FD-3682-BF4F-B2F3-751FE4386D9B}" type="pres">
      <dgm:prSet presAssocID="{5B160351-BE1F-0646-ABED-F76F3A0EEDC8}" presName="sibTrans" presStyleCnt="0"/>
      <dgm:spPr/>
    </dgm:pt>
    <dgm:pt modelId="{2D762C0D-45A5-314B-9646-563FE2C342F9}" type="pres">
      <dgm:prSet presAssocID="{9CDDBE2D-7184-C844-93B0-03627B164E2A}" presName="node" presStyleLbl="node1" presStyleIdx="4" presStyleCnt="7">
        <dgm:presLayoutVars>
          <dgm:bulletEnabled val="1"/>
        </dgm:presLayoutVars>
      </dgm:prSet>
      <dgm:spPr/>
    </dgm:pt>
    <dgm:pt modelId="{96FE42D5-8B20-CF47-ABE1-7D8D890A454A}" type="pres">
      <dgm:prSet presAssocID="{B2E4392B-DB28-2E4D-9AC3-FCDCF53574B2}" presName="sibTrans" presStyleCnt="0"/>
      <dgm:spPr/>
    </dgm:pt>
    <dgm:pt modelId="{64D4B641-86A7-F447-8C09-2802BF862B78}" type="pres">
      <dgm:prSet presAssocID="{F72459C1-A0F1-9945-9802-DD9743C9784E}" presName="node" presStyleLbl="node1" presStyleIdx="5" presStyleCnt="7">
        <dgm:presLayoutVars>
          <dgm:bulletEnabled val="1"/>
        </dgm:presLayoutVars>
      </dgm:prSet>
      <dgm:spPr/>
    </dgm:pt>
    <dgm:pt modelId="{285A08FA-91A2-174A-A9AA-7C71B9B5A834}" type="pres">
      <dgm:prSet presAssocID="{EFB88430-AE45-9145-B7ED-1AA497664E24}" presName="sibTrans" presStyleCnt="0"/>
      <dgm:spPr/>
    </dgm:pt>
    <dgm:pt modelId="{99F56D78-61F7-DE4B-9CFA-9A6B6003DE80}" type="pres">
      <dgm:prSet presAssocID="{E2D0686D-F692-2147-8A2A-2246A2F908A5}" presName="node" presStyleLbl="node1" presStyleIdx="6" presStyleCnt="7">
        <dgm:presLayoutVars>
          <dgm:bulletEnabled val="1"/>
        </dgm:presLayoutVars>
      </dgm:prSet>
      <dgm:spPr/>
    </dgm:pt>
  </dgm:ptLst>
  <dgm:cxnLst>
    <dgm:cxn modelId="{F0326F26-9DDF-774E-ACB3-8E73557C41CB}" type="presOf" srcId="{E2D0686D-F692-2147-8A2A-2246A2F908A5}" destId="{99F56D78-61F7-DE4B-9CFA-9A6B6003DE80}" srcOrd="0" destOrd="0" presId="urn:microsoft.com/office/officeart/2005/8/layout/default#9"/>
    <dgm:cxn modelId="{79194130-D0DE-2245-A32C-F61167A4DE04}" type="presOf" srcId="{F72459C1-A0F1-9945-9802-DD9743C9784E}" destId="{64D4B641-86A7-F447-8C09-2802BF862B78}" srcOrd="0" destOrd="0" presId="urn:microsoft.com/office/officeart/2005/8/layout/default#9"/>
    <dgm:cxn modelId="{1794A54B-5268-7F40-846D-E362CBBD3734}" type="presOf" srcId="{B2C588B5-6A5A-CD44-80A1-461E15A03685}" destId="{943006C3-0A35-5744-8096-219340C28D26}" srcOrd="0" destOrd="0" presId="urn:microsoft.com/office/officeart/2005/8/layout/default#9"/>
    <dgm:cxn modelId="{8EB61178-91CA-3942-BC2F-A09368DB4C06}" type="presOf" srcId="{F24AB099-60F8-DE44-AF03-776C1F8405A8}" destId="{752D4C6D-9322-4345-9634-9BA7C5315316}" srcOrd="0" destOrd="0" presId="urn:microsoft.com/office/officeart/2005/8/layout/default#9"/>
    <dgm:cxn modelId="{3907FF58-C876-9941-9525-0652C89A1BB3}" srcId="{F24AB099-60F8-DE44-AF03-776C1F8405A8}" destId="{E2D0686D-F692-2147-8A2A-2246A2F908A5}" srcOrd="6" destOrd="0" parTransId="{BB8C7003-288E-E64C-BA58-C8FF3824F37C}" sibTransId="{7C665C3D-4F79-D944-841A-93E86E77B382}"/>
    <dgm:cxn modelId="{67EF158F-FA6D-864A-A10F-2A2B561A846B}" type="presOf" srcId="{3952B78C-17FD-A343-A73B-1F78E2233E15}" destId="{AF172B0C-C620-F343-B074-7C6A90237570}" srcOrd="0" destOrd="0" presId="urn:microsoft.com/office/officeart/2005/8/layout/default#9"/>
    <dgm:cxn modelId="{EBD1FF93-0E56-B94F-B100-0DF6A5D58DE2}" type="presOf" srcId="{4F4821F8-9291-BF4E-BC46-DF8B1BBE8D87}" destId="{5DBA9323-86B5-6443-9542-949D8B6D702A}" srcOrd="0" destOrd="0" presId="urn:microsoft.com/office/officeart/2005/8/layout/default#9"/>
    <dgm:cxn modelId="{AA848AAD-BB64-A844-9D41-897B2588D910}" srcId="{F24AB099-60F8-DE44-AF03-776C1F8405A8}" destId="{B2C588B5-6A5A-CD44-80A1-461E15A03685}" srcOrd="3" destOrd="0" parTransId="{980C9C21-7241-D34A-8BF6-CA7EC0817E26}" sibTransId="{5B160351-BE1F-0646-ABED-F76F3A0EEDC8}"/>
    <dgm:cxn modelId="{497141BF-C13B-F546-ABFC-F0283904DE4C}" type="presOf" srcId="{9CDDBE2D-7184-C844-93B0-03627B164E2A}" destId="{2D762C0D-45A5-314B-9646-563FE2C342F9}" srcOrd="0" destOrd="0" presId="urn:microsoft.com/office/officeart/2005/8/layout/default#9"/>
    <dgm:cxn modelId="{60ECC0CB-968A-BE4C-9F0A-8B09B8284D5C}" srcId="{F24AB099-60F8-DE44-AF03-776C1F8405A8}" destId="{4F4821F8-9291-BF4E-BC46-DF8B1BBE8D87}" srcOrd="0" destOrd="0" parTransId="{E6D25506-82EA-D440-8C7E-526E8D90AEBA}" sibTransId="{66F85F56-44C5-694C-ADE4-31EE480754B4}"/>
    <dgm:cxn modelId="{1DA395DD-6ACF-EA4A-AF8C-8B4EC292BE43}" srcId="{F24AB099-60F8-DE44-AF03-776C1F8405A8}" destId="{F72459C1-A0F1-9945-9802-DD9743C9784E}" srcOrd="5" destOrd="0" parTransId="{146C984F-5A19-464B-A16E-550D3E7C003E}" sibTransId="{EFB88430-AE45-9145-B7ED-1AA497664E24}"/>
    <dgm:cxn modelId="{9A4B22DE-E105-2446-98C7-673BB268A58B}" type="presOf" srcId="{080FDECB-6816-6C49-AF7E-5CD34BA4B275}" destId="{B22FFA69-7555-464C-8C84-D177A39F3A26}" srcOrd="0" destOrd="0" presId="urn:microsoft.com/office/officeart/2005/8/layout/default#9"/>
    <dgm:cxn modelId="{559359E5-0559-7B42-98F4-AD6E2C7C1953}" srcId="{F24AB099-60F8-DE44-AF03-776C1F8405A8}" destId="{3952B78C-17FD-A343-A73B-1F78E2233E15}" srcOrd="1" destOrd="0" parTransId="{B1116314-F183-A94B-AF16-F282C94D5915}" sibTransId="{AC458732-2E00-314A-8C28-122FD739EB30}"/>
    <dgm:cxn modelId="{8CA1E5E8-05A1-8747-9F3E-F8F46D2ADC3B}" srcId="{F24AB099-60F8-DE44-AF03-776C1F8405A8}" destId="{080FDECB-6816-6C49-AF7E-5CD34BA4B275}" srcOrd="2" destOrd="0" parTransId="{FE70861C-A738-254B-9AC2-D7095FF45980}" sibTransId="{CA41EFB7-484A-5E4B-AE17-78180B7C339E}"/>
    <dgm:cxn modelId="{9C8330ED-EDF8-8C4E-8CBD-C19B45ADDC5A}" srcId="{F24AB099-60F8-DE44-AF03-776C1F8405A8}" destId="{9CDDBE2D-7184-C844-93B0-03627B164E2A}" srcOrd="4" destOrd="0" parTransId="{6C2F07DD-CF3F-3843-8A6D-AD6F11BE4DFB}" sibTransId="{B2E4392B-DB28-2E4D-9AC3-FCDCF53574B2}"/>
    <dgm:cxn modelId="{B3317B4D-2D0E-0E40-88E3-3CF1E3CF31F9}" type="presParOf" srcId="{752D4C6D-9322-4345-9634-9BA7C5315316}" destId="{5DBA9323-86B5-6443-9542-949D8B6D702A}" srcOrd="0" destOrd="0" presId="urn:microsoft.com/office/officeart/2005/8/layout/default#9"/>
    <dgm:cxn modelId="{6519615A-6BC8-5C4A-9F25-5EA396B056D6}" type="presParOf" srcId="{752D4C6D-9322-4345-9634-9BA7C5315316}" destId="{BC1FA402-78E3-BC4C-A207-DA85196C52CD}" srcOrd="1" destOrd="0" presId="urn:microsoft.com/office/officeart/2005/8/layout/default#9"/>
    <dgm:cxn modelId="{AFEE8774-E86B-484E-89F5-CBCA62C552E4}" type="presParOf" srcId="{752D4C6D-9322-4345-9634-9BA7C5315316}" destId="{AF172B0C-C620-F343-B074-7C6A90237570}" srcOrd="2" destOrd="0" presId="urn:microsoft.com/office/officeart/2005/8/layout/default#9"/>
    <dgm:cxn modelId="{A6ED169A-4397-7047-B187-96489561AF6A}" type="presParOf" srcId="{752D4C6D-9322-4345-9634-9BA7C5315316}" destId="{E63597BF-B0F0-594E-AC72-3507512B9484}" srcOrd="3" destOrd="0" presId="urn:microsoft.com/office/officeart/2005/8/layout/default#9"/>
    <dgm:cxn modelId="{7F13117E-A1FE-B14E-AFC7-45840653082C}" type="presParOf" srcId="{752D4C6D-9322-4345-9634-9BA7C5315316}" destId="{B22FFA69-7555-464C-8C84-D177A39F3A26}" srcOrd="4" destOrd="0" presId="urn:microsoft.com/office/officeart/2005/8/layout/default#9"/>
    <dgm:cxn modelId="{C2A1BE56-045D-5444-AAA8-8D1963D3386F}" type="presParOf" srcId="{752D4C6D-9322-4345-9634-9BA7C5315316}" destId="{2351E0A8-E270-4642-8F10-EC6EED26847E}" srcOrd="5" destOrd="0" presId="urn:microsoft.com/office/officeart/2005/8/layout/default#9"/>
    <dgm:cxn modelId="{58A34245-0592-8B4A-90E1-314C43F54AEC}" type="presParOf" srcId="{752D4C6D-9322-4345-9634-9BA7C5315316}" destId="{943006C3-0A35-5744-8096-219340C28D26}" srcOrd="6" destOrd="0" presId="urn:microsoft.com/office/officeart/2005/8/layout/default#9"/>
    <dgm:cxn modelId="{C52BD2BB-D7FF-0542-8977-9A005E4F04B6}" type="presParOf" srcId="{752D4C6D-9322-4345-9634-9BA7C5315316}" destId="{EE65D0FD-3682-BF4F-B2F3-751FE4386D9B}" srcOrd="7" destOrd="0" presId="urn:microsoft.com/office/officeart/2005/8/layout/default#9"/>
    <dgm:cxn modelId="{0A874C7A-C2AE-DB48-B0B9-F9EAB147B1F6}" type="presParOf" srcId="{752D4C6D-9322-4345-9634-9BA7C5315316}" destId="{2D762C0D-45A5-314B-9646-563FE2C342F9}" srcOrd="8" destOrd="0" presId="urn:microsoft.com/office/officeart/2005/8/layout/default#9"/>
    <dgm:cxn modelId="{454A3F8A-F2D4-6649-B87A-A50770349348}" type="presParOf" srcId="{752D4C6D-9322-4345-9634-9BA7C5315316}" destId="{96FE42D5-8B20-CF47-ABE1-7D8D890A454A}" srcOrd="9" destOrd="0" presId="urn:microsoft.com/office/officeart/2005/8/layout/default#9"/>
    <dgm:cxn modelId="{3A55C590-2CA6-2C46-AE3A-120DDDA75AC6}" type="presParOf" srcId="{752D4C6D-9322-4345-9634-9BA7C5315316}" destId="{64D4B641-86A7-F447-8C09-2802BF862B78}" srcOrd="10" destOrd="0" presId="urn:microsoft.com/office/officeart/2005/8/layout/default#9"/>
    <dgm:cxn modelId="{C2D90A7C-76D2-8341-AE3B-DB3C63DE9852}" type="presParOf" srcId="{752D4C6D-9322-4345-9634-9BA7C5315316}" destId="{285A08FA-91A2-174A-A9AA-7C71B9B5A834}" srcOrd="11" destOrd="0" presId="urn:microsoft.com/office/officeart/2005/8/layout/default#9"/>
    <dgm:cxn modelId="{522BE3F5-DCAB-7E43-BB5C-3E6D9CC98DA8}" type="presParOf" srcId="{752D4C6D-9322-4345-9634-9BA7C5315316}" destId="{99F56D78-61F7-DE4B-9CFA-9A6B6003DE80}" srcOrd="12" destOrd="0" presId="urn:microsoft.com/office/officeart/2005/8/layout/defaul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A6BD4D-EB0E-514B-8D34-C3BF4D0AD8B2}"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40C05D88-ABF7-5F44-A46F-C2F1F8655189}">
      <dgm:prSet/>
      <dgm:spPr>
        <a:solidFill>
          <a:schemeClr val="accent6">
            <a:lumMod val="75000"/>
          </a:schemeClr>
        </a:solidFill>
        <a:ln>
          <a:solidFill>
            <a:schemeClr val="accent6">
              <a:lumMod val="50000"/>
            </a:schemeClr>
          </a:solidFill>
        </a:ln>
      </dgm:spPr>
      <dgm:t>
        <a:bodyPr/>
        <a:lstStyle/>
        <a:p>
          <a:pPr rtl="0"/>
          <a:r>
            <a:rPr lang="en-US" b="1" dirty="0">
              <a:solidFill>
                <a:schemeClr val="bg1"/>
              </a:solidFill>
            </a:rPr>
            <a:t>Privacy Act of 1974</a:t>
          </a:r>
          <a:endParaRPr lang="en-US" dirty="0">
            <a:solidFill>
              <a:schemeClr val="bg1"/>
            </a:solidFill>
          </a:endParaRPr>
        </a:p>
      </dgm:t>
    </dgm:pt>
    <dgm:pt modelId="{4597ED6C-2817-1C4F-B679-63313396A378}" type="parTrans" cxnId="{283DE9F7-CF83-A84F-8E31-112E0B0FC3B2}">
      <dgm:prSet/>
      <dgm:spPr/>
      <dgm:t>
        <a:bodyPr/>
        <a:lstStyle/>
        <a:p>
          <a:endParaRPr lang="en-US"/>
        </a:p>
      </dgm:t>
    </dgm:pt>
    <dgm:pt modelId="{3A9BA045-EF36-DD4E-B986-865F438E9E99}" type="sibTrans" cxnId="{283DE9F7-CF83-A84F-8E31-112E0B0FC3B2}">
      <dgm:prSet/>
      <dgm:spPr/>
      <dgm:t>
        <a:bodyPr/>
        <a:lstStyle/>
        <a:p>
          <a:endParaRPr lang="en-US"/>
        </a:p>
      </dgm:t>
    </dgm:pt>
    <dgm:pt modelId="{20E1665B-148F-9747-A05B-BBA4ADA38448}">
      <dgm:prSet/>
      <dgm:spPr>
        <a:ln>
          <a:solidFill>
            <a:schemeClr val="accent6">
              <a:lumMod val="50000"/>
            </a:schemeClr>
          </a:solidFill>
        </a:ln>
        <a:effectLst>
          <a:glow rad="101600">
            <a:schemeClr val="accent1">
              <a:alpha val="75000"/>
            </a:schemeClr>
          </a:glow>
        </a:effectLst>
      </dgm:spPr>
      <dgm:t>
        <a:bodyPr/>
        <a:lstStyle/>
        <a:p>
          <a:pPr rtl="0"/>
          <a:r>
            <a:rPr lang="en-US" b="0" dirty="0">
              <a:latin typeface="+mn-lt"/>
            </a:rPr>
            <a:t>Deals with personal information collected and used by federal agencies</a:t>
          </a:r>
        </a:p>
      </dgm:t>
    </dgm:pt>
    <dgm:pt modelId="{1FF8C7AD-EB6C-E54F-98B7-93776ADB2C33}" type="parTrans" cxnId="{37546F7E-5578-394E-AF5E-39671070F865}">
      <dgm:prSet/>
      <dgm:spPr/>
      <dgm:t>
        <a:bodyPr/>
        <a:lstStyle/>
        <a:p>
          <a:endParaRPr lang="en-US"/>
        </a:p>
      </dgm:t>
    </dgm:pt>
    <dgm:pt modelId="{D4DF212C-F81A-4247-AC89-AB1D7696BD85}" type="sibTrans" cxnId="{37546F7E-5578-394E-AF5E-39671070F865}">
      <dgm:prSet/>
      <dgm:spPr/>
      <dgm:t>
        <a:bodyPr/>
        <a:lstStyle/>
        <a:p>
          <a:endParaRPr lang="en-US"/>
        </a:p>
      </dgm:t>
    </dgm:pt>
    <dgm:pt modelId="{A4476F55-2413-DF4B-8EFE-0725814C2605}">
      <dgm:prSet/>
      <dgm:spPr>
        <a:ln>
          <a:solidFill>
            <a:schemeClr val="accent6">
              <a:lumMod val="50000"/>
            </a:schemeClr>
          </a:solidFill>
        </a:ln>
        <a:effectLst>
          <a:glow rad="101600">
            <a:schemeClr val="accent1">
              <a:alpha val="75000"/>
            </a:schemeClr>
          </a:glow>
        </a:effectLst>
      </dgm:spPr>
      <dgm:t>
        <a:bodyPr/>
        <a:lstStyle/>
        <a:p>
          <a:pPr rtl="0"/>
          <a:r>
            <a:rPr lang="en-US" b="0" dirty="0">
              <a:latin typeface="+mn-lt"/>
            </a:rPr>
            <a:t>Permits individuals to determine records kept</a:t>
          </a:r>
        </a:p>
      </dgm:t>
    </dgm:pt>
    <dgm:pt modelId="{592A6C6C-9786-CD4E-B10F-7EE32C5EE9D4}" type="parTrans" cxnId="{EED18028-0E14-7C48-BBEF-882EB55255FE}">
      <dgm:prSet/>
      <dgm:spPr/>
      <dgm:t>
        <a:bodyPr/>
        <a:lstStyle/>
        <a:p>
          <a:endParaRPr lang="en-US"/>
        </a:p>
      </dgm:t>
    </dgm:pt>
    <dgm:pt modelId="{02E21C21-A9C1-5749-B2EB-CC1ED7D29C33}" type="sibTrans" cxnId="{EED18028-0E14-7C48-BBEF-882EB55255FE}">
      <dgm:prSet/>
      <dgm:spPr/>
      <dgm:t>
        <a:bodyPr/>
        <a:lstStyle/>
        <a:p>
          <a:endParaRPr lang="en-US"/>
        </a:p>
      </dgm:t>
    </dgm:pt>
    <dgm:pt modelId="{B1B27E3C-3DE1-CC42-A5CD-0C0C47016FBB}">
      <dgm:prSet/>
      <dgm:spPr>
        <a:ln>
          <a:solidFill>
            <a:schemeClr val="accent6">
              <a:lumMod val="50000"/>
            </a:schemeClr>
          </a:solidFill>
        </a:ln>
        <a:effectLst>
          <a:glow rad="101600">
            <a:schemeClr val="accent1">
              <a:alpha val="75000"/>
            </a:schemeClr>
          </a:glow>
        </a:effectLst>
      </dgm:spPr>
      <dgm:t>
        <a:bodyPr/>
        <a:lstStyle/>
        <a:p>
          <a:pPr rtl="0"/>
          <a:r>
            <a:rPr lang="en-US" b="0" dirty="0">
              <a:latin typeface="+mn-lt"/>
            </a:rPr>
            <a:t>Permits individuals to forbid records being used for other purposes </a:t>
          </a:r>
        </a:p>
      </dgm:t>
    </dgm:pt>
    <dgm:pt modelId="{73CC8BF3-CD8D-264A-BD1A-2063645E7054}" type="parTrans" cxnId="{D85E7F42-E357-F14D-8825-FEA6F1E082BB}">
      <dgm:prSet/>
      <dgm:spPr/>
      <dgm:t>
        <a:bodyPr/>
        <a:lstStyle/>
        <a:p>
          <a:endParaRPr lang="en-US"/>
        </a:p>
      </dgm:t>
    </dgm:pt>
    <dgm:pt modelId="{2254E1B2-43C9-AF4C-83BB-19C39C8F618F}" type="sibTrans" cxnId="{D85E7F42-E357-F14D-8825-FEA6F1E082BB}">
      <dgm:prSet/>
      <dgm:spPr/>
      <dgm:t>
        <a:bodyPr/>
        <a:lstStyle/>
        <a:p>
          <a:endParaRPr lang="en-US"/>
        </a:p>
      </dgm:t>
    </dgm:pt>
    <dgm:pt modelId="{9DA7779C-8E3C-2C4F-935A-870C0A0A5E0D}">
      <dgm:prSet/>
      <dgm:spPr>
        <a:ln>
          <a:solidFill>
            <a:schemeClr val="accent6">
              <a:lumMod val="50000"/>
            </a:schemeClr>
          </a:solidFill>
        </a:ln>
        <a:effectLst>
          <a:glow rad="101600">
            <a:schemeClr val="accent1">
              <a:alpha val="75000"/>
            </a:schemeClr>
          </a:glow>
        </a:effectLst>
      </dgm:spPr>
      <dgm:t>
        <a:bodyPr/>
        <a:lstStyle/>
        <a:p>
          <a:pPr rtl="0"/>
          <a:r>
            <a:rPr lang="en-US" b="0" dirty="0">
              <a:latin typeface="+mn-lt"/>
            </a:rPr>
            <a:t>Permits individuals to obtain access to records and to correct and amend records as appropriate</a:t>
          </a:r>
        </a:p>
      </dgm:t>
    </dgm:pt>
    <dgm:pt modelId="{7C8AD3EF-D69C-614B-A2B1-028C18B3159F}" type="parTrans" cxnId="{2FE2ACBF-F12E-6D41-BB79-CE2F9E4EFD48}">
      <dgm:prSet/>
      <dgm:spPr/>
      <dgm:t>
        <a:bodyPr/>
        <a:lstStyle/>
        <a:p>
          <a:endParaRPr lang="en-US"/>
        </a:p>
      </dgm:t>
    </dgm:pt>
    <dgm:pt modelId="{52CF6A64-ECE9-0A4F-A996-C26B9B0DA774}" type="sibTrans" cxnId="{2FE2ACBF-F12E-6D41-BB79-CE2F9E4EFD48}">
      <dgm:prSet/>
      <dgm:spPr/>
      <dgm:t>
        <a:bodyPr/>
        <a:lstStyle/>
        <a:p>
          <a:endParaRPr lang="en-US"/>
        </a:p>
      </dgm:t>
    </dgm:pt>
    <dgm:pt modelId="{80FA822B-8EFC-F442-890B-FD6862CB2A59}">
      <dgm:prSet/>
      <dgm:spPr>
        <a:ln>
          <a:solidFill>
            <a:schemeClr val="accent6">
              <a:lumMod val="50000"/>
            </a:schemeClr>
          </a:solidFill>
        </a:ln>
        <a:effectLst>
          <a:glow rad="101600">
            <a:schemeClr val="accent1">
              <a:alpha val="75000"/>
            </a:schemeClr>
          </a:glow>
        </a:effectLst>
      </dgm:spPr>
      <dgm:t>
        <a:bodyPr/>
        <a:lstStyle/>
        <a:p>
          <a:pPr rtl="0"/>
          <a:r>
            <a:rPr lang="en-US" b="0" dirty="0">
              <a:latin typeface="+mn-lt"/>
            </a:rPr>
            <a:t>Ensures agencies properly collect, maintain, and use personal information</a:t>
          </a:r>
        </a:p>
      </dgm:t>
    </dgm:pt>
    <dgm:pt modelId="{340BC7A5-0279-A44B-9B9B-3AA244BC34F5}" type="parTrans" cxnId="{44BB5FA0-759D-E248-BB98-5CB8487FD554}">
      <dgm:prSet/>
      <dgm:spPr/>
      <dgm:t>
        <a:bodyPr/>
        <a:lstStyle/>
        <a:p>
          <a:endParaRPr lang="en-US"/>
        </a:p>
      </dgm:t>
    </dgm:pt>
    <dgm:pt modelId="{74E301B5-2C53-A34E-B95D-FBF75B034AE5}" type="sibTrans" cxnId="{44BB5FA0-759D-E248-BB98-5CB8487FD554}">
      <dgm:prSet/>
      <dgm:spPr/>
      <dgm:t>
        <a:bodyPr/>
        <a:lstStyle/>
        <a:p>
          <a:endParaRPr lang="en-US"/>
        </a:p>
      </dgm:t>
    </dgm:pt>
    <dgm:pt modelId="{FE3A0E21-4B49-3A42-A169-6F91867BA56D}">
      <dgm:prSet/>
      <dgm:spPr>
        <a:ln>
          <a:solidFill>
            <a:schemeClr val="accent6">
              <a:lumMod val="50000"/>
            </a:schemeClr>
          </a:solidFill>
        </a:ln>
        <a:effectLst>
          <a:glow rad="101600">
            <a:schemeClr val="accent1">
              <a:alpha val="75000"/>
            </a:schemeClr>
          </a:glow>
        </a:effectLst>
      </dgm:spPr>
      <dgm:t>
        <a:bodyPr/>
        <a:lstStyle/>
        <a:p>
          <a:pPr rtl="0"/>
          <a:r>
            <a:rPr lang="en-US" b="0" dirty="0">
              <a:latin typeface="+mn-lt"/>
            </a:rPr>
            <a:t>Creates a private right of action for individuals</a:t>
          </a:r>
        </a:p>
      </dgm:t>
    </dgm:pt>
    <dgm:pt modelId="{1F70B32B-DA00-B345-86B2-E05952BD6C3E}" type="parTrans" cxnId="{9ABF24D7-6B34-5046-A298-A252CA2C8007}">
      <dgm:prSet/>
      <dgm:spPr/>
      <dgm:t>
        <a:bodyPr/>
        <a:lstStyle/>
        <a:p>
          <a:endParaRPr lang="en-US"/>
        </a:p>
      </dgm:t>
    </dgm:pt>
    <dgm:pt modelId="{2F5A11EE-06ED-2C42-8BFD-398ED933F341}" type="sibTrans" cxnId="{9ABF24D7-6B34-5046-A298-A252CA2C8007}">
      <dgm:prSet/>
      <dgm:spPr/>
      <dgm:t>
        <a:bodyPr/>
        <a:lstStyle/>
        <a:p>
          <a:endParaRPr lang="en-US"/>
        </a:p>
      </dgm:t>
    </dgm:pt>
    <dgm:pt modelId="{9B887C10-9C9E-CA4E-B3A5-0DECBAA58155}" type="pres">
      <dgm:prSet presAssocID="{2DA6BD4D-EB0E-514B-8D34-C3BF4D0AD8B2}" presName="linear" presStyleCnt="0">
        <dgm:presLayoutVars>
          <dgm:dir/>
          <dgm:animLvl val="lvl"/>
          <dgm:resizeHandles val="exact"/>
        </dgm:presLayoutVars>
      </dgm:prSet>
      <dgm:spPr/>
    </dgm:pt>
    <dgm:pt modelId="{B2D047E0-F67B-0746-93A5-4DD576B8FEA8}" type="pres">
      <dgm:prSet presAssocID="{40C05D88-ABF7-5F44-A46F-C2F1F8655189}" presName="parentLin" presStyleCnt="0"/>
      <dgm:spPr/>
    </dgm:pt>
    <dgm:pt modelId="{01869E91-2013-9F4D-B683-F1C63FB1D2B0}" type="pres">
      <dgm:prSet presAssocID="{40C05D88-ABF7-5F44-A46F-C2F1F8655189}" presName="parentLeftMargin" presStyleLbl="node1" presStyleIdx="0" presStyleCnt="1"/>
      <dgm:spPr/>
    </dgm:pt>
    <dgm:pt modelId="{BA411A9E-1404-DB4C-8325-0520C6FD7F93}" type="pres">
      <dgm:prSet presAssocID="{40C05D88-ABF7-5F44-A46F-C2F1F8655189}" presName="parentText" presStyleLbl="node1" presStyleIdx="0" presStyleCnt="1">
        <dgm:presLayoutVars>
          <dgm:chMax val="0"/>
          <dgm:bulletEnabled val="1"/>
        </dgm:presLayoutVars>
      </dgm:prSet>
      <dgm:spPr/>
    </dgm:pt>
    <dgm:pt modelId="{C7AE6EAA-1D3D-9B49-A44B-648A0D764762}" type="pres">
      <dgm:prSet presAssocID="{40C05D88-ABF7-5F44-A46F-C2F1F8655189}" presName="negativeSpace" presStyleCnt="0"/>
      <dgm:spPr/>
    </dgm:pt>
    <dgm:pt modelId="{D87AE023-5BDE-6248-8D76-34709F10D62E}" type="pres">
      <dgm:prSet presAssocID="{40C05D88-ABF7-5F44-A46F-C2F1F8655189}" presName="childText" presStyleLbl="conFgAcc1" presStyleIdx="0" presStyleCnt="1">
        <dgm:presLayoutVars>
          <dgm:bulletEnabled val="1"/>
        </dgm:presLayoutVars>
      </dgm:prSet>
      <dgm:spPr/>
    </dgm:pt>
  </dgm:ptLst>
  <dgm:cxnLst>
    <dgm:cxn modelId="{4592A300-CDBD-3D43-8117-A08D73C20483}" type="presOf" srcId="{20E1665B-148F-9747-A05B-BBA4ADA38448}" destId="{D87AE023-5BDE-6248-8D76-34709F10D62E}" srcOrd="0" destOrd="0" presId="urn:microsoft.com/office/officeart/2005/8/layout/list1"/>
    <dgm:cxn modelId="{EED18028-0E14-7C48-BBEF-882EB55255FE}" srcId="{40C05D88-ABF7-5F44-A46F-C2F1F8655189}" destId="{A4476F55-2413-DF4B-8EFE-0725814C2605}" srcOrd="1" destOrd="0" parTransId="{592A6C6C-9786-CD4E-B10F-7EE32C5EE9D4}" sibTransId="{02E21C21-A9C1-5749-B2EB-CC1ED7D29C33}"/>
    <dgm:cxn modelId="{D85E7F42-E357-F14D-8825-FEA6F1E082BB}" srcId="{40C05D88-ABF7-5F44-A46F-C2F1F8655189}" destId="{B1B27E3C-3DE1-CC42-A5CD-0C0C47016FBB}" srcOrd="2" destOrd="0" parTransId="{73CC8BF3-CD8D-264A-BD1A-2063645E7054}" sibTransId="{2254E1B2-43C9-AF4C-83BB-19C39C8F618F}"/>
    <dgm:cxn modelId="{95DB2859-8245-BA4D-B197-B59A0C0F4DF9}" type="presOf" srcId="{FE3A0E21-4B49-3A42-A169-6F91867BA56D}" destId="{D87AE023-5BDE-6248-8D76-34709F10D62E}" srcOrd="0" destOrd="5" presId="urn:microsoft.com/office/officeart/2005/8/layout/list1"/>
    <dgm:cxn modelId="{37546F7E-5578-394E-AF5E-39671070F865}" srcId="{40C05D88-ABF7-5F44-A46F-C2F1F8655189}" destId="{20E1665B-148F-9747-A05B-BBA4ADA38448}" srcOrd="0" destOrd="0" parTransId="{1FF8C7AD-EB6C-E54F-98B7-93776ADB2C33}" sibTransId="{D4DF212C-F81A-4247-AC89-AB1D7696BD85}"/>
    <dgm:cxn modelId="{0C26F18C-ABE2-8949-859F-5D206C7BF227}" type="presOf" srcId="{40C05D88-ABF7-5F44-A46F-C2F1F8655189}" destId="{01869E91-2013-9F4D-B683-F1C63FB1D2B0}" srcOrd="0" destOrd="0" presId="urn:microsoft.com/office/officeart/2005/8/layout/list1"/>
    <dgm:cxn modelId="{44BB5FA0-759D-E248-BB98-5CB8487FD554}" srcId="{40C05D88-ABF7-5F44-A46F-C2F1F8655189}" destId="{80FA822B-8EFC-F442-890B-FD6862CB2A59}" srcOrd="4" destOrd="0" parTransId="{340BC7A5-0279-A44B-9B9B-3AA244BC34F5}" sibTransId="{74E301B5-2C53-A34E-B95D-FBF75B034AE5}"/>
    <dgm:cxn modelId="{2FE2ACBF-F12E-6D41-BB79-CE2F9E4EFD48}" srcId="{40C05D88-ABF7-5F44-A46F-C2F1F8655189}" destId="{9DA7779C-8E3C-2C4F-935A-870C0A0A5E0D}" srcOrd="3" destOrd="0" parTransId="{7C8AD3EF-D69C-614B-A2B1-028C18B3159F}" sibTransId="{52CF6A64-ECE9-0A4F-A996-C26B9B0DA774}"/>
    <dgm:cxn modelId="{0A4B5ED1-4B07-1645-BBB4-AFEFD352C077}" type="presOf" srcId="{9DA7779C-8E3C-2C4F-935A-870C0A0A5E0D}" destId="{D87AE023-5BDE-6248-8D76-34709F10D62E}" srcOrd="0" destOrd="3" presId="urn:microsoft.com/office/officeart/2005/8/layout/list1"/>
    <dgm:cxn modelId="{F107ACD2-0970-0140-9D71-3FF5DA9E142B}" type="presOf" srcId="{B1B27E3C-3DE1-CC42-A5CD-0C0C47016FBB}" destId="{D87AE023-5BDE-6248-8D76-34709F10D62E}" srcOrd="0" destOrd="2" presId="urn:microsoft.com/office/officeart/2005/8/layout/list1"/>
    <dgm:cxn modelId="{E269C6D3-A861-F949-B3A4-4185C2257C33}" type="presOf" srcId="{2DA6BD4D-EB0E-514B-8D34-C3BF4D0AD8B2}" destId="{9B887C10-9C9E-CA4E-B3A5-0DECBAA58155}" srcOrd="0" destOrd="0" presId="urn:microsoft.com/office/officeart/2005/8/layout/list1"/>
    <dgm:cxn modelId="{9ABF24D7-6B34-5046-A298-A252CA2C8007}" srcId="{40C05D88-ABF7-5F44-A46F-C2F1F8655189}" destId="{FE3A0E21-4B49-3A42-A169-6F91867BA56D}" srcOrd="5" destOrd="0" parTransId="{1F70B32B-DA00-B345-86B2-E05952BD6C3E}" sibTransId="{2F5A11EE-06ED-2C42-8BFD-398ED933F341}"/>
    <dgm:cxn modelId="{37C2B3E4-B60D-0044-B488-EE397F79F976}" type="presOf" srcId="{A4476F55-2413-DF4B-8EFE-0725814C2605}" destId="{D87AE023-5BDE-6248-8D76-34709F10D62E}" srcOrd="0" destOrd="1" presId="urn:microsoft.com/office/officeart/2005/8/layout/list1"/>
    <dgm:cxn modelId="{CDB82AE6-57FE-0F4D-AD60-A2B4D6FB62F8}" type="presOf" srcId="{80FA822B-8EFC-F442-890B-FD6862CB2A59}" destId="{D87AE023-5BDE-6248-8D76-34709F10D62E}" srcOrd="0" destOrd="4" presId="urn:microsoft.com/office/officeart/2005/8/layout/list1"/>
    <dgm:cxn modelId="{AA5661F2-2A9E-1F46-A810-DA6E1275E6D3}" type="presOf" srcId="{40C05D88-ABF7-5F44-A46F-C2F1F8655189}" destId="{BA411A9E-1404-DB4C-8325-0520C6FD7F93}" srcOrd="1" destOrd="0" presId="urn:microsoft.com/office/officeart/2005/8/layout/list1"/>
    <dgm:cxn modelId="{283DE9F7-CF83-A84F-8E31-112E0B0FC3B2}" srcId="{2DA6BD4D-EB0E-514B-8D34-C3BF4D0AD8B2}" destId="{40C05D88-ABF7-5F44-A46F-C2F1F8655189}" srcOrd="0" destOrd="0" parTransId="{4597ED6C-2817-1C4F-B679-63313396A378}" sibTransId="{3A9BA045-EF36-DD4E-B986-865F438E9E99}"/>
    <dgm:cxn modelId="{97AF4E55-0C1F-FC42-B46E-12ABF3FC4B61}" type="presParOf" srcId="{9B887C10-9C9E-CA4E-B3A5-0DECBAA58155}" destId="{B2D047E0-F67B-0746-93A5-4DD576B8FEA8}" srcOrd="0" destOrd="0" presId="urn:microsoft.com/office/officeart/2005/8/layout/list1"/>
    <dgm:cxn modelId="{FE338143-5C0B-6D46-BA49-89DEBACE0CAD}" type="presParOf" srcId="{B2D047E0-F67B-0746-93A5-4DD576B8FEA8}" destId="{01869E91-2013-9F4D-B683-F1C63FB1D2B0}" srcOrd="0" destOrd="0" presId="urn:microsoft.com/office/officeart/2005/8/layout/list1"/>
    <dgm:cxn modelId="{39A698BD-B5F4-A544-B2A0-DE9ED6F4AF8C}" type="presParOf" srcId="{B2D047E0-F67B-0746-93A5-4DD576B8FEA8}" destId="{BA411A9E-1404-DB4C-8325-0520C6FD7F93}" srcOrd="1" destOrd="0" presId="urn:microsoft.com/office/officeart/2005/8/layout/list1"/>
    <dgm:cxn modelId="{682CC660-B3A3-7B48-91C5-886BF3C9AE48}" type="presParOf" srcId="{9B887C10-9C9E-CA4E-B3A5-0DECBAA58155}" destId="{C7AE6EAA-1D3D-9B49-A44B-648A0D764762}" srcOrd="1" destOrd="0" presId="urn:microsoft.com/office/officeart/2005/8/layout/list1"/>
    <dgm:cxn modelId="{87CB434C-88BB-094B-A25C-B950817253D9}" type="presParOf" srcId="{9B887C10-9C9E-CA4E-B3A5-0DECBAA58155}" destId="{D87AE023-5BDE-6248-8D76-34709F10D62E}"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B9E4821-DE7A-244E-9A84-6E2E552FA288}"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EF9C5879-DB71-764A-ABC0-F588CEB1309A}">
      <dgm:prSet phldrT="[Text]"/>
      <dgm:spPr>
        <a:solidFill>
          <a:schemeClr val="accent3">
            <a:lumMod val="75000"/>
          </a:schemeClr>
        </a:solidFill>
        <a:ln>
          <a:solidFill>
            <a:schemeClr val="accent3">
              <a:lumMod val="50000"/>
            </a:schemeClr>
          </a:solidFill>
        </a:ln>
      </dgm:spPr>
      <dgm:t>
        <a:bodyPr/>
        <a:lstStyle/>
        <a:p>
          <a:r>
            <a:rPr lang="en-US" b="1" i="0" dirty="0">
              <a:solidFill>
                <a:schemeClr val="bg1"/>
              </a:solidFill>
              <a:latin typeface="+mn-lt"/>
              <a:ea typeface="+mn-ea"/>
            </a:rPr>
            <a:t>1</a:t>
          </a:r>
          <a:endParaRPr lang="en-US" b="1" i="0" dirty="0">
            <a:solidFill>
              <a:schemeClr val="bg1"/>
            </a:solidFill>
            <a:latin typeface="+mn-lt"/>
          </a:endParaRPr>
        </a:p>
      </dgm:t>
    </dgm:pt>
    <dgm:pt modelId="{72EA8869-2451-2C46-9647-23762F8D5191}" type="parTrans" cxnId="{24AD0815-A359-0042-ADEE-55F10E409280}">
      <dgm:prSet/>
      <dgm:spPr/>
      <dgm:t>
        <a:bodyPr/>
        <a:lstStyle/>
        <a:p>
          <a:endParaRPr lang="en-US"/>
        </a:p>
      </dgm:t>
    </dgm:pt>
    <dgm:pt modelId="{4AC7383C-ED01-214C-A4A7-9D043622E3AA}" type="sibTrans" cxnId="{24AD0815-A359-0042-ADEE-55F10E409280}">
      <dgm:prSet/>
      <dgm:spPr/>
      <dgm:t>
        <a:bodyPr/>
        <a:lstStyle/>
        <a:p>
          <a:endParaRPr lang="en-US"/>
        </a:p>
      </dgm:t>
    </dgm:pt>
    <dgm:pt modelId="{6CA04DA1-529B-724D-A147-63E8D664038A}">
      <dgm:prSet/>
      <dgm:spPr>
        <a:solidFill>
          <a:schemeClr val="accent5">
            <a:lumMod val="75000"/>
          </a:schemeClr>
        </a:solidFill>
        <a:ln>
          <a:solidFill>
            <a:schemeClr val="accent5">
              <a:lumMod val="50000"/>
            </a:schemeClr>
          </a:solidFill>
        </a:ln>
      </dgm:spPr>
      <dgm:t>
        <a:bodyPr/>
        <a:lstStyle/>
        <a:p>
          <a:r>
            <a:rPr lang="en-US" b="1" i="0" dirty="0">
              <a:solidFill>
                <a:schemeClr val="bg1"/>
              </a:solidFill>
              <a:latin typeface="+mn-lt"/>
              <a:ea typeface="+mn-ea"/>
            </a:rPr>
            <a:t>2</a:t>
          </a:r>
        </a:p>
      </dgm:t>
    </dgm:pt>
    <dgm:pt modelId="{A925F818-E373-0B49-B9D3-4B5562F5C55C}" type="parTrans" cxnId="{47E27F59-4980-494C-BD69-79E42376A0C8}">
      <dgm:prSet/>
      <dgm:spPr/>
      <dgm:t>
        <a:bodyPr/>
        <a:lstStyle/>
        <a:p>
          <a:endParaRPr lang="en-US"/>
        </a:p>
      </dgm:t>
    </dgm:pt>
    <dgm:pt modelId="{8C1607C0-CD63-004D-B743-7EBD5AFD548B}" type="sibTrans" cxnId="{47E27F59-4980-494C-BD69-79E42376A0C8}">
      <dgm:prSet/>
      <dgm:spPr/>
      <dgm:t>
        <a:bodyPr/>
        <a:lstStyle/>
        <a:p>
          <a:endParaRPr lang="en-US"/>
        </a:p>
      </dgm:t>
    </dgm:pt>
    <dgm:pt modelId="{9AB8801B-03F0-4541-9D98-1EADE519091F}">
      <dgm:prSet/>
      <dgm:spPr>
        <a:ln>
          <a:solidFill>
            <a:schemeClr val="accent3">
              <a:lumMod val="50000"/>
            </a:schemeClr>
          </a:solidFill>
        </a:ln>
      </dgm:spPr>
      <dgm:t>
        <a:bodyPr/>
        <a:lstStyle/>
        <a:p>
          <a:r>
            <a:rPr lang="en-US" dirty="0">
              <a:solidFill>
                <a:schemeClr val="bg1"/>
              </a:solidFill>
              <a:latin typeface="+mn-lt"/>
              <a:ea typeface="+mn-ea"/>
            </a:rPr>
            <a:t>Provide a measure of support</a:t>
          </a:r>
        </a:p>
      </dgm:t>
    </dgm:pt>
    <dgm:pt modelId="{6C468ACD-2CAF-3448-BAE2-3FDA5404BD93}" type="parTrans" cxnId="{9EF08C02-A429-7946-8F22-E71267B4AD18}">
      <dgm:prSet/>
      <dgm:spPr/>
      <dgm:t>
        <a:bodyPr/>
        <a:lstStyle/>
        <a:p>
          <a:endParaRPr lang="en-US"/>
        </a:p>
      </dgm:t>
    </dgm:pt>
    <dgm:pt modelId="{2B4B0EB5-E7D0-534A-8855-6C51270E98D5}" type="sibTrans" cxnId="{9EF08C02-A429-7946-8F22-E71267B4AD18}">
      <dgm:prSet/>
      <dgm:spPr/>
      <dgm:t>
        <a:bodyPr/>
        <a:lstStyle/>
        <a:p>
          <a:endParaRPr lang="en-US"/>
        </a:p>
      </dgm:t>
    </dgm:pt>
    <dgm:pt modelId="{C22AD010-337E-F844-AA1F-3CECC3992E3F}">
      <dgm:prSet/>
      <dgm:spPr>
        <a:ln>
          <a:solidFill>
            <a:schemeClr val="accent5">
              <a:lumMod val="50000"/>
            </a:schemeClr>
          </a:solidFill>
        </a:ln>
      </dgm:spPr>
      <dgm:t>
        <a:bodyPr/>
        <a:lstStyle/>
        <a:p>
          <a:r>
            <a:rPr lang="en-US" dirty="0">
              <a:solidFill>
                <a:schemeClr val="bg1"/>
              </a:solidFill>
              <a:latin typeface="+mn-lt"/>
              <a:ea typeface="+mn-ea"/>
            </a:rPr>
            <a:t>Be a means of deterrence and discipline</a:t>
          </a:r>
        </a:p>
      </dgm:t>
    </dgm:pt>
    <dgm:pt modelId="{3FEC0003-F910-5943-B470-25095B0392F6}" type="parTrans" cxnId="{293B3B50-73D3-F54B-870F-DCA91F986FC6}">
      <dgm:prSet/>
      <dgm:spPr/>
      <dgm:t>
        <a:bodyPr/>
        <a:lstStyle/>
        <a:p>
          <a:endParaRPr lang="en-US"/>
        </a:p>
      </dgm:t>
    </dgm:pt>
    <dgm:pt modelId="{73B4CC23-D8A6-804C-9F15-75943EB3F3DF}" type="sibTrans" cxnId="{293B3B50-73D3-F54B-870F-DCA91F986FC6}">
      <dgm:prSet/>
      <dgm:spPr/>
      <dgm:t>
        <a:bodyPr/>
        <a:lstStyle/>
        <a:p>
          <a:endParaRPr lang="en-US"/>
        </a:p>
      </dgm:t>
    </dgm:pt>
    <dgm:pt modelId="{B89018C6-ED24-6443-8F00-D52DACE7998A}">
      <dgm:prSet/>
      <dgm:spPr>
        <a:ln>
          <a:solidFill>
            <a:schemeClr val="accent3">
              <a:lumMod val="50000"/>
            </a:schemeClr>
          </a:solidFill>
        </a:ln>
      </dgm:spPr>
      <dgm:t>
        <a:bodyPr/>
        <a:lstStyle/>
        <a:p>
          <a:r>
            <a:rPr lang="en-US" dirty="0">
              <a:solidFill>
                <a:schemeClr val="bg1"/>
              </a:solidFill>
              <a:latin typeface="+mn-lt"/>
              <a:ea typeface="+mn-ea"/>
            </a:rPr>
            <a:t>Enhance the profession's public image</a:t>
          </a:r>
        </a:p>
      </dgm:t>
    </dgm:pt>
    <dgm:pt modelId="{A9CBEEC7-C868-D14F-9FA9-65CE1A520030}" type="parTrans" cxnId="{488A9671-A7DC-9748-BEC7-73E526CA1237}">
      <dgm:prSet/>
      <dgm:spPr/>
      <dgm:t>
        <a:bodyPr/>
        <a:lstStyle/>
        <a:p>
          <a:endParaRPr lang="en-US"/>
        </a:p>
      </dgm:t>
    </dgm:pt>
    <dgm:pt modelId="{D61AD25A-5AC5-6B43-9277-D1976406D97D}" type="sibTrans" cxnId="{488A9671-A7DC-9748-BEC7-73E526CA1237}">
      <dgm:prSet/>
      <dgm:spPr/>
      <dgm:t>
        <a:bodyPr/>
        <a:lstStyle/>
        <a:p>
          <a:endParaRPr lang="en-US"/>
        </a:p>
      </dgm:t>
    </dgm:pt>
    <dgm:pt modelId="{C5B57E77-CFE5-B94F-AD35-EA16DEE05810}">
      <dgm:prSet phldrT="[Text]"/>
      <dgm:spPr>
        <a:ln>
          <a:solidFill>
            <a:schemeClr val="accent3">
              <a:lumMod val="50000"/>
            </a:schemeClr>
          </a:solidFill>
        </a:ln>
      </dgm:spPr>
      <dgm:t>
        <a:bodyPr/>
        <a:lstStyle/>
        <a:p>
          <a:r>
            <a:rPr lang="en-US" dirty="0">
              <a:solidFill>
                <a:schemeClr val="bg1"/>
              </a:solidFill>
              <a:latin typeface="+mn-lt"/>
              <a:ea typeface="+mn-ea"/>
            </a:rPr>
            <a:t>Be a positive stimulus and instill confidence</a:t>
          </a:r>
          <a:endParaRPr lang="en-US" dirty="0">
            <a:solidFill>
              <a:schemeClr val="bg1"/>
            </a:solidFill>
            <a:latin typeface="+mn-lt"/>
          </a:endParaRPr>
        </a:p>
      </dgm:t>
    </dgm:pt>
    <dgm:pt modelId="{94A2BF29-DD84-C448-B2AA-D12A92FD3EC4}" type="parTrans" cxnId="{EEF20F85-2350-6943-AC2F-39BD4A3DD071}">
      <dgm:prSet/>
      <dgm:spPr/>
      <dgm:t>
        <a:bodyPr/>
        <a:lstStyle/>
        <a:p>
          <a:endParaRPr lang="en-US"/>
        </a:p>
      </dgm:t>
    </dgm:pt>
    <dgm:pt modelId="{D3BBFEB2-F04E-3142-819E-076B4C365086}" type="sibTrans" cxnId="{EEF20F85-2350-6943-AC2F-39BD4A3DD071}">
      <dgm:prSet/>
      <dgm:spPr/>
      <dgm:t>
        <a:bodyPr/>
        <a:lstStyle/>
        <a:p>
          <a:endParaRPr lang="en-US"/>
        </a:p>
      </dgm:t>
    </dgm:pt>
    <dgm:pt modelId="{4317D36A-EE03-C045-9B07-66E89DDB8DD4}">
      <dgm:prSet/>
      <dgm:spPr>
        <a:ln>
          <a:solidFill>
            <a:schemeClr val="accent5">
              <a:lumMod val="50000"/>
            </a:schemeClr>
          </a:solidFill>
        </a:ln>
      </dgm:spPr>
      <dgm:t>
        <a:bodyPr/>
        <a:lstStyle/>
        <a:p>
          <a:r>
            <a:rPr lang="en-US" b="0" i="0" dirty="0">
              <a:solidFill>
                <a:schemeClr val="bg1"/>
              </a:solidFill>
              <a:latin typeface="+mn-lt"/>
              <a:ea typeface="+mn-ea"/>
            </a:rPr>
            <a:t>Be educational</a:t>
          </a:r>
        </a:p>
      </dgm:t>
    </dgm:pt>
    <dgm:pt modelId="{87D139EC-D16E-CF44-86F4-F79AEAA76960}" type="parTrans" cxnId="{A959C36A-7B91-1E42-9EBA-F00D492C9D19}">
      <dgm:prSet/>
      <dgm:spPr/>
      <dgm:t>
        <a:bodyPr/>
        <a:lstStyle/>
        <a:p>
          <a:endParaRPr lang="en-US"/>
        </a:p>
      </dgm:t>
    </dgm:pt>
    <dgm:pt modelId="{F2D98968-9B3E-3544-90F9-C2F2EB660628}" type="sibTrans" cxnId="{A959C36A-7B91-1E42-9EBA-F00D492C9D19}">
      <dgm:prSet/>
      <dgm:spPr/>
      <dgm:t>
        <a:bodyPr/>
        <a:lstStyle/>
        <a:p>
          <a:endParaRPr lang="en-US"/>
        </a:p>
      </dgm:t>
    </dgm:pt>
    <dgm:pt modelId="{59ECA0FD-D421-2E4B-B998-D2BB6B2B7478}">
      <dgm:prSet/>
      <dgm:spPr>
        <a:solidFill>
          <a:schemeClr val="accent3">
            <a:lumMod val="75000"/>
          </a:schemeClr>
        </a:solidFill>
        <a:ln>
          <a:solidFill>
            <a:schemeClr val="accent3">
              <a:lumMod val="50000"/>
            </a:schemeClr>
          </a:solidFill>
        </a:ln>
      </dgm:spPr>
      <dgm:t>
        <a:bodyPr/>
        <a:lstStyle/>
        <a:p>
          <a:r>
            <a:rPr lang="en-US" b="1" i="0" dirty="0">
              <a:solidFill>
                <a:schemeClr val="bg1"/>
              </a:solidFill>
              <a:latin typeface="+mn-lt"/>
              <a:ea typeface="+mn-ea"/>
            </a:rPr>
            <a:t>3</a:t>
          </a:r>
        </a:p>
      </dgm:t>
    </dgm:pt>
    <dgm:pt modelId="{DF7C90E6-F0B2-694B-9FD4-A3B82A3ED0DF}" type="parTrans" cxnId="{C9D27FB0-1BAE-B94F-865B-0E75AF6F5D80}">
      <dgm:prSet/>
      <dgm:spPr/>
      <dgm:t>
        <a:bodyPr/>
        <a:lstStyle/>
        <a:p>
          <a:endParaRPr lang="en-US"/>
        </a:p>
      </dgm:t>
    </dgm:pt>
    <dgm:pt modelId="{397E229A-F451-F64D-AFB1-A813796D85BB}" type="sibTrans" cxnId="{C9D27FB0-1BAE-B94F-865B-0E75AF6F5D80}">
      <dgm:prSet/>
      <dgm:spPr/>
      <dgm:t>
        <a:bodyPr/>
        <a:lstStyle/>
        <a:p>
          <a:endParaRPr lang="en-US"/>
        </a:p>
      </dgm:t>
    </dgm:pt>
    <dgm:pt modelId="{3500C789-3D51-934B-A6EB-DEBEC7737503}">
      <dgm:prSet/>
      <dgm:spPr>
        <a:solidFill>
          <a:schemeClr val="accent5">
            <a:lumMod val="75000"/>
          </a:schemeClr>
        </a:solidFill>
        <a:ln>
          <a:solidFill>
            <a:schemeClr val="accent5">
              <a:lumMod val="50000"/>
            </a:schemeClr>
          </a:solidFill>
        </a:ln>
      </dgm:spPr>
      <dgm:t>
        <a:bodyPr/>
        <a:lstStyle/>
        <a:p>
          <a:r>
            <a:rPr lang="en-US" b="1" i="0" dirty="0">
              <a:solidFill>
                <a:schemeClr val="bg1"/>
              </a:solidFill>
              <a:latin typeface="+mn-lt"/>
              <a:ea typeface="+mn-ea"/>
            </a:rPr>
            <a:t>4</a:t>
          </a:r>
        </a:p>
      </dgm:t>
    </dgm:pt>
    <dgm:pt modelId="{CBBDFBD0-C14F-7C4B-8D5D-E494AFFD6211}" type="parTrans" cxnId="{18B3D9C3-D169-8943-878C-C8D910D3835B}">
      <dgm:prSet/>
      <dgm:spPr/>
      <dgm:t>
        <a:bodyPr/>
        <a:lstStyle/>
        <a:p>
          <a:endParaRPr lang="en-US"/>
        </a:p>
      </dgm:t>
    </dgm:pt>
    <dgm:pt modelId="{257042B0-7E17-F745-A184-6244CADD6EC6}" type="sibTrans" cxnId="{18B3D9C3-D169-8943-878C-C8D910D3835B}">
      <dgm:prSet/>
      <dgm:spPr/>
      <dgm:t>
        <a:bodyPr/>
        <a:lstStyle/>
        <a:p>
          <a:endParaRPr lang="en-US"/>
        </a:p>
      </dgm:t>
    </dgm:pt>
    <dgm:pt modelId="{A9879864-2E61-9D4B-AE4C-65B7711786C5}">
      <dgm:prSet/>
      <dgm:spPr>
        <a:solidFill>
          <a:schemeClr val="accent3">
            <a:lumMod val="75000"/>
          </a:schemeClr>
        </a:solidFill>
        <a:ln>
          <a:solidFill>
            <a:schemeClr val="accent3">
              <a:lumMod val="50000"/>
            </a:schemeClr>
          </a:solidFill>
        </a:ln>
      </dgm:spPr>
      <dgm:t>
        <a:bodyPr/>
        <a:lstStyle/>
        <a:p>
          <a:r>
            <a:rPr lang="en-US" b="1" i="0" dirty="0">
              <a:solidFill>
                <a:schemeClr val="bg1"/>
              </a:solidFill>
              <a:latin typeface="+mn-lt"/>
              <a:ea typeface="+mn-ea"/>
            </a:rPr>
            <a:t>5</a:t>
          </a:r>
        </a:p>
      </dgm:t>
    </dgm:pt>
    <dgm:pt modelId="{5C87A408-F068-0548-A692-58465C127419}" type="parTrans" cxnId="{CEC4D8C8-9FE4-2445-947A-4F4499A9F108}">
      <dgm:prSet/>
      <dgm:spPr/>
      <dgm:t>
        <a:bodyPr/>
        <a:lstStyle/>
        <a:p>
          <a:endParaRPr lang="en-US"/>
        </a:p>
      </dgm:t>
    </dgm:pt>
    <dgm:pt modelId="{FBC6041E-3FF9-A949-B86E-299DE143F2AD}" type="sibTrans" cxnId="{CEC4D8C8-9FE4-2445-947A-4F4499A9F108}">
      <dgm:prSet/>
      <dgm:spPr/>
      <dgm:t>
        <a:bodyPr/>
        <a:lstStyle/>
        <a:p>
          <a:endParaRPr lang="en-US"/>
        </a:p>
      </dgm:t>
    </dgm:pt>
    <dgm:pt modelId="{0D3CAC35-B4DA-9F4E-AD1F-CA73F498012F}" type="pres">
      <dgm:prSet presAssocID="{FB9E4821-DE7A-244E-9A84-6E2E552FA288}" presName="linearFlow" presStyleCnt="0">
        <dgm:presLayoutVars>
          <dgm:dir/>
          <dgm:animLvl val="lvl"/>
          <dgm:resizeHandles val="exact"/>
        </dgm:presLayoutVars>
      </dgm:prSet>
      <dgm:spPr/>
    </dgm:pt>
    <dgm:pt modelId="{803AC7A2-D5F2-1445-8801-07D1D54492BE}" type="pres">
      <dgm:prSet presAssocID="{EF9C5879-DB71-764A-ABC0-F588CEB1309A}" presName="composite" presStyleCnt="0"/>
      <dgm:spPr/>
    </dgm:pt>
    <dgm:pt modelId="{38B186DE-AC94-6C4A-853D-936880B0CFA6}" type="pres">
      <dgm:prSet presAssocID="{EF9C5879-DB71-764A-ABC0-F588CEB1309A}" presName="parentText" presStyleLbl="alignNode1" presStyleIdx="0" presStyleCnt="5">
        <dgm:presLayoutVars>
          <dgm:chMax val="1"/>
          <dgm:bulletEnabled val="1"/>
        </dgm:presLayoutVars>
      </dgm:prSet>
      <dgm:spPr/>
    </dgm:pt>
    <dgm:pt modelId="{4108F6DE-8E7A-1B41-8FDC-D4CFC91DBE86}" type="pres">
      <dgm:prSet presAssocID="{EF9C5879-DB71-764A-ABC0-F588CEB1309A}" presName="descendantText" presStyleLbl="alignAcc1" presStyleIdx="0" presStyleCnt="5">
        <dgm:presLayoutVars>
          <dgm:bulletEnabled val="1"/>
        </dgm:presLayoutVars>
      </dgm:prSet>
      <dgm:spPr/>
    </dgm:pt>
    <dgm:pt modelId="{05C8D164-4C09-3B4B-9611-D69B8FA05C7F}" type="pres">
      <dgm:prSet presAssocID="{4AC7383C-ED01-214C-A4A7-9D043622E3AA}" presName="sp" presStyleCnt="0"/>
      <dgm:spPr/>
    </dgm:pt>
    <dgm:pt modelId="{55D963F8-7451-6348-8A0F-48C4B6F4D714}" type="pres">
      <dgm:prSet presAssocID="{6CA04DA1-529B-724D-A147-63E8D664038A}" presName="composite" presStyleCnt="0"/>
      <dgm:spPr/>
    </dgm:pt>
    <dgm:pt modelId="{CDE46470-99AB-0641-A1BA-746BC6833F14}" type="pres">
      <dgm:prSet presAssocID="{6CA04DA1-529B-724D-A147-63E8D664038A}" presName="parentText" presStyleLbl="alignNode1" presStyleIdx="1" presStyleCnt="5">
        <dgm:presLayoutVars>
          <dgm:chMax val="1"/>
          <dgm:bulletEnabled val="1"/>
        </dgm:presLayoutVars>
      </dgm:prSet>
      <dgm:spPr/>
    </dgm:pt>
    <dgm:pt modelId="{C301902F-10EB-2F47-BCEC-9FB67217C280}" type="pres">
      <dgm:prSet presAssocID="{6CA04DA1-529B-724D-A147-63E8D664038A}" presName="descendantText" presStyleLbl="alignAcc1" presStyleIdx="1" presStyleCnt="5">
        <dgm:presLayoutVars>
          <dgm:bulletEnabled val="1"/>
        </dgm:presLayoutVars>
      </dgm:prSet>
      <dgm:spPr/>
    </dgm:pt>
    <dgm:pt modelId="{FDBB95B5-A5E7-2446-9F66-42878389823C}" type="pres">
      <dgm:prSet presAssocID="{8C1607C0-CD63-004D-B743-7EBD5AFD548B}" presName="sp" presStyleCnt="0"/>
      <dgm:spPr/>
    </dgm:pt>
    <dgm:pt modelId="{8647B518-026F-0540-829A-CA4BADAAA334}" type="pres">
      <dgm:prSet presAssocID="{59ECA0FD-D421-2E4B-B998-D2BB6B2B7478}" presName="composite" presStyleCnt="0"/>
      <dgm:spPr/>
    </dgm:pt>
    <dgm:pt modelId="{AA65A835-CA00-8A41-A5B2-F6386C93ED30}" type="pres">
      <dgm:prSet presAssocID="{59ECA0FD-D421-2E4B-B998-D2BB6B2B7478}" presName="parentText" presStyleLbl="alignNode1" presStyleIdx="2" presStyleCnt="5">
        <dgm:presLayoutVars>
          <dgm:chMax val="1"/>
          <dgm:bulletEnabled val="1"/>
        </dgm:presLayoutVars>
      </dgm:prSet>
      <dgm:spPr/>
    </dgm:pt>
    <dgm:pt modelId="{467B6652-C1AC-1545-8B8A-F0360C60510B}" type="pres">
      <dgm:prSet presAssocID="{59ECA0FD-D421-2E4B-B998-D2BB6B2B7478}" presName="descendantText" presStyleLbl="alignAcc1" presStyleIdx="2" presStyleCnt="5">
        <dgm:presLayoutVars>
          <dgm:bulletEnabled val="1"/>
        </dgm:presLayoutVars>
      </dgm:prSet>
      <dgm:spPr/>
    </dgm:pt>
    <dgm:pt modelId="{1D712C08-BD2F-A640-88A3-CB85F98EFD92}" type="pres">
      <dgm:prSet presAssocID="{397E229A-F451-F64D-AFB1-A813796D85BB}" presName="sp" presStyleCnt="0"/>
      <dgm:spPr/>
    </dgm:pt>
    <dgm:pt modelId="{ECDF4156-F9E2-9043-9CA9-53820EE086AF}" type="pres">
      <dgm:prSet presAssocID="{3500C789-3D51-934B-A6EB-DEBEC7737503}" presName="composite" presStyleCnt="0"/>
      <dgm:spPr/>
    </dgm:pt>
    <dgm:pt modelId="{68168EC5-F7FE-4B4E-BC59-CFD70CCADFAB}" type="pres">
      <dgm:prSet presAssocID="{3500C789-3D51-934B-A6EB-DEBEC7737503}" presName="parentText" presStyleLbl="alignNode1" presStyleIdx="3" presStyleCnt="5">
        <dgm:presLayoutVars>
          <dgm:chMax val="1"/>
          <dgm:bulletEnabled val="1"/>
        </dgm:presLayoutVars>
      </dgm:prSet>
      <dgm:spPr/>
    </dgm:pt>
    <dgm:pt modelId="{7DD58F8F-5A94-A347-81A9-3C85A567FA84}" type="pres">
      <dgm:prSet presAssocID="{3500C789-3D51-934B-A6EB-DEBEC7737503}" presName="descendantText" presStyleLbl="alignAcc1" presStyleIdx="3" presStyleCnt="5">
        <dgm:presLayoutVars>
          <dgm:bulletEnabled val="1"/>
        </dgm:presLayoutVars>
      </dgm:prSet>
      <dgm:spPr/>
    </dgm:pt>
    <dgm:pt modelId="{2A3DEB4F-CFE0-3846-9D9A-A9E9DB1D0B6A}" type="pres">
      <dgm:prSet presAssocID="{257042B0-7E17-F745-A184-6244CADD6EC6}" presName="sp" presStyleCnt="0"/>
      <dgm:spPr/>
    </dgm:pt>
    <dgm:pt modelId="{4890A709-61BE-2F47-9D0A-C25A010C5061}" type="pres">
      <dgm:prSet presAssocID="{A9879864-2E61-9D4B-AE4C-65B7711786C5}" presName="composite" presStyleCnt="0"/>
      <dgm:spPr/>
    </dgm:pt>
    <dgm:pt modelId="{1E6234FE-2610-A349-8C51-5A938845B23B}" type="pres">
      <dgm:prSet presAssocID="{A9879864-2E61-9D4B-AE4C-65B7711786C5}" presName="parentText" presStyleLbl="alignNode1" presStyleIdx="4" presStyleCnt="5">
        <dgm:presLayoutVars>
          <dgm:chMax val="1"/>
          <dgm:bulletEnabled val="1"/>
        </dgm:presLayoutVars>
      </dgm:prSet>
      <dgm:spPr/>
    </dgm:pt>
    <dgm:pt modelId="{D2013008-6311-BD49-8DCA-18AA0F4CFBFB}" type="pres">
      <dgm:prSet presAssocID="{A9879864-2E61-9D4B-AE4C-65B7711786C5}" presName="descendantText" presStyleLbl="alignAcc1" presStyleIdx="4" presStyleCnt="5">
        <dgm:presLayoutVars>
          <dgm:bulletEnabled val="1"/>
        </dgm:presLayoutVars>
      </dgm:prSet>
      <dgm:spPr/>
    </dgm:pt>
  </dgm:ptLst>
  <dgm:cxnLst>
    <dgm:cxn modelId="{9EF08C02-A429-7946-8F22-E71267B4AD18}" srcId="{59ECA0FD-D421-2E4B-B998-D2BB6B2B7478}" destId="{9AB8801B-03F0-4541-9D98-1EADE519091F}" srcOrd="0" destOrd="0" parTransId="{6C468ACD-2CAF-3448-BAE2-3FDA5404BD93}" sibTransId="{2B4B0EB5-E7D0-534A-8855-6C51270E98D5}"/>
    <dgm:cxn modelId="{24AD0815-A359-0042-ADEE-55F10E409280}" srcId="{FB9E4821-DE7A-244E-9A84-6E2E552FA288}" destId="{EF9C5879-DB71-764A-ABC0-F588CEB1309A}" srcOrd="0" destOrd="0" parTransId="{72EA8869-2451-2C46-9647-23762F8D5191}" sibTransId="{4AC7383C-ED01-214C-A4A7-9D043622E3AA}"/>
    <dgm:cxn modelId="{BD285236-737D-0144-BC66-DD7C3280A159}" type="presOf" srcId="{9AB8801B-03F0-4541-9D98-1EADE519091F}" destId="{467B6652-C1AC-1545-8B8A-F0360C60510B}" srcOrd="0" destOrd="0" presId="urn:microsoft.com/office/officeart/2005/8/layout/chevron2"/>
    <dgm:cxn modelId="{C3548149-6264-7547-95FE-FA06527250D4}" type="presOf" srcId="{C5B57E77-CFE5-B94F-AD35-EA16DEE05810}" destId="{4108F6DE-8E7A-1B41-8FDC-D4CFC91DBE86}" srcOrd="0" destOrd="0" presId="urn:microsoft.com/office/officeart/2005/8/layout/chevron2"/>
    <dgm:cxn modelId="{A959C36A-7B91-1E42-9EBA-F00D492C9D19}" srcId="{6CA04DA1-529B-724D-A147-63E8D664038A}" destId="{4317D36A-EE03-C045-9B07-66E89DDB8DD4}" srcOrd="0" destOrd="0" parTransId="{87D139EC-D16E-CF44-86F4-F79AEAA76960}" sibTransId="{F2D98968-9B3E-3544-90F9-C2F2EB660628}"/>
    <dgm:cxn modelId="{1324A74C-6E06-F94D-AABA-B7C8F54D193C}" type="presOf" srcId="{6CA04DA1-529B-724D-A147-63E8D664038A}" destId="{CDE46470-99AB-0641-A1BA-746BC6833F14}" srcOrd="0" destOrd="0" presId="urn:microsoft.com/office/officeart/2005/8/layout/chevron2"/>
    <dgm:cxn modelId="{6901F46E-67B9-5B48-A984-F78C5D10043A}" type="presOf" srcId="{FB9E4821-DE7A-244E-9A84-6E2E552FA288}" destId="{0D3CAC35-B4DA-9F4E-AD1F-CA73F498012F}" srcOrd="0" destOrd="0" presId="urn:microsoft.com/office/officeart/2005/8/layout/chevron2"/>
    <dgm:cxn modelId="{7AC0FA6F-F856-7C47-87AE-5D1EC64C762C}" type="presOf" srcId="{C22AD010-337E-F844-AA1F-3CECC3992E3F}" destId="{7DD58F8F-5A94-A347-81A9-3C85A567FA84}" srcOrd="0" destOrd="0" presId="urn:microsoft.com/office/officeart/2005/8/layout/chevron2"/>
    <dgm:cxn modelId="{293B3B50-73D3-F54B-870F-DCA91F986FC6}" srcId="{3500C789-3D51-934B-A6EB-DEBEC7737503}" destId="{C22AD010-337E-F844-AA1F-3CECC3992E3F}" srcOrd="0" destOrd="0" parTransId="{3FEC0003-F910-5943-B470-25095B0392F6}" sibTransId="{73B4CC23-D8A6-804C-9F15-75943EB3F3DF}"/>
    <dgm:cxn modelId="{488A9671-A7DC-9748-BEC7-73E526CA1237}" srcId="{A9879864-2E61-9D4B-AE4C-65B7711786C5}" destId="{B89018C6-ED24-6443-8F00-D52DACE7998A}" srcOrd="0" destOrd="0" parTransId="{A9CBEEC7-C868-D14F-9FA9-65CE1A520030}" sibTransId="{D61AD25A-5AC5-6B43-9277-D1976406D97D}"/>
    <dgm:cxn modelId="{47E27F59-4980-494C-BD69-79E42376A0C8}" srcId="{FB9E4821-DE7A-244E-9A84-6E2E552FA288}" destId="{6CA04DA1-529B-724D-A147-63E8D664038A}" srcOrd="1" destOrd="0" parTransId="{A925F818-E373-0B49-B9D3-4B5562F5C55C}" sibTransId="{8C1607C0-CD63-004D-B743-7EBD5AFD548B}"/>
    <dgm:cxn modelId="{EEF20F85-2350-6943-AC2F-39BD4A3DD071}" srcId="{EF9C5879-DB71-764A-ABC0-F588CEB1309A}" destId="{C5B57E77-CFE5-B94F-AD35-EA16DEE05810}" srcOrd="0" destOrd="0" parTransId="{94A2BF29-DD84-C448-B2AA-D12A92FD3EC4}" sibTransId="{D3BBFEB2-F04E-3142-819E-076B4C365086}"/>
    <dgm:cxn modelId="{38FF6C99-FF66-314A-BD3C-F82D357996A9}" type="presOf" srcId="{EF9C5879-DB71-764A-ABC0-F588CEB1309A}" destId="{38B186DE-AC94-6C4A-853D-936880B0CFA6}" srcOrd="0" destOrd="0" presId="urn:microsoft.com/office/officeart/2005/8/layout/chevron2"/>
    <dgm:cxn modelId="{3A29959B-353C-3740-B7F6-0A8FA647C505}" type="presOf" srcId="{B89018C6-ED24-6443-8F00-D52DACE7998A}" destId="{D2013008-6311-BD49-8DCA-18AA0F4CFBFB}" srcOrd="0" destOrd="0" presId="urn:microsoft.com/office/officeart/2005/8/layout/chevron2"/>
    <dgm:cxn modelId="{C9D27FB0-1BAE-B94F-865B-0E75AF6F5D80}" srcId="{FB9E4821-DE7A-244E-9A84-6E2E552FA288}" destId="{59ECA0FD-D421-2E4B-B998-D2BB6B2B7478}" srcOrd="2" destOrd="0" parTransId="{DF7C90E6-F0B2-694B-9FD4-A3B82A3ED0DF}" sibTransId="{397E229A-F451-F64D-AFB1-A813796D85BB}"/>
    <dgm:cxn modelId="{1B8757BC-7ED3-3246-8DFE-FB3739C3CDF0}" type="presOf" srcId="{3500C789-3D51-934B-A6EB-DEBEC7737503}" destId="{68168EC5-F7FE-4B4E-BC59-CFD70CCADFAB}" srcOrd="0" destOrd="0" presId="urn:microsoft.com/office/officeart/2005/8/layout/chevron2"/>
    <dgm:cxn modelId="{18B3D9C3-D169-8943-878C-C8D910D3835B}" srcId="{FB9E4821-DE7A-244E-9A84-6E2E552FA288}" destId="{3500C789-3D51-934B-A6EB-DEBEC7737503}" srcOrd="3" destOrd="0" parTransId="{CBBDFBD0-C14F-7C4B-8D5D-E494AFFD6211}" sibTransId="{257042B0-7E17-F745-A184-6244CADD6EC6}"/>
    <dgm:cxn modelId="{CEC4D8C8-9FE4-2445-947A-4F4499A9F108}" srcId="{FB9E4821-DE7A-244E-9A84-6E2E552FA288}" destId="{A9879864-2E61-9D4B-AE4C-65B7711786C5}" srcOrd="4" destOrd="0" parTransId="{5C87A408-F068-0548-A692-58465C127419}" sibTransId="{FBC6041E-3FF9-A949-B86E-299DE143F2AD}"/>
    <dgm:cxn modelId="{F71282D8-C62B-0640-B455-436FE6D06698}" type="presOf" srcId="{4317D36A-EE03-C045-9B07-66E89DDB8DD4}" destId="{C301902F-10EB-2F47-BCEC-9FB67217C280}" srcOrd="0" destOrd="0" presId="urn:microsoft.com/office/officeart/2005/8/layout/chevron2"/>
    <dgm:cxn modelId="{7B943DDB-68B3-D344-8DA0-6AA95664FB11}" type="presOf" srcId="{59ECA0FD-D421-2E4B-B998-D2BB6B2B7478}" destId="{AA65A835-CA00-8A41-A5B2-F6386C93ED30}" srcOrd="0" destOrd="0" presId="urn:microsoft.com/office/officeart/2005/8/layout/chevron2"/>
    <dgm:cxn modelId="{F52F5FFF-9731-AA44-998F-86C79C7AD08D}" type="presOf" srcId="{A9879864-2E61-9D4B-AE4C-65B7711786C5}" destId="{1E6234FE-2610-A349-8C51-5A938845B23B}" srcOrd="0" destOrd="0" presId="urn:microsoft.com/office/officeart/2005/8/layout/chevron2"/>
    <dgm:cxn modelId="{B85B7D15-333F-4646-B13C-9724D6DB74EB}" type="presParOf" srcId="{0D3CAC35-B4DA-9F4E-AD1F-CA73F498012F}" destId="{803AC7A2-D5F2-1445-8801-07D1D54492BE}" srcOrd="0" destOrd="0" presId="urn:microsoft.com/office/officeart/2005/8/layout/chevron2"/>
    <dgm:cxn modelId="{8202FC00-0D38-2048-86EC-0C55C77CBA8B}" type="presParOf" srcId="{803AC7A2-D5F2-1445-8801-07D1D54492BE}" destId="{38B186DE-AC94-6C4A-853D-936880B0CFA6}" srcOrd="0" destOrd="0" presId="urn:microsoft.com/office/officeart/2005/8/layout/chevron2"/>
    <dgm:cxn modelId="{B8F22105-F33D-C446-9A79-D093E736A2B8}" type="presParOf" srcId="{803AC7A2-D5F2-1445-8801-07D1D54492BE}" destId="{4108F6DE-8E7A-1B41-8FDC-D4CFC91DBE86}" srcOrd="1" destOrd="0" presId="urn:microsoft.com/office/officeart/2005/8/layout/chevron2"/>
    <dgm:cxn modelId="{01107488-AA0E-6346-81AB-8E14AD8F4A75}" type="presParOf" srcId="{0D3CAC35-B4DA-9F4E-AD1F-CA73F498012F}" destId="{05C8D164-4C09-3B4B-9611-D69B8FA05C7F}" srcOrd="1" destOrd="0" presId="urn:microsoft.com/office/officeart/2005/8/layout/chevron2"/>
    <dgm:cxn modelId="{3F32F68A-7069-A540-90CB-D2A4FE7DA0F0}" type="presParOf" srcId="{0D3CAC35-B4DA-9F4E-AD1F-CA73F498012F}" destId="{55D963F8-7451-6348-8A0F-48C4B6F4D714}" srcOrd="2" destOrd="0" presId="urn:microsoft.com/office/officeart/2005/8/layout/chevron2"/>
    <dgm:cxn modelId="{EFC818B3-DE1E-2649-AE5C-B8B20F37A92D}" type="presParOf" srcId="{55D963F8-7451-6348-8A0F-48C4B6F4D714}" destId="{CDE46470-99AB-0641-A1BA-746BC6833F14}" srcOrd="0" destOrd="0" presId="urn:microsoft.com/office/officeart/2005/8/layout/chevron2"/>
    <dgm:cxn modelId="{407BFEDA-CE3C-3E4D-A72F-DB66C7910FC3}" type="presParOf" srcId="{55D963F8-7451-6348-8A0F-48C4B6F4D714}" destId="{C301902F-10EB-2F47-BCEC-9FB67217C280}" srcOrd="1" destOrd="0" presId="urn:microsoft.com/office/officeart/2005/8/layout/chevron2"/>
    <dgm:cxn modelId="{DA895F00-37DE-6545-BB4E-8BAA6D707ED8}" type="presParOf" srcId="{0D3CAC35-B4DA-9F4E-AD1F-CA73F498012F}" destId="{FDBB95B5-A5E7-2446-9F66-42878389823C}" srcOrd="3" destOrd="0" presId="urn:microsoft.com/office/officeart/2005/8/layout/chevron2"/>
    <dgm:cxn modelId="{6C749876-12AD-224C-BB2E-3CEDFB74D40F}" type="presParOf" srcId="{0D3CAC35-B4DA-9F4E-AD1F-CA73F498012F}" destId="{8647B518-026F-0540-829A-CA4BADAAA334}" srcOrd="4" destOrd="0" presId="urn:microsoft.com/office/officeart/2005/8/layout/chevron2"/>
    <dgm:cxn modelId="{2BD4FC12-001D-0A4A-98D8-384F5B01003F}" type="presParOf" srcId="{8647B518-026F-0540-829A-CA4BADAAA334}" destId="{AA65A835-CA00-8A41-A5B2-F6386C93ED30}" srcOrd="0" destOrd="0" presId="urn:microsoft.com/office/officeart/2005/8/layout/chevron2"/>
    <dgm:cxn modelId="{25233F8B-DB0F-104B-BCB9-F5C67C1E41DE}" type="presParOf" srcId="{8647B518-026F-0540-829A-CA4BADAAA334}" destId="{467B6652-C1AC-1545-8B8A-F0360C60510B}" srcOrd="1" destOrd="0" presId="urn:microsoft.com/office/officeart/2005/8/layout/chevron2"/>
    <dgm:cxn modelId="{BAABA7D2-859E-C047-BFCC-4E47BB622051}" type="presParOf" srcId="{0D3CAC35-B4DA-9F4E-AD1F-CA73F498012F}" destId="{1D712C08-BD2F-A640-88A3-CB85F98EFD92}" srcOrd="5" destOrd="0" presId="urn:microsoft.com/office/officeart/2005/8/layout/chevron2"/>
    <dgm:cxn modelId="{16C02616-F764-8640-BD86-D436EF144D1D}" type="presParOf" srcId="{0D3CAC35-B4DA-9F4E-AD1F-CA73F498012F}" destId="{ECDF4156-F9E2-9043-9CA9-53820EE086AF}" srcOrd="6" destOrd="0" presId="urn:microsoft.com/office/officeart/2005/8/layout/chevron2"/>
    <dgm:cxn modelId="{532E7B8D-FB26-1344-B03C-E21C2BCB7535}" type="presParOf" srcId="{ECDF4156-F9E2-9043-9CA9-53820EE086AF}" destId="{68168EC5-F7FE-4B4E-BC59-CFD70CCADFAB}" srcOrd="0" destOrd="0" presId="urn:microsoft.com/office/officeart/2005/8/layout/chevron2"/>
    <dgm:cxn modelId="{021E9F26-4890-824F-B107-576946ADE5F7}" type="presParOf" srcId="{ECDF4156-F9E2-9043-9CA9-53820EE086AF}" destId="{7DD58F8F-5A94-A347-81A9-3C85A567FA84}" srcOrd="1" destOrd="0" presId="urn:microsoft.com/office/officeart/2005/8/layout/chevron2"/>
    <dgm:cxn modelId="{8C72AC8C-0F99-4E40-8E83-21B031E150C0}" type="presParOf" srcId="{0D3CAC35-B4DA-9F4E-AD1F-CA73F498012F}" destId="{2A3DEB4F-CFE0-3846-9D9A-A9E9DB1D0B6A}" srcOrd="7" destOrd="0" presId="urn:microsoft.com/office/officeart/2005/8/layout/chevron2"/>
    <dgm:cxn modelId="{1D00CAF2-8BCC-544D-8113-DB2FEE13CCAF}" type="presParOf" srcId="{0D3CAC35-B4DA-9F4E-AD1F-CA73F498012F}" destId="{4890A709-61BE-2F47-9D0A-C25A010C5061}" srcOrd="8" destOrd="0" presId="urn:microsoft.com/office/officeart/2005/8/layout/chevron2"/>
    <dgm:cxn modelId="{C3138423-A520-3049-9698-B8FE9036D2B0}" type="presParOf" srcId="{4890A709-61BE-2F47-9D0A-C25A010C5061}" destId="{1E6234FE-2610-A349-8C51-5A938845B23B}" srcOrd="0" destOrd="0" presId="urn:microsoft.com/office/officeart/2005/8/layout/chevron2"/>
    <dgm:cxn modelId="{42189691-8FC7-A848-8145-E58C0105227E}" type="presParOf" srcId="{4890A709-61BE-2F47-9D0A-C25A010C5061}" destId="{D2013008-6311-BD49-8DCA-18AA0F4CFBF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642EB-0067-004D-B475-FD842CCA2E4C}">
      <dsp:nvSpPr>
        <dsp:cNvPr id="0" name=""/>
        <dsp:cNvSpPr/>
      </dsp:nvSpPr>
      <dsp:spPr>
        <a:xfrm>
          <a:off x="1032" y="0"/>
          <a:ext cx="2684487" cy="3683000"/>
        </a:xfrm>
        <a:prstGeom prst="roundRect">
          <a:avLst>
            <a:gd name="adj" fmla="val 1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b="1" kern="1200" dirty="0">
              <a:latin typeface="+mn-lt"/>
              <a:ea typeface="+mn-ea"/>
            </a:rPr>
            <a:t>Computers as targets</a:t>
          </a:r>
          <a:endParaRPr lang="en-US" sz="2000" b="1" kern="1200" dirty="0">
            <a:latin typeface="+mn-lt"/>
          </a:endParaRPr>
        </a:p>
      </dsp:txBody>
      <dsp:txXfrm>
        <a:off x="1032" y="0"/>
        <a:ext cx="2684487" cy="1104900"/>
      </dsp:txXfrm>
    </dsp:sp>
    <dsp:sp modelId="{BD834E4E-EADA-B345-AC38-6D16DE09043E}">
      <dsp:nvSpPr>
        <dsp:cNvPr id="0" name=""/>
        <dsp:cNvSpPr/>
      </dsp:nvSpPr>
      <dsp:spPr>
        <a:xfrm>
          <a:off x="269481" y="1104900"/>
          <a:ext cx="2147589" cy="2393950"/>
        </a:xfrm>
        <a:prstGeom prst="roundRect">
          <a:avLst>
            <a:gd name="adj" fmla="val 10000"/>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AU" sz="1400" b="1" kern="1200" dirty="0">
              <a:solidFill>
                <a:schemeClr val="bg1"/>
              </a:solidFill>
              <a:latin typeface="+mn-lt"/>
              <a:ea typeface="+mn-ea"/>
            </a:rPr>
            <a:t>Involves an attack on data integrity, system integrity, data confidentiality, privacy, or availability</a:t>
          </a:r>
        </a:p>
      </dsp:txBody>
      <dsp:txXfrm>
        <a:off x="332382" y="1167801"/>
        <a:ext cx="2021787" cy="2268148"/>
      </dsp:txXfrm>
    </dsp:sp>
    <dsp:sp modelId="{28E872C3-1416-CA4A-AF6D-1A94F19905A0}">
      <dsp:nvSpPr>
        <dsp:cNvPr id="0" name=""/>
        <dsp:cNvSpPr/>
      </dsp:nvSpPr>
      <dsp:spPr>
        <a:xfrm>
          <a:off x="2886856" y="0"/>
          <a:ext cx="2684487" cy="3683000"/>
        </a:xfrm>
        <a:prstGeom prst="roundRect">
          <a:avLst>
            <a:gd name="adj" fmla="val 1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b="1" kern="1200" dirty="0">
              <a:latin typeface="+mn-lt"/>
              <a:ea typeface="+mn-ea"/>
            </a:rPr>
            <a:t>Computers as storage devices</a:t>
          </a:r>
        </a:p>
      </dsp:txBody>
      <dsp:txXfrm>
        <a:off x="2886856" y="0"/>
        <a:ext cx="2684487" cy="1104900"/>
      </dsp:txXfrm>
    </dsp:sp>
    <dsp:sp modelId="{CC2B11E9-5D42-874B-8580-25B4EBA9839D}">
      <dsp:nvSpPr>
        <dsp:cNvPr id="0" name=""/>
        <dsp:cNvSpPr/>
      </dsp:nvSpPr>
      <dsp:spPr>
        <a:xfrm>
          <a:off x="3155305" y="1104900"/>
          <a:ext cx="2147589" cy="2393950"/>
        </a:xfrm>
        <a:prstGeom prst="roundRect">
          <a:avLst>
            <a:gd name="adj" fmla="val 10000"/>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AU" sz="1500" b="1" kern="1200" dirty="0">
              <a:solidFill>
                <a:srgbClr val="000000"/>
              </a:solidFill>
              <a:latin typeface="+mn-lt"/>
              <a:ea typeface="+mn-ea"/>
            </a:rPr>
            <a:t>Using the computer to store stolen password lists, credit card or calling card numbers, proprietary corporate information, pornographic image files, or pirated commercial software</a:t>
          </a:r>
        </a:p>
      </dsp:txBody>
      <dsp:txXfrm>
        <a:off x="3218206" y="1167801"/>
        <a:ext cx="2021787" cy="2268148"/>
      </dsp:txXfrm>
    </dsp:sp>
    <dsp:sp modelId="{12848076-7062-8049-A654-DC33219028CD}">
      <dsp:nvSpPr>
        <dsp:cNvPr id="0" name=""/>
        <dsp:cNvSpPr/>
      </dsp:nvSpPr>
      <dsp:spPr>
        <a:xfrm>
          <a:off x="5772680" y="0"/>
          <a:ext cx="2684487" cy="3683000"/>
        </a:xfrm>
        <a:prstGeom prst="roundRect">
          <a:avLst>
            <a:gd name="adj" fmla="val 1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b="1" kern="1200" dirty="0">
              <a:latin typeface="+mn-lt"/>
              <a:ea typeface="+mn-ea"/>
            </a:rPr>
            <a:t>Computers as communications tools</a:t>
          </a:r>
        </a:p>
      </dsp:txBody>
      <dsp:txXfrm>
        <a:off x="5772680" y="0"/>
        <a:ext cx="2684487" cy="1104900"/>
      </dsp:txXfrm>
    </dsp:sp>
    <dsp:sp modelId="{BCB621A9-B1C9-BD48-AA11-D287835E0F6F}">
      <dsp:nvSpPr>
        <dsp:cNvPr id="0" name=""/>
        <dsp:cNvSpPr/>
      </dsp:nvSpPr>
      <dsp:spPr>
        <a:xfrm>
          <a:off x="6041128" y="1104900"/>
          <a:ext cx="2147589" cy="2393950"/>
        </a:xfrm>
        <a:prstGeom prst="roundRect">
          <a:avLst>
            <a:gd name="adj" fmla="val 10000"/>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AU" sz="1500" b="1" kern="1200" dirty="0">
              <a:solidFill>
                <a:srgbClr val="000000"/>
              </a:solidFill>
              <a:latin typeface="+mn-lt"/>
              <a:ea typeface="+mn-ea"/>
            </a:rPr>
            <a:t>Crimes that are committed online, such as fraud, gambling, child pornography, and the  illegal sale of prescription drugs, controlled substances, alcohol, or guns</a:t>
          </a:r>
        </a:p>
      </dsp:txBody>
      <dsp:txXfrm>
        <a:off x="6104029" y="1167801"/>
        <a:ext cx="2021787" cy="22681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69DB12-FB54-FB49-B817-7FA2F30B90A7}">
      <dsp:nvSpPr>
        <dsp:cNvPr id="0" name=""/>
        <dsp:cNvSpPr/>
      </dsp:nvSpPr>
      <dsp:spPr>
        <a:xfrm rot="5400000">
          <a:off x="1095943" y="1161446"/>
          <a:ext cx="1010789" cy="1150748"/>
        </a:xfrm>
        <a:prstGeom prst="bentUpArrow">
          <a:avLst>
            <a:gd name="adj1" fmla="val 32840"/>
            <a:gd name="adj2" fmla="val 25000"/>
            <a:gd name="adj3" fmla="val 35780"/>
          </a:avLst>
        </a:prstGeom>
        <a:solidFill>
          <a:schemeClr val="accent6">
            <a:lumMod val="60000"/>
            <a:lumOff val="4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80E5A6D-3948-7848-89D4-B0D1271EA71F}">
      <dsp:nvSpPr>
        <dsp:cNvPr id="0" name=""/>
        <dsp:cNvSpPr/>
      </dsp:nvSpPr>
      <dsp:spPr>
        <a:xfrm>
          <a:off x="977876" y="144015"/>
          <a:ext cx="3213849" cy="1191047"/>
        </a:xfrm>
        <a:prstGeom prst="roundRect">
          <a:avLst>
            <a:gd name="adj" fmla="val 16670"/>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t>The lack of success in bringing them to justice has led to an increase in their numbers, boldness, and the global scale of their operations</a:t>
          </a:r>
        </a:p>
      </dsp:txBody>
      <dsp:txXfrm>
        <a:off x="1036029" y="202168"/>
        <a:ext cx="3097543" cy="1074741"/>
      </dsp:txXfrm>
    </dsp:sp>
    <dsp:sp modelId="{A49AA935-E1EE-6B40-8780-6B816547D6F8}">
      <dsp:nvSpPr>
        <dsp:cNvPr id="0" name=""/>
        <dsp:cNvSpPr/>
      </dsp:nvSpPr>
      <dsp:spPr>
        <a:xfrm>
          <a:off x="2529720" y="154559"/>
          <a:ext cx="1237563" cy="962656"/>
        </a:xfrm>
        <a:prstGeom prst="rect">
          <a:avLst/>
        </a:prstGeom>
        <a:noFill/>
        <a:ln>
          <a:noFill/>
        </a:ln>
        <a:effectLst/>
      </dsp:spPr>
      <dsp:style>
        <a:lnRef idx="0">
          <a:scrgbClr r="0" g="0" b="0"/>
        </a:lnRef>
        <a:fillRef idx="0">
          <a:scrgbClr r="0" g="0" b="0"/>
        </a:fillRef>
        <a:effectRef idx="0">
          <a:scrgbClr r="0" g="0" b="0"/>
        </a:effectRef>
        <a:fontRef idx="minor"/>
      </dsp:style>
    </dsp:sp>
    <dsp:sp modelId="{BF70AAFE-9D6D-E34C-9FA7-75356568AD05}">
      <dsp:nvSpPr>
        <dsp:cNvPr id="0" name=""/>
        <dsp:cNvSpPr/>
      </dsp:nvSpPr>
      <dsp:spPr>
        <a:xfrm rot="5400000">
          <a:off x="2496427" y="2499385"/>
          <a:ext cx="1010789" cy="1150748"/>
        </a:xfrm>
        <a:prstGeom prst="bentUpArrow">
          <a:avLst>
            <a:gd name="adj1" fmla="val 32840"/>
            <a:gd name="adj2" fmla="val 25000"/>
            <a:gd name="adj3" fmla="val 35780"/>
          </a:avLst>
        </a:prstGeom>
        <a:solidFill>
          <a:schemeClr val="accent6">
            <a:lumMod val="60000"/>
            <a:lumOff val="4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EA7C682-6C44-6347-912A-FB955436F6A5}">
      <dsp:nvSpPr>
        <dsp:cNvPr id="0" name=""/>
        <dsp:cNvSpPr/>
      </dsp:nvSpPr>
      <dsp:spPr>
        <a:xfrm>
          <a:off x="2304264" y="1440160"/>
          <a:ext cx="2467351" cy="1191047"/>
        </a:xfrm>
        <a:prstGeom prst="roundRect">
          <a:avLst>
            <a:gd name="adj" fmla="val 16670"/>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dirty="0"/>
            <a:t>Are difficult to profile</a:t>
          </a:r>
        </a:p>
      </dsp:txBody>
      <dsp:txXfrm>
        <a:off x="2362417" y="1498313"/>
        <a:ext cx="2351045" cy="1074741"/>
      </dsp:txXfrm>
    </dsp:sp>
    <dsp:sp modelId="{5AB8E928-918B-0446-8633-17E2C177E740}">
      <dsp:nvSpPr>
        <dsp:cNvPr id="0" name=""/>
        <dsp:cNvSpPr/>
      </dsp:nvSpPr>
      <dsp:spPr>
        <a:xfrm>
          <a:off x="3930204" y="1492498"/>
          <a:ext cx="1237563" cy="962656"/>
        </a:xfrm>
        <a:prstGeom prst="rect">
          <a:avLst/>
        </a:prstGeom>
        <a:noFill/>
        <a:ln>
          <a:noFill/>
        </a:ln>
        <a:effectLst/>
      </dsp:spPr>
      <dsp:style>
        <a:lnRef idx="0">
          <a:scrgbClr r="0" g="0" b="0"/>
        </a:lnRef>
        <a:fillRef idx="0">
          <a:scrgbClr r="0" g="0" b="0"/>
        </a:fillRef>
        <a:effectRef idx="0">
          <a:scrgbClr r="0" g="0" b="0"/>
        </a:effectRef>
        <a:fontRef idx="minor"/>
      </dsp:style>
    </dsp:sp>
    <dsp:sp modelId="{F27F15A4-EE6A-D84B-81B6-D53D44B1BA02}">
      <dsp:nvSpPr>
        <dsp:cNvPr id="0" name=""/>
        <dsp:cNvSpPr/>
      </dsp:nvSpPr>
      <dsp:spPr>
        <a:xfrm rot="5400000">
          <a:off x="4224617" y="3837325"/>
          <a:ext cx="1010789" cy="1150748"/>
        </a:xfrm>
        <a:prstGeom prst="bentUpArrow">
          <a:avLst>
            <a:gd name="adj1" fmla="val 32840"/>
            <a:gd name="adj2" fmla="val 25000"/>
            <a:gd name="adj3" fmla="val 35780"/>
          </a:avLst>
        </a:prstGeom>
        <a:solidFill>
          <a:schemeClr val="accent6">
            <a:lumMod val="60000"/>
            <a:lumOff val="4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7D25303F-2630-4E46-B78A-E92CC4AD461F}">
      <dsp:nvSpPr>
        <dsp:cNvPr id="0" name=""/>
        <dsp:cNvSpPr/>
      </dsp:nvSpPr>
      <dsp:spPr>
        <a:xfrm>
          <a:off x="3619473" y="2716844"/>
          <a:ext cx="2376266" cy="1191047"/>
        </a:xfrm>
        <a:prstGeom prst="roundRect">
          <a:avLst>
            <a:gd name="adj" fmla="val 16670"/>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dirty="0"/>
            <a:t>Tend to be young and very computer-savvy</a:t>
          </a:r>
        </a:p>
      </dsp:txBody>
      <dsp:txXfrm>
        <a:off x="3677626" y="2774997"/>
        <a:ext cx="2259960" cy="1074741"/>
      </dsp:txXfrm>
    </dsp:sp>
    <dsp:sp modelId="{8FFDBBBD-95C8-004E-A306-F03AF792E663}">
      <dsp:nvSpPr>
        <dsp:cNvPr id="0" name=""/>
        <dsp:cNvSpPr/>
      </dsp:nvSpPr>
      <dsp:spPr>
        <a:xfrm>
          <a:off x="5658394" y="2830437"/>
          <a:ext cx="1237563" cy="962656"/>
        </a:xfrm>
        <a:prstGeom prst="rect">
          <a:avLst/>
        </a:prstGeom>
        <a:noFill/>
        <a:ln>
          <a:noFill/>
        </a:ln>
        <a:effectLst/>
      </dsp:spPr>
      <dsp:style>
        <a:lnRef idx="0">
          <a:scrgbClr r="0" g="0" b="0"/>
        </a:lnRef>
        <a:fillRef idx="0">
          <a:scrgbClr r="0" g="0" b="0"/>
        </a:fillRef>
        <a:effectRef idx="0">
          <a:scrgbClr r="0" g="0" b="0"/>
        </a:effectRef>
        <a:fontRef idx="minor"/>
      </dsp:style>
    </dsp:sp>
    <dsp:sp modelId="{7162CB47-8C6B-D84E-86E8-AE012B8ABBEE}">
      <dsp:nvSpPr>
        <dsp:cNvPr id="0" name=""/>
        <dsp:cNvSpPr/>
      </dsp:nvSpPr>
      <dsp:spPr>
        <a:xfrm rot="5400000">
          <a:off x="6024817" y="5175264"/>
          <a:ext cx="1010789" cy="1150748"/>
        </a:xfrm>
        <a:prstGeom prst="bentUpArrow">
          <a:avLst>
            <a:gd name="adj1" fmla="val 32840"/>
            <a:gd name="adj2" fmla="val 25000"/>
            <a:gd name="adj3" fmla="val 35780"/>
          </a:avLst>
        </a:prstGeom>
        <a:solidFill>
          <a:schemeClr val="accent6">
            <a:lumMod val="60000"/>
            <a:lumOff val="4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BA7AE85-C67D-E64A-AE6A-58AB165F3DCE}">
      <dsp:nvSpPr>
        <dsp:cNvPr id="0" name=""/>
        <dsp:cNvSpPr/>
      </dsp:nvSpPr>
      <dsp:spPr>
        <a:xfrm>
          <a:off x="5393205" y="4054783"/>
          <a:ext cx="2429202" cy="1191047"/>
        </a:xfrm>
        <a:prstGeom prst="roundRect">
          <a:avLst>
            <a:gd name="adj" fmla="val 16670"/>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dirty="0"/>
            <a:t>Range of behavioral characteristics is wide</a:t>
          </a:r>
        </a:p>
      </dsp:txBody>
      <dsp:txXfrm>
        <a:off x="5451358" y="4112936"/>
        <a:ext cx="2312896" cy="1074741"/>
      </dsp:txXfrm>
    </dsp:sp>
    <dsp:sp modelId="{F64894F3-6EDF-C047-8980-2D3CC1579F13}">
      <dsp:nvSpPr>
        <dsp:cNvPr id="0" name=""/>
        <dsp:cNvSpPr/>
      </dsp:nvSpPr>
      <dsp:spPr>
        <a:xfrm>
          <a:off x="7458594" y="4168376"/>
          <a:ext cx="1237563" cy="962656"/>
        </a:xfrm>
        <a:prstGeom prst="rect">
          <a:avLst/>
        </a:prstGeom>
        <a:noFill/>
        <a:ln>
          <a:noFill/>
        </a:ln>
        <a:effectLst/>
      </dsp:spPr>
      <dsp:style>
        <a:lnRef idx="0">
          <a:scrgbClr r="0" g="0" b="0"/>
        </a:lnRef>
        <a:fillRef idx="0">
          <a:scrgbClr r="0" g="0" b="0"/>
        </a:fillRef>
        <a:effectRef idx="0">
          <a:scrgbClr r="0" g="0" b="0"/>
        </a:effectRef>
        <a:fontRef idx="minor"/>
      </dsp:style>
    </dsp:sp>
    <dsp:sp modelId="{D8841DC8-2D80-114B-8E46-94E63496AFDA}">
      <dsp:nvSpPr>
        <dsp:cNvPr id="0" name=""/>
        <dsp:cNvSpPr/>
      </dsp:nvSpPr>
      <dsp:spPr>
        <a:xfrm>
          <a:off x="7166938" y="5392722"/>
          <a:ext cx="2338117" cy="1191047"/>
        </a:xfrm>
        <a:prstGeom prst="roundRect">
          <a:avLst>
            <a:gd name="adj" fmla="val 16670"/>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dirty="0"/>
            <a:t>No cybercriminal databases exist that can point to likely suspects</a:t>
          </a:r>
        </a:p>
      </dsp:txBody>
      <dsp:txXfrm>
        <a:off x="7225091" y="5450875"/>
        <a:ext cx="2221811" cy="10747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A0AD40-7970-2B4B-A374-C3EBFCA3E6D2}">
      <dsp:nvSpPr>
        <dsp:cNvPr id="0" name=""/>
        <dsp:cNvSpPr/>
      </dsp:nvSpPr>
      <dsp:spPr>
        <a:xfrm>
          <a:off x="732431" y="4586"/>
          <a:ext cx="2815133" cy="2815133"/>
        </a:xfrm>
        <a:prstGeom prst="ellipse">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latin typeface="+mj-lt"/>
            </a:rPr>
            <a:t>Are influenced by the success of cybercriminals and the lack of success of law enforcement</a:t>
          </a:r>
        </a:p>
      </dsp:txBody>
      <dsp:txXfrm>
        <a:off x="1144698" y="416853"/>
        <a:ext cx="1990599" cy="1990599"/>
      </dsp:txXfrm>
    </dsp:sp>
    <dsp:sp modelId="{B444D23F-63AE-4F4E-B416-2E7C1FE535F4}">
      <dsp:nvSpPr>
        <dsp:cNvPr id="0" name=""/>
        <dsp:cNvSpPr/>
      </dsp:nvSpPr>
      <dsp:spPr>
        <a:xfrm rot="10800000">
          <a:off x="1647350" y="3072303"/>
          <a:ext cx="985296" cy="535478"/>
        </a:xfrm>
        <a:prstGeom prst="triangle">
          <a:avLst/>
        </a:prstGeom>
        <a:solidFill>
          <a:schemeClr val="tx1">
            <a:lumMod val="6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E53E8D6-6548-E344-8B4E-F2C561C4255D}">
      <dsp:nvSpPr>
        <dsp:cNvPr id="0" name=""/>
        <dsp:cNvSpPr/>
      </dsp:nvSpPr>
      <dsp:spPr>
        <a:xfrm>
          <a:off x="352687" y="3830055"/>
          <a:ext cx="3574621" cy="2765054"/>
        </a:xfrm>
        <a:prstGeom prst="ellipse">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US" sz="2000" b="1" kern="1200" dirty="0">
              <a:latin typeface="+mj-lt"/>
            </a:rPr>
            <a:t>Many of these organizations have not invested sufficiently in technical, physical, and human-factor resources to prevent attacks</a:t>
          </a:r>
        </a:p>
      </dsp:txBody>
      <dsp:txXfrm>
        <a:off x="876178" y="4234988"/>
        <a:ext cx="2527639" cy="1955188"/>
      </dsp:txXfrm>
    </dsp:sp>
    <dsp:sp modelId="{7576C177-1ED3-4D4F-975D-5EDCC8B2E00E}">
      <dsp:nvSpPr>
        <dsp:cNvPr id="0" name=""/>
        <dsp:cNvSpPr/>
      </dsp:nvSpPr>
      <dsp:spPr>
        <a:xfrm rot="5080528">
          <a:off x="4151573" y="4711452"/>
          <a:ext cx="985296" cy="535478"/>
        </a:xfrm>
        <a:prstGeom prst="triangle">
          <a:avLst/>
        </a:prstGeom>
        <a:solidFill>
          <a:schemeClr val="tx1">
            <a:lumMod val="6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D22E29C-3798-EA46-B56B-34DCF8F800BF}">
      <dsp:nvSpPr>
        <dsp:cNvPr id="0" name=""/>
        <dsp:cNvSpPr/>
      </dsp:nvSpPr>
      <dsp:spPr>
        <a:xfrm>
          <a:off x="5334876" y="2846998"/>
          <a:ext cx="3889500" cy="3773151"/>
        </a:xfrm>
        <a:prstGeom prst="ellipse">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US" sz="2000" b="1" kern="1200" dirty="0">
              <a:latin typeface="+mj-lt"/>
            </a:rPr>
            <a:t>Reporting rates tend to be low because of a lack of confidence in law enforcement, concern about corporate reputation, and a concern about civil liability</a:t>
          </a:r>
        </a:p>
      </dsp:txBody>
      <dsp:txXfrm>
        <a:off x="5904480" y="3399563"/>
        <a:ext cx="2750292" cy="26680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A9323-86B5-6443-9542-949D8B6D702A}">
      <dsp:nvSpPr>
        <dsp:cNvPr id="0" name=""/>
        <dsp:cNvSpPr/>
      </dsp:nvSpPr>
      <dsp:spPr>
        <a:xfrm>
          <a:off x="2254" y="285102"/>
          <a:ext cx="1788765" cy="1073259"/>
        </a:xfrm>
        <a:prstGeom prst="rect">
          <a:avLst/>
        </a:prstGeom>
        <a:solidFill>
          <a:schemeClr val="tx1"/>
        </a:solidFill>
        <a:ln>
          <a:solidFill>
            <a:schemeClr val="accent3">
              <a:lumMod val="50000"/>
            </a:schemeClr>
          </a:solid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1"/>
              </a:solidFill>
              <a:effectLst/>
            </a:rPr>
            <a:t>Notice</a:t>
          </a:r>
        </a:p>
      </dsp:txBody>
      <dsp:txXfrm>
        <a:off x="2254" y="285102"/>
        <a:ext cx="1788765" cy="1073259"/>
      </dsp:txXfrm>
    </dsp:sp>
    <dsp:sp modelId="{AF172B0C-C620-F343-B074-7C6A90237570}">
      <dsp:nvSpPr>
        <dsp:cNvPr id="0" name=""/>
        <dsp:cNvSpPr/>
      </dsp:nvSpPr>
      <dsp:spPr>
        <a:xfrm>
          <a:off x="1969896" y="285102"/>
          <a:ext cx="1788765" cy="1073259"/>
        </a:xfrm>
        <a:prstGeom prst="rect">
          <a:avLst/>
        </a:prstGeom>
        <a:solidFill>
          <a:schemeClr val="tx1"/>
        </a:solidFill>
        <a:ln>
          <a:solidFill>
            <a:schemeClr val="accent5">
              <a:lumMod val="50000"/>
            </a:schemeClr>
          </a:solid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1"/>
              </a:solidFill>
              <a:effectLst/>
            </a:rPr>
            <a:t>Consent</a:t>
          </a:r>
        </a:p>
      </dsp:txBody>
      <dsp:txXfrm>
        <a:off x="1969896" y="285102"/>
        <a:ext cx="1788765" cy="1073259"/>
      </dsp:txXfrm>
    </dsp:sp>
    <dsp:sp modelId="{B22FFA69-7555-464C-8C84-D177A39F3A26}">
      <dsp:nvSpPr>
        <dsp:cNvPr id="0" name=""/>
        <dsp:cNvSpPr/>
      </dsp:nvSpPr>
      <dsp:spPr>
        <a:xfrm>
          <a:off x="3937538" y="285102"/>
          <a:ext cx="1788765" cy="1073259"/>
        </a:xfrm>
        <a:prstGeom prst="rect">
          <a:avLst/>
        </a:prstGeom>
        <a:solidFill>
          <a:schemeClr val="tx1"/>
        </a:solidFill>
        <a:ln>
          <a:solidFill>
            <a:schemeClr val="accent6">
              <a:lumMod val="50000"/>
            </a:schemeClr>
          </a:solid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1"/>
              </a:solidFill>
              <a:effectLst/>
            </a:rPr>
            <a:t>Consistency</a:t>
          </a:r>
        </a:p>
      </dsp:txBody>
      <dsp:txXfrm>
        <a:off x="3937538" y="285102"/>
        <a:ext cx="1788765" cy="1073259"/>
      </dsp:txXfrm>
    </dsp:sp>
    <dsp:sp modelId="{943006C3-0A35-5744-8096-219340C28D26}">
      <dsp:nvSpPr>
        <dsp:cNvPr id="0" name=""/>
        <dsp:cNvSpPr/>
      </dsp:nvSpPr>
      <dsp:spPr>
        <a:xfrm>
          <a:off x="5905180" y="285102"/>
          <a:ext cx="1788765" cy="1073259"/>
        </a:xfrm>
        <a:prstGeom prst="rect">
          <a:avLst/>
        </a:prstGeom>
        <a:solidFill>
          <a:schemeClr val="tx1"/>
        </a:solidFill>
        <a:ln>
          <a:solidFill>
            <a:schemeClr val="accent3">
              <a:lumMod val="50000"/>
            </a:schemeClr>
          </a:solid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1"/>
              </a:solidFill>
              <a:effectLst/>
            </a:rPr>
            <a:t>Access</a:t>
          </a:r>
        </a:p>
      </dsp:txBody>
      <dsp:txXfrm>
        <a:off x="5905180" y="285102"/>
        <a:ext cx="1788765" cy="1073259"/>
      </dsp:txXfrm>
    </dsp:sp>
    <dsp:sp modelId="{2D762C0D-45A5-314B-9646-563FE2C342F9}">
      <dsp:nvSpPr>
        <dsp:cNvPr id="0" name=""/>
        <dsp:cNvSpPr/>
      </dsp:nvSpPr>
      <dsp:spPr>
        <a:xfrm>
          <a:off x="986075" y="1537238"/>
          <a:ext cx="1788765" cy="1073259"/>
        </a:xfrm>
        <a:prstGeom prst="rect">
          <a:avLst/>
        </a:prstGeom>
        <a:solidFill>
          <a:schemeClr val="tx1"/>
        </a:solidFill>
        <a:ln>
          <a:solidFill>
            <a:schemeClr val="accent5">
              <a:lumMod val="50000"/>
            </a:schemeClr>
          </a:solid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1"/>
              </a:solidFill>
              <a:effectLst/>
            </a:rPr>
            <a:t>Security</a:t>
          </a:r>
        </a:p>
      </dsp:txBody>
      <dsp:txXfrm>
        <a:off x="986075" y="1537238"/>
        <a:ext cx="1788765" cy="1073259"/>
      </dsp:txXfrm>
    </dsp:sp>
    <dsp:sp modelId="{64D4B641-86A7-F447-8C09-2802BF862B78}">
      <dsp:nvSpPr>
        <dsp:cNvPr id="0" name=""/>
        <dsp:cNvSpPr/>
      </dsp:nvSpPr>
      <dsp:spPr>
        <a:xfrm>
          <a:off x="2953717" y="1537238"/>
          <a:ext cx="1788765" cy="1073259"/>
        </a:xfrm>
        <a:prstGeom prst="rect">
          <a:avLst/>
        </a:prstGeom>
        <a:solidFill>
          <a:schemeClr val="tx1"/>
        </a:solidFill>
        <a:ln>
          <a:solidFill>
            <a:schemeClr val="accent6">
              <a:lumMod val="50000"/>
            </a:schemeClr>
          </a:solid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1"/>
              </a:solidFill>
              <a:effectLst/>
            </a:rPr>
            <a:t>Onward transfer</a:t>
          </a:r>
        </a:p>
      </dsp:txBody>
      <dsp:txXfrm>
        <a:off x="2953717" y="1537238"/>
        <a:ext cx="1788765" cy="1073259"/>
      </dsp:txXfrm>
    </dsp:sp>
    <dsp:sp modelId="{99F56D78-61F7-DE4B-9CFA-9A6B6003DE80}">
      <dsp:nvSpPr>
        <dsp:cNvPr id="0" name=""/>
        <dsp:cNvSpPr/>
      </dsp:nvSpPr>
      <dsp:spPr>
        <a:xfrm>
          <a:off x="4921359" y="1537238"/>
          <a:ext cx="1788765" cy="1073259"/>
        </a:xfrm>
        <a:prstGeom prst="rect">
          <a:avLst/>
        </a:prstGeom>
        <a:solidFill>
          <a:schemeClr val="tx1"/>
        </a:solidFill>
        <a:ln>
          <a:solidFill>
            <a:schemeClr val="accent3">
              <a:lumMod val="50000"/>
            </a:schemeClr>
          </a:solid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1"/>
              </a:solidFill>
              <a:effectLst/>
            </a:rPr>
            <a:t>Enforcement</a:t>
          </a:r>
        </a:p>
      </dsp:txBody>
      <dsp:txXfrm>
        <a:off x="4921359" y="1537238"/>
        <a:ext cx="1788765" cy="10732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AE023-5BDE-6248-8D76-34709F10D62E}">
      <dsp:nvSpPr>
        <dsp:cNvPr id="0" name=""/>
        <dsp:cNvSpPr/>
      </dsp:nvSpPr>
      <dsp:spPr>
        <a:xfrm>
          <a:off x="0" y="318835"/>
          <a:ext cx="8229600" cy="3906000"/>
        </a:xfrm>
        <a:prstGeom prst="rect">
          <a:avLst/>
        </a:prstGeom>
        <a:solidFill>
          <a:schemeClr val="lt1">
            <a:alpha val="90000"/>
            <a:hueOff val="0"/>
            <a:satOff val="0"/>
            <a:lumOff val="0"/>
            <a:alphaOff val="0"/>
          </a:schemeClr>
        </a:solidFill>
        <a:ln w="9525" cap="flat" cmpd="sng" algn="ctr">
          <a:solidFill>
            <a:schemeClr val="accent6">
              <a:lumMod val="50000"/>
            </a:schemeClr>
          </a:solidFill>
          <a:prstDash val="solid"/>
        </a:ln>
        <a:effectLst>
          <a:glow rad="101600">
            <a:schemeClr val="accent1">
              <a:alpha val="75000"/>
            </a:schemeClr>
          </a:glow>
        </a:effectLst>
      </dsp:spPr>
      <dsp:style>
        <a:lnRef idx="1">
          <a:scrgbClr r="0" g="0" b="0"/>
        </a:lnRef>
        <a:fillRef idx="1">
          <a:scrgbClr r="0" g="0" b="0"/>
        </a:fillRef>
        <a:effectRef idx="0">
          <a:scrgbClr r="0" g="0" b="0"/>
        </a:effectRef>
        <a:fontRef idx="minor"/>
      </dsp:style>
      <dsp:txBody>
        <a:bodyPr spcFirstLastPara="0" vert="horz" wrap="square" lIns="638708" tIns="416560" rIns="638708" bIns="142240" numCol="1" spcCol="1270" anchor="t" anchorCtr="0">
          <a:noAutofit/>
        </a:bodyPr>
        <a:lstStyle/>
        <a:p>
          <a:pPr marL="228600" lvl="1" indent="-228600" algn="l" defTabSz="889000" rtl="0">
            <a:lnSpc>
              <a:spcPct val="90000"/>
            </a:lnSpc>
            <a:spcBef>
              <a:spcPct val="0"/>
            </a:spcBef>
            <a:spcAft>
              <a:spcPct val="15000"/>
            </a:spcAft>
            <a:buChar char="•"/>
          </a:pPr>
          <a:r>
            <a:rPr lang="en-US" sz="2000" b="0" kern="1200" dirty="0">
              <a:latin typeface="+mn-lt"/>
            </a:rPr>
            <a:t>Deals with personal information collected and used by federal agencies</a:t>
          </a:r>
        </a:p>
        <a:p>
          <a:pPr marL="228600" lvl="1" indent="-228600" algn="l" defTabSz="889000" rtl="0">
            <a:lnSpc>
              <a:spcPct val="90000"/>
            </a:lnSpc>
            <a:spcBef>
              <a:spcPct val="0"/>
            </a:spcBef>
            <a:spcAft>
              <a:spcPct val="15000"/>
            </a:spcAft>
            <a:buChar char="•"/>
          </a:pPr>
          <a:r>
            <a:rPr lang="en-US" sz="2000" b="0" kern="1200" dirty="0">
              <a:latin typeface="+mn-lt"/>
            </a:rPr>
            <a:t>Permits individuals to determine records kept</a:t>
          </a:r>
        </a:p>
        <a:p>
          <a:pPr marL="228600" lvl="1" indent="-228600" algn="l" defTabSz="889000" rtl="0">
            <a:lnSpc>
              <a:spcPct val="90000"/>
            </a:lnSpc>
            <a:spcBef>
              <a:spcPct val="0"/>
            </a:spcBef>
            <a:spcAft>
              <a:spcPct val="15000"/>
            </a:spcAft>
            <a:buChar char="•"/>
          </a:pPr>
          <a:r>
            <a:rPr lang="en-US" sz="2000" b="0" kern="1200" dirty="0">
              <a:latin typeface="+mn-lt"/>
            </a:rPr>
            <a:t>Permits individuals to forbid records being used for other purposes </a:t>
          </a:r>
        </a:p>
        <a:p>
          <a:pPr marL="228600" lvl="1" indent="-228600" algn="l" defTabSz="889000" rtl="0">
            <a:lnSpc>
              <a:spcPct val="90000"/>
            </a:lnSpc>
            <a:spcBef>
              <a:spcPct val="0"/>
            </a:spcBef>
            <a:spcAft>
              <a:spcPct val="15000"/>
            </a:spcAft>
            <a:buChar char="•"/>
          </a:pPr>
          <a:r>
            <a:rPr lang="en-US" sz="2000" b="0" kern="1200" dirty="0">
              <a:latin typeface="+mn-lt"/>
            </a:rPr>
            <a:t>Permits individuals to obtain access to records and to correct and amend records as appropriate</a:t>
          </a:r>
        </a:p>
        <a:p>
          <a:pPr marL="228600" lvl="1" indent="-228600" algn="l" defTabSz="889000" rtl="0">
            <a:lnSpc>
              <a:spcPct val="90000"/>
            </a:lnSpc>
            <a:spcBef>
              <a:spcPct val="0"/>
            </a:spcBef>
            <a:spcAft>
              <a:spcPct val="15000"/>
            </a:spcAft>
            <a:buChar char="•"/>
          </a:pPr>
          <a:r>
            <a:rPr lang="en-US" sz="2000" b="0" kern="1200" dirty="0">
              <a:latin typeface="+mn-lt"/>
            </a:rPr>
            <a:t>Ensures agencies properly collect, maintain, and use personal information</a:t>
          </a:r>
        </a:p>
        <a:p>
          <a:pPr marL="228600" lvl="1" indent="-228600" algn="l" defTabSz="889000" rtl="0">
            <a:lnSpc>
              <a:spcPct val="90000"/>
            </a:lnSpc>
            <a:spcBef>
              <a:spcPct val="0"/>
            </a:spcBef>
            <a:spcAft>
              <a:spcPct val="15000"/>
            </a:spcAft>
            <a:buChar char="•"/>
          </a:pPr>
          <a:r>
            <a:rPr lang="en-US" sz="2000" b="0" kern="1200" dirty="0">
              <a:latin typeface="+mn-lt"/>
            </a:rPr>
            <a:t>Creates a private right of action for individuals</a:t>
          </a:r>
        </a:p>
      </dsp:txBody>
      <dsp:txXfrm>
        <a:off x="0" y="318835"/>
        <a:ext cx="8229600" cy="3906000"/>
      </dsp:txXfrm>
    </dsp:sp>
    <dsp:sp modelId="{BA411A9E-1404-DB4C-8325-0520C6FD7F93}">
      <dsp:nvSpPr>
        <dsp:cNvPr id="0" name=""/>
        <dsp:cNvSpPr/>
      </dsp:nvSpPr>
      <dsp:spPr>
        <a:xfrm>
          <a:off x="411480" y="23635"/>
          <a:ext cx="5760720" cy="590400"/>
        </a:xfrm>
        <a:prstGeom prst="roundRect">
          <a:avLst/>
        </a:prstGeom>
        <a:solidFill>
          <a:schemeClr val="accent6">
            <a:lumMod val="75000"/>
          </a:schemeClr>
        </a:solidFill>
        <a:ln>
          <a:solidFill>
            <a:schemeClr val="accent6">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89000" rtl="0">
            <a:lnSpc>
              <a:spcPct val="90000"/>
            </a:lnSpc>
            <a:spcBef>
              <a:spcPct val="0"/>
            </a:spcBef>
            <a:spcAft>
              <a:spcPct val="35000"/>
            </a:spcAft>
            <a:buNone/>
          </a:pPr>
          <a:r>
            <a:rPr lang="en-US" sz="2000" b="1" kern="1200" dirty="0">
              <a:solidFill>
                <a:schemeClr val="bg1"/>
              </a:solidFill>
            </a:rPr>
            <a:t>Privacy Act of 1974</a:t>
          </a:r>
          <a:endParaRPr lang="en-US" sz="2000" kern="1200" dirty="0">
            <a:solidFill>
              <a:schemeClr val="bg1"/>
            </a:solidFill>
          </a:endParaRPr>
        </a:p>
      </dsp:txBody>
      <dsp:txXfrm>
        <a:off x="440301" y="52456"/>
        <a:ext cx="5703078" cy="5327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B186DE-AC94-6C4A-853D-936880B0CFA6}">
      <dsp:nvSpPr>
        <dsp:cNvPr id="0" name=""/>
        <dsp:cNvSpPr/>
      </dsp:nvSpPr>
      <dsp:spPr>
        <a:xfrm rot="5400000">
          <a:off x="-105599" y="106444"/>
          <a:ext cx="703994" cy="492795"/>
        </a:xfrm>
        <a:prstGeom prst="chevron">
          <a:avLst/>
        </a:prstGeom>
        <a:solidFill>
          <a:schemeClr val="accent3">
            <a:lumMod val="75000"/>
          </a:schemeClr>
        </a:solidFill>
        <a:ln w="9525" cap="flat" cmpd="sng" algn="ctr">
          <a:solidFill>
            <a:schemeClr val="accent3">
              <a:lumMod val="50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i="0" kern="1200" dirty="0">
              <a:solidFill>
                <a:schemeClr val="bg1"/>
              </a:solidFill>
              <a:latin typeface="+mn-lt"/>
              <a:ea typeface="+mn-ea"/>
            </a:rPr>
            <a:t>1</a:t>
          </a:r>
          <a:endParaRPr lang="en-US" sz="1200" b="1" i="0" kern="1200" dirty="0">
            <a:solidFill>
              <a:schemeClr val="bg1"/>
            </a:solidFill>
            <a:latin typeface="+mn-lt"/>
          </a:endParaRPr>
        </a:p>
      </dsp:txBody>
      <dsp:txXfrm rot="-5400000">
        <a:off x="1" y="247243"/>
        <a:ext cx="492795" cy="211199"/>
      </dsp:txXfrm>
    </dsp:sp>
    <dsp:sp modelId="{4108F6DE-8E7A-1B41-8FDC-D4CFC91DBE86}">
      <dsp:nvSpPr>
        <dsp:cNvPr id="0" name=""/>
        <dsp:cNvSpPr/>
      </dsp:nvSpPr>
      <dsp:spPr>
        <a:xfrm rot="5400000">
          <a:off x="3789499" y="-3295858"/>
          <a:ext cx="457596" cy="7051004"/>
        </a:xfrm>
        <a:prstGeom prst="round2SameRect">
          <a:avLst/>
        </a:prstGeom>
        <a:solidFill>
          <a:schemeClr val="lt1">
            <a:alpha val="90000"/>
            <a:hueOff val="0"/>
            <a:satOff val="0"/>
            <a:lumOff val="0"/>
            <a:alphaOff val="0"/>
          </a:schemeClr>
        </a:solidFill>
        <a:ln w="952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solidFill>
                <a:schemeClr val="bg1"/>
              </a:solidFill>
              <a:latin typeface="+mn-lt"/>
              <a:ea typeface="+mn-ea"/>
            </a:rPr>
            <a:t>Be a positive stimulus and instill confidence</a:t>
          </a:r>
          <a:endParaRPr lang="en-US" sz="2400" kern="1200" dirty="0">
            <a:solidFill>
              <a:schemeClr val="bg1"/>
            </a:solidFill>
            <a:latin typeface="+mn-lt"/>
          </a:endParaRPr>
        </a:p>
      </dsp:txBody>
      <dsp:txXfrm rot="-5400000">
        <a:off x="492795" y="23184"/>
        <a:ext cx="7028666" cy="412920"/>
      </dsp:txXfrm>
    </dsp:sp>
    <dsp:sp modelId="{CDE46470-99AB-0641-A1BA-746BC6833F14}">
      <dsp:nvSpPr>
        <dsp:cNvPr id="0" name=""/>
        <dsp:cNvSpPr/>
      </dsp:nvSpPr>
      <dsp:spPr>
        <a:xfrm rot="5400000">
          <a:off x="-105599" y="685673"/>
          <a:ext cx="703994" cy="492795"/>
        </a:xfrm>
        <a:prstGeom prst="chevron">
          <a:avLst/>
        </a:prstGeom>
        <a:solidFill>
          <a:schemeClr val="accent5">
            <a:lumMod val="75000"/>
          </a:schemeClr>
        </a:solidFill>
        <a:ln w="9525" cap="flat" cmpd="sng" algn="ctr">
          <a:solidFill>
            <a:schemeClr val="accent5">
              <a:lumMod val="50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i="0" kern="1200" dirty="0">
              <a:solidFill>
                <a:schemeClr val="bg1"/>
              </a:solidFill>
              <a:latin typeface="+mn-lt"/>
              <a:ea typeface="+mn-ea"/>
            </a:rPr>
            <a:t>2</a:t>
          </a:r>
        </a:p>
      </dsp:txBody>
      <dsp:txXfrm rot="-5400000">
        <a:off x="1" y="826472"/>
        <a:ext cx="492795" cy="211199"/>
      </dsp:txXfrm>
    </dsp:sp>
    <dsp:sp modelId="{C301902F-10EB-2F47-BCEC-9FB67217C280}">
      <dsp:nvSpPr>
        <dsp:cNvPr id="0" name=""/>
        <dsp:cNvSpPr/>
      </dsp:nvSpPr>
      <dsp:spPr>
        <a:xfrm rot="5400000">
          <a:off x="3789499" y="-2716629"/>
          <a:ext cx="457596" cy="7051004"/>
        </a:xfrm>
        <a:prstGeom prst="round2SameRect">
          <a:avLst/>
        </a:prstGeom>
        <a:solidFill>
          <a:schemeClr val="lt1">
            <a:alpha val="90000"/>
            <a:hueOff val="0"/>
            <a:satOff val="0"/>
            <a:lumOff val="0"/>
            <a:alphaOff val="0"/>
          </a:schemeClr>
        </a:solidFill>
        <a:ln w="9525" cap="flat" cmpd="sng" algn="ctr">
          <a:solidFill>
            <a:schemeClr val="accent5">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0" i="0" kern="1200" dirty="0">
              <a:solidFill>
                <a:schemeClr val="bg1"/>
              </a:solidFill>
              <a:latin typeface="+mn-lt"/>
              <a:ea typeface="+mn-ea"/>
            </a:rPr>
            <a:t>Be educational</a:t>
          </a:r>
        </a:p>
      </dsp:txBody>
      <dsp:txXfrm rot="-5400000">
        <a:off x="492795" y="602413"/>
        <a:ext cx="7028666" cy="412920"/>
      </dsp:txXfrm>
    </dsp:sp>
    <dsp:sp modelId="{AA65A835-CA00-8A41-A5B2-F6386C93ED30}">
      <dsp:nvSpPr>
        <dsp:cNvPr id="0" name=""/>
        <dsp:cNvSpPr/>
      </dsp:nvSpPr>
      <dsp:spPr>
        <a:xfrm rot="5400000">
          <a:off x="-105599" y="1264902"/>
          <a:ext cx="703994" cy="492795"/>
        </a:xfrm>
        <a:prstGeom prst="chevron">
          <a:avLst/>
        </a:prstGeom>
        <a:solidFill>
          <a:schemeClr val="accent3">
            <a:lumMod val="75000"/>
          </a:schemeClr>
        </a:solidFill>
        <a:ln w="9525" cap="flat" cmpd="sng" algn="ctr">
          <a:solidFill>
            <a:schemeClr val="accent3">
              <a:lumMod val="50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i="0" kern="1200" dirty="0">
              <a:solidFill>
                <a:schemeClr val="bg1"/>
              </a:solidFill>
              <a:latin typeface="+mn-lt"/>
              <a:ea typeface="+mn-ea"/>
            </a:rPr>
            <a:t>3</a:t>
          </a:r>
        </a:p>
      </dsp:txBody>
      <dsp:txXfrm rot="-5400000">
        <a:off x="1" y="1405701"/>
        <a:ext cx="492795" cy="211199"/>
      </dsp:txXfrm>
    </dsp:sp>
    <dsp:sp modelId="{467B6652-C1AC-1545-8B8A-F0360C60510B}">
      <dsp:nvSpPr>
        <dsp:cNvPr id="0" name=""/>
        <dsp:cNvSpPr/>
      </dsp:nvSpPr>
      <dsp:spPr>
        <a:xfrm rot="5400000">
          <a:off x="3789499" y="-2137401"/>
          <a:ext cx="457596" cy="7051004"/>
        </a:xfrm>
        <a:prstGeom prst="round2SameRect">
          <a:avLst/>
        </a:prstGeom>
        <a:solidFill>
          <a:schemeClr val="lt1">
            <a:alpha val="90000"/>
            <a:hueOff val="0"/>
            <a:satOff val="0"/>
            <a:lumOff val="0"/>
            <a:alphaOff val="0"/>
          </a:schemeClr>
        </a:solidFill>
        <a:ln w="952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solidFill>
                <a:schemeClr val="bg1"/>
              </a:solidFill>
              <a:latin typeface="+mn-lt"/>
              <a:ea typeface="+mn-ea"/>
            </a:rPr>
            <a:t>Provide a measure of support</a:t>
          </a:r>
        </a:p>
      </dsp:txBody>
      <dsp:txXfrm rot="-5400000">
        <a:off x="492795" y="1181641"/>
        <a:ext cx="7028666" cy="412920"/>
      </dsp:txXfrm>
    </dsp:sp>
    <dsp:sp modelId="{68168EC5-F7FE-4B4E-BC59-CFD70CCADFAB}">
      <dsp:nvSpPr>
        <dsp:cNvPr id="0" name=""/>
        <dsp:cNvSpPr/>
      </dsp:nvSpPr>
      <dsp:spPr>
        <a:xfrm rot="5400000">
          <a:off x="-105599" y="1844130"/>
          <a:ext cx="703994" cy="492795"/>
        </a:xfrm>
        <a:prstGeom prst="chevron">
          <a:avLst/>
        </a:prstGeom>
        <a:solidFill>
          <a:schemeClr val="accent5">
            <a:lumMod val="75000"/>
          </a:schemeClr>
        </a:solidFill>
        <a:ln w="9525" cap="flat" cmpd="sng" algn="ctr">
          <a:solidFill>
            <a:schemeClr val="accent5">
              <a:lumMod val="50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i="0" kern="1200" dirty="0">
              <a:solidFill>
                <a:schemeClr val="bg1"/>
              </a:solidFill>
              <a:latin typeface="+mn-lt"/>
              <a:ea typeface="+mn-ea"/>
            </a:rPr>
            <a:t>4</a:t>
          </a:r>
        </a:p>
      </dsp:txBody>
      <dsp:txXfrm rot="-5400000">
        <a:off x="1" y="1984929"/>
        <a:ext cx="492795" cy="211199"/>
      </dsp:txXfrm>
    </dsp:sp>
    <dsp:sp modelId="{7DD58F8F-5A94-A347-81A9-3C85A567FA84}">
      <dsp:nvSpPr>
        <dsp:cNvPr id="0" name=""/>
        <dsp:cNvSpPr/>
      </dsp:nvSpPr>
      <dsp:spPr>
        <a:xfrm rot="5400000">
          <a:off x="3789499" y="-1558172"/>
          <a:ext cx="457596" cy="7051004"/>
        </a:xfrm>
        <a:prstGeom prst="round2SameRect">
          <a:avLst/>
        </a:prstGeom>
        <a:solidFill>
          <a:schemeClr val="lt1">
            <a:alpha val="90000"/>
            <a:hueOff val="0"/>
            <a:satOff val="0"/>
            <a:lumOff val="0"/>
            <a:alphaOff val="0"/>
          </a:schemeClr>
        </a:solidFill>
        <a:ln w="9525" cap="flat" cmpd="sng" algn="ctr">
          <a:solidFill>
            <a:schemeClr val="accent5">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solidFill>
                <a:schemeClr val="bg1"/>
              </a:solidFill>
              <a:latin typeface="+mn-lt"/>
              <a:ea typeface="+mn-ea"/>
            </a:rPr>
            <a:t>Be a means of deterrence and discipline</a:t>
          </a:r>
        </a:p>
      </dsp:txBody>
      <dsp:txXfrm rot="-5400000">
        <a:off x="492795" y="1760870"/>
        <a:ext cx="7028666" cy="412920"/>
      </dsp:txXfrm>
    </dsp:sp>
    <dsp:sp modelId="{1E6234FE-2610-A349-8C51-5A938845B23B}">
      <dsp:nvSpPr>
        <dsp:cNvPr id="0" name=""/>
        <dsp:cNvSpPr/>
      </dsp:nvSpPr>
      <dsp:spPr>
        <a:xfrm rot="5400000">
          <a:off x="-105599" y="2423359"/>
          <a:ext cx="703994" cy="492795"/>
        </a:xfrm>
        <a:prstGeom prst="chevron">
          <a:avLst/>
        </a:prstGeom>
        <a:solidFill>
          <a:schemeClr val="accent3">
            <a:lumMod val="75000"/>
          </a:schemeClr>
        </a:solidFill>
        <a:ln w="9525" cap="flat" cmpd="sng" algn="ctr">
          <a:solidFill>
            <a:schemeClr val="accent3">
              <a:lumMod val="50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i="0" kern="1200" dirty="0">
              <a:solidFill>
                <a:schemeClr val="bg1"/>
              </a:solidFill>
              <a:latin typeface="+mn-lt"/>
              <a:ea typeface="+mn-ea"/>
            </a:rPr>
            <a:t>5</a:t>
          </a:r>
        </a:p>
      </dsp:txBody>
      <dsp:txXfrm rot="-5400000">
        <a:off x="1" y="2564158"/>
        <a:ext cx="492795" cy="211199"/>
      </dsp:txXfrm>
    </dsp:sp>
    <dsp:sp modelId="{D2013008-6311-BD49-8DCA-18AA0F4CFBFB}">
      <dsp:nvSpPr>
        <dsp:cNvPr id="0" name=""/>
        <dsp:cNvSpPr/>
      </dsp:nvSpPr>
      <dsp:spPr>
        <a:xfrm rot="5400000">
          <a:off x="3789499" y="-978943"/>
          <a:ext cx="457596" cy="7051004"/>
        </a:xfrm>
        <a:prstGeom prst="round2SameRect">
          <a:avLst/>
        </a:prstGeom>
        <a:solidFill>
          <a:schemeClr val="lt1">
            <a:alpha val="90000"/>
            <a:hueOff val="0"/>
            <a:satOff val="0"/>
            <a:lumOff val="0"/>
            <a:alphaOff val="0"/>
          </a:schemeClr>
        </a:solidFill>
        <a:ln w="952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solidFill>
                <a:schemeClr val="bg1"/>
              </a:solidFill>
              <a:latin typeface="+mn-lt"/>
              <a:ea typeface="+mn-ea"/>
            </a:rPr>
            <a:t>Enhance the profession's public image</a:t>
          </a:r>
        </a:p>
      </dsp:txBody>
      <dsp:txXfrm rot="-5400000">
        <a:off x="492795" y="2340099"/>
        <a:ext cx="7028666" cy="41292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9">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5CC3096-83BF-4C4F-B538-52097ACD79E2}" type="slidenum">
              <a:rPr lang="en-AU"/>
              <a:pPr/>
              <a:t>‹#›</a:t>
            </a:fld>
            <a:endParaRPr lang="en-AU"/>
          </a:p>
        </p:txBody>
      </p:sp>
    </p:spTree>
    <p:extLst>
      <p:ext uri="{BB962C8B-B14F-4D97-AF65-F5344CB8AC3E}">
        <p14:creationId xmlns:p14="http://schemas.microsoft.com/office/powerpoint/2010/main" val="286186929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9" charset="0"/>
        <a:ea typeface="+mn-ea"/>
        <a:cs typeface="+mn-cs"/>
      </a:defRPr>
    </a:lvl1pPr>
    <a:lvl2pPr marL="457200" algn="l" rtl="0" fontAlgn="base">
      <a:spcBef>
        <a:spcPct val="30000"/>
      </a:spcBef>
      <a:spcAft>
        <a:spcPct val="0"/>
      </a:spcAft>
      <a:defRPr sz="1200" kern="1200">
        <a:solidFill>
          <a:schemeClr val="tx1"/>
        </a:solidFill>
        <a:latin typeface="Arial" pitchFamily="-109" charset="0"/>
        <a:ea typeface="ＭＳ Ｐゴシック" pitchFamily="-109" charset="-128"/>
        <a:cs typeface="+mn-cs"/>
      </a:defRPr>
    </a:lvl2pPr>
    <a:lvl3pPr marL="914400" algn="l" rtl="0" fontAlgn="base">
      <a:spcBef>
        <a:spcPct val="30000"/>
      </a:spcBef>
      <a:spcAft>
        <a:spcPct val="0"/>
      </a:spcAft>
      <a:defRPr sz="1200" kern="1200">
        <a:solidFill>
          <a:schemeClr val="tx1"/>
        </a:solidFill>
        <a:latin typeface="Arial" pitchFamily="-109" charset="0"/>
        <a:ea typeface="ＭＳ Ｐゴシック" pitchFamily="-109" charset="-128"/>
        <a:cs typeface="+mn-cs"/>
      </a:defRPr>
    </a:lvl3pPr>
    <a:lvl4pPr marL="1371600" algn="l" rtl="0" fontAlgn="base">
      <a:spcBef>
        <a:spcPct val="30000"/>
      </a:spcBef>
      <a:spcAft>
        <a:spcPct val="0"/>
      </a:spcAft>
      <a:defRPr sz="1200" kern="1200">
        <a:solidFill>
          <a:schemeClr val="tx1"/>
        </a:solidFill>
        <a:latin typeface="Arial" pitchFamily="-109" charset="0"/>
        <a:ea typeface="ＭＳ Ｐゴシック" pitchFamily="-109" charset="-128"/>
        <a:cs typeface="+mn-cs"/>
      </a:defRPr>
    </a:lvl4pPr>
    <a:lvl5pPr marL="1828800" algn="l" rtl="0" fontAlgn="base">
      <a:spcBef>
        <a:spcPct val="30000"/>
      </a:spcBef>
      <a:spcAft>
        <a:spcPct val="0"/>
      </a:spcAft>
      <a:defRPr sz="1200" kern="1200">
        <a:solidFill>
          <a:schemeClr val="tx1"/>
        </a:solidFill>
        <a:latin typeface="Arial" pitchFamily="-109" charset="0"/>
        <a:ea typeface="ＭＳ Ｐゴシック"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A04E7D2-E5D6-44AD-BC9A-CFAC4512E203}" type="slidenum">
              <a:rPr lang="en-AU" altLang="en-US">
                <a:latin typeface="Arial" panose="020B0604020202020204" pitchFamily="34" charset="0"/>
              </a:rPr>
              <a:pPr>
                <a:spcBef>
                  <a:spcPct val="0"/>
                </a:spcBef>
              </a:pPr>
              <a:t>2</a:t>
            </a:fld>
            <a:endParaRPr lang="en-AU" altLang="en-US">
              <a:latin typeface="Arial" panose="020B0604020202020204" pitchFamily="34" charset="0"/>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latin typeface="Times New Roman" panose="02020603050405020304" pitchFamily="18" charset="0"/>
                <a:ea typeface="ＭＳ Ｐゴシック" panose="020B0600070205080204" pitchFamily="34" charset="-128"/>
              </a:rPr>
              <a:t>Computer crime</a:t>
            </a:r>
            <a:r>
              <a:rPr lang="en-US" altLang="en-US">
                <a:latin typeface="Times New Roman" panose="02020603050405020304" pitchFamily="18" charset="0"/>
                <a:ea typeface="ＭＳ Ｐゴシック" panose="020B0600070205080204" pitchFamily="34" charset="-128"/>
              </a:rPr>
              <a:t>, or </a:t>
            </a:r>
            <a:r>
              <a:rPr lang="en-US" altLang="en-US" b="1">
                <a:latin typeface="Times New Roman" panose="02020603050405020304" pitchFamily="18" charset="0"/>
                <a:ea typeface="ＭＳ Ｐゴシック" panose="020B0600070205080204" pitchFamily="34" charset="-128"/>
              </a:rPr>
              <a:t>cybercrime, </a:t>
            </a:r>
            <a:r>
              <a:rPr lang="en-US" altLang="en-US">
                <a:latin typeface="Times New Roman" panose="02020603050405020304" pitchFamily="18" charset="0"/>
                <a:ea typeface="ＭＳ Ｐゴシック" panose="020B0600070205080204" pitchFamily="34" charset="-128"/>
              </a:rPr>
              <a:t>is a term used broadly to describe criminal activity</a:t>
            </a:r>
          </a:p>
          <a:p>
            <a:pPr eaLnBrk="1" hangingPunct="1"/>
            <a:r>
              <a:rPr lang="en-US" altLang="en-US">
                <a:latin typeface="Times New Roman" panose="02020603050405020304" pitchFamily="18" charset="0"/>
                <a:ea typeface="ＭＳ Ｐゴシック" panose="020B0600070205080204" pitchFamily="34" charset="-128"/>
              </a:rPr>
              <a:t>in which computers or computer networks are a tool, a target, or a place of criminal</a:t>
            </a:r>
          </a:p>
          <a:p>
            <a:pPr eaLnBrk="1" hangingPunct="1"/>
            <a:r>
              <a:rPr lang="en-US" altLang="en-US">
                <a:latin typeface="Times New Roman" panose="02020603050405020304" pitchFamily="18" charset="0"/>
                <a:ea typeface="ＭＳ Ｐゴシック" panose="020B0600070205080204" pitchFamily="34" charset="-128"/>
              </a:rPr>
              <a:t>activity. These categories are not exclusive, and many activities can be characterized</a:t>
            </a:r>
          </a:p>
          <a:p>
            <a:pPr eaLnBrk="1" hangingPunct="1"/>
            <a:r>
              <a:rPr lang="en-US" altLang="en-US">
                <a:latin typeface="Times New Roman" panose="02020603050405020304" pitchFamily="18" charset="0"/>
                <a:ea typeface="ＭＳ Ｐゴシック" panose="020B0600070205080204" pitchFamily="34" charset="-128"/>
              </a:rPr>
              <a:t>as falling in one or more categories. The term </a:t>
            </a:r>
            <a:r>
              <a:rPr lang="en-US" altLang="en-US" i="1">
                <a:latin typeface="Times New Roman" panose="02020603050405020304" pitchFamily="18" charset="0"/>
                <a:ea typeface="ＭＳ Ｐゴシック" panose="020B0600070205080204" pitchFamily="34" charset="-128"/>
              </a:rPr>
              <a:t>cybercrime </a:t>
            </a:r>
            <a:r>
              <a:rPr lang="en-US" altLang="en-US">
                <a:latin typeface="Times New Roman" panose="02020603050405020304" pitchFamily="18" charset="0"/>
                <a:ea typeface="ＭＳ Ｐゴシック" panose="020B0600070205080204" pitchFamily="34" charset="-128"/>
              </a:rPr>
              <a:t>has a connotation of</a:t>
            </a:r>
          </a:p>
          <a:p>
            <a:pPr eaLnBrk="1" hangingPunct="1"/>
            <a:r>
              <a:rPr lang="en-US" altLang="en-US">
                <a:latin typeface="Times New Roman" panose="02020603050405020304" pitchFamily="18" charset="0"/>
                <a:ea typeface="ＭＳ Ｐゴシック" panose="020B0600070205080204" pitchFamily="34" charset="-128"/>
              </a:rPr>
              <a:t>the use of networks specifically, whereas </a:t>
            </a:r>
            <a:r>
              <a:rPr lang="en-US" altLang="en-US" i="1">
                <a:latin typeface="Times New Roman" panose="02020603050405020304" pitchFamily="18" charset="0"/>
                <a:ea typeface="ＭＳ Ｐゴシック" panose="020B0600070205080204" pitchFamily="34" charset="-128"/>
              </a:rPr>
              <a:t>computer crime </a:t>
            </a:r>
            <a:r>
              <a:rPr lang="en-US" altLang="en-US">
                <a:latin typeface="Times New Roman" panose="02020603050405020304" pitchFamily="18" charset="0"/>
                <a:ea typeface="ＭＳ Ｐゴシック" panose="020B0600070205080204" pitchFamily="34" charset="-128"/>
              </a:rPr>
              <a:t>may or may not involve</a:t>
            </a:r>
          </a:p>
          <a:p>
            <a:pPr eaLnBrk="1" hangingPunct="1"/>
            <a:r>
              <a:rPr lang="en-US" altLang="en-US">
                <a:latin typeface="Times New Roman" panose="02020603050405020304" pitchFamily="18" charset="0"/>
                <a:ea typeface="ＭＳ Ｐゴシック" panose="020B0600070205080204" pitchFamily="34" charset="-128"/>
              </a:rPr>
              <a:t>networks.</a:t>
            </a:r>
          </a:p>
        </p:txBody>
      </p:sp>
    </p:spTree>
    <p:extLst>
      <p:ext uri="{BB962C8B-B14F-4D97-AF65-F5344CB8AC3E}">
        <p14:creationId xmlns:p14="http://schemas.microsoft.com/office/powerpoint/2010/main" val="4101798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2759B66-2B71-475D-A38C-04C49FEFEECC}" type="slidenum">
              <a:rPr lang="en-AU" altLang="en-US">
                <a:latin typeface="Arial" panose="020B0604020202020204" pitchFamily="34" charset="0"/>
              </a:rPr>
              <a:pPr>
                <a:spcBef>
                  <a:spcPct val="0"/>
                </a:spcBef>
              </a:pPr>
              <a:t>22</a:t>
            </a:fld>
            <a:endParaRPr lang="en-AU" altLang="en-US">
              <a:latin typeface="Arial" panose="020B0604020202020204" pitchFamily="34" charset="0"/>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An issue with considerable overlap with computer security is that of privacy. On</a:t>
            </a:r>
          </a:p>
          <a:p>
            <a:pPr eaLnBrk="1" hangingPunct="1"/>
            <a:r>
              <a:rPr lang="en-US" altLang="en-US">
                <a:latin typeface="Times New Roman" panose="02020603050405020304" pitchFamily="18" charset="0"/>
                <a:ea typeface="ＭＳ Ｐゴシック" panose="020B0600070205080204" pitchFamily="34" charset="-128"/>
              </a:rPr>
              <a:t>one hand, the scale and interconnectedness of personal information collected and</a:t>
            </a:r>
          </a:p>
          <a:p>
            <a:pPr eaLnBrk="1" hangingPunct="1"/>
            <a:r>
              <a:rPr lang="en-US" altLang="en-US">
                <a:latin typeface="Times New Roman" panose="02020603050405020304" pitchFamily="18" charset="0"/>
                <a:ea typeface="ＭＳ Ｐゴシック" panose="020B0600070205080204" pitchFamily="34" charset="-128"/>
              </a:rPr>
              <a:t>stored in information systems has increased dramatically, motivated by law enforcement,</a:t>
            </a:r>
          </a:p>
          <a:p>
            <a:pPr eaLnBrk="1" hangingPunct="1"/>
            <a:r>
              <a:rPr lang="en-US" altLang="en-US">
                <a:latin typeface="Times New Roman" panose="02020603050405020304" pitchFamily="18" charset="0"/>
                <a:ea typeface="ＭＳ Ｐゴシック" panose="020B0600070205080204" pitchFamily="34" charset="-128"/>
              </a:rPr>
              <a:t>national security, and economic incentives. The last mentioned has been</a:t>
            </a:r>
          </a:p>
          <a:p>
            <a:pPr eaLnBrk="1" hangingPunct="1"/>
            <a:r>
              <a:rPr lang="en-US" altLang="en-US">
                <a:latin typeface="Times New Roman" panose="02020603050405020304" pitchFamily="18" charset="0"/>
                <a:ea typeface="ＭＳ Ｐゴシック" panose="020B0600070205080204" pitchFamily="34" charset="-128"/>
              </a:rPr>
              <a:t>perhaps the main driving force. In a global information economy, it is likely that the</a:t>
            </a:r>
          </a:p>
          <a:p>
            <a:pPr eaLnBrk="1" hangingPunct="1"/>
            <a:r>
              <a:rPr lang="en-US" altLang="en-US">
                <a:latin typeface="Times New Roman" panose="02020603050405020304" pitchFamily="18" charset="0"/>
                <a:ea typeface="ＭＳ Ｐゴシック" panose="020B0600070205080204" pitchFamily="34" charset="-128"/>
              </a:rPr>
              <a:t>most economically valuable electronic asset is aggregations of information on individuals</a:t>
            </a:r>
          </a:p>
          <a:p>
            <a:pPr eaLnBrk="1" hangingPunct="1"/>
            <a:r>
              <a:rPr lang="en-US" altLang="en-US">
                <a:latin typeface="Times New Roman" panose="02020603050405020304" pitchFamily="18" charset="0"/>
                <a:ea typeface="ＭＳ Ｐゴシック" panose="020B0600070205080204" pitchFamily="34" charset="-128"/>
              </a:rPr>
              <a:t>[JUDY14]. On the other hand, individuals have become increasingly aware</a:t>
            </a:r>
          </a:p>
          <a:p>
            <a:pPr eaLnBrk="1" hangingPunct="1"/>
            <a:r>
              <a:rPr lang="en-US" altLang="en-US">
                <a:latin typeface="Times New Roman" panose="02020603050405020304" pitchFamily="18" charset="0"/>
                <a:ea typeface="ＭＳ Ｐゴシック" panose="020B0600070205080204" pitchFamily="34" charset="-128"/>
              </a:rPr>
              <a:t>of the extent to which government agencies, businesses, and even Internet users have</a:t>
            </a:r>
          </a:p>
          <a:p>
            <a:pPr eaLnBrk="1" hangingPunct="1"/>
            <a:r>
              <a:rPr lang="en-US" altLang="en-US">
                <a:latin typeface="Times New Roman" panose="02020603050405020304" pitchFamily="18" charset="0"/>
                <a:ea typeface="ＭＳ Ｐゴシック" panose="020B0600070205080204" pitchFamily="34" charset="-128"/>
              </a:rPr>
              <a:t>access to their personal information and private details about their lives and activities.</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Concerns about the extent to which personal privacy has been and may be</a:t>
            </a:r>
          </a:p>
          <a:p>
            <a:pPr eaLnBrk="1" hangingPunct="1"/>
            <a:r>
              <a:rPr lang="en-US" altLang="en-US">
                <a:latin typeface="Times New Roman" panose="02020603050405020304" pitchFamily="18" charset="0"/>
                <a:ea typeface="ＭＳ Ｐゴシック" panose="020B0600070205080204" pitchFamily="34" charset="-128"/>
              </a:rPr>
              <a:t>compromised have led to a variety of legal and technical approaches to reinforcing</a:t>
            </a:r>
          </a:p>
          <a:p>
            <a:pPr eaLnBrk="1" hangingPunct="1"/>
            <a:r>
              <a:rPr lang="en-US" altLang="en-US">
                <a:latin typeface="Times New Roman" panose="02020603050405020304" pitchFamily="18" charset="0"/>
                <a:ea typeface="ＭＳ Ｐゴシック" panose="020B0600070205080204" pitchFamily="34" charset="-128"/>
              </a:rPr>
              <a:t>privacy rights.</a:t>
            </a:r>
          </a:p>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267271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0069969-60C5-4672-A0B4-11EEB2F046C6}" type="slidenum">
              <a:rPr lang="en-AU" altLang="en-US">
                <a:latin typeface="Arial" panose="020B0604020202020204" pitchFamily="34" charset="0"/>
              </a:rPr>
              <a:pPr>
                <a:spcBef>
                  <a:spcPct val="0"/>
                </a:spcBef>
              </a:pPr>
              <a:t>23</a:t>
            </a:fld>
            <a:endParaRPr lang="en-AU" altLang="en-US">
              <a:latin typeface="Arial" panose="020B0604020202020204" pitchFamily="34" charset="0"/>
            </a:endParaRP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A number of international organizations and national governments have introduced</a:t>
            </a:r>
          </a:p>
          <a:p>
            <a:pPr eaLnBrk="1" hangingPunct="1"/>
            <a:r>
              <a:rPr lang="en-US" altLang="en-US">
                <a:latin typeface="Times New Roman" panose="02020603050405020304" pitchFamily="18" charset="0"/>
                <a:ea typeface="ＭＳ Ｐゴシック" panose="020B0600070205080204" pitchFamily="34" charset="-128"/>
              </a:rPr>
              <a:t>laws and regulations intended to protect individual privacy. We look at two</a:t>
            </a:r>
          </a:p>
          <a:p>
            <a:pPr eaLnBrk="1" hangingPunct="1"/>
            <a:r>
              <a:rPr lang="en-US" altLang="en-US">
                <a:latin typeface="Times New Roman" panose="02020603050405020304" pitchFamily="18" charset="0"/>
                <a:ea typeface="ＭＳ Ｐゴシック" panose="020B0600070205080204" pitchFamily="34" charset="-128"/>
              </a:rPr>
              <a:t>such initiatives in this subsection.</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In 1998, the EU adopted the</a:t>
            </a:r>
          </a:p>
          <a:p>
            <a:pPr eaLnBrk="1" hangingPunct="1"/>
            <a:r>
              <a:rPr lang="en-US" altLang="en-US">
                <a:latin typeface="Times New Roman" panose="02020603050405020304" pitchFamily="18" charset="0"/>
                <a:ea typeface="ＭＳ Ｐゴシック" panose="020B0600070205080204" pitchFamily="34" charset="-128"/>
              </a:rPr>
              <a:t>Directive on Data Protection to both (1) ensure that member states protected</a:t>
            </a:r>
          </a:p>
          <a:p>
            <a:pPr eaLnBrk="1" hangingPunct="1"/>
            <a:r>
              <a:rPr lang="en-US" altLang="en-US">
                <a:latin typeface="Times New Roman" panose="02020603050405020304" pitchFamily="18" charset="0"/>
                <a:ea typeface="ＭＳ Ｐゴシック" panose="020B0600070205080204" pitchFamily="34" charset="-128"/>
              </a:rPr>
              <a:t>fundamental privacy rights when processing personal information, and (2) prevent</a:t>
            </a:r>
          </a:p>
          <a:p>
            <a:pPr eaLnBrk="1" hangingPunct="1"/>
            <a:r>
              <a:rPr lang="en-US" altLang="en-US">
                <a:latin typeface="Times New Roman" panose="02020603050405020304" pitchFamily="18" charset="0"/>
                <a:ea typeface="ＭＳ Ｐゴシック" panose="020B0600070205080204" pitchFamily="34" charset="-128"/>
              </a:rPr>
              <a:t>member states from restricting the free flow of personal information within the</a:t>
            </a:r>
          </a:p>
          <a:p>
            <a:pPr eaLnBrk="1" hangingPunct="1"/>
            <a:r>
              <a:rPr lang="en-US" altLang="en-US">
                <a:latin typeface="Times New Roman" panose="02020603050405020304" pitchFamily="18" charset="0"/>
                <a:ea typeface="ＭＳ Ｐゴシック" panose="020B0600070205080204" pitchFamily="34" charset="-128"/>
              </a:rPr>
              <a:t>EU. The Directive is not itself a law, but requires member states to enact laws</a:t>
            </a:r>
          </a:p>
          <a:p>
            <a:pPr eaLnBrk="1" hangingPunct="1"/>
            <a:r>
              <a:rPr lang="en-US" altLang="en-US">
                <a:latin typeface="Times New Roman" panose="02020603050405020304" pitchFamily="18" charset="0"/>
                <a:ea typeface="ＭＳ Ｐゴシック" panose="020B0600070205080204" pitchFamily="34" charset="-128"/>
              </a:rPr>
              <a:t>encompassing its terms. The Directive is organized around the following principles</a:t>
            </a:r>
          </a:p>
          <a:p>
            <a:pPr eaLnBrk="1" hangingPunct="1"/>
            <a:r>
              <a:rPr lang="en-US" altLang="en-US">
                <a:latin typeface="Times New Roman" panose="02020603050405020304" pitchFamily="18" charset="0"/>
                <a:ea typeface="ＭＳ Ｐゴシック" panose="020B0600070205080204" pitchFamily="34" charset="-128"/>
              </a:rPr>
              <a:t>of personal information use:</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 </a:t>
            </a:r>
            <a:r>
              <a:rPr lang="en-US" altLang="en-US" b="1">
                <a:latin typeface="Times New Roman" panose="02020603050405020304" pitchFamily="18" charset="0"/>
                <a:ea typeface="ＭＳ Ｐゴシック" panose="020B0600070205080204" pitchFamily="34" charset="-128"/>
              </a:rPr>
              <a:t>Notice: </a:t>
            </a:r>
            <a:r>
              <a:rPr lang="en-US" altLang="en-US">
                <a:latin typeface="Times New Roman" panose="02020603050405020304" pitchFamily="18" charset="0"/>
                <a:ea typeface="ＭＳ Ｐゴシック" panose="020B0600070205080204" pitchFamily="34" charset="-128"/>
              </a:rPr>
              <a:t>Organizations must notify individuals what personal information they</a:t>
            </a:r>
          </a:p>
          <a:p>
            <a:pPr eaLnBrk="1" hangingPunct="1"/>
            <a:r>
              <a:rPr lang="en-US" altLang="en-US">
                <a:latin typeface="Times New Roman" panose="02020603050405020304" pitchFamily="18" charset="0"/>
                <a:ea typeface="ＭＳ Ｐゴシック" panose="020B0600070205080204" pitchFamily="34" charset="-128"/>
              </a:rPr>
              <a:t>are collecting, the uses of that information, and what choices the individual</a:t>
            </a:r>
          </a:p>
          <a:p>
            <a:pPr eaLnBrk="1" hangingPunct="1"/>
            <a:r>
              <a:rPr lang="en-US" altLang="en-US">
                <a:latin typeface="Times New Roman" panose="02020603050405020304" pitchFamily="18" charset="0"/>
                <a:ea typeface="ＭＳ Ｐゴシック" panose="020B0600070205080204" pitchFamily="34" charset="-128"/>
              </a:rPr>
              <a:t>may have.</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 </a:t>
            </a:r>
            <a:r>
              <a:rPr lang="en-US" altLang="en-US" b="1">
                <a:latin typeface="Times New Roman" panose="02020603050405020304" pitchFamily="18" charset="0"/>
                <a:ea typeface="ＭＳ Ｐゴシック" panose="020B0600070205080204" pitchFamily="34" charset="-128"/>
              </a:rPr>
              <a:t>Consent: </a:t>
            </a:r>
            <a:r>
              <a:rPr lang="en-US" altLang="en-US">
                <a:latin typeface="Times New Roman" panose="02020603050405020304" pitchFamily="18" charset="0"/>
                <a:ea typeface="ＭＳ Ｐゴシック" panose="020B0600070205080204" pitchFamily="34" charset="-128"/>
              </a:rPr>
              <a:t>Individuals must be able to choose whether and how their personal</a:t>
            </a:r>
          </a:p>
          <a:p>
            <a:pPr eaLnBrk="1" hangingPunct="1"/>
            <a:r>
              <a:rPr lang="en-US" altLang="en-US">
                <a:latin typeface="Times New Roman" panose="02020603050405020304" pitchFamily="18" charset="0"/>
                <a:ea typeface="ＭＳ Ｐゴシック" panose="020B0600070205080204" pitchFamily="34" charset="-128"/>
              </a:rPr>
              <a:t>information is used by, or disclosed to, third parties. They have the right</a:t>
            </a:r>
          </a:p>
          <a:p>
            <a:pPr eaLnBrk="1" hangingPunct="1"/>
            <a:r>
              <a:rPr lang="en-US" altLang="en-US">
                <a:latin typeface="Times New Roman" panose="02020603050405020304" pitchFamily="18" charset="0"/>
                <a:ea typeface="ＭＳ Ｐゴシック" panose="020B0600070205080204" pitchFamily="34" charset="-128"/>
              </a:rPr>
              <a:t>not to have any sensitive information collected or used without express</a:t>
            </a:r>
          </a:p>
          <a:p>
            <a:pPr eaLnBrk="1" hangingPunct="1"/>
            <a:r>
              <a:rPr lang="en-US" altLang="en-US">
                <a:latin typeface="Times New Roman" panose="02020603050405020304" pitchFamily="18" charset="0"/>
                <a:ea typeface="ＭＳ Ｐゴシック" panose="020B0600070205080204" pitchFamily="34" charset="-128"/>
              </a:rPr>
              <a:t>permission, including race, religion, health, union membership, beliefs, and</a:t>
            </a:r>
          </a:p>
          <a:p>
            <a:pPr eaLnBrk="1" hangingPunct="1"/>
            <a:r>
              <a:rPr lang="en-US" altLang="en-US">
                <a:latin typeface="Times New Roman" panose="02020603050405020304" pitchFamily="18" charset="0"/>
                <a:ea typeface="ＭＳ Ｐゴシック" panose="020B0600070205080204" pitchFamily="34" charset="-128"/>
              </a:rPr>
              <a:t>sex life.</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b="1">
                <a:latin typeface="Times New Roman" panose="02020603050405020304" pitchFamily="18" charset="0"/>
                <a:ea typeface="ＭＳ Ｐゴシック" panose="020B0600070205080204" pitchFamily="34" charset="-128"/>
              </a:rPr>
              <a:t>• Consistency</a:t>
            </a:r>
            <a:r>
              <a:rPr lang="en-US" altLang="en-US">
                <a:latin typeface="Times New Roman" panose="02020603050405020304" pitchFamily="18" charset="0"/>
                <a:ea typeface="ＭＳ Ｐゴシック" panose="020B0600070205080204" pitchFamily="34" charset="-128"/>
              </a:rPr>
              <a:t>: Organizations may use personal information only in accordance</a:t>
            </a:r>
          </a:p>
          <a:p>
            <a:pPr eaLnBrk="1" hangingPunct="1"/>
            <a:r>
              <a:rPr lang="en-US" altLang="en-US">
                <a:latin typeface="Times New Roman" panose="02020603050405020304" pitchFamily="18" charset="0"/>
                <a:ea typeface="ＭＳ Ｐゴシック" panose="020B0600070205080204" pitchFamily="34" charset="-128"/>
              </a:rPr>
              <a:t>with the terms of the notice given the data subject and any choices with respect</a:t>
            </a:r>
          </a:p>
          <a:p>
            <a:pPr eaLnBrk="1" hangingPunct="1"/>
            <a:r>
              <a:rPr lang="en-US" altLang="en-US">
                <a:latin typeface="Times New Roman" panose="02020603050405020304" pitchFamily="18" charset="0"/>
                <a:ea typeface="ＭＳ Ｐゴシック" panose="020B0600070205080204" pitchFamily="34" charset="-128"/>
              </a:rPr>
              <a:t>to its use exercised by the subject.</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b="1">
                <a:latin typeface="Times New Roman" panose="02020603050405020304" pitchFamily="18" charset="0"/>
                <a:ea typeface="ＭＳ Ｐゴシック" panose="020B0600070205080204" pitchFamily="34" charset="-128"/>
              </a:rPr>
              <a:t>• Access: </a:t>
            </a:r>
            <a:r>
              <a:rPr lang="en-US" altLang="en-US">
                <a:latin typeface="Times New Roman" panose="02020603050405020304" pitchFamily="18" charset="0"/>
                <a:ea typeface="ＭＳ Ｐゴシック" panose="020B0600070205080204" pitchFamily="34" charset="-128"/>
              </a:rPr>
              <a:t>Individuals must have the right and ability to access their information</a:t>
            </a:r>
          </a:p>
          <a:p>
            <a:pPr eaLnBrk="1" hangingPunct="1"/>
            <a:r>
              <a:rPr lang="en-US" altLang="en-US">
                <a:latin typeface="Times New Roman" panose="02020603050405020304" pitchFamily="18" charset="0"/>
                <a:ea typeface="ＭＳ Ｐゴシック" panose="020B0600070205080204" pitchFamily="34" charset="-128"/>
              </a:rPr>
              <a:t>and correct, modify, or delete any portion of it.</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b="1">
                <a:latin typeface="Times New Roman" panose="02020603050405020304" pitchFamily="18" charset="0"/>
                <a:ea typeface="ＭＳ Ｐゴシック" panose="020B0600070205080204" pitchFamily="34" charset="-128"/>
              </a:rPr>
              <a:t>• Security</a:t>
            </a:r>
            <a:r>
              <a:rPr lang="en-US" altLang="en-US">
                <a:latin typeface="Times New Roman" panose="02020603050405020304" pitchFamily="18" charset="0"/>
                <a:ea typeface="ＭＳ Ｐゴシック" panose="020B0600070205080204" pitchFamily="34" charset="-128"/>
              </a:rPr>
              <a:t>: Organizations must provide adequate security, using technical and</a:t>
            </a:r>
          </a:p>
          <a:p>
            <a:pPr eaLnBrk="1" hangingPunct="1"/>
            <a:r>
              <a:rPr lang="en-US" altLang="en-US">
                <a:latin typeface="Times New Roman" panose="02020603050405020304" pitchFamily="18" charset="0"/>
                <a:ea typeface="ＭＳ Ｐゴシック" panose="020B0600070205080204" pitchFamily="34" charset="-128"/>
              </a:rPr>
              <a:t>other means, to protect the integrity and confidentiality of personal information.</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b="1">
                <a:latin typeface="Times New Roman" panose="02020603050405020304" pitchFamily="18" charset="0"/>
                <a:ea typeface="ＭＳ Ｐゴシック" panose="020B0600070205080204" pitchFamily="34" charset="-128"/>
              </a:rPr>
              <a:t>• Onward transfer:</a:t>
            </a:r>
            <a:r>
              <a:rPr lang="en-US" altLang="en-US">
                <a:latin typeface="Times New Roman" panose="02020603050405020304" pitchFamily="18" charset="0"/>
                <a:ea typeface="ＭＳ Ｐゴシック" panose="020B0600070205080204" pitchFamily="34" charset="-128"/>
              </a:rPr>
              <a:t> Third parties receiving personal information must provide</a:t>
            </a:r>
          </a:p>
          <a:p>
            <a:pPr eaLnBrk="1" hangingPunct="1"/>
            <a:r>
              <a:rPr lang="en-US" altLang="en-US">
                <a:latin typeface="Times New Roman" panose="02020603050405020304" pitchFamily="18" charset="0"/>
                <a:ea typeface="ＭＳ Ｐゴシック" panose="020B0600070205080204" pitchFamily="34" charset="-128"/>
              </a:rPr>
              <a:t>the same level of privacy protection as the organization from whom the information</a:t>
            </a:r>
          </a:p>
          <a:p>
            <a:pPr eaLnBrk="1" hangingPunct="1"/>
            <a:r>
              <a:rPr lang="en-US" altLang="en-US">
                <a:latin typeface="Times New Roman" panose="02020603050405020304" pitchFamily="18" charset="0"/>
                <a:ea typeface="ＭＳ Ｐゴシック" panose="020B0600070205080204" pitchFamily="34" charset="-128"/>
              </a:rPr>
              <a:t>is obtained.</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b="1">
                <a:latin typeface="Times New Roman" panose="02020603050405020304" pitchFamily="18" charset="0"/>
                <a:ea typeface="ＭＳ Ｐゴシック" panose="020B0600070205080204" pitchFamily="34" charset="-128"/>
              </a:rPr>
              <a:t>• Enforcement: </a:t>
            </a:r>
            <a:r>
              <a:rPr lang="en-US" altLang="en-US">
                <a:latin typeface="Times New Roman" panose="02020603050405020304" pitchFamily="18" charset="0"/>
                <a:ea typeface="ＭＳ Ｐゴシック" panose="020B0600070205080204" pitchFamily="34" charset="-128"/>
              </a:rPr>
              <a:t>The Directive grants a private right of action to data subjects</a:t>
            </a:r>
          </a:p>
          <a:p>
            <a:pPr eaLnBrk="1" hangingPunct="1"/>
            <a:r>
              <a:rPr lang="en-US" altLang="en-US">
                <a:latin typeface="Times New Roman" panose="02020603050405020304" pitchFamily="18" charset="0"/>
                <a:ea typeface="ＭＳ Ｐゴシック" panose="020B0600070205080204" pitchFamily="34" charset="-128"/>
              </a:rPr>
              <a:t>when organizations do not follow the law. In addition, each EU member has a</a:t>
            </a:r>
          </a:p>
          <a:p>
            <a:pPr eaLnBrk="1" hangingPunct="1"/>
            <a:r>
              <a:rPr lang="en-US" altLang="en-US">
                <a:latin typeface="Times New Roman" panose="02020603050405020304" pitchFamily="18" charset="0"/>
                <a:ea typeface="ＭＳ Ｐゴシック" panose="020B0600070205080204" pitchFamily="34" charset="-128"/>
              </a:rPr>
              <a:t>regulatory enforcement agency concerned with privacy rights enforcement.</a:t>
            </a:r>
          </a:p>
          <a:p>
            <a:pPr eaLnBrk="1" hangingPunct="1"/>
            <a:endParaRPr lang="en-US" altLang="en-US">
              <a:latin typeface="Times New Roman" panose="02020603050405020304" pitchFamily="18" charset="0"/>
              <a:ea typeface="ＭＳ Ｐゴシック" panose="020B0600070205080204" pitchFamily="34" charset="-128"/>
            </a:endParaRPr>
          </a:p>
          <a:p>
            <a:r>
              <a:rPr lang="en-US" altLang="en-US">
                <a:latin typeface="Times New Roman" panose="02020603050405020304" pitchFamily="18" charset="0"/>
                <a:ea typeface="ＭＳ Ｐゴシック" panose="020B0600070205080204" pitchFamily="34" charset="-128"/>
              </a:rPr>
              <a:t> More recently, the EU adopted further directives relevant to data privacy.</a:t>
            </a:r>
          </a:p>
          <a:p>
            <a:r>
              <a:rPr lang="en-US" altLang="en-US">
                <a:latin typeface="Times New Roman" panose="02020603050405020304" pitchFamily="18" charset="0"/>
                <a:ea typeface="ＭＳ Ｐゴシック" panose="020B0600070205080204" pitchFamily="34" charset="-128"/>
              </a:rPr>
              <a:t>One is the 2002 Directive on Privacy and Electronic Communications that imposes</a:t>
            </a:r>
          </a:p>
          <a:p>
            <a:r>
              <a:rPr lang="en-US" altLang="en-US">
                <a:latin typeface="Times New Roman" panose="02020603050405020304" pitchFamily="18" charset="0"/>
                <a:ea typeface="ＭＳ Ｐゴシック" panose="020B0600070205080204" pitchFamily="34" charset="-128"/>
              </a:rPr>
              <a:t>an obligation on member states to safeguard the confidentiality of communications</a:t>
            </a:r>
          </a:p>
          <a:p>
            <a:r>
              <a:rPr lang="en-US" altLang="en-US">
                <a:latin typeface="Times New Roman" panose="02020603050405020304" pitchFamily="18" charset="0"/>
                <a:ea typeface="ＭＳ Ｐゴシック" panose="020B0600070205080204" pitchFamily="34" charset="-128"/>
              </a:rPr>
              <a:t>and related traffic data. Another is the 2006 Data Retention Directive that</a:t>
            </a:r>
          </a:p>
          <a:p>
            <a:r>
              <a:rPr lang="en-US" altLang="en-US">
                <a:latin typeface="Times New Roman" panose="02020603050405020304" pitchFamily="18" charset="0"/>
                <a:ea typeface="ＭＳ Ｐゴシック" panose="020B0600070205080204" pitchFamily="34" charset="-128"/>
              </a:rPr>
              <a:t>imposes an obligation on member states to ensure that communications service</a:t>
            </a:r>
          </a:p>
          <a:p>
            <a:r>
              <a:rPr lang="en-US" altLang="en-US">
                <a:latin typeface="Times New Roman" panose="02020603050405020304" pitchFamily="18" charset="0"/>
                <a:ea typeface="ＭＳ Ｐゴシック" panose="020B0600070205080204" pitchFamily="34" charset="-128"/>
              </a:rPr>
              <a:t>providers retain specified categories of communications data for a period of</a:t>
            </a:r>
          </a:p>
          <a:p>
            <a:r>
              <a:rPr lang="en-US" altLang="en-US">
                <a:latin typeface="Times New Roman" panose="02020603050405020304" pitchFamily="18" charset="0"/>
                <a:ea typeface="ＭＳ Ｐゴシック" panose="020B0600070205080204" pitchFamily="34" charset="-128"/>
              </a:rPr>
              <a:t>6–24 months, and to make this data available to competent national authorities</a:t>
            </a:r>
          </a:p>
          <a:p>
            <a:r>
              <a:rPr lang="en-US" altLang="en-US">
                <a:latin typeface="Times New Roman" panose="02020603050405020304" pitchFamily="18" charset="0"/>
                <a:ea typeface="ＭＳ Ｐゴシック" panose="020B0600070205080204" pitchFamily="34" charset="-128"/>
              </a:rPr>
              <a:t>in accordance with national law. However, this latter directive was declared invalid</a:t>
            </a:r>
          </a:p>
          <a:p>
            <a:r>
              <a:rPr lang="en-US" altLang="en-US">
                <a:latin typeface="Times New Roman" panose="02020603050405020304" pitchFamily="18" charset="0"/>
                <a:ea typeface="ＭＳ Ｐゴシック" panose="020B0600070205080204" pitchFamily="34" charset="-128"/>
              </a:rPr>
              <a:t>by the Court of Justice of the European Union as being unjustified interference</a:t>
            </a:r>
          </a:p>
          <a:p>
            <a:r>
              <a:rPr lang="en-US" altLang="en-US">
                <a:latin typeface="Times New Roman" panose="02020603050405020304" pitchFamily="18" charset="0"/>
                <a:ea typeface="ＭＳ Ｐゴシック" panose="020B0600070205080204" pitchFamily="34" charset="-128"/>
              </a:rPr>
              <a:t>with the privacy rights enshrined in the EU Charter [RYAN16]. This illustrates the</a:t>
            </a:r>
          </a:p>
          <a:p>
            <a:r>
              <a:rPr lang="en-US" altLang="en-US">
                <a:latin typeface="Times New Roman" panose="02020603050405020304" pitchFamily="18" charset="0"/>
                <a:ea typeface="ＭＳ Ｐゴシック" panose="020B0600070205080204" pitchFamily="34" charset="-128"/>
              </a:rPr>
              <a:t> difficult task legislators face balancing data surveillance with appropriate levels of</a:t>
            </a:r>
          </a:p>
          <a:p>
            <a:r>
              <a:rPr lang="en-US" altLang="en-US">
                <a:latin typeface="Times New Roman" panose="02020603050405020304" pitchFamily="18" charset="0"/>
                <a:ea typeface="ＭＳ Ｐゴシック" panose="020B0600070205080204" pitchFamily="34" charset="-128"/>
              </a:rPr>
              <a:t>privacy.</a:t>
            </a:r>
          </a:p>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461819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608F1FF-C203-4EE4-AE73-30B7BB3BD50A}" type="slidenum">
              <a:rPr lang="en-AU" altLang="en-US">
                <a:latin typeface="Arial" panose="020B0604020202020204" pitchFamily="34" charset="0"/>
              </a:rPr>
              <a:pPr>
                <a:spcBef>
                  <a:spcPct val="0"/>
                </a:spcBef>
              </a:pPr>
              <a:t>24</a:t>
            </a:fld>
            <a:endParaRPr lang="en-AU" altLang="en-US">
              <a:latin typeface="Arial" panose="020B0604020202020204" pitchFamily="34" charset="0"/>
            </a:endParaRPr>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The first comprehensive privacy legislation</a:t>
            </a:r>
          </a:p>
          <a:p>
            <a:pPr eaLnBrk="1" hangingPunct="1"/>
            <a:r>
              <a:rPr lang="en-US" altLang="en-US">
                <a:latin typeface="Times New Roman" panose="02020603050405020304" pitchFamily="18" charset="0"/>
                <a:ea typeface="ＭＳ Ｐゴシック" panose="020B0600070205080204" pitchFamily="34" charset="-128"/>
              </a:rPr>
              <a:t>adopted in the United States was the Privacy Act of 1974, which dealt with personal</a:t>
            </a:r>
          </a:p>
          <a:p>
            <a:pPr eaLnBrk="1" hangingPunct="1"/>
            <a:r>
              <a:rPr lang="en-US" altLang="en-US">
                <a:latin typeface="Times New Roman" panose="02020603050405020304" pitchFamily="18" charset="0"/>
                <a:ea typeface="ＭＳ Ｐゴシック" panose="020B0600070205080204" pitchFamily="34" charset="-128"/>
              </a:rPr>
              <a:t>information collected and used by federal agencies. The Act is intended to</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1. Permit individuals to determine what records pertaining to them are collected,</a:t>
            </a:r>
          </a:p>
          <a:p>
            <a:pPr eaLnBrk="1" hangingPunct="1"/>
            <a:r>
              <a:rPr lang="en-US" altLang="en-US">
                <a:latin typeface="Times New Roman" panose="02020603050405020304" pitchFamily="18" charset="0"/>
                <a:ea typeface="ＭＳ Ｐゴシック" panose="020B0600070205080204" pitchFamily="34" charset="-128"/>
              </a:rPr>
              <a:t>maintained, used, or disseminated.</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2. Permit individuals to forbid records obtained for one purpose to be used for</a:t>
            </a:r>
          </a:p>
          <a:p>
            <a:pPr eaLnBrk="1" hangingPunct="1"/>
            <a:r>
              <a:rPr lang="en-US" altLang="en-US">
                <a:latin typeface="Times New Roman" panose="02020603050405020304" pitchFamily="18" charset="0"/>
                <a:ea typeface="ＭＳ Ｐゴシック" panose="020B0600070205080204" pitchFamily="34" charset="-128"/>
              </a:rPr>
              <a:t>another purpose without consent.</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3. Permit individuals to obtain access to records pertaining to them and to correct</a:t>
            </a:r>
          </a:p>
          <a:p>
            <a:pPr eaLnBrk="1" hangingPunct="1"/>
            <a:r>
              <a:rPr lang="en-US" altLang="en-US">
                <a:latin typeface="Times New Roman" panose="02020603050405020304" pitchFamily="18" charset="0"/>
                <a:ea typeface="ＭＳ Ｐゴシック" panose="020B0600070205080204" pitchFamily="34" charset="-128"/>
              </a:rPr>
              <a:t>and amend such records as appropriate.</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4. Ensure that agencies collect, maintain, and use personal information in a manner</a:t>
            </a:r>
          </a:p>
          <a:p>
            <a:pPr eaLnBrk="1" hangingPunct="1"/>
            <a:r>
              <a:rPr lang="en-US" altLang="en-US">
                <a:latin typeface="Times New Roman" panose="02020603050405020304" pitchFamily="18" charset="0"/>
                <a:ea typeface="ＭＳ Ｐゴシック" panose="020B0600070205080204" pitchFamily="34" charset="-128"/>
              </a:rPr>
              <a:t>that ensures that the information is current, adequate, relevant, and not</a:t>
            </a:r>
          </a:p>
          <a:p>
            <a:pPr eaLnBrk="1" hangingPunct="1"/>
            <a:r>
              <a:rPr lang="en-US" altLang="en-US">
                <a:latin typeface="Times New Roman" panose="02020603050405020304" pitchFamily="18" charset="0"/>
                <a:ea typeface="ＭＳ Ｐゴシック" panose="020B0600070205080204" pitchFamily="34" charset="-128"/>
              </a:rPr>
              <a:t>excessive for its intended use.</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5. Create a private right of action for individuals whose personal information is</a:t>
            </a:r>
          </a:p>
          <a:p>
            <a:pPr eaLnBrk="1" hangingPunct="1"/>
            <a:r>
              <a:rPr lang="en-US" altLang="en-US">
                <a:latin typeface="Times New Roman" panose="02020603050405020304" pitchFamily="18" charset="0"/>
                <a:ea typeface="ＭＳ Ｐゴシック" panose="020B0600070205080204" pitchFamily="34" charset="-128"/>
              </a:rPr>
              <a:t>not used in accordance with the Act.</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As with all privacy laws and regulations, there are exceptions and conditions</a:t>
            </a:r>
          </a:p>
          <a:p>
            <a:pPr eaLnBrk="1" hangingPunct="1"/>
            <a:r>
              <a:rPr lang="en-US" altLang="en-US">
                <a:latin typeface="Times New Roman" panose="02020603050405020304" pitchFamily="18" charset="0"/>
                <a:ea typeface="ＭＳ Ｐゴシック" panose="020B0600070205080204" pitchFamily="34" charset="-128"/>
              </a:rPr>
              <a:t>attached to this Act, such as criminal investigations, national security concerns, and</a:t>
            </a:r>
          </a:p>
          <a:p>
            <a:pPr eaLnBrk="1" hangingPunct="1"/>
            <a:r>
              <a:rPr lang="en-US" altLang="en-US">
                <a:latin typeface="Times New Roman" panose="02020603050405020304" pitchFamily="18" charset="0"/>
                <a:ea typeface="ＭＳ Ｐゴシック" panose="020B0600070205080204" pitchFamily="34" charset="-128"/>
              </a:rPr>
              <a:t>conflicts between competing individual rights of privacy.</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While the 1974 Privacy Act covers government records, a number of other</a:t>
            </a:r>
          </a:p>
          <a:p>
            <a:pPr eaLnBrk="1" hangingPunct="1"/>
            <a:r>
              <a:rPr lang="en-US" altLang="en-US">
                <a:latin typeface="Times New Roman" panose="02020603050405020304" pitchFamily="18" charset="0"/>
                <a:ea typeface="ＭＳ Ｐゴシック" panose="020B0600070205080204" pitchFamily="34" charset="-128"/>
              </a:rPr>
              <a:t>U.S. laws have been enacted that cover other areas, including the following:</a:t>
            </a:r>
          </a:p>
          <a:p>
            <a:pPr eaLnBrk="1" hangingPunct="1"/>
            <a:endParaRPr lang="en-US" altLang="en-US" b="1">
              <a:latin typeface="Times New Roman" panose="02020603050405020304" pitchFamily="18" charset="0"/>
              <a:ea typeface="ＭＳ Ｐゴシック" panose="020B0600070205080204" pitchFamily="34" charset="-128"/>
            </a:endParaRPr>
          </a:p>
          <a:p>
            <a:pPr eaLnBrk="1" hangingPunct="1"/>
            <a:r>
              <a:rPr lang="en-US" altLang="en-US" b="1">
                <a:latin typeface="Times New Roman" panose="02020603050405020304" pitchFamily="18" charset="0"/>
                <a:ea typeface="ＭＳ Ｐゴシック" panose="020B0600070205080204" pitchFamily="34" charset="-128"/>
              </a:rPr>
              <a:t>• Banking and financial records: </a:t>
            </a:r>
            <a:r>
              <a:rPr lang="en-US" altLang="en-US">
                <a:latin typeface="Times New Roman" panose="02020603050405020304" pitchFamily="18" charset="0"/>
                <a:ea typeface="ＭＳ Ｐゴシック" panose="020B0600070205080204" pitchFamily="34" charset="-128"/>
              </a:rPr>
              <a:t>Personal banking information is protected</a:t>
            </a:r>
          </a:p>
          <a:p>
            <a:pPr eaLnBrk="1" hangingPunct="1"/>
            <a:r>
              <a:rPr lang="en-US" altLang="en-US">
                <a:latin typeface="Times New Roman" panose="02020603050405020304" pitchFamily="18" charset="0"/>
                <a:ea typeface="ＭＳ Ｐゴシック" panose="020B0600070205080204" pitchFamily="34" charset="-128"/>
              </a:rPr>
              <a:t>in certain ways by a number of laws, including the recent Financial Services</a:t>
            </a:r>
          </a:p>
          <a:p>
            <a:pPr eaLnBrk="1" hangingPunct="1"/>
            <a:r>
              <a:rPr lang="en-US" altLang="en-US">
                <a:latin typeface="Times New Roman" panose="02020603050405020304" pitchFamily="18" charset="0"/>
                <a:ea typeface="ＭＳ Ｐゴシック" panose="020B0600070205080204" pitchFamily="34" charset="-128"/>
              </a:rPr>
              <a:t>Modernization Act.</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b="1">
                <a:latin typeface="Times New Roman" panose="02020603050405020304" pitchFamily="18" charset="0"/>
                <a:ea typeface="ＭＳ Ｐゴシック" panose="020B0600070205080204" pitchFamily="34" charset="-128"/>
              </a:rPr>
              <a:t>• Credit reports: </a:t>
            </a:r>
            <a:r>
              <a:rPr lang="en-US" altLang="en-US">
                <a:latin typeface="Times New Roman" panose="02020603050405020304" pitchFamily="18" charset="0"/>
                <a:ea typeface="ＭＳ Ｐゴシック" panose="020B0600070205080204" pitchFamily="34" charset="-128"/>
              </a:rPr>
              <a:t>The Fair Credit Reporting Act confers certain rights on individuals</a:t>
            </a:r>
          </a:p>
          <a:p>
            <a:pPr eaLnBrk="1" hangingPunct="1"/>
            <a:r>
              <a:rPr lang="en-US" altLang="en-US">
                <a:latin typeface="Times New Roman" panose="02020603050405020304" pitchFamily="18" charset="0"/>
                <a:ea typeface="ＭＳ Ｐゴシック" panose="020B0600070205080204" pitchFamily="34" charset="-128"/>
              </a:rPr>
              <a:t>and obligations on credit reporting agencies.</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 </a:t>
            </a:r>
            <a:r>
              <a:rPr lang="en-US" altLang="en-US" b="1">
                <a:latin typeface="Times New Roman" panose="02020603050405020304" pitchFamily="18" charset="0"/>
                <a:ea typeface="ＭＳ Ｐゴシック" panose="020B0600070205080204" pitchFamily="34" charset="-128"/>
              </a:rPr>
              <a:t>Medical and health insurance records: </a:t>
            </a:r>
            <a:r>
              <a:rPr lang="en-US" altLang="en-US">
                <a:latin typeface="Times New Roman" panose="02020603050405020304" pitchFamily="18" charset="0"/>
                <a:ea typeface="ＭＳ Ｐゴシック" panose="020B0600070205080204" pitchFamily="34" charset="-128"/>
              </a:rPr>
              <a:t>A variety of laws have been in place</a:t>
            </a:r>
          </a:p>
          <a:p>
            <a:pPr eaLnBrk="1" hangingPunct="1"/>
            <a:r>
              <a:rPr lang="en-US" altLang="en-US">
                <a:latin typeface="Times New Roman" panose="02020603050405020304" pitchFamily="18" charset="0"/>
                <a:ea typeface="ＭＳ Ｐゴシック" panose="020B0600070205080204" pitchFamily="34" charset="-128"/>
              </a:rPr>
              <a:t>for decades dealing with medical records privacy. The Health Insurance</a:t>
            </a:r>
          </a:p>
          <a:p>
            <a:pPr eaLnBrk="1" hangingPunct="1"/>
            <a:r>
              <a:rPr lang="en-US" altLang="en-US">
                <a:latin typeface="Times New Roman" panose="02020603050405020304" pitchFamily="18" charset="0"/>
                <a:ea typeface="ＭＳ Ｐゴシック" panose="020B0600070205080204" pitchFamily="34" charset="-128"/>
              </a:rPr>
              <a:t>Portability and Accountability Act (HIPPA) created significant new rights for</a:t>
            </a:r>
          </a:p>
          <a:p>
            <a:pPr eaLnBrk="1" hangingPunct="1"/>
            <a:r>
              <a:rPr lang="en-US" altLang="en-US">
                <a:latin typeface="Times New Roman" panose="02020603050405020304" pitchFamily="18" charset="0"/>
                <a:ea typeface="ＭＳ Ｐゴシック" panose="020B0600070205080204" pitchFamily="34" charset="-128"/>
              </a:rPr>
              <a:t>patients to protect and access their own health information.</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 </a:t>
            </a:r>
            <a:r>
              <a:rPr lang="en-US" altLang="en-US" b="1">
                <a:latin typeface="Times New Roman" panose="02020603050405020304" pitchFamily="18" charset="0"/>
                <a:ea typeface="ＭＳ Ｐゴシック" panose="020B0600070205080204" pitchFamily="34" charset="-128"/>
              </a:rPr>
              <a:t>Children’s privacy: </a:t>
            </a:r>
            <a:r>
              <a:rPr lang="en-US" altLang="en-US">
                <a:latin typeface="Times New Roman" panose="02020603050405020304" pitchFamily="18" charset="0"/>
                <a:ea typeface="ＭＳ Ｐゴシック" panose="020B0600070205080204" pitchFamily="34" charset="-128"/>
              </a:rPr>
              <a:t>The Children’s Online Privacy Protection Act places</a:t>
            </a:r>
          </a:p>
          <a:p>
            <a:pPr eaLnBrk="1" hangingPunct="1"/>
            <a:r>
              <a:rPr lang="en-US" altLang="en-US">
                <a:latin typeface="Times New Roman" panose="02020603050405020304" pitchFamily="18" charset="0"/>
                <a:ea typeface="ＭＳ Ｐゴシック" panose="020B0600070205080204" pitchFamily="34" charset="-128"/>
              </a:rPr>
              <a:t>restrictions on online organizations in the collection of data from children</a:t>
            </a:r>
          </a:p>
          <a:p>
            <a:pPr eaLnBrk="1" hangingPunct="1"/>
            <a:r>
              <a:rPr lang="en-US" altLang="en-US">
                <a:latin typeface="Times New Roman" panose="02020603050405020304" pitchFamily="18" charset="0"/>
                <a:ea typeface="ＭＳ Ｐゴシック" panose="020B0600070205080204" pitchFamily="34" charset="-128"/>
              </a:rPr>
              <a:t>under the age of 13.</a:t>
            </a:r>
          </a:p>
          <a:p>
            <a:pPr eaLnBrk="1" hangingPunct="1"/>
            <a:endParaRPr lang="en-US" altLang="en-US" b="1">
              <a:latin typeface="Times New Roman" panose="02020603050405020304" pitchFamily="18" charset="0"/>
              <a:ea typeface="ＭＳ Ｐゴシック" panose="020B0600070205080204" pitchFamily="34" charset="-128"/>
            </a:endParaRPr>
          </a:p>
          <a:p>
            <a:pPr eaLnBrk="1" hangingPunct="1"/>
            <a:r>
              <a:rPr lang="en-US" altLang="en-US" b="1">
                <a:latin typeface="Times New Roman" panose="02020603050405020304" pitchFamily="18" charset="0"/>
                <a:ea typeface="ＭＳ Ｐゴシック" panose="020B0600070205080204" pitchFamily="34" charset="-128"/>
              </a:rPr>
              <a:t>• Electronic communications: </a:t>
            </a:r>
            <a:r>
              <a:rPr lang="en-US" altLang="en-US">
                <a:latin typeface="Times New Roman" panose="02020603050405020304" pitchFamily="18" charset="0"/>
                <a:ea typeface="ＭＳ Ｐゴシック" panose="020B0600070205080204" pitchFamily="34" charset="-128"/>
              </a:rPr>
              <a:t>The Electronic Communications Privacy Act</a:t>
            </a:r>
          </a:p>
          <a:p>
            <a:pPr eaLnBrk="1" hangingPunct="1"/>
            <a:r>
              <a:rPr lang="en-US" altLang="en-US">
                <a:latin typeface="Times New Roman" panose="02020603050405020304" pitchFamily="18" charset="0"/>
                <a:ea typeface="ＭＳ Ｐゴシック" panose="020B0600070205080204" pitchFamily="34" charset="-128"/>
              </a:rPr>
              <a:t>generally prohibits unauthorized and intentional interception of wire an</a:t>
            </a:r>
          </a:p>
          <a:p>
            <a:pPr eaLnBrk="1" hangingPunct="1"/>
            <a:r>
              <a:rPr lang="en-US" altLang="en-US">
                <a:latin typeface="Times New Roman" panose="02020603050405020304" pitchFamily="18" charset="0"/>
                <a:ea typeface="ＭＳ Ｐゴシック" panose="020B0600070205080204" pitchFamily="34" charset="-128"/>
              </a:rPr>
              <a:t>electronic communications during the transmission phase and unauthorized</a:t>
            </a:r>
          </a:p>
          <a:p>
            <a:pPr eaLnBrk="1" hangingPunct="1"/>
            <a:r>
              <a:rPr lang="en-US" altLang="en-US">
                <a:latin typeface="Times New Roman" panose="02020603050405020304" pitchFamily="18" charset="0"/>
                <a:ea typeface="ＭＳ Ｐゴシック" panose="020B0600070205080204" pitchFamily="34" charset="-128"/>
              </a:rPr>
              <a:t>accessing of electronically stored wire and electronic communications.</a:t>
            </a:r>
          </a:p>
        </p:txBody>
      </p:sp>
    </p:spTree>
    <p:extLst>
      <p:ext uri="{BB962C8B-B14F-4D97-AF65-F5344CB8AC3E}">
        <p14:creationId xmlns:p14="http://schemas.microsoft.com/office/powerpoint/2010/main" val="3838244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B6994F3-045B-474C-B43D-FFA1A122B073}" type="slidenum">
              <a:rPr lang="en-AU" altLang="en-US">
                <a:latin typeface="Arial" panose="020B0604020202020204" pitchFamily="34" charset="0"/>
              </a:rPr>
              <a:pPr>
                <a:spcBef>
                  <a:spcPct val="0"/>
                </a:spcBef>
              </a:pPr>
              <a:t>25</a:t>
            </a:fld>
            <a:endParaRPr lang="en-AU" altLang="en-US">
              <a:latin typeface="Arial" panose="020B0604020202020204" pitchFamily="34" charset="0"/>
            </a:endParaRPr>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Organizations need to deploy both management controls and technical measures</a:t>
            </a:r>
          </a:p>
          <a:p>
            <a:pPr eaLnBrk="1" hangingPunct="1"/>
            <a:r>
              <a:rPr lang="en-US" altLang="en-US">
                <a:latin typeface="Times New Roman" panose="02020603050405020304" pitchFamily="18" charset="0"/>
                <a:ea typeface="ＭＳ Ｐゴシック" panose="020B0600070205080204" pitchFamily="34" charset="-128"/>
              </a:rPr>
              <a:t>to comply with laws and regulations concerning privacy as well as to implement</a:t>
            </a:r>
          </a:p>
          <a:p>
            <a:pPr eaLnBrk="1" hangingPunct="1"/>
            <a:r>
              <a:rPr lang="en-US" altLang="en-US">
                <a:latin typeface="Times New Roman" panose="02020603050405020304" pitchFamily="18" charset="0"/>
                <a:ea typeface="ＭＳ Ｐゴシック" panose="020B0600070205080204" pitchFamily="34" charset="-128"/>
              </a:rPr>
              <a:t>corporate policies concerning employee privacy. ISO 27002 ( </a:t>
            </a:r>
            <a:r>
              <a:rPr lang="en-US" altLang="en-US" i="1">
                <a:latin typeface="Times New Roman" panose="02020603050405020304" pitchFamily="18" charset="0"/>
                <a:ea typeface="ＭＳ Ｐゴシック" panose="020B0600070205080204" pitchFamily="34" charset="-128"/>
              </a:rPr>
              <a:t>Code of Practice for</a:t>
            </a:r>
          </a:p>
          <a:p>
            <a:pPr eaLnBrk="1" hangingPunct="1"/>
            <a:r>
              <a:rPr lang="en-US" altLang="en-US" i="1">
                <a:latin typeface="Times New Roman" panose="02020603050405020304" pitchFamily="18" charset="0"/>
                <a:ea typeface="ＭＳ Ｐゴシック" panose="020B0600070205080204" pitchFamily="34" charset="-128"/>
              </a:rPr>
              <a:t>Information Security Management, </a:t>
            </a:r>
            <a:r>
              <a:rPr lang="en-US" altLang="en-US">
                <a:latin typeface="Times New Roman" panose="02020603050405020304" pitchFamily="18" charset="0"/>
                <a:ea typeface="ＭＳ Ｐゴシック" panose="020B0600070205080204" pitchFamily="34" charset="-128"/>
              </a:rPr>
              <a:t>October 2013) states the requirement as follows:</a:t>
            </a:r>
          </a:p>
          <a:p>
            <a:pPr eaLnBrk="1" hangingPunct="1"/>
            <a:endParaRPr lang="en-US" altLang="en-US" i="1">
              <a:latin typeface="Times New Roman" panose="02020603050405020304" pitchFamily="18" charset="0"/>
              <a:ea typeface="ＭＳ Ｐゴシック" panose="020B0600070205080204" pitchFamily="34" charset="-128"/>
            </a:endParaRPr>
          </a:p>
          <a:p>
            <a:r>
              <a:rPr lang="en-US" altLang="en-US" b="1">
                <a:latin typeface="Times New Roman" panose="02020603050405020304" pitchFamily="18" charset="0"/>
                <a:ea typeface="ＭＳ Ｐゴシック" panose="020B0600070205080204" pitchFamily="34" charset="-128"/>
              </a:rPr>
              <a:t> Privacy and protection of personally identifiable information </a:t>
            </a:r>
            <a:r>
              <a:rPr lang="en-US" altLang="en-US">
                <a:latin typeface="Times New Roman" panose="02020603050405020304" pitchFamily="18" charset="0"/>
                <a:ea typeface="ＭＳ Ｐゴシック" panose="020B0600070205080204" pitchFamily="34" charset="-128"/>
              </a:rPr>
              <a:t>An organization’s</a:t>
            </a:r>
          </a:p>
          <a:p>
            <a:r>
              <a:rPr lang="en-US" altLang="en-US">
                <a:latin typeface="Times New Roman" panose="02020603050405020304" pitchFamily="18" charset="0"/>
                <a:ea typeface="ＭＳ Ｐゴシック" panose="020B0600070205080204" pitchFamily="34" charset="-128"/>
              </a:rPr>
              <a:t>data policy for privacy and protection of personally identifiable information</a:t>
            </a:r>
          </a:p>
          <a:p>
            <a:r>
              <a:rPr lang="en-US" altLang="en-US">
                <a:latin typeface="Times New Roman" panose="02020603050405020304" pitchFamily="18" charset="0"/>
                <a:ea typeface="ＭＳ Ｐゴシック" panose="020B0600070205080204" pitchFamily="34" charset="-128"/>
              </a:rPr>
              <a:t>should be developed and implemented. This policy should be communicated</a:t>
            </a:r>
          </a:p>
          <a:p>
            <a:r>
              <a:rPr lang="en-US" altLang="en-US">
                <a:latin typeface="Times New Roman" panose="02020603050405020304" pitchFamily="18" charset="0"/>
                <a:ea typeface="ＭＳ Ｐゴシック" panose="020B0600070205080204" pitchFamily="34" charset="-128"/>
              </a:rPr>
              <a:t>to all persons involved in the processing of personally identifiable information.</a:t>
            </a:r>
          </a:p>
          <a:p>
            <a:r>
              <a:rPr lang="en-US" altLang="en-US">
                <a:latin typeface="Times New Roman" panose="02020603050405020304" pitchFamily="18" charset="0"/>
                <a:ea typeface="ＭＳ Ｐゴシック" panose="020B0600070205080204" pitchFamily="34" charset="-128"/>
              </a:rPr>
              <a:t>Compliance with this policy and all relevant legislation and regulations concerning</a:t>
            </a:r>
          </a:p>
          <a:p>
            <a:r>
              <a:rPr lang="en-US" altLang="en-US">
                <a:latin typeface="Times New Roman" panose="02020603050405020304" pitchFamily="18" charset="0"/>
                <a:ea typeface="ＭＳ Ｐゴシック" panose="020B0600070205080204" pitchFamily="34" charset="-128"/>
              </a:rPr>
              <a:t> the protection of the privacy of people and the protection of personally identifiable</a:t>
            </a:r>
          </a:p>
          <a:p>
            <a:r>
              <a:rPr lang="en-US" altLang="en-US">
                <a:latin typeface="Times New Roman" panose="02020603050405020304" pitchFamily="18" charset="0"/>
                <a:ea typeface="ＭＳ Ｐゴシック" panose="020B0600070205080204" pitchFamily="34" charset="-128"/>
              </a:rPr>
              <a:t>information requires appropriate management structure and control. Often</a:t>
            </a:r>
          </a:p>
          <a:p>
            <a:r>
              <a:rPr lang="en-US" altLang="en-US">
                <a:latin typeface="Times New Roman" panose="02020603050405020304" pitchFamily="18" charset="0"/>
                <a:ea typeface="ＭＳ Ｐゴシック" panose="020B0600070205080204" pitchFamily="34" charset="-128"/>
              </a:rPr>
              <a:t>this is best achieved by the appointment of a person responsible, such as a privacy</a:t>
            </a:r>
          </a:p>
          <a:p>
            <a:r>
              <a:rPr lang="en-US" altLang="en-US">
                <a:latin typeface="Times New Roman" panose="02020603050405020304" pitchFamily="18" charset="0"/>
                <a:ea typeface="ＭＳ Ｐゴシック" panose="020B0600070205080204" pitchFamily="34" charset="-128"/>
              </a:rPr>
              <a:t>officer, who should provide guidance to managers, users and service providers</a:t>
            </a:r>
          </a:p>
          <a:p>
            <a:r>
              <a:rPr lang="en-US" altLang="en-US">
                <a:latin typeface="Times New Roman" panose="02020603050405020304" pitchFamily="18" charset="0"/>
                <a:ea typeface="ＭＳ Ｐゴシック" panose="020B0600070205080204" pitchFamily="34" charset="-128"/>
              </a:rPr>
              <a:t>on their individual responsibilities and the specific procedures that should be</a:t>
            </a:r>
          </a:p>
          <a:p>
            <a:r>
              <a:rPr lang="en-US" altLang="en-US">
                <a:latin typeface="Times New Roman" panose="02020603050405020304" pitchFamily="18" charset="0"/>
                <a:ea typeface="ＭＳ Ｐゴシック" panose="020B0600070205080204" pitchFamily="34" charset="-128"/>
              </a:rPr>
              <a:t>followed. Responsibility for handling personally identifiable information and</a:t>
            </a:r>
          </a:p>
          <a:p>
            <a:r>
              <a:rPr lang="en-US" altLang="en-US">
                <a:latin typeface="Times New Roman" panose="02020603050405020304" pitchFamily="18" charset="0"/>
                <a:ea typeface="ＭＳ Ｐゴシック" panose="020B0600070205080204" pitchFamily="34" charset="-128"/>
              </a:rPr>
              <a:t>ensuring awareness of the privacy principles should be dealt with in accordance</a:t>
            </a:r>
          </a:p>
          <a:p>
            <a:r>
              <a:rPr lang="en-US" altLang="en-US">
                <a:latin typeface="Times New Roman" panose="02020603050405020304" pitchFamily="18" charset="0"/>
                <a:ea typeface="ＭＳ Ｐゴシック" panose="020B0600070205080204" pitchFamily="34" charset="-128"/>
              </a:rPr>
              <a:t>with relevant legislation and regulations. Appropriate technical and organizational</a:t>
            </a:r>
          </a:p>
          <a:p>
            <a:r>
              <a:rPr lang="en-US" altLang="en-US">
                <a:latin typeface="Times New Roman" panose="02020603050405020304" pitchFamily="18" charset="0"/>
                <a:ea typeface="ＭＳ Ｐゴシック" panose="020B0600070205080204" pitchFamily="34" charset="-128"/>
              </a:rPr>
              <a:t>measures to protect personally identifiable information should be implemented.</a:t>
            </a:r>
          </a:p>
          <a:p>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An excellent, detailed list of considerations for organizational implementation</a:t>
            </a:r>
          </a:p>
          <a:p>
            <a:pPr eaLnBrk="1" hangingPunct="1"/>
            <a:r>
              <a:rPr lang="en-US" altLang="en-US">
                <a:latin typeface="Times New Roman" panose="02020603050405020304" pitchFamily="18" charset="0"/>
                <a:ea typeface="ＭＳ Ｐゴシック" panose="020B0600070205080204" pitchFamily="34" charset="-128"/>
              </a:rPr>
              <a:t>of privacy controls is provided in </a:t>
            </a:r>
            <a:r>
              <a:rPr lang="en-US" altLang="en-US" i="1">
                <a:latin typeface="Times New Roman" panose="02020603050405020304" pitchFamily="18" charset="0"/>
                <a:ea typeface="ＭＳ Ｐゴシック" panose="020B0600070205080204" pitchFamily="34" charset="-128"/>
              </a:rPr>
              <a:t>The Standard of Good Practice for Information</a:t>
            </a:r>
          </a:p>
          <a:p>
            <a:pPr eaLnBrk="1" hangingPunct="1"/>
            <a:r>
              <a:rPr lang="en-US" altLang="en-US" i="1">
                <a:latin typeface="Times New Roman" panose="02020603050405020304" pitchFamily="18" charset="0"/>
                <a:ea typeface="ＭＳ Ｐゴシック" panose="020B0600070205080204" pitchFamily="34" charset="-128"/>
              </a:rPr>
              <a:t>Security </a:t>
            </a:r>
            <a:r>
              <a:rPr lang="en-US" altLang="en-US">
                <a:latin typeface="Times New Roman" panose="02020603050405020304" pitchFamily="18" charset="0"/>
                <a:ea typeface="ＭＳ Ｐゴシック" panose="020B0600070205080204" pitchFamily="34" charset="-128"/>
              </a:rPr>
              <a:t>, from the Information Security Forum [ISF12]. This material is reproduced</a:t>
            </a:r>
          </a:p>
          <a:p>
            <a:pPr eaLnBrk="1" hangingPunct="1"/>
            <a:r>
              <a:rPr lang="en-US" altLang="en-US">
                <a:latin typeface="Times New Roman" panose="02020603050405020304" pitchFamily="18" charset="0"/>
                <a:ea typeface="ＭＳ Ｐゴシック" panose="020B0600070205080204" pitchFamily="34" charset="-128"/>
              </a:rPr>
              <a:t>in Appendix H4.</a:t>
            </a:r>
          </a:p>
        </p:txBody>
      </p:sp>
    </p:spTree>
    <p:extLst>
      <p:ext uri="{BB962C8B-B14F-4D97-AF65-F5344CB8AC3E}">
        <p14:creationId xmlns:p14="http://schemas.microsoft.com/office/powerpoint/2010/main" val="153723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C8752DC-EE71-42AC-A91F-C8219AA8AF49}" type="slidenum">
              <a:rPr lang="en-AU" altLang="en-US">
                <a:latin typeface="Arial" panose="020B0604020202020204" pitchFamily="34" charset="0"/>
              </a:rPr>
              <a:pPr>
                <a:spcBef>
                  <a:spcPct val="0"/>
                </a:spcBef>
              </a:pPr>
              <a:t>26</a:t>
            </a:fld>
            <a:endParaRPr lang="en-AU" altLang="en-US">
              <a:latin typeface="Arial" panose="020B0604020202020204" pitchFamily="34" charset="0"/>
            </a:endParaRPr>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ea typeface="ＭＳ Ｐゴシック" panose="020B0600070205080204" pitchFamily="34" charset="-128"/>
              </a:rPr>
              <a:t> The demands of big business, government and law enforcement have created</a:t>
            </a:r>
          </a:p>
          <a:p>
            <a:r>
              <a:rPr lang="en-US" altLang="en-US">
                <a:latin typeface="Times New Roman" panose="02020603050405020304" pitchFamily="18" charset="0"/>
                <a:ea typeface="ＭＳ Ｐゴシック" panose="020B0600070205080204" pitchFamily="34" charset="-128"/>
              </a:rPr>
              <a:t>new threats to personal privacy [POLO13]. Scientific research, including medical</a:t>
            </a:r>
          </a:p>
          <a:p>
            <a:r>
              <a:rPr lang="en-US" altLang="en-US">
                <a:latin typeface="Times New Roman" panose="02020603050405020304" pitchFamily="18" charset="0"/>
                <a:ea typeface="ＭＳ Ｐゴシック" panose="020B0600070205080204" pitchFamily="34" charset="-128"/>
              </a:rPr>
              <a:t>research, can use analysis of large collections of data to extend our knowledge</a:t>
            </a:r>
          </a:p>
          <a:p>
            <a:r>
              <a:rPr lang="en-US" altLang="en-US">
                <a:latin typeface="Times New Roman" panose="02020603050405020304" pitchFamily="18" charset="0"/>
                <a:ea typeface="ＭＳ Ｐゴシック" panose="020B0600070205080204" pitchFamily="34" charset="-128"/>
              </a:rPr>
              <a:t>and develop new tools for enhancing health and well-being. Law enforcement and</a:t>
            </a:r>
          </a:p>
          <a:p>
            <a:r>
              <a:rPr lang="en-US" altLang="en-US">
                <a:latin typeface="Times New Roman" panose="02020603050405020304" pitchFamily="18" charset="0"/>
                <a:ea typeface="ＭＳ Ｐゴシック" panose="020B0600070205080204" pitchFamily="34" charset="-128"/>
              </a:rPr>
              <a:t> intelligence agencies have become increasingly aggressive in using data surveillance</a:t>
            </a:r>
          </a:p>
          <a:p>
            <a:r>
              <a:rPr lang="en-US" altLang="en-US">
                <a:latin typeface="Times New Roman" panose="02020603050405020304" pitchFamily="18" charset="0"/>
                <a:ea typeface="ＭＳ Ｐゴシック" panose="020B0600070205080204" pitchFamily="34" charset="-128"/>
              </a:rPr>
              <a:t>techniques to fulfill their mission, as vividly shown by the Snowden revelations</a:t>
            </a:r>
          </a:p>
          <a:p>
            <a:r>
              <a:rPr lang="en-US" altLang="en-US">
                <a:latin typeface="Times New Roman" panose="02020603050405020304" pitchFamily="18" charset="0"/>
                <a:ea typeface="ＭＳ Ｐゴシック" panose="020B0600070205080204" pitchFamily="34" charset="-128"/>
              </a:rPr>
              <a:t>from 2013 on [LYON15]. And private organizations are exploiting a number of</a:t>
            </a:r>
          </a:p>
          <a:p>
            <a:r>
              <a:rPr lang="en-US" altLang="en-US">
                <a:latin typeface="Times New Roman" panose="02020603050405020304" pitchFamily="18" charset="0"/>
                <a:ea typeface="ＭＳ Ｐゴシック" panose="020B0600070205080204" pitchFamily="34" charset="-128"/>
              </a:rPr>
              <a:t>trends to increase their ability to build detailed profiles of individuals, including the</a:t>
            </a:r>
          </a:p>
          <a:p>
            <a:r>
              <a:rPr lang="en-US" altLang="en-US">
                <a:latin typeface="Times New Roman" panose="02020603050405020304" pitchFamily="18" charset="0"/>
                <a:ea typeface="ＭＳ Ｐゴシック" panose="020B0600070205080204" pitchFamily="34" charset="-128"/>
              </a:rPr>
              <a:t>wide-spread use of Websites and social media, the increase in electronic payment</a:t>
            </a:r>
          </a:p>
          <a:p>
            <a:r>
              <a:rPr lang="en-US" altLang="en-US">
                <a:latin typeface="Times New Roman" panose="02020603050405020304" pitchFamily="18" charset="0"/>
                <a:ea typeface="ＭＳ Ｐゴシック" panose="020B0600070205080204" pitchFamily="34" charset="-128"/>
              </a:rPr>
              <a:t>methods, near-universal use of cellular phone communications, ubiquitous computation,</a:t>
            </a:r>
          </a:p>
          <a:p>
            <a:r>
              <a:rPr lang="en-US" altLang="en-US">
                <a:latin typeface="Times New Roman" panose="02020603050405020304" pitchFamily="18" charset="0"/>
                <a:ea typeface="ＭＳ Ｐゴシック" panose="020B0600070205080204" pitchFamily="34" charset="-128"/>
              </a:rPr>
              <a:t>sensor webs, and so on. While such data are usually collected for a specific</a:t>
            </a:r>
          </a:p>
          <a:p>
            <a:r>
              <a:rPr lang="en-US" altLang="en-US">
                <a:latin typeface="Times New Roman" panose="02020603050405020304" pitchFamily="18" charset="0"/>
                <a:ea typeface="ＭＳ Ｐゴシック" panose="020B0600070205080204" pitchFamily="34" charset="-128"/>
              </a:rPr>
              <a:t>purpose, such as managing client interactions, organizations increasingly wish to</a:t>
            </a:r>
          </a:p>
          <a:p>
            <a:r>
              <a:rPr lang="en-US" altLang="en-US">
                <a:latin typeface="Times New Roman" panose="02020603050405020304" pitchFamily="18" charset="0"/>
                <a:ea typeface="ＭＳ Ｐゴシック" panose="020B0600070205080204" pitchFamily="34" charset="-128"/>
              </a:rPr>
              <a:t>reuse and analyze these data for other purposes. These purposes include better</a:t>
            </a:r>
          </a:p>
          <a:p>
            <a:r>
              <a:rPr lang="en-US" altLang="en-US">
                <a:latin typeface="Times New Roman" panose="02020603050405020304" pitchFamily="18" charset="0"/>
                <a:ea typeface="ＭＳ Ｐゴシック" panose="020B0600070205080204" pitchFamily="34" charset="-128"/>
              </a:rPr>
              <a:t>targeting of customer marketing, research, and to help inform decision-making.</a:t>
            </a:r>
          </a:p>
          <a:p>
            <a:r>
              <a:rPr lang="en-US" altLang="en-US">
                <a:latin typeface="Times New Roman" panose="02020603050405020304" pitchFamily="18" charset="0"/>
                <a:ea typeface="ＭＳ Ｐゴシック" panose="020B0600070205080204" pitchFamily="34" charset="-128"/>
              </a:rPr>
              <a:t>The result is a tension between, on the one hand, enabling beneficial outcomes in</a:t>
            </a:r>
          </a:p>
          <a:p>
            <a:r>
              <a:rPr lang="en-US" altLang="en-US">
                <a:latin typeface="Times New Roman" panose="02020603050405020304" pitchFamily="18" charset="0"/>
                <a:ea typeface="ＭＳ Ｐゴシック" panose="020B0600070205080204" pitchFamily="34" charset="-128"/>
              </a:rPr>
              <a:t>areas including scientific research, public health, national security, law enforcement</a:t>
            </a:r>
          </a:p>
          <a:p>
            <a:r>
              <a:rPr lang="en-US" altLang="en-US">
                <a:latin typeface="Times New Roman" panose="02020603050405020304" pitchFamily="18" charset="0"/>
                <a:ea typeface="ＭＳ Ｐゴシック" panose="020B0600070205080204" pitchFamily="34" charset="-128"/>
              </a:rPr>
              <a:t>and efficient use of resources, that could result from big data analytics, while on the</a:t>
            </a:r>
          </a:p>
          <a:p>
            <a:r>
              <a:rPr lang="en-US" altLang="en-US">
                <a:latin typeface="Times New Roman" panose="02020603050405020304" pitchFamily="18" charset="0"/>
                <a:ea typeface="ＭＳ Ｐゴシック" panose="020B0600070205080204" pitchFamily="34" charset="-128"/>
              </a:rPr>
              <a:t>other hand respecting an individual’s right to privacy, fairness, equality and freedom</a:t>
            </a:r>
          </a:p>
          <a:p>
            <a:r>
              <a:rPr lang="en-US" altLang="en-US">
                <a:latin typeface="Times New Roman" panose="02020603050405020304" pitchFamily="18" charset="0"/>
                <a:ea typeface="ＭＳ Ｐゴシック" panose="020B0600070205080204" pitchFamily="34" charset="-128"/>
              </a:rPr>
              <a:t>of speech [HORO15].</a:t>
            </a:r>
          </a:p>
          <a:p>
            <a:endParaRPr lang="en-US" altLang="en-US">
              <a:latin typeface="Times New Roman" panose="02020603050405020304" pitchFamily="18" charset="0"/>
              <a:ea typeface="ＭＳ Ｐゴシック" panose="020B0600070205080204" pitchFamily="34" charset="-128"/>
            </a:endParaRPr>
          </a:p>
          <a:p>
            <a:r>
              <a:rPr lang="en-US" altLang="en-US">
                <a:latin typeface="Times New Roman" panose="02020603050405020304" pitchFamily="18" charset="0"/>
                <a:ea typeface="ＭＳ Ｐゴシック" panose="020B0600070205080204" pitchFamily="34" charset="-128"/>
              </a:rPr>
              <a:t>Another area of particular concern is the rapid rise in the use of public social</a:t>
            </a:r>
          </a:p>
          <a:p>
            <a:r>
              <a:rPr lang="en-US" altLang="en-US">
                <a:latin typeface="Times New Roman" panose="02020603050405020304" pitchFamily="18" charset="0"/>
                <a:ea typeface="ＭＳ Ｐゴシック" panose="020B0600070205080204" pitchFamily="34" charset="-128"/>
              </a:rPr>
              <a:t>media sites, such as Facebook, that gather, analyze, and share large amounts of</a:t>
            </a:r>
          </a:p>
          <a:p>
            <a:r>
              <a:rPr lang="en-US" altLang="en-US">
                <a:latin typeface="Times New Roman" panose="02020603050405020304" pitchFamily="18" charset="0"/>
                <a:ea typeface="ＭＳ Ｐゴシック" panose="020B0600070205080204" pitchFamily="34" charset="-128"/>
              </a:rPr>
              <a:t>data on individuals and their interactions with other individuals and organizations.</a:t>
            </a:r>
          </a:p>
          <a:p>
            <a:r>
              <a:rPr lang="en-US" altLang="en-US">
                <a:latin typeface="Times New Roman" panose="02020603050405020304" pitchFamily="18" charset="0"/>
                <a:ea typeface="ＭＳ Ｐゴシック" panose="020B0600070205080204" pitchFamily="34" charset="-128"/>
              </a:rPr>
              <a:t>Many people willingly upload large amount of personal information, which previously</a:t>
            </a:r>
          </a:p>
          <a:p>
            <a:r>
              <a:rPr lang="en-US" altLang="en-US">
                <a:latin typeface="Times New Roman" panose="02020603050405020304" pitchFamily="18" charset="0"/>
                <a:ea typeface="ＭＳ Ｐゴシック" panose="020B0600070205080204" pitchFamily="34" charset="-128"/>
              </a:rPr>
              <a:t>may have been regarded as private and sensitive, in return for the benefit of</a:t>
            </a:r>
          </a:p>
          <a:p>
            <a:r>
              <a:rPr lang="en-US" altLang="en-US">
                <a:latin typeface="Times New Roman" panose="02020603050405020304" pitchFamily="18" charset="0"/>
                <a:ea typeface="ＭＳ Ｐゴシック" panose="020B0600070205080204" pitchFamily="34" charset="-128"/>
              </a:rPr>
              <a:t>rapidly sharing it with their friends. This information could then be aggregated and</a:t>
            </a:r>
          </a:p>
          <a:p>
            <a:r>
              <a:rPr lang="en-US" altLang="en-US">
                <a:latin typeface="Times New Roman" panose="02020603050405020304" pitchFamily="18" charset="0"/>
                <a:ea typeface="ＭＳ Ｐゴシック" panose="020B0600070205080204" pitchFamily="34" charset="-128"/>
              </a:rPr>
              <a:t>analyzed by these companies. While some work has been done on suitable regulation</a:t>
            </a:r>
          </a:p>
          <a:p>
            <a:r>
              <a:rPr lang="en-US" altLang="en-US">
                <a:latin typeface="Times New Roman" panose="02020603050405020304" pitchFamily="18" charset="0"/>
                <a:ea typeface="ＭＳ Ｐゴシック" panose="020B0600070205080204" pitchFamily="34" charset="-128"/>
              </a:rPr>
              <a:t>of such companies and the way they manage and use such data, as [SMIT12] notes,</a:t>
            </a:r>
          </a:p>
          <a:p>
            <a:r>
              <a:rPr lang="en-US" altLang="en-US">
                <a:latin typeface="Times New Roman" panose="02020603050405020304" pitchFamily="18" charset="0"/>
                <a:ea typeface="ＭＳ Ｐゴシック" panose="020B0600070205080204" pitchFamily="34" charset="-128"/>
              </a:rPr>
              <a:t>very little has been done on the effect of other people’s data on individuals. This</a:t>
            </a:r>
          </a:p>
          <a:p>
            <a:r>
              <a:rPr lang="en-US" altLang="en-US">
                <a:latin typeface="Times New Roman" panose="02020603050405020304" pitchFamily="18" charset="0"/>
                <a:ea typeface="ＭＳ Ｐゴシック" panose="020B0600070205080204" pitchFamily="34" charset="-128"/>
              </a:rPr>
              <a:t>includes the upload of photos or status updates by others that include an individual,</a:t>
            </a:r>
          </a:p>
          <a:p>
            <a:r>
              <a:rPr lang="en-US" altLang="en-US">
                <a:latin typeface="Times New Roman" panose="02020603050405020304" pitchFamily="18" charset="0"/>
                <a:ea typeface="ＭＳ Ｐゴシック" panose="020B0600070205080204" pitchFamily="34" charset="-128"/>
              </a:rPr>
              <a:t>which may also include relevant metadata such as time and location. Such data could</a:t>
            </a:r>
          </a:p>
          <a:p>
            <a:r>
              <a:rPr lang="en-US" altLang="en-US">
                <a:latin typeface="Times New Roman" panose="02020603050405020304" pitchFamily="18" charset="0"/>
                <a:ea typeface="ＭＳ Ｐゴシック" panose="020B0600070205080204" pitchFamily="34" charset="-128"/>
              </a:rPr>
              <a:t>potentially be used by current and future employers, insurance companies, private</a:t>
            </a:r>
          </a:p>
          <a:p>
            <a:r>
              <a:rPr lang="en-US" altLang="en-US">
                <a:latin typeface="Times New Roman" panose="02020603050405020304" pitchFamily="18" charset="0"/>
                <a:ea typeface="ＭＳ Ｐゴシック" panose="020B0600070205080204" pitchFamily="34" charset="-128"/>
              </a:rPr>
              <a:t>investigators, and others, in their interactions with the individual, possibly to that</a:t>
            </a:r>
          </a:p>
          <a:p>
            <a:r>
              <a:rPr lang="en-US" altLang="en-US">
                <a:latin typeface="Times New Roman" panose="02020603050405020304" pitchFamily="18" charset="0"/>
                <a:ea typeface="ＭＳ Ｐゴシック" panose="020B0600070205080204" pitchFamily="34" charset="-128"/>
              </a:rPr>
              <a:t>individual’s detriment.</a:t>
            </a:r>
          </a:p>
        </p:txBody>
      </p:sp>
    </p:spTree>
    <p:extLst>
      <p:ext uri="{BB962C8B-B14F-4D97-AF65-F5344CB8AC3E}">
        <p14:creationId xmlns:p14="http://schemas.microsoft.com/office/powerpoint/2010/main" val="1253320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a:ln/>
        </p:spPr>
      </p:sp>
      <p:sp>
        <p:nvSpPr>
          <p:cNvPr id="706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ea typeface="ＭＳ Ｐゴシック" panose="020B0600070205080204" pitchFamily="34" charset="-128"/>
              </a:rPr>
              <a:t> Both policy and technical approaches are needed to protect privacy when</a:t>
            </a:r>
          </a:p>
          <a:p>
            <a:r>
              <a:rPr lang="en-US" altLang="en-US">
                <a:latin typeface="Times New Roman" panose="02020603050405020304" pitchFamily="18" charset="0"/>
                <a:ea typeface="ＭＳ Ｐゴシック" panose="020B0600070205080204" pitchFamily="34" charset="-128"/>
              </a:rPr>
              <a:t>both government and non-government organizations seek to learn as much as</a:t>
            </a:r>
          </a:p>
          <a:p>
            <a:r>
              <a:rPr lang="en-US" altLang="en-US">
                <a:latin typeface="Times New Roman" panose="02020603050405020304" pitchFamily="18" charset="0"/>
                <a:ea typeface="ＭＳ Ｐゴシック" panose="020B0600070205080204" pitchFamily="34" charset="-128"/>
              </a:rPr>
              <a:t>possible about individuals. In terms of technical approaches, the requirements for</a:t>
            </a:r>
          </a:p>
          <a:p>
            <a:r>
              <a:rPr lang="en-US" altLang="en-US">
                <a:latin typeface="Times New Roman" panose="02020603050405020304" pitchFamily="18" charset="0"/>
                <a:ea typeface="ＭＳ Ｐゴシック" panose="020B0600070205080204" pitchFamily="34" charset="-128"/>
              </a:rPr>
              <a:t>privacy protection for data stored on information systems can be addressed in part</a:t>
            </a:r>
          </a:p>
          <a:p>
            <a:r>
              <a:rPr lang="en-US" altLang="en-US">
                <a:latin typeface="Times New Roman" panose="02020603050405020304" pitchFamily="18" charset="0"/>
                <a:ea typeface="ＭＳ Ｐゴシック" panose="020B0600070205080204" pitchFamily="34" charset="-128"/>
              </a:rPr>
              <a:t>using the technical mechanisms developed for database security, as we discussed</a:t>
            </a:r>
          </a:p>
          <a:p>
            <a:r>
              <a:rPr lang="en-US" altLang="en-US">
                <a:latin typeface="Times New Roman" panose="02020603050405020304" pitchFamily="18" charset="0"/>
                <a:ea typeface="ＭＳ Ｐゴシック" panose="020B0600070205080204" pitchFamily="34" charset="-128"/>
              </a:rPr>
              <a:t>in Chapter 5.</a:t>
            </a:r>
          </a:p>
          <a:p>
            <a:endParaRPr lang="en-US" altLang="en-US">
              <a:latin typeface="Times New Roman" panose="02020603050405020304" pitchFamily="18" charset="0"/>
              <a:ea typeface="ＭＳ Ｐゴシック" panose="020B0600070205080204" pitchFamily="34" charset="-128"/>
            </a:endParaRPr>
          </a:p>
          <a:p>
            <a:r>
              <a:rPr lang="en-US" altLang="en-US">
                <a:latin typeface="Times New Roman" panose="02020603050405020304" pitchFamily="18" charset="0"/>
                <a:ea typeface="ＭＳ Ｐゴシック" panose="020B0600070205080204" pitchFamily="34" charset="-128"/>
              </a:rPr>
              <a:t>With regard to social media sites, technical controls include the provision of</a:t>
            </a:r>
          </a:p>
          <a:p>
            <a:r>
              <a:rPr lang="en-US" altLang="en-US">
                <a:latin typeface="Times New Roman" panose="02020603050405020304" pitchFamily="18" charset="0"/>
                <a:ea typeface="ＭＳ Ｐゴシック" panose="020B0600070205080204" pitchFamily="34" charset="-128"/>
              </a:rPr>
              <a:t>suitable privacy settings to manage who can view data on individuals, and notification</a:t>
            </a:r>
          </a:p>
          <a:p>
            <a:r>
              <a:rPr lang="en-US" altLang="en-US">
                <a:latin typeface="Times New Roman" panose="02020603050405020304" pitchFamily="18" charset="0"/>
                <a:ea typeface="ＭＳ Ｐゴシック" panose="020B0600070205080204" pitchFamily="34" charset="-128"/>
              </a:rPr>
              <a:t>when one individual is referenced or tagged in another’s content. That is, by providing</a:t>
            </a:r>
          </a:p>
          <a:p>
            <a:r>
              <a:rPr lang="en-US" altLang="en-US">
                <a:latin typeface="Times New Roman" panose="02020603050405020304" pitchFamily="18" charset="0"/>
                <a:ea typeface="ＭＳ Ｐゴシック" panose="020B0600070205080204" pitchFamily="34" charset="-128"/>
              </a:rPr>
              <a:t>suitable access controls to this data, but on a scale far larger than that used in most</a:t>
            </a:r>
          </a:p>
          <a:p>
            <a:r>
              <a:rPr lang="en-US" altLang="en-US">
                <a:latin typeface="Times New Roman" panose="02020603050405020304" pitchFamily="18" charset="0"/>
                <a:ea typeface="ＭＳ Ｐゴシック" panose="020B0600070205080204" pitchFamily="34" charset="-128"/>
              </a:rPr>
              <a:t>IT systems. Although social media sites include some form of these controls, they</a:t>
            </a:r>
          </a:p>
          <a:p>
            <a:r>
              <a:rPr lang="en-US" altLang="en-US">
                <a:latin typeface="Times New Roman" panose="02020603050405020304" pitchFamily="18" charset="0"/>
                <a:ea typeface="ＭＳ Ｐゴシック" panose="020B0600070205080204" pitchFamily="34" charset="-128"/>
              </a:rPr>
              <a:t>are constantly changing. This causes frustration for users, who struggle to keep up to</a:t>
            </a:r>
          </a:p>
          <a:p>
            <a:r>
              <a:rPr lang="en-US" altLang="en-US">
                <a:latin typeface="Times New Roman" panose="02020603050405020304" pitchFamily="18" charset="0"/>
                <a:ea typeface="ＭＳ Ｐゴシック" panose="020B0600070205080204" pitchFamily="34" charset="-128"/>
              </a:rPr>
              <a:t>date with these mechanisms, and also indicates that the most appropriate controls</a:t>
            </a:r>
          </a:p>
          <a:p>
            <a:r>
              <a:rPr lang="en-US" altLang="en-US">
                <a:latin typeface="Times New Roman" panose="02020603050405020304" pitchFamily="18" charset="0"/>
                <a:ea typeface="ＭＳ Ｐゴシック" panose="020B0600070205080204" pitchFamily="34" charset="-128"/>
              </a:rPr>
              <a:t>have yet to be found.</a:t>
            </a:r>
          </a:p>
          <a:p>
            <a:endParaRPr lang="en-US" altLang="en-US">
              <a:latin typeface="Times New Roman" panose="02020603050405020304" pitchFamily="18" charset="0"/>
              <a:ea typeface="ＭＳ Ｐゴシック" panose="020B0600070205080204" pitchFamily="34" charset="-128"/>
            </a:endParaRPr>
          </a:p>
          <a:p>
            <a:r>
              <a:rPr lang="en-US" altLang="en-US">
                <a:latin typeface="Times New Roman" panose="02020603050405020304" pitchFamily="18" charset="0"/>
                <a:ea typeface="ＭＳ Ｐゴシック" panose="020B0600070205080204" pitchFamily="34" charset="-128"/>
              </a:rPr>
              <a:t>Another technical approach for managing privacy concerns in big data analysis</a:t>
            </a:r>
          </a:p>
          <a:p>
            <a:r>
              <a:rPr lang="en-US" altLang="en-US">
                <a:latin typeface="Times New Roman" panose="02020603050405020304" pitchFamily="18" charset="0"/>
                <a:ea typeface="ＭＳ Ｐゴシック" panose="020B0600070205080204" pitchFamily="34" charset="-128"/>
              </a:rPr>
              <a:t>is to anonymize the data, removing any personally identifying information, before</a:t>
            </a:r>
          </a:p>
          <a:p>
            <a:r>
              <a:rPr lang="en-US" altLang="en-US">
                <a:latin typeface="Times New Roman" panose="02020603050405020304" pitchFamily="18" charset="0"/>
                <a:ea typeface="ＭＳ Ｐゴシック" panose="020B0600070205080204" pitchFamily="34" charset="-128"/>
              </a:rPr>
              <a:t>release to researchers or other organizations for analysis. Unfortunately, a number of</a:t>
            </a:r>
          </a:p>
          <a:p>
            <a:r>
              <a:rPr lang="en-US" altLang="en-US">
                <a:latin typeface="Times New Roman" panose="02020603050405020304" pitchFamily="18" charset="0"/>
                <a:ea typeface="ＭＳ Ｐゴシック" panose="020B0600070205080204" pitchFamily="34" charset="-128"/>
              </a:rPr>
              <a:t>recent examples have shown that such data can sometimes be reidentified, indicating</a:t>
            </a:r>
          </a:p>
          <a:p>
            <a:r>
              <a:rPr lang="en-US" altLang="en-US">
                <a:latin typeface="Times New Roman" panose="02020603050405020304" pitchFamily="18" charset="0"/>
                <a:ea typeface="ＭＳ Ｐゴシック" panose="020B0600070205080204" pitchFamily="34" charset="-128"/>
              </a:rPr>
              <a:t> that great care is needed with this approach. Done correctly, though, it does enable</a:t>
            </a:r>
          </a:p>
          <a:p>
            <a:r>
              <a:rPr lang="en-US" altLang="en-US">
                <a:latin typeface="Times New Roman" panose="02020603050405020304" pitchFamily="18" charset="0"/>
                <a:ea typeface="ＭＳ Ｐゴシック" panose="020B0600070205080204" pitchFamily="34" charset="-128"/>
              </a:rPr>
              <a:t>the benefits from big data analysis whilst avoiding issues of individual privacy concerns.</a:t>
            </a:r>
          </a:p>
          <a:p>
            <a:r>
              <a:rPr lang="en-US" altLang="en-US">
                <a:latin typeface="Times New Roman" panose="02020603050405020304" pitchFamily="18" charset="0"/>
                <a:ea typeface="ＭＳ Ｐゴシック" panose="020B0600070205080204" pitchFamily="34" charset="-128"/>
              </a:rPr>
              <a:t>[HORO15] notes a recent US Federal Trade Commission framework that combines</a:t>
            </a:r>
          </a:p>
          <a:p>
            <a:r>
              <a:rPr lang="en-US" altLang="en-US">
                <a:latin typeface="Times New Roman" panose="02020603050405020304" pitchFamily="18" charset="0"/>
                <a:ea typeface="ＭＳ Ｐゴシック" panose="020B0600070205080204" pitchFamily="34" charset="-128"/>
              </a:rPr>
              <a:t>technical and policy mechanisms which encourages this approach by protecting</a:t>
            </a:r>
          </a:p>
          <a:p>
            <a:r>
              <a:rPr lang="en-US" altLang="en-US">
                <a:latin typeface="Times New Roman" panose="02020603050405020304" pitchFamily="18" charset="0"/>
                <a:ea typeface="ＭＳ Ｐゴシック" panose="020B0600070205080204" pitchFamily="34" charset="-128"/>
              </a:rPr>
              <a:t>against re identification of anonymized data.</a:t>
            </a:r>
          </a:p>
          <a:p>
            <a:endParaRPr lang="en-US" altLang="en-US">
              <a:latin typeface="Times New Roman" panose="02020603050405020304" pitchFamily="18" charset="0"/>
              <a:ea typeface="ＭＳ Ｐゴシック" panose="020B0600070205080204" pitchFamily="34" charset="-128"/>
            </a:endParaRPr>
          </a:p>
        </p:txBody>
      </p:sp>
      <p:sp>
        <p:nvSpPr>
          <p:cNvPr id="706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72B0B51-75EC-4A15-A690-DB74797EAE6C}" type="slidenum">
              <a:rPr lang="en-AU" altLang="en-US">
                <a:latin typeface="Arial" panose="020B0604020202020204" pitchFamily="34" charset="0"/>
              </a:rPr>
              <a:pPr>
                <a:spcBef>
                  <a:spcPct val="0"/>
                </a:spcBef>
              </a:pPr>
              <a:t>27</a:t>
            </a:fld>
            <a:endParaRPr lang="en-AU" altLang="en-US">
              <a:latin typeface="Arial" panose="020B0604020202020204" pitchFamily="34" charset="0"/>
            </a:endParaRPr>
          </a:p>
        </p:txBody>
      </p:sp>
    </p:spTree>
    <p:extLst>
      <p:ext uri="{BB962C8B-B14F-4D97-AF65-F5344CB8AC3E}">
        <p14:creationId xmlns:p14="http://schemas.microsoft.com/office/powerpoint/2010/main" val="2995706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noTextEdit="1"/>
          </p:cNvSpPr>
          <p:nvPr>
            <p:ph type="sldImg"/>
          </p:nvPr>
        </p:nvSpPr>
        <p:spPr>
          <a:ln/>
        </p:spPr>
      </p:sp>
      <p:sp>
        <p:nvSpPr>
          <p:cNvPr id="1116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ea typeface="ＭＳ Ｐゴシック" panose="020B0600070205080204" pitchFamily="34" charset="-128"/>
              </a:rPr>
              <a:t> In terms of policy, guidelines are needed to manage the use and reuse of big data,</a:t>
            </a:r>
          </a:p>
          <a:p>
            <a:r>
              <a:rPr lang="en-US" altLang="en-US">
                <a:latin typeface="Times New Roman" panose="02020603050405020304" pitchFamily="18" charset="0"/>
                <a:ea typeface="ＭＳ Ｐゴシック" panose="020B0600070205080204" pitchFamily="34" charset="-128"/>
              </a:rPr>
              <a:t>ensuring suitable constraints are imposed in order to preserve privacy. [CLAR15]</a:t>
            </a:r>
          </a:p>
          <a:p>
            <a:r>
              <a:rPr lang="en-US" altLang="en-US">
                <a:latin typeface="Times New Roman" panose="02020603050405020304" pitchFamily="18" charset="0"/>
                <a:ea typeface="ＭＳ Ｐゴシック" panose="020B0600070205080204" pitchFamily="34" charset="-128"/>
              </a:rPr>
              <a:t>details a set of guidelines for the use of digital data in human research, but which</a:t>
            </a:r>
          </a:p>
          <a:p>
            <a:r>
              <a:rPr lang="en-US" altLang="en-US">
                <a:latin typeface="Times New Roman" panose="02020603050405020304" pitchFamily="18" charset="0"/>
                <a:ea typeface="ＭＳ Ｐゴシック" panose="020B0600070205080204" pitchFamily="34" charset="-128"/>
              </a:rPr>
              <a:t>could easily be applied in other areas. The guidelines address the following areas:</a:t>
            </a:r>
          </a:p>
          <a:p>
            <a:endParaRPr lang="en-US" altLang="en-US">
              <a:latin typeface="Times New Roman" panose="02020603050405020304" pitchFamily="18" charset="0"/>
              <a:ea typeface="ＭＳ Ｐゴシック" panose="020B0600070205080204" pitchFamily="34" charset="-128"/>
            </a:endParaRPr>
          </a:p>
          <a:p>
            <a:r>
              <a:rPr lang="en-US" altLang="en-US" b="1">
                <a:latin typeface="Times New Roman" panose="02020603050405020304" pitchFamily="18" charset="0"/>
                <a:ea typeface="ＭＳ Ｐゴシック" panose="020B0600070205080204" pitchFamily="34" charset="-128"/>
              </a:rPr>
              <a:t>• Consent: </a:t>
            </a:r>
            <a:r>
              <a:rPr lang="en-US" altLang="en-US">
                <a:latin typeface="Times New Roman" panose="02020603050405020304" pitchFamily="18" charset="0"/>
                <a:ea typeface="ＭＳ Ｐゴシック" panose="020B0600070205080204" pitchFamily="34" charset="-128"/>
              </a:rPr>
              <a:t>Ensuring participants can make informed decisions about their</a:t>
            </a:r>
          </a:p>
          <a:p>
            <a:r>
              <a:rPr lang="en-US" altLang="en-US">
                <a:latin typeface="Times New Roman" panose="02020603050405020304" pitchFamily="18" charset="0"/>
                <a:ea typeface="ＭＳ Ｐゴシック" panose="020B0600070205080204" pitchFamily="34" charset="-128"/>
              </a:rPr>
              <a:t>Participation in the research.</a:t>
            </a:r>
          </a:p>
          <a:p>
            <a:endParaRPr lang="en-US" altLang="en-US" b="1">
              <a:latin typeface="Times New Roman" panose="02020603050405020304" pitchFamily="18" charset="0"/>
              <a:ea typeface="ＭＳ Ｐゴシック" panose="020B0600070205080204" pitchFamily="34" charset="-128"/>
            </a:endParaRPr>
          </a:p>
          <a:p>
            <a:r>
              <a:rPr lang="en-US" altLang="en-US" b="1">
                <a:latin typeface="Times New Roman" panose="02020603050405020304" pitchFamily="18" charset="0"/>
                <a:ea typeface="ＭＳ Ｐゴシック" panose="020B0600070205080204" pitchFamily="34" charset="-128"/>
              </a:rPr>
              <a:t>• Privacy and confidentiality: </a:t>
            </a:r>
            <a:r>
              <a:rPr lang="en-US" altLang="en-US">
                <a:latin typeface="Times New Roman" panose="02020603050405020304" pitchFamily="18" charset="0"/>
                <a:ea typeface="ＭＳ Ｐゴシック" panose="020B0600070205080204" pitchFamily="34" charset="-128"/>
              </a:rPr>
              <a:t>Privacy is the control that individuals have over</a:t>
            </a:r>
          </a:p>
          <a:p>
            <a:r>
              <a:rPr lang="en-US" altLang="en-US">
                <a:latin typeface="Times New Roman" panose="02020603050405020304" pitchFamily="18" charset="0"/>
                <a:ea typeface="ＭＳ Ｐゴシック" panose="020B0600070205080204" pitchFamily="34" charset="-128"/>
              </a:rPr>
              <a:t>who can access their personal information. Confidentiality is the principle that</a:t>
            </a:r>
          </a:p>
          <a:p>
            <a:r>
              <a:rPr lang="en-US" altLang="en-US">
                <a:latin typeface="Times New Roman" panose="02020603050405020304" pitchFamily="18" charset="0"/>
                <a:ea typeface="ＭＳ Ｐゴシック" panose="020B0600070205080204" pitchFamily="34" charset="-128"/>
              </a:rPr>
              <a:t>only authorized persons should have access to information.</a:t>
            </a:r>
          </a:p>
          <a:p>
            <a:endParaRPr lang="en-US" altLang="en-US">
              <a:latin typeface="Times New Roman" panose="02020603050405020304" pitchFamily="18" charset="0"/>
              <a:ea typeface="ＭＳ Ｐゴシック" panose="020B0600070205080204" pitchFamily="34" charset="-128"/>
            </a:endParaRPr>
          </a:p>
          <a:p>
            <a:r>
              <a:rPr lang="en-US" altLang="en-US" b="1">
                <a:latin typeface="Times New Roman" panose="02020603050405020304" pitchFamily="18" charset="0"/>
                <a:ea typeface="ＭＳ Ｐゴシック" panose="020B0600070205080204" pitchFamily="34" charset="-128"/>
              </a:rPr>
              <a:t>• Ownership and authorship:  </a:t>
            </a:r>
            <a:r>
              <a:rPr lang="en-US" altLang="en-US">
                <a:latin typeface="Times New Roman" panose="02020603050405020304" pitchFamily="18" charset="0"/>
                <a:ea typeface="ＭＳ Ｐゴシック" panose="020B0600070205080204" pitchFamily="34" charset="-128"/>
              </a:rPr>
              <a:t>Addresses who has responsibility for the data, and at</a:t>
            </a:r>
          </a:p>
          <a:p>
            <a:r>
              <a:rPr lang="en-US" altLang="en-US">
                <a:latin typeface="Times New Roman" panose="02020603050405020304" pitchFamily="18" charset="0"/>
                <a:ea typeface="ＭＳ Ｐゴシック" panose="020B0600070205080204" pitchFamily="34" charset="-128"/>
              </a:rPr>
              <a:t>what point does an individual give up their right to control their personal data.</a:t>
            </a:r>
          </a:p>
          <a:p>
            <a:endParaRPr lang="en-US" altLang="en-US">
              <a:latin typeface="Times New Roman" panose="02020603050405020304" pitchFamily="18" charset="0"/>
              <a:ea typeface="ＭＳ Ｐゴシック" panose="020B0600070205080204" pitchFamily="34" charset="-128"/>
            </a:endParaRPr>
          </a:p>
          <a:p>
            <a:r>
              <a:rPr lang="en-US" altLang="en-US" b="1">
                <a:latin typeface="Times New Roman" panose="02020603050405020304" pitchFamily="18" charset="0"/>
                <a:ea typeface="ＭＳ Ｐゴシック" panose="020B0600070205080204" pitchFamily="34" charset="-128"/>
              </a:rPr>
              <a:t>• Data sharing—assessing the social benefits of research: </a:t>
            </a:r>
            <a:r>
              <a:rPr lang="en-US" altLang="en-US">
                <a:latin typeface="Times New Roman" panose="02020603050405020304" pitchFamily="18" charset="0"/>
                <a:ea typeface="ＭＳ Ｐゴシック" panose="020B0600070205080204" pitchFamily="34" charset="-128"/>
              </a:rPr>
              <a:t>The social benefits that</a:t>
            </a:r>
          </a:p>
          <a:p>
            <a:r>
              <a:rPr lang="en-US" altLang="en-US">
                <a:latin typeface="Times New Roman" panose="02020603050405020304" pitchFamily="18" charset="0"/>
                <a:ea typeface="ＭＳ Ｐゴシック" panose="020B0600070205080204" pitchFamily="34" charset="-128"/>
              </a:rPr>
              <a:t>result from data matching and reuse of data from one source or research project</a:t>
            </a:r>
          </a:p>
          <a:p>
            <a:r>
              <a:rPr lang="en-US" altLang="en-US">
                <a:latin typeface="Times New Roman" panose="02020603050405020304" pitchFamily="18" charset="0"/>
                <a:ea typeface="ＭＳ Ｐゴシック" panose="020B0600070205080204" pitchFamily="34" charset="-128"/>
              </a:rPr>
              <a:t>in another.</a:t>
            </a:r>
          </a:p>
          <a:p>
            <a:endParaRPr lang="en-US" altLang="en-US">
              <a:latin typeface="Times New Roman" panose="02020603050405020304" pitchFamily="18" charset="0"/>
              <a:ea typeface="ＭＳ Ｐゴシック" panose="020B0600070205080204" pitchFamily="34" charset="-128"/>
            </a:endParaRPr>
          </a:p>
          <a:p>
            <a:r>
              <a:rPr lang="en-US" altLang="en-US">
                <a:latin typeface="Times New Roman" panose="02020603050405020304" pitchFamily="18" charset="0"/>
                <a:ea typeface="ＭＳ Ｐゴシック" panose="020B0600070205080204" pitchFamily="34" charset="-128"/>
              </a:rPr>
              <a:t>• </a:t>
            </a:r>
            <a:r>
              <a:rPr lang="en-US" altLang="en-US" b="1">
                <a:latin typeface="Times New Roman" panose="02020603050405020304" pitchFamily="18" charset="0"/>
                <a:ea typeface="ＭＳ Ｐゴシック" panose="020B0600070205080204" pitchFamily="34" charset="-128"/>
              </a:rPr>
              <a:t>Governance and custodianship: </a:t>
            </a:r>
            <a:r>
              <a:rPr lang="en-US" altLang="en-US">
                <a:latin typeface="Times New Roman" panose="02020603050405020304" pitchFamily="18" charset="0"/>
                <a:ea typeface="ＭＳ Ｐゴシック" panose="020B0600070205080204" pitchFamily="34" charset="-128"/>
              </a:rPr>
              <a:t>Oversight and implementation of the management,</a:t>
            </a:r>
          </a:p>
          <a:p>
            <a:r>
              <a:rPr lang="en-US" altLang="en-US">
                <a:latin typeface="Times New Roman" panose="02020603050405020304" pitchFamily="18" charset="0"/>
                <a:ea typeface="ＭＳ Ｐゴシック" panose="020B0600070205080204" pitchFamily="34" charset="-128"/>
              </a:rPr>
              <a:t>organization, access, and preservation of digital data.</a:t>
            </a:r>
          </a:p>
          <a:p>
            <a:endParaRPr lang="en-US" altLang="en-US">
              <a:latin typeface="Times New Roman" panose="02020603050405020304" pitchFamily="18" charset="0"/>
              <a:ea typeface="ＭＳ Ｐゴシック" panose="020B0600070205080204" pitchFamily="34" charset="-128"/>
            </a:endParaRPr>
          </a:p>
          <a:p>
            <a:r>
              <a:rPr lang="en-US" altLang="en-US">
                <a:latin typeface="Times New Roman" panose="02020603050405020304" pitchFamily="18" charset="0"/>
                <a:ea typeface="ＭＳ Ｐゴシック" panose="020B0600070205080204" pitchFamily="34" charset="-128"/>
              </a:rPr>
              <a:t> In another policy approach, [POLO13] argues that a suitable cost-benefit analysis</a:t>
            </a:r>
          </a:p>
          <a:p>
            <a:r>
              <a:rPr lang="en-US" altLang="en-US">
                <a:latin typeface="Times New Roman" panose="02020603050405020304" pitchFamily="18" charset="0"/>
                <a:ea typeface="ＭＳ Ｐゴシック" panose="020B0600070205080204" pitchFamily="34" charset="-128"/>
              </a:rPr>
              <a:t>by decision makers of big data systems should balance the clear privacy costs</a:t>
            </a:r>
          </a:p>
          <a:p>
            <a:r>
              <a:rPr lang="en-US" altLang="en-US">
                <a:latin typeface="Times New Roman" panose="02020603050405020304" pitchFamily="18" charset="0"/>
                <a:ea typeface="ＭＳ Ｐゴシック" panose="020B0600070205080204" pitchFamily="34" charset="-128"/>
              </a:rPr>
              <a:t>against the benefits of the use of big data. It suggests focusing on who  are the beneficiaries</a:t>
            </a:r>
          </a:p>
          <a:p>
            <a:r>
              <a:rPr lang="en-US" altLang="en-US">
                <a:latin typeface="Times New Roman" panose="02020603050405020304" pitchFamily="18" charset="0"/>
                <a:ea typeface="ＭＳ Ｐゴシック" panose="020B0600070205080204" pitchFamily="34" charset="-128"/>
              </a:rPr>
              <a:t>of big data analysis, what  is the nature of the perceived benefits, and with</a:t>
            </a:r>
          </a:p>
          <a:p>
            <a:r>
              <a:rPr lang="en-US" altLang="en-US">
                <a:latin typeface="Times New Roman" panose="02020603050405020304" pitchFamily="18" charset="0"/>
                <a:ea typeface="ＭＳ Ｐゴシック" panose="020B0600070205080204" pitchFamily="34" charset="-128"/>
              </a:rPr>
              <a:t>what level of certainty  can those benefits be realized. In doing so, it offers ways to take</a:t>
            </a:r>
          </a:p>
          <a:p>
            <a:r>
              <a:rPr lang="en-US" altLang="en-US">
                <a:latin typeface="Times New Roman" panose="02020603050405020304" pitchFamily="18" charset="0"/>
                <a:ea typeface="ＭＳ Ｐゴシック" panose="020B0600070205080204" pitchFamily="34" charset="-128"/>
              </a:rPr>
              <a:t>account of benefits that accrue not only to businesses but also to individuals and to</a:t>
            </a:r>
          </a:p>
          <a:p>
            <a:r>
              <a:rPr lang="en-US" altLang="en-US">
                <a:latin typeface="Times New Roman" panose="02020603050405020304" pitchFamily="18" charset="0"/>
                <a:ea typeface="ＭＳ Ｐゴシック" panose="020B0600070205080204" pitchFamily="34" charset="-128"/>
              </a:rPr>
              <a:t>society at large that result from this use.</a:t>
            </a:r>
          </a:p>
          <a:p>
            <a:endParaRPr lang="en-US" altLang="en-US">
              <a:latin typeface="Times New Roman" panose="02020603050405020304" pitchFamily="18" charset="0"/>
              <a:ea typeface="ＭＳ Ｐゴシック" panose="020B0600070205080204" pitchFamily="34" charset="-128"/>
            </a:endParaRPr>
          </a:p>
          <a:p>
            <a:r>
              <a:rPr lang="en-US" altLang="en-US">
                <a:latin typeface="Times New Roman" panose="02020603050405020304" pitchFamily="18" charset="0"/>
                <a:ea typeface="ＭＳ Ｐゴシック" panose="020B0600070205080204" pitchFamily="34" charset="-128"/>
              </a:rPr>
              <a:t>We also see changes in laws in various countries in response to some of these</a:t>
            </a:r>
          </a:p>
          <a:p>
            <a:r>
              <a:rPr lang="en-US" altLang="en-US">
                <a:latin typeface="Times New Roman" panose="02020603050405020304" pitchFamily="18" charset="0"/>
                <a:ea typeface="ＭＳ Ｐゴシック" panose="020B0600070205080204" pitchFamily="34" charset="-128"/>
              </a:rPr>
              <a:t>concerns. With regard to the use of mass versus targeted surveillance, [LYON15] discusses</a:t>
            </a:r>
          </a:p>
          <a:p>
            <a:r>
              <a:rPr lang="en-US" altLang="en-US">
                <a:latin typeface="Times New Roman" panose="02020603050405020304" pitchFamily="18" charset="0"/>
                <a:ea typeface="ＭＳ Ｐゴシック" panose="020B0600070205080204" pitchFamily="34" charset="-128"/>
              </a:rPr>
              <a:t>changes in laws in several countries, including the United States and the United</a:t>
            </a:r>
          </a:p>
          <a:p>
            <a:r>
              <a:rPr lang="en-US" altLang="en-US">
                <a:latin typeface="Times New Roman" panose="02020603050405020304" pitchFamily="18" charset="0"/>
                <a:ea typeface="ＭＳ Ｐゴシック" panose="020B0600070205080204" pitchFamily="34" charset="-128"/>
              </a:rPr>
              <a:t>Kingdom, that aim to limit bulk collection of metadata. These laws attempt to better</a:t>
            </a:r>
          </a:p>
          <a:p>
            <a:r>
              <a:rPr lang="en-US" altLang="en-US">
                <a:latin typeface="Times New Roman" panose="02020603050405020304" pitchFamily="18" charset="0"/>
                <a:ea typeface="ＭＳ Ｐゴシック" panose="020B0600070205080204" pitchFamily="34" charset="-128"/>
              </a:rPr>
              <a:t>regulate the mass surveillance efforts of the NSA and its sister agencies, and address</a:t>
            </a:r>
          </a:p>
          <a:p>
            <a:r>
              <a:rPr lang="en-US" altLang="en-US">
                <a:latin typeface="Times New Roman" panose="02020603050405020304" pitchFamily="18" charset="0"/>
                <a:ea typeface="ＭＳ Ｐゴシック" panose="020B0600070205080204" pitchFamily="34" charset="-128"/>
              </a:rPr>
              <a:t>the concern that metadata is regarded as personal data by many individuals, despite</a:t>
            </a:r>
          </a:p>
          <a:p>
            <a:r>
              <a:rPr lang="en-US" altLang="en-US">
                <a:latin typeface="Times New Roman" panose="02020603050405020304" pitchFamily="18" charset="0"/>
                <a:ea typeface="ＭＳ Ｐゴシック" panose="020B0600070205080204" pitchFamily="34" charset="-128"/>
              </a:rPr>
              <a:t>arguments to the contrary by these agencies. The paper continues by exploring the</a:t>
            </a:r>
          </a:p>
          <a:p>
            <a:r>
              <a:rPr lang="en-US" altLang="en-US">
                <a:latin typeface="Times New Roman" panose="02020603050405020304" pitchFamily="18" charset="0"/>
                <a:ea typeface="ＭＳ Ｐゴシック" panose="020B0600070205080204" pitchFamily="34" charset="-128"/>
              </a:rPr>
              <a:t>research challenges in the field of surveillance studies that could assist in further</a:t>
            </a:r>
          </a:p>
          <a:p>
            <a:r>
              <a:rPr lang="en-US" altLang="en-US">
                <a:latin typeface="Times New Roman" panose="02020603050405020304" pitchFamily="18" charset="0"/>
                <a:ea typeface="ＭＳ Ｐゴシック" panose="020B0600070205080204" pitchFamily="34" charset="-128"/>
              </a:rPr>
              <a:t>developing the understanding of and response to these issues. [RYAN16] discusses</a:t>
            </a:r>
          </a:p>
          <a:p>
            <a:r>
              <a:rPr lang="en-US" altLang="en-US">
                <a:latin typeface="Times New Roman" panose="02020603050405020304" pitchFamily="18" charset="0"/>
                <a:ea typeface="ＭＳ Ｐゴシック" panose="020B0600070205080204" pitchFamily="34" charset="-128"/>
              </a:rPr>
              <a:t>how recent decisions of the courts in the United Kingdom, the European Union,</a:t>
            </a:r>
          </a:p>
          <a:p>
            <a:r>
              <a:rPr lang="en-US" altLang="en-US">
                <a:latin typeface="Times New Roman" panose="02020603050405020304" pitchFamily="18" charset="0"/>
                <a:ea typeface="ＭＳ Ｐゴシック" panose="020B0600070205080204" pitchFamily="34" charset="-128"/>
              </a:rPr>
              <a:t>and Canada address the tension between security benefits resulting from big data</a:t>
            </a:r>
          </a:p>
          <a:p>
            <a:r>
              <a:rPr lang="en-US" altLang="en-US">
                <a:latin typeface="Times New Roman" panose="02020603050405020304" pitchFamily="18" charset="0"/>
                <a:ea typeface="ＭＳ Ｐゴシック" panose="020B0600070205080204" pitchFamily="34" charset="-128"/>
              </a:rPr>
              <a:t>analysis of metadata gathered from mobile phone and Internet usage, and personal</a:t>
            </a:r>
          </a:p>
          <a:p>
            <a:r>
              <a:rPr lang="en-US" altLang="en-US">
                <a:latin typeface="Times New Roman" panose="02020603050405020304" pitchFamily="18" charset="0"/>
                <a:ea typeface="ＭＳ Ｐゴシック" panose="020B0600070205080204" pitchFamily="34" charset="-128"/>
              </a:rPr>
              <a:t>privacy. These responses include declaring some legislation invalid, and in other cases</a:t>
            </a:r>
          </a:p>
          <a:p>
            <a:r>
              <a:rPr lang="en-US" altLang="en-US">
                <a:latin typeface="Times New Roman" panose="02020603050405020304" pitchFamily="18" charset="0"/>
                <a:ea typeface="ＭＳ Ｐゴシック" panose="020B0600070205080204" pitchFamily="34" charset="-128"/>
              </a:rPr>
              <a:t>imposing safeguards designed to further protect privacy rights. It notes that key issues</a:t>
            </a:r>
          </a:p>
          <a:p>
            <a:r>
              <a:rPr lang="en-US" altLang="en-US">
                <a:latin typeface="Times New Roman" panose="02020603050405020304" pitchFamily="18" charset="0"/>
                <a:ea typeface="ＭＳ Ｐゴシック" panose="020B0600070205080204" pitchFamily="34" charset="-128"/>
              </a:rPr>
              <a:t>addressed in these cases include the areas of justification  of necessary but proportional</a:t>
            </a:r>
          </a:p>
          <a:p>
            <a:r>
              <a:rPr lang="en-US" altLang="en-US">
                <a:latin typeface="Times New Roman" panose="02020603050405020304" pitchFamily="18" charset="0"/>
                <a:ea typeface="ＭＳ Ｐゴシック" panose="020B0600070205080204" pitchFamily="34" charset="-128"/>
              </a:rPr>
              <a:t>intrusion upon privacy rights, accountability  for such intrusions to independent</a:t>
            </a:r>
          </a:p>
          <a:p>
            <a:r>
              <a:rPr lang="en-US" altLang="en-US">
                <a:latin typeface="Times New Roman" panose="02020603050405020304" pitchFamily="18" charset="0"/>
                <a:ea typeface="ＭＳ Ｐゴシック" panose="020B0600070205080204" pitchFamily="34" charset="-128"/>
              </a:rPr>
              <a:t>authorities, and transparency  to the public on the types of intrusions permitted.</a:t>
            </a:r>
          </a:p>
          <a:p>
            <a:endParaRPr lang="en-US" altLang="en-US">
              <a:latin typeface="Times New Roman" panose="02020603050405020304" pitchFamily="18" charset="0"/>
              <a:ea typeface="ＭＳ Ｐゴシック" panose="020B0600070205080204" pitchFamily="34" charset="-128"/>
            </a:endParaRPr>
          </a:p>
          <a:p>
            <a:endParaRPr lang="en-US" altLang="en-US">
              <a:latin typeface="Times New Roman" panose="02020603050405020304" pitchFamily="18" charset="0"/>
              <a:ea typeface="ＭＳ Ｐゴシック" panose="020B0600070205080204" pitchFamily="34" charset="-128"/>
            </a:endParaRPr>
          </a:p>
        </p:txBody>
      </p:sp>
      <p:sp>
        <p:nvSpPr>
          <p:cNvPr id="1116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71B337E-F4A0-4984-9418-5F2CA5168732}" type="slidenum">
              <a:rPr lang="en-AU" altLang="en-US"/>
              <a:pPr/>
              <a:t>28</a:t>
            </a:fld>
            <a:endParaRPr lang="en-AU" altLang="en-US"/>
          </a:p>
        </p:txBody>
      </p:sp>
    </p:spTree>
    <p:extLst>
      <p:ext uri="{BB962C8B-B14F-4D97-AF65-F5344CB8AC3E}">
        <p14:creationId xmlns:p14="http://schemas.microsoft.com/office/powerpoint/2010/main" val="2654087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54CA5AA-DA9D-412F-8F7B-C98A533018C7}" type="slidenum">
              <a:rPr lang="en-AU" altLang="en-US">
                <a:latin typeface="Arial" panose="020B0604020202020204" pitchFamily="34" charset="0"/>
              </a:rPr>
              <a:pPr>
                <a:spcBef>
                  <a:spcPct val="0"/>
                </a:spcBef>
              </a:pPr>
              <a:t>29</a:t>
            </a:fld>
            <a:endParaRPr lang="en-AU" altLang="en-US">
              <a:latin typeface="Arial" panose="020B0604020202020204" pitchFamily="34" charset="0"/>
            </a:endParaRPr>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Because of the ubiquity and importance of information systems in organization of</a:t>
            </a:r>
          </a:p>
          <a:p>
            <a:pPr eaLnBrk="1" hangingPunct="1"/>
            <a:r>
              <a:rPr lang="en-US" altLang="en-US">
                <a:latin typeface="Times New Roman" panose="02020603050405020304" pitchFamily="18" charset="0"/>
                <a:ea typeface="ＭＳ Ｐゴシック" panose="020B0600070205080204" pitchFamily="34" charset="-128"/>
              </a:rPr>
              <a:t>all types, there are many potential misuses and abuses of information and electronic</a:t>
            </a:r>
          </a:p>
          <a:p>
            <a:pPr eaLnBrk="1" hangingPunct="1"/>
            <a:r>
              <a:rPr lang="en-US" altLang="en-US">
                <a:latin typeface="Times New Roman" panose="02020603050405020304" pitchFamily="18" charset="0"/>
                <a:ea typeface="ＭＳ Ｐゴシック" panose="020B0600070205080204" pitchFamily="34" charset="-128"/>
              </a:rPr>
              <a:t>communication that create privacy and security problems. In addition to questions</a:t>
            </a:r>
          </a:p>
          <a:p>
            <a:pPr eaLnBrk="1" hangingPunct="1"/>
            <a:r>
              <a:rPr lang="en-US" altLang="en-US">
                <a:latin typeface="Times New Roman" panose="02020603050405020304" pitchFamily="18" charset="0"/>
                <a:ea typeface="ＭＳ Ｐゴシック" panose="020B0600070205080204" pitchFamily="34" charset="-128"/>
              </a:rPr>
              <a:t>of legality, misuse and abuse raise concerns of ethics. Ethics refers to a system of</a:t>
            </a:r>
          </a:p>
          <a:p>
            <a:pPr eaLnBrk="1" hangingPunct="1"/>
            <a:r>
              <a:rPr lang="en-US" altLang="en-US">
                <a:latin typeface="Times New Roman" panose="02020603050405020304" pitchFamily="18" charset="0"/>
                <a:ea typeface="ＭＳ Ｐゴシック" panose="020B0600070205080204" pitchFamily="34" charset="-128"/>
              </a:rPr>
              <a:t>moral principles that relates to the benefits and harms of particular actions, and to</a:t>
            </a:r>
          </a:p>
          <a:p>
            <a:pPr eaLnBrk="1" hangingPunct="1"/>
            <a:r>
              <a:rPr lang="en-US" altLang="en-US">
                <a:latin typeface="Times New Roman" panose="02020603050405020304" pitchFamily="18" charset="0"/>
                <a:ea typeface="ＭＳ Ｐゴシック" panose="020B0600070205080204" pitchFamily="34" charset="-128"/>
              </a:rPr>
              <a:t>the rightness and wrongness of motives and ends of those actions. In this section,</a:t>
            </a:r>
          </a:p>
          <a:p>
            <a:pPr eaLnBrk="1" hangingPunct="1"/>
            <a:r>
              <a:rPr lang="en-US" altLang="en-US">
                <a:latin typeface="Times New Roman" panose="02020603050405020304" pitchFamily="18" charset="0"/>
                <a:ea typeface="ＭＳ Ｐゴシック" panose="020B0600070205080204" pitchFamily="34" charset="-128"/>
              </a:rPr>
              <a:t>we look at ethical issues as they relate to computer and information system security.</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To a certain extent, a characterization of what constitutes ethical behavior for</a:t>
            </a:r>
          </a:p>
          <a:p>
            <a:pPr eaLnBrk="1" hangingPunct="1"/>
            <a:r>
              <a:rPr lang="en-US" altLang="en-US">
                <a:latin typeface="Times New Roman" panose="02020603050405020304" pitchFamily="18" charset="0"/>
                <a:ea typeface="ＭＳ Ｐゴシック" panose="020B0600070205080204" pitchFamily="34" charset="-128"/>
              </a:rPr>
              <a:t>those who work with or have access to information systems is not unique to this</a:t>
            </a:r>
          </a:p>
          <a:p>
            <a:pPr eaLnBrk="1" hangingPunct="1"/>
            <a:r>
              <a:rPr lang="en-US" altLang="en-US">
                <a:latin typeface="Times New Roman" panose="02020603050405020304" pitchFamily="18" charset="0"/>
                <a:ea typeface="ＭＳ Ｐゴシック" panose="020B0600070205080204" pitchFamily="34" charset="-128"/>
              </a:rPr>
              <a:t>context. The basic ethical principles developed by civilizations apply. However,</a:t>
            </a:r>
          </a:p>
          <a:p>
            <a:pPr eaLnBrk="1" hangingPunct="1"/>
            <a:r>
              <a:rPr lang="en-US" altLang="en-US">
                <a:latin typeface="Times New Roman" panose="02020603050405020304" pitchFamily="18" charset="0"/>
                <a:ea typeface="ＭＳ Ｐゴシック" panose="020B0600070205080204" pitchFamily="34" charset="-128"/>
              </a:rPr>
              <a:t>there are some unique considerations surrounding computers and information</a:t>
            </a:r>
          </a:p>
          <a:p>
            <a:pPr eaLnBrk="1" hangingPunct="1"/>
            <a:r>
              <a:rPr lang="en-US" altLang="en-US">
                <a:latin typeface="Times New Roman" panose="02020603050405020304" pitchFamily="18" charset="0"/>
                <a:ea typeface="ＭＳ Ｐゴシック" panose="020B0600070205080204" pitchFamily="34" charset="-128"/>
              </a:rPr>
              <a:t>systems. First, computer technology makes possible a scale of activities not</a:t>
            </a:r>
          </a:p>
          <a:p>
            <a:pPr eaLnBrk="1" hangingPunct="1"/>
            <a:r>
              <a:rPr lang="en-US" altLang="en-US">
                <a:latin typeface="Times New Roman" panose="02020603050405020304" pitchFamily="18" charset="0"/>
                <a:ea typeface="ＭＳ Ｐゴシック" panose="020B0600070205080204" pitchFamily="34" charset="-128"/>
              </a:rPr>
              <a:t>possible before. This includes a larger scale of recordkeeping, particularly on individuals,</a:t>
            </a:r>
          </a:p>
          <a:p>
            <a:pPr eaLnBrk="1" hangingPunct="1"/>
            <a:r>
              <a:rPr lang="en-US" altLang="en-US">
                <a:latin typeface="Times New Roman" panose="02020603050405020304" pitchFamily="18" charset="0"/>
                <a:ea typeface="ＭＳ Ｐゴシック" panose="020B0600070205080204" pitchFamily="34" charset="-128"/>
              </a:rPr>
              <a:t>with the ability to develop finer-grained personal information collection</a:t>
            </a:r>
          </a:p>
          <a:p>
            <a:pPr eaLnBrk="1" hangingPunct="1"/>
            <a:r>
              <a:rPr lang="en-US" altLang="en-US">
                <a:latin typeface="Times New Roman" panose="02020603050405020304" pitchFamily="18" charset="0"/>
                <a:ea typeface="ＭＳ Ｐゴシック" panose="020B0600070205080204" pitchFamily="34" charset="-128"/>
              </a:rPr>
              <a:t>and more precise data mining and data matching. The expanded scale of communications</a:t>
            </a:r>
          </a:p>
          <a:p>
            <a:pPr eaLnBrk="1" hangingPunct="1"/>
            <a:r>
              <a:rPr lang="en-US" altLang="en-US">
                <a:latin typeface="Times New Roman" panose="02020603050405020304" pitchFamily="18" charset="0"/>
                <a:ea typeface="ＭＳ Ｐゴシック" panose="020B0600070205080204" pitchFamily="34" charset="-128"/>
              </a:rPr>
              <a:t>and the expanded scale of interconnection brought about by the Internet</a:t>
            </a:r>
          </a:p>
          <a:p>
            <a:pPr eaLnBrk="1" hangingPunct="1"/>
            <a:r>
              <a:rPr lang="en-US" altLang="en-US">
                <a:latin typeface="Times New Roman" panose="02020603050405020304" pitchFamily="18" charset="0"/>
                <a:ea typeface="ＭＳ Ｐゴシック" panose="020B0600070205080204" pitchFamily="34" charset="-128"/>
              </a:rPr>
              <a:t>magnify the power of an individual to do harm. Second, computer technology has</a:t>
            </a:r>
          </a:p>
          <a:p>
            <a:pPr eaLnBrk="1" hangingPunct="1"/>
            <a:r>
              <a:rPr lang="en-US" altLang="en-US">
                <a:latin typeface="Times New Roman" panose="02020603050405020304" pitchFamily="18" charset="0"/>
                <a:ea typeface="ＭＳ Ｐゴシック" panose="020B0600070205080204" pitchFamily="34" charset="-128"/>
              </a:rPr>
              <a:t>involved the creation of new types of entities for which no agreed ethical rules</a:t>
            </a:r>
          </a:p>
          <a:p>
            <a:pPr eaLnBrk="1" hangingPunct="1"/>
            <a:r>
              <a:rPr lang="en-US" altLang="en-US">
                <a:latin typeface="Times New Roman" panose="02020603050405020304" pitchFamily="18" charset="0"/>
                <a:ea typeface="ＭＳ Ｐゴシック" panose="020B0600070205080204" pitchFamily="34" charset="-128"/>
              </a:rPr>
              <a:t>have previously been formed, such as databases, Web browsers, chat rooms, cookies,</a:t>
            </a:r>
          </a:p>
          <a:p>
            <a:pPr eaLnBrk="1" hangingPunct="1"/>
            <a:r>
              <a:rPr lang="en-US" altLang="en-US">
                <a:latin typeface="Times New Roman" panose="02020603050405020304" pitchFamily="18" charset="0"/>
                <a:ea typeface="ＭＳ Ｐゴシック" panose="020B0600070205080204" pitchFamily="34" charset="-128"/>
              </a:rPr>
              <a:t>and so on.</a:t>
            </a:r>
          </a:p>
        </p:txBody>
      </p:sp>
    </p:spTree>
    <p:extLst>
      <p:ext uri="{BB962C8B-B14F-4D97-AF65-F5344CB8AC3E}">
        <p14:creationId xmlns:p14="http://schemas.microsoft.com/office/powerpoint/2010/main" val="2288164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ED4FAD2-B3CB-4692-A6E2-76C6A35F8C68}" type="slidenum">
              <a:rPr lang="en-AU" altLang="en-US">
                <a:latin typeface="Arial" panose="020B0604020202020204" pitchFamily="34" charset="0"/>
              </a:rPr>
              <a:pPr>
                <a:spcBef>
                  <a:spcPct val="0"/>
                </a:spcBef>
              </a:pPr>
              <a:t>32</a:t>
            </a:fld>
            <a:endParaRPr lang="en-AU" altLang="en-US">
              <a:latin typeface="Arial" panose="020B0604020202020204" pitchFamily="34" charset="0"/>
            </a:endParaRPr>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Further, it has always been the case that those with special knowledge or</a:t>
            </a:r>
          </a:p>
          <a:p>
            <a:pPr eaLnBrk="1" hangingPunct="1"/>
            <a:r>
              <a:rPr lang="en-US" altLang="en-US">
                <a:latin typeface="Times New Roman" panose="02020603050405020304" pitchFamily="18" charset="0"/>
                <a:ea typeface="ＭＳ Ｐゴシック" panose="020B0600070205080204" pitchFamily="34" charset="-128"/>
              </a:rPr>
              <a:t>special skills have additional ethical obligations beyond those common to all</a:t>
            </a:r>
          </a:p>
          <a:p>
            <a:pPr eaLnBrk="1" hangingPunct="1"/>
            <a:r>
              <a:rPr lang="en-US" altLang="en-US">
                <a:latin typeface="Times New Roman" panose="02020603050405020304" pitchFamily="18" charset="0"/>
                <a:ea typeface="ＭＳ Ｐゴシック" panose="020B0600070205080204" pitchFamily="34" charset="-128"/>
              </a:rPr>
              <a:t>humanity. We can illustrate this in terms of an ethical hierarchy ( Figure 19.5 ), based</a:t>
            </a:r>
          </a:p>
          <a:p>
            <a:pPr eaLnBrk="1" hangingPunct="1"/>
            <a:r>
              <a:rPr lang="en-US" altLang="en-US">
                <a:latin typeface="Times New Roman" panose="02020603050405020304" pitchFamily="18" charset="0"/>
                <a:ea typeface="ＭＳ Ｐゴシック" panose="020B0600070205080204" pitchFamily="34" charset="-128"/>
              </a:rPr>
              <a:t>on one discussed in [GOTT99]. At the top of the hierarchy are the ethical values</a:t>
            </a:r>
          </a:p>
          <a:p>
            <a:pPr eaLnBrk="1" hangingPunct="1"/>
            <a:r>
              <a:rPr lang="en-US" altLang="en-US">
                <a:latin typeface="Times New Roman" panose="02020603050405020304" pitchFamily="18" charset="0"/>
                <a:ea typeface="ＭＳ Ｐゴシック" panose="020B0600070205080204" pitchFamily="34" charset="-128"/>
              </a:rPr>
              <a:t>professionals share with all human beings, such as integrity, fairness, and justice.</a:t>
            </a:r>
          </a:p>
          <a:p>
            <a:pPr eaLnBrk="1" hangingPunct="1"/>
            <a:r>
              <a:rPr lang="en-US" altLang="en-US">
                <a:latin typeface="Times New Roman" panose="02020603050405020304" pitchFamily="18" charset="0"/>
                <a:ea typeface="ＭＳ Ｐゴシック" panose="020B0600070205080204" pitchFamily="34" charset="-128"/>
              </a:rPr>
              <a:t>Being a professional with special training imposes additional ethical obligations</a:t>
            </a:r>
          </a:p>
          <a:p>
            <a:pPr eaLnBrk="1" hangingPunct="1"/>
            <a:r>
              <a:rPr lang="en-US" altLang="en-US">
                <a:latin typeface="Times New Roman" panose="02020603050405020304" pitchFamily="18" charset="0"/>
                <a:ea typeface="ＭＳ Ｐゴシック" panose="020B0600070205080204" pitchFamily="34" charset="-128"/>
              </a:rPr>
              <a:t>with respect to those affected by his or her work. General principles applicable to</a:t>
            </a:r>
          </a:p>
          <a:p>
            <a:pPr eaLnBrk="1" hangingPunct="1"/>
            <a:r>
              <a:rPr lang="en-US" altLang="en-US">
                <a:latin typeface="Times New Roman" panose="02020603050405020304" pitchFamily="18" charset="0"/>
                <a:ea typeface="ＭＳ Ｐゴシック" panose="020B0600070205080204" pitchFamily="34" charset="-128"/>
              </a:rPr>
              <a:t>all professionals arise at this level. Finally, each profession has associated with it</a:t>
            </a:r>
          </a:p>
          <a:p>
            <a:pPr eaLnBrk="1" hangingPunct="1"/>
            <a:r>
              <a:rPr lang="en-US" altLang="en-US">
                <a:latin typeface="Times New Roman" panose="02020603050405020304" pitchFamily="18" charset="0"/>
                <a:ea typeface="ＭＳ Ｐゴシック" panose="020B0600070205080204" pitchFamily="34" charset="-128"/>
              </a:rPr>
              <a:t>specific ethical values and obligations related to the specific knowledge of those</a:t>
            </a:r>
          </a:p>
          <a:p>
            <a:pPr eaLnBrk="1" hangingPunct="1"/>
            <a:r>
              <a:rPr lang="en-US" altLang="en-US">
                <a:latin typeface="Times New Roman" panose="02020603050405020304" pitchFamily="18" charset="0"/>
                <a:ea typeface="ＭＳ Ｐゴシック" panose="020B0600070205080204" pitchFamily="34" charset="-128"/>
              </a:rPr>
              <a:t>in the profession and the powers that they have to affect others. Most professions</a:t>
            </a:r>
          </a:p>
          <a:p>
            <a:pPr eaLnBrk="1" hangingPunct="1"/>
            <a:r>
              <a:rPr lang="en-US" altLang="en-US">
                <a:latin typeface="Times New Roman" panose="02020603050405020304" pitchFamily="18" charset="0"/>
                <a:ea typeface="ＭＳ Ｐゴシック" panose="020B0600070205080204" pitchFamily="34" charset="-128"/>
              </a:rPr>
              <a:t>embody all of these levels in a professional code of conduct, a subject discussed</a:t>
            </a:r>
          </a:p>
          <a:p>
            <a:pPr eaLnBrk="1" hangingPunct="1"/>
            <a:r>
              <a:rPr lang="en-US" altLang="en-US">
                <a:latin typeface="Times New Roman" panose="02020603050405020304" pitchFamily="18" charset="0"/>
                <a:ea typeface="ＭＳ Ｐゴシック" panose="020B0600070205080204" pitchFamily="34" charset="-128"/>
              </a:rPr>
              <a:t>subsequently.</a:t>
            </a:r>
          </a:p>
        </p:txBody>
      </p:sp>
    </p:spTree>
    <p:extLst>
      <p:ext uri="{BB962C8B-B14F-4D97-AF65-F5344CB8AC3E}">
        <p14:creationId xmlns:p14="http://schemas.microsoft.com/office/powerpoint/2010/main" val="3839384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D43B1F0-80C5-4EF7-9CB7-9AD47A1F4A44}" type="slidenum">
              <a:rPr lang="en-AU" altLang="en-US">
                <a:latin typeface="Arial" panose="020B0604020202020204" pitchFamily="34" charset="0"/>
              </a:rPr>
              <a:pPr>
                <a:spcBef>
                  <a:spcPct val="0"/>
                </a:spcBef>
              </a:pPr>
              <a:t>33</a:t>
            </a:fld>
            <a:endParaRPr lang="en-AU" altLang="en-US">
              <a:latin typeface="Arial" panose="020B0604020202020204" pitchFamily="34" charset="0"/>
            </a:endParaRPr>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Let us turn now more specifically to the ethical issues that arise from computer</a:t>
            </a:r>
          </a:p>
          <a:p>
            <a:pPr eaLnBrk="1" hangingPunct="1"/>
            <a:r>
              <a:rPr lang="en-US" altLang="en-US">
                <a:latin typeface="Times New Roman" panose="02020603050405020304" pitchFamily="18" charset="0"/>
                <a:ea typeface="ＭＳ Ｐゴシック" panose="020B0600070205080204" pitchFamily="34" charset="-128"/>
              </a:rPr>
              <a:t>technology. Computers have become the primary repository of both personal information</a:t>
            </a:r>
          </a:p>
          <a:p>
            <a:pPr eaLnBrk="1" hangingPunct="1"/>
            <a:r>
              <a:rPr lang="en-US" altLang="en-US">
                <a:latin typeface="Times New Roman" panose="02020603050405020304" pitchFamily="18" charset="0"/>
                <a:ea typeface="ＭＳ Ｐゴシック" panose="020B0600070205080204" pitchFamily="34" charset="-128"/>
              </a:rPr>
              <a:t>and negotiable assets, such as bank records, securities records, and other</a:t>
            </a:r>
          </a:p>
          <a:p>
            <a:pPr eaLnBrk="1" hangingPunct="1"/>
            <a:r>
              <a:rPr lang="en-US" altLang="en-US">
                <a:latin typeface="Times New Roman" panose="02020603050405020304" pitchFamily="18" charset="0"/>
                <a:ea typeface="ＭＳ Ｐゴシック" panose="020B0600070205080204" pitchFamily="34" charset="-128"/>
              </a:rPr>
              <a:t>financial information. Other types of databases, both statistical and otherwise, are</a:t>
            </a:r>
          </a:p>
          <a:p>
            <a:pPr eaLnBrk="1" hangingPunct="1"/>
            <a:r>
              <a:rPr lang="en-US" altLang="en-US">
                <a:latin typeface="Times New Roman" panose="02020603050405020304" pitchFamily="18" charset="0"/>
                <a:ea typeface="ＭＳ Ｐゴシック" panose="020B0600070205080204" pitchFamily="34" charset="-128"/>
              </a:rPr>
              <a:t>assets with considerable value. These assets can only be viewed, created, and altered</a:t>
            </a:r>
          </a:p>
          <a:p>
            <a:pPr eaLnBrk="1" hangingPunct="1"/>
            <a:r>
              <a:rPr lang="en-US" altLang="en-US">
                <a:latin typeface="Times New Roman" panose="02020603050405020304" pitchFamily="18" charset="0"/>
                <a:ea typeface="ＭＳ Ｐゴシック" panose="020B0600070205080204" pitchFamily="34" charset="-128"/>
              </a:rPr>
              <a:t>by technical and automated means. Those who can understand and exploit the</a:t>
            </a:r>
          </a:p>
          <a:p>
            <a:pPr eaLnBrk="1" hangingPunct="1"/>
            <a:r>
              <a:rPr lang="en-US" altLang="en-US">
                <a:latin typeface="Times New Roman" panose="02020603050405020304" pitchFamily="18" charset="0"/>
                <a:ea typeface="ＭＳ Ｐゴシック" panose="020B0600070205080204" pitchFamily="34" charset="-128"/>
              </a:rPr>
              <a:t>technology, plus those who have obtained access permission, have power related to</a:t>
            </a:r>
          </a:p>
          <a:p>
            <a:pPr eaLnBrk="1" hangingPunct="1"/>
            <a:r>
              <a:rPr lang="en-US" altLang="en-US">
                <a:latin typeface="Times New Roman" panose="02020603050405020304" pitchFamily="18" charset="0"/>
                <a:ea typeface="ＭＳ Ｐゴシック" panose="020B0600070205080204" pitchFamily="34" charset="-128"/>
              </a:rPr>
              <a:t>those assets.</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A classic paper on computers and ethics [PARK88] points out that ethical</a:t>
            </a:r>
          </a:p>
          <a:p>
            <a:pPr eaLnBrk="1" hangingPunct="1"/>
            <a:r>
              <a:rPr lang="en-US" altLang="en-US">
                <a:latin typeface="Times New Roman" panose="02020603050405020304" pitchFamily="18" charset="0"/>
                <a:ea typeface="ＭＳ Ｐゴシック" panose="020B0600070205080204" pitchFamily="34" charset="-128"/>
              </a:rPr>
              <a:t>issues arise as the result of the roles of computers, such as the following:</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 </a:t>
            </a:r>
            <a:r>
              <a:rPr lang="en-US" altLang="en-US" b="1">
                <a:latin typeface="Times New Roman" panose="02020603050405020304" pitchFamily="18" charset="0"/>
                <a:ea typeface="ＭＳ Ｐゴシック" panose="020B0600070205080204" pitchFamily="34" charset="-128"/>
              </a:rPr>
              <a:t>Repositories and processors of information: </a:t>
            </a:r>
            <a:r>
              <a:rPr lang="en-US" altLang="en-US">
                <a:latin typeface="Times New Roman" panose="02020603050405020304" pitchFamily="18" charset="0"/>
                <a:ea typeface="ＭＳ Ｐゴシック" panose="020B0600070205080204" pitchFamily="34" charset="-128"/>
              </a:rPr>
              <a:t>Unauthorized use of otherwise</a:t>
            </a:r>
          </a:p>
          <a:p>
            <a:pPr eaLnBrk="1" hangingPunct="1"/>
            <a:r>
              <a:rPr lang="en-US" altLang="en-US">
                <a:latin typeface="Times New Roman" panose="02020603050405020304" pitchFamily="18" charset="0"/>
                <a:ea typeface="ＭＳ Ｐゴシック" panose="020B0600070205080204" pitchFamily="34" charset="-128"/>
              </a:rPr>
              <a:t>unused computer services or of information stored in computers raises questions</a:t>
            </a:r>
          </a:p>
          <a:p>
            <a:pPr eaLnBrk="1" hangingPunct="1"/>
            <a:r>
              <a:rPr lang="en-US" altLang="en-US">
                <a:latin typeface="Times New Roman" panose="02020603050405020304" pitchFamily="18" charset="0"/>
                <a:ea typeface="ＭＳ Ｐゴシック" panose="020B0600070205080204" pitchFamily="34" charset="-128"/>
              </a:rPr>
              <a:t>of appropriateness or fairness.</a:t>
            </a:r>
          </a:p>
          <a:p>
            <a:pPr eaLnBrk="1" hangingPunct="1"/>
            <a:endParaRPr lang="en-US" altLang="en-US" b="1">
              <a:latin typeface="Times New Roman" panose="02020603050405020304" pitchFamily="18" charset="0"/>
              <a:ea typeface="ＭＳ Ｐゴシック" panose="020B0600070205080204" pitchFamily="34" charset="-128"/>
            </a:endParaRPr>
          </a:p>
          <a:p>
            <a:pPr eaLnBrk="1" hangingPunct="1"/>
            <a:r>
              <a:rPr lang="en-US" altLang="en-US" b="1">
                <a:latin typeface="Times New Roman" panose="02020603050405020304" pitchFamily="18" charset="0"/>
                <a:ea typeface="ＭＳ Ｐゴシック" panose="020B0600070205080204" pitchFamily="34" charset="-128"/>
              </a:rPr>
              <a:t>• Producers of new forms and types of assets: </a:t>
            </a:r>
            <a:r>
              <a:rPr lang="en-US" altLang="en-US">
                <a:latin typeface="Times New Roman" panose="02020603050405020304" pitchFamily="18" charset="0"/>
                <a:ea typeface="ＭＳ Ｐゴシック" panose="020B0600070205080204" pitchFamily="34" charset="-128"/>
              </a:rPr>
              <a:t>For example, computer programs</a:t>
            </a:r>
          </a:p>
          <a:p>
            <a:pPr eaLnBrk="1" hangingPunct="1"/>
            <a:r>
              <a:rPr lang="en-US" altLang="en-US">
                <a:latin typeface="Times New Roman" panose="02020603050405020304" pitchFamily="18" charset="0"/>
                <a:ea typeface="ＭＳ Ｐゴシック" panose="020B0600070205080204" pitchFamily="34" charset="-128"/>
              </a:rPr>
              <a:t>are entirely new types of assets, possibly not subject to the same concepts of</a:t>
            </a:r>
          </a:p>
          <a:p>
            <a:pPr eaLnBrk="1" hangingPunct="1"/>
            <a:r>
              <a:rPr lang="en-US" altLang="en-US">
                <a:latin typeface="Times New Roman" panose="02020603050405020304" pitchFamily="18" charset="0"/>
                <a:ea typeface="ＭＳ Ｐゴシック" panose="020B0600070205080204" pitchFamily="34" charset="-128"/>
              </a:rPr>
              <a:t>ownership as other assets.</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b="1">
                <a:latin typeface="Times New Roman" panose="02020603050405020304" pitchFamily="18" charset="0"/>
                <a:ea typeface="ＭＳ Ｐゴシック" panose="020B0600070205080204" pitchFamily="34" charset="-128"/>
              </a:rPr>
              <a:t>• Instruments of acts: </a:t>
            </a:r>
            <a:r>
              <a:rPr lang="en-US" altLang="en-US">
                <a:latin typeface="Times New Roman" panose="02020603050405020304" pitchFamily="18" charset="0"/>
                <a:ea typeface="ＭＳ Ｐゴシック" panose="020B0600070205080204" pitchFamily="34" charset="-128"/>
              </a:rPr>
              <a:t>To what degree must computer services and users of computers,</a:t>
            </a:r>
          </a:p>
          <a:p>
            <a:pPr eaLnBrk="1" hangingPunct="1"/>
            <a:r>
              <a:rPr lang="en-US" altLang="en-US">
                <a:latin typeface="Times New Roman" panose="02020603050405020304" pitchFamily="18" charset="0"/>
                <a:ea typeface="ＭＳ Ｐゴシック" panose="020B0600070205080204" pitchFamily="34" charset="-128"/>
              </a:rPr>
              <a:t>data, and programs be responsible for the integrity and appropriateness</a:t>
            </a:r>
          </a:p>
          <a:p>
            <a:pPr eaLnBrk="1" hangingPunct="1"/>
            <a:r>
              <a:rPr lang="en-US" altLang="en-US">
                <a:latin typeface="Times New Roman" panose="02020603050405020304" pitchFamily="18" charset="0"/>
                <a:ea typeface="ＭＳ Ｐゴシック" panose="020B0600070205080204" pitchFamily="34" charset="-128"/>
              </a:rPr>
              <a:t>of computer output?</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b="1">
                <a:latin typeface="Times New Roman" panose="02020603050405020304" pitchFamily="18" charset="0"/>
                <a:ea typeface="ＭＳ Ｐゴシック" panose="020B0600070205080204" pitchFamily="34" charset="-128"/>
              </a:rPr>
              <a:t>• Symbols of intimidation and deception: </a:t>
            </a:r>
            <a:r>
              <a:rPr lang="en-US" altLang="en-US">
                <a:latin typeface="Times New Roman" panose="02020603050405020304" pitchFamily="18" charset="0"/>
                <a:ea typeface="ＭＳ Ｐゴシック" panose="020B0600070205080204" pitchFamily="34" charset="-128"/>
              </a:rPr>
              <a:t>The images of computers as thinking</a:t>
            </a:r>
          </a:p>
          <a:p>
            <a:pPr eaLnBrk="1" hangingPunct="1"/>
            <a:r>
              <a:rPr lang="en-US" altLang="en-US">
                <a:latin typeface="Times New Roman" panose="02020603050405020304" pitchFamily="18" charset="0"/>
                <a:ea typeface="ＭＳ Ｐゴシック" panose="020B0600070205080204" pitchFamily="34" charset="-128"/>
              </a:rPr>
              <a:t>machines, absolute truth producers, infallible, subject to blame, and as anthropomorphic</a:t>
            </a:r>
          </a:p>
          <a:p>
            <a:pPr eaLnBrk="1" hangingPunct="1"/>
            <a:r>
              <a:rPr lang="en-US" altLang="en-US">
                <a:latin typeface="Times New Roman" panose="02020603050405020304" pitchFamily="18" charset="0"/>
                <a:ea typeface="ＭＳ Ｐゴシック" panose="020B0600070205080204" pitchFamily="34" charset="-128"/>
              </a:rPr>
              <a:t>replacements of humans who err should be carefully considered.</a:t>
            </a:r>
          </a:p>
        </p:txBody>
      </p:sp>
    </p:spTree>
    <p:extLst>
      <p:ext uri="{BB962C8B-B14F-4D97-AF65-F5344CB8AC3E}">
        <p14:creationId xmlns:p14="http://schemas.microsoft.com/office/powerpoint/2010/main" val="3122552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D2B4EA6-4598-4FEF-84B0-1D8F22073657}" type="slidenum">
              <a:rPr lang="en-AU" altLang="en-US">
                <a:latin typeface="Arial" panose="020B0604020202020204" pitchFamily="34" charset="0"/>
              </a:rPr>
              <a:pPr>
                <a:spcBef>
                  <a:spcPct val="0"/>
                </a:spcBef>
              </a:pPr>
              <a:t>3</a:t>
            </a:fld>
            <a:endParaRPr lang="en-AU" altLang="en-US">
              <a:latin typeface="Arial" panose="020B0604020202020204" pitchFamily="34"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The U.S. Department of Justice [DOJ00] categorizes computer crime based</a:t>
            </a:r>
          </a:p>
          <a:p>
            <a:pPr eaLnBrk="1" hangingPunct="1"/>
            <a:r>
              <a:rPr lang="en-US" altLang="en-US">
                <a:latin typeface="Times New Roman" panose="02020603050405020304" pitchFamily="18" charset="0"/>
                <a:ea typeface="ＭＳ Ｐゴシック" panose="020B0600070205080204" pitchFamily="34" charset="-128"/>
              </a:rPr>
              <a:t>on the role that the computer plays in the criminal activity, as follows:</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b="1">
                <a:latin typeface="Times New Roman" panose="02020603050405020304" pitchFamily="18" charset="0"/>
                <a:ea typeface="ＭＳ Ｐゴシック" panose="020B0600070205080204" pitchFamily="34" charset="-128"/>
              </a:rPr>
              <a:t>• Computers as targets: </a:t>
            </a:r>
            <a:r>
              <a:rPr lang="en-US" altLang="en-US">
                <a:latin typeface="Times New Roman" panose="02020603050405020304" pitchFamily="18" charset="0"/>
                <a:ea typeface="ＭＳ Ｐゴシック" panose="020B0600070205080204" pitchFamily="34" charset="-128"/>
              </a:rPr>
              <a:t>This form of crime targets a computer system, to</a:t>
            </a:r>
          </a:p>
          <a:p>
            <a:pPr eaLnBrk="1" hangingPunct="1"/>
            <a:r>
              <a:rPr lang="en-US" altLang="en-US">
                <a:latin typeface="Times New Roman" panose="02020603050405020304" pitchFamily="18" charset="0"/>
                <a:ea typeface="ＭＳ Ｐゴシック" panose="020B0600070205080204" pitchFamily="34" charset="-128"/>
              </a:rPr>
              <a:t>acquire information stored on that computer system, to control the target</a:t>
            </a:r>
          </a:p>
          <a:p>
            <a:pPr eaLnBrk="1" hangingPunct="1"/>
            <a:r>
              <a:rPr lang="en-US" altLang="en-US">
                <a:latin typeface="Times New Roman" panose="02020603050405020304" pitchFamily="18" charset="0"/>
                <a:ea typeface="ＭＳ Ｐゴシック" panose="020B0600070205080204" pitchFamily="34" charset="-128"/>
              </a:rPr>
              <a:t>system without authorization or payment (theft of service), or to alter the</a:t>
            </a:r>
          </a:p>
          <a:p>
            <a:pPr eaLnBrk="1" hangingPunct="1"/>
            <a:r>
              <a:rPr lang="en-US" altLang="en-US">
                <a:latin typeface="Times New Roman" panose="02020603050405020304" pitchFamily="18" charset="0"/>
                <a:ea typeface="ＭＳ Ｐゴシック" panose="020B0600070205080204" pitchFamily="34" charset="-128"/>
              </a:rPr>
              <a:t>integrity of data or interfere with the availability of the computer or server.</a:t>
            </a:r>
          </a:p>
          <a:p>
            <a:pPr eaLnBrk="1" hangingPunct="1"/>
            <a:r>
              <a:rPr lang="en-US" altLang="en-US">
                <a:latin typeface="Times New Roman" panose="02020603050405020304" pitchFamily="18" charset="0"/>
                <a:ea typeface="ＭＳ Ｐゴシック" panose="020B0600070205080204" pitchFamily="34" charset="-128"/>
              </a:rPr>
              <a:t>Using the terminology of Chapter 1 , this form of crime involves an attack on</a:t>
            </a:r>
          </a:p>
          <a:p>
            <a:pPr eaLnBrk="1" hangingPunct="1"/>
            <a:r>
              <a:rPr lang="en-US" altLang="en-US">
                <a:latin typeface="Times New Roman" panose="02020603050405020304" pitchFamily="18" charset="0"/>
                <a:ea typeface="ＭＳ Ｐゴシック" panose="020B0600070205080204" pitchFamily="34" charset="-128"/>
              </a:rPr>
              <a:t>data integrity, system integrity, data confidentiality, privacy, or availability.</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b="1">
                <a:latin typeface="Times New Roman" panose="02020603050405020304" pitchFamily="18" charset="0"/>
                <a:ea typeface="ＭＳ Ｐゴシック" panose="020B0600070205080204" pitchFamily="34" charset="-128"/>
              </a:rPr>
              <a:t>• Computers as storage devices: </a:t>
            </a:r>
            <a:r>
              <a:rPr lang="en-US" altLang="en-US">
                <a:latin typeface="Times New Roman" panose="02020603050405020304" pitchFamily="18" charset="0"/>
                <a:ea typeface="ＭＳ Ｐゴシック" panose="020B0600070205080204" pitchFamily="34" charset="-128"/>
              </a:rPr>
              <a:t>Computers can be used to further unlawful</a:t>
            </a:r>
          </a:p>
          <a:p>
            <a:pPr eaLnBrk="1" hangingPunct="1"/>
            <a:r>
              <a:rPr lang="en-US" altLang="en-US">
                <a:latin typeface="Times New Roman" panose="02020603050405020304" pitchFamily="18" charset="0"/>
                <a:ea typeface="ＭＳ Ｐゴシック" panose="020B0600070205080204" pitchFamily="34" charset="-128"/>
              </a:rPr>
              <a:t>activity by using a computer or a computer device as a passive storage medium.</a:t>
            </a:r>
          </a:p>
          <a:p>
            <a:pPr eaLnBrk="1" hangingPunct="1"/>
            <a:r>
              <a:rPr lang="en-US" altLang="en-US">
                <a:latin typeface="Times New Roman" panose="02020603050405020304" pitchFamily="18" charset="0"/>
                <a:ea typeface="ＭＳ Ｐゴシック" panose="020B0600070205080204" pitchFamily="34" charset="-128"/>
              </a:rPr>
              <a:t>For example, the computer can be used to store stolen password lists, credit</a:t>
            </a:r>
          </a:p>
          <a:p>
            <a:pPr eaLnBrk="1" hangingPunct="1"/>
            <a:r>
              <a:rPr lang="en-US" altLang="en-US">
                <a:latin typeface="Times New Roman" panose="02020603050405020304" pitchFamily="18" charset="0"/>
                <a:ea typeface="ＭＳ Ｐゴシック" panose="020B0600070205080204" pitchFamily="34" charset="-128"/>
              </a:rPr>
              <a:t>card or calling card numbers, proprietary corporate information, pornographic</a:t>
            </a:r>
          </a:p>
          <a:p>
            <a:pPr eaLnBrk="1" hangingPunct="1"/>
            <a:r>
              <a:rPr lang="en-US" altLang="en-US">
                <a:latin typeface="Times New Roman" panose="02020603050405020304" pitchFamily="18" charset="0"/>
                <a:ea typeface="ＭＳ Ｐゴシック" panose="020B0600070205080204" pitchFamily="34" charset="-128"/>
              </a:rPr>
              <a:t>image files, or “</a:t>
            </a:r>
            <a:r>
              <a:rPr lang="en-US" altLang="ja-JP">
                <a:latin typeface="Times New Roman" panose="02020603050405020304" pitchFamily="18" charset="0"/>
                <a:ea typeface="ＭＳ Ｐゴシック" panose="020B0600070205080204" pitchFamily="34" charset="-128"/>
              </a:rPr>
              <a:t>warez</a:t>
            </a:r>
            <a:r>
              <a:rPr lang="en-US" altLang="en-US">
                <a:latin typeface="Times New Roman" panose="02020603050405020304" pitchFamily="18" charset="0"/>
                <a:ea typeface="ＭＳ Ｐゴシック" panose="020B0600070205080204" pitchFamily="34" charset="-128"/>
              </a:rPr>
              <a:t>”</a:t>
            </a:r>
            <a:r>
              <a:rPr lang="en-US" altLang="ja-JP">
                <a:latin typeface="Times New Roman" panose="02020603050405020304" pitchFamily="18" charset="0"/>
                <a:ea typeface="ＭＳ Ｐゴシック" panose="020B0600070205080204" pitchFamily="34" charset="-128"/>
              </a:rPr>
              <a:t> (pirated commercial software).</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b="1">
                <a:latin typeface="Times New Roman" panose="02020603050405020304" pitchFamily="18" charset="0"/>
                <a:ea typeface="ＭＳ Ｐゴシック" panose="020B0600070205080204" pitchFamily="34" charset="-128"/>
              </a:rPr>
              <a:t>• Computers as communications tools: </a:t>
            </a:r>
            <a:r>
              <a:rPr lang="en-US" altLang="en-US">
                <a:latin typeface="Times New Roman" panose="02020603050405020304" pitchFamily="18" charset="0"/>
                <a:ea typeface="ＭＳ Ｐゴシック" panose="020B0600070205080204" pitchFamily="34" charset="-128"/>
              </a:rPr>
              <a:t>Many of the crimes falling within this</a:t>
            </a:r>
          </a:p>
          <a:p>
            <a:pPr eaLnBrk="1" hangingPunct="1"/>
            <a:r>
              <a:rPr lang="en-US" altLang="en-US">
                <a:latin typeface="Times New Roman" panose="02020603050405020304" pitchFamily="18" charset="0"/>
                <a:ea typeface="ＭＳ Ｐゴシック" panose="020B0600070205080204" pitchFamily="34" charset="-128"/>
              </a:rPr>
              <a:t>category are simply traditional crimes that are committed online. Examples</a:t>
            </a:r>
          </a:p>
          <a:p>
            <a:pPr eaLnBrk="1" hangingPunct="1"/>
            <a:r>
              <a:rPr lang="en-US" altLang="en-US">
                <a:latin typeface="Times New Roman" panose="02020603050405020304" pitchFamily="18" charset="0"/>
                <a:ea typeface="ＭＳ Ｐゴシック" panose="020B0600070205080204" pitchFamily="34" charset="-128"/>
              </a:rPr>
              <a:t>include the illegal sale of prescription drugs, controlled substances, alcohol,</a:t>
            </a:r>
          </a:p>
          <a:p>
            <a:pPr eaLnBrk="1" hangingPunct="1"/>
            <a:r>
              <a:rPr lang="en-US" altLang="en-US">
                <a:latin typeface="Times New Roman" panose="02020603050405020304" pitchFamily="18" charset="0"/>
                <a:ea typeface="ＭＳ Ｐゴシック" panose="020B0600070205080204" pitchFamily="34" charset="-128"/>
              </a:rPr>
              <a:t>and guns; fraud; gambling; and child pornography.</a:t>
            </a:r>
          </a:p>
        </p:txBody>
      </p:sp>
    </p:spTree>
    <p:extLst>
      <p:ext uri="{BB962C8B-B14F-4D97-AF65-F5344CB8AC3E}">
        <p14:creationId xmlns:p14="http://schemas.microsoft.com/office/powerpoint/2010/main" val="2145323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BE2357B-9935-40CC-92DD-807C01311A1A}" type="slidenum">
              <a:rPr lang="en-AU" altLang="en-US">
                <a:latin typeface="Arial" panose="020B0604020202020204" pitchFamily="34" charset="0"/>
              </a:rPr>
              <a:pPr>
                <a:spcBef>
                  <a:spcPct val="0"/>
                </a:spcBef>
              </a:pPr>
              <a:t>34</a:t>
            </a:fld>
            <a:endParaRPr lang="en-AU" altLang="en-US">
              <a:latin typeface="Arial" panose="020B0604020202020204" pitchFamily="34" charset="0"/>
            </a:endParaRPr>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ea typeface="ＭＳ Ｐゴシック" panose="020B0600070205080204" pitchFamily="34" charset="-128"/>
              </a:rPr>
              <a:t> We are concerned with balancing professional responsibilities with ethical</a:t>
            </a:r>
          </a:p>
          <a:p>
            <a:r>
              <a:rPr lang="en-US" altLang="en-US">
                <a:latin typeface="Times New Roman" panose="02020603050405020304" pitchFamily="18" charset="0"/>
                <a:ea typeface="ＭＳ Ｐゴシック" panose="020B0600070205080204" pitchFamily="34" charset="-128"/>
              </a:rPr>
              <a:t>or moral responsibilities. We cite two areas here of the types of ethical questions</a:t>
            </a:r>
          </a:p>
          <a:p>
            <a:r>
              <a:rPr lang="en-US" altLang="en-US">
                <a:latin typeface="Times New Roman" panose="02020603050405020304" pitchFamily="18" charset="0"/>
                <a:ea typeface="ＭＳ Ｐゴシック" panose="020B0600070205080204" pitchFamily="34" charset="-128"/>
              </a:rPr>
              <a:t>that face a computing or IT professional. The first is that IT professionals may find</a:t>
            </a:r>
          </a:p>
          <a:p>
            <a:r>
              <a:rPr lang="en-US" altLang="en-US">
                <a:latin typeface="Times New Roman" panose="02020603050405020304" pitchFamily="18" charset="0"/>
                <a:ea typeface="ＭＳ Ｐゴシック" panose="020B0600070205080204" pitchFamily="34" charset="-128"/>
              </a:rPr>
              <a:t>themselves in situations where their ethical duty as professionals comes into conflict</a:t>
            </a:r>
          </a:p>
          <a:p>
            <a:r>
              <a:rPr lang="en-US" altLang="en-US">
                <a:latin typeface="Times New Roman" panose="02020603050405020304" pitchFamily="18" charset="0"/>
                <a:ea typeface="ＭＳ Ｐゴシック" panose="020B0600070205080204" pitchFamily="34" charset="-128"/>
              </a:rPr>
              <a:t>with loyalty to their employer. Such a conflict may give rise for an employee</a:t>
            </a:r>
          </a:p>
          <a:p>
            <a:r>
              <a:rPr lang="en-US" altLang="en-US">
                <a:latin typeface="Times New Roman" panose="02020603050405020304" pitchFamily="18" charset="0"/>
                <a:ea typeface="ＭＳ Ｐゴシック" panose="020B0600070205080204" pitchFamily="34" charset="-128"/>
              </a:rPr>
              <a:t>to consider “blowing the whistle,” or exposing a situation that can harm the public</a:t>
            </a:r>
          </a:p>
          <a:p>
            <a:r>
              <a:rPr lang="en-US" altLang="en-US">
                <a:latin typeface="Times New Roman" panose="02020603050405020304" pitchFamily="18" charset="0"/>
                <a:ea typeface="ＭＳ Ｐゴシック" panose="020B0600070205080204" pitchFamily="34" charset="-128"/>
              </a:rPr>
              <a:t>or a company’s customers. For example, a software developer may know that a</a:t>
            </a:r>
          </a:p>
          <a:p>
            <a:r>
              <a:rPr lang="en-US" altLang="en-US">
                <a:latin typeface="Times New Roman" panose="02020603050405020304" pitchFamily="18" charset="0"/>
                <a:ea typeface="ＭＳ Ｐゴシック" panose="020B0600070205080204" pitchFamily="34" charset="-128"/>
              </a:rPr>
              <a:t>product is scheduled to ship with inadequate testing to meet the employer’s deadlines.</a:t>
            </a:r>
          </a:p>
          <a:p>
            <a:r>
              <a:rPr lang="en-US" altLang="en-US">
                <a:latin typeface="Times New Roman" panose="02020603050405020304" pitchFamily="18" charset="0"/>
                <a:ea typeface="ＭＳ Ｐゴシック" panose="020B0600070205080204" pitchFamily="34" charset="-128"/>
              </a:rPr>
              <a:t>The decision of whether to blow the whistle is one of the most difficult that</a:t>
            </a:r>
          </a:p>
          <a:p>
            <a:r>
              <a:rPr lang="en-US" altLang="en-US">
                <a:latin typeface="Times New Roman" panose="02020603050405020304" pitchFamily="18" charset="0"/>
                <a:ea typeface="ＭＳ Ｐゴシック" panose="020B0600070205080204" pitchFamily="34" charset="-128"/>
              </a:rPr>
              <a:t>an IT professional can face. Organizations have a duty to provide alternative, less</a:t>
            </a:r>
          </a:p>
          <a:p>
            <a:r>
              <a:rPr lang="en-US" altLang="en-US">
                <a:latin typeface="Times New Roman" panose="02020603050405020304" pitchFamily="18" charset="0"/>
                <a:ea typeface="ＭＳ Ｐゴシック" panose="020B0600070205080204" pitchFamily="34" charset="-128"/>
              </a:rPr>
              <a:t>extreme opportunities for the employee, such as an in-house ombudsperson coupled</a:t>
            </a:r>
          </a:p>
          <a:p>
            <a:r>
              <a:rPr lang="en-US" altLang="en-US">
                <a:latin typeface="Times New Roman" panose="02020603050405020304" pitchFamily="18" charset="0"/>
                <a:ea typeface="ＭＳ Ｐゴシック" panose="020B0600070205080204" pitchFamily="34" charset="-128"/>
              </a:rPr>
              <a:t>with a commitment not to penalize employees for exposing problems in-house.</a:t>
            </a:r>
          </a:p>
          <a:p>
            <a:pPr eaLnBrk="1" hangingPunct="1"/>
            <a:r>
              <a:rPr lang="en-US" altLang="en-US">
                <a:latin typeface="Times New Roman" panose="02020603050405020304" pitchFamily="18" charset="0"/>
                <a:ea typeface="ＭＳ Ｐゴシック" panose="020B0600070205080204" pitchFamily="34" charset="-128"/>
              </a:rPr>
              <a:t>Additionally, professional societies should provide a mechanism whereby society</a:t>
            </a:r>
          </a:p>
          <a:p>
            <a:pPr eaLnBrk="1" hangingPunct="1"/>
            <a:r>
              <a:rPr lang="en-US" altLang="en-US">
                <a:latin typeface="Times New Roman" panose="02020603050405020304" pitchFamily="18" charset="0"/>
                <a:ea typeface="ＭＳ Ｐゴシック" panose="020B0600070205080204" pitchFamily="34" charset="-128"/>
              </a:rPr>
              <a:t>members can get advice on how to proceed.</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Another example of an ethical question concerns a potential conflict of interest.</a:t>
            </a:r>
          </a:p>
          <a:p>
            <a:pPr eaLnBrk="1" hangingPunct="1"/>
            <a:r>
              <a:rPr lang="en-US" altLang="en-US">
                <a:latin typeface="Times New Roman" panose="02020603050405020304" pitchFamily="18" charset="0"/>
                <a:ea typeface="ＭＳ Ｐゴシック" panose="020B0600070205080204" pitchFamily="34" charset="-128"/>
              </a:rPr>
              <a:t>For example, if a consultant has a financial interest in a certain vendor, this</a:t>
            </a:r>
          </a:p>
          <a:p>
            <a:pPr eaLnBrk="1" hangingPunct="1"/>
            <a:r>
              <a:rPr lang="en-US" altLang="en-US">
                <a:latin typeface="Times New Roman" panose="02020603050405020304" pitchFamily="18" charset="0"/>
                <a:ea typeface="ＭＳ Ｐゴシック" panose="020B0600070205080204" pitchFamily="34" charset="-128"/>
              </a:rPr>
              <a:t>should be revealed to any client if that vendor’s products or services might be recommended</a:t>
            </a:r>
          </a:p>
          <a:p>
            <a:pPr eaLnBrk="1" hangingPunct="1"/>
            <a:r>
              <a:rPr lang="en-US" altLang="en-US">
                <a:latin typeface="Times New Roman" panose="02020603050405020304" pitchFamily="18" charset="0"/>
                <a:ea typeface="ＭＳ Ｐゴシック" panose="020B0600070205080204" pitchFamily="34" charset="-128"/>
              </a:rPr>
              <a:t>by the consultant.</a:t>
            </a:r>
          </a:p>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720609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57A78DA-1044-4594-BCA7-543438A27E30}" type="slidenum">
              <a:rPr lang="en-AU" altLang="en-US">
                <a:latin typeface="Arial" panose="020B0604020202020204" pitchFamily="34" charset="0"/>
              </a:rPr>
              <a:pPr>
                <a:spcBef>
                  <a:spcPct val="0"/>
                </a:spcBef>
              </a:pPr>
              <a:t>35</a:t>
            </a:fld>
            <a:endParaRPr lang="en-AU" altLang="en-US">
              <a:latin typeface="Arial" panose="020B0604020202020204" pitchFamily="34" charset="0"/>
            </a:endParaRPr>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Unlike scientific and engineering fields, ethics cannot be reduced to precise laws</a:t>
            </a:r>
          </a:p>
          <a:p>
            <a:pPr eaLnBrk="1" hangingPunct="1"/>
            <a:r>
              <a:rPr lang="en-US" altLang="en-US">
                <a:latin typeface="Times New Roman" panose="02020603050405020304" pitchFamily="18" charset="0"/>
                <a:ea typeface="ＭＳ Ｐゴシック" panose="020B0600070205080204" pitchFamily="34" charset="-128"/>
              </a:rPr>
              <a:t>or sets of facts. Although an employer or a client of a professional can expect that</a:t>
            </a:r>
          </a:p>
          <a:p>
            <a:pPr eaLnBrk="1" hangingPunct="1"/>
            <a:r>
              <a:rPr lang="en-US" altLang="en-US">
                <a:latin typeface="Times New Roman" panose="02020603050405020304" pitchFamily="18" charset="0"/>
                <a:ea typeface="ＭＳ Ｐゴシック" panose="020B0600070205080204" pitchFamily="34" charset="-128"/>
              </a:rPr>
              <a:t>the professional has an internal moral compass, many areas of conduct may present</a:t>
            </a:r>
          </a:p>
          <a:p>
            <a:pPr eaLnBrk="1" hangingPunct="1"/>
            <a:r>
              <a:rPr lang="en-US" altLang="en-US">
                <a:latin typeface="Times New Roman" panose="02020603050405020304" pitchFamily="18" charset="0"/>
                <a:ea typeface="ＭＳ Ｐゴシック" panose="020B0600070205080204" pitchFamily="34" charset="-128"/>
              </a:rPr>
              <a:t>ethical ambiguities. To provide guidance to professionals and to articulate what</a:t>
            </a:r>
          </a:p>
          <a:p>
            <a:pPr eaLnBrk="1" hangingPunct="1"/>
            <a:r>
              <a:rPr lang="en-US" altLang="en-US">
                <a:latin typeface="Times New Roman" panose="02020603050405020304" pitchFamily="18" charset="0"/>
                <a:ea typeface="ＭＳ Ｐゴシック" panose="020B0600070205080204" pitchFamily="34" charset="-128"/>
              </a:rPr>
              <a:t>employers and customers have a right to expect, a number of professional societies</a:t>
            </a:r>
          </a:p>
          <a:p>
            <a:pPr eaLnBrk="1" hangingPunct="1"/>
            <a:r>
              <a:rPr lang="en-US" altLang="en-US">
                <a:latin typeface="Times New Roman" panose="02020603050405020304" pitchFamily="18" charset="0"/>
                <a:ea typeface="ＭＳ Ｐゴシック" panose="020B0600070205080204" pitchFamily="34" charset="-128"/>
              </a:rPr>
              <a:t>have adopted ethical codes of conduct.</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A professional code of conduct can serve the following functions [GOTT99]:</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1. A code can serve two inspirational functions: as a positive stimulus for ethical</a:t>
            </a:r>
          </a:p>
          <a:p>
            <a:pPr eaLnBrk="1" hangingPunct="1"/>
            <a:r>
              <a:rPr lang="en-US" altLang="en-US">
                <a:latin typeface="Times New Roman" panose="02020603050405020304" pitchFamily="18" charset="0"/>
                <a:ea typeface="ＭＳ Ｐゴシック" panose="020B0600070205080204" pitchFamily="34" charset="-128"/>
              </a:rPr>
              <a:t>conduct on the part of the professional, and to instill confidence in the customer</a:t>
            </a:r>
          </a:p>
          <a:p>
            <a:pPr eaLnBrk="1" hangingPunct="1"/>
            <a:r>
              <a:rPr lang="en-US" altLang="en-US">
                <a:latin typeface="Times New Roman" panose="02020603050405020304" pitchFamily="18" charset="0"/>
                <a:ea typeface="ＭＳ Ｐゴシック" panose="020B0600070205080204" pitchFamily="34" charset="-128"/>
              </a:rPr>
              <a:t>or user of an IS product or service. However, a code that stops at just</a:t>
            </a:r>
          </a:p>
          <a:p>
            <a:pPr eaLnBrk="1" hangingPunct="1"/>
            <a:r>
              <a:rPr lang="en-US" altLang="en-US">
                <a:latin typeface="Times New Roman" panose="02020603050405020304" pitchFamily="18" charset="0"/>
                <a:ea typeface="ＭＳ Ｐゴシック" panose="020B0600070205080204" pitchFamily="34" charset="-128"/>
              </a:rPr>
              <a:t>providing inspirational language is likely to be vague and open to an abundance</a:t>
            </a:r>
          </a:p>
          <a:p>
            <a:pPr eaLnBrk="1" hangingPunct="1"/>
            <a:r>
              <a:rPr lang="en-US" altLang="en-US">
                <a:latin typeface="Times New Roman" panose="02020603050405020304" pitchFamily="18" charset="0"/>
                <a:ea typeface="ＭＳ Ｐゴシック" panose="020B0600070205080204" pitchFamily="34" charset="-128"/>
              </a:rPr>
              <a:t>of interpretations.</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2. A code can be educational. It informs professionals about what should be their</a:t>
            </a:r>
          </a:p>
          <a:p>
            <a:pPr eaLnBrk="1" hangingPunct="1"/>
            <a:r>
              <a:rPr lang="en-US" altLang="en-US">
                <a:latin typeface="Times New Roman" panose="02020603050405020304" pitchFamily="18" charset="0"/>
                <a:ea typeface="ＭＳ Ｐゴシック" panose="020B0600070205080204" pitchFamily="34" charset="-128"/>
              </a:rPr>
              <a:t>commitment to undertake a certain level of quality of work and their responsibility</a:t>
            </a:r>
          </a:p>
          <a:p>
            <a:pPr eaLnBrk="1" hangingPunct="1"/>
            <a:r>
              <a:rPr lang="en-US" altLang="en-US">
                <a:latin typeface="Times New Roman" panose="02020603050405020304" pitchFamily="18" charset="0"/>
                <a:ea typeface="ＭＳ Ｐゴシック" panose="020B0600070205080204" pitchFamily="34" charset="-128"/>
              </a:rPr>
              <a:t>for the well-being of users of their product and the public, to the extent</a:t>
            </a:r>
          </a:p>
          <a:p>
            <a:pPr eaLnBrk="1" hangingPunct="1"/>
            <a:r>
              <a:rPr lang="en-US" altLang="en-US">
                <a:latin typeface="Times New Roman" panose="02020603050405020304" pitchFamily="18" charset="0"/>
                <a:ea typeface="ＭＳ Ｐゴシック" panose="020B0600070205080204" pitchFamily="34" charset="-128"/>
              </a:rPr>
              <a:t>the product may affect nonusers. The code also serves to educate managers on</a:t>
            </a:r>
          </a:p>
          <a:p>
            <a:pPr eaLnBrk="1" hangingPunct="1"/>
            <a:r>
              <a:rPr lang="en-US" altLang="en-US">
                <a:latin typeface="Times New Roman" panose="02020603050405020304" pitchFamily="18" charset="0"/>
                <a:ea typeface="ＭＳ Ｐゴシック" panose="020B0600070205080204" pitchFamily="34" charset="-128"/>
              </a:rPr>
              <a:t>their responsibility to encourage and support employee ethical behavior and</a:t>
            </a:r>
          </a:p>
          <a:p>
            <a:pPr eaLnBrk="1" hangingPunct="1"/>
            <a:r>
              <a:rPr lang="en-US" altLang="en-US">
                <a:latin typeface="Times New Roman" panose="02020603050405020304" pitchFamily="18" charset="0"/>
                <a:ea typeface="ＭＳ Ｐゴシック" panose="020B0600070205080204" pitchFamily="34" charset="-128"/>
              </a:rPr>
              <a:t>on their own ethical responsibilities.</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3. A code provides a measure of support for a professional whose decision to act</a:t>
            </a:r>
          </a:p>
          <a:p>
            <a:pPr eaLnBrk="1" hangingPunct="1"/>
            <a:r>
              <a:rPr lang="en-US" altLang="en-US">
                <a:latin typeface="Times New Roman" panose="02020603050405020304" pitchFamily="18" charset="0"/>
                <a:ea typeface="ＭＳ Ｐゴシック" panose="020B0600070205080204" pitchFamily="34" charset="-128"/>
              </a:rPr>
              <a:t>ethically in a situation may create conflict with an employer or customer.</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4. A code can be a means of deterrence and discipline. A professional society</a:t>
            </a:r>
          </a:p>
          <a:p>
            <a:pPr eaLnBrk="1" hangingPunct="1"/>
            <a:r>
              <a:rPr lang="en-US" altLang="en-US">
                <a:latin typeface="Times New Roman" panose="02020603050405020304" pitchFamily="18" charset="0"/>
                <a:ea typeface="ＭＳ Ｐゴシック" panose="020B0600070205080204" pitchFamily="34" charset="-128"/>
              </a:rPr>
              <a:t>can use a code as a justification for revoking membership or even a professional</a:t>
            </a:r>
          </a:p>
          <a:p>
            <a:pPr eaLnBrk="1" hangingPunct="1"/>
            <a:r>
              <a:rPr lang="en-US" altLang="en-US">
                <a:latin typeface="Times New Roman" panose="02020603050405020304" pitchFamily="18" charset="0"/>
                <a:ea typeface="ＭＳ Ｐゴシック" panose="020B0600070205080204" pitchFamily="34" charset="-128"/>
              </a:rPr>
              <a:t>license. An employee can use a code as a basis for a disciplinary action.</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5. A code can enhance the profession’s public image, if it is seen to be widely</a:t>
            </a:r>
          </a:p>
          <a:p>
            <a:pPr eaLnBrk="1" hangingPunct="1"/>
            <a:r>
              <a:rPr lang="en-US" altLang="en-US">
                <a:latin typeface="Times New Roman" panose="02020603050405020304" pitchFamily="18" charset="0"/>
                <a:ea typeface="ＭＳ Ｐゴシック" panose="020B0600070205080204" pitchFamily="34" charset="-128"/>
              </a:rPr>
              <a:t>honored.</a:t>
            </a:r>
          </a:p>
        </p:txBody>
      </p:sp>
    </p:spTree>
    <p:extLst>
      <p:ext uri="{BB962C8B-B14F-4D97-AF65-F5344CB8AC3E}">
        <p14:creationId xmlns:p14="http://schemas.microsoft.com/office/powerpoint/2010/main" val="3568429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a:ln/>
        </p:spPr>
      </p:sp>
      <p:sp>
        <p:nvSpPr>
          <p:cNvPr id="829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We illustrate the concept of a professional code of ethics for computer professionals</a:t>
            </a:r>
          </a:p>
          <a:p>
            <a:pPr eaLnBrk="1" hangingPunct="1"/>
            <a:r>
              <a:rPr lang="en-US" altLang="en-US">
                <a:latin typeface="Times New Roman" panose="02020603050405020304" pitchFamily="18" charset="0"/>
                <a:ea typeface="ＭＳ Ｐゴシック" panose="020B0600070205080204" pitchFamily="34" charset="-128"/>
              </a:rPr>
              <a:t>with three specific examples. The ACM (Association for Computing</a:t>
            </a:r>
          </a:p>
          <a:p>
            <a:pPr eaLnBrk="1" hangingPunct="1"/>
            <a:r>
              <a:rPr lang="en-US" altLang="en-US">
                <a:latin typeface="Times New Roman" panose="02020603050405020304" pitchFamily="18" charset="0"/>
                <a:ea typeface="ＭＳ Ｐゴシック" panose="020B0600070205080204" pitchFamily="34" charset="-128"/>
              </a:rPr>
              <a:t>Machinery) Code of Ethics and Professional Conduct ( Figure 19.6 ) applies to</a:t>
            </a:r>
          </a:p>
          <a:p>
            <a:pPr eaLnBrk="1" hangingPunct="1"/>
            <a:r>
              <a:rPr lang="en-US" altLang="en-US">
                <a:latin typeface="Times New Roman" panose="02020603050405020304" pitchFamily="18" charset="0"/>
                <a:ea typeface="ＭＳ Ｐゴシック" panose="020B0600070205080204" pitchFamily="34" charset="-128"/>
              </a:rPr>
              <a:t>computer scientists</a:t>
            </a:r>
          </a:p>
        </p:txBody>
      </p:sp>
      <p:sp>
        <p:nvSpPr>
          <p:cNvPr id="829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64C5710-35FB-4A92-83CB-A07763E634FB}" type="slidenum">
              <a:rPr lang="en-AU" altLang="en-US">
                <a:latin typeface="Arial" panose="020B0604020202020204" pitchFamily="34" charset="0"/>
              </a:rPr>
              <a:pPr>
                <a:spcBef>
                  <a:spcPct val="0"/>
                </a:spcBef>
              </a:pPr>
              <a:t>36</a:t>
            </a:fld>
            <a:endParaRPr lang="en-AU" altLang="en-US">
              <a:latin typeface="Arial" panose="020B0604020202020204" pitchFamily="34" charset="0"/>
            </a:endParaRPr>
          </a:p>
        </p:txBody>
      </p:sp>
    </p:spTree>
    <p:extLst>
      <p:ext uri="{BB962C8B-B14F-4D97-AF65-F5344CB8AC3E}">
        <p14:creationId xmlns:p14="http://schemas.microsoft.com/office/powerpoint/2010/main" val="2420543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a:ln/>
        </p:spPr>
      </p:sp>
      <p:sp>
        <p:nvSpPr>
          <p:cNvPr id="849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The IEEE (Institute of Electrical and Electronic Engineers)</a:t>
            </a:r>
          </a:p>
          <a:p>
            <a:pPr eaLnBrk="1" hangingPunct="1"/>
            <a:r>
              <a:rPr lang="en-US" altLang="en-US">
                <a:latin typeface="Times New Roman" panose="02020603050405020304" pitchFamily="18" charset="0"/>
                <a:ea typeface="ＭＳ Ｐゴシック" panose="020B0600070205080204" pitchFamily="34" charset="-128"/>
              </a:rPr>
              <a:t>Code of Ethics ( Figure 19.7 ) applies to computer engineers as well as other types</a:t>
            </a:r>
          </a:p>
          <a:p>
            <a:pPr eaLnBrk="1" hangingPunct="1"/>
            <a:r>
              <a:rPr lang="en-US" altLang="en-US">
                <a:latin typeface="Times New Roman" panose="02020603050405020304" pitchFamily="18" charset="0"/>
                <a:ea typeface="ＭＳ Ｐゴシック" panose="020B0600070205080204" pitchFamily="34" charset="-128"/>
              </a:rPr>
              <a:t>of electrical and electronic engineers.</a:t>
            </a:r>
          </a:p>
        </p:txBody>
      </p:sp>
      <p:sp>
        <p:nvSpPr>
          <p:cNvPr id="849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E75BB26-8B5B-4E95-820B-48C5F0301039}" type="slidenum">
              <a:rPr lang="en-AU" altLang="en-US">
                <a:latin typeface="Arial" panose="020B0604020202020204" pitchFamily="34" charset="0"/>
              </a:rPr>
              <a:pPr>
                <a:spcBef>
                  <a:spcPct val="0"/>
                </a:spcBef>
              </a:pPr>
              <a:t>37</a:t>
            </a:fld>
            <a:endParaRPr lang="en-AU" altLang="en-US">
              <a:latin typeface="Arial" panose="020B0604020202020204" pitchFamily="34" charset="0"/>
            </a:endParaRPr>
          </a:p>
        </p:txBody>
      </p:sp>
    </p:spTree>
    <p:extLst>
      <p:ext uri="{BB962C8B-B14F-4D97-AF65-F5344CB8AC3E}">
        <p14:creationId xmlns:p14="http://schemas.microsoft.com/office/powerpoint/2010/main" val="4000807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noTextEdit="1"/>
          </p:cNvSpPr>
          <p:nvPr>
            <p:ph type="sldImg"/>
          </p:nvPr>
        </p:nvSpPr>
        <p:spPr>
          <a:ln/>
        </p:spPr>
      </p:sp>
      <p:sp>
        <p:nvSpPr>
          <p:cNvPr id="870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The AITP (Association of Information</a:t>
            </a:r>
          </a:p>
          <a:p>
            <a:pPr eaLnBrk="1" hangingPunct="1"/>
            <a:r>
              <a:rPr lang="en-US" altLang="en-US">
                <a:latin typeface="Times New Roman" panose="02020603050405020304" pitchFamily="18" charset="0"/>
                <a:ea typeface="ＭＳ Ｐゴシック" panose="020B0600070205080204" pitchFamily="34" charset="-128"/>
              </a:rPr>
              <a:t>Technology Professionals, formerly the Data Processing Management</a:t>
            </a:r>
          </a:p>
          <a:p>
            <a:pPr eaLnBrk="1" hangingPunct="1"/>
            <a:r>
              <a:rPr lang="en-US" altLang="en-US">
                <a:latin typeface="Times New Roman" panose="02020603050405020304" pitchFamily="18" charset="0"/>
                <a:ea typeface="ＭＳ Ｐゴシック" panose="020B0600070205080204" pitchFamily="34" charset="-128"/>
              </a:rPr>
              <a:t>Association) Standard of Conduct ( Figure 19.8) applies to managers of computer</a:t>
            </a:r>
          </a:p>
          <a:p>
            <a:pPr eaLnBrk="1" hangingPunct="1"/>
            <a:r>
              <a:rPr lang="en-US" altLang="en-US">
                <a:latin typeface="Times New Roman" panose="02020603050405020304" pitchFamily="18" charset="0"/>
                <a:ea typeface="ＭＳ Ｐゴシック" panose="020B0600070205080204" pitchFamily="34" charset="-128"/>
              </a:rPr>
              <a:t>systems and projects.</a:t>
            </a:r>
          </a:p>
        </p:txBody>
      </p:sp>
      <p:sp>
        <p:nvSpPr>
          <p:cNvPr id="870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F5A8FA-9959-4FC9-B078-4FA69B24B1FF}" type="slidenum">
              <a:rPr lang="en-AU" altLang="en-US">
                <a:latin typeface="Arial" panose="020B0604020202020204" pitchFamily="34" charset="0"/>
              </a:rPr>
              <a:pPr>
                <a:spcBef>
                  <a:spcPct val="0"/>
                </a:spcBef>
              </a:pPr>
              <a:t>38</a:t>
            </a:fld>
            <a:endParaRPr lang="en-AU" altLang="en-US">
              <a:latin typeface="Arial" panose="020B0604020202020204" pitchFamily="34" charset="0"/>
            </a:endParaRPr>
          </a:p>
        </p:txBody>
      </p:sp>
    </p:spTree>
    <p:extLst>
      <p:ext uri="{BB962C8B-B14F-4D97-AF65-F5344CB8AC3E}">
        <p14:creationId xmlns:p14="http://schemas.microsoft.com/office/powerpoint/2010/main" val="1155103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53323AB-070C-4FC3-91CA-1920B0D840DB}" type="slidenum">
              <a:rPr lang="en-AU" altLang="en-US">
                <a:latin typeface="Arial" panose="020B0604020202020204" pitchFamily="34" charset="0"/>
              </a:rPr>
              <a:pPr>
                <a:spcBef>
                  <a:spcPct val="0"/>
                </a:spcBef>
              </a:pPr>
              <a:t>39</a:t>
            </a:fld>
            <a:endParaRPr lang="en-AU" altLang="en-US">
              <a:latin typeface="Arial" panose="020B0604020202020204" pitchFamily="34" charset="0"/>
            </a:endParaRP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A number of common themes emerge from these codes, including (1) dignity</a:t>
            </a:r>
          </a:p>
          <a:p>
            <a:pPr eaLnBrk="1" hangingPunct="1"/>
            <a:r>
              <a:rPr lang="en-US" altLang="en-US">
                <a:latin typeface="Times New Roman" panose="02020603050405020304" pitchFamily="18" charset="0"/>
                <a:ea typeface="ＭＳ Ｐゴシック" panose="020B0600070205080204" pitchFamily="34" charset="-128"/>
              </a:rPr>
              <a:t>and worth of other people; (2) personal integrity and honesty; (3) responsibility</a:t>
            </a:r>
          </a:p>
          <a:p>
            <a:pPr eaLnBrk="1" hangingPunct="1"/>
            <a:r>
              <a:rPr lang="en-US" altLang="en-US">
                <a:latin typeface="Times New Roman" panose="02020603050405020304" pitchFamily="18" charset="0"/>
                <a:ea typeface="ＭＳ Ｐゴシック" panose="020B0600070205080204" pitchFamily="34" charset="-128"/>
              </a:rPr>
              <a:t>for work; (4) confidentiality of information; (5) public safety, health, and welfare;</a:t>
            </a:r>
          </a:p>
          <a:p>
            <a:pPr eaLnBrk="1" hangingPunct="1"/>
            <a:r>
              <a:rPr lang="en-US" altLang="en-US">
                <a:latin typeface="Times New Roman" panose="02020603050405020304" pitchFamily="18" charset="0"/>
                <a:ea typeface="ＭＳ Ｐゴシック" panose="020B0600070205080204" pitchFamily="34" charset="-128"/>
              </a:rPr>
              <a:t>(6) participation in professional societies to improve standards of the profession;</a:t>
            </a:r>
          </a:p>
          <a:p>
            <a:pPr eaLnBrk="1" hangingPunct="1"/>
            <a:r>
              <a:rPr lang="en-US" altLang="en-US">
                <a:latin typeface="Times New Roman" panose="02020603050405020304" pitchFamily="18" charset="0"/>
                <a:ea typeface="ＭＳ Ｐゴシック" panose="020B0600070205080204" pitchFamily="34" charset="-128"/>
              </a:rPr>
              <a:t>and (7) the notion that public knowledge and access to technology is equivalent to</a:t>
            </a:r>
          </a:p>
          <a:p>
            <a:pPr eaLnBrk="1" hangingPunct="1"/>
            <a:r>
              <a:rPr lang="en-US" altLang="en-US">
                <a:latin typeface="Times New Roman" panose="02020603050405020304" pitchFamily="18" charset="0"/>
                <a:ea typeface="ＭＳ Ｐゴシック" panose="020B0600070205080204" pitchFamily="34" charset="-128"/>
              </a:rPr>
              <a:t>social power.</a:t>
            </a:r>
          </a:p>
          <a:p>
            <a:pPr eaLnBrk="1" hangingPunct="1"/>
            <a:endParaRPr lang="en-US" altLang="en-US">
              <a:latin typeface="Times New Roman" panose="02020603050405020304" pitchFamily="18" charset="0"/>
              <a:ea typeface="ＭＳ Ｐゴシック" panose="020B0600070205080204" pitchFamily="34" charset="-128"/>
            </a:endParaRPr>
          </a:p>
          <a:p>
            <a:r>
              <a:rPr lang="en-US" altLang="en-US">
                <a:latin typeface="Times New Roman" panose="02020603050405020304" pitchFamily="18" charset="0"/>
                <a:ea typeface="ＭＳ Ｐゴシック" panose="020B0600070205080204" pitchFamily="34" charset="-128"/>
              </a:rPr>
              <a:t> All three codes place their emphasis on the responsibility of professionals to</a:t>
            </a:r>
          </a:p>
          <a:p>
            <a:r>
              <a:rPr lang="en-US" altLang="en-US">
                <a:latin typeface="Times New Roman" panose="02020603050405020304" pitchFamily="18" charset="0"/>
                <a:ea typeface="ＭＳ Ｐゴシック" panose="020B0600070205080204" pitchFamily="34" charset="-128"/>
              </a:rPr>
              <a:t>other people, which, after all, is the central meaning of ethics. This emphasis on</a:t>
            </a:r>
          </a:p>
          <a:p>
            <a:r>
              <a:rPr lang="en-US" altLang="en-US">
                <a:latin typeface="Times New Roman" panose="02020603050405020304" pitchFamily="18" charset="0"/>
                <a:ea typeface="ＭＳ Ｐゴシック" panose="020B0600070205080204" pitchFamily="34" charset="-128"/>
              </a:rPr>
              <a:t>people rather than machines or software is to the good. However, the codes make</a:t>
            </a:r>
          </a:p>
          <a:p>
            <a:r>
              <a:rPr lang="en-US" altLang="en-US">
                <a:latin typeface="Times New Roman" panose="02020603050405020304" pitchFamily="18" charset="0"/>
                <a:ea typeface="ＭＳ Ｐゴシック" panose="020B0600070205080204" pitchFamily="34" charset="-128"/>
              </a:rPr>
              <a:t>little specific mention of the subject technology, namely computers and information</a:t>
            </a:r>
          </a:p>
          <a:p>
            <a:r>
              <a:rPr lang="en-US" altLang="en-US">
                <a:latin typeface="Times New Roman" panose="02020603050405020304" pitchFamily="18" charset="0"/>
                <a:ea typeface="ＭＳ Ｐゴシック" panose="020B0600070205080204" pitchFamily="34" charset="-128"/>
              </a:rPr>
              <a:t> systems. That is, the approach is quite generic and could apply to most professions</a:t>
            </a:r>
          </a:p>
          <a:p>
            <a:r>
              <a:rPr lang="en-US" altLang="en-US">
                <a:latin typeface="Times New Roman" panose="02020603050405020304" pitchFamily="18" charset="0"/>
                <a:ea typeface="ＭＳ Ｐゴシック" panose="020B0600070205080204" pitchFamily="34" charset="-128"/>
              </a:rPr>
              <a:t>and does not fully reflect the unique ethical problems related to the development</a:t>
            </a:r>
          </a:p>
          <a:p>
            <a:r>
              <a:rPr lang="en-US" altLang="en-US">
                <a:latin typeface="Times New Roman" panose="02020603050405020304" pitchFamily="18" charset="0"/>
                <a:ea typeface="ＭＳ Ｐゴシック" panose="020B0600070205080204" pitchFamily="34" charset="-128"/>
              </a:rPr>
              <a:t>and use of computer and IT technology. For example, these codes do not specifically</a:t>
            </a:r>
          </a:p>
          <a:p>
            <a:r>
              <a:rPr lang="en-US" altLang="en-US">
                <a:latin typeface="Times New Roman" panose="02020603050405020304" pitchFamily="18" charset="0"/>
                <a:ea typeface="ＭＳ Ｐゴシック" panose="020B0600070205080204" pitchFamily="34" charset="-128"/>
              </a:rPr>
              <a:t>deal with the issues raised by [PARK88] listed in the preceding subsection.</a:t>
            </a:r>
          </a:p>
        </p:txBody>
      </p:sp>
    </p:spTree>
    <p:extLst>
      <p:ext uri="{BB962C8B-B14F-4D97-AF65-F5344CB8AC3E}">
        <p14:creationId xmlns:p14="http://schemas.microsoft.com/office/powerpoint/2010/main" val="37961311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79B345D-4D46-4571-82E1-B6061D6FF4A3}" type="slidenum">
              <a:rPr lang="en-AU" altLang="en-US">
                <a:latin typeface="Arial" panose="020B0604020202020204" pitchFamily="34" charset="0"/>
              </a:rPr>
              <a:pPr>
                <a:spcBef>
                  <a:spcPct val="0"/>
                </a:spcBef>
              </a:pPr>
              <a:t>41</a:t>
            </a:fld>
            <a:endParaRPr lang="en-AU" altLang="en-US">
              <a:latin typeface="Arial" panose="020B0604020202020204" pitchFamily="34" charset="0"/>
            </a:endParaRPr>
          </a:p>
        </p:txBody>
      </p:sp>
      <p:sp>
        <p:nvSpPr>
          <p:cNvPr id="91138" name="Rectangle 4"/>
          <p:cNvSpPr>
            <a:spLocks noGrp="1" noRot="1" noChangeAspect="1" noChangeArrowheads="1" noTextEdit="1"/>
          </p:cNvSpPr>
          <p:nvPr>
            <p:ph type="sldImg"/>
          </p:nvPr>
        </p:nvSpPr>
        <p:spPr>
          <a:ln/>
        </p:spPr>
      </p:sp>
      <p:sp>
        <p:nvSpPr>
          <p:cNvPr id="9113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A different approach from the ones so far discussed is a collaborative effort to</a:t>
            </a:r>
          </a:p>
          <a:p>
            <a:pPr eaLnBrk="1" hangingPunct="1"/>
            <a:r>
              <a:rPr lang="en-US" altLang="en-US">
                <a:latin typeface="Times New Roman" panose="02020603050405020304" pitchFamily="18" charset="0"/>
                <a:ea typeface="ＭＳ Ｐゴシック" panose="020B0600070205080204" pitchFamily="34" charset="-128"/>
              </a:rPr>
              <a:t>develop a short list of guidelines on the ethics of developing computer systems. The</a:t>
            </a:r>
          </a:p>
          <a:p>
            <a:pPr eaLnBrk="1" hangingPunct="1"/>
            <a:r>
              <a:rPr lang="en-US" altLang="en-US">
                <a:latin typeface="Times New Roman" panose="02020603050405020304" pitchFamily="18" charset="0"/>
                <a:ea typeface="ＭＳ Ｐゴシック" panose="020B0600070205080204" pitchFamily="34" charset="-128"/>
              </a:rPr>
              <a:t>guidelines, which continue to evolve, are the product of the Ad Hoc Committee on</a:t>
            </a:r>
          </a:p>
          <a:p>
            <a:pPr eaLnBrk="1" hangingPunct="1"/>
            <a:r>
              <a:rPr lang="en-US" altLang="en-US">
                <a:latin typeface="Times New Roman" panose="02020603050405020304" pitchFamily="18" charset="0"/>
                <a:ea typeface="ＭＳ Ｐゴシック" panose="020B0600070205080204" pitchFamily="34" charset="-128"/>
              </a:rPr>
              <a:t>Responsible Computing. Anyone can join this committee and suggest changes to</a:t>
            </a:r>
          </a:p>
          <a:p>
            <a:pPr eaLnBrk="1" hangingPunct="1"/>
            <a:r>
              <a:rPr lang="en-US" altLang="en-US">
                <a:latin typeface="Times New Roman" panose="02020603050405020304" pitchFamily="18" charset="0"/>
                <a:ea typeface="ＭＳ Ｐゴシック" panose="020B0600070205080204" pitchFamily="34" charset="-128"/>
              </a:rPr>
              <a:t>the guidelines. The committee has publish a document, regularly updated, entitled</a:t>
            </a:r>
          </a:p>
          <a:p>
            <a:pPr eaLnBrk="1" hangingPunct="1"/>
            <a:r>
              <a:rPr lang="en-US" altLang="en-US" i="1">
                <a:latin typeface="Times New Roman" panose="02020603050405020304" pitchFamily="18" charset="0"/>
                <a:ea typeface="ＭＳ Ｐゴシック" panose="020B0600070205080204" pitchFamily="34" charset="-128"/>
              </a:rPr>
              <a:t>Moral Responsibility for Computing Artifacts , </a:t>
            </a:r>
            <a:r>
              <a:rPr lang="en-US" altLang="en-US">
                <a:latin typeface="Times New Roman" panose="02020603050405020304" pitchFamily="18" charset="0"/>
                <a:ea typeface="ＭＳ Ｐゴシック" panose="020B0600070205080204" pitchFamily="34" charset="-128"/>
              </a:rPr>
              <a:t>and is generally referred to as </a:t>
            </a:r>
            <a:r>
              <a:rPr lang="en-US" altLang="en-US" i="1">
                <a:latin typeface="Times New Roman" panose="02020603050405020304" pitchFamily="18" charset="0"/>
                <a:ea typeface="ＭＳ Ｐゴシック" panose="020B0600070205080204" pitchFamily="34" charset="-128"/>
              </a:rPr>
              <a:t>The</a:t>
            </a:r>
          </a:p>
          <a:p>
            <a:pPr eaLnBrk="1" hangingPunct="1"/>
            <a:r>
              <a:rPr lang="en-US" altLang="en-US" i="1">
                <a:latin typeface="Times New Roman" panose="02020603050405020304" pitchFamily="18" charset="0"/>
                <a:ea typeface="ＭＳ Ｐゴシック" panose="020B0600070205080204" pitchFamily="34" charset="-128"/>
              </a:rPr>
              <a:t>Rules . The current version of The Rules is version 27, reflecting the thought and</a:t>
            </a:r>
          </a:p>
          <a:p>
            <a:pPr eaLnBrk="1" hangingPunct="1"/>
            <a:r>
              <a:rPr lang="en-US" altLang="en-US">
                <a:latin typeface="Times New Roman" panose="02020603050405020304" pitchFamily="18" charset="0"/>
                <a:ea typeface="ＭＳ Ｐゴシック" panose="020B0600070205080204" pitchFamily="34" charset="-128"/>
              </a:rPr>
              <a:t>effort that has gone into this project.</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The term </a:t>
            </a:r>
            <a:r>
              <a:rPr lang="en-US" altLang="en-US" i="1">
                <a:latin typeface="Times New Roman" panose="02020603050405020304" pitchFamily="18" charset="0"/>
                <a:ea typeface="ＭＳ Ｐゴシック" panose="020B0600070205080204" pitchFamily="34" charset="-128"/>
              </a:rPr>
              <a:t>computing artifact </a:t>
            </a:r>
            <a:r>
              <a:rPr lang="en-US" altLang="en-US">
                <a:latin typeface="Times New Roman" panose="02020603050405020304" pitchFamily="18" charset="0"/>
                <a:ea typeface="ＭＳ Ｐゴシック" panose="020B0600070205080204" pitchFamily="34" charset="-128"/>
              </a:rPr>
              <a:t>refers to any artifact that includes an executing</a:t>
            </a:r>
          </a:p>
          <a:p>
            <a:pPr eaLnBrk="1" hangingPunct="1"/>
            <a:r>
              <a:rPr lang="en-US" altLang="en-US">
                <a:latin typeface="Times New Roman" panose="02020603050405020304" pitchFamily="18" charset="0"/>
                <a:ea typeface="ＭＳ Ｐゴシック" panose="020B0600070205080204" pitchFamily="34" charset="-128"/>
              </a:rPr>
              <a:t>computer program. This includes software applications running on a general</a:t>
            </a:r>
          </a:p>
          <a:p>
            <a:pPr eaLnBrk="1" hangingPunct="1"/>
            <a:r>
              <a:rPr lang="en-US" altLang="en-US">
                <a:latin typeface="Times New Roman" panose="02020603050405020304" pitchFamily="18" charset="0"/>
                <a:ea typeface="ＭＳ Ｐゴシック" panose="020B0600070205080204" pitchFamily="34" charset="-128"/>
              </a:rPr>
              <a:t>purpose computer, programs burned into hardware and embedded in mechanical</a:t>
            </a:r>
          </a:p>
          <a:p>
            <a:pPr eaLnBrk="1" hangingPunct="1"/>
            <a:r>
              <a:rPr lang="en-US" altLang="en-US">
                <a:latin typeface="Times New Roman" panose="02020603050405020304" pitchFamily="18" charset="0"/>
                <a:ea typeface="ＭＳ Ｐゴシック" panose="020B0600070205080204" pitchFamily="34" charset="-128"/>
              </a:rPr>
              <a:t>devices, robots, phones, web bots, toys, programs distributed across more than one</a:t>
            </a:r>
          </a:p>
          <a:p>
            <a:pPr eaLnBrk="1" hangingPunct="1"/>
            <a:r>
              <a:rPr lang="en-US" altLang="en-US">
                <a:latin typeface="Times New Roman" panose="02020603050405020304" pitchFamily="18" charset="0"/>
                <a:ea typeface="ＭＳ Ｐゴシック" panose="020B0600070205080204" pitchFamily="34" charset="-128"/>
              </a:rPr>
              <a:t>machine, and many other configurations. The Rules apply to, among other types:</a:t>
            </a:r>
          </a:p>
          <a:p>
            <a:pPr eaLnBrk="1" hangingPunct="1"/>
            <a:r>
              <a:rPr lang="en-US" altLang="en-US">
                <a:latin typeface="Times New Roman" panose="02020603050405020304" pitchFamily="18" charset="0"/>
                <a:ea typeface="ＭＳ Ｐゴシック" panose="020B0600070205080204" pitchFamily="34" charset="-128"/>
              </a:rPr>
              <a:t>software that is commercial, free, open source, recreational, an academic exercise or</a:t>
            </a:r>
          </a:p>
          <a:p>
            <a:pPr eaLnBrk="1" hangingPunct="1"/>
            <a:r>
              <a:rPr lang="en-US" altLang="en-US">
                <a:latin typeface="Times New Roman" panose="02020603050405020304" pitchFamily="18" charset="0"/>
                <a:ea typeface="ＭＳ Ｐゴシック" panose="020B0600070205080204" pitchFamily="34" charset="-128"/>
              </a:rPr>
              <a:t>a research tool.</a:t>
            </a:r>
          </a:p>
        </p:txBody>
      </p:sp>
    </p:spTree>
    <p:extLst>
      <p:ext uri="{BB962C8B-B14F-4D97-AF65-F5344CB8AC3E}">
        <p14:creationId xmlns:p14="http://schemas.microsoft.com/office/powerpoint/2010/main" val="38011872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eaLnBrk="1" hangingPunct="1">
              <a:lnSpc>
                <a:spcPct val="80000"/>
              </a:lnSpc>
              <a:defRPr/>
            </a:pPr>
            <a:r>
              <a:rPr lang="en-US" altLang="x-none" sz="1000">
                <a:latin typeface="Times New Roman" charset="0"/>
                <a:ea typeface="ＭＳ Ｐゴシック" charset="-128"/>
              </a:rPr>
              <a:t>As of this writing, the rules are as follows:</a:t>
            </a:r>
          </a:p>
          <a:p>
            <a:pPr eaLnBrk="1" hangingPunct="1">
              <a:lnSpc>
                <a:spcPct val="80000"/>
              </a:lnSpc>
              <a:defRPr/>
            </a:pPr>
            <a:endParaRPr lang="en-US" altLang="x-none" sz="1000">
              <a:latin typeface="Times New Roman" charset="0"/>
              <a:ea typeface="ＭＳ Ｐゴシック" charset="-128"/>
            </a:endParaRPr>
          </a:p>
          <a:p>
            <a:pPr eaLnBrk="1" hangingPunct="1">
              <a:lnSpc>
                <a:spcPct val="80000"/>
              </a:lnSpc>
              <a:defRPr/>
            </a:pPr>
            <a:r>
              <a:rPr lang="en-US" altLang="x-none" sz="1000">
                <a:latin typeface="Times New Roman" charset="0"/>
                <a:ea typeface="ＭＳ Ｐゴシック" charset="-128"/>
              </a:rPr>
              <a:t>1. The people who design, develop, or deploy a computing artifact are morally</a:t>
            </a:r>
          </a:p>
          <a:p>
            <a:pPr eaLnBrk="1" hangingPunct="1">
              <a:lnSpc>
                <a:spcPct val="80000"/>
              </a:lnSpc>
              <a:defRPr/>
            </a:pPr>
            <a:r>
              <a:rPr lang="en-US" altLang="x-none" sz="1000">
                <a:latin typeface="Times New Roman" charset="0"/>
                <a:ea typeface="ＭＳ Ｐゴシック" charset="-128"/>
              </a:rPr>
              <a:t>responsible for that artifact, and for the foreseeable effects of that artifact.</a:t>
            </a:r>
          </a:p>
          <a:p>
            <a:pPr eaLnBrk="1" hangingPunct="1">
              <a:lnSpc>
                <a:spcPct val="80000"/>
              </a:lnSpc>
              <a:defRPr/>
            </a:pPr>
            <a:r>
              <a:rPr lang="en-US" altLang="x-none" sz="1000">
                <a:latin typeface="Times New Roman" charset="0"/>
                <a:ea typeface="ＭＳ Ｐゴシック" charset="-128"/>
              </a:rPr>
              <a:t>This responsibility is shared with other people who design, develop, deploy or</a:t>
            </a:r>
          </a:p>
          <a:p>
            <a:pPr eaLnBrk="1" hangingPunct="1">
              <a:lnSpc>
                <a:spcPct val="80000"/>
              </a:lnSpc>
              <a:defRPr/>
            </a:pPr>
            <a:r>
              <a:rPr lang="en-US" altLang="x-none" sz="1000">
                <a:latin typeface="Times New Roman" charset="0"/>
                <a:ea typeface="ＭＳ Ｐゴシック" charset="-128"/>
              </a:rPr>
              <a:t>knowingly use the artifact as part of a sociotechnical system.</a:t>
            </a:r>
          </a:p>
          <a:p>
            <a:pPr eaLnBrk="1" hangingPunct="1">
              <a:lnSpc>
                <a:spcPct val="80000"/>
              </a:lnSpc>
              <a:defRPr/>
            </a:pPr>
            <a:endParaRPr lang="en-US" altLang="x-none" sz="1000">
              <a:latin typeface="Times New Roman" charset="0"/>
              <a:ea typeface="ＭＳ Ｐゴシック" charset="-128"/>
            </a:endParaRPr>
          </a:p>
          <a:p>
            <a:pPr eaLnBrk="1" hangingPunct="1">
              <a:lnSpc>
                <a:spcPct val="80000"/>
              </a:lnSpc>
              <a:defRPr/>
            </a:pPr>
            <a:r>
              <a:rPr lang="en-US" altLang="x-none" sz="1000">
                <a:latin typeface="Times New Roman" charset="0"/>
                <a:ea typeface="ＭＳ Ｐゴシック" charset="-128"/>
              </a:rPr>
              <a:t>2. The shared responsibility of computing artifacts is not a zero-sum game. The</a:t>
            </a:r>
          </a:p>
          <a:p>
            <a:pPr eaLnBrk="1" hangingPunct="1">
              <a:lnSpc>
                <a:spcPct val="80000"/>
              </a:lnSpc>
              <a:defRPr/>
            </a:pPr>
            <a:r>
              <a:rPr lang="en-US" altLang="x-none" sz="1000">
                <a:latin typeface="Times New Roman" charset="0"/>
                <a:ea typeface="ＭＳ Ｐゴシック" charset="-128"/>
              </a:rPr>
              <a:t>responsibility of an individual is not reduced simply because more people</a:t>
            </a:r>
          </a:p>
          <a:p>
            <a:pPr eaLnBrk="1" hangingPunct="1">
              <a:lnSpc>
                <a:spcPct val="80000"/>
              </a:lnSpc>
              <a:defRPr/>
            </a:pPr>
            <a:r>
              <a:rPr lang="en-US" altLang="x-none" sz="1000">
                <a:latin typeface="Times New Roman" charset="0"/>
                <a:ea typeface="ＭＳ Ｐゴシック" charset="-128"/>
              </a:rPr>
              <a:t>become involved in designing, developing, deploying, or using the artifact.</a:t>
            </a:r>
          </a:p>
          <a:p>
            <a:pPr eaLnBrk="1" hangingPunct="1">
              <a:lnSpc>
                <a:spcPct val="80000"/>
              </a:lnSpc>
              <a:defRPr/>
            </a:pPr>
            <a:r>
              <a:rPr lang="en-US" altLang="x-none" sz="1000">
                <a:latin typeface="Times New Roman" charset="0"/>
                <a:ea typeface="ＭＳ Ｐゴシック" charset="-128"/>
              </a:rPr>
              <a:t>Instead, a person</a:t>
            </a:r>
            <a:r>
              <a:rPr lang="en-US" altLang="en-US" sz="1000">
                <a:latin typeface="Times New Roman" charset="0"/>
                <a:ea typeface="ＭＳ Ｐゴシック" charset="-128"/>
              </a:rPr>
              <a:t>’</a:t>
            </a:r>
            <a:r>
              <a:rPr lang="en-US" altLang="x-none" sz="1000">
                <a:latin typeface="Times New Roman" charset="0"/>
                <a:ea typeface="ＭＳ Ｐゴシック" charset="-128"/>
              </a:rPr>
              <a:t>s responsibility includes being answerable for the behaviors</a:t>
            </a:r>
          </a:p>
          <a:p>
            <a:pPr eaLnBrk="1" hangingPunct="1">
              <a:lnSpc>
                <a:spcPct val="80000"/>
              </a:lnSpc>
              <a:defRPr/>
            </a:pPr>
            <a:r>
              <a:rPr lang="en-US" altLang="x-none" sz="1000">
                <a:latin typeface="Times New Roman" charset="0"/>
                <a:ea typeface="ＭＳ Ｐゴシック" charset="-128"/>
              </a:rPr>
              <a:t>of the artifact and for the artifact</a:t>
            </a:r>
            <a:r>
              <a:rPr lang="en-US" altLang="en-US" sz="1000">
                <a:latin typeface="Times New Roman" charset="0"/>
                <a:ea typeface="ＭＳ Ｐゴシック" charset="-128"/>
              </a:rPr>
              <a:t>’</a:t>
            </a:r>
            <a:r>
              <a:rPr lang="en-US" altLang="x-none" sz="1000">
                <a:latin typeface="Times New Roman" charset="0"/>
                <a:ea typeface="ＭＳ Ｐゴシック" charset="-128"/>
              </a:rPr>
              <a:t>s effects after deployment, to the degree to</a:t>
            </a:r>
          </a:p>
          <a:p>
            <a:pPr eaLnBrk="1" hangingPunct="1">
              <a:lnSpc>
                <a:spcPct val="80000"/>
              </a:lnSpc>
              <a:defRPr/>
            </a:pPr>
            <a:r>
              <a:rPr lang="en-US" altLang="x-none" sz="1000">
                <a:latin typeface="Times New Roman" charset="0"/>
                <a:ea typeface="ＭＳ Ｐゴシック" charset="-128"/>
              </a:rPr>
              <a:t>which these effects are reasonably foreseeable by that person.</a:t>
            </a:r>
          </a:p>
          <a:p>
            <a:pPr eaLnBrk="1" hangingPunct="1">
              <a:lnSpc>
                <a:spcPct val="80000"/>
              </a:lnSpc>
              <a:defRPr/>
            </a:pPr>
            <a:endParaRPr lang="en-US" altLang="x-none" sz="1000">
              <a:latin typeface="Times New Roman" charset="0"/>
              <a:ea typeface="ＭＳ Ｐゴシック" charset="-128"/>
            </a:endParaRPr>
          </a:p>
          <a:p>
            <a:pPr eaLnBrk="1" hangingPunct="1">
              <a:lnSpc>
                <a:spcPct val="80000"/>
              </a:lnSpc>
              <a:defRPr/>
            </a:pPr>
            <a:r>
              <a:rPr lang="en-US" altLang="x-none" sz="1000">
                <a:latin typeface="Times New Roman" charset="0"/>
                <a:ea typeface="ＭＳ Ｐゴシック" charset="-128"/>
              </a:rPr>
              <a:t>3. People who knowingly use a particular computing artifact are morally responsible</a:t>
            </a:r>
          </a:p>
          <a:p>
            <a:pPr eaLnBrk="1" hangingPunct="1">
              <a:lnSpc>
                <a:spcPct val="80000"/>
              </a:lnSpc>
              <a:defRPr/>
            </a:pPr>
            <a:r>
              <a:rPr lang="en-US" altLang="x-none" sz="1000">
                <a:latin typeface="Times New Roman" charset="0"/>
                <a:ea typeface="ＭＳ Ｐゴシック" charset="-128"/>
              </a:rPr>
              <a:t>for that use.</a:t>
            </a:r>
          </a:p>
          <a:p>
            <a:pPr eaLnBrk="1" hangingPunct="1">
              <a:lnSpc>
                <a:spcPct val="80000"/>
              </a:lnSpc>
              <a:defRPr/>
            </a:pPr>
            <a:endParaRPr lang="en-US" altLang="x-none" sz="1000">
              <a:latin typeface="Times New Roman" charset="0"/>
              <a:ea typeface="ＭＳ Ｐゴシック" charset="-128"/>
            </a:endParaRPr>
          </a:p>
          <a:p>
            <a:pPr eaLnBrk="1" hangingPunct="1">
              <a:lnSpc>
                <a:spcPct val="80000"/>
              </a:lnSpc>
              <a:defRPr/>
            </a:pPr>
            <a:r>
              <a:rPr lang="en-US" altLang="x-none" sz="1000">
                <a:latin typeface="Times New Roman" charset="0"/>
                <a:ea typeface="ＭＳ Ｐゴシック" charset="-128"/>
              </a:rPr>
              <a:t>4. People who knowingly design, develop, deploy, or use a computing artifact</a:t>
            </a:r>
          </a:p>
          <a:p>
            <a:pPr eaLnBrk="1" hangingPunct="1">
              <a:lnSpc>
                <a:spcPct val="80000"/>
              </a:lnSpc>
              <a:defRPr/>
            </a:pPr>
            <a:r>
              <a:rPr lang="en-US" altLang="x-none" sz="1000">
                <a:latin typeface="Times New Roman" charset="0"/>
                <a:ea typeface="ＭＳ Ｐゴシック" charset="-128"/>
              </a:rPr>
              <a:t>can do so responsibly only when they make a reasonable effort to take into</a:t>
            </a:r>
          </a:p>
          <a:p>
            <a:pPr eaLnBrk="1" hangingPunct="1">
              <a:lnSpc>
                <a:spcPct val="80000"/>
              </a:lnSpc>
              <a:defRPr/>
            </a:pPr>
            <a:r>
              <a:rPr lang="en-US" altLang="x-none" sz="1000">
                <a:latin typeface="Times New Roman" charset="0"/>
                <a:ea typeface="ＭＳ Ｐゴシック" charset="-128"/>
              </a:rPr>
              <a:t>account the sociotechnical systems in which the artifact is embedded.</a:t>
            </a:r>
          </a:p>
          <a:p>
            <a:pPr eaLnBrk="1" hangingPunct="1">
              <a:lnSpc>
                <a:spcPct val="80000"/>
              </a:lnSpc>
              <a:defRPr/>
            </a:pPr>
            <a:endParaRPr lang="en-US" altLang="x-none" sz="1000">
              <a:latin typeface="Times New Roman" charset="0"/>
              <a:ea typeface="ＭＳ Ｐゴシック" charset="-128"/>
            </a:endParaRPr>
          </a:p>
          <a:p>
            <a:pPr eaLnBrk="1" hangingPunct="1">
              <a:lnSpc>
                <a:spcPct val="80000"/>
              </a:lnSpc>
              <a:defRPr/>
            </a:pPr>
            <a:r>
              <a:rPr lang="en-US" altLang="x-none" sz="1000">
                <a:latin typeface="Times New Roman" charset="0"/>
                <a:ea typeface="ＭＳ Ｐゴシック" charset="-128"/>
              </a:rPr>
              <a:t>5. People who design, develop, deploy, promote, or evaluate a computing artifact</a:t>
            </a:r>
          </a:p>
          <a:p>
            <a:pPr eaLnBrk="1" hangingPunct="1">
              <a:lnSpc>
                <a:spcPct val="80000"/>
              </a:lnSpc>
              <a:defRPr/>
            </a:pPr>
            <a:r>
              <a:rPr lang="en-US" altLang="x-none" sz="1000">
                <a:latin typeface="Times New Roman" charset="0"/>
                <a:ea typeface="ＭＳ Ｐゴシック" charset="-128"/>
              </a:rPr>
              <a:t>should not explicitly or implicitly deceive users about the artifact or its foreseeable</a:t>
            </a:r>
          </a:p>
          <a:p>
            <a:pPr eaLnBrk="1" hangingPunct="1">
              <a:lnSpc>
                <a:spcPct val="80000"/>
              </a:lnSpc>
              <a:defRPr/>
            </a:pPr>
            <a:r>
              <a:rPr lang="en-US" altLang="x-none" sz="1000">
                <a:latin typeface="Times New Roman" charset="0"/>
                <a:ea typeface="ＭＳ Ｐゴシック" charset="-128"/>
              </a:rPr>
              <a:t>effects, or about the sociotechnical systems in which the artifact is embedded.</a:t>
            </a:r>
          </a:p>
          <a:p>
            <a:pPr eaLnBrk="1" hangingPunct="1">
              <a:lnSpc>
                <a:spcPct val="80000"/>
              </a:lnSpc>
              <a:defRPr/>
            </a:pPr>
            <a:endParaRPr lang="en-US" altLang="x-none" sz="1000">
              <a:latin typeface="Times New Roman" charset="0"/>
              <a:ea typeface="ＭＳ Ｐゴシック" charset="-128"/>
            </a:endParaRPr>
          </a:p>
          <a:p>
            <a:pPr eaLnBrk="1" hangingPunct="1">
              <a:lnSpc>
                <a:spcPct val="80000"/>
              </a:lnSpc>
              <a:defRPr/>
            </a:pPr>
            <a:r>
              <a:rPr lang="en-US" altLang="x-none" sz="1000">
                <a:latin typeface="Times New Roman" charset="0"/>
                <a:ea typeface="ＭＳ Ｐゴシック" charset="-128"/>
              </a:rPr>
              <a:t>Compared to the codes of ethics discussed earlier, The Rules are few in</a:t>
            </a:r>
          </a:p>
          <a:p>
            <a:pPr eaLnBrk="1" hangingPunct="1">
              <a:lnSpc>
                <a:spcPct val="80000"/>
              </a:lnSpc>
              <a:defRPr/>
            </a:pPr>
            <a:r>
              <a:rPr lang="en-US" altLang="x-none" sz="1000">
                <a:latin typeface="Times New Roman" charset="0"/>
                <a:ea typeface="ＭＳ Ｐゴシック" charset="-128"/>
              </a:rPr>
              <a:t>number and quite general in nature. They are intended to apply to a broad spectrum</a:t>
            </a:r>
          </a:p>
          <a:p>
            <a:pPr eaLnBrk="1" hangingPunct="1">
              <a:lnSpc>
                <a:spcPct val="80000"/>
              </a:lnSpc>
              <a:defRPr/>
            </a:pPr>
            <a:r>
              <a:rPr lang="en-US" altLang="x-none" sz="1000">
                <a:latin typeface="Times New Roman" charset="0"/>
                <a:ea typeface="ＭＳ Ｐゴシック" charset="-128"/>
              </a:rPr>
              <a:t>of people involved in computer system design and development. The Rules have</a:t>
            </a:r>
          </a:p>
          <a:p>
            <a:pPr eaLnBrk="1" hangingPunct="1">
              <a:lnSpc>
                <a:spcPct val="80000"/>
              </a:lnSpc>
              <a:defRPr/>
            </a:pPr>
            <a:r>
              <a:rPr lang="en-US" altLang="x-none" sz="1000">
                <a:latin typeface="Times New Roman" charset="0"/>
                <a:ea typeface="ＭＳ Ｐゴシック" charset="-128"/>
              </a:rPr>
              <a:t>gathered broad support as useful guidelines by academics, practitioners, computer</a:t>
            </a:r>
          </a:p>
          <a:p>
            <a:pPr eaLnBrk="1" hangingPunct="1">
              <a:lnSpc>
                <a:spcPct val="80000"/>
              </a:lnSpc>
              <a:defRPr/>
            </a:pPr>
            <a:r>
              <a:rPr lang="en-US" altLang="x-none" sz="1000">
                <a:latin typeface="Times New Roman" charset="0"/>
                <a:ea typeface="ＭＳ Ｐゴシック" charset="-128"/>
              </a:rPr>
              <a:t>scientists, and philosophers from a number of countries [MILL11]. It seems likely</a:t>
            </a:r>
          </a:p>
          <a:p>
            <a:pPr eaLnBrk="1" hangingPunct="1">
              <a:lnSpc>
                <a:spcPct val="80000"/>
              </a:lnSpc>
              <a:defRPr/>
            </a:pPr>
            <a:r>
              <a:rPr lang="en-US" altLang="x-none" sz="1000">
                <a:latin typeface="Times New Roman" charset="0"/>
                <a:ea typeface="ＭＳ Ｐゴシック" charset="-128"/>
              </a:rPr>
              <a:t>that The Rules will influence future versions of codes of ethics by computer-related</a:t>
            </a:r>
          </a:p>
          <a:p>
            <a:pPr eaLnBrk="1" hangingPunct="1">
              <a:lnSpc>
                <a:spcPct val="80000"/>
              </a:lnSpc>
              <a:defRPr/>
            </a:pPr>
            <a:r>
              <a:rPr lang="en-US" altLang="x-none" sz="1000">
                <a:latin typeface="Times New Roman" charset="0"/>
                <a:ea typeface="ＭＳ Ｐゴシック" charset="-128"/>
              </a:rPr>
              <a:t>professional organizations.</a:t>
            </a:r>
          </a:p>
        </p:txBody>
      </p:sp>
      <p:sp>
        <p:nvSpPr>
          <p:cNvPr id="931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B25B269-8C00-46C0-9F3A-C293B7213519}" type="slidenum">
              <a:rPr lang="en-AU" altLang="en-US">
                <a:latin typeface="Arial" panose="020B0604020202020204" pitchFamily="34" charset="0"/>
              </a:rPr>
              <a:pPr>
                <a:spcBef>
                  <a:spcPct val="0"/>
                </a:spcBef>
              </a:pPr>
              <a:t>42</a:t>
            </a:fld>
            <a:endParaRPr lang="en-AU" altLang="en-US">
              <a:latin typeface="Arial" panose="020B0604020202020204" pitchFamily="34" charset="0"/>
            </a:endParaRPr>
          </a:p>
        </p:txBody>
      </p:sp>
    </p:spTree>
    <p:extLst>
      <p:ext uri="{BB962C8B-B14F-4D97-AF65-F5344CB8AC3E}">
        <p14:creationId xmlns:p14="http://schemas.microsoft.com/office/powerpoint/2010/main" val="18832697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E3F97AC-2737-46D5-882B-8D3953496824}" type="slidenum">
              <a:rPr lang="en-AU" altLang="en-US">
                <a:solidFill>
                  <a:srgbClr val="000000"/>
                </a:solidFill>
                <a:latin typeface="Arial" panose="020B0604020202020204" pitchFamily="34" charset="0"/>
              </a:rPr>
              <a:pPr>
                <a:spcBef>
                  <a:spcPct val="0"/>
                </a:spcBef>
              </a:pPr>
              <a:t>43</a:t>
            </a:fld>
            <a:endParaRPr lang="en-AU" altLang="en-US">
              <a:solidFill>
                <a:srgbClr val="000000"/>
              </a:solidFill>
              <a:latin typeface="Arial" panose="020B0604020202020204" pitchFamily="34" charset="0"/>
            </a:endParaRPr>
          </a:p>
        </p:txBody>
      </p:sp>
      <p:sp>
        <p:nvSpPr>
          <p:cNvPr id="95234" name="Rectangle 4"/>
          <p:cNvSpPr>
            <a:spLocks noGrp="1" noRot="1" noChangeAspect="1" noChangeArrowheads="1" noTextEdit="1"/>
          </p:cNvSpPr>
          <p:nvPr>
            <p:ph type="sldImg"/>
          </p:nvPr>
        </p:nvSpPr>
        <p:spPr>
          <a:ln/>
        </p:spPr>
      </p:sp>
      <p:sp>
        <p:nvSpPr>
          <p:cNvPr id="9523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ea typeface="ＭＳ Ｐゴシック" panose="020B0600070205080204" pitchFamily="34" charset="-128"/>
              </a:rPr>
              <a:t>Chapter 19 summary.</a:t>
            </a:r>
          </a:p>
        </p:txBody>
      </p:sp>
    </p:spTree>
    <p:extLst>
      <p:ext uri="{BB962C8B-B14F-4D97-AF65-F5344CB8AC3E}">
        <p14:creationId xmlns:p14="http://schemas.microsoft.com/office/powerpoint/2010/main" val="398905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a:ln/>
        </p:spPr>
      </p:sp>
      <p:sp>
        <p:nvSpPr>
          <p:cNvPr id="215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A more specific list of crimes, shown in Table 19.1 , is defined in the</a:t>
            </a:r>
          </a:p>
          <a:p>
            <a:pPr eaLnBrk="1" hangingPunct="1"/>
            <a:r>
              <a:rPr lang="en-US" altLang="en-US">
                <a:latin typeface="Times New Roman" panose="02020603050405020304" pitchFamily="18" charset="0"/>
                <a:ea typeface="ＭＳ Ｐゴシック" panose="020B0600070205080204" pitchFamily="34" charset="-128"/>
              </a:rPr>
              <a:t>international Convention on Cybercrime. This is a useful list because it represents</a:t>
            </a:r>
          </a:p>
          <a:p>
            <a:pPr eaLnBrk="1" hangingPunct="1"/>
            <a:r>
              <a:rPr lang="en-US" altLang="en-US">
                <a:latin typeface="Times New Roman" panose="02020603050405020304" pitchFamily="18" charset="0"/>
                <a:ea typeface="ＭＳ Ｐゴシック" panose="020B0600070205080204" pitchFamily="34" charset="-128"/>
              </a:rPr>
              <a:t>an international consensus on what constitutes computer crime, or cybercrime, and</a:t>
            </a:r>
          </a:p>
          <a:p>
            <a:pPr eaLnBrk="1" hangingPunct="1"/>
            <a:r>
              <a:rPr lang="en-US" altLang="en-US">
                <a:latin typeface="Times New Roman" panose="02020603050405020304" pitchFamily="18" charset="0"/>
                <a:ea typeface="ＭＳ Ｐゴシック" panose="020B0600070205080204" pitchFamily="34" charset="-128"/>
              </a:rPr>
              <a:t>what crimes are considered important.</a:t>
            </a:r>
          </a:p>
        </p:txBody>
      </p:sp>
      <p:sp>
        <p:nvSpPr>
          <p:cNvPr id="215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C84ED8D-7CEF-4029-B579-EA5C8D1A4E4E}" type="slidenum">
              <a:rPr lang="en-AU" altLang="en-US">
                <a:latin typeface="Arial" panose="020B0604020202020204" pitchFamily="34" charset="0"/>
              </a:rPr>
              <a:pPr>
                <a:spcBef>
                  <a:spcPct val="0"/>
                </a:spcBef>
              </a:pPr>
              <a:t>4</a:t>
            </a:fld>
            <a:endParaRPr lang="en-AU" altLang="en-US">
              <a:latin typeface="Arial" panose="020B0604020202020204" pitchFamily="34" charset="0"/>
            </a:endParaRPr>
          </a:p>
        </p:txBody>
      </p:sp>
    </p:spTree>
    <p:extLst>
      <p:ext uri="{BB962C8B-B14F-4D97-AF65-F5344CB8AC3E}">
        <p14:creationId xmlns:p14="http://schemas.microsoft.com/office/powerpoint/2010/main" val="3024978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Table 19.1 Cybercrimes Cited in the Convention on Cybercrime.  Page 2  of 2.</a:t>
            </a:r>
          </a:p>
        </p:txBody>
      </p:sp>
      <p:sp>
        <p:nvSpPr>
          <p:cNvPr id="235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8A6FFB9-1BEE-48CF-94E2-E7ADAA74324F}" type="slidenum">
              <a:rPr lang="en-AU" altLang="en-US">
                <a:latin typeface="Arial" panose="020B0604020202020204" pitchFamily="34" charset="0"/>
              </a:rPr>
              <a:pPr>
                <a:spcBef>
                  <a:spcPct val="0"/>
                </a:spcBef>
              </a:pPr>
              <a:t>5</a:t>
            </a:fld>
            <a:endParaRPr lang="en-AU" altLang="en-US">
              <a:latin typeface="Arial" panose="020B0604020202020204" pitchFamily="34" charset="0"/>
            </a:endParaRPr>
          </a:p>
        </p:txBody>
      </p:sp>
    </p:spTree>
    <p:extLst>
      <p:ext uri="{BB962C8B-B14F-4D97-AF65-F5344CB8AC3E}">
        <p14:creationId xmlns:p14="http://schemas.microsoft.com/office/powerpoint/2010/main" val="3539728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a:ln/>
        </p:spPr>
      </p:sp>
      <p:sp>
        <p:nvSpPr>
          <p:cNvPr id="256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Yet another categorization is used in the CERT 2007 E-crime Survey, the</a:t>
            </a:r>
          </a:p>
          <a:p>
            <a:pPr eaLnBrk="1" hangingPunct="1"/>
            <a:r>
              <a:rPr lang="en-US" altLang="en-US">
                <a:latin typeface="Times New Roman" panose="02020603050405020304" pitchFamily="18" charset="0"/>
                <a:ea typeface="ＭＳ Ｐゴシック" panose="020B0600070205080204" pitchFamily="34" charset="-128"/>
              </a:rPr>
              <a:t>results of which are shown in Table 19.2 . The figures in the second column indicate</a:t>
            </a:r>
          </a:p>
          <a:p>
            <a:pPr eaLnBrk="1" hangingPunct="1"/>
            <a:r>
              <a:rPr lang="en-US" altLang="en-US">
                <a:latin typeface="Times New Roman" panose="02020603050405020304" pitchFamily="18" charset="0"/>
                <a:ea typeface="ＭＳ Ｐゴシック" panose="020B0600070205080204" pitchFamily="34" charset="-128"/>
              </a:rPr>
              <a:t>the percentage of respondents who report at least one incident in the corresponding</a:t>
            </a:r>
          </a:p>
          <a:p>
            <a:pPr eaLnBrk="1" hangingPunct="1"/>
            <a:r>
              <a:rPr lang="en-US" altLang="en-US">
                <a:latin typeface="Times New Roman" panose="02020603050405020304" pitchFamily="18" charset="0"/>
                <a:ea typeface="ＭＳ Ｐゴシック" panose="020B0600070205080204" pitchFamily="34" charset="-128"/>
              </a:rPr>
              <a:t>row category. Entries in the remaining three columns indicate the percentage of</a:t>
            </a:r>
          </a:p>
          <a:p>
            <a:pPr eaLnBrk="1" hangingPunct="1"/>
            <a:r>
              <a:rPr lang="en-US" altLang="en-US">
                <a:latin typeface="Times New Roman" panose="02020603050405020304" pitchFamily="18" charset="0"/>
                <a:ea typeface="ＭＳ Ｐゴシック" panose="020B0600070205080204" pitchFamily="34" charset="-128"/>
              </a:rPr>
              <a:t>respondents who reported a given source for an attack.</a:t>
            </a:r>
          </a:p>
        </p:txBody>
      </p:sp>
      <p:sp>
        <p:nvSpPr>
          <p:cNvPr id="256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39A28A2-C306-4838-BEAC-AC5B89C52E30}" type="slidenum">
              <a:rPr lang="en-AU" altLang="en-US">
                <a:latin typeface="Arial" panose="020B0604020202020204" pitchFamily="34" charset="0"/>
              </a:rPr>
              <a:pPr>
                <a:spcBef>
                  <a:spcPct val="0"/>
                </a:spcBef>
              </a:pPr>
              <a:t>6</a:t>
            </a:fld>
            <a:endParaRPr lang="en-AU" altLang="en-US">
              <a:latin typeface="Arial" panose="020B0604020202020204" pitchFamily="34" charset="0"/>
            </a:endParaRPr>
          </a:p>
        </p:txBody>
      </p:sp>
    </p:spTree>
    <p:extLst>
      <p:ext uri="{BB962C8B-B14F-4D97-AF65-F5344CB8AC3E}">
        <p14:creationId xmlns:p14="http://schemas.microsoft.com/office/powerpoint/2010/main" val="1310656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BDD20E8-CB78-4A55-B1F5-CAF538A09CA2}" type="slidenum">
              <a:rPr lang="en-AU" altLang="en-US">
                <a:latin typeface="Arial" panose="020B0604020202020204" pitchFamily="34" charset="0"/>
              </a:rPr>
              <a:pPr>
                <a:spcBef>
                  <a:spcPct val="0"/>
                </a:spcBef>
              </a:pPr>
              <a:t>7</a:t>
            </a:fld>
            <a:endParaRPr lang="en-AU" altLang="en-US">
              <a:latin typeface="Arial" panose="020B0604020202020204" pitchFamily="34"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The deterrent effect of law enforcement on computer and network attacks correlates</a:t>
            </a:r>
          </a:p>
          <a:p>
            <a:pPr eaLnBrk="1" hangingPunct="1"/>
            <a:r>
              <a:rPr lang="en-US" altLang="en-US">
                <a:latin typeface="Times New Roman" panose="02020603050405020304" pitchFamily="18" charset="0"/>
                <a:ea typeface="ＭＳ Ｐゴシック" panose="020B0600070205080204" pitchFamily="34" charset="-128"/>
              </a:rPr>
              <a:t>with the success rate of criminal arrest and prosecution. The nature of cybercrime</a:t>
            </a:r>
          </a:p>
          <a:p>
            <a:pPr eaLnBrk="1" hangingPunct="1"/>
            <a:r>
              <a:rPr lang="en-US" altLang="en-US">
                <a:latin typeface="Times New Roman" panose="02020603050405020304" pitchFamily="18" charset="0"/>
                <a:ea typeface="ＭＳ Ｐゴシック" panose="020B0600070205080204" pitchFamily="34" charset="-128"/>
              </a:rPr>
              <a:t>is such that consistent success is extraordinarily difficult. To see this, consider what</a:t>
            </a:r>
          </a:p>
          <a:p>
            <a:pPr eaLnBrk="1" hangingPunct="1"/>
            <a:r>
              <a:rPr lang="en-US" altLang="en-US">
                <a:latin typeface="Times New Roman" panose="02020603050405020304" pitchFamily="18" charset="0"/>
                <a:ea typeface="ＭＳ Ｐゴシック" panose="020B0600070205080204" pitchFamily="34" charset="-128"/>
              </a:rPr>
              <a:t>[KSHE06] refers to as the vicious cycle of cybercrime, involving law enforcement</a:t>
            </a:r>
          </a:p>
          <a:p>
            <a:pPr eaLnBrk="1" hangingPunct="1"/>
            <a:r>
              <a:rPr lang="en-US" altLang="en-US">
                <a:latin typeface="Times New Roman" panose="02020603050405020304" pitchFamily="18" charset="0"/>
                <a:ea typeface="ＭＳ Ｐゴシック" panose="020B0600070205080204" pitchFamily="34" charset="-128"/>
              </a:rPr>
              <a:t>agencies, cybercriminals, and cybercrime victims.</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For </a:t>
            </a:r>
            <a:r>
              <a:rPr lang="en-US" altLang="en-US" b="1">
                <a:latin typeface="Times New Roman" panose="02020603050405020304" pitchFamily="18" charset="0"/>
                <a:ea typeface="ＭＳ Ｐゴシック" panose="020B0600070205080204" pitchFamily="34" charset="-128"/>
              </a:rPr>
              <a:t>law enforcement agencies</a:t>
            </a:r>
            <a:r>
              <a:rPr lang="en-US" altLang="en-US">
                <a:latin typeface="Times New Roman" panose="02020603050405020304" pitchFamily="18" charset="0"/>
                <a:ea typeface="ＭＳ Ｐゴシック" panose="020B0600070205080204" pitchFamily="34" charset="-128"/>
              </a:rPr>
              <a:t>, cybercrime presents some unique difficulties.</a:t>
            </a:r>
          </a:p>
          <a:p>
            <a:pPr eaLnBrk="1" hangingPunct="1"/>
            <a:r>
              <a:rPr lang="en-US" altLang="en-US">
                <a:latin typeface="Times New Roman" panose="02020603050405020304" pitchFamily="18" charset="0"/>
                <a:ea typeface="ＭＳ Ｐゴシック" panose="020B0600070205080204" pitchFamily="34" charset="-128"/>
              </a:rPr>
              <a:t>Proper investigation requires a fairly sophisticated grasp of the technology.</a:t>
            </a:r>
          </a:p>
          <a:p>
            <a:pPr eaLnBrk="1" hangingPunct="1"/>
            <a:r>
              <a:rPr lang="en-US" altLang="en-US">
                <a:latin typeface="Times New Roman" panose="02020603050405020304" pitchFamily="18" charset="0"/>
                <a:ea typeface="ＭＳ Ｐゴシック" panose="020B0600070205080204" pitchFamily="34" charset="-128"/>
              </a:rPr>
              <a:t>Although some agencies, particularly larger agencies, are catching up in this</a:t>
            </a:r>
          </a:p>
          <a:p>
            <a:pPr eaLnBrk="1" hangingPunct="1"/>
            <a:r>
              <a:rPr lang="en-US" altLang="en-US">
                <a:latin typeface="Times New Roman" panose="02020603050405020304" pitchFamily="18" charset="0"/>
                <a:ea typeface="ＭＳ Ｐゴシック" panose="020B0600070205080204" pitchFamily="34" charset="-128"/>
              </a:rPr>
              <a:t>area, many jurisdictions lack investigators knowledgeable and experienced in</a:t>
            </a:r>
          </a:p>
          <a:p>
            <a:pPr eaLnBrk="1" hangingPunct="1"/>
            <a:r>
              <a:rPr lang="en-US" altLang="en-US">
                <a:latin typeface="Times New Roman" panose="02020603050405020304" pitchFamily="18" charset="0"/>
                <a:ea typeface="ＭＳ Ｐゴシック" panose="020B0600070205080204" pitchFamily="34" charset="-128"/>
              </a:rPr>
              <a:t>dealing with this kind of crime. Lack of resources represents another handicap.</a:t>
            </a:r>
          </a:p>
          <a:p>
            <a:pPr eaLnBrk="1" hangingPunct="1"/>
            <a:r>
              <a:rPr lang="en-US" altLang="en-US">
                <a:latin typeface="Times New Roman" panose="02020603050405020304" pitchFamily="18" charset="0"/>
                <a:ea typeface="ＭＳ Ｐゴシック" panose="020B0600070205080204" pitchFamily="34" charset="-128"/>
              </a:rPr>
              <a:t>Some cybercrime investigations require considerable computer processing</a:t>
            </a:r>
          </a:p>
          <a:p>
            <a:pPr eaLnBrk="1" hangingPunct="1"/>
            <a:r>
              <a:rPr lang="en-US" altLang="en-US">
                <a:latin typeface="Times New Roman" panose="02020603050405020304" pitchFamily="18" charset="0"/>
                <a:ea typeface="ＭＳ Ｐゴシック" panose="020B0600070205080204" pitchFamily="34" charset="-128"/>
              </a:rPr>
              <a:t>power, communications capacity, and storage capacity, which may be beyond the</a:t>
            </a:r>
          </a:p>
          <a:p>
            <a:pPr eaLnBrk="1" hangingPunct="1"/>
            <a:r>
              <a:rPr lang="en-US" altLang="en-US">
                <a:latin typeface="Times New Roman" panose="02020603050405020304" pitchFamily="18" charset="0"/>
                <a:ea typeface="ＭＳ Ｐゴシック" panose="020B0600070205080204" pitchFamily="34" charset="-128"/>
              </a:rPr>
              <a:t>budget of individual jurisdictions. The global nature of cybercrime is an additional</a:t>
            </a:r>
          </a:p>
          <a:p>
            <a:pPr eaLnBrk="1" hangingPunct="1"/>
            <a:r>
              <a:rPr lang="en-US" altLang="en-US">
                <a:latin typeface="Times New Roman" panose="02020603050405020304" pitchFamily="18" charset="0"/>
                <a:ea typeface="ＭＳ Ｐゴシック" panose="020B0600070205080204" pitchFamily="34" charset="-128"/>
              </a:rPr>
              <a:t>obstacle: Many crimes will involve perpetrators who are remote from the target</a:t>
            </a:r>
          </a:p>
          <a:p>
            <a:pPr eaLnBrk="1" hangingPunct="1"/>
            <a:r>
              <a:rPr lang="en-US" altLang="en-US">
                <a:latin typeface="Times New Roman" panose="02020603050405020304" pitchFamily="18" charset="0"/>
                <a:ea typeface="ＭＳ Ｐゴシック" panose="020B0600070205080204" pitchFamily="34" charset="-128"/>
              </a:rPr>
              <a:t>system, in another jurisdiction or even another country. A lack of collaboration and</a:t>
            </a:r>
          </a:p>
          <a:p>
            <a:pPr eaLnBrk="1" hangingPunct="1"/>
            <a:r>
              <a:rPr lang="en-US" altLang="en-US">
                <a:latin typeface="Times New Roman" panose="02020603050405020304" pitchFamily="18" charset="0"/>
                <a:ea typeface="ＭＳ Ｐゴシック" panose="020B0600070205080204" pitchFamily="34" charset="-128"/>
              </a:rPr>
              <a:t>cooperation with remote law enforcement agencies can greatly hinder an investigation.</a:t>
            </a:r>
          </a:p>
          <a:p>
            <a:pPr eaLnBrk="1" hangingPunct="1"/>
            <a:r>
              <a:rPr lang="en-US" altLang="en-US">
                <a:latin typeface="Times New Roman" panose="02020603050405020304" pitchFamily="18" charset="0"/>
                <a:ea typeface="ＭＳ Ｐゴシック" panose="020B0600070205080204" pitchFamily="34" charset="-128"/>
              </a:rPr>
              <a:t>Initiatives such as international Convention on Cybercrime are a promising</a:t>
            </a:r>
          </a:p>
          <a:p>
            <a:pPr eaLnBrk="1" hangingPunct="1"/>
            <a:r>
              <a:rPr lang="en-US" altLang="en-US">
                <a:latin typeface="Times New Roman" panose="02020603050405020304" pitchFamily="18" charset="0"/>
                <a:ea typeface="ＭＳ Ｐゴシック" panose="020B0600070205080204" pitchFamily="34" charset="-128"/>
              </a:rPr>
              <a:t>sign. The Convention at least introduces a common terminology for crimes and a</a:t>
            </a:r>
          </a:p>
          <a:p>
            <a:pPr eaLnBrk="1" hangingPunct="1"/>
            <a:r>
              <a:rPr lang="en-US" altLang="en-US">
                <a:latin typeface="Times New Roman" panose="02020603050405020304" pitchFamily="18" charset="0"/>
                <a:ea typeface="ＭＳ Ｐゴシック" panose="020B0600070205080204" pitchFamily="34" charset="-128"/>
              </a:rPr>
              <a:t>framework for harmonizing laws globally.</a:t>
            </a:r>
          </a:p>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921614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a:ln/>
        </p:spPr>
      </p:sp>
      <p:sp>
        <p:nvSpPr>
          <p:cNvPr id="29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The relative lack of success in bringing </a:t>
            </a:r>
            <a:r>
              <a:rPr lang="en-US" altLang="en-US" b="1">
                <a:latin typeface="Times New Roman" panose="02020603050405020304" pitchFamily="18" charset="0"/>
                <a:ea typeface="ＭＳ Ｐゴシック" panose="020B0600070205080204" pitchFamily="34" charset="-128"/>
              </a:rPr>
              <a:t>cybercriminals</a:t>
            </a:r>
            <a:r>
              <a:rPr lang="en-US" altLang="en-US">
                <a:latin typeface="Times New Roman" panose="02020603050405020304" pitchFamily="18" charset="0"/>
                <a:ea typeface="ＭＳ Ｐゴシック" panose="020B0600070205080204" pitchFamily="34" charset="-128"/>
              </a:rPr>
              <a:t> to justice has led to an</a:t>
            </a:r>
          </a:p>
          <a:p>
            <a:pPr eaLnBrk="1" hangingPunct="1"/>
            <a:r>
              <a:rPr lang="en-US" altLang="en-US">
                <a:latin typeface="Times New Roman" panose="02020603050405020304" pitchFamily="18" charset="0"/>
                <a:ea typeface="ＭＳ Ｐゴシック" panose="020B0600070205080204" pitchFamily="34" charset="-128"/>
              </a:rPr>
              <a:t>increase in their numbers, boldness, and the global scale of their operations. It is</a:t>
            </a:r>
          </a:p>
          <a:p>
            <a:pPr eaLnBrk="1" hangingPunct="1"/>
            <a:r>
              <a:rPr lang="en-US" altLang="en-US">
                <a:latin typeface="Times New Roman" panose="02020603050405020304" pitchFamily="18" charset="0"/>
                <a:ea typeface="ＭＳ Ｐゴシック" panose="020B0600070205080204" pitchFamily="34" charset="-128"/>
              </a:rPr>
              <a:t>difficult to profile cybercriminals in the way that is often done with other types of</a:t>
            </a:r>
          </a:p>
          <a:p>
            <a:pPr eaLnBrk="1" hangingPunct="1"/>
            <a:r>
              <a:rPr lang="en-US" altLang="en-US">
                <a:latin typeface="Times New Roman" panose="02020603050405020304" pitchFamily="18" charset="0"/>
                <a:ea typeface="ＭＳ Ｐゴシック" panose="020B0600070205080204" pitchFamily="34" charset="-128"/>
              </a:rPr>
              <a:t>repeat offenders. The cybercriminal tends to be young and very computer-savvy,</a:t>
            </a:r>
          </a:p>
          <a:p>
            <a:pPr eaLnBrk="1" hangingPunct="1"/>
            <a:r>
              <a:rPr lang="en-US" altLang="en-US">
                <a:latin typeface="Times New Roman" panose="02020603050405020304" pitchFamily="18" charset="0"/>
                <a:ea typeface="ＭＳ Ｐゴシック" panose="020B0600070205080204" pitchFamily="34" charset="-128"/>
              </a:rPr>
              <a:t>but the range of behavioral characteristics is wide. Further, there exist no cybercriminal</a:t>
            </a:r>
          </a:p>
          <a:p>
            <a:pPr eaLnBrk="1" hangingPunct="1"/>
            <a:r>
              <a:rPr lang="en-US" altLang="en-US">
                <a:latin typeface="Times New Roman" panose="02020603050405020304" pitchFamily="18" charset="0"/>
                <a:ea typeface="ＭＳ Ｐゴシック" panose="020B0600070205080204" pitchFamily="34" charset="-128"/>
              </a:rPr>
              <a:t>databases that can point investigators to likely suspects.</a:t>
            </a:r>
          </a:p>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296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E14407E-B3F7-4F08-A0F3-D241EA9DEBE8}" type="slidenum">
              <a:rPr lang="en-AU" altLang="en-US">
                <a:latin typeface="Arial" panose="020B0604020202020204" pitchFamily="34" charset="0"/>
              </a:rPr>
              <a:pPr>
                <a:spcBef>
                  <a:spcPct val="0"/>
                </a:spcBef>
              </a:pPr>
              <a:t>8</a:t>
            </a:fld>
            <a:endParaRPr lang="en-AU" altLang="en-US">
              <a:latin typeface="Arial" panose="020B0604020202020204" pitchFamily="34" charset="0"/>
            </a:endParaRPr>
          </a:p>
        </p:txBody>
      </p:sp>
    </p:spTree>
    <p:extLst>
      <p:ext uri="{BB962C8B-B14F-4D97-AF65-F5344CB8AC3E}">
        <p14:creationId xmlns:p14="http://schemas.microsoft.com/office/powerpoint/2010/main" val="1434587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a:ln/>
        </p:spPr>
      </p:sp>
      <p:sp>
        <p:nvSpPr>
          <p:cNvPr id="317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The success of cybercriminals, and the relative lack of success of law enforcement,</a:t>
            </a:r>
          </a:p>
          <a:p>
            <a:pPr eaLnBrk="1" hangingPunct="1"/>
            <a:r>
              <a:rPr lang="en-US" altLang="en-US">
                <a:latin typeface="Times New Roman" panose="02020603050405020304" pitchFamily="18" charset="0"/>
                <a:ea typeface="ＭＳ Ｐゴシック" panose="020B0600070205080204" pitchFamily="34" charset="-128"/>
              </a:rPr>
              <a:t>influence the behavior of </a:t>
            </a:r>
            <a:r>
              <a:rPr lang="en-US" altLang="en-US" b="1">
                <a:latin typeface="Times New Roman" panose="02020603050405020304" pitchFamily="18" charset="0"/>
                <a:ea typeface="ＭＳ Ｐゴシック" panose="020B0600070205080204" pitchFamily="34" charset="-128"/>
              </a:rPr>
              <a:t>cybercrime victims</a:t>
            </a:r>
            <a:r>
              <a:rPr lang="en-US" altLang="en-US">
                <a:latin typeface="Times New Roman" panose="02020603050405020304" pitchFamily="18" charset="0"/>
                <a:ea typeface="ＭＳ Ｐゴシック" panose="020B0600070205080204" pitchFamily="34" charset="-128"/>
              </a:rPr>
              <a:t>. As with law enforcement, many</a:t>
            </a:r>
          </a:p>
          <a:p>
            <a:pPr eaLnBrk="1" hangingPunct="1"/>
            <a:r>
              <a:rPr lang="en-US" altLang="en-US">
                <a:latin typeface="Times New Roman" panose="02020603050405020304" pitchFamily="18" charset="0"/>
                <a:ea typeface="ＭＳ Ｐゴシック" panose="020B0600070205080204" pitchFamily="34" charset="-128"/>
              </a:rPr>
              <a:t>organizations that may be the target of attack have not invested sufficiently in technical,</a:t>
            </a:r>
          </a:p>
          <a:p>
            <a:pPr eaLnBrk="1" hangingPunct="1"/>
            <a:r>
              <a:rPr lang="en-US" altLang="en-US">
                <a:latin typeface="Times New Roman" panose="02020603050405020304" pitchFamily="18" charset="0"/>
                <a:ea typeface="ＭＳ Ｐゴシック" panose="020B0600070205080204" pitchFamily="34" charset="-128"/>
              </a:rPr>
              <a:t>physical, and human-factor resources to prevent attacks. Reporting rates tend to</a:t>
            </a:r>
          </a:p>
          <a:p>
            <a:pPr eaLnBrk="1" hangingPunct="1"/>
            <a:r>
              <a:rPr lang="en-US" altLang="en-US">
                <a:latin typeface="Times New Roman" panose="02020603050405020304" pitchFamily="18" charset="0"/>
                <a:ea typeface="ＭＳ Ｐゴシック" panose="020B0600070205080204" pitchFamily="34" charset="-128"/>
              </a:rPr>
              <a:t>be low because of a lack of confidence in law enforcement, a concern about corporate</a:t>
            </a:r>
          </a:p>
          <a:p>
            <a:pPr eaLnBrk="1" hangingPunct="1"/>
            <a:r>
              <a:rPr lang="en-US" altLang="en-US">
                <a:latin typeface="Times New Roman" panose="02020603050405020304" pitchFamily="18" charset="0"/>
                <a:ea typeface="ＭＳ Ｐゴシック" panose="020B0600070205080204" pitchFamily="34" charset="-128"/>
              </a:rPr>
              <a:t>reputation, and a concern about civil liability. The low reporting rates and the</a:t>
            </a:r>
          </a:p>
          <a:p>
            <a:pPr eaLnBrk="1" hangingPunct="1"/>
            <a:r>
              <a:rPr lang="en-US" altLang="en-US">
                <a:latin typeface="Times New Roman" panose="02020603050405020304" pitchFamily="18" charset="0"/>
                <a:ea typeface="ＭＳ Ｐゴシック" panose="020B0600070205080204" pitchFamily="34" charset="-128"/>
              </a:rPr>
              <a:t>reluctance to work with law enforcement on the part of victims feeds into the handicaps</a:t>
            </a:r>
          </a:p>
          <a:p>
            <a:pPr eaLnBrk="1" hangingPunct="1"/>
            <a:r>
              <a:rPr lang="en-US" altLang="en-US">
                <a:latin typeface="Times New Roman" panose="02020603050405020304" pitchFamily="18" charset="0"/>
                <a:ea typeface="ＭＳ Ｐゴシック" panose="020B0600070205080204" pitchFamily="34" charset="-128"/>
              </a:rPr>
              <a:t>under which law enforcement works, completing the vicious cycle.</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Executive management and security administrators need to look upon law enforcement</a:t>
            </a:r>
          </a:p>
          <a:p>
            <a:pPr eaLnBrk="1" hangingPunct="1"/>
            <a:r>
              <a:rPr lang="en-US" altLang="en-US">
                <a:latin typeface="Times New Roman" panose="02020603050405020304" pitchFamily="18" charset="0"/>
                <a:ea typeface="ＭＳ Ｐゴシック" panose="020B0600070205080204" pitchFamily="34" charset="-128"/>
              </a:rPr>
              <a:t>as another resource and tool, alongside technical, physical, and human-factor</a:t>
            </a:r>
          </a:p>
          <a:p>
            <a:pPr eaLnBrk="1" hangingPunct="1"/>
            <a:r>
              <a:rPr lang="en-US" altLang="en-US">
                <a:latin typeface="Times New Roman" panose="02020603050405020304" pitchFamily="18" charset="0"/>
                <a:ea typeface="ＭＳ Ｐゴシック" panose="020B0600070205080204" pitchFamily="34" charset="-128"/>
              </a:rPr>
              <a:t>resources. The successful use of law enforcement depends much more on people</a:t>
            </a:r>
          </a:p>
          <a:p>
            <a:pPr eaLnBrk="1" hangingPunct="1"/>
            <a:r>
              <a:rPr lang="en-US" altLang="en-US">
                <a:latin typeface="Times New Roman" panose="02020603050405020304" pitchFamily="18" charset="0"/>
                <a:ea typeface="ＭＳ Ｐゴシック" panose="020B0600070205080204" pitchFamily="34" charset="-128"/>
              </a:rPr>
              <a:t>skills than technical skills. Management needs to understand the criminal investigation</a:t>
            </a:r>
          </a:p>
          <a:p>
            <a:pPr eaLnBrk="1" hangingPunct="1"/>
            <a:r>
              <a:rPr lang="en-US" altLang="en-US">
                <a:latin typeface="Times New Roman" panose="02020603050405020304" pitchFamily="18" charset="0"/>
                <a:ea typeface="ＭＳ Ｐゴシック" panose="020B0600070205080204" pitchFamily="34" charset="-128"/>
              </a:rPr>
              <a:t>process, the inputs that investigators need, and the ways in which the victim can</a:t>
            </a:r>
          </a:p>
          <a:p>
            <a:pPr eaLnBrk="1" hangingPunct="1"/>
            <a:r>
              <a:rPr lang="en-US" altLang="en-US">
                <a:latin typeface="Times New Roman" panose="02020603050405020304" pitchFamily="18" charset="0"/>
                <a:ea typeface="ＭＳ Ｐゴシック" panose="020B0600070205080204" pitchFamily="34" charset="-128"/>
              </a:rPr>
              <a:t>contribute positively to the investigation.</a:t>
            </a:r>
          </a:p>
          <a:p>
            <a:pPr eaLnBrk="1" hangingPunct="1"/>
            <a:endParaRPr lang="en-US" altLang="en-US">
              <a:latin typeface="Times New Roman" panose="02020603050405020304" pitchFamily="18" charset="0"/>
              <a:ea typeface="ＭＳ Ｐゴシック" panose="020B0600070205080204" pitchFamily="34" charset="-128"/>
            </a:endParaRPr>
          </a:p>
          <a:p>
            <a:endParaRPr lang="en-US" altLang="en-US">
              <a:latin typeface="Times New Roman" panose="02020603050405020304" pitchFamily="18" charset="0"/>
              <a:ea typeface="ＭＳ Ｐゴシック" panose="020B0600070205080204" pitchFamily="34" charset="-128"/>
            </a:endParaRPr>
          </a:p>
          <a:p>
            <a:endParaRPr lang="en-US" altLang="en-US">
              <a:latin typeface="Times New Roman" panose="02020603050405020304" pitchFamily="18" charset="0"/>
              <a:ea typeface="ＭＳ Ｐゴシック" panose="020B0600070205080204" pitchFamily="34" charset="-128"/>
            </a:endParaRPr>
          </a:p>
        </p:txBody>
      </p:sp>
      <p:sp>
        <p:nvSpPr>
          <p:cNvPr id="317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0537ADA-8511-4BAA-A1C4-72A6BF0DD594}" type="slidenum">
              <a:rPr lang="en-AU" altLang="en-US">
                <a:latin typeface="Arial" panose="020B0604020202020204" pitchFamily="34" charset="0"/>
              </a:rPr>
              <a:pPr>
                <a:spcBef>
                  <a:spcPct val="0"/>
                </a:spcBef>
              </a:pPr>
              <a:t>9</a:t>
            </a:fld>
            <a:endParaRPr lang="en-AU" altLang="en-US">
              <a:latin typeface="Arial" panose="020B0604020202020204" pitchFamily="34" charset="0"/>
            </a:endParaRPr>
          </a:p>
        </p:txBody>
      </p:sp>
    </p:spTree>
    <p:extLst>
      <p:ext uri="{BB962C8B-B14F-4D97-AF65-F5344CB8AC3E}">
        <p14:creationId xmlns:p14="http://schemas.microsoft.com/office/powerpoint/2010/main" val="2143059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a:ln/>
        </p:spPr>
      </p:sp>
      <p:sp>
        <p:nvSpPr>
          <p:cNvPr id="337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ea typeface="ＭＳ Ｐゴシック" panose="020B0600070205080204" pitchFamily="34" charset="-128"/>
              </a:rPr>
              <a:t> Executive management and security administrators need to look upon law enforcement</a:t>
            </a:r>
          </a:p>
          <a:p>
            <a:r>
              <a:rPr lang="en-US" altLang="en-US">
                <a:latin typeface="Times New Roman" panose="02020603050405020304" pitchFamily="18" charset="0"/>
                <a:ea typeface="ＭＳ Ｐゴシック" panose="020B0600070205080204" pitchFamily="34" charset="-128"/>
              </a:rPr>
              <a:t>as another resource and tool, alongside technical, physical, and human-factor</a:t>
            </a:r>
          </a:p>
          <a:p>
            <a:r>
              <a:rPr lang="en-US" altLang="en-US">
                <a:latin typeface="Times New Roman" panose="02020603050405020304" pitchFamily="18" charset="0"/>
                <a:ea typeface="ＭＳ Ｐゴシック" panose="020B0600070205080204" pitchFamily="34" charset="-128"/>
              </a:rPr>
              <a:t>resources. The successful use of law enforcement depends much more on people</a:t>
            </a:r>
          </a:p>
          <a:p>
            <a:r>
              <a:rPr lang="en-US" altLang="en-US">
                <a:latin typeface="Times New Roman" panose="02020603050405020304" pitchFamily="18" charset="0"/>
                <a:ea typeface="ＭＳ Ｐゴシック" panose="020B0600070205080204" pitchFamily="34" charset="-128"/>
              </a:rPr>
              <a:t>skills than technical skills. Management needs to understand the criminal investigation</a:t>
            </a:r>
          </a:p>
          <a:p>
            <a:r>
              <a:rPr lang="en-US" altLang="en-US">
                <a:latin typeface="Times New Roman" panose="02020603050405020304" pitchFamily="18" charset="0"/>
                <a:ea typeface="ＭＳ Ｐゴシック" panose="020B0600070205080204" pitchFamily="34" charset="-128"/>
              </a:rPr>
              <a:t>process, the inputs that investigators need, and the ways in which the victim can</a:t>
            </a:r>
          </a:p>
          <a:p>
            <a:r>
              <a:rPr lang="en-US" altLang="en-US">
                <a:latin typeface="Times New Roman" panose="02020603050405020304" pitchFamily="18" charset="0"/>
                <a:ea typeface="ＭＳ Ｐゴシック" panose="020B0600070205080204" pitchFamily="34" charset="-128"/>
              </a:rPr>
              <a:t>contribute positively to the investigation.</a:t>
            </a:r>
          </a:p>
        </p:txBody>
      </p:sp>
      <p:sp>
        <p:nvSpPr>
          <p:cNvPr id="337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E06C58B-495F-4D0B-8463-C385B7419E75}" type="slidenum">
              <a:rPr lang="en-AU" altLang="en-US">
                <a:latin typeface="Arial" panose="020B0604020202020204" pitchFamily="34" charset="0"/>
              </a:rPr>
              <a:pPr>
                <a:spcBef>
                  <a:spcPct val="0"/>
                </a:spcBef>
              </a:pPr>
              <a:t>10</a:t>
            </a:fld>
            <a:endParaRPr lang="en-AU" altLang="en-US">
              <a:latin typeface="Arial" panose="020B0604020202020204" pitchFamily="34" charset="0"/>
            </a:endParaRPr>
          </a:p>
        </p:txBody>
      </p:sp>
    </p:spTree>
    <p:extLst>
      <p:ext uri="{BB962C8B-B14F-4D97-AF65-F5344CB8AC3E}">
        <p14:creationId xmlns:p14="http://schemas.microsoft.com/office/powerpoint/2010/main" val="3548236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a:xfrm>
            <a:off x="5638800" y="6124401"/>
            <a:ext cx="2895600" cy="257810"/>
          </a:xfrm>
        </p:spPr>
        <p:txBody>
          <a:bodyPr/>
          <a:lstStyle/>
          <a:p>
            <a:endParaRPr lang="en-US" dirty="0">
              <a:solidFill>
                <a:prstClr val="white">
                  <a:lumMod val="65000"/>
                  <a:lumOff val="35000"/>
                </a:prstClr>
              </a:solidFill>
            </a:endParaRPr>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t>Drag picture to placeholder or click icon to add</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89050-7539-D281-2541-E6C665F24F82}"/>
              </a:ext>
            </a:extLst>
          </p:cNvPr>
          <p:cNvSpPr>
            <a:spLocks noGrp="1"/>
          </p:cNvSpPr>
          <p:nvPr>
            <p:ph type="ctrTitle"/>
          </p:nvPr>
        </p:nvSpPr>
        <p:spPr/>
        <p:txBody>
          <a:bodyPr/>
          <a:lstStyle/>
          <a:p>
            <a:r>
              <a:rPr lang="en-US" dirty="0"/>
              <a:t>Cyber Crime </a:t>
            </a:r>
          </a:p>
        </p:txBody>
      </p:sp>
      <p:sp>
        <p:nvSpPr>
          <p:cNvPr id="3" name="Subtitle 2">
            <a:extLst>
              <a:ext uri="{FF2B5EF4-FFF2-40B4-BE49-F238E27FC236}">
                <a16:creationId xmlns:a16="http://schemas.microsoft.com/office/drawing/2014/main" id="{B196856D-C9EF-BB8A-DFA5-BD8A2BE225DC}"/>
              </a:ext>
            </a:extLst>
          </p:cNvPr>
          <p:cNvSpPr>
            <a:spLocks noGrp="1"/>
          </p:cNvSpPr>
          <p:nvPr>
            <p:ph type="subTitle" idx="1"/>
          </p:nvPr>
        </p:nvSpPr>
        <p:spPr/>
        <p:txBody>
          <a:bodyPr/>
          <a:lstStyle/>
          <a:p>
            <a:r>
              <a:rPr lang="en-US" dirty="0"/>
              <a:t>Chapter 19</a:t>
            </a:r>
          </a:p>
        </p:txBody>
      </p:sp>
    </p:spTree>
    <p:extLst>
      <p:ext uri="{BB962C8B-B14F-4D97-AF65-F5344CB8AC3E}">
        <p14:creationId xmlns:p14="http://schemas.microsoft.com/office/powerpoint/2010/main" val="2319998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333375"/>
            <a:ext cx="8229600" cy="1600200"/>
          </a:xfrm>
        </p:spPr>
        <p:txBody>
          <a:bodyPr/>
          <a:lstStyle/>
          <a:p>
            <a:pPr eaLnBrk="1" fontAlgn="auto" hangingPunct="1">
              <a:spcAft>
                <a:spcPts val="0"/>
              </a:spcAft>
              <a:defRPr/>
            </a:pPr>
            <a:r>
              <a:rPr lang="en-US" dirty="0">
                <a:solidFill>
                  <a:schemeClr val="accent6">
                    <a:lumMod val="40000"/>
                    <a:lumOff val="60000"/>
                  </a:schemeClr>
                </a:solidFill>
              </a:rPr>
              <a:t>Working with Law Enforcement</a:t>
            </a:r>
          </a:p>
        </p:txBody>
      </p:sp>
      <p:sp>
        <p:nvSpPr>
          <p:cNvPr id="35842" name="Content Placeholder 2"/>
          <p:cNvSpPr>
            <a:spLocks noGrp="1"/>
          </p:cNvSpPr>
          <p:nvPr>
            <p:ph idx="1"/>
          </p:nvPr>
        </p:nvSpPr>
        <p:spPr>
          <a:xfrm>
            <a:off x="468313" y="2403475"/>
            <a:ext cx="8229600" cy="4525963"/>
          </a:xfrm>
        </p:spPr>
        <p:txBody>
          <a:bodyPr/>
          <a:lstStyle/>
          <a:p>
            <a:pPr eaLnBrk="1" hangingPunct="1">
              <a:buClr>
                <a:schemeClr val="accent6">
                  <a:lumMod val="60000"/>
                  <a:lumOff val="40000"/>
                </a:schemeClr>
              </a:buClr>
              <a:buSzPct val="140000"/>
              <a:buFont typeface="Arial" charset="0"/>
              <a:buChar char="•"/>
              <a:defRPr/>
            </a:pPr>
            <a:r>
              <a:rPr lang="en-US" altLang="x-none" sz="2800" dirty="0">
                <a:latin typeface="+mn-lt"/>
                <a:ea typeface="ＭＳ Ｐゴシック" charset="-128"/>
              </a:rPr>
              <a:t>Executive management and security administrators need to look upon law enforcement as a resource and tool</a:t>
            </a:r>
          </a:p>
          <a:p>
            <a:pPr eaLnBrk="1" hangingPunct="1">
              <a:spcBef>
                <a:spcPts val="1875"/>
              </a:spcBef>
              <a:spcAft>
                <a:spcPts val="600"/>
              </a:spcAft>
              <a:buClr>
                <a:schemeClr val="accent6">
                  <a:lumMod val="60000"/>
                  <a:lumOff val="40000"/>
                </a:schemeClr>
              </a:buClr>
              <a:buSzPct val="140000"/>
              <a:buFont typeface="Arial" charset="0"/>
              <a:buChar char="•"/>
              <a:defRPr/>
            </a:pPr>
            <a:r>
              <a:rPr lang="en-US" altLang="x-none" sz="2800" dirty="0">
                <a:latin typeface="+mn-lt"/>
                <a:ea typeface="ＭＳ Ｐゴシック" charset="-128"/>
              </a:rPr>
              <a:t>Management needs to:</a:t>
            </a:r>
          </a:p>
          <a:p>
            <a:pPr lvl="1" eaLnBrk="1" hangingPunct="1">
              <a:buClr>
                <a:schemeClr val="accent6">
                  <a:lumMod val="60000"/>
                  <a:lumOff val="40000"/>
                </a:schemeClr>
              </a:buClr>
              <a:buSzPct val="140000"/>
              <a:buFont typeface="Arial" charset="0"/>
              <a:buChar char="•"/>
              <a:defRPr/>
            </a:pPr>
            <a:r>
              <a:rPr lang="en-US" altLang="x-none" sz="2000" dirty="0">
                <a:latin typeface="+mn-lt"/>
                <a:ea typeface="ＭＳ Ｐゴシック" charset="-128"/>
              </a:rPr>
              <a:t>Understand the criminal investigation process</a:t>
            </a:r>
          </a:p>
          <a:p>
            <a:pPr lvl="1" eaLnBrk="1" hangingPunct="1">
              <a:buClr>
                <a:schemeClr val="accent6">
                  <a:lumMod val="60000"/>
                  <a:lumOff val="40000"/>
                </a:schemeClr>
              </a:buClr>
              <a:buSzPct val="140000"/>
              <a:buFont typeface="Arial" charset="0"/>
              <a:buChar char="•"/>
              <a:defRPr/>
            </a:pPr>
            <a:r>
              <a:rPr lang="en-US" altLang="x-none" sz="2000" dirty="0">
                <a:latin typeface="+mn-lt"/>
                <a:ea typeface="ＭＳ Ｐゴシック" charset="-128"/>
              </a:rPr>
              <a:t>Understand the inputs that investigators need</a:t>
            </a:r>
          </a:p>
          <a:p>
            <a:pPr lvl="1" eaLnBrk="1" hangingPunct="1">
              <a:buClr>
                <a:schemeClr val="accent6">
                  <a:lumMod val="60000"/>
                  <a:lumOff val="40000"/>
                </a:schemeClr>
              </a:buClr>
              <a:buSzPct val="140000"/>
              <a:buFont typeface="Arial" charset="0"/>
              <a:buChar char="•"/>
              <a:defRPr/>
            </a:pPr>
            <a:r>
              <a:rPr lang="en-US" altLang="x-none" sz="2000" dirty="0">
                <a:latin typeface="+mn-lt"/>
                <a:ea typeface="ＭＳ Ｐゴシック" charset="-128"/>
              </a:rPr>
              <a:t>Understand the ways in which the victim can                 contribute positively to the investigation</a:t>
            </a:r>
          </a:p>
        </p:txBody>
      </p:sp>
    </p:spTree>
    <p:extLst>
      <p:ext uri="{BB962C8B-B14F-4D97-AF65-F5344CB8AC3E}">
        <p14:creationId xmlns:p14="http://schemas.microsoft.com/office/powerpoint/2010/main" val="247959730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564904"/>
          </a:xfrm>
        </p:spPr>
        <p:txBody>
          <a:bodyPr/>
          <a:lstStyle/>
          <a:p>
            <a:r>
              <a:rPr lang="en-US" dirty="0">
                <a:effectLst/>
              </a:rPr>
              <a:t>Pakistan is Prevention of Electronic Crimes Act, 2016 (“</a:t>
            </a:r>
            <a:r>
              <a:rPr lang="en-US" b="1" dirty="0">
                <a:effectLst/>
              </a:rPr>
              <a:t>Act</a:t>
            </a:r>
            <a:r>
              <a:rPr lang="en-US" dirty="0">
                <a:effectLst/>
              </a:rPr>
              <a:t>”)</a:t>
            </a:r>
            <a:endParaRPr lang="en-US" dirty="0"/>
          </a:p>
        </p:txBody>
      </p:sp>
      <p:sp>
        <p:nvSpPr>
          <p:cNvPr id="3" name="Content Placeholder 2"/>
          <p:cNvSpPr>
            <a:spLocks noGrp="1"/>
          </p:cNvSpPr>
          <p:nvPr>
            <p:ph idx="1"/>
          </p:nvPr>
        </p:nvSpPr>
        <p:spPr>
          <a:xfrm>
            <a:off x="457200" y="2996952"/>
            <a:ext cx="8229600" cy="3129211"/>
          </a:xfrm>
        </p:spPr>
        <p:txBody>
          <a:bodyPr/>
          <a:lstStyle/>
          <a:p>
            <a:r>
              <a:rPr lang="en-US" dirty="0"/>
              <a:t>The law dealing with cyber crimes in Pakistan is </a:t>
            </a:r>
            <a:r>
              <a:rPr lang="en-US" b="1" dirty="0">
                <a:solidFill>
                  <a:schemeClr val="bg1"/>
                </a:solidFill>
                <a:highlight>
                  <a:srgbClr val="FFFF00"/>
                </a:highlight>
              </a:rPr>
              <a:t>Prevention of Electronic Crimes Act</a:t>
            </a:r>
            <a:r>
              <a:rPr lang="en-US" dirty="0"/>
              <a:t>, </a:t>
            </a:r>
            <a:r>
              <a:rPr lang="en-US" b="1" dirty="0">
                <a:solidFill>
                  <a:schemeClr val="bg1"/>
                </a:solidFill>
                <a:highlight>
                  <a:srgbClr val="FFFF00"/>
                </a:highlight>
              </a:rPr>
              <a:t>2016</a:t>
            </a:r>
            <a:r>
              <a:rPr lang="en-US" dirty="0"/>
              <a:t> (“</a:t>
            </a:r>
            <a:r>
              <a:rPr lang="en-US" b="1" dirty="0"/>
              <a:t>Act</a:t>
            </a:r>
            <a:r>
              <a:rPr lang="en-US" dirty="0"/>
              <a:t>”) which is applicable to every citizen of Pakistan wherever he may be and to every other person who is stationed in Pakistan for the time being.</a:t>
            </a:r>
          </a:p>
        </p:txBody>
      </p:sp>
    </p:spTree>
    <p:extLst>
      <p:ext uri="{BB962C8B-B14F-4D97-AF65-F5344CB8AC3E}">
        <p14:creationId xmlns:p14="http://schemas.microsoft.com/office/powerpoint/2010/main" val="3708703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Types of cyber crimes under the Act:</a:t>
            </a:r>
            <a:endParaRPr lang="en-US" dirty="0"/>
          </a:p>
        </p:txBody>
      </p:sp>
      <p:sp>
        <p:nvSpPr>
          <p:cNvPr id="3" name="Content Placeholder 2"/>
          <p:cNvSpPr>
            <a:spLocks noGrp="1"/>
          </p:cNvSpPr>
          <p:nvPr>
            <p:ph idx="1"/>
          </p:nvPr>
        </p:nvSpPr>
        <p:spPr/>
        <p:txBody>
          <a:bodyPr>
            <a:normAutofit/>
          </a:bodyPr>
          <a:lstStyle/>
          <a:p>
            <a:endParaRPr lang="en-US" dirty="0"/>
          </a:p>
          <a:p>
            <a:r>
              <a:rPr lang="en-US" dirty="0">
                <a:solidFill>
                  <a:schemeClr val="bg1"/>
                </a:solidFill>
                <a:highlight>
                  <a:srgbClr val="00FFFF"/>
                </a:highlight>
              </a:rPr>
              <a:t>Access or interfere </a:t>
            </a:r>
            <a:r>
              <a:rPr lang="en-US" dirty="0"/>
              <a:t>the </a:t>
            </a:r>
            <a:r>
              <a:rPr lang="en-US" dirty="0">
                <a:solidFill>
                  <a:schemeClr val="bg1"/>
                </a:solidFill>
                <a:highlight>
                  <a:srgbClr val="00FFFF"/>
                </a:highlight>
              </a:rPr>
              <a:t>data or information </a:t>
            </a:r>
            <a:r>
              <a:rPr lang="en-US" dirty="0"/>
              <a:t>system and </a:t>
            </a:r>
            <a:r>
              <a:rPr lang="en-US" dirty="0">
                <a:solidFill>
                  <a:schemeClr val="bg1"/>
                </a:solidFill>
                <a:highlight>
                  <a:srgbClr val="00FFFF"/>
                </a:highlight>
              </a:rPr>
              <a:t>copying or transmission</a:t>
            </a:r>
            <a:r>
              <a:rPr lang="en-US" dirty="0">
                <a:solidFill>
                  <a:schemeClr val="bg1"/>
                </a:solidFill>
              </a:rPr>
              <a:t> </a:t>
            </a:r>
            <a:r>
              <a:rPr lang="en-US" dirty="0"/>
              <a:t>of data; (Section 3, 4 and 5 of the Act).</a:t>
            </a:r>
          </a:p>
          <a:p>
            <a:r>
              <a:rPr lang="en-US" dirty="0"/>
              <a:t>Unauthorized access, unauthorized copying, unauthorized transmitting or unauthorized interfering with the </a:t>
            </a:r>
            <a:r>
              <a:rPr lang="en-US" dirty="0">
                <a:solidFill>
                  <a:schemeClr val="bg1"/>
                </a:solidFill>
                <a:highlight>
                  <a:srgbClr val="00FFFF"/>
                </a:highlight>
              </a:rPr>
              <a:t>critical infrastructure </a:t>
            </a:r>
            <a:r>
              <a:rPr lang="en-US" dirty="0"/>
              <a:t>OR </a:t>
            </a:r>
            <a:r>
              <a:rPr lang="en-US" dirty="0">
                <a:solidFill>
                  <a:schemeClr val="bg1"/>
                </a:solidFill>
                <a:highlight>
                  <a:srgbClr val="00FFFF"/>
                </a:highlight>
              </a:rPr>
              <a:t>threaten</a:t>
            </a:r>
            <a:r>
              <a:rPr lang="en-US" dirty="0"/>
              <a:t> to commit any of the aforesaid offences with an intention to coerce, intimidate, create a sense of </a:t>
            </a:r>
            <a:r>
              <a:rPr lang="en-US" dirty="0">
                <a:solidFill>
                  <a:schemeClr val="bg1"/>
                </a:solidFill>
                <a:highlight>
                  <a:srgbClr val="00FFFF"/>
                </a:highlight>
              </a:rPr>
              <a:t>fear, panic, insecurity or public or community/society </a:t>
            </a:r>
            <a:r>
              <a:rPr lang="en-US" dirty="0"/>
              <a:t>(Sections 6, 7 and 8 of the Act).</a:t>
            </a:r>
          </a:p>
        </p:txBody>
      </p:sp>
    </p:spTree>
    <p:extLst>
      <p:ext uri="{BB962C8B-B14F-4D97-AF65-F5344CB8AC3E}">
        <p14:creationId xmlns:p14="http://schemas.microsoft.com/office/powerpoint/2010/main" val="4055248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4F2DD-2A65-D15A-7B4B-8B0AAFFB568F}"/>
              </a:ext>
            </a:extLst>
          </p:cNvPr>
          <p:cNvSpPr>
            <a:spLocks noGrp="1"/>
          </p:cNvSpPr>
          <p:nvPr>
            <p:ph type="title"/>
          </p:nvPr>
        </p:nvSpPr>
        <p:spPr/>
        <p:txBody>
          <a:bodyPr/>
          <a:lstStyle/>
          <a:p>
            <a:r>
              <a:rPr lang="en-US" dirty="0">
                <a:effectLst/>
              </a:rPr>
              <a:t>Types of cyber crimes under the Act:</a:t>
            </a:r>
            <a:endParaRPr lang="en-US" dirty="0"/>
          </a:p>
        </p:txBody>
      </p:sp>
      <p:sp>
        <p:nvSpPr>
          <p:cNvPr id="3" name="Content Placeholder 2">
            <a:extLst>
              <a:ext uri="{FF2B5EF4-FFF2-40B4-BE49-F238E27FC236}">
                <a16:creationId xmlns:a16="http://schemas.microsoft.com/office/drawing/2014/main" id="{13E56BD1-C570-A6A6-DF5C-AC04C5CEE35B}"/>
              </a:ext>
            </a:extLst>
          </p:cNvPr>
          <p:cNvSpPr>
            <a:spLocks noGrp="1"/>
          </p:cNvSpPr>
          <p:nvPr>
            <p:ph idx="1"/>
          </p:nvPr>
        </p:nvSpPr>
        <p:spPr/>
        <p:txBody>
          <a:bodyPr/>
          <a:lstStyle/>
          <a:p>
            <a:r>
              <a:rPr lang="en-US" b="1" u="sng" dirty="0"/>
              <a:t>Prepare</a:t>
            </a:r>
            <a:r>
              <a:rPr lang="en-US" dirty="0"/>
              <a:t> or </a:t>
            </a:r>
            <a:r>
              <a:rPr lang="en-US" b="1" u="sng" dirty="0"/>
              <a:t>disseminate information</a:t>
            </a:r>
            <a:r>
              <a:rPr lang="en-US" dirty="0"/>
              <a:t> through any information system or device with the intent to </a:t>
            </a:r>
            <a:r>
              <a:rPr lang="en-US" dirty="0">
                <a:solidFill>
                  <a:schemeClr val="bg1"/>
                </a:solidFill>
                <a:highlight>
                  <a:srgbClr val="00FFFF"/>
                </a:highlight>
              </a:rPr>
              <a:t>glorify an offence relating to terrorism</a:t>
            </a:r>
            <a:r>
              <a:rPr lang="en-US" dirty="0"/>
              <a:t>, or any person convicted of a crime relating to terrorism OR threaten to commit any of the aforesaid offences with an intention to coerce, intimidate, create a sense of fear, panic, insecurity or public or community/society (Section 9 of the Act ).</a:t>
            </a:r>
          </a:p>
          <a:p>
            <a:endParaRPr lang="en-US" dirty="0"/>
          </a:p>
        </p:txBody>
      </p:sp>
    </p:spTree>
    <p:extLst>
      <p:ext uri="{BB962C8B-B14F-4D97-AF65-F5344CB8AC3E}">
        <p14:creationId xmlns:p14="http://schemas.microsoft.com/office/powerpoint/2010/main" val="1917037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Types of cyber crimes under the Act:</a:t>
            </a:r>
            <a:endParaRPr lang="en-US" dirty="0"/>
          </a:p>
        </p:txBody>
      </p:sp>
      <p:sp>
        <p:nvSpPr>
          <p:cNvPr id="3" name="Content Placeholder 2"/>
          <p:cNvSpPr>
            <a:spLocks noGrp="1"/>
          </p:cNvSpPr>
          <p:nvPr>
            <p:ph idx="1"/>
          </p:nvPr>
        </p:nvSpPr>
        <p:spPr/>
        <p:txBody>
          <a:bodyPr>
            <a:normAutofit lnSpcReduction="10000"/>
          </a:bodyPr>
          <a:lstStyle/>
          <a:p>
            <a:r>
              <a:rPr lang="en-US" dirty="0"/>
              <a:t>Whosoever prepares or disseminates any </a:t>
            </a:r>
            <a:r>
              <a:rPr lang="en-US" b="1" dirty="0">
                <a:solidFill>
                  <a:schemeClr val="bg1"/>
                </a:solidFill>
                <a:highlight>
                  <a:srgbClr val="00FFFF"/>
                </a:highlight>
              </a:rPr>
              <a:t>Hate Speech</a:t>
            </a:r>
            <a:r>
              <a:rPr lang="en-US" dirty="0"/>
              <a:t>, information that invites </a:t>
            </a:r>
            <a:r>
              <a:rPr lang="en-US" b="1" dirty="0">
                <a:solidFill>
                  <a:schemeClr val="bg1"/>
                </a:solidFill>
                <a:highlight>
                  <a:srgbClr val="00FFFF"/>
                </a:highlight>
              </a:rPr>
              <a:t>motivation</a:t>
            </a:r>
            <a:r>
              <a:rPr lang="en-US" dirty="0"/>
              <a:t> of people to </a:t>
            </a:r>
            <a:r>
              <a:rPr lang="en-US" dirty="0">
                <a:solidFill>
                  <a:schemeClr val="bg1"/>
                </a:solidFill>
                <a:highlight>
                  <a:srgbClr val="00FFFF"/>
                </a:highlight>
              </a:rPr>
              <a:t>fund</a:t>
            </a:r>
            <a:r>
              <a:rPr lang="en-US" dirty="0"/>
              <a:t> or </a:t>
            </a:r>
            <a:r>
              <a:rPr lang="en-US" dirty="0">
                <a:solidFill>
                  <a:schemeClr val="bg1"/>
                </a:solidFill>
                <a:highlight>
                  <a:srgbClr val="00FFFF"/>
                </a:highlight>
              </a:rPr>
              <a:t>recruits</a:t>
            </a:r>
            <a:r>
              <a:rPr lang="en-US" dirty="0"/>
              <a:t> for </a:t>
            </a:r>
            <a:r>
              <a:rPr lang="en-US" dirty="0">
                <a:solidFill>
                  <a:schemeClr val="bg1"/>
                </a:solidFill>
                <a:highlight>
                  <a:srgbClr val="00FFFF"/>
                </a:highlight>
              </a:rPr>
              <a:t>terrorism through any information system or device </a:t>
            </a:r>
            <a:r>
              <a:rPr lang="en-US" dirty="0"/>
              <a:t>(Sections 11 &amp; 12 of the Act).</a:t>
            </a:r>
          </a:p>
          <a:p>
            <a:r>
              <a:rPr lang="en-US" b="1" dirty="0">
                <a:solidFill>
                  <a:schemeClr val="bg1"/>
                </a:solidFill>
                <a:highlight>
                  <a:srgbClr val="00FFFF"/>
                </a:highlight>
              </a:rPr>
              <a:t>Electronic forgery </a:t>
            </a:r>
            <a:r>
              <a:rPr lang="en-US" dirty="0"/>
              <a:t>and </a:t>
            </a:r>
            <a:r>
              <a:rPr lang="en-US" b="1" dirty="0">
                <a:solidFill>
                  <a:schemeClr val="bg1"/>
                </a:solidFill>
                <a:highlight>
                  <a:srgbClr val="00FFFF"/>
                </a:highlight>
              </a:rPr>
              <a:t>electronic fraud committed </a:t>
            </a:r>
            <a:r>
              <a:rPr lang="en-US" dirty="0"/>
              <a:t>by interfering with any information system, device or data with the intent to cause damage or injury to the public; or to make any </a:t>
            </a:r>
            <a:r>
              <a:rPr lang="en-US" b="1" dirty="0">
                <a:solidFill>
                  <a:schemeClr val="bg1"/>
                </a:solidFill>
                <a:highlight>
                  <a:srgbClr val="00FFFF"/>
                </a:highlight>
              </a:rPr>
              <a:t>illegal claim</a:t>
            </a:r>
            <a:r>
              <a:rPr lang="en-US" dirty="0"/>
              <a:t>; or title or to cause any person to part with </a:t>
            </a:r>
            <a:r>
              <a:rPr lang="en-US" b="1" dirty="0">
                <a:solidFill>
                  <a:schemeClr val="bg1"/>
                </a:solidFill>
                <a:highlight>
                  <a:srgbClr val="00FFFF"/>
                </a:highlight>
              </a:rPr>
              <a:t>property</a:t>
            </a:r>
            <a:r>
              <a:rPr lang="en-US" dirty="0"/>
              <a:t>; or to enter into a contract; to commit fraud; </a:t>
            </a:r>
            <a:r>
              <a:rPr lang="en-US" b="1" dirty="0">
                <a:solidFill>
                  <a:schemeClr val="bg1"/>
                </a:solidFill>
                <a:highlight>
                  <a:srgbClr val="00FFFF"/>
                </a:highlight>
              </a:rPr>
              <a:t>alteration, deletion or suppression of data </a:t>
            </a:r>
            <a:r>
              <a:rPr lang="en-US" dirty="0"/>
              <a:t>etc. (Sections 13 &amp; 14 of the Act).</a:t>
            </a:r>
          </a:p>
          <a:p>
            <a:endParaRPr lang="en-US" dirty="0"/>
          </a:p>
        </p:txBody>
      </p:sp>
    </p:spTree>
    <p:extLst>
      <p:ext uri="{BB962C8B-B14F-4D97-AF65-F5344CB8AC3E}">
        <p14:creationId xmlns:p14="http://schemas.microsoft.com/office/powerpoint/2010/main" val="4140835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B16AD-1059-519F-71FF-1AEAAD90E7DE}"/>
              </a:ext>
            </a:extLst>
          </p:cNvPr>
          <p:cNvSpPr>
            <a:spLocks noGrp="1"/>
          </p:cNvSpPr>
          <p:nvPr>
            <p:ph type="title"/>
          </p:nvPr>
        </p:nvSpPr>
        <p:spPr/>
        <p:txBody>
          <a:bodyPr/>
          <a:lstStyle/>
          <a:p>
            <a:r>
              <a:rPr lang="en-US" dirty="0">
                <a:effectLst/>
              </a:rPr>
              <a:t>Types of cyber crimes under the Act:</a:t>
            </a:r>
            <a:endParaRPr lang="en-US" dirty="0"/>
          </a:p>
        </p:txBody>
      </p:sp>
      <p:sp>
        <p:nvSpPr>
          <p:cNvPr id="3" name="Content Placeholder 2">
            <a:extLst>
              <a:ext uri="{FF2B5EF4-FFF2-40B4-BE49-F238E27FC236}">
                <a16:creationId xmlns:a16="http://schemas.microsoft.com/office/drawing/2014/main" id="{6CCE6EBE-E696-737E-851C-1BCD1E55C955}"/>
              </a:ext>
            </a:extLst>
          </p:cNvPr>
          <p:cNvSpPr>
            <a:spLocks noGrp="1"/>
          </p:cNvSpPr>
          <p:nvPr>
            <p:ph idx="1"/>
          </p:nvPr>
        </p:nvSpPr>
        <p:spPr/>
        <p:txBody>
          <a:bodyPr/>
          <a:lstStyle/>
          <a:p>
            <a:r>
              <a:rPr lang="en-US" dirty="0"/>
              <a:t>An act to </a:t>
            </a:r>
            <a:r>
              <a:rPr lang="en-US" b="1" dirty="0">
                <a:solidFill>
                  <a:schemeClr val="bg1"/>
                </a:solidFill>
                <a:highlight>
                  <a:srgbClr val="00FFFF"/>
                </a:highlight>
              </a:rPr>
              <a:t>manufacture, generate, adapt, export, supply, offer to supply or import any information system, data or device</a:t>
            </a:r>
            <a:r>
              <a:rPr lang="en-US" dirty="0"/>
              <a:t>, with an intent to be used or believing that it is primarily to be used to commit or to assist in the commission of an offence under this Act. (Section 15 of the Act).</a:t>
            </a:r>
          </a:p>
          <a:p>
            <a:endParaRPr lang="en-US" dirty="0"/>
          </a:p>
          <a:p>
            <a:r>
              <a:rPr lang="en-US" b="1" dirty="0">
                <a:solidFill>
                  <a:schemeClr val="bg1"/>
                </a:solidFill>
                <a:highlight>
                  <a:srgbClr val="00FFFF"/>
                </a:highlight>
              </a:rPr>
              <a:t>Unauthorized use of another person’s identity information or to obtain</a:t>
            </a:r>
            <a:r>
              <a:rPr lang="en-US" dirty="0"/>
              <a:t>, sell, possess or transmit such information. (Sections 16 of the Act).</a:t>
            </a:r>
          </a:p>
          <a:p>
            <a:endParaRPr lang="en-US" dirty="0"/>
          </a:p>
          <a:p>
            <a:endParaRPr lang="en-US" dirty="0"/>
          </a:p>
        </p:txBody>
      </p:sp>
    </p:spTree>
    <p:extLst>
      <p:ext uri="{BB962C8B-B14F-4D97-AF65-F5344CB8AC3E}">
        <p14:creationId xmlns:p14="http://schemas.microsoft.com/office/powerpoint/2010/main" val="479398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Types of cyber crimes under the Act:</a:t>
            </a:r>
            <a:endParaRPr lang="en-US" dirty="0"/>
          </a:p>
        </p:txBody>
      </p:sp>
      <p:sp>
        <p:nvSpPr>
          <p:cNvPr id="3" name="Content Placeholder 2"/>
          <p:cNvSpPr>
            <a:spLocks noGrp="1"/>
          </p:cNvSpPr>
          <p:nvPr>
            <p:ph idx="1"/>
          </p:nvPr>
        </p:nvSpPr>
        <p:spPr/>
        <p:txBody>
          <a:bodyPr>
            <a:normAutofit/>
          </a:bodyPr>
          <a:lstStyle/>
          <a:p>
            <a:r>
              <a:rPr lang="en-US" b="1" dirty="0">
                <a:solidFill>
                  <a:schemeClr val="bg1"/>
                </a:solidFill>
                <a:highlight>
                  <a:srgbClr val="00FFFF"/>
                </a:highlight>
              </a:rPr>
              <a:t>Issuance of SIM </a:t>
            </a:r>
            <a:r>
              <a:rPr lang="en-US" dirty="0"/>
              <a:t>(subscriber identity module); R-IUM (re-useable identification module); or UICC (universal integrated circuit) or any other module designed for authenticating users to establish connection with the network and to be used in cellular mobile, wireless phone or other digital devices without obtaining and </a:t>
            </a:r>
            <a:r>
              <a:rPr lang="en-US" b="1" dirty="0">
                <a:solidFill>
                  <a:schemeClr val="bg1"/>
                </a:solidFill>
                <a:highlight>
                  <a:srgbClr val="00FFFF"/>
                </a:highlight>
              </a:rPr>
              <a:t>verification of the subscriber’s</a:t>
            </a:r>
            <a:r>
              <a:rPr lang="en-US" dirty="0"/>
              <a:t> antecedents. (Section 17 of the Act).</a:t>
            </a:r>
          </a:p>
        </p:txBody>
      </p:sp>
    </p:spTree>
    <p:extLst>
      <p:ext uri="{BB962C8B-B14F-4D97-AF65-F5344CB8AC3E}">
        <p14:creationId xmlns:p14="http://schemas.microsoft.com/office/powerpoint/2010/main" val="3507645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DC1C-A6FA-05BE-F760-B90783CA3DCF}"/>
              </a:ext>
            </a:extLst>
          </p:cNvPr>
          <p:cNvSpPr>
            <a:spLocks noGrp="1"/>
          </p:cNvSpPr>
          <p:nvPr>
            <p:ph type="title"/>
          </p:nvPr>
        </p:nvSpPr>
        <p:spPr/>
        <p:txBody>
          <a:bodyPr/>
          <a:lstStyle/>
          <a:p>
            <a:r>
              <a:rPr lang="en-US" dirty="0">
                <a:effectLst/>
              </a:rPr>
              <a:t>Types of cyber crimes under the Act:</a:t>
            </a:r>
            <a:endParaRPr lang="en-US" dirty="0"/>
          </a:p>
        </p:txBody>
      </p:sp>
      <p:sp>
        <p:nvSpPr>
          <p:cNvPr id="3" name="Content Placeholder 2">
            <a:extLst>
              <a:ext uri="{FF2B5EF4-FFF2-40B4-BE49-F238E27FC236}">
                <a16:creationId xmlns:a16="http://schemas.microsoft.com/office/drawing/2014/main" id="{DA3BAD13-5A8D-1603-37A1-5430821825CF}"/>
              </a:ext>
            </a:extLst>
          </p:cNvPr>
          <p:cNvSpPr>
            <a:spLocks noGrp="1"/>
          </p:cNvSpPr>
          <p:nvPr>
            <p:ph idx="1"/>
          </p:nvPr>
        </p:nvSpPr>
        <p:spPr/>
        <p:txBody>
          <a:bodyPr/>
          <a:lstStyle/>
          <a:p>
            <a:r>
              <a:rPr lang="en-US" b="1" dirty="0">
                <a:solidFill>
                  <a:schemeClr val="bg1"/>
                </a:solidFill>
                <a:highlight>
                  <a:srgbClr val="00FFFF"/>
                </a:highlight>
              </a:rPr>
              <a:t>Dignity of Natural Person</a:t>
            </a:r>
            <a:r>
              <a:rPr lang="en-US" dirty="0"/>
              <a:t>: Public exhibit or display or transmission of any information knowingly that such </a:t>
            </a:r>
            <a:r>
              <a:rPr lang="en-US" b="1" dirty="0">
                <a:solidFill>
                  <a:schemeClr val="bg1"/>
                </a:solidFill>
                <a:highlight>
                  <a:srgbClr val="00FFFF"/>
                </a:highlight>
              </a:rPr>
              <a:t>information is false </a:t>
            </a:r>
            <a:r>
              <a:rPr lang="en-US" dirty="0"/>
              <a:t>and intimidate or </a:t>
            </a:r>
            <a:r>
              <a:rPr lang="en-US" b="1" dirty="0">
                <a:solidFill>
                  <a:schemeClr val="bg1"/>
                </a:solidFill>
                <a:highlight>
                  <a:srgbClr val="00FFFF"/>
                </a:highlight>
              </a:rPr>
              <a:t>harm the reputation</a:t>
            </a:r>
            <a:r>
              <a:rPr lang="en-US" dirty="0"/>
              <a:t> </a:t>
            </a:r>
            <a:r>
              <a:rPr lang="en-US" b="1" dirty="0">
                <a:solidFill>
                  <a:schemeClr val="bg1"/>
                </a:solidFill>
                <a:highlight>
                  <a:srgbClr val="00FFFF"/>
                </a:highlight>
              </a:rPr>
              <a:t>or privacy </a:t>
            </a:r>
            <a:r>
              <a:rPr lang="en-US" dirty="0"/>
              <a:t>of a natural person through an information system. (Section 20 of the Act).</a:t>
            </a:r>
          </a:p>
          <a:p>
            <a:endParaRPr lang="en-US" dirty="0"/>
          </a:p>
        </p:txBody>
      </p:sp>
    </p:spTree>
    <p:extLst>
      <p:ext uri="{BB962C8B-B14F-4D97-AF65-F5344CB8AC3E}">
        <p14:creationId xmlns:p14="http://schemas.microsoft.com/office/powerpoint/2010/main" val="3714848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Types of cyber crimes under the Act:</a:t>
            </a:r>
            <a:endParaRPr lang="en-US" dirty="0"/>
          </a:p>
        </p:txBody>
      </p:sp>
      <p:sp>
        <p:nvSpPr>
          <p:cNvPr id="3" name="Content Placeholder 2"/>
          <p:cNvSpPr>
            <a:spLocks noGrp="1"/>
          </p:cNvSpPr>
          <p:nvPr>
            <p:ph idx="1"/>
          </p:nvPr>
        </p:nvSpPr>
        <p:spPr/>
        <p:txBody>
          <a:bodyPr>
            <a:normAutofit lnSpcReduction="10000"/>
          </a:bodyPr>
          <a:lstStyle/>
          <a:p>
            <a:r>
              <a:rPr lang="en-US" b="1" dirty="0">
                <a:solidFill>
                  <a:schemeClr val="bg1"/>
                </a:solidFill>
                <a:highlight>
                  <a:srgbClr val="00FFFF"/>
                </a:highlight>
              </a:rPr>
              <a:t>Modesty of Natural Person</a:t>
            </a:r>
            <a:r>
              <a:rPr lang="en-US" dirty="0"/>
              <a:t>:, Intentional and public display or exhibition or transmission of any information which </a:t>
            </a:r>
            <a:r>
              <a:rPr lang="en-US" b="1" dirty="0">
                <a:solidFill>
                  <a:schemeClr val="bg1"/>
                </a:solidFill>
                <a:highlight>
                  <a:srgbClr val="00FFFF"/>
                </a:highlight>
              </a:rPr>
              <a:t>superimposes a photograph </a:t>
            </a:r>
            <a:r>
              <a:rPr lang="en-US" dirty="0"/>
              <a:t>over any sexually explicit image or video of a natural person; includes a photograph in sexually explicit conduct of a natural person; intimates a natural person with sexual act; sexually </a:t>
            </a:r>
            <a:r>
              <a:rPr lang="en-US" b="1" dirty="0">
                <a:solidFill>
                  <a:schemeClr val="bg1"/>
                </a:solidFill>
                <a:highlight>
                  <a:srgbClr val="00FFFF"/>
                </a:highlight>
              </a:rPr>
              <a:t>explicit image </a:t>
            </a:r>
            <a:r>
              <a:rPr lang="en-US" dirty="0"/>
              <a:t>or </a:t>
            </a:r>
            <a:r>
              <a:rPr lang="en-US" b="1" dirty="0">
                <a:solidFill>
                  <a:schemeClr val="bg1"/>
                </a:solidFill>
                <a:highlight>
                  <a:srgbClr val="00FFFF"/>
                </a:highlight>
              </a:rPr>
              <a:t>video</a:t>
            </a:r>
            <a:r>
              <a:rPr lang="en-US" dirty="0"/>
              <a:t> of a natural person; or entices or induces a natural person to engage in sexually explicit act; through an information system to harm a natural person or his </a:t>
            </a:r>
            <a:r>
              <a:rPr lang="en-US" b="1" dirty="0">
                <a:solidFill>
                  <a:schemeClr val="bg1"/>
                </a:solidFill>
                <a:highlight>
                  <a:srgbClr val="00FFFF"/>
                </a:highlight>
              </a:rPr>
              <a:t>reputation, take revenge, create hatred or blackmail </a:t>
            </a:r>
            <a:r>
              <a:rPr lang="en-US" dirty="0"/>
              <a:t>a natural person. (Section 21 of the Act).</a:t>
            </a:r>
          </a:p>
        </p:txBody>
      </p:sp>
    </p:spTree>
    <p:extLst>
      <p:ext uri="{BB962C8B-B14F-4D97-AF65-F5344CB8AC3E}">
        <p14:creationId xmlns:p14="http://schemas.microsoft.com/office/powerpoint/2010/main" val="3702873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3A8A9-5318-89D0-5F9C-A48B5F0F0E67}"/>
              </a:ext>
            </a:extLst>
          </p:cNvPr>
          <p:cNvSpPr>
            <a:spLocks noGrp="1"/>
          </p:cNvSpPr>
          <p:nvPr>
            <p:ph type="title"/>
          </p:nvPr>
        </p:nvSpPr>
        <p:spPr/>
        <p:txBody>
          <a:bodyPr/>
          <a:lstStyle/>
          <a:p>
            <a:r>
              <a:rPr lang="en-US" dirty="0">
                <a:effectLst/>
              </a:rPr>
              <a:t>Types of cyber crimes under the Act:</a:t>
            </a:r>
            <a:endParaRPr lang="en-US" dirty="0"/>
          </a:p>
        </p:txBody>
      </p:sp>
      <p:sp>
        <p:nvSpPr>
          <p:cNvPr id="3" name="Content Placeholder 2">
            <a:extLst>
              <a:ext uri="{FF2B5EF4-FFF2-40B4-BE49-F238E27FC236}">
                <a16:creationId xmlns:a16="http://schemas.microsoft.com/office/drawing/2014/main" id="{EE31BADF-3FEE-D4AA-20F4-26D294CF9F99}"/>
              </a:ext>
            </a:extLst>
          </p:cNvPr>
          <p:cNvSpPr>
            <a:spLocks noGrp="1"/>
          </p:cNvSpPr>
          <p:nvPr>
            <p:ph idx="1"/>
          </p:nvPr>
        </p:nvSpPr>
        <p:spPr/>
        <p:txBody>
          <a:bodyPr>
            <a:normAutofit lnSpcReduction="10000"/>
          </a:bodyPr>
          <a:lstStyle/>
          <a:p>
            <a:r>
              <a:rPr lang="en-US" b="1" dirty="0">
                <a:solidFill>
                  <a:schemeClr val="bg1"/>
                </a:solidFill>
                <a:highlight>
                  <a:srgbClr val="00FFFF"/>
                </a:highlight>
              </a:rPr>
              <a:t>Child Pornography</a:t>
            </a:r>
            <a:r>
              <a:rPr lang="en-US" dirty="0"/>
              <a:t>: Produce, offer or make available, distribute or transmit through an information system or to procure for himself or for any other person or without lawful justification possesses material in an information system any material which contain the elements of child pornography. (Section 22 of the Act).</a:t>
            </a:r>
          </a:p>
          <a:p>
            <a:r>
              <a:rPr lang="en-US" dirty="0"/>
              <a:t>Writing, offering, making available, distributing or transmitting </a:t>
            </a:r>
            <a:r>
              <a:rPr lang="en-US" b="1" dirty="0">
                <a:solidFill>
                  <a:schemeClr val="bg1"/>
                </a:solidFill>
                <a:highlight>
                  <a:srgbClr val="00FFFF"/>
                </a:highlight>
              </a:rPr>
              <a:t>malicious code </a:t>
            </a:r>
            <a:r>
              <a:rPr lang="en-US" dirty="0"/>
              <a:t>through an information system with an intent to cause harm to any information system or data resulting in the corruption, destruction, alteration suppression, theft or loss of information system. (Section 23 of the Act).</a:t>
            </a:r>
          </a:p>
          <a:p>
            <a:endParaRPr lang="en-US" dirty="0"/>
          </a:p>
        </p:txBody>
      </p:sp>
    </p:spTree>
    <p:extLst>
      <p:ext uri="{BB962C8B-B14F-4D97-AF65-F5344CB8AC3E}">
        <p14:creationId xmlns:p14="http://schemas.microsoft.com/office/powerpoint/2010/main" val="133938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3"/>
          <p:cNvSpPr>
            <a:spLocks noGrp="1" noChangeArrowheads="1"/>
          </p:cNvSpPr>
          <p:nvPr>
            <p:ph idx="1"/>
          </p:nvPr>
        </p:nvSpPr>
        <p:spPr>
          <a:xfrm>
            <a:off x="457200" y="620713"/>
            <a:ext cx="8229600" cy="5505450"/>
          </a:xfrm>
        </p:spPr>
        <p:txBody>
          <a:bodyPr>
            <a:normAutofit/>
          </a:bodyPr>
          <a:lstStyle/>
          <a:p>
            <a:pPr indent="3175" eaLnBrk="1" hangingPunct="1">
              <a:lnSpc>
                <a:spcPct val="80000"/>
              </a:lnSpc>
              <a:buFont typeface="Wingdings" charset="2"/>
              <a:buNone/>
              <a:defRPr/>
            </a:pPr>
            <a:r>
              <a:rPr lang="en-US" altLang="en-US" sz="4700" dirty="0">
                <a:solidFill>
                  <a:schemeClr val="tx2"/>
                </a:solidFill>
                <a:effectLst>
                  <a:outerShdw blurRad="38100" dist="38100" dir="2700000" algn="tl">
                    <a:srgbClr val="000000"/>
                  </a:outerShdw>
                </a:effectLst>
                <a:latin typeface="Palatino Linotype" charset="0"/>
                <a:ea typeface="ＭＳ Ｐゴシック" charset="-128"/>
              </a:rPr>
              <a:t>“</a:t>
            </a:r>
            <a:r>
              <a:rPr lang="en-US" altLang="x-none" sz="4700" dirty="0">
                <a:solidFill>
                  <a:schemeClr val="tx2"/>
                </a:solidFill>
                <a:effectLst>
                  <a:outerShdw blurRad="38100" dist="38100" dir="2700000" algn="tl">
                    <a:srgbClr val="000000"/>
                  </a:outerShdw>
                </a:effectLst>
                <a:latin typeface="Palatino Linotype" charset="0"/>
                <a:ea typeface="ＭＳ Ｐゴシック" charset="-128"/>
              </a:rPr>
              <a:t>Computer crime, or cybercrime, is a term used broadly to describe criminal activity in which computers or computer networks are a tool, a target, or a place of criminal activity.</a:t>
            </a:r>
            <a:r>
              <a:rPr lang="en-US" altLang="en-US" sz="4700" dirty="0">
                <a:solidFill>
                  <a:schemeClr val="tx2"/>
                </a:solidFill>
                <a:effectLst>
                  <a:outerShdw blurRad="38100" dist="38100" dir="2700000" algn="tl">
                    <a:srgbClr val="000000"/>
                  </a:outerShdw>
                </a:effectLst>
                <a:latin typeface="Palatino Linotype" charset="0"/>
                <a:ea typeface="ＭＳ Ｐゴシック" charset="-128"/>
              </a:rPr>
              <a:t>”</a:t>
            </a:r>
            <a:r>
              <a:rPr lang="en-US" altLang="x-none" sz="4700" dirty="0">
                <a:solidFill>
                  <a:schemeClr val="tx2"/>
                </a:solidFill>
                <a:effectLst>
                  <a:outerShdw blurRad="38100" dist="38100" dir="2700000" algn="tl">
                    <a:srgbClr val="000000"/>
                  </a:outerShdw>
                </a:effectLst>
                <a:latin typeface="Palatino Linotype" charset="0"/>
                <a:ea typeface="ＭＳ Ｐゴシック" charset="-128"/>
              </a:rPr>
              <a:t> </a:t>
            </a:r>
          </a:p>
          <a:p>
            <a:pPr indent="3175" eaLnBrk="1" hangingPunct="1">
              <a:lnSpc>
                <a:spcPct val="80000"/>
              </a:lnSpc>
              <a:buFont typeface="Wingdings" charset="2"/>
              <a:buNone/>
              <a:defRPr/>
            </a:pPr>
            <a:endParaRPr lang="en-US" altLang="x-none" sz="1500" i="1" dirty="0">
              <a:effectLst>
                <a:outerShdw blurRad="38100" dist="38100" dir="2700000" algn="tl">
                  <a:srgbClr val="000000"/>
                </a:outerShdw>
              </a:effectLst>
              <a:ea typeface="ＭＳ Ｐゴシック" charset="-128"/>
            </a:endParaRPr>
          </a:p>
          <a:p>
            <a:pPr indent="3175" eaLnBrk="1" hangingPunct="1">
              <a:lnSpc>
                <a:spcPct val="80000"/>
              </a:lnSpc>
              <a:buFont typeface="Wingdings" charset="2"/>
              <a:buNone/>
              <a:defRPr/>
            </a:pPr>
            <a:r>
              <a:rPr lang="en-US" altLang="x-none" sz="1500" i="1" dirty="0">
                <a:effectLst>
                  <a:outerShdw blurRad="38100" dist="38100" dir="2700000" algn="tl">
                    <a:srgbClr val="000000"/>
                  </a:outerShdw>
                </a:effectLst>
                <a:ea typeface="ＭＳ Ｐゴシック" charset="-128"/>
              </a:rPr>
              <a:t>			</a:t>
            </a:r>
          </a:p>
          <a:p>
            <a:pPr indent="3175" eaLnBrk="1" hangingPunct="1">
              <a:lnSpc>
                <a:spcPct val="80000"/>
              </a:lnSpc>
              <a:buFont typeface="Wingdings" charset="2"/>
              <a:buNone/>
              <a:defRPr/>
            </a:pPr>
            <a:r>
              <a:rPr lang="en-US" altLang="x-none" sz="1500" i="1" dirty="0">
                <a:effectLst>
                  <a:outerShdw blurRad="38100" dist="38100" dir="2700000" algn="tl">
                    <a:srgbClr val="000000"/>
                  </a:outerShdw>
                </a:effectLst>
                <a:ea typeface="ＭＳ Ｐゴシック" charset="-128"/>
              </a:rPr>
              <a:t>--</a:t>
            </a:r>
            <a:r>
              <a:rPr lang="en-US" altLang="x-none" sz="2000" i="1" dirty="0">
                <a:effectLst>
                  <a:outerShdw blurRad="38100" dist="38100" dir="2700000" algn="tl">
                    <a:srgbClr val="000000"/>
                  </a:outerShdw>
                </a:effectLst>
                <a:ea typeface="ＭＳ Ｐゴシック" charset="-128"/>
              </a:rPr>
              <a:t>From the New York Law School Course on</a:t>
            </a:r>
          </a:p>
          <a:p>
            <a:pPr indent="3175" eaLnBrk="1" hangingPunct="1">
              <a:lnSpc>
                <a:spcPct val="80000"/>
              </a:lnSpc>
              <a:buFont typeface="Wingdings" charset="2"/>
              <a:buNone/>
              <a:defRPr/>
            </a:pPr>
            <a:r>
              <a:rPr lang="en-US" altLang="x-none" sz="2000" i="1" dirty="0">
                <a:effectLst>
                  <a:outerShdw blurRad="38100" dist="38100" dir="2700000" algn="tl">
                    <a:srgbClr val="000000"/>
                  </a:outerShdw>
                </a:effectLst>
                <a:ea typeface="ＭＳ Ｐゴシック" charset="-128"/>
              </a:rPr>
              <a:t> Cybercrime,  Cyberterrorism, and Digital </a:t>
            </a:r>
          </a:p>
          <a:p>
            <a:pPr indent="3175" eaLnBrk="1" hangingPunct="1">
              <a:lnSpc>
                <a:spcPct val="80000"/>
              </a:lnSpc>
              <a:buFont typeface="Wingdings" charset="2"/>
              <a:buNone/>
              <a:defRPr/>
            </a:pPr>
            <a:r>
              <a:rPr lang="en-US" altLang="x-none" sz="2000" i="1" dirty="0">
                <a:effectLst>
                  <a:outerShdw blurRad="38100" dist="38100" dir="2700000" algn="tl">
                    <a:srgbClr val="000000"/>
                  </a:outerShdw>
                </a:effectLst>
                <a:ea typeface="ＭＳ Ｐゴシック" charset="-128"/>
              </a:rPr>
              <a:t> Law Enforcement</a:t>
            </a:r>
          </a:p>
          <a:p>
            <a:pPr indent="3175" eaLnBrk="1" hangingPunct="1">
              <a:lnSpc>
                <a:spcPct val="80000"/>
              </a:lnSpc>
              <a:buFont typeface="Wingdings" charset="2"/>
              <a:buNone/>
              <a:defRPr/>
            </a:pPr>
            <a:endParaRPr lang="en-AU" altLang="x-none" sz="1500" dirty="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97666829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Types of cyber crimes under the Act:</a:t>
            </a:r>
            <a:endParaRPr lang="en-US" dirty="0"/>
          </a:p>
        </p:txBody>
      </p:sp>
      <p:sp>
        <p:nvSpPr>
          <p:cNvPr id="3" name="Content Placeholder 2"/>
          <p:cNvSpPr>
            <a:spLocks noGrp="1"/>
          </p:cNvSpPr>
          <p:nvPr>
            <p:ph idx="1"/>
          </p:nvPr>
        </p:nvSpPr>
        <p:spPr/>
        <p:txBody>
          <a:bodyPr>
            <a:normAutofit fontScale="92500" lnSpcReduction="20000"/>
          </a:bodyPr>
          <a:lstStyle/>
          <a:p>
            <a:r>
              <a:rPr lang="en-US" dirty="0"/>
              <a:t>Doing </a:t>
            </a:r>
            <a:r>
              <a:rPr lang="en-US" sz="2600" b="1" dirty="0">
                <a:solidFill>
                  <a:schemeClr val="bg1"/>
                </a:solidFill>
                <a:highlight>
                  <a:srgbClr val="00FFFF"/>
                </a:highlight>
              </a:rPr>
              <a:t>Cyber Stalking </a:t>
            </a:r>
            <a:r>
              <a:rPr lang="en-US" dirty="0"/>
              <a:t>with an intent to coerce or intimidate or harass any person by using information system, information system network, internet website, electronic mail or any similar means of communication. The term Cyber Stalking includes: (a) foster personal interaction repeatedly to a person who clearly indicates a disinterest from the stalker; (b) monitor the internet, electronic mail, text message or any other form of electronic communication of another person; (c) watch or spy upon a person in a manner that results in fear of violence or serious alarm or distress in mind of such persons; and (d) take photograph or make video of a person and display or distribute such video in a manner without his consent that harms a person. (Section 24 of the Act).</a:t>
            </a:r>
          </a:p>
        </p:txBody>
      </p:sp>
    </p:spTree>
    <p:extLst>
      <p:ext uri="{BB962C8B-B14F-4D97-AF65-F5344CB8AC3E}">
        <p14:creationId xmlns:p14="http://schemas.microsoft.com/office/powerpoint/2010/main" val="3617728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47110-7A61-1348-DDC4-C2ED7C7B17BE}"/>
              </a:ext>
            </a:extLst>
          </p:cNvPr>
          <p:cNvSpPr>
            <a:spLocks noGrp="1"/>
          </p:cNvSpPr>
          <p:nvPr>
            <p:ph type="title"/>
          </p:nvPr>
        </p:nvSpPr>
        <p:spPr/>
        <p:txBody>
          <a:bodyPr/>
          <a:lstStyle/>
          <a:p>
            <a:r>
              <a:rPr lang="en-US" dirty="0">
                <a:effectLst/>
              </a:rPr>
              <a:t>Types of cyber crimes under the Act:</a:t>
            </a:r>
            <a:endParaRPr lang="en-US" dirty="0"/>
          </a:p>
        </p:txBody>
      </p:sp>
      <p:sp>
        <p:nvSpPr>
          <p:cNvPr id="3" name="Content Placeholder 2">
            <a:extLst>
              <a:ext uri="{FF2B5EF4-FFF2-40B4-BE49-F238E27FC236}">
                <a16:creationId xmlns:a16="http://schemas.microsoft.com/office/drawing/2014/main" id="{0B61064D-1884-9242-0001-07E5D48644A1}"/>
              </a:ext>
            </a:extLst>
          </p:cNvPr>
          <p:cNvSpPr>
            <a:spLocks noGrp="1"/>
          </p:cNvSpPr>
          <p:nvPr>
            <p:ph idx="1"/>
          </p:nvPr>
        </p:nvSpPr>
        <p:spPr/>
        <p:txBody>
          <a:bodyPr/>
          <a:lstStyle/>
          <a:p>
            <a:r>
              <a:rPr lang="en-US" b="1" dirty="0">
                <a:solidFill>
                  <a:schemeClr val="bg1"/>
                </a:solidFill>
                <a:highlight>
                  <a:srgbClr val="00FFFF"/>
                </a:highlight>
              </a:rPr>
              <a:t>Spamming</a:t>
            </a:r>
            <a:r>
              <a:rPr lang="en-US" dirty="0"/>
              <a:t>: A person commits the offence of spamming who with an intent transmits harmful, fraudulent, misleading, illegal or unsolicited information to any person without permission of the recipient or who causes any information system to show any such information for wrongful gain. (Section 25 of the Act).</a:t>
            </a:r>
          </a:p>
          <a:p>
            <a:endParaRPr lang="en-US" dirty="0"/>
          </a:p>
        </p:txBody>
      </p:sp>
    </p:spTree>
    <p:extLst>
      <p:ext uri="{BB962C8B-B14F-4D97-AF65-F5344CB8AC3E}">
        <p14:creationId xmlns:p14="http://schemas.microsoft.com/office/powerpoint/2010/main" val="3036343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107950" y="0"/>
            <a:ext cx="9596438" cy="1600200"/>
          </a:xfrm>
        </p:spPr>
        <p:txBody>
          <a:bodyPr wrap="square" numCol="1" anchorCtr="0" compatLnSpc="1">
            <a:prstTxWarp prst="textNoShape">
              <a:avLst/>
            </a:prstTxWarp>
          </a:bodyPr>
          <a:lstStyle/>
          <a:p>
            <a:pPr eaLnBrk="1" fontAlgn="auto" hangingPunct="1">
              <a:spcAft>
                <a:spcPts val="0"/>
              </a:spcAft>
              <a:defRPr/>
            </a:pPr>
            <a:r>
              <a:rPr lang="en-US" dirty="0">
                <a:solidFill>
                  <a:schemeClr val="accent6">
                    <a:lumMod val="40000"/>
                    <a:lumOff val="60000"/>
                  </a:schemeClr>
                </a:solidFill>
              </a:rPr>
              <a:t>Privacy</a:t>
            </a:r>
          </a:p>
        </p:txBody>
      </p:sp>
      <p:sp>
        <p:nvSpPr>
          <p:cNvPr id="52227" name="Rectangle 3"/>
          <p:cNvSpPr>
            <a:spLocks noGrp="1" noChangeArrowheads="1"/>
          </p:cNvSpPr>
          <p:nvPr>
            <p:ph idx="1"/>
          </p:nvPr>
        </p:nvSpPr>
        <p:spPr>
          <a:xfrm>
            <a:off x="457200" y="1905000"/>
            <a:ext cx="8229600" cy="4724400"/>
          </a:xfrm>
        </p:spPr>
        <p:txBody>
          <a:bodyPr rtlCol="0">
            <a:noAutofit/>
          </a:bodyPr>
          <a:lstStyle/>
          <a:p>
            <a:pPr eaLnBrk="1" fontAlgn="auto" hangingPunct="1">
              <a:spcAft>
                <a:spcPts val="1200"/>
              </a:spcAft>
              <a:buClr>
                <a:schemeClr val="accent6">
                  <a:lumMod val="60000"/>
                  <a:lumOff val="40000"/>
                </a:schemeClr>
              </a:buClr>
              <a:buSzPct val="140000"/>
              <a:buFont typeface="Arial" charset="0"/>
              <a:buChar char="•"/>
              <a:defRPr/>
            </a:pPr>
            <a:r>
              <a:rPr lang="en-US" dirty="0">
                <a:solidFill>
                  <a:schemeClr val="tx1">
                    <a:lumMod val="50000"/>
                    <a:lumOff val="50000"/>
                  </a:schemeClr>
                </a:solidFill>
                <a:latin typeface="+mn-lt"/>
              </a:rPr>
              <a:t>Overlaps with computer security</a:t>
            </a:r>
          </a:p>
          <a:p>
            <a:pPr marL="347472" eaLnBrk="1" fontAlgn="auto" hangingPunct="1">
              <a:spcAft>
                <a:spcPts val="600"/>
              </a:spcAft>
              <a:buClr>
                <a:schemeClr val="accent6">
                  <a:lumMod val="60000"/>
                  <a:lumOff val="40000"/>
                </a:schemeClr>
              </a:buClr>
              <a:buSzPct val="140000"/>
              <a:buFont typeface="Arial" charset="0"/>
              <a:buChar char="•"/>
              <a:defRPr/>
            </a:pPr>
            <a:r>
              <a:rPr lang="en-US" dirty="0">
                <a:solidFill>
                  <a:schemeClr val="tx1">
                    <a:lumMod val="50000"/>
                    <a:lumOff val="50000"/>
                  </a:schemeClr>
                </a:solidFill>
                <a:latin typeface="+mn-lt"/>
              </a:rPr>
              <a:t>Dramatic increase in scale of information collected and stored</a:t>
            </a:r>
          </a:p>
          <a:p>
            <a:pPr marL="923544" lvl="1" eaLnBrk="1" fontAlgn="auto" hangingPunct="1">
              <a:spcBef>
                <a:spcPts val="0"/>
              </a:spcBef>
              <a:spcAft>
                <a:spcPts val="1200"/>
              </a:spcAft>
              <a:buClr>
                <a:schemeClr val="accent6">
                  <a:lumMod val="60000"/>
                  <a:lumOff val="40000"/>
                </a:schemeClr>
              </a:buClr>
              <a:buSzPct val="140000"/>
              <a:buFont typeface="Arial" charset="0"/>
              <a:buChar char="•"/>
              <a:defRPr/>
            </a:pPr>
            <a:r>
              <a:rPr lang="en-US" sz="1800" dirty="0">
                <a:solidFill>
                  <a:schemeClr val="tx1">
                    <a:lumMod val="50000"/>
                    <a:lumOff val="50000"/>
                  </a:schemeClr>
                </a:solidFill>
                <a:latin typeface="+mn-lt"/>
              </a:rPr>
              <a:t>Motivated by law enforcement, national security, economic incentives</a:t>
            </a:r>
          </a:p>
          <a:p>
            <a:pPr eaLnBrk="1" fontAlgn="auto" hangingPunct="1">
              <a:spcAft>
                <a:spcPts val="1200"/>
              </a:spcAft>
              <a:buClr>
                <a:schemeClr val="accent6">
                  <a:lumMod val="60000"/>
                  <a:lumOff val="40000"/>
                </a:schemeClr>
              </a:buClr>
              <a:buSzPct val="140000"/>
              <a:buFont typeface="Arial" charset="0"/>
              <a:buChar char="•"/>
              <a:defRPr/>
            </a:pPr>
            <a:r>
              <a:rPr lang="en-US" dirty="0">
                <a:solidFill>
                  <a:schemeClr val="tx1">
                    <a:lumMod val="50000"/>
                    <a:lumOff val="50000"/>
                  </a:schemeClr>
                </a:solidFill>
                <a:latin typeface="+mn-lt"/>
              </a:rPr>
              <a:t>Individuals have become increasingly aware of access and use of personal information and private details about their lives</a:t>
            </a:r>
          </a:p>
          <a:p>
            <a:pPr eaLnBrk="1" fontAlgn="auto" hangingPunct="1">
              <a:spcAft>
                <a:spcPts val="1200"/>
              </a:spcAft>
              <a:buClr>
                <a:schemeClr val="accent6">
                  <a:lumMod val="60000"/>
                  <a:lumOff val="40000"/>
                </a:schemeClr>
              </a:buClr>
              <a:buSzPct val="140000"/>
              <a:buFont typeface="Arial" charset="0"/>
              <a:buChar char="•"/>
              <a:defRPr/>
            </a:pPr>
            <a:r>
              <a:rPr lang="en-US" dirty="0">
                <a:solidFill>
                  <a:schemeClr val="tx1">
                    <a:lumMod val="50000"/>
                    <a:lumOff val="50000"/>
                  </a:schemeClr>
                </a:solidFill>
                <a:latin typeface="+mn-lt"/>
              </a:rPr>
              <a:t>Concerns about extent of privacy compromise have led to a variety of legal and technical approaches to reinforcing privacy rights</a:t>
            </a:r>
          </a:p>
        </p:txBody>
      </p:sp>
    </p:spTree>
    <p:extLst>
      <p:ext uri="{BB962C8B-B14F-4D97-AF65-F5344CB8AC3E}">
        <p14:creationId xmlns:p14="http://schemas.microsoft.com/office/powerpoint/2010/main" val="701513404"/>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0" y="115888"/>
            <a:ext cx="9144000" cy="1524000"/>
          </a:xfrm>
        </p:spPr>
        <p:txBody>
          <a:bodyPr wrap="square" numCol="1" anchorCtr="0" compatLnSpc="1">
            <a:prstTxWarp prst="textNoShape">
              <a:avLst/>
            </a:prstTxWarp>
          </a:bodyPr>
          <a:lstStyle/>
          <a:p>
            <a:pPr eaLnBrk="1" fontAlgn="auto" hangingPunct="1">
              <a:spcAft>
                <a:spcPts val="0"/>
              </a:spcAft>
              <a:defRPr/>
            </a:pPr>
            <a:r>
              <a:rPr lang="en-US" sz="4300" dirty="0">
                <a:solidFill>
                  <a:schemeClr val="accent6">
                    <a:lumMod val="40000"/>
                    <a:lumOff val="60000"/>
                  </a:schemeClr>
                </a:solidFill>
                <a:effectLst/>
              </a:rPr>
              <a:t>European Union (EU) </a:t>
            </a:r>
            <a:br>
              <a:rPr lang="en-US" sz="4300" dirty="0">
                <a:solidFill>
                  <a:schemeClr val="accent6">
                    <a:lumMod val="40000"/>
                    <a:lumOff val="60000"/>
                  </a:schemeClr>
                </a:solidFill>
                <a:effectLst/>
              </a:rPr>
            </a:br>
            <a:r>
              <a:rPr lang="en-US" sz="4300" dirty="0">
                <a:solidFill>
                  <a:schemeClr val="accent6">
                    <a:lumMod val="40000"/>
                    <a:lumOff val="60000"/>
                  </a:schemeClr>
                </a:solidFill>
                <a:effectLst/>
              </a:rPr>
              <a:t>Directive on Data Protection </a:t>
            </a:r>
          </a:p>
        </p:txBody>
      </p:sp>
      <p:sp>
        <p:nvSpPr>
          <p:cNvPr id="62466" name="Rectangle 3"/>
          <p:cNvSpPr>
            <a:spLocks noGrp="1" noChangeArrowheads="1"/>
          </p:cNvSpPr>
          <p:nvPr>
            <p:ph idx="1"/>
          </p:nvPr>
        </p:nvSpPr>
        <p:spPr>
          <a:xfrm>
            <a:off x="457200" y="1905000"/>
            <a:ext cx="8229600" cy="2590800"/>
          </a:xfrm>
        </p:spPr>
        <p:txBody>
          <a:bodyPr/>
          <a:lstStyle/>
          <a:p>
            <a:pPr eaLnBrk="1" hangingPunct="1">
              <a:lnSpc>
                <a:spcPct val="90000"/>
              </a:lnSpc>
              <a:buClr>
                <a:schemeClr val="accent6">
                  <a:lumMod val="40000"/>
                  <a:lumOff val="60000"/>
                </a:schemeClr>
              </a:buClr>
              <a:buSzPct val="140000"/>
              <a:buFont typeface="Arial" charset="0"/>
              <a:buChar char="•"/>
              <a:defRPr/>
            </a:pPr>
            <a:r>
              <a:rPr lang="en-US" altLang="x-none" sz="2200" dirty="0">
                <a:latin typeface="+mn-lt"/>
                <a:ea typeface="ＭＳ Ｐゴシック" charset="-128"/>
              </a:rPr>
              <a:t>Adopted in 1998 to:</a:t>
            </a:r>
          </a:p>
          <a:p>
            <a:pPr lvl="1" eaLnBrk="1" hangingPunct="1">
              <a:lnSpc>
                <a:spcPct val="90000"/>
              </a:lnSpc>
              <a:buClr>
                <a:schemeClr val="accent6">
                  <a:lumMod val="40000"/>
                  <a:lumOff val="60000"/>
                </a:schemeClr>
              </a:buClr>
              <a:buSzPct val="140000"/>
              <a:buFont typeface="Arial" charset="0"/>
              <a:buChar char="•"/>
              <a:defRPr/>
            </a:pPr>
            <a:r>
              <a:rPr lang="en-US" altLang="x-none" sz="2000" dirty="0">
                <a:latin typeface="+mn-lt"/>
                <a:ea typeface="ＭＳ Ｐゴシック" charset="-128"/>
              </a:rPr>
              <a:t>Ensure member states protect fundamental privacy rights when processing personal information</a:t>
            </a:r>
          </a:p>
          <a:p>
            <a:pPr lvl="1" eaLnBrk="1" hangingPunct="1">
              <a:lnSpc>
                <a:spcPct val="90000"/>
              </a:lnSpc>
              <a:buClr>
                <a:schemeClr val="accent6">
                  <a:lumMod val="40000"/>
                  <a:lumOff val="60000"/>
                </a:schemeClr>
              </a:buClr>
              <a:buSzPct val="140000"/>
              <a:buFont typeface="Arial" charset="0"/>
              <a:buChar char="•"/>
              <a:defRPr/>
            </a:pPr>
            <a:r>
              <a:rPr lang="en-US" altLang="x-none" sz="2000" dirty="0">
                <a:latin typeface="+mn-lt"/>
                <a:ea typeface="ＭＳ Ｐゴシック" charset="-128"/>
              </a:rPr>
              <a:t>Prevent member states from restricting the free flow of personal information within EU</a:t>
            </a:r>
          </a:p>
          <a:p>
            <a:pPr eaLnBrk="1" hangingPunct="1">
              <a:lnSpc>
                <a:spcPct val="90000"/>
              </a:lnSpc>
              <a:buClr>
                <a:schemeClr val="accent6">
                  <a:lumMod val="40000"/>
                  <a:lumOff val="60000"/>
                </a:schemeClr>
              </a:buClr>
              <a:buSzPct val="140000"/>
              <a:buFont typeface="Arial" charset="0"/>
              <a:buChar char="•"/>
              <a:defRPr/>
            </a:pPr>
            <a:r>
              <a:rPr lang="en-US" altLang="x-none" sz="2200" dirty="0">
                <a:latin typeface="+mn-lt"/>
                <a:ea typeface="ＭＳ Ｐゴシック" charset="-128"/>
              </a:rPr>
              <a:t>Organized around principles of:</a:t>
            </a:r>
          </a:p>
        </p:txBody>
      </p:sp>
      <p:graphicFrame>
        <p:nvGraphicFramePr>
          <p:cNvPr id="4" name="Diagram 3"/>
          <p:cNvGraphicFramePr/>
          <p:nvPr/>
        </p:nvGraphicFramePr>
        <p:xfrm>
          <a:off x="762000" y="3962400"/>
          <a:ext cx="76962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7054330"/>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bwMode="auto">
          <a:xfrm>
            <a:off x="0" y="-100013"/>
            <a:ext cx="9144000" cy="1143001"/>
          </a:xfrm>
          <a:extLst>
            <a:ext uri="{909E8E84-426E-40dd-AFC4-6F175D3DCCD1}"/>
            <a:ext uri="{91240B29-F687-4f45-9708-019B960494DF}"/>
          </a:extLst>
        </p:spPr>
        <p:txBody>
          <a:bodyPr wrap="square" numCol="1" anchorCtr="0" compatLnSpc="1">
            <a:prstTxWarp prst="textNoShape">
              <a:avLst/>
            </a:prstTxWarp>
          </a:bodyPr>
          <a:lstStyle/>
          <a:p>
            <a:pPr eaLnBrk="1" fontAlgn="auto" hangingPunct="1">
              <a:spcAft>
                <a:spcPts val="0"/>
              </a:spcAft>
              <a:defRPr/>
            </a:pPr>
            <a:r>
              <a:rPr lang="en-US" sz="4800" dirty="0">
                <a:solidFill>
                  <a:schemeClr val="accent6">
                    <a:lumMod val="40000"/>
                    <a:lumOff val="60000"/>
                  </a:schemeClr>
                </a:solidFill>
                <a:effectLst/>
              </a:rPr>
              <a:t>United States Privacy Initiatives</a:t>
            </a:r>
          </a:p>
        </p:txBody>
      </p:sp>
      <p:graphicFrame>
        <p:nvGraphicFramePr>
          <p:cNvPr id="6" name="Content Placeholder 5"/>
          <p:cNvGraphicFramePr>
            <a:graphicFrameLocks noGrp="1"/>
          </p:cNvGraphicFramePr>
          <p:nvPr>
            <p:ph idx="4294967295"/>
          </p:nvPr>
        </p:nvGraphicFramePr>
        <p:xfrm>
          <a:off x="395536" y="1412776"/>
          <a:ext cx="8229600" cy="4248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6324" name="TextBox 6"/>
          <p:cNvSpPr txBox="1">
            <a:spLocks noChangeArrowheads="1"/>
          </p:cNvSpPr>
          <p:nvPr/>
        </p:nvSpPr>
        <p:spPr bwMode="auto">
          <a:xfrm>
            <a:off x="914400" y="5867400"/>
            <a:ext cx="8229600" cy="800100"/>
          </a:xfrm>
          <a:prstGeom prst="rect">
            <a:avLst/>
          </a:prstGeom>
          <a:noFill/>
          <a:ln>
            <a:noFill/>
          </a:ln>
          <a:extLst>
            <a:ext uri="{909E8E84-426E-40dd-AFC4-6F175D3DCCD1}"/>
            <a:ext uri="{91240B29-F687-4f45-9708-019B960494DF}"/>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800" dirty="0">
                <a:solidFill>
                  <a:schemeClr val="accent6">
                    <a:lumMod val="40000"/>
                    <a:lumOff val="60000"/>
                  </a:schemeClr>
                </a:solidFill>
                <a:latin typeface="+mj-lt"/>
              </a:rPr>
              <a:t>Also have a range of other privacy laws</a:t>
            </a:r>
          </a:p>
          <a:p>
            <a:pPr eaLnBrk="1" hangingPunct="1">
              <a:defRPr/>
            </a:pPr>
            <a:endParaRPr lang="en-US" sz="1800" dirty="0"/>
          </a:p>
        </p:txBody>
      </p:sp>
    </p:spTree>
    <p:extLst>
      <p:ext uri="{BB962C8B-B14F-4D97-AF65-F5344CB8AC3E}">
        <p14:creationId xmlns:p14="http://schemas.microsoft.com/office/powerpoint/2010/main" val="3633305257"/>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idx="4294967295"/>
          </p:nvPr>
        </p:nvSpPr>
        <p:spPr>
          <a:xfrm>
            <a:off x="323850" y="152400"/>
            <a:ext cx="7905750" cy="1139825"/>
          </a:xfrm>
        </p:spPr>
        <p:txBody>
          <a:bodyPr wrap="square" numCol="1" anchorCtr="0" compatLnSpc="1">
            <a:prstTxWarp prst="textNoShape">
              <a:avLst/>
            </a:prstTxWarp>
          </a:bodyPr>
          <a:lstStyle/>
          <a:p>
            <a:pPr algn="l" eaLnBrk="1" fontAlgn="auto" hangingPunct="1">
              <a:spcAft>
                <a:spcPts val="0"/>
              </a:spcAft>
              <a:defRPr/>
            </a:pPr>
            <a:r>
              <a:rPr lang="en-US" dirty="0">
                <a:solidFill>
                  <a:schemeClr val="accent6">
                    <a:lumMod val="40000"/>
                    <a:lumOff val="60000"/>
                  </a:schemeClr>
                </a:solidFill>
              </a:rPr>
              <a:t>ISO 27002 states . . .</a:t>
            </a:r>
          </a:p>
        </p:txBody>
      </p:sp>
      <p:sp>
        <p:nvSpPr>
          <p:cNvPr id="241667" name="Rectangle 3"/>
          <p:cNvSpPr>
            <a:spLocks noGrp="1" noChangeArrowheads="1"/>
          </p:cNvSpPr>
          <p:nvPr>
            <p:ph idx="4294967295"/>
          </p:nvPr>
        </p:nvSpPr>
        <p:spPr>
          <a:xfrm>
            <a:off x="323850" y="1557338"/>
            <a:ext cx="8461375" cy="5184775"/>
          </a:xfrm>
        </p:spPr>
        <p:txBody>
          <a:bodyPr>
            <a:normAutofit/>
          </a:bodyPr>
          <a:lstStyle/>
          <a:p>
            <a:pPr marL="0" indent="0" eaLnBrk="1" hangingPunct="1">
              <a:lnSpc>
                <a:spcPct val="90000"/>
              </a:lnSpc>
              <a:buFont typeface="Arial" charset="0"/>
              <a:buNone/>
              <a:defRPr/>
            </a:pPr>
            <a:r>
              <a:rPr lang="en-US" altLang="x-none" sz="2000" dirty="0">
                <a:effectLst>
                  <a:outerShdw blurRad="38100" dist="38100" dir="2700000" algn="tl">
                    <a:srgbClr val="000000"/>
                  </a:outerShdw>
                </a:effectLst>
                <a:latin typeface="+mn-lt"/>
                <a:ea typeface="ＭＳ Ｐゴシック" charset="-128"/>
              </a:rPr>
              <a:t>  </a:t>
            </a:r>
            <a:r>
              <a:rPr lang="en-US" altLang="x-none" sz="2000" dirty="0">
                <a:solidFill>
                  <a:schemeClr val="tx1"/>
                </a:solidFill>
                <a:effectLst>
                  <a:outerShdw blurRad="38100" dist="38100" dir="2700000" algn="tl">
                    <a:srgbClr val="000000"/>
                  </a:outerShdw>
                </a:effectLst>
                <a:latin typeface="+mn-lt"/>
                <a:ea typeface="ＭＳ Ｐゴシック" charset="-128"/>
              </a:rPr>
              <a:t>  </a:t>
            </a:r>
            <a:r>
              <a:rPr lang="en-US" altLang="en-US" sz="2000" dirty="0">
                <a:solidFill>
                  <a:schemeClr val="tx1"/>
                </a:solidFill>
                <a:latin typeface="+mn-lt"/>
                <a:ea typeface="ＭＳ Ｐゴシック" charset="-128"/>
              </a:rPr>
              <a:t>“</a:t>
            </a:r>
            <a:r>
              <a:rPr lang="en-US" altLang="x-none" sz="2000" dirty="0">
                <a:solidFill>
                  <a:schemeClr val="tx1"/>
                </a:solidFill>
                <a:latin typeface="+mn-lt"/>
                <a:ea typeface="ＭＳ Ｐゴシック" charset="-128"/>
              </a:rPr>
              <a:t>An organization</a:t>
            </a:r>
            <a:r>
              <a:rPr lang="en-US" altLang="en-US" sz="2000" dirty="0">
                <a:solidFill>
                  <a:schemeClr val="tx1"/>
                </a:solidFill>
                <a:latin typeface="+mn-lt"/>
                <a:ea typeface="ＭＳ Ｐゴシック" charset="-128"/>
              </a:rPr>
              <a:t>’</a:t>
            </a:r>
            <a:r>
              <a:rPr lang="en-US" altLang="x-none" sz="2000" dirty="0">
                <a:solidFill>
                  <a:schemeClr val="tx1"/>
                </a:solidFill>
                <a:latin typeface="+mn-lt"/>
                <a:ea typeface="ＭＳ Ｐゴシック" charset="-128"/>
              </a:rPr>
              <a:t>s data policy for privacy and protection </a:t>
            </a:r>
          </a:p>
          <a:p>
            <a:pPr marL="0" indent="0" eaLnBrk="1" hangingPunct="1">
              <a:lnSpc>
                <a:spcPct val="90000"/>
              </a:lnSpc>
              <a:buFont typeface="Arial" charset="0"/>
              <a:buNone/>
              <a:defRPr/>
            </a:pPr>
            <a:r>
              <a:rPr lang="en-US" altLang="x-none" sz="2000" dirty="0">
                <a:solidFill>
                  <a:schemeClr val="tx1"/>
                </a:solidFill>
                <a:latin typeface="+mn-lt"/>
                <a:ea typeface="ＭＳ Ｐゴシック" charset="-128"/>
              </a:rPr>
              <a:t>of personally identifiable information should be developed </a:t>
            </a:r>
          </a:p>
          <a:p>
            <a:pPr marL="0" indent="0" eaLnBrk="1" hangingPunct="1">
              <a:lnSpc>
                <a:spcPct val="90000"/>
              </a:lnSpc>
              <a:buFont typeface="Arial" charset="0"/>
              <a:buNone/>
              <a:defRPr/>
            </a:pPr>
            <a:r>
              <a:rPr lang="en-US" altLang="x-none" sz="2000" dirty="0">
                <a:solidFill>
                  <a:schemeClr val="tx1"/>
                </a:solidFill>
                <a:latin typeface="+mn-lt"/>
                <a:ea typeface="ＭＳ Ｐゴシック" charset="-128"/>
              </a:rPr>
              <a:t>and implemented. This policy should be communicated to all </a:t>
            </a:r>
          </a:p>
          <a:p>
            <a:pPr marL="0" indent="0" eaLnBrk="1" hangingPunct="1">
              <a:lnSpc>
                <a:spcPct val="90000"/>
              </a:lnSpc>
              <a:buFont typeface="Arial" charset="0"/>
              <a:buNone/>
              <a:defRPr/>
            </a:pPr>
            <a:r>
              <a:rPr lang="en-US" altLang="x-none" sz="2000" dirty="0">
                <a:solidFill>
                  <a:schemeClr val="tx1"/>
                </a:solidFill>
                <a:latin typeface="+mn-lt"/>
                <a:ea typeface="ＭＳ Ｐゴシック" charset="-128"/>
              </a:rPr>
              <a:t>persons involved in the processing of personally identifiable information. Compliance with this policy and all relevant legislation and regulations concerning  the protection of the privacy of people and the protection of personally identifiable information requires appropriate management structure and control. Often this is best achieved by the appointment of a person responsible, such as a privacy officer, who should provide guidance to managers, users and service providers on their individual responsibilities and the specific procedures that should be followed. Responsibility for handling personally identifiable information and ensuring awareness of the privacy principles should be dealt with in accordance with relevant legislation and regulations. Appropriate technical and organizational measures to protect personally identifiable information should be implemented.</a:t>
            </a:r>
            <a:r>
              <a:rPr lang="en-US" altLang="en-US" sz="2000" dirty="0">
                <a:solidFill>
                  <a:schemeClr val="tx1"/>
                </a:solidFill>
                <a:latin typeface="+mn-lt"/>
                <a:ea typeface="ＭＳ Ｐゴシック" charset="-128"/>
              </a:rPr>
              <a:t>”</a:t>
            </a:r>
            <a:endParaRPr lang="en-US" altLang="x-none" sz="2000" dirty="0">
              <a:solidFill>
                <a:schemeClr val="tx1"/>
              </a:solidFill>
              <a:effectLst>
                <a:outerShdw blurRad="38100" dist="38100" dir="2700000" algn="tl">
                  <a:srgbClr val="000000"/>
                </a:outerShdw>
              </a:effectLst>
              <a:latin typeface="+mn-lt"/>
              <a:ea typeface="ＭＳ Ｐゴシック" charset="-128"/>
            </a:endParaRPr>
          </a:p>
        </p:txBody>
      </p:sp>
    </p:spTree>
    <p:extLst>
      <p:ext uri="{BB962C8B-B14F-4D97-AF65-F5344CB8AC3E}">
        <p14:creationId xmlns:p14="http://schemas.microsoft.com/office/powerpoint/2010/main" val="3139065145"/>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0" y="0"/>
            <a:ext cx="9144000" cy="1341438"/>
          </a:xfrm>
        </p:spPr>
        <p:txBody>
          <a:bodyPr wrap="square" numCol="1" anchorCtr="0" compatLnSpc="1">
            <a:prstTxWarp prst="textNoShape">
              <a:avLst/>
            </a:prstTxWarp>
          </a:bodyPr>
          <a:lstStyle/>
          <a:p>
            <a:pPr eaLnBrk="1" fontAlgn="auto" hangingPunct="1">
              <a:spcAft>
                <a:spcPts val="0"/>
              </a:spcAft>
              <a:defRPr/>
            </a:pPr>
            <a:r>
              <a:rPr lang="en-US" sz="4800" dirty="0">
                <a:solidFill>
                  <a:schemeClr val="accent6">
                    <a:lumMod val="40000"/>
                    <a:lumOff val="60000"/>
                  </a:schemeClr>
                </a:solidFill>
                <a:effectLst/>
              </a:rPr>
              <a:t>Privacy and Data Surveillance</a:t>
            </a:r>
          </a:p>
        </p:txBody>
      </p:sp>
      <p:sp>
        <p:nvSpPr>
          <p:cNvPr id="2" name="Content Placeholder 1"/>
          <p:cNvSpPr>
            <a:spLocks noGrp="1"/>
          </p:cNvSpPr>
          <p:nvPr>
            <p:ph idx="1"/>
          </p:nvPr>
        </p:nvSpPr>
        <p:spPr>
          <a:xfrm>
            <a:off x="457200" y="1600200"/>
            <a:ext cx="8229600" cy="4852988"/>
          </a:xfrm>
        </p:spPr>
        <p:txBody>
          <a:bodyPr rtlCol="0">
            <a:normAutofit fontScale="92500" lnSpcReduction="20000"/>
          </a:bodyPr>
          <a:lstStyle/>
          <a:p>
            <a:pPr eaLnBrk="1" fontAlgn="auto" hangingPunct="1">
              <a:spcAft>
                <a:spcPts val="600"/>
              </a:spcAft>
              <a:buClr>
                <a:schemeClr val="accent6">
                  <a:lumMod val="60000"/>
                  <a:lumOff val="40000"/>
                </a:schemeClr>
              </a:buClr>
              <a:buSzPct val="140000"/>
              <a:buFont typeface="Arial" charset="0"/>
              <a:buChar char="•"/>
              <a:defRPr/>
            </a:pPr>
            <a:r>
              <a:rPr lang="en-US" dirty="0">
                <a:solidFill>
                  <a:schemeClr val="tx1">
                    <a:lumMod val="50000"/>
                    <a:lumOff val="50000"/>
                  </a:schemeClr>
                </a:solidFill>
                <a:latin typeface="+mn-lt"/>
                <a:ea typeface="+mn-ea"/>
                <a:cs typeface="+mn-cs"/>
              </a:rPr>
              <a:t>The demands of big business, government and law enforcement have created new threats to personal privacy</a:t>
            </a:r>
          </a:p>
          <a:p>
            <a:pPr lvl="2" eaLnBrk="1" fontAlgn="auto" hangingPunct="1">
              <a:spcAft>
                <a:spcPts val="600"/>
              </a:spcAft>
              <a:buClr>
                <a:schemeClr val="accent6">
                  <a:lumMod val="60000"/>
                  <a:lumOff val="40000"/>
                </a:schemeClr>
              </a:buClr>
              <a:buSzPct val="140000"/>
              <a:buFont typeface="Arial" charset="0"/>
              <a:buChar char="•"/>
              <a:defRPr/>
            </a:pPr>
            <a:r>
              <a:rPr lang="en-US" dirty="0">
                <a:solidFill>
                  <a:schemeClr val="tx1">
                    <a:lumMod val="50000"/>
                    <a:lumOff val="50000"/>
                  </a:schemeClr>
                </a:solidFill>
                <a:latin typeface="+mn-lt"/>
                <a:ea typeface="+mn-ea"/>
              </a:rPr>
              <a:t>Scientific and medical research data collection for analysis</a:t>
            </a:r>
          </a:p>
          <a:p>
            <a:pPr lvl="2" eaLnBrk="1" fontAlgn="auto" hangingPunct="1">
              <a:spcAft>
                <a:spcPts val="600"/>
              </a:spcAft>
              <a:buClr>
                <a:schemeClr val="accent6">
                  <a:lumMod val="60000"/>
                  <a:lumOff val="40000"/>
                </a:schemeClr>
              </a:buClr>
              <a:buSzPct val="140000"/>
              <a:buFont typeface="Arial" charset="0"/>
              <a:buChar char="•"/>
              <a:defRPr/>
            </a:pPr>
            <a:r>
              <a:rPr lang="en-US" dirty="0">
                <a:solidFill>
                  <a:schemeClr val="tx1">
                    <a:lumMod val="50000"/>
                    <a:lumOff val="50000"/>
                  </a:schemeClr>
                </a:solidFill>
                <a:latin typeface="+mn-lt"/>
                <a:ea typeface="+mn-ea"/>
              </a:rPr>
              <a:t>Law enforcement data surveillance</a:t>
            </a:r>
          </a:p>
          <a:p>
            <a:pPr lvl="2" eaLnBrk="1" fontAlgn="auto" hangingPunct="1">
              <a:spcAft>
                <a:spcPts val="600"/>
              </a:spcAft>
              <a:buClr>
                <a:schemeClr val="accent6">
                  <a:lumMod val="60000"/>
                  <a:lumOff val="40000"/>
                </a:schemeClr>
              </a:buClr>
              <a:buSzPct val="140000"/>
              <a:buFont typeface="Arial" charset="0"/>
              <a:buChar char="•"/>
              <a:defRPr/>
            </a:pPr>
            <a:r>
              <a:rPr lang="en-US" dirty="0">
                <a:solidFill>
                  <a:schemeClr val="tx1">
                    <a:lumMod val="50000"/>
                    <a:lumOff val="50000"/>
                  </a:schemeClr>
                </a:solidFill>
                <a:latin typeface="+mn-lt"/>
                <a:ea typeface="+mn-ea"/>
              </a:rPr>
              <a:t>Private organizations profiling</a:t>
            </a:r>
          </a:p>
          <a:p>
            <a:pPr lvl="2" eaLnBrk="1" fontAlgn="auto" hangingPunct="1">
              <a:spcAft>
                <a:spcPts val="600"/>
              </a:spcAft>
              <a:buClr>
                <a:schemeClr val="accent6">
                  <a:lumMod val="60000"/>
                  <a:lumOff val="40000"/>
                </a:schemeClr>
              </a:buClr>
              <a:buSzPct val="140000"/>
              <a:buFont typeface="Arial" charset="0"/>
              <a:buChar char="•"/>
              <a:defRPr/>
            </a:pPr>
            <a:r>
              <a:rPr lang="en-US" dirty="0">
                <a:solidFill>
                  <a:schemeClr val="tx1">
                    <a:lumMod val="50000"/>
                    <a:lumOff val="50000"/>
                  </a:schemeClr>
                </a:solidFill>
                <a:latin typeface="+mn-lt"/>
                <a:ea typeface="+mn-ea"/>
              </a:rPr>
              <a:t>This creates tension between enabling beneficial outcomes is areas including scientific research, public health, national security, law enforcement and efficient use of resources, while still respecting an individual’s right to privacy</a:t>
            </a:r>
          </a:p>
          <a:p>
            <a:pPr eaLnBrk="1" fontAlgn="auto" hangingPunct="1">
              <a:spcAft>
                <a:spcPts val="600"/>
              </a:spcAft>
              <a:buClr>
                <a:schemeClr val="accent6">
                  <a:lumMod val="60000"/>
                  <a:lumOff val="40000"/>
                </a:schemeClr>
              </a:buClr>
              <a:buSzPct val="140000"/>
              <a:buFont typeface="Arial" charset="0"/>
              <a:buChar char="•"/>
              <a:defRPr/>
            </a:pPr>
            <a:r>
              <a:rPr lang="en-US" dirty="0">
                <a:solidFill>
                  <a:schemeClr val="tx1">
                    <a:lumMod val="50000"/>
                    <a:lumOff val="50000"/>
                  </a:schemeClr>
                </a:solidFill>
                <a:latin typeface="+mn-lt"/>
                <a:ea typeface="+mn-ea"/>
                <a:cs typeface="+mn-cs"/>
              </a:rPr>
              <a:t>Another areas of particular concern is the rapid rise in the use of public social media sites</a:t>
            </a:r>
          </a:p>
          <a:p>
            <a:pPr lvl="2" eaLnBrk="1" fontAlgn="auto" hangingPunct="1">
              <a:spcAft>
                <a:spcPts val="600"/>
              </a:spcAft>
              <a:buClr>
                <a:schemeClr val="accent6">
                  <a:lumMod val="60000"/>
                  <a:lumOff val="40000"/>
                </a:schemeClr>
              </a:buClr>
              <a:buSzPct val="140000"/>
              <a:buFont typeface="Arial" charset="0"/>
              <a:buChar char="•"/>
              <a:defRPr/>
            </a:pPr>
            <a:r>
              <a:rPr lang="en-US" dirty="0">
                <a:solidFill>
                  <a:schemeClr val="tx1">
                    <a:lumMod val="50000"/>
                    <a:lumOff val="50000"/>
                  </a:schemeClr>
                </a:solidFill>
                <a:latin typeface="+mn-lt"/>
                <a:ea typeface="+mn-ea"/>
              </a:rPr>
              <a:t>These sites gather, analyze, and share large amounts of data on individuals and their interactions with other individuals and organizations</a:t>
            </a:r>
          </a:p>
          <a:p>
            <a:pPr lvl="2" eaLnBrk="1" fontAlgn="auto" hangingPunct="1">
              <a:spcAft>
                <a:spcPts val="600"/>
              </a:spcAft>
              <a:buClr>
                <a:schemeClr val="accent6">
                  <a:lumMod val="60000"/>
                  <a:lumOff val="40000"/>
                </a:schemeClr>
              </a:buClr>
              <a:buSzPct val="140000"/>
              <a:buFont typeface="Arial" charset="0"/>
              <a:buChar char="•"/>
              <a:defRPr/>
            </a:pPr>
            <a:r>
              <a:rPr lang="en-US" dirty="0">
                <a:solidFill>
                  <a:schemeClr val="tx1">
                    <a:lumMod val="50000"/>
                    <a:lumOff val="50000"/>
                  </a:schemeClr>
                </a:solidFill>
                <a:latin typeface="+mn-lt"/>
                <a:ea typeface="+mn-ea"/>
              </a:rPr>
              <a:t>Many people willingly upload large amounts of personal information, including photos and status updates</a:t>
            </a:r>
          </a:p>
          <a:p>
            <a:pPr lvl="2" eaLnBrk="1" fontAlgn="auto" hangingPunct="1">
              <a:spcAft>
                <a:spcPts val="600"/>
              </a:spcAft>
              <a:buClr>
                <a:schemeClr val="accent6">
                  <a:lumMod val="60000"/>
                  <a:lumOff val="40000"/>
                </a:schemeClr>
              </a:buClr>
              <a:buSzPct val="140000"/>
              <a:buFont typeface="Arial" charset="0"/>
              <a:buChar char="•"/>
              <a:defRPr/>
            </a:pPr>
            <a:r>
              <a:rPr lang="en-US" dirty="0">
                <a:solidFill>
                  <a:schemeClr val="tx1">
                    <a:lumMod val="50000"/>
                    <a:lumOff val="50000"/>
                  </a:schemeClr>
                </a:solidFill>
                <a:latin typeface="+mn-lt"/>
                <a:ea typeface="+mn-ea"/>
              </a:rPr>
              <a:t>This data could potentially be used by current and future employers, insurance companies, private investigators, and others, in their interactions with the individual</a:t>
            </a:r>
          </a:p>
        </p:txBody>
      </p:sp>
    </p:spTree>
    <p:extLst>
      <p:ext uri="{BB962C8B-B14F-4D97-AF65-F5344CB8AC3E}">
        <p14:creationId xmlns:p14="http://schemas.microsoft.com/office/powerpoint/2010/main" val="4007145224"/>
      </p:ext>
    </p:extLst>
  </p:cSld>
  <p:clrMapOvr>
    <a:masterClrMapping/>
  </p:clrMapOvr>
  <p:transition>
    <p:wipe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315913"/>
            <a:ext cx="8229600" cy="1341438"/>
          </a:xfrm>
        </p:spPr>
        <p:txBody>
          <a:bodyPr/>
          <a:lstStyle/>
          <a:p>
            <a:pPr eaLnBrk="1" fontAlgn="auto" hangingPunct="1">
              <a:spcAft>
                <a:spcPts val="0"/>
              </a:spcAft>
              <a:defRPr/>
            </a:pPr>
            <a:r>
              <a:rPr lang="en-US" dirty="0">
                <a:solidFill>
                  <a:schemeClr val="accent6">
                    <a:lumMod val="40000"/>
                    <a:lumOff val="60000"/>
                  </a:schemeClr>
                </a:solidFill>
              </a:rPr>
              <a:t>Privacy Protection</a:t>
            </a:r>
          </a:p>
        </p:txBody>
      </p:sp>
      <p:sp>
        <p:nvSpPr>
          <p:cNvPr id="3" name="Content Placeholder 2"/>
          <p:cNvSpPr>
            <a:spLocks noGrp="1"/>
          </p:cNvSpPr>
          <p:nvPr>
            <p:ph idx="1"/>
          </p:nvPr>
        </p:nvSpPr>
        <p:spPr>
          <a:xfrm>
            <a:off x="395288" y="1341438"/>
            <a:ext cx="7848600" cy="5256212"/>
          </a:xfrm>
        </p:spPr>
        <p:txBody>
          <a:bodyPr>
            <a:normAutofit fontScale="92500" lnSpcReduction="20000"/>
          </a:bodyPr>
          <a:lstStyle/>
          <a:p>
            <a:pPr>
              <a:spcAft>
                <a:spcPts val="800"/>
              </a:spcAft>
              <a:buClr>
                <a:schemeClr val="accent6">
                  <a:lumMod val="40000"/>
                  <a:lumOff val="60000"/>
                </a:schemeClr>
              </a:buClr>
              <a:buSzPct val="140000"/>
              <a:buFont typeface="Arial" charset="0"/>
              <a:buChar char="•"/>
              <a:defRPr/>
            </a:pPr>
            <a:r>
              <a:rPr lang="en-US" dirty="0">
                <a:latin typeface="+mn-lt"/>
              </a:rPr>
              <a:t>Both policy and technical approaches are needed to protect privacy</a:t>
            </a:r>
          </a:p>
          <a:p>
            <a:pPr>
              <a:spcAft>
                <a:spcPts val="800"/>
              </a:spcAft>
              <a:buClr>
                <a:schemeClr val="accent6">
                  <a:lumMod val="40000"/>
                  <a:lumOff val="60000"/>
                </a:schemeClr>
              </a:buClr>
              <a:buSzPct val="140000"/>
              <a:buFont typeface="Arial" charset="0"/>
              <a:buChar char="•"/>
              <a:defRPr/>
            </a:pPr>
            <a:r>
              <a:rPr lang="en-US" dirty="0">
                <a:latin typeface="+mn-lt"/>
              </a:rPr>
              <a:t>In terms of technical approaches, the requirements for privacy protection for data stored on information systems can be addresses in part using the technical mechanisms developed for database security</a:t>
            </a:r>
          </a:p>
          <a:p>
            <a:pPr>
              <a:spcAft>
                <a:spcPts val="800"/>
              </a:spcAft>
              <a:buClr>
                <a:schemeClr val="accent6">
                  <a:lumMod val="40000"/>
                  <a:lumOff val="60000"/>
                </a:schemeClr>
              </a:buClr>
              <a:buSzPct val="140000"/>
              <a:buFont typeface="Arial" charset="0"/>
              <a:buChar char="•"/>
              <a:defRPr/>
            </a:pPr>
            <a:r>
              <a:rPr lang="en-US" dirty="0">
                <a:latin typeface="+mn-lt"/>
              </a:rPr>
              <a:t>With regard to social media sites, technical controls include:</a:t>
            </a:r>
          </a:p>
          <a:p>
            <a:pPr lvl="2">
              <a:buClr>
                <a:schemeClr val="accent6">
                  <a:lumMod val="40000"/>
                  <a:lumOff val="60000"/>
                </a:schemeClr>
              </a:buClr>
              <a:buSzPct val="140000"/>
              <a:buFont typeface="Arial" charset="0"/>
              <a:buChar char="•"/>
              <a:defRPr/>
            </a:pPr>
            <a:r>
              <a:rPr lang="en-US" dirty="0">
                <a:latin typeface="+mn-lt"/>
              </a:rPr>
              <a:t>The provision of suitable privacy settings to manage who can view data on individuals</a:t>
            </a:r>
          </a:p>
          <a:p>
            <a:pPr lvl="2">
              <a:buClr>
                <a:schemeClr val="accent6">
                  <a:lumMod val="40000"/>
                  <a:lumOff val="60000"/>
                </a:schemeClr>
              </a:buClr>
              <a:buSzPct val="140000"/>
              <a:buFont typeface="Arial" charset="0"/>
              <a:buChar char="•"/>
              <a:defRPr/>
            </a:pPr>
            <a:r>
              <a:rPr lang="en-US" dirty="0">
                <a:latin typeface="+mn-lt"/>
              </a:rPr>
              <a:t>Notification when one individual is referenced or tagged in another’s content</a:t>
            </a:r>
          </a:p>
          <a:p>
            <a:pPr lvl="2">
              <a:spcAft>
                <a:spcPts val="800"/>
              </a:spcAft>
              <a:buClr>
                <a:schemeClr val="accent6">
                  <a:lumMod val="40000"/>
                  <a:lumOff val="60000"/>
                </a:schemeClr>
              </a:buClr>
              <a:buSzPct val="140000"/>
              <a:buFont typeface="Arial" charset="0"/>
              <a:buChar char="•"/>
              <a:defRPr/>
            </a:pPr>
            <a:r>
              <a:rPr lang="en-US" dirty="0">
                <a:latin typeface="+mn-lt"/>
              </a:rPr>
              <a:t>Although social media sites include some form of these controls, they are constantly changing, causing frustration for users who are trying to keep up with these mechanisms</a:t>
            </a:r>
          </a:p>
          <a:p>
            <a:pPr marL="342900" lvl="2" indent="-342900">
              <a:spcAft>
                <a:spcPts val="800"/>
              </a:spcAft>
              <a:buClr>
                <a:schemeClr val="accent6">
                  <a:lumMod val="40000"/>
                  <a:lumOff val="60000"/>
                </a:schemeClr>
              </a:buClr>
              <a:buSzPct val="140000"/>
              <a:buFont typeface="Arial" charset="0"/>
              <a:buChar char="•"/>
              <a:defRPr/>
            </a:pPr>
            <a:r>
              <a:rPr lang="en-US" sz="2400" dirty="0">
                <a:latin typeface="+mn-lt"/>
                <a:cs typeface="ＭＳ Ｐゴシック" charset="0"/>
              </a:rPr>
              <a:t>Another approach for managing privacy concerns in big data analysis is to anonymize the data, removing any personally identifying information before release to researchers or other organizations for analysis</a:t>
            </a:r>
          </a:p>
        </p:txBody>
      </p:sp>
    </p:spTree>
    <p:extLst>
      <p:ext uri="{BB962C8B-B14F-4D97-AF65-F5344CB8AC3E}">
        <p14:creationId xmlns:p14="http://schemas.microsoft.com/office/powerpoint/2010/main" val="1851183331"/>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chemeClr val="accent6">
                    <a:lumMod val="40000"/>
                    <a:lumOff val="60000"/>
                  </a:schemeClr>
                </a:solidFill>
              </a:rPr>
              <a:t>Data Privacy</a:t>
            </a:r>
          </a:p>
        </p:txBody>
      </p:sp>
      <p:sp>
        <p:nvSpPr>
          <p:cNvPr id="3" name="Content Placeholder 2"/>
          <p:cNvSpPr>
            <a:spLocks noGrp="1"/>
          </p:cNvSpPr>
          <p:nvPr>
            <p:ph idx="1"/>
          </p:nvPr>
        </p:nvSpPr>
        <p:spPr>
          <a:xfrm>
            <a:off x="457200" y="1600200"/>
            <a:ext cx="8229600" cy="4997450"/>
          </a:xfrm>
        </p:spPr>
        <p:txBody>
          <a:bodyPr>
            <a:normAutofit fontScale="92500" lnSpcReduction="10000"/>
          </a:bodyPr>
          <a:lstStyle/>
          <a:p>
            <a:pPr>
              <a:buClr>
                <a:schemeClr val="accent6">
                  <a:lumMod val="60000"/>
                  <a:lumOff val="40000"/>
                </a:schemeClr>
              </a:buClr>
              <a:buSzPct val="140000"/>
              <a:buFont typeface="Arial" charset="0"/>
              <a:buChar char="•"/>
              <a:defRPr/>
            </a:pPr>
            <a:r>
              <a:rPr lang="en-US" sz="2000" dirty="0">
                <a:latin typeface="+mn-lt"/>
              </a:rPr>
              <a:t>In terms of policy, guidelines are needed to manage the use and reuse of big data, ensuring suitable constraints are imposed in order to preserve privacy</a:t>
            </a:r>
          </a:p>
          <a:p>
            <a:pPr lvl="2">
              <a:buClr>
                <a:schemeClr val="accent6">
                  <a:lumMod val="60000"/>
                  <a:lumOff val="40000"/>
                </a:schemeClr>
              </a:buClr>
              <a:buSzPct val="140000"/>
              <a:buFont typeface="Arial" charset="0"/>
              <a:buChar char="•"/>
              <a:defRPr/>
            </a:pPr>
            <a:r>
              <a:rPr lang="en-US" dirty="0">
                <a:latin typeface="+mn-lt"/>
              </a:rPr>
              <a:t>Consent</a:t>
            </a:r>
          </a:p>
          <a:p>
            <a:pPr lvl="4">
              <a:buClr>
                <a:schemeClr val="accent6">
                  <a:lumMod val="60000"/>
                  <a:lumOff val="40000"/>
                </a:schemeClr>
              </a:buClr>
              <a:buSzPct val="140000"/>
              <a:buFont typeface="Arial" charset="0"/>
              <a:buChar char="•"/>
              <a:defRPr/>
            </a:pPr>
            <a:r>
              <a:rPr lang="en-US" dirty="0">
                <a:latin typeface="+mn-lt"/>
              </a:rPr>
              <a:t>Ensuring participants can make informed decisions about their participation in the research</a:t>
            </a:r>
          </a:p>
          <a:p>
            <a:pPr lvl="2">
              <a:buClr>
                <a:schemeClr val="accent6">
                  <a:lumMod val="60000"/>
                  <a:lumOff val="40000"/>
                </a:schemeClr>
              </a:buClr>
              <a:buSzPct val="140000"/>
              <a:buFont typeface="Arial" charset="0"/>
              <a:buChar char="•"/>
              <a:defRPr/>
            </a:pPr>
            <a:r>
              <a:rPr lang="en-US" dirty="0">
                <a:latin typeface="+mn-lt"/>
              </a:rPr>
              <a:t>Privacy and confidentiality</a:t>
            </a:r>
          </a:p>
          <a:p>
            <a:pPr lvl="4">
              <a:buClr>
                <a:schemeClr val="accent6">
                  <a:lumMod val="60000"/>
                  <a:lumOff val="40000"/>
                </a:schemeClr>
              </a:buClr>
              <a:buSzPct val="140000"/>
              <a:buFont typeface="Arial" charset="0"/>
              <a:buChar char="•"/>
              <a:defRPr/>
            </a:pPr>
            <a:r>
              <a:rPr lang="en-US" dirty="0">
                <a:latin typeface="+mn-lt"/>
              </a:rPr>
              <a:t>Privacy is the control that individuals have over who can access their personal information</a:t>
            </a:r>
          </a:p>
          <a:p>
            <a:pPr lvl="4">
              <a:buClr>
                <a:schemeClr val="accent6">
                  <a:lumMod val="60000"/>
                  <a:lumOff val="40000"/>
                </a:schemeClr>
              </a:buClr>
              <a:buSzPct val="140000"/>
              <a:buFont typeface="Arial" charset="0"/>
              <a:buChar char="•"/>
              <a:defRPr/>
            </a:pPr>
            <a:r>
              <a:rPr lang="en-US" dirty="0">
                <a:latin typeface="+mn-lt"/>
              </a:rPr>
              <a:t>Confidentiality is the principle that only authorized persons should have access to information</a:t>
            </a:r>
          </a:p>
          <a:p>
            <a:pPr lvl="2">
              <a:buClr>
                <a:schemeClr val="accent6">
                  <a:lumMod val="60000"/>
                  <a:lumOff val="40000"/>
                </a:schemeClr>
              </a:buClr>
              <a:buSzPct val="140000"/>
              <a:buFont typeface="Arial" charset="0"/>
              <a:buChar char="•"/>
              <a:defRPr/>
            </a:pPr>
            <a:r>
              <a:rPr lang="en-US" dirty="0">
                <a:latin typeface="+mn-lt"/>
              </a:rPr>
              <a:t>Ownership and authorship</a:t>
            </a:r>
          </a:p>
          <a:p>
            <a:pPr lvl="4">
              <a:buClr>
                <a:schemeClr val="accent6">
                  <a:lumMod val="60000"/>
                  <a:lumOff val="40000"/>
                </a:schemeClr>
              </a:buClr>
              <a:buSzPct val="140000"/>
              <a:buFont typeface="Arial" charset="0"/>
              <a:buChar char="•"/>
              <a:defRPr/>
            </a:pPr>
            <a:r>
              <a:rPr lang="en-US" dirty="0">
                <a:latin typeface="+mn-lt"/>
              </a:rPr>
              <a:t>Addresses who has responsibility for the data, and at what point does an individual give up their right to control their personal data</a:t>
            </a:r>
          </a:p>
          <a:p>
            <a:pPr lvl="2">
              <a:buClr>
                <a:schemeClr val="accent6">
                  <a:lumMod val="60000"/>
                  <a:lumOff val="40000"/>
                </a:schemeClr>
              </a:buClr>
              <a:buSzPct val="140000"/>
              <a:buFont typeface="Arial" charset="0"/>
              <a:buChar char="•"/>
              <a:defRPr/>
            </a:pPr>
            <a:r>
              <a:rPr lang="en-US" dirty="0">
                <a:latin typeface="+mn-lt"/>
              </a:rPr>
              <a:t>Data sharing </a:t>
            </a:r>
            <a:r>
              <a:rPr lang="mr-IN" dirty="0">
                <a:latin typeface="+mn-lt"/>
              </a:rPr>
              <a:t>–</a:t>
            </a:r>
            <a:r>
              <a:rPr lang="en-US" dirty="0">
                <a:latin typeface="+mn-lt"/>
              </a:rPr>
              <a:t> assessing the social benefits of research</a:t>
            </a:r>
          </a:p>
          <a:p>
            <a:pPr lvl="4">
              <a:buClr>
                <a:schemeClr val="accent6">
                  <a:lumMod val="60000"/>
                  <a:lumOff val="40000"/>
                </a:schemeClr>
              </a:buClr>
              <a:buSzPct val="140000"/>
              <a:buFont typeface="Arial" charset="0"/>
              <a:buChar char="•"/>
              <a:defRPr/>
            </a:pPr>
            <a:r>
              <a:rPr lang="en-US" dirty="0">
                <a:latin typeface="+mn-lt"/>
              </a:rPr>
              <a:t>The social benefits that result from data matching and reuse of data from one source or research project in another</a:t>
            </a:r>
          </a:p>
          <a:p>
            <a:pPr lvl="2">
              <a:buClr>
                <a:schemeClr val="accent6">
                  <a:lumMod val="60000"/>
                  <a:lumOff val="40000"/>
                </a:schemeClr>
              </a:buClr>
              <a:buSzPct val="140000"/>
              <a:buFont typeface="Arial" charset="0"/>
              <a:buChar char="•"/>
              <a:defRPr/>
            </a:pPr>
            <a:r>
              <a:rPr lang="en-US" dirty="0">
                <a:latin typeface="+mn-lt"/>
              </a:rPr>
              <a:t>Governance and custodianship</a:t>
            </a:r>
          </a:p>
          <a:p>
            <a:pPr lvl="4">
              <a:buClr>
                <a:schemeClr val="accent6">
                  <a:lumMod val="60000"/>
                  <a:lumOff val="40000"/>
                </a:schemeClr>
              </a:buClr>
              <a:buSzPct val="140000"/>
              <a:buFont typeface="Arial" charset="0"/>
              <a:buChar char="•"/>
              <a:defRPr/>
            </a:pPr>
            <a:r>
              <a:rPr lang="en-US" dirty="0">
                <a:latin typeface="+mn-lt"/>
              </a:rPr>
              <a:t>Oversight and implementation of the management, organization, access, and preservation of digital data</a:t>
            </a:r>
          </a:p>
        </p:txBody>
      </p:sp>
    </p:spTree>
    <p:extLst>
      <p:ext uri="{BB962C8B-B14F-4D97-AF65-F5344CB8AC3E}">
        <p14:creationId xmlns:p14="http://schemas.microsoft.com/office/powerpoint/2010/main" val="813388483"/>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bwMode="auto">
          <a:xfrm>
            <a:off x="323850" y="260350"/>
            <a:ext cx="3754438" cy="1162050"/>
          </a:xfrm>
        </p:spPr>
        <p:txBody>
          <a:bodyPr wrap="square" numCol="1" anchorCtr="0" compatLnSpc="1">
            <a:prstTxWarp prst="textNoShape">
              <a:avLst/>
            </a:prstTxWarp>
          </a:bodyPr>
          <a:lstStyle/>
          <a:p>
            <a:pPr eaLnBrk="1" hangingPunct="1">
              <a:defRPr/>
            </a:pPr>
            <a:r>
              <a:rPr lang="en-US" altLang="x-none" sz="4500" dirty="0">
                <a:solidFill>
                  <a:schemeClr val="accent6">
                    <a:lumMod val="40000"/>
                    <a:lumOff val="60000"/>
                  </a:schemeClr>
                </a:solidFill>
                <a:effectLst/>
                <a:ea typeface="ＭＳ Ｐゴシック" charset="-128"/>
              </a:rPr>
              <a:t>Ethical Issues</a:t>
            </a:r>
          </a:p>
        </p:txBody>
      </p:sp>
      <p:sp>
        <p:nvSpPr>
          <p:cNvPr id="8" name="Content Placeholder 7"/>
          <p:cNvSpPr>
            <a:spLocks noGrp="1"/>
          </p:cNvSpPr>
          <p:nvPr>
            <p:ph idx="1"/>
          </p:nvPr>
        </p:nvSpPr>
        <p:spPr>
          <a:xfrm>
            <a:off x="4473575" y="273050"/>
            <a:ext cx="4205288" cy="6356350"/>
          </a:xfrm>
        </p:spPr>
        <p:txBody>
          <a:bodyPr rtlCol="0">
            <a:normAutofit/>
          </a:bodyPr>
          <a:lstStyle/>
          <a:p>
            <a:pPr eaLnBrk="1" fontAlgn="auto" hangingPunct="1">
              <a:lnSpc>
                <a:spcPct val="90000"/>
              </a:lnSpc>
              <a:spcAft>
                <a:spcPts val="600"/>
              </a:spcAft>
              <a:buClr>
                <a:schemeClr val="accent6">
                  <a:lumMod val="60000"/>
                  <a:lumOff val="40000"/>
                </a:schemeClr>
              </a:buClr>
              <a:buSzPct val="140000"/>
              <a:buFont typeface="Arial" charset="0"/>
              <a:buChar char="•"/>
              <a:defRPr/>
            </a:pPr>
            <a:r>
              <a:rPr lang="en-US" sz="2400" dirty="0">
                <a:solidFill>
                  <a:schemeClr val="tx1">
                    <a:lumMod val="50000"/>
                    <a:lumOff val="50000"/>
                  </a:schemeClr>
                </a:solidFill>
                <a:latin typeface="+mn-lt"/>
              </a:rPr>
              <a:t>Many potential misuses and abuses of information and electronic communication that create privacy and security problems</a:t>
            </a:r>
          </a:p>
          <a:p>
            <a:pPr eaLnBrk="1" fontAlgn="auto" hangingPunct="1">
              <a:lnSpc>
                <a:spcPct val="90000"/>
              </a:lnSpc>
              <a:spcAft>
                <a:spcPts val="600"/>
              </a:spcAft>
              <a:buClr>
                <a:schemeClr val="accent6">
                  <a:lumMod val="60000"/>
                  <a:lumOff val="40000"/>
                </a:schemeClr>
              </a:buClr>
              <a:buSzPct val="140000"/>
              <a:buFont typeface="Arial" charset="0"/>
              <a:buChar char="•"/>
              <a:defRPr/>
            </a:pPr>
            <a:r>
              <a:rPr lang="en-US" sz="2400" dirty="0">
                <a:solidFill>
                  <a:schemeClr val="tx1">
                    <a:lumMod val="50000"/>
                    <a:lumOff val="50000"/>
                  </a:schemeClr>
                </a:solidFill>
                <a:latin typeface="+mn-lt"/>
              </a:rPr>
              <a:t>Basic ethical principles developed by civilizations apply</a:t>
            </a:r>
          </a:p>
          <a:p>
            <a:pPr lvl="1" eaLnBrk="1" fontAlgn="auto" hangingPunct="1">
              <a:spcBef>
                <a:spcPts val="1075"/>
              </a:spcBef>
              <a:spcAft>
                <a:spcPts val="0"/>
              </a:spcAft>
              <a:buClr>
                <a:schemeClr val="accent6">
                  <a:lumMod val="60000"/>
                  <a:lumOff val="40000"/>
                </a:schemeClr>
              </a:buClr>
              <a:buSzPct val="140000"/>
              <a:buFont typeface="Arial" charset="0"/>
              <a:buChar char="•"/>
              <a:defRPr/>
            </a:pPr>
            <a:r>
              <a:rPr lang="en-US" sz="1800" dirty="0">
                <a:latin typeface="+mn-lt"/>
              </a:rPr>
              <a:t>Unique considerations surrounding computers and information systems</a:t>
            </a:r>
          </a:p>
          <a:p>
            <a:pPr lvl="1" eaLnBrk="1" fontAlgn="auto" hangingPunct="1">
              <a:spcAft>
                <a:spcPts val="0"/>
              </a:spcAft>
              <a:buClr>
                <a:schemeClr val="accent6">
                  <a:lumMod val="60000"/>
                  <a:lumOff val="40000"/>
                </a:schemeClr>
              </a:buClr>
              <a:buSzPct val="140000"/>
              <a:buFont typeface="Arial" charset="0"/>
              <a:buChar char="•"/>
              <a:defRPr/>
            </a:pPr>
            <a:r>
              <a:rPr lang="en-US" sz="1800" dirty="0">
                <a:latin typeface="+mn-lt"/>
              </a:rPr>
              <a:t>Scale of activities not possible before</a:t>
            </a:r>
          </a:p>
          <a:p>
            <a:pPr lvl="1" eaLnBrk="1" fontAlgn="auto" hangingPunct="1">
              <a:spcAft>
                <a:spcPts val="0"/>
              </a:spcAft>
              <a:buClr>
                <a:schemeClr val="accent6">
                  <a:lumMod val="60000"/>
                  <a:lumOff val="40000"/>
                </a:schemeClr>
              </a:buClr>
              <a:buSzPct val="140000"/>
              <a:buFont typeface="Arial" charset="0"/>
              <a:buChar char="•"/>
              <a:defRPr/>
            </a:pPr>
            <a:r>
              <a:rPr lang="en-US" sz="1800" dirty="0">
                <a:latin typeface="+mn-lt"/>
              </a:rPr>
              <a:t>Creation of new types of entities for which no agreed ethical rules have previously been formed</a:t>
            </a:r>
          </a:p>
        </p:txBody>
      </p:sp>
      <p:sp>
        <p:nvSpPr>
          <p:cNvPr id="74755" name="Rectangle 3"/>
          <p:cNvSpPr>
            <a:spLocks noGrp="1" noChangeArrowheads="1"/>
          </p:cNvSpPr>
          <p:nvPr>
            <p:ph type="body" sz="half" idx="2"/>
          </p:nvPr>
        </p:nvSpPr>
        <p:spPr>
          <a:xfrm>
            <a:off x="468313" y="1804988"/>
            <a:ext cx="3168650" cy="4824412"/>
          </a:xfrm>
        </p:spPr>
        <p:txBody>
          <a:bodyPr/>
          <a:lstStyle/>
          <a:p>
            <a:pPr marL="457200" indent="-457200" algn="l" eaLnBrk="1" hangingPunct="1">
              <a:lnSpc>
                <a:spcPct val="90000"/>
              </a:lnSpc>
              <a:spcAft>
                <a:spcPts val="600"/>
              </a:spcAft>
              <a:buClr>
                <a:schemeClr val="accent6">
                  <a:lumMod val="60000"/>
                  <a:lumOff val="40000"/>
                </a:schemeClr>
              </a:buClr>
              <a:buSzPct val="140000"/>
              <a:buFont typeface="Arial" charset="0"/>
              <a:buChar char="•"/>
              <a:defRPr/>
            </a:pPr>
            <a:r>
              <a:rPr lang="en-US" altLang="x-none" sz="2400" dirty="0">
                <a:latin typeface="+mn-lt"/>
                <a:ea typeface="ＭＳ Ｐゴシック" charset="-128"/>
              </a:rPr>
              <a:t>Ethics:</a:t>
            </a:r>
          </a:p>
          <a:p>
            <a:pPr marL="0" lvl="1" eaLnBrk="1" hangingPunct="1">
              <a:lnSpc>
                <a:spcPct val="90000"/>
              </a:lnSpc>
              <a:spcAft>
                <a:spcPts val="600"/>
              </a:spcAft>
              <a:buClr>
                <a:schemeClr val="accent6">
                  <a:lumMod val="60000"/>
                  <a:lumOff val="40000"/>
                </a:schemeClr>
              </a:buClr>
              <a:buSzPct val="140000"/>
              <a:buFont typeface="Courier New" charset="0"/>
              <a:buNone/>
              <a:defRPr/>
            </a:pPr>
            <a:r>
              <a:rPr lang="en-US" altLang="en-US" sz="2400" dirty="0">
                <a:latin typeface="+mn-lt"/>
                <a:ea typeface="ＭＳ Ｐゴシック" charset="-128"/>
              </a:rPr>
              <a:t>“</a:t>
            </a:r>
            <a:r>
              <a:rPr lang="en-US" altLang="x-none" sz="2400" dirty="0">
                <a:latin typeface="+mn-lt"/>
                <a:ea typeface="ＭＳ Ｐゴシック" charset="-128"/>
              </a:rPr>
              <a:t>A system of moral principles that relates to the benefits and harms of particular actions, and to the rightness and wrongness of motives and ends of those actions.</a:t>
            </a:r>
            <a:r>
              <a:rPr lang="en-US" altLang="en-US" sz="2400" dirty="0">
                <a:latin typeface="+mn-lt"/>
                <a:ea typeface="ＭＳ Ｐゴシック" charset="-128"/>
              </a:rPr>
              <a:t>”</a:t>
            </a:r>
            <a:endParaRPr lang="en-US" altLang="x-none" sz="2400" dirty="0">
              <a:latin typeface="+mn-lt"/>
              <a:ea typeface="ＭＳ Ｐゴシック" charset="-128"/>
            </a:endParaRPr>
          </a:p>
        </p:txBody>
      </p:sp>
    </p:spTree>
    <p:extLst>
      <p:ext uri="{BB962C8B-B14F-4D97-AF65-F5344CB8AC3E}">
        <p14:creationId xmlns:p14="http://schemas.microsoft.com/office/powerpoint/2010/main" val="261670240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68313" y="-242888"/>
            <a:ext cx="8229600" cy="1600201"/>
          </a:xfrm>
        </p:spPr>
        <p:txBody>
          <a:bodyPr wrap="square" numCol="1" anchorCtr="0" compatLnSpc="1">
            <a:prstTxWarp prst="textNoShape">
              <a:avLst/>
            </a:prstTxWarp>
          </a:bodyPr>
          <a:lstStyle/>
          <a:p>
            <a:pPr eaLnBrk="1" fontAlgn="auto" hangingPunct="1">
              <a:spcAft>
                <a:spcPts val="0"/>
              </a:spcAft>
              <a:defRPr/>
            </a:pPr>
            <a:r>
              <a:rPr kumimoji="1" lang="en-GB" dirty="0">
                <a:solidFill>
                  <a:schemeClr val="accent6">
                    <a:lumMod val="40000"/>
                    <a:lumOff val="60000"/>
                  </a:schemeClr>
                </a:solidFill>
                <a:effectLst/>
              </a:rPr>
              <a:t>Types of Computer Crime</a:t>
            </a:r>
            <a:endParaRPr kumimoji="1" lang="en-AU" sz="3600" dirty="0">
              <a:solidFill>
                <a:schemeClr val="accent6">
                  <a:lumMod val="40000"/>
                  <a:lumOff val="60000"/>
                </a:schemeClr>
              </a:solidFill>
              <a:effectLst/>
            </a:endParaRPr>
          </a:p>
        </p:txBody>
      </p:sp>
      <p:sp>
        <p:nvSpPr>
          <p:cNvPr id="21506" name="Rectangle 3"/>
          <p:cNvSpPr>
            <a:spLocks noGrp="1" noChangeArrowheads="1"/>
          </p:cNvSpPr>
          <p:nvPr>
            <p:ph idx="1"/>
          </p:nvPr>
        </p:nvSpPr>
        <p:spPr>
          <a:xfrm>
            <a:off x="250825" y="1484313"/>
            <a:ext cx="8229600" cy="1676400"/>
          </a:xfrm>
        </p:spPr>
        <p:txBody>
          <a:bodyPr/>
          <a:lstStyle/>
          <a:p>
            <a:pPr eaLnBrk="1" hangingPunct="1">
              <a:buClr>
                <a:schemeClr val="accent6">
                  <a:lumMod val="60000"/>
                  <a:lumOff val="40000"/>
                </a:schemeClr>
              </a:buClr>
              <a:buSzPct val="140000"/>
              <a:buFont typeface="Arial" charset="0"/>
              <a:buChar char="•"/>
              <a:defRPr/>
            </a:pPr>
            <a:r>
              <a:rPr lang="en-AU" altLang="x-none" dirty="0">
                <a:latin typeface="+mn-lt"/>
                <a:ea typeface="ＭＳ Ｐゴシック" charset="-128"/>
              </a:rPr>
              <a:t>The U.S. Department of Justice categorizes computer crime based on the role that the computer plays in the criminal activity:</a:t>
            </a:r>
          </a:p>
        </p:txBody>
      </p:sp>
      <p:graphicFrame>
        <p:nvGraphicFramePr>
          <p:cNvPr id="4" name="Diagram 3"/>
          <p:cNvGraphicFramePr/>
          <p:nvPr/>
        </p:nvGraphicFramePr>
        <p:xfrm>
          <a:off x="381000" y="2971800"/>
          <a:ext cx="8458200" cy="368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436" name="TextBox 1"/>
          <p:cNvSpPr txBox="1">
            <a:spLocks noChangeArrowheads="1"/>
          </p:cNvSpPr>
          <p:nvPr/>
        </p:nvSpPr>
        <p:spPr bwMode="auto">
          <a:xfrm>
            <a:off x="5118100" y="71501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8437" name="TextBox 2"/>
          <p:cNvSpPr txBox="1">
            <a:spLocks noChangeArrowheads="1"/>
          </p:cNvSpPr>
          <p:nvPr/>
        </p:nvSpPr>
        <p:spPr bwMode="auto">
          <a:xfrm>
            <a:off x="5118100" y="77216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Tree>
    <p:extLst>
      <p:ext uri="{BB962C8B-B14F-4D97-AF65-F5344CB8AC3E}">
        <p14:creationId xmlns:p14="http://schemas.microsoft.com/office/powerpoint/2010/main" val="2883331289"/>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are Ethics?</a:t>
            </a:r>
          </a:p>
        </p:txBody>
      </p:sp>
      <p:sp>
        <p:nvSpPr>
          <p:cNvPr id="6" name="Content Placeholder 5"/>
          <p:cNvSpPr>
            <a:spLocks noGrp="1"/>
          </p:cNvSpPr>
          <p:nvPr>
            <p:ph idx="1"/>
          </p:nvPr>
        </p:nvSpPr>
        <p:spPr/>
        <p:txBody>
          <a:bodyPr>
            <a:normAutofit fontScale="85000" lnSpcReduction="20000"/>
          </a:bodyPr>
          <a:lstStyle/>
          <a:p>
            <a:r>
              <a:rPr lang="en-US" dirty="0"/>
              <a:t>Derived from the Greek word “ethos”, which means “way of living”, ethics is a branch of philosophy that is concerned with human conduct, more specifically the </a:t>
            </a:r>
            <a:r>
              <a:rPr lang="en-US" dirty="0" err="1"/>
              <a:t>behaviour</a:t>
            </a:r>
            <a:r>
              <a:rPr lang="en-US" dirty="0"/>
              <a:t> of individuals in society. </a:t>
            </a:r>
          </a:p>
          <a:p>
            <a:endParaRPr lang="en-US" dirty="0"/>
          </a:p>
          <a:p>
            <a:r>
              <a:rPr lang="en-US" dirty="0"/>
              <a:t>Ethics examines the rational justification for our moral judgments; it studies what is morally right or wrong, just or unjust.  In a broader sense, ethics reflects on human beings and their interaction with nature and with other humans, on freedom, on responsibility and on justice. </a:t>
            </a:r>
          </a:p>
          <a:p>
            <a:endParaRPr lang="en-US" dirty="0"/>
          </a:p>
          <a:p>
            <a:r>
              <a:rPr lang="en-US" dirty="0"/>
              <a:t>Ethics is concerned with human independence when it focuses on the relationship that exists between humans and the world. This independence is the primary condition in ethical decision-making and in any objective analysis of the facts. </a:t>
            </a:r>
          </a:p>
        </p:txBody>
      </p:sp>
      <p:sp>
        <p:nvSpPr>
          <p:cNvPr id="8" name="Rectangle 7"/>
          <p:cNvSpPr/>
          <p:nvPr/>
        </p:nvSpPr>
        <p:spPr>
          <a:xfrm>
            <a:off x="451017" y="6126163"/>
            <a:ext cx="8507288" cy="307777"/>
          </a:xfrm>
          <a:prstGeom prst="rect">
            <a:avLst/>
          </a:prstGeom>
        </p:spPr>
        <p:txBody>
          <a:bodyPr wrap="square">
            <a:spAutoFit/>
          </a:bodyPr>
          <a:lstStyle/>
          <a:p>
            <a:r>
              <a:rPr lang="en-US" sz="1400" dirty="0"/>
              <a:t>https://www.canada.ca/en/treasury-board-secretariat/services/values-ethics/code/what-is-ethics.html</a:t>
            </a:r>
          </a:p>
        </p:txBody>
      </p:sp>
    </p:spTree>
    <p:extLst>
      <p:ext uri="{BB962C8B-B14F-4D97-AF65-F5344CB8AC3E}">
        <p14:creationId xmlns:p14="http://schemas.microsoft.com/office/powerpoint/2010/main" val="135772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are Ethics?</a:t>
            </a:r>
          </a:p>
        </p:txBody>
      </p:sp>
      <p:sp>
        <p:nvSpPr>
          <p:cNvPr id="6" name="Content Placeholder 5"/>
          <p:cNvSpPr>
            <a:spLocks noGrp="1"/>
          </p:cNvSpPr>
          <p:nvPr>
            <p:ph idx="1"/>
          </p:nvPr>
        </p:nvSpPr>
        <p:spPr/>
        <p:txBody>
          <a:bodyPr>
            <a:normAutofit fontScale="92500" lnSpcReduction="10000"/>
          </a:bodyPr>
          <a:lstStyle/>
          <a:p>
            <a:r>
              <a:rPr lang="en-US" dirty="0"/>
              <a:t>Individuals demonstrate independence when, in a decision-making process, they choose to free themselves as much as possible from their conditioning. Insofar as this operation assumes a degree of lucidity that allows us to judge objectively and to decide what direction to take, it will be understood that making ethical decisions is difficult.</a:t>
            </a:r>
          </a:p>
          <a:p>
            <a:endParaRPr lang="en-US" dirty="0"/>
          </a:p>
          <a:p>
            <a:r>
              <a:rPr lang="en-US" dirty="0"/>
              <a:t>This concept of ethics obviously has consequences for an organization like the Government and other organizations. Any discussion of ethics must be part of an effort to humanize (protect human rights in) the public service, and that this effort inevitably means giving individuals greater independence.</a:t>
            </a:r>
          </a:p>
          <a:p>
            <a:endParaRPr lang="en-US" dirty="0"/>
          </a:p>
          <a:p>
            <a:endParaRPr lang="en-US" dirty="0"/>
          </a:p>
          <a:p>
            <a:endParaRPr lang="en-US" dirty="0"/>
          </a:p>
        </p:txBody>
      </p:sp>
    </p:spTree>
    <p:extLst>
      <p:ext uri="{BB962C8B-B14F-4D97-AF65-F5344CB8AC3E}">
        <p14:creationId xmlns:p14="http://schemas.microsoft.com/office/powerpoint/2010/main" val="1740277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29" name="Picture 1" descr="f5.pdf"/>
          <p:cNvPicPr>
            <a:picLocks noChangeAspect="1"/>
          </p:cNvPicPr>
          <p:nvPr/>
        </p:nvPicPr>
        <p:blipFill>
          <a:blip r:embed="rId3">
            <a:extLst>
              <a:ext uri="{28A0092B-C50C-407E-A947-70E740481C1C}">
                <a14:useLocalDpi xmlns:a14="http://schemas.microsoft.com/office/drawing/2010/main" val="0"/>
              </a:ext>
            </a:extLst>
          </a:blip>
          <a:srcRect t="13081" b="8092"/>
          <a:stretch>
            <a:fillRect/>
          </a:stretch>
        </p:blipFill>
        <p:spPr bwMode="auto">
          <a:xfrm>
            <a:off x="1476374" y="39965"/>
            <a:ext cx="6696026" cy="68311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2964130"/>
      </p:ext>
    </p:extLst>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bwMode="auto">
          <a:xfrm>
            <a:off x="0" y="333375"/>
            <a:ext cx="9144000" cy="1417638"/>
          </a:xfrm>
        </p:spPr>
        <p:txBody>
          <a:bodyPr wrap="square" numCol="1" anchorCtr="0" compatLnSpc="1">
            <a:prstTxWarp prst="textNoShape">
              <a:avLst/>
            </a:prstTxWarp>
          </a:bodyPr>
          <a:lstStyle/>
          <a:p>
            <a:pPr eaLnBrk="1" hangingPunct="1">
              <a:defRPr/>
            </a:pPr>
            <a:r>
              <a:rPr lang="en-US" altLang="x-none" sz="4300" dirty="0">
                <a:solidFill>
                  <a:schemeClr val="accent6">
                    <a:lumMod val="40000"/>
                    <a:lumOff val="60000"/>
                  </a:schemeClr>
                </a:solidFill>
                <a:effectLst/>
                <a:ea typeface="ＭＳ Ｐゴシック" charset="-128"/>
              </a:rPr>
              <a:t>Ethical Issues Related to Computers and Information Systems </a:t>
            </a:r>
          </a:p>
        </p:txBody>
      </p:sp>
      <p:sp>
        <p:nvSpPr>
          <p:cNvPr id="78850" name="Rectangle 3"/>
          <p:cNvSpPr>
            <a:spLocks noGrp="1" noChangeArrowheads="1"/>
          </p:cNvSpPr>
          <p:nvPr>
            <p:ph idx="1"/>
          </p:nvPr>
        </p:nvSpPr>
        <p:spPr>
          <a:xfrm>
            <a:off x="457200" y="2057400"/>
            <a:ext cx="7499350" cy="4611688"/>
          </a:xfrm>
        </p:spPr>
        <p:txBody>
          <a:bodyPr/>
          <a:lstStyle/>
          <a:p>
            <a:pPr eaLnBrk="1" hangingPunct="1">
              <a:buClr>
                <a:schemeClr val="accent6">
                  <a:lumMod val="60000"/>
                  <a:lumOff val="40000"/>
                </a:schemeClr>
              </a:buClr>
              <a:buSzPct val="140000"/>
              <a:buFont typeface="Arial" charset="0"/>
              <a:buChar char="•"/>
              <a:defRPr/>
            </a:pPr>
            <a:r>
              <a:rPr lang="en-US" altLang="x-none" sz="2800" dirty="0">
                <a:latin typeface="+mn-lt"/>
                <a:ea typeface="ＭＳ Ｐゴシック" charset="-128"/>
              </a:rPr>
              <a:t>Some ethical issues from computer use:</a:t>
            </a:r>
          </a:p>
          <a:p>
            <a:pPr lvl="1" eaLnBrk="1" hangingPunct="1">
              <a:buClr>
                <a:schemeClr val="accent6">
                  <a:lumMod val="60000"/>
                  <a:lumOff val="40000"/>
                </a:schemeClr>
              </a:buClr>
              <a:buSzPct val="140000"/>
              <a:buFont typeface="Arial" charset="0"/>
              <a:buChar char="•"/>
              <a:defRPr/>
            </a:pPr>
            <a:r>
              <a:rPr lang="en-US" altLang="x-none" sz="2000" dirty="0">
                <a:latin typeface="+mn-lt"/>
                <a:ea typeface="ＭＳ Ｐゴシック" charset="-128"/>
              </a:rPr>
              <a:t>Repositories and processors of information</a:t>
            </a:r>
          </a:p>
          <a:p>
            <a:pPr lvl="1" eaLnBrk="1" hangingPunct="1">
              <a:buClr>
                <a:schemeClr val="accent6">
                  <a:lumMod val="60000"/>
                  <a:lumOff val="40000"/>
                </a:schemeClr>
              </a:buClr>
              <a:buSzPct val="140000"/>
              <a:buFont typeface="Arial" charset="0"/>
              <a:buChar char="•"/>
              <a:defRPr/>
            </a:pPr>
            <a:r>
              <a:rPr lang="en-US" altLang="x-none" sz="2000" dirty="0">
                <a:latin typeface="+mn-lt"/>
                <a:ea typeface="ＭＳ Ｐゴシック" charset="-128"/>
              </a:rPr>
              <a:t>Producers of new forms and types of assets</a:t>
            </a:r>
          </a:p>
          <a:p>
            <a:pPr lvl="1" eaLnBrk="1" hangingPunct="1">
              <a:buClr>
                <a:schemeClr val="accent6">
                  <a:lumMod val="60000"/>
                  <a:lumOff val="40000"/>
                </a:schemeClr>
              </a:buClr>
              <a:buSzPct val="140000"/>
              <a:buFont typeface="Arial" charset="0"/>
              <a:buChar char="•"/>
              <a:defRPr/>
            </a:pPr>
            <a:r>
              <a:rPr lang="en-US" altLang="x-none" sz="2000" dirty="0">
                <a:latin typeface="+mn-lt"/>
                <a:ea typeface="ＭＳ Ｐゴシック" charset="-128"/>
              </a:rPr>
              <a:t>Instruments of acts</a:t>
            </a:r>
          </a:p>
          <a:p>
            <a:pPr lvl="1" eaLnBrk="1" hangingPunct="1">
              <a:buClr>
                <a:schemeClr val="accent6">
                  <a:lumMod val="60000"/>
                  <a:lumOff val="40000"/>
                </a:schemeClr>
              </a:buClr>
              <a:buSzPct val="140000"/>
              <a:buFont typeface="Arial" charset="0"/>
              <a:buChar char="•"/>
              <a:defRPr/>
            </a:pPr>
            <a:r>
              <a:rPr lang="en-US" altLang="x-none" sz="2000" dirty="0">
                <a:latin typeface="+mn-lt"/>
                <a:ea typeface="ＭＳ Ｐゴシック" charset="-128"/>
              </a:rPr>
              <a:t>Symbols of intimidation and deception</a:t>
            </a:r>
          </a:p>
          <a:p>
            <a:pPr eaLnBrk="1" hangingPunct="1">
              <a:spcBef>
                <a:spcPts val="1875"/>
              </a:spcBef>
              <a:spcAft>
                <a:spcPts val="600"/>
              </a:spcAft>
              <a:buClr>
                <a:schemeClr val="accent6">
                  <a:lumMod val="60000"/>
                  <a:lumOff val="40000"/>
                </a:schemeClr>
              </a:buClr>
              <a:buSzPct val="140000"/>
              <a:buFont typeface="Arial" charset="0"/>
              <a:buChar char="•"/>
              <a:defRPr/>
            </a:pPr>
            <a:r>
              <a:rPr lang="en-US" altLang="x-none" sz="2800" dirty="0">
                <a:latin typeface="+mn-lt"/>
                <a:ea typeface="ＭＳ Ｐゴシック" charset="-128"/>
              </a:rPr>
              <a:t>Those who understand, exploit technology, and have access permission, have power over these</a:t>
            </a:r>
          </a:p>
        </p:txBody>
      </p:sp>
    </p:spTree>
    <p:extLst>
      <p:ext uri="{BB962C8B-B14F-4D97-AF65-F5344CB8AC3E}">
        <p14:creationId xmlns:p14="http://schemas.microsoft.com/office/powerpoint/2010/main" val="3137083697"/>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5" name="Rectangle 3"/>
          <p:cNvSpPr>
            <a:spLocks noGrp="1" noChangeArrowheads="1"/>
          </p:cNvSpPr>
          <p:nvPr>
            <p:ph idx="1"/>
          </p:nvPr>
        </p:nvSpPr>
        <p:spPr>
          <a:xfrm>
            <a:off x="457200" y="1844675"/>
            <a:ext cx="8229600" cy="5013325"/>
          </a:xfrm>
        </p:spPr>
        <p:txBody>
          <a:bodyPr>
            <a:normAutofit/>
          </a:bodyPr>
          <a:lstStyle/>
          <a:p>
            <a:pPr eaLnBrk="1" hangingPunct="1">
              <a:lnSpc>
                <a:spcPct val="90000"/>
              </a:lnSpc>
              <a:buClr>
                <a:schemeClr val="accent6">
                  <a:lumMod val="60000"/>
                  <a:lumOff val="40000"/>
                </a:schemeClr>
              </a:buClr>
              <a:buSzPct val="140000"/>
              <a:buFont typeface="Arial" charset="0"/>
              <a:buChar char="•"/>
              <a:defRPr/>
            </a:pPr>
            <a:r>
              <a:rPr lang="en-US" altLang="x-none" dirty="0">
                <a:effectLst>
                  <a:outerShdw blurRad="38100" dist="38100" dir="2700000" algn="tl">
                    <a:srgbClr val="000000"/>
                  </a:outerShdw>
                </a:effectLst>
                <a:ea typeface="ＭＳ Ｐゴシック" charset="-128"/>
              </a:rPr>
              <a:t>Concern with balancing professional responsibilities with ethical or moral responsibilities</a:t>
            </a:r>
          </a:p>
          <a:p>
            <a:pPr eaLnBrk="1" hangingPunct="1">
              <a:lnSpc>
                <a:spcPct val="90000"/>
              </a:lnSpc>
              <a:buClr>
                <a:schemeClr val="accent6">
                  <a:lumMod val="60000"/>
                  <a:lumOff val="40000"/>
                </a:schemeClr>
              </a:buClr>
              <a:buSzPct val="140000"/>
              <a:buFont typeface="Arial" charset="0"/>
              <a:buChar char="•"/>
              <a:defRPr/>
            </a:pPr>
            <a:r>
              <a:rPr lang="en-US" altLang="x-none" dirty="0">
                <a:effectLst>
                  <a:outerShdw blurRad="38100" dist="38100" dir="2700000" algn="tl">
                    <a:srgbClr val="000000"/>
                  </a:outerShdw>
                </a:effectLst>
                <a:ea typeface="ＭＳ Ｐゴシック" charset="-128"/>
              </a:rPr>
              <a:t>Types of ethical areas a computing or IT professional may face:</a:t>
            </a:r>
          </a:p>
          <a:p>
            <a:pPr lvl="1" eaLnBrk="1" hangingPunct="1">
              <a:lnSpc>
                <a:spcPct val="90000"/>
              </a:lnSpc>
              <a:buClr>
                <a:schemeClr val="accent6">
                  <a:lumMod val="60000"/>
                  <a:lumOff val="40000"/>
                </a:schemeClr>
              </a:buClr>
              <a:buSzPct val="140000"/>
              <a:buFont typeface="Arial" charset="0"/>
              <a:buChar char="•"/>
              <a:defRPr/>
            </a:pPr>
            <a:r>
              <a:rPr lang="en-US" altLang="x-none" sz="1500" dirty="0">
                <a:effectLst>
                  <a:outerShdw blurRad="38100" dist="38100" dir="2700000" algn="tl">
                    <a:srgbClr val="000000"/>
                  </a:outerShdw>
                </a:effectLst>
                <a:ea typeface="ＭＳ Ｐゴシック" charset="-128"/>
              </a:rPr>
              <a:t>Ethical duty as a professional may come into conflict with loyalty to employer</a:t>
            </a:r>
          </a:p>
          <a:p>
            <a:pPr lvl="1" eaLnBrk="1" hangingPunct="1">
              <a:lnSpc>
                <a:spcPct val="90000"/>
              </a:lnSpc>
              <a:buClr>
                <a:schemeClr val="accent6">
                  <a:lumMod val="60000"/>
                  <a:lumOff val="40000"/>
                </a:schemeClr>
              </a:buClr>
              <a:buSzPct val="140000"/>
              <a:buFont typeface="Arial" charset="0"/>
              <a:buChar char="•"/>
              <a:defRPr/>
            </a:pPr>
            <a:r>
              <a:rPr lang="en-US" altLang="en-US" sz="1500" dirty="0">
                <a:effectLst>
                  <a:outerShdw blurRad="38100" dist="38100" dir="2700000" algn="tl">
                    <a:srgbClr val="000000"/>
                  </a:outerShdw>
                </a:effectLst>
                <a:ea typeface="ＭＳ Ｐゴシック" charset="-128"/>
              </a:rPr>
              <a:t>“</a:t>
            </a:r>
            <a:r>
              <a:rPr lang="en-US" altLang="ja-JP" sz="1500" dirty="0">
                <a:effectLst>
                  <a:outerShdw blurRad="38100" dist="38100" dir="2700000" algn="tl">
                    <a:srgbClr val="000000"/>
                  </a:outerShdw>
                </a:effectLst>
                <a:ea typeface="ＭＳ Ｐゴシック" charset="-128"/>
              </a:rPr>
              <a:t>Blowing the whistle</a:t>
            </a:r>
            <a:r>
              <a:rPr lang="en-US" altLang="en-US" sz="1500" dirty="0">
                <a:effectLst>
                  <a:outerShdw blurRad="38100" dist="38100" dir="2700000" algn="tl">
                    <a:srgbClr val="000000"/>
                  </a:outerShdw>
                </a:effectLst>
                <a:ea typeface="ＭＳ Ｐゴシック" charset="-128"/>
              </a:rPr>
              <a:t>”</a:t>
            </a:r>
            <a:endParaRPr lang="en-US" altLang="ja-JP" sz="1500" dirty="0">
              <a:effectLst>
                <a:outerShdw blurRad="38100" dist="38100" dir="2700000" algn="tl">
                  <a:srgbClr val="000000"/>
                </a:outerShdw>
              </a:effectLst>
              <a:ea typeface="ＭＳ Ｐゴシック" charset="-128"/>
            </a:endParaRPr>
          </a:p>
          <a:p>
            <a:pPr lvl="1" eaLnBrk="1" hangingPunct="1">
              <a:lnSpc>
                <a:spcPct val="90000"/>
              </a:lnSpc>
              <a:buClr>
                <a:schemeClr val="accent6">
                  <a:lumMod val="60000"/>
                  <a:lumOff val="40000"/>
                </a:schemeClr>
              </a:buClr>
              <a:buSzPct val="140000"/>
              <a:buFont typeface="Arial" charset="0"/>
              <a:buChar char="•"/>
              <a:defRPr/>
            </a:pPr>
            <a:r>
              <a:rPr lang="en-US" altLang="x-none" sz="1500" dirty="0">
                <a:effectLst>
                  <a:outerShdw blurRad="38100" dist="38100" dir="2700000" algn="tl">
                    <a:srgbClr val="000000"/>
                  </a:outerShdw>
                </a:effectLst>
                <a:ea typeface="ＭＳ Ｐゴシック" charset="-128"/>
              </a:rPr>
              <a:t>Expose a situation that can harm the public or a company</a:t>
            </a:r>
            <a:r>
              <a:rPr lang="en-US" altLang="en-US" sz="1500" dirty="0">
                <a:effectLst>
                  <a:outerShdw blurRad="38100" dist="38100" dir="2700000" algn="tl">
                    <a:srgbClr val="000000"/>
                  </a:outerShdw>
                </a:effectLst>
                <a:ea typeface="ＭＳ Ｐゴシック" charset="-128"/>
              </a:rPr>
              <a:t>’</a:t>
            </a:r>
            <a:r>
              <a:rPr lang="en-US" altLang="x-none" sz="1500" dirty="0">
                <a:effectLst>
                  <a:outerShdw blurRad="38100" dist="38100" dir="2700000" algn="tl">
                    <a:srgbClr val="000000"/>
                  </a:outerShdw>
                </a:effectLst>
                <a:ea typeface="ＭＳ Ｐゴシック" charset="-128"/>
              </a:rPr>
              <a:t>s customers</a:t>
            </a:r>
          </a:p>
          <a:p>
            <a:pPr lvl="1" eaLnBrk="1" hangingPunct="1">
              <a:lnSpc>
                <a:spcPct val="90000"/>
              </a:lnSpc>
              <a:buClr>
                <a:schemeClr val="accent6">
                  <a:lumMod val="60000"/>
                  <a:lumOff val="40000"/>
                </a:schemeClr>
              </a:buClr>
              <a:buSzPct val="140000"/>
              <a:buFont typeface="Arial" charset="0"/>
              <a:buChar char="•"/>
              <a:defRPr/>
            </a:pPr>
            <a:r>
              <a:rPr lang="en-US" altLang="x-none" sz="1500" dirty="0">
                <a:effectLst>
                  <a:outerShdw blurRad="38100" dist="38100" dir="2700000" algn="tl">
                    <a:srgbClr val="000000"/>
                  </a:outerShdw>
                </a:effectLst>
                <a:ea typeface="ＭＳ Ｐゴシック" charset="-128"/>
              </a:rPr>
              <a:t>Potential conflict of interest</a:t>
            </a:r>
            <a:endParaRPr lang="en-US" altLang="x-none" dirty="0">
              <a:effectLst>
                <a:outerShdw blurRad="38100" dist="38100" dir="2700000" algn="tl">
                  <a:srgbClr val="000000"/>
                </a:outerShdw>
              </a:effectLst>
              <a:ea typeface="ＭＳ Ｐゴシック" charset="-128"/>
            </a:endParaRPr>
          </a:p>
          <a:p>
            <a:pPr eaLnBrk="1" hangingPunct="1">
              <a:lnSpc>
                <a:spcPct val="90000"/>
              </a:lnSpc>
              <a:buClr>
                <a:schemeClr val="accent6">
                  <a:lumMod val="60000"/>
                  <a:lumOff val="40000"/>
                </a:schemeClr>
              </a:buClr>
              <a:buSzPct val="140000"/>
              <a:buFont typeface="Arial" charset="0"/>
              <a:buChar char="•"/>
              <a:defRPr/>
            </a:pPr>
            <a:r>
              <a:rPr lang="en-US" altLang="x-none" dirty="0">
                <a:effectLst>
                  <a:outerShdw blurRad="38100" dist="38100" dir="2700000" algn="tl">
                    <a:srgbClr val="000000"/>
                  </a:outerShdw>
                </a:effectLst>
                <a:ea typeface="ＭＳ Ｐゴシック" charset="-128"/>
              </a:rPr>
              <a:t>Organizations have a duty to provide alternative, less extreme opportunities for the employee</a:t>
            </a:r>
          </a:p>
          <a:p>
            <a:pPr marL="742950" lvl="2" indent="-342900" eaLnBrk="1" hangingPunct="1">
              <a:lnSpc>
                <a:spcPct val="90000"/>
              </a:lnSpc>
              <a:buClr>
                <a:schemeClr val="accent6">
                  <a:lumMod val="60000"/>
                  <a:lumOff val="40000"/>
                </a:schemeClr>
              </a:buClr>
              <a:buSzPct val="140000"/>
              <a:buFont typeface="Arial" charset="0"/>
              <a:buChar char="•"/>
              <a:defRPr/>
            </a:pPr>
            <a:r>
              <a:rPr lang="en-US" altLang="x-none" sz="1400" dirty="0">
                <a:effectLst>
                  <a:outerShdw blurRad="38100" dist="38100" dir="2700000" algn="tl">
                    <a:srgbClr val="000000"/>
                  </a:outerShdw>
                </a:effectLst>
                <a:ea typeface="ＭＳ Ｐゴシック" charset="-128"/>
              </a:rPr>
              <a:t>In-house ombudsperson coupled with a commitment not to penalize employees for exposing problems</a:t>
            </a:r>
            <a:endParaRPr lang="en-US" altLang="x-none" dirty="0">
              <a:effectLst>
                <a:outerShdw blurRad="38100" dist="38100" dir="2700000" algn="tl">
                  <a:srgbClr val="000000"/>
                </a:outerShdw>
              </a:effectLst>
              <a:ea typeface="ＭＳ Ｐゴシック" charset="-128"/>
            </a:endParaRPr>
          </a:p>
          <a:p>
            <a:pPr eaLnBrk="1" hangingPunct="1">
              <a:lnSpc>
                <a:spcPct val="90000"/>
              </a:lnSpc>
              <a:buClr>
                <a:schemeClr val="accent6">
                  <a:lumMod val="60000"/>
                  <a:lumOff val="40000"/>
                </a:schemeClr>
              </a:buClr>
              <a:buSzPct val="140000"/>
              <a:buFont typeface="Arial" charset="0"/>
              <a:buChar char="•"/>
              <a:defRPr/>
            </a:pPr>
            <a:r>
              <a:rPr lang="en-US" altLang="x-none" dirty="0">
                <a:effectLst>
                  <a:outerShdw blurRad="38100" dist="38100" dir="2700000" algn="tl">
                    <a:srgbClr val="000000"/>
                  </a:outerShdw>
                </a:effectLst>
                <a:ea typeface="ＭＳ Ｐゴシック" charset="-128"/>
              </a:rPr>
              <a:t>Professional societies should provide a mechanism whereby society members can get advice on how to proceed</a:t>
            </a:r>
          </a:p>
        </p:txBody>
      </p:sp>
      <p:sp>
        <p:nvSpPr>
          <p:cNvPr id="80899" name="Rectangle 2"/>
          <p:cNvSpPr>
            <a:spLocks noGrp="1" noChangeArrowheads="1"/>
          </p:cNvSpPr>
          <p:nvPr>
            <p:ph type="title"/>
          </p:nvPr>
        </p:nvSpPr>
        <p:spPr bwMode="auto">
          <a:xfrm>
            <a:off x="0" y="188913"/>
            <a:ext cx="9144000" cy="1557337"/>
          </a:xfrm>
        </p:spPr>
        <p:txBody>
          <a:bodyPr wrap="square" numCol="1" anchorCtr="0" compatLnSpc="1">
            <a:prstTxWarp prst="textNoShape">
              <a:avLst/>
            </a:prstTxWarp>
          </a:bodyPr>
          <a:lstStyle/>
          <a:p>
            <a:pPr eaLnBrk="1" hangingPunct="1">
              <a:defRPr/>
            </a:pPr>
            <a:r>
              <a:rPr lang="en-US" altLang="x-none" dirty="0">
                <a:solidFill>
                  <a:schemeClr val="accent6">
                    <a:lumMod val="40000"/>
                    <a:lumOff val="60000"/>
                  </a:schemeClr>
                </a:solidFill>
                <a:effectLst/>
                <a:ea typeface="ＭＳ Ｐゴシック" charset="-128"/>
              </a:rPr>
              <a:t>Professional/Ethical Responsibilities</a:t>
            </a:r>
          </a:p>
        </p:txBody>
      </p:sp>
    </p:spTree>
    <p:extLst>
      <p:ext uri="{BB962C8B-B14F-4D97-AF65-F5344CB8AC3E}">
        <p14:creationId xmlns:p14="http://schemas.microsoft.com/office/powerpoint/2010/main" val="1520829679"/>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457200" y="228600"/>
            <a:ext cx="8229600" cy="1139825"/>
          </a:xfrm>
        </p:spPr>
        <p:txBody>
          <a:bodyPr wrap="square" numCol="1" anchorCtr="0" compatLnSpc="1">
            <a:prstTxWarp prst="textNoShape">
              <a:avLst/>
            </a:prstTxWarp>
          </a:bodyPr>
          <a:lstStyle/>
          <a:p>
            <a:pPr eaLnBrk="1" fontAlgn="auto" hangingPunct="1">
              <a:spcAft>
                <a:spcPts val="0"/>
              </a:spcAft>
              <a:defRPr/>
            </a:pPr>
            <a:r>
              <a:rPr lang="en-US" dirty="0">
                <a:solidFill>
                  <a:schemeClr val="accent6">
                    <a:lumMod val="40000"/>
                    <a:lumOff val="60000"/>
                  </a:schemeClr>
                </a:solidFill>
              </a:rPr>
              <a:t>Codes of Conduct</a:t>
            </a:r>
          </a:p>
        </p:txBody>
      </p:sp>
      <p:sp>
        <p:nvSpPr>
          <p:cNvPr id="82946" name="Rectangle 3"/>
          <p:cNvSpPr>
            <a:spLocks noGrp="1" noChangeArrowheads="1"/>
          </p:cNvSpPr>
          <p:nvPr>
            <p:ph idx="1"/>
          </p:nvPr>
        </p:nvSpPr>
        <p:spPr>
          <a:xfrm>
            <a:off x="381000" y="1828800"/>
            <a:ext cx="8229600" cy="1676400"/>
          </a:xfrm>
        </p:spPr>
        <p:txBody>
          <a:bodyPr/>
          <a:lstStyle/>
          <a:p>
            <a:pPr marL="609600" indent="-609600" eaLnBrk="1" hangingPunct="1">
              <a:lnSpc>
                <a:spcPct val="80000"/>
              </a:lnSpc>
              <a:spcAft>
                <a:spcPts val="600"/>
              </a:spcAft>
              <a:buClr>
                <a:schemeClr val="accent6">
                  <a:lumMod val="60000"/>
                  <a:lumOff val="40000"/>
                </a:schemeClr>
              </a:buClr>
              <a:buSzPct val="140000"/>
              <a:buFont typeface="Arial" charset="0"/>
              <a:buChar char="•"/>
              <a:defRPr/>
            </a:pPr>
            <a:r>
              <a:rPr lang="en-US" altLang="x-none" sz="2200" dirty="0">
                <a:latin typeface="+mn-lt"/>
                <a:ea typeface="ＭＳ Ｐゴシック" charset="-128"/>
              </a:rPr>
              <a:t>Ethics are not precise laws or sets of facts</a:t>
            </a:r>
          </a:p>
          <a:p>
            <a:pPr marL="609600" indent="-609600" eaLnBrk="1" hangingPunct="1">
              <a:lnSpc>
                <a:spcPct val="80000"/>
              </a:lnSpc>
              <a:spcAft>
                <a:spcPts val="600"/>
              </a:spcAft>
              <a:buClr>
                <a:schemeClr val="accent6">
                  <a:lumMod val="60000"/>
                  <a:lumOff val="40000"/>
                </a:schemeClr>
              </a:buClr>
              <a:buSzPct val="140000"/>
              <a:buFont typeface="Arial" charset="0"/>
              <a:buChar char="•"/>
              <a:defRPr/>
            </a:pPr>
            <a:r>
              <a:rPr lang="en-US" altLang="x-none" sz="2200" dirty="0">
                <a:latin typeface="+mn-lt"/>
                <a:ea typeface="ＭＳ Ｐゴシック" charset="-128"/>
              </a:rPr>
              <a:t>Many areas may present ethical ambiguity</a:t>
            </a:r>
          </a:p>
          <a:p>
            <a:pPr marL="609600" indent="-609600" eaLnBrk="1" hangingPunct="1">
              <a:lnSpc>
                <a:spcPct val="80000"/>
              </a:lnSpc>
              <a:spcAft>
                <a:spcPts val="600"/>
              </a:spcAft>
              <a:buClr>
                <a:schemeClr val="accent6">
                  <a:lumMod val="60000"/>
                  <a:lumOff val="40000"/>
                </a:schemeClr>
              </a:buClr>
              <a:buSzPct val="140000"/>
              <a:buFont typeface="Arial" charset="0"/>
              <a:buChar char="•"/>
              <a:defRPr/>
            </a:pPr>
            <a:r>
              <a:rPr lang="en-US" altLang="x-none" sz="2200" dirty="0">
                <a:latin typeface="+mn-lt"/>
                <a:ea typeface="ＭＳ Ｐゴシック" charset="-128"/>
              </a:rPr>
              <a:t>Many professional societies have adopted ethical codes of conduct which can:</a:t>
            </a:r>
          </a:p>
        </p:txBody>
      </p:sp>
      <p:graphicFrame>
        <p:nvGraphicFramePr>
          <p:cNvPr id="4" name="Diagram 3"/>
          <p:cNvGraphicFramePr/>
          <p:nvPr/>
        </p:nvGraphicFramePr>
        <p:xfrm>
          <a:off x="1066800" y="3581400"/>
          <a:ext cx="7543800" cy="302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426269"/>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16100" y="0"/>
            <a:ext cx="54975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0933959"/>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1650" y="115888"/>
            <a:ext cx="8102600" cy="660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9996774"/>
      </p:ext>
    </p:extLst>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20900" y="0"/>
            <a:ext cx="4886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3031626"/>
      </p:ext>
    </p:extLst>
  </p:cSld>
  <p:clrMapOvr>
    <a:masterClrMapping/>
  </p:clrMapOvr>
  <p:transition>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bwMode="auto">
          <a:xfrm>
            <a:off x="0" y="0"/>
            <a:ext cx="9144000" cy="1125538"/>
          </a:xfrm>
        </p:spPr>
        <p:txBody>
          <a:bodyPr wrap="square" numCol="1" anchorCtr="0" compatLnSpc="1">
            <a:prstTxWarp prst="textNoShape">
              <a:avLst/>
            </a:prstTxWarp>
          </a:bodyPr>
          <a:lstStyle/>
          <a:p>
            <a:pPr eaLnBrk="1" hangingPunct="1">
              <a:defRPr/>
            </a:pPr>
            <a:r>
              <a:rPr lang="en-US" sz="4300" dirty="0">
                <a:solidFill>
                  <a:schemeClr val="accent6">
                    <a:lumMod val="40000"/>
                    <a:lumOff val="60000"/>
                  </a:schemeClr>
                </a:solidFill>
                <a:effectLst/>
              </a:rPr>
              <a:t>Comparison of Codes of Conduct</a:t>
            </a:r>
          </a:p>
        </p:txBody>
      </p:sp>
      <p:sp>
        <p:nvSpPr>
          <p:cNvPr id="258051" name="Rectangle 3"/>
          <p:cNvSpPr>
            <a:spLocks noGrp="1" noChangeArrowheads="1"/>
          </p:cNvSpPr>
          <p:nvPr>
            <p:ph idx="1"/>
          </p:nvPr>
        </p:nvSpPr>
        <p:spPr>
          <a:xfrm>
            <a:off x="457200" y="1557338"/>
            <a:ext cx="8229600" cy="5111750"/>
          </a:xfrm>
        </p:spPr>
        <p:txBody>
          <a:bodyPr rtlCol="0">
            <a:normAutofit fontScale="77500" lnSpcReduction="20000"/>
          </a:bodyPr>
          <a:lstStyle/>
          <a:p>
            <a:pPr eaLnBrk="1" fontAlgn="auto" hangingPunct="1">
              <a:lnSpc>
                <a:spcPct val="120000"/>
              </a:lnSpc>
              <a:spcBef>
                <a:spcPts val="576"/>
              </a:spcBef>
              <a:spcAft>
                <a:spcPts val="600"/>
              </a:spcAft>
              <a:buClr>
                <a:schemeClr val="accent6">
                  <a:lumMod val="60000"/>
                  <a:lumOff val="40000"/>
                </a:schemeClr>
              </a:buClr>
              <a:buSzPct val="140000"/>
              <a:buFont typeface="Arial" charset="0"/>
              <a:buChar char="•"/>
              <a:defRPr/>
            </a:pPr>
            <a:r>
              <a:rPr lang="en-US" dirty="0">
                <a:solidFill>
                  <a:schemeClr val="tx1">
                    <a:lumMod val="50000"/>
                    <a:lumOff val="50000"/>
                  </a:schemeClr>
                </a:solidFill>
                <a:latin typeface="+mn-lt"/>
              </a:rPr>
              <a:t>All three codes place their emphasis on the responsibility of professionals to other people</a:t>
            </a:r>
          </a:p>
          <a:p>
            <a:pPr eaLnBrk="1" fontAlgn="auto" hangingPunct="1">
              <a:lnSpc>
                <a:spcPct val="120000"/>
              </a:lnSpc>
              <a:spcBef>
                <a:spcPts val="576"/>
              </a:spcBef>
              <a:spcAft>
                <a:spcPts val="600"/>
              </a:spcAft>
              <a:buClr>
                <a:schemeClr val="accent6">
                  <a:lumMod val="60000"/>
                  <a:lumOff val="40000"/>
                </a:schemeClr>
              </a:buClr>
              <a:buSzPct val="140000"/>
              <a:buFont typeface="Arial" charset="0"/>
              <a:buChar char="•"/>
              <a:defRPr/>
            </a:pPr>
            <a:r>
              <a:rPr lang="en-US" dirty="0">
                <a:solidFill>
                  <a:schemeClr val="tx1">
                    <a:lumMod val="50000"/>
                    <a:lumOff val="50000"/>
                  </a:schemeClr>
                </a:solidFill>
                <a:latin typeface="+mn-lt"/>
              </a:rPr>
              <a:t>Do not fully reflect the unique ethical problems related to the development and use of computer and IT technology</a:t>
            </a:r>
          </a:p>
          <a:p>
            <a:pPr eaLnBrk="1" fontAlgn="auto" hangingPunct="1">
              <a:lnSpc>
                <a:spcPct val="120000"/>
              </a:lnSpc>
              <a:spcBef>
                <a:spcPts val="576"/>
              </a:spcBef>
              <a:spcAft>
                <a:spcPts val="600"/>
              </a:spcAft>
              <a:buClr>
                <a:schemeClr val="accent6">
                  <a:lumMod val="60000"/>
                  <a:lumOff val="40000"/>
                </a:schemeClr>
              </a:buClr>
              <a:buSzPct val="140000"/>
              <a:buFont typeface="Arial" charset="0"/>
              <a:buChar char="•"/>
              <a:defRPr/>
            </a:pPr>
            <a:r>
              <a:rPr lang="en-US" dirty="0">
                <a:solidFill>
                  <a:schemeClr val="tx1">
                    <a:lumMod val="50000"/>
                    <a:lumOff val="50000"/>
                  </a:schemeClr>
                </a:solidFill>
                <a:latin typeface="+mn-lt"/>
              </a:rPr>
              <a:t>Common themes:</a:t>
            </a:r>
          </a:p>
          <a:p>
            <a:pPr marL="1335024" lvl="1" indent="-533400" eaLnBrk="1" fontAlgn="auto" hangingPunct="1">
              <a:lnSpc>
                <a:spcPct val="120000"/>
              </a:lnSpc>
              <a:spcBef>
                <a:spcPts val="576"/>
              </a:spcBef>
              <a:spcAft>
                <a:spcPts val="600"/>
              </a:spcAft>
              <a:buClr>
                <a:schemeClr val="accent6">
                  <a:lumMod val="60000"/>
                  <a:lumOff val="40000"/>
                </a:schemeClr>
              </a:buClr>
              <a:buSzPct val="140000"/>
              <a:buFont typeface="Arial" charset="0"/>
              <a:buChar char="•"/>
              <a:defRPr/>
            </a:pPr>
            <a:r>
              <a:rPr lang="en-US" sz="1900" dirty="0">
                <a:solidFill>
                  <a:schemeClr val="tx1">
                    <a:lumMod val="50000"/>
                    <a:lumOff val="50000"/>
                  </a:schemeClr>
                </a:solidFill>
                <a:latin typeface="+mn-lt"/>
              </a:rPr>
              <a:t>Dignity and worth of other people</a:t>
            </a:r>
          </a:p>
          <a:p>
            <a:pPr marL="1335024" lvl="1" indent="-533400" eaLnBrk="1" fontAlgn="auto" hangingPunct="1">
              <a:lnSpc>
                <a:spcPct val="120000"/>
              </a:lnSpc>
              <a:spcBef>
                <a:spcPts val="576"/>
              </a:spcBef>
              <a:spcAft>
                <a:spcPts val="600"/>
              </a:spcAft>
              <a:buClr>
                <a:schemeClr val="accent6">
                  <a:lumMod val="60000"/>
                  <a:lumOff val="40000"/>
                </a:schemeClr>
              </a:buClr>
              <a:buSzPct val="140000"/>
              <a:buFont typeface="Arial" charset="0"/>
              <a:buChar char="•"/>
              <a:defRPr/>
            </a:pPr>
            <a:r>
              <a:rPr lang="en-US" sz="1900" dirty="0">
                <a:solidFill>
                  <a:schemeClr val="tx1">
                    <a:lumMod val="50000"/>
                    <a:lumOff val="50000"/>
                  </a:schemeClr>
                </a:solidFill>
                <a:latin typeface="+mn-lt"/>
              </a:rPr>
              <a:t>Personal integrity and honesty</a:t>
            </a:r>
          </a:p>
          <a:p>
            <a:pPr marL="1335024" lvl="1" indent="-533400" eaLnBrk="1" fontAlgn="auto" hangingPunct="1">
              <a:lnSpc>
                <a:spcPct val="120000"/>
              </a:lnSpc>
              <a:spcBef>
                <a:spcPts val="576"/>
              </a:spcBef>
              <a:spcAft>
                <a:spcPts val="600"/>
              </a:spcAft>
              <a:buClr>
                <a:schemeClr val="accent6">
                  <a:lumMod val="60000"/>
                  <a:lumOff val="40000"/>
                </a:schemeClr>
              </a:buClr>
              <a:buSzPct val="140000"/>
              <a:buFont typeface="Arial" charset="0"/>
              <a:buChar char="•"/>
              <a:defRPr/>
            </a:pPr>
            <a:r>
              <a:rPr lang="en-US" sz="1900" dirty="0">
                <a:solidFill>
                  <a:schemeClr val="tx1">
                    <a:lumMod val="50000"/>
                    <a:lumOff val="50000"/>
                  </a:schemeClr>
                </a:solidFill>
                <a:latin typeface="+mn-lt"/>
              </a:rPr>
              <a:t>Responsibility for work</a:t>
            </a:r>
          </a:p>
          <a:p>
            <a:pPr marL="1335024" lvl="1" indent="-533400" eaLnBrk="1" fontAlgn="auto" hangingPunct="1">
              <a:lnSpc>
                <a:spcPct val="120000"/>
              </a:lnSpc>
              <a:spcBef>
                <a:spcPts val="576"/>
              </a:spcBef>
              <a:spcAft>
                <a:spcPts val="600"/>
              </a:spcAft>
              <a:buClr>
                <a:schemeClr val="accent6">
                  <a:lumMod val="60000"/>
                  <a:lumOff val="40000"/>
                </a:schemeClr>
              </a:buClr>
              <a:buSzPct val="140000"/>
              <a:buFont typeface="Arial" charset="0"/>
              <a:buChar char="•"/>
              <a:defRPr/>
            </a:pPr>
            <a:r>
              <a:rPr lang="en-US" sz="1900" dirty="0">
                <a:solidFill>
                  <a:schemeClr val="tx1">
                    <a:lumMod val="50000"/>
                    <a:lumOff val="50000"/>
                  </a:schemeClr>
                </a:solidFill>
                <a:latin typeface="+mn-lt"/>
              </a:rPr>
              <a:t>Confidentiality of information</a:t>
            </a:r>
          </a:p>
          <a:p>
            <a:pPr marL="1335024" lvl="1" indent="-533400" eaLnBrk="1" fontAlgn="auto" hangingPunct="1">
              <a:lnSpc>
                <a:spcPct val="120000"/>
              </a:lnSpc>
              <a:spcBef>
                <a:spcPts val="576"/>
              </a:spcBef>
              <a:spcAft>
                <a:spcPts val="600"/>
              </a:spcAft>
              <a:buClr>
                <a:schemeClr val="accent6">
                  <a:lumMod val="60000"/>
                  <a:lumOff val="40000"/>
                </a:schemeClr>
              </a:buClr>
              <a:buSzPct val="140000"/>
              <a:buFont typeface="Arial" charset="0"/>
              <a:buChar char="•"/>
              <a:defRPr/>
            </a:pPr>
            <a:r>
              <a:rPr lang="en-US" sz="1900" dirty="0">
                <a:solidFill>
                  <a:schemeClr val="tx1">
                    <a:lumMod val="50000"/>
                    <a:lumOff val="50000"/>
                  </a:schemeClr>
                </a:solidFill>
                <a:latin typeface="+mn-lt"/>
              </a:rPr>
              <a:t>Public safety, health, and welfare</a:t>
            </a:r>
          </a:p>
          <a:p>
            <a:pPr marL="1335024" lvl="1" indent="-533400" eaLnBrk="1" fontAlgn="auto" hangingPunct="1">
              <a:lnSpc>
                <a:spcPct val="120000"/>
              </a:lnSpc>
              <a:spcBef>
                <a:spcPts val="576"/>
              </a:spcBef>
              <a:spcAft>
                <a:spcPts val="600"/>
              </a:spcAft>
              <a:buClr>
                <a:schemeClr val="accent6">
                  <a:lumMod val="60000"/>
                  <a:lumOff val="40000"/>
                </a:schemeClr>
              </a:buClr>
              <a:buSzPct val="140000"/>
              <a:buFont typeface="Arial" charset="0"/>
              <a:buChar char="•"/>
              <a:defRPr/>
            </a:pPr>
            <a:r>
              <a:rPr lang="en-US" sz="1900" dirty="0">
                <a:solidFill>
                  <a:schemeClr val="tx1">
                    <a:lumMod val="50000"/>
                    <a:lumOff val="50000"/>
                  </a:schemeClr>
                </a:solidFill>
                <a:latin typeface="+mn-lt"/>
              </a:rPr>
              <a:t>Participation in professional societies to improve standards of the profession</a:t>
            </a:r>
          </a:p>
          <a:p>
            <a:pPr marL="1335024" lvl="1" indent="-533400" eaLnBrk="1" fontAlgn="auto" hangingPunct="1">
              <a:lnSpc>
                <a:spcPct val="120000"/>
              </a:lnSpc>
              <a:spcBef>
                <a:spcPts val="576"/>
              </a:spcBef>
              <a:spcAft>
                <a:spcPts val="600"/>
              </a:spcAft>
              <a:buClr>
                <a:schemeClr val="accent6">
                  <a:lumMod val="60000"/>
                  <a:lumOff val="40000"/>
                </a:schemeClr>
              </a:buClr>
              <a:buSzPct val="140000"/>
              <a:buFont typeface="Arial" charset="0"/>
              <a:buChar char="•"/>
              <a:defRPr/>
            </a:pPr>
            <a:r>
              <a:rPr lang="en-US" sz="1900" dirty="0">
                <a:solidFill>
                  <a:schemeClr val="tx1">
                    <a:lumMod val="50000"/>
                    <a:lumOff val="50000"/>
                  </a:schemeClr>
                </a:solidFill>
                <a:latin typeface="+mn-lt"/>
              </a:rPr>
              <a:t>The notion that public knowledge and access to technology is equivalent to social power</a:t>
            </a:r>
          </a:p>
        </p:txBody>
      </p:sp>
    </p:spTree>
    <p:extLst>
      <p:ext uri="{BB962C8B-B14F-4D97-AF65-F5344CB8AC3E}">
        <p14:creationId xmlns:p14="http://schemas.microsoft.com/office/powerpoint/2010/main" val="1733995121"/>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940425" y="188913"/>
            <a:ext cx="2895600" cy="6354762"/>
          </a:xfrm>
        </p:spPr>
        <p:txBody>
          <a:bodyPr wrap="square" numCol="1" anchorCtr="0" compatLnSpc="1">
            <a:prstTxWarp prst="textNoShape">
              <a:avLst/>
            </a:prstTxWarp>
          </a:bodyPr>
          <a:lstStyle/>
          <a:p>
            <a:pPr eaLnBrk="1" fontAlgn="auto" hangingPunct="1">
              <a:lnSpc>
                <a:spcPct val="100000"/>
              </a:lnSpc>
              <a:spcAft>
                <a:spcPts val="0"/>
              </a:spcAft>
              <a:defRPr/>
            </a:pPr>
            <a:r>
              <a:rPr lang="en-US" sz="3600" dirty="0">
                <a:solidFill>
                  <a:schemeClr val="accent6">
                    <a:lumMod val="40000"/>
                    <a:lumOff val="60000"/>
                  </a:schemeClr>
                </a:solidFill>
                <a:ea typeface="+mj-ea"/>
                <a:cs typeface="+mj-cs"/>
              </a:rPr>
              <a:t>Table 19.1</a:t>
            </a:r>
            <a:br>
              <a:rPr lang="en-US" sz="3600" dirty="0">
                <a:solidFill>
                  <a:schemeClr val="accent6">
                    <a:lumMod val="40000"/>
                    <a:lumOff val="60000"/>
                  </a:schemeClr>
                </a:solidFill>
                <a:ea typeface="+mj-ea"/>
                <a:cs typeface="+mj-cs"/>
              </a:rPr>
            </a:br>
            <a:br>
              <a:rPr lang="en-US" sz="3600" dirty="0">
                <a:solidFill>
                  <a:schemeClr val="accent6">
                    <a:lumMod val="40000"/>
                    <a:lumOff val="60000"/>
                  </a:schemeClr>
                </a:solidFill>
                <a:ea typeface="+mj-ea"/>
                <a:cs typeface="+mj-cs"/>
              </a:rPr>
            </a:br>
            <a:r>
              <a:rPr lang="en-US" sz="3600" dirty="0">
                <a:solidFill>
                  <a:schemeClr val="accent6">
                    <a:lumMod val="40000"/>
                    <a:lumOff val="60000"/>
                  </a:schemeClr>
                </a:solidFill>
                <a:ea typeface="+mj-ea"/>
                <a:cs typeface="+mj-cs"/>
              </a:rPr>
              <a:t>Cybercrimes Cited </a:t>
            </a:r>
            <a:br>
              <a:rPr lang="en-US" sz="3600" dirty="0">
                <a:solidFill>
                  <a:schemeClr val="accent6">
                    <a:lumMod val="40000"/>
                    <a:lumOff val="60000"/>
                  </a:schemeClr>
                </a:solidFill>
                <a:ea typeface="+mj-ea"/>
                <a:cs typeface="+mj-cs"/>
              </a:rPr>
            </a:br>
            <a:r>
              <a:rPr lang="en-US" sz="3600" dirty="0">
                <a:solidFill>
                  <a:schemeClr val="accent6">
                    <a:lumMod val="40000"/>
                    <a:lumOff val="60000"/>
                  </a:schemeClr>
                </a:solidFill>
                <a:ea typeface="+mj-ea"/>
                <a:cs typeface="+mj-cs"/>
              </a:rPr>
              <a:t>in the Convention on Cybercrime</a:t>
            </a:r>
            <a:br>
              <a:rPr lang="en-US" sz="3600" dirty="0">
                <a:solidFill>
                  <a:schemeClr val="accent6">
                    <a:lumMod val="40000"/>
                    <a:lumOff val="60000"/>
                  </a:schemeClr>
                </a:solidFill>
                <a:ea typeface="+mj-ea"/>
                <a:cs typeface="+mj-cs"/>
              </a:rPr>
            </a:br>
            <a:br>
              <a:rPr lang="en-US" sz="4300" dirty="0">
                <a:solidFill>
                  <a:srgbClr val="FFB91D"/>
                </a:solidFill>
                <a:effectLst>
                  <a:outerShdw blurRad="38100" dist="38100" dir="2700000" algn="tl">
                    <a:srgbClr val="FFFFFF"/>
                  </a:outerShdw>
                </a:effectLst>
                <a:latin typeface="Corbel" charset="0"/>
              </a:rPr>
            </a:br>
            <a:r>
              <a:rPr lang="en-US" sz="1800" dirty="0">
                <a:effectLst/>
              </a:rPr>
              <a:t>(page 1 of 2)</a:t>
            </a:r>
          </a:p>
        </p:txBody>
      </p:sp>
      <p:graphicFrame>
        <p:nvGraphicFramePr>
          <p:cNvPr id="20482" name="Object 4"/>
          <p:cNvGraphicFramePr>
            <a:graphicFrameLocks noChangeAspect="1"/>
          </p:cNvGraphicFramePr>
          <p:nvPr/>
        </p:nvGraphicFramePr>
        <p:xfrm>
          <a:off x="107950" y="-28575"/>
          <a:ext cx="5457825" cy="6875463"/>
        </p:xfrm>
        <a:graphic>
          <a:graphicData uri="http://schemas.openxmlformats.org/presentationml/2006/ole">
            <mc:AlternateContent xmlns:mc="http://schemas.openxmlformats.org/markup-compatibility/2006">
              <mc:Choice xmlns:v="urn:schemas-microsoft-com:vml" Requires="v">
                <p:oleObj name="Document" r:id="rId3" imgW="6108475" imgH="7695917" progId="Word.Document.12">
                  <p:embed/>
                </p:oleObj>
              </mc:Choice>
              <mc:Fallback>
                <p:oleObj name="Document" r:id="rId3" imgW="6108475" imgH="7695917" progId="Word.Document.12">
                  <p:embed/>
                  <p:pic>
                    <p:nvPicPr>
                      <p:cNvPr id="2048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28575"/>
                        <a:ext cx="5457825"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52478472"/>
      </p:ext>
    </p:extLst>
  </p:cSld>
  <p:clrMapOvr>
    <a:masterClrMapping/>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Social Power?</a:t>
            </a:r>
          </a:p>
        </p:txBody>
      </p:sp>
      <p:sp>
        <p:nvSpPr>
          <p:cNvPr id="3" name="Content Placeholder 2"/>
          <p:cNvSpPr>
            <a:spLocks noGrp="1"/>
          </p:cNvSpPr>
          <p:nvPr>
            <p:ph idx="1"/>
          </p:nvPr>
        </p:nvSpPr>
        <p:spPr/>
        <p:txBody>
          <a:bodyPr>
            <a:normAutofit fontScale="92500" lnSpcReduction="10000"/>
          </a:bodyPr>
          <a:lstStyle/>
          <a:p>
            <a:r>
              <a:rPr lang="en-US" dirty="0"/>
              <a:t>Social power is defined as the capacity to assert control by creating desirable, legitimate values without involving unconventional means.</a:t>
            </a:r>
          </a:p>
          <a:p>
            <a:endParaRPr lang="en-US" dirty="0"/>
          </a:p>
          <a:p>
            <a:r>
              <a:rPr lang="en-US" dirty="0"/>
              <a:t>Social power is majorly associated with politics. It originates from set rules and guidelines. With social power, one can influence, or even change, society. </a:t>
            </a:r>
          </a:p>
          <a:p>
            <a:endParaRPr lang="en-US" dirty="0"/>
          </a:p>
          <a:p>
            <a:r>
              <a:rPr lang="en-US" dirty="0"/>
              <a:t>Social power is used to exert control over others according to the interests and motivations of the person(s) in power. Generally, social power is characterized by tradition, charisma, and rational-legal authority. </a:t>
            </a:r>
          </a:p>
        </p:txBody>
      </p:sp>
    </p:spTree>
    <p:extLst>
      <p:ext uri="{BB962C8B-B14F-4D97-AF65-F5344CB8AC3E}">
        <p14:creationId xmlns:p14="http://schemas.microsoft.com/office/powerpoint/2010/main" val="19164598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468313" y="115888"/>
            <a:ext cx="8229600" cy="981075"/>
          </a:xfrm>
        </p:spPr>
        <p:txBody>
          <a:bodyPr wrap="square" numCol="1" anchorCtr="0" compatLnSpc="1">
            <a:prstTxWarp prst="textNoShape">
              <a:avLst/>
            </a:prstTxWarp>
          </a:bodyPr>
          <a:lstStyle/>
          <a:p>
            <a:pPr eaLnBrk="1" fontAlgn="auto" hangingPunct="1">
              <a:spcAft>
                <a:spcPts val="0"/>
              </a:spcAft>
              <a:defRPr/>
            </a:pPr>
            <a:r>
              <a:rPr lang="en-US" dirty="0">
                <a:solidFill>
                  <a:schemeClr val="accent6">
                    <a:lumMod val="40000"/>
                    <a:lumOff val="60000"/>
                  </a:schemeClr>
                </a:solidFill>
                <a:effectLst/>
              </a:rPr>
              <a:t>The Rules</a:t>
            </a:r>
            <a:endParaRPr lang="en-AU" dirty="0">
              <a:solidFill>
                <a:schemeClr val="accent6">
                  <a:lumMod val="40000"/>
                  <a:lumOff val="60000"/>
                </a:schemeClr>
              </a:solidFill>
              <a:effectLst/>
            </a:endParaRPr>
          </a:p>
        </p:txBody>
      </p:sp>
      <p:sp>
        <p:nvSpPr>
          <p:cNvPr id="205827" name="Rectangle 3"/>
          <p:cNvSpPr>
            <a:spLocks noGrp="1" noChangeArrowheads="1"/>
          </p:cNvSpPr>
          <p:nvPr>
            <p:ph idx="1"/>
          </p:nvPr>
        </p:nvSpPr>
        <p:spPr>
          <a:xfrm>
            <a:off x="395288" y="1412875"/>
            <a:ext cx="8229600" cy="4968875"/>
          </a:xfrm>
        </p:spPr>
        <p:txBody>
          <a:bodyPr rtlCol="0">
            <a:normAutofit fontScale="92500" lnSpcReduction="10000"/>
          </a:bodyPr>
          <a:lstStyle/>
          <a:p>
            <a:pPr eaLnBrk="1" fontAlgn="auto" hangingPunct="1">
              <a:lnSpc>
                <a:spcPct val="110000"/>
              </a:lnSpc>
              <a:spcAft>
                <a:spcPts val="600"/>
              </a:spcAft>
              <a:buClr>
                <a:schemeClr val="accent6">
                  <a:lumMod val="60000"/>
                  <a:lumOff val="40000"/>
                </a:schemeClr>
              </a:buClr>
              <a:buSzPct val="140000"/>
              <a:buFont typeface="Arial" charset="0"/>
              <a:buChar char="•"/>
              <a:defRPr/>
            </a:pPr>
            <a:r>
              <a:rPr lang="en-US" sz="2600" dirty="0">
                <a:solidFill>
                  <a:schemeClr val="tx1">
                    <a:lumMod val="50000"/>
                    <a:lumOff val="50000"/>
                  </a:schemeClr>
                </a:solidFill>
                <a:latin typeface="+mn-lt"/>
              </a:rPr>
              <a:t>Collaborative effort to develop a short list of guidelines on the ethics of computer systems</a:t>
            </a:r>
          </a:p>
          <a:p>
            <a:pPr eaLnBrk="1" fontAlgn="auto" hangingPunct="1">
              <a:lnSpc>
                <a:spcPct val="110000"/>
              </a:lnSpc>
              <a:spcAft>
                <a:spcPts val="600"/>
              </a:spcAft>
              <a:buClr>
                <a:schemeClr val="accent6">
                  <a:lumMod val="60000"/>
                  <a:lumOff val="40000"/>
                </a:schemeClr>
              </a:buClr>
              <a:buSzPct val="140000"/>
              <a:buFont typeface="Arial" charset="0"/>
              <a:buChar char="•"/>
              <a:defRPr/>
            </a:pPr>
            <a:r>
              <a:rPr lang="en-US" sz="2600" dirty="0">
                <a:solidFill>
                  <a:schemeClr val="tx1">
                    <a:lumMod val="50000"/>
                    <a:lumOff val="50000"/>
                  </a:schemeClr>
                </a:solidFill>
                <a:latin typeface="+mn-lt"/>
              </a:rPr>
              <a:t>Ad Hoc Committee on Responsible Computing</a:t>
            </a:r>
            <a:endParaRPr lang="en-AU" sz="2600" dirty="0">
              <a:solidFill>
                <a:schemeClr val="tx1">
                  <a:lumMod val="50000"/>
                  <a:lumOff val="50000"/>
                </a:schemeClr>
              </a:solidFill>
              <a:latin typeface="+mn-lt"/>
            </a:endParaRPr>
          </a:p>
          <a:p>
            <a:pPr lvl="1" eaLnBrk="1" fontAlgn="auto" hangingPunct="1">
              <a:lnSpc>
                <a:spcPct val="120000"/>
              </a:lnSpc>
              <a:spcAft>
                <a:spcPts val="600"/>
              </a:spcAft>
              <a:buClr>
                <a:schemeClr val="accent6">
                  <a:lumMod val="60000"/>
                  <a:lumOff val="40000"/>
                </a:schemeClr>
              </a:buClr>
              <a:buSzPct val="140000"/>
              <a:buFont typeface="Arial" charset="0"/>
              <a:buChar char="•"/>
              <a:defRPr/>
            </a:pPr>
            <a:r>
              <a:rPr lang="en-AU" sz="2100" dirty="0">
                <a:solidFill>
                  <a:schemeClr val="tx1">
                    <a:lumMod val="50000"/>
                    <a:lumOff val="50000"/>
                  </a:schemeClr>
                </a:solidFill>
                <a:latin typeface="+mn-lt"/>
              </a:rPr>
              <a:t>Anyone can join this committee and suggest changes to the guidelines</a:t>
            </a:r>
          </a:p>
          <a:p>
            <a:pPr lvl="1" eaLnBrk="1" fontAlgn="auto" hangingPunct="1">
              <a:lnSpc>
                <a:spcPct val="120000"/>
              </a:lnSpc>
              <a:spcAft>
                <a:spcPts val="600"/>
              </a:spcAft>
              <a:buClr>
                <a:schemeClr val="accent6">
                  <a:lumMod val="60000"/>
                  <a:lumOff val="40000"/>
                </a:schemeClr>
              </a:buClr>
              <a:buSzPct val="140000"/>
              <a:buFont typeface="Arial" charset="0"/>
              <a:buChar char="•"/>
              <a:defRPr/>
            </a:pPr>
            <a:r>
              <a:rPr lang="en-AU" sz="2100" dirty="0">
                <a:solidFill>
                  <a:schemeClr val="tx1">
                    <a:lumMod val="50000"/>
                    <a:lumOff val="50000"/>
                  </a:schemeClr>
                </a:solidFill>
                <a:latin typeface="+mn-lt"/>
              </a:rPr>
              <a:t>Moral Responsibility for Computing </a:t>
            </a:r>
            <a:r>
              <a:rPr lang="en-AU" sz="2100" dirty="0" err="1">
                <a:solidFill>
                  <a:schemeClr val="tx1">
                    <a:lumMod val="50000"/>
                    <a:lumOff val="50000"/>
                  </a:schemeClr>
                </a:solidFill>
                <a:latin typeface="+mn-lt"/>
              </a:rPr>
              <a:t>Artifacts</a:t>
            </a:r>
            <a:endParaRPr lang="en-AU" sz="2100" dirty="0">
              <a:solidFill>
                <a:schemeClr val="tx1">
                  <a:lumMod val="50000"/>
                  <a:lumOff val="50000"/>
                </a:schemeClr>
              </a:solidFill>
              <a:latin typeface="+mn-lt"/>
            </a:endParaRPr>
          </a:p>
          <a:p>
            <a:pPr lvl="2" eaLnBrk="1" fontAlgn="auto" hangingPunct="1">
              <a:lnSpc>
                <a:spcPct val="120000"/>
              </a:lnSpc>
              <a:spcAft>
                <a:spcPts val="600"/>
              </a:spcAft>
              <a:buClr>
                <a:schemeClr val="accent6">
                  <a:lumMod val="60000"/>
                  <a:lumOff val="40000"/>
                </a:schemeClr>
              </a:buClr>
              <a:buSzPct val="140000"/>
              <a:buFont typeface="Arial" charset="0"/>
              <a:buChar char="•"/>
              <a:defRPr/>
            </a:pPr>
            <a:r>
              <a:rPr lang="en-AU" sz="2100" dirty="0">
                <a:solidFill>
                  <a:schemeClr val="tx1">
                    <a:lumMod val="50000"/>
                    <a:lumOff val="50000"/>
                  </a:schemeClr>
                </a:solidFill>
                <a:latin typeface="+mn-lt"/>
              </a:rPr>
              <a:t>Generally referred to as The Rules</a:t>
            </a:r>
          </a:p>
          <a:p>
            <a:pPr lvl="2" eaLnBrk="1" fontAlgn="auto" hangingPunct="1">
              <a:lnSpc>
                <a:spcPct val="120000"/>
              </a:lnSpc>
              <a:spcAft>
                <a:spcPts val="600"/>
              </a:spcAft>
              <a:buClr>
                <a:schemeClr val="accent6">
                  <a:lumMod val="60000"/>
                  <a:lumOff val="40000"/>
                </a:schemeClr>
              </a:buClr>
              <a:buSzPct val="140000"/>
              <a:buFont typeface="Arial" charset="0"/>
              <a:buChar char="•"/>
              <a:defRPr/>
            </a:pPr>
            <a:r>
              <a:rPr lang="en-AU" sz="2100" dirty="0">
                <a:solidFill>
                  <a:schemeClr val="tx1">
                    <a:lumMod val="50000"/>
                    <a:lumOff val="50000"/>
                  </a:schemeClr>
                </a:solidFill>
                <a:latin typeface="+mn-lt"/>
              </a:rPr>
              <a:t>The Rules apply to software that is commercial, free, open source, recreational, an academic exercise or a research tool</a:t>
            </a:r>
          </a:p>
          <a:p>
            <a:pPr lvl="1" eaLnBrk="1" fontAlgn="auto" hangingPunct="1">
              <a:lnSpc>
                <a:spcPct val="120000"/>
              </a:lnSpc>
              <a:spcAft>
                <a:spcPts val="600"/>
              </a:spcAft>
              <a:buClr>
                <a:schemeClr val="accent6">
                  <a:lumMod val="60000"/>
                  <a:lumOff val="40000"/>
                </a:schemeClr>
              </a:buClr>
              <a:buSzPct val="140000"/>
              <a:buFont typeface="Arial" charset="0"/>
              <a:buChar char="•"/>
              <a:defRPr/>
            </a:pPr>
            <a:r>
              <a:rPr lang="en-AU" sz="2100" dirty="0">
                <a:solidFill>
                  <a:schemeClr val="tx1">
                    <a:lumMod val="50000"/>
                    <a:lumOff val="50000"/>
                  </a:schemeClr>
                </a:solidFill>
                <a:latin typeface="+mn-lt"/>
              </a:rPr>
              <a:t>Computing artifact</a:t>
            </a:r>
          </a:p>
          <a:p>
            <a:pPr lvl="2" eaLnBrk="1" fontAlgn="auto" hangingPunct="1">
              <a:lnSpc>
                <a:spcPct val="120000"/>
              </a:lnSpc>
              <a:spcAft>
                <a:spcPts val="600"/>
              </a:spcAft>
              <a:buClr>
                <a:schemeClr val="accent6">
                  <a:lumMod val="60000"/>
                  <a:lumOff val="40000"/>
                </a:schemeClr>
              </a:buClr>
              <a:buSzPct val="140000"/>
              <a:buFont typeface="Arial" charset="0"/>
              <a:buChar char="•"/>
              <a:defRPr/>
            </a:pPr>
            <a:r>
              <a:rPr lang="en-AU" sz="2100" dirty="0">
                <a:solidFill>
                  <a:schemeClr val="tx1">
                    <a:lumMod val="50000"/>
                    <a:lumOff val="50000"/>
                  </a:schemeClr>
                </a:solidFill>
                <a:latin typeface="+mn-lt"/>
              </a:rPr>
              <a:t>Any artifact that includes an executing computer program</a:t>
            </a:r>
          </a:p>
          <a:p>
            <a:pPr lvl="1" eaLnBrk="1" fontAlgn="auto" hangingPunct="1">
              <a:lnSpc>
                <a:spcPct val="90000"/>
              </a:lnSpc>
              <a:spcBef>
                <a:spcPts val="2000"/>
              </a:spcBef>
              <a:spcAft>
                <a:spcPts val="0"/>
              </a:spcAft>
              <a:buClr>
                <a:schemeClr val="accent1"/>
              </a:buClr>
              <a:defRPr/>
            </a:pPr>
            <a:endParaRPr lang="en-US" dirty="0">
              <a:solidFill>
                <a:schemeClr val="tx1">
                  <a:lumMod val="50000"/>
                  <a:lumOff val="50000"/>
                </a:schemeClr>
              </a:solidFill>
              <a:effectLst>
                <a:outerShdw blurRad="38100" dist="38100" dir="2700000" algn="tl">
                  <a:srgbClr val="0064E2"/>
                </a:outerShdw>
              </a:effectLst>
              <a:latin typeface="Corbel" charset="0"/>
            </a:endParaRPr>
          </a:p>
        </p:txBody>
      </p:sp>
    </p:spTree>
    <p:extLst>
      <p:ext uri="{BB962C8B-B14F-4D97-AF65-F5344CB8AC3E}">
        <p14:creationId xmlns:p14="http://schemas.microsoft.com/office/powerpoint/2010/main" val="2700160530"/>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0825" y="260350"/>
            <a:ext cx="8686800" cy="6392863"/>
          </a:xfrm>
          <a:ln w="57150" cap="flat" cmpd="thickThin">
            <a:solidFill>
              <a:schemeClr val="accent6">
                <a:lumMod val="75000"/>
              </a:schemeClr>
            </a:solidFill>
            <a:miter lim="800000"/>
          </a:ln>
        </p:spPr>
        <p:txBody>
          <a:bodyPr>
            <a:normAutofit/>
          </a:bodyPr>
          <a:lstStyle/>
          <a:p>
            <a:pPr marL="514350" indent="-514350" eaLnBrk="1" hangingPunct="1">
              <a:lnSpc>
                <a:spcPct val="90000"/>
              </a:lnSpc>
              <a:spcBef>
                <a:spcPts val="1725"/>
              </a:spcBef>
              <a:spcAft>
                <a:spcPts val="400"/>
              </a:spcAft>
              <a:buFont typeface="Wingdings" charset="2"/>
              <a:buNone/>
              <a:defRPr/>
            </a:pPr>
            <a:endParaRPr lang="en-US" altLang="x-none" sz="700" dirty="0">
              <a:solidFill>
                <a:schemeClr val="accent6">
                  <a:lumMod val="40000"/>
                  <a:lumOff val="60000"/>
                </a:schemeClr>
              </a:solidFill>
              <a:latin typeface="+mn-lt"/>
              <a:ea typeface="ＭＳ Ｐゴシック" charset="-128"/>
            </a:endParaRPr>
          </a:p>
          <a:p>
            <a:pPr marL="514350" indent="-514350" eaLnBrk="1" hangingPunct="1">
              <a:lnSpc>
                <a:spcPct val="90000"/>
              </a:lnSpc>
              <a:spcBef>
                <a:spcPts val="1725"/>
              </a:spcBef>
              <a:spcAft>
                <a:spcPts val="400"/>
              </a:spcAft>
              <a:buFont typeface="Wingdings" charset="2"/>
              <a:buNone/>
              <a:defRPr/>
            </a:pPr>
            <a:r>
              <a:rPr lang="en-US" altLang="x-none" sz="2000" dirty="0">
                <a:solidFill>
                  <a:schemeClr val="accent6">
                    <a:lumMod val="40000"/>
                    <a:lumOff val="60000"/>
                  </a:schemeClr>
                </a:solidFill>
                <a:latin typeface="+mn-lt"/>
                <a:ea typeface="ＭＳ Ｐゴシック" charset="-128"/>
              </a:rPr>
              <a:t>As of this writing, the rules are as follows:</a:t>
            </a:r>
          </a:p>
          <a:p>
            <a:pPr marL="514350" indent="-514350" eaLnBrk="1" hangingPunct="1">
              <a:lnSpc>
                <a:spcPct val="90000"/>
              </a:lnSpc>
              <a:spcBef>
                <a:spcPts val="1725"/>
              </a:spcBef>
              <a:spcAft>
                <a:spcPts val="400"/>
              </a:spcAft>
              <a:buFont typeface="Corbel" charset="0"/>
              <a:buAutoNum type="arabicParenR"/>
              <a:defRPr/>
            </a:pPr>
            <a:r>
              <a:rPr lang="en-US" altLang="x-none" sz="1600" dirty="0">
                <a:latin typeface="+mn-lt"/>
                <a:ea typeface="ＭＳ Ｐゴシック" charset="-128"/>
              </a:rPr>
              <a:t>The people who design, develop, or deploy a computing artifact are morally responsible for that artifact, and for the foreseeable effects of that artifact. This responsibility is shared with other people who design, develop, deploy or knowingly use the artifact as part of a sociotechnical system.</a:t>
            </a:r>
          </a:p>
          <a:p>
            <a:pPr marL="514350" indent="-514350" eaLnBrk="1" hangingPunct="1">
              <a:lnSpc>
                <a:spcPct val="90000"/>
              </a:lnSpc>
              <a:spcBef>
                <a:spcPts val="1725"/>
              </a:spcBef>
              <a:spcAft>
                <a:spcPts val="400"/>
              </a:spcAft>
              <a:buFont typeface="Corbel" charset="0"/>
              <a:buAutoNum type="arabicParenR"/>
              <a:defRPr/>
            </a:pPr>
            <a:r>
              <a:rPr lang="en-US" altLang="x-none" sz="1600" dirty="0">
                <a:latin typeface="+mn-lt"/>
                <a:ea typeface="ＭＳ Ｐゴシック" charset="-128"/>
              </a:rPr>
              <a:t>The shared responsibility of computing artifacts is not a zero-sum game. The responsibility of an individual is not reduced simply because more people become involved in designing, developing, deploying, or using the artifact. Instead, a person</a:t>
            </a:r>
            <a:r>
              <a:rPr lang="en-US" altLang="en-US" sz="1600" dirty="0">
                <a:latin typeface="+mn-lt"/>
                <a:ea typeface="ＭＳ Ｐゴシック" charset="-128"/>
              </a:rPr>
              <a:t>’</a:t>
            </a:r>
            <a:r>
              <a:rPr lang="en-US" altLang="x-none" sz="1600" dirty="0">
                <a:latin typeface="+mn-lt"/>
                <a:ea typeface="ＭＳ Ｐゴシック" charset="-128"/>
              </a:rPr>
              <a:t>s responsibility includes being answerable for the behaviors of the artifact and for the artifact</a:t>
            </a:r>
            <a:r>
              <a:rPr lang="en-US" altLang="en-US" sz="1600" dirty="0">
                <a:latin typeface="+mn-lt"/>
                <a:ea typeface="ＭＳ Ｐゴシック" charset="-128"/>
              </a:rPr>
              <a:t>’</a:t>
            </a:r>
            <a:r>
              <a:rPr lang="en-US" altLang="x-none" sz="1600" dirty="0">
                <a:latin typeface="+mn-lt"/>
                <a:ea typeface="ＭＳ Ｐゴシック" charset="-128"/>
              </a:rPr>
              <a:t>s effects after deployment, to the degree to which these effects are reasonably foreseeable by that person.</a:t>
            </a:r>
          </a:p>
          <a:p>
            <a:pPr marL="514350" indent="-514350" eaLnBrk="1" hangingPunct="1">
              <a:lnSpc>
                <a:spcPct val="90000"/>
              </a:lnSpc>
              <a:spcBef>
                <a:spcPts val="1725"/>
              </a:spcBef>
              <a:spcAft>
                <a:spcPts val="400"/>
              </a:spcAft>
              <a:buFont typeface="Corbel" charset="0"/>
              <a:buAutoNum type="arabicParenR"/>
              <a:defRPr/>
            </a:pPr>
            <a:r>
              <a:rPr lang="en-US" altLang="x-none" sz="1600" dirty="0">
                <a:latin typeface="+mn-lt"/>
                <a:ea typeface="ＭＳ Ｐゴシック" charset="-128"/>
              </a:rPr>
              <a:t>People who knowingly use a particular computing artifact are morally responsible for that use.</a:t>
            </a:r>
          </a:p>
          <a:p>
            <a:pPr marL="514350" indent="-514350" eaLnBrk="1" hangingPunct="1">
              <a:lnSpc>
                <a:spcPct val="90000"/>
              </a:lnSpc>
              <a:spcBef>
                <a:spcPts val="1725"/>
              </a:spcBef>
              <a:spcAft>
                <a:spcPts val="400"/>
              </a:spcAft>
              <a:buFont typeface="Corbel" charset="0"/>
              <a:buAutoNum type="arabicParenR"/>
              <a:defRPr/>
            </a:pPr>
            <a:r>
              <a:rPr lang="en-US" altLang="x-none" sz="1600" dirty="0">
                <a:latin typeface="+mn-lt"/>
                <a:ea typeface="ＭＳ Ｐゴシック" charset="-128"/>
              </a:rPr>
              <a:t> People who knowingly design, develop, deploy, or use a computing artifact can do so responsibly only when they make a reasonable effort to take into account the sociotechnical systems in which the artifact is embedded.</a:t>
            </a:r>
          </a:p>
          <a:p>
            <a:pPr marL="514350" indent="-514350" eaLnBrk="1" hangingPunct="1">
              <a:lnSpc>
                <a:spcPct val="90000"/>
              </a:lnSpc>
              <a:spcBef>
                <a:spcPts val="1725"/>
              </a:spcBef>
              <a:spcAft>
                <a:spcPts val="400"/>
              </a:spcAft>
              <a:buFont typeface="Corbel" charset="0"/>
              <a:buAutoNum type="arabicParenR"/>
              <a:defRPr/>
            </a:pPr>
            <a:r>
              <a:rPr lang="en-US" altLang="x-none" sz="1600" dirty="0">
                <a:latin typeface="+mn-lt"/>
                <a:ea typeface="ＭＳ Ｐゴシック" charset="-128"/>
              </a:rPr>
              <a:t>People who design, develop, deploy, promote, or evaluate a computing artifact should not explicitly or implicitly deceive users about the artifact or its foreseeable effects, or about the sociotechnical systems in which the artifact is embedded.</a:t>
            </a:r>
          </a:p>
        </p:txBody>
      </p:sp>
    </p:spTree>
    <p:extLst>
      <p:ext uri="{BB962C8B-B14F-4D97-AF65-F5344CB8AC3E}">
        <p14:creationId xmlns:p14="http://schemas.microsoft.com/office/powerpoint/2010/main" val="2620624381"/>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950" y="-315913"/>
            <a:ext cx="8928100" cy="1368426"/>
          </a:xfrm>
        </p:spPr>
        <p:txBody>
          <a:bodyPr/>
          <a:lstStyle/>
          <a:p>
            <a:pPr eaLnBrk="1" fontAlgn="auto" hangingPunct="1">
              <a:spcAft>
                <a:spcPts val="0"/>
              </a:spcAft>
              <a:defRPr/>
            </a:pPr>
            <a:r>
              <a:rPr lang="en-US" dirty="0">
                <a:solidFill>
                  <a:schemeClr val="accent6">
                    <a:lumMod val="60000"/>
                    <a:lumOff val="40000"/>
                  </a:schemeClr>
                </a:solidFill>
                <a:ea typeface="+mj-ea"/>
                <a:cs typeface="+mj-cs"/>
              </a:rPr>
              <a:t>Summary</a:t>
            </a:r>
            <a:endParaRPr lang="en-AU" dirty="0">
              <a:solidFill>
                <a:schemeClr val="accent6">
                  <a:lumMod val="60000"/>
                  <a:lumOff val="40000"/>
                </a:schemeClr>
              </a:solidFill>
              <a:ea typeface="+mj-ea"/>
              <a:cs typeface="+mj-cs"/>
            </a:endParaRPr>
          </a:p>
        </p:txBody>
      </p:sp>
      <p:sp>
        <p:nvSpPr>
          <p:cNvPr id="11" name="Content Placeholder 10"/>
          <p:cNvSpPr>
            <a:spLocks noGrp="1"/>
          </p:cNvSpPr>
          <p:nvPr>
            <p:ph sz="half" idx="2"/>
          </p:nvPr>
        </p:nvSpPr>
        <p:spPr>
          <a:xfrm>
            <a:off x="5076825" y="1484313"/>
            <a:ext cx="3816350" cy="4824412"/>
          </a:xfrm>
        </p:spPr>
        <p:txBody>
          <a:bodyPr rtlCol="0">
            <a:normAutofit/>
          </a:bodyPr>
          <a:lstStyle/>
          <a:p>
            <a:pPr marL="342900" lvl="1" indent="-342900" eaLnBrk="1" fontAlgn="auto" hangingPunct="1">
              <a:spcAft>
                <a:spcPts val="0"/>
              </a:spcAft>
              <a:buClr>
                <a:schemeClr val="accent6">
                  <a:lumMod val="60000"/>
                  <a:lumOff val="40000"/>
                </a:schemeClr>
              </a:buClr>
              <a:buSzPct val="140000"/>
              <a:buFont typeface="Arial" charset="0"/>
              <a:buChar char="•"/>
              <a:defRPr/>
            </a:pPr>
            <a:r>
              <a:rPr lang="en-AU" sz="2400" dirty="0">
                <a:solidFill>
                  <a:schemeClr val="tx1">
                    <a:lumMod val="50000"/>
                    <a:lumOff val="50000"/>
                  </a:schemeClr>
                </a:solidFill>
                <a:latin typeface="+mn-lt"/>
                <a:ea typeface="+mn-ea"/>
              </a:rPr>
              <a:t>Privacy</a:t>
            </a:r>
          </a:p>
          <a:p>
            <a:pPr marL="742950" lvl="2" indent="-342900" eaLnBrk="1" fontAlgn="auto" hangingPunct="1">
              <a:spcAft>
                <a:spcPts val="0"/>
              </a:spcAft>
              <a:buClr>
                <a:schemeClr val="accent6">
                  <a:lumMod val="60000"/>
                  <a:lumOff val="40000"/>
                </a:schemeClr>
              </a:buClr>
              <a:buSzPct val="140000"/>
              <a:buFont typeface="Arial" charset="0"/>
              <a:buChar char="•"/>
              <a:defRPr/>
            </a:pPr>
            <a:r>
              <a:rPr lang="en-AU" dirty="0">
                <a:solidFill>
                  <a:schemeClr val="tx1">
                    <a:lumMod val="50000"/>
                    <a:lumOff val="50000"/>
                  </a:schemeClr>
                </a:solidFill>
                <a:latin typeface="+mn-lt"/>
                <a:ea typeface="+mn-ea"/>
              </a:rPr>
              <a:t>Privacy law and regulation</a:t>
            </a:r>
          </a:p>
          <a:p>
            <a:pPr marL="742950" lvl="2" indent="-342900" eaLnBrk="1" fontAlgn="auto" hangingPunct="1">
              <a:spcAft>
                <a:spcPts val="0"/>
              </a:spcAft>
              <a:buClr>
                <a:schemeClr val="accent6">
                  <a:lumMod val="60000"/>
                  <a:lumOff val="40000"/>
                </a:schemeClr>
              </a:buClr>
              <a:buSzPct val="140000"/>
              <a:buFont typeface="Arial" charset="0"/>
              <a:buChar char="•"/>
              <a:defRPr/>
            </a:pPr>
            <a:r>
              <a:rPr lang="en-AU" dirty="0">
                <a:solidFill>
                  <a:schemeClr val="tx1">
                    <a:lumMod val="50000"/>
                    <a:lumOff val="50000"/>
                  </a:schemeClr>
                </a:solidFill>
                <a:latin typeface="+mn-lt"/>
                <a:ea typeface="+mn-ea"/>
              </a:rPr>
              <a:t>Organizational response</a:t>
            </a:r>
          </a:p>
          <a:p>
            <a:pPr marL="742950" lvl="2" indent="-342900" eaLnBrk="1" fontAlgn="auto" hangingPunct="1">
              <a:spcAft>
                <a:spcPts val="0"/>
              </a:spcAft>
              <a:buClr>
                <a:schemeClr val="accent6">
                  <a:lumMod val="60000"/>
                  <a:lumOff val="40000"/>
                </a:schemeClr>
              </a:buClr>
              <a:buSzPct val="140000"/>
              <a:buFont typeface="Arial" charset="0"/>
              <a:buChar char="•"/>
              <a:defRPr/>
            </a:pPr>
            <a:r>
              <a:rPr lang="en-AU" dirty="0">
                <a:solidFill>
                  <a:schemeClr val="tx1">
                    <a:lumMod val="50000"/>
                    <a:lumOff val="50000"/>
                  </a:schemeClr>
                </a:solidFill>
                <a:latin typeface="+mn-lt"/>
                <a:ea typeface="+mn-ea"/>
              </a:rPr>
              <a:t>Computer usage privacy</a:t>
            </a:r>
          </a:p>
          <a:p>
            <a:pPr marL="742950" lvl="2" indent="-342900" eaLnBrk="1" fontAlgn="auto" hangingPunct="1">
              <a:spcAft>
                <a:spcPts val="0"/>
              </a:spcAft>
              <a:buClr>
                <a:schemeClr val="accent6">
                  <a:lumMod val="60000"/>
                  <a:lumOff val="40000"/>
                </a:schemeClr>
              </a:buClr>
              <a:buSzPct val="140000"/>
              <a:buFont typeface="Arial" charset="0"/>
              <a:buChar char="•"/>
              <a:defRPr/>
            </a:pPr>
            <a:r>
              <a:rPr lang="en-AU" dirty="0">
                <a:solidFill>
                  <a:schemeClr val="tx1">
                    <a:lumMod val="50000"/>
                    <a:lumOff val="50000"/>
                  </a:schemeClr>
                </a:solidFill>
                <a:latin typeface="+mn-lt"/>
                <a:ea typeface="+mn-ea"/>
              </a:rPr>
              <a:t>Privacy, data surveillance, big data, and social media</a:t>
            </a:r>
          </a:p>
          <a:p>
            <a:pPr marL="342900" lvl="1" indent="-342900" eaLnBrk="1" fontAlgn="auto" hangingPunct="1">
              <a:spcAft>
                <a:spcPts val="0"/>
              </a:spcAft>
              <a:buClr>
                <a:schemeClr val="accent6">
                  <a:lumMod val="60000"/>
                  <a:lumOff val="40000"/>
                </a:schemeClr>
              </a:buClr>
              <a:buSzPct val="140000"/>
              <a:buFont typeface="Arial" charset="0"/>
              <a:buChar char="•"/>
              <a:defRPr/>
            </a:pPr>
            <a:r>
              <a:rPr lang="en-AU" sz="2400" dirty="0">
                <a:solidFill>
                  <a:schemeClr val="tx1">
                    <a:lumMod val="50000"/>
                    <a:lumOff val="50000"/>
                  </a:schemeClr>
                </a:solidFill>
                <a:latin typeface="+mn-lt"/>
                <a:ea typeface="+mn-ea"/>
              </a:rPr>
              <a:t>Ethical issues</a:t>
            </a:r>
          </a:p>
          <a:p>
            <a:pPr marL="742950" lvl="2" indent="-342900" eaLnBrk="1" fontAlgn="auto" hangingPunct="1">
              <a:spcAft>
                <a:spcPts val="0"/>
              </a:spcAft>
              <a:buClr>
                <a:schemeClr val="accent6">
                  <a:lumMod val="60000"/>
                  <a:lumOff val="40000"/>
                </a:schemeClr>
              </a:buClr>
              <a:buSzPct val="140000"/>
              <a:buFont typeface="Arial" charset="0"/>
              <a:buChar char="•"/>
              <a:defRPr/>
            </a:pPr>
            <a:r>
              <a:rPr lang="en-AU" dirty="0">
                <a:solidFill>
                  <a:schemeClr val="tx1">
                    <a:lumMod val="50000"/>
                    <a:lumOff val="50000"/>
                  </a:schemeClr>
                </a:solidFill>
                <a:latin typeface="+mn-lt"/>
                <a:ea typeface="+mn-ea"/>
              </a:rPr>
              <a:t>Ethics and </a:t>
            </a:r>
            <a:r>
              <a:rPr lang="en-AU">
                <a:solidFill>
                  <a:schemeClr val="tx1">
                    <a:lumMod val="50000"/>
                    <a:lumOff val="50000"/>
                  </a:schemeClr>
                </a:solidFill>
                <a:latin typeface="+mn-lt"/>
                <a:ea typeface="+mn-ea"/>
              </a:rPr>
              <a:t>the IT </a:t>
            </a:r>
            <a:r>
              <a:rPr lang="en-AU" dirty="0">
                <a:solidFill>
                  <a:schemeClr val="tx1">
                    <a:lumMod val="50000"/>
                    <a:lumOff val="50000"/>
                  </a:schemeClr>
                </a:solidFill>
                <a:latin typeface="+mn-lt"/>
                <a:ea typeface="+mn-ea"/>
              </a:rPr>
              <a:t>professions</a:t>
            </a:r>
          </a:p>
          <a:p>
            <a:pPr marL="742950" lvl="2" indent="-342900" eaLnBrk="1" fontAlgn="auto" hangingPunct="1">
              <a:spcAft>
                <a:spcPts val="0"/>
              </a:spcAft>
              <a:buClr>
                <a:schemeClr val="accent6">
                  <a:lumMod val="60000"/>
                  <a:lumOff val="40000"/>
                </a:schemeClr>
              </a:buClr>
              <a:buSzPct val="140000"/>
              <a:buFont typeface="Arial" charset="0"/>
              <a:buChar char="•"/>
              <a:defRPr/>
            </a:pPr>
            <a:r>
              <a:rPr lang="en-AU" dirty="0">
                <a:solidFill>
                  <a:schemeClr val="tx1">
                    <a:lumMod val="50000"/>
                    <a:lumOff val="50000"/>
                  </a:schemeClr>
                </a:solidFill>
                <a:latin typeface="+mn-lt"/>
                <a:ea typeface="+mn-ea"/>
              </a:rPr>
              <a:t>Ethical issues related to computers and information systems</a:t>
            </a:r>
          </a:p>
          <a:p>
            <a:pPr marL="742950" lvl="2" indent="-342900" eaLnBrk="1" fontAlgn="auto" hangingPunct="1">
              <a:spcAft>
                <a:spcPts val="0"/>
              </a:spcAft>
              <a:buClr>
                <a:schemeClr val="accent6">
                  <a:lumMod val="60000"/>
                  <a:lumOff val="40000"/>
                </a:schemeClr>
              </a:buClr>
              <a:buSzPct val="140000"/>
              <a:buFont typeface="Arial" charset="0"/>
              <a:buChar char="•"/>
              <a:defRPr/>
            </a:pPr>
            <a:r>
              <a:rPr lang="en-AU" dirty="0">
                <a:solidFill>
                  <a:schemeClr val="tx1">
                    <a:lumMod val="50000"/>
                    <a:lumOff val="50000"/>
                  </a:schemeClr>
                </a:solidFill>
                <a:latin typeface="+mn-lt"/>
                <a:ea typeface="+mn-ea"/>
              </a:rPr>
              <a:t>Codes of conduct</a:t>
            </a:r>
          </a:p>
          <a:p>
            <a:pPr marL="742950" lvl="2" indent="-342900" eaLnBrk="1" fontAlgn="auto" hangingPunct="1">
              <a:spcAft>
                <a:spcPts val="0"/>
              </a:spcAft>
              <a:buClr>
                <a:schemeClr val="accent6">
                  <a:lumMod val="60000"/>
                  <a:lumOff val="40000"/>
                </a:schemeClr>
              </a:buClr>
              <a:buSzPct val="140000"/>
              <a:buFont typeface="Arial" charset="0"/>
              <a:buChar char="•"/>
              <a:defRPr/>
            </a:pPr>
            <a:r>
              <a:rPr lang="en-AU" dirty="0">
                <a:solidFill>
                  <a:schemeClr val="tx1">
                    <a:lumMod val="50000"/>
                    <a:lumOff val="50000"/>
                  </a:schemeClr>
                </a:solidFill>
                <a:latin typeface="+mn-lt"/>
                <a:ea typeface="+mn-ea"/>
              </a:rPr>
              <a:t>The rules</a:t>
            </a:r>
          </a:p>
        </p:txBody>
      </p:sp>
      <p:sp>
        <p:nvSpPr>
          <p:cNvPr id="2" name="Content Placeholder 1"/>
          <p:cNvSpPr>
            <a:spLocks noGrp="1"/>
          </p:cNvSpPr>
          <p:nvPr>
            <p:ph sz="quarter" idx="13"/>
          </p:nvPr>
        </p:nvSpPr>
        <p:spPr>
          <a:xfrm>
            <a:off x="468313" y="1484313"/>
            <a:ext cx="4032250" cy="5589587"/>
          </a:xfrm>
        </p:spPr>
        <p:txBody>
          <a:bodyPr rtlCol="0">
            <a:normAutofit/>
          </a:bodyPr>
          <a:lstStyle/>
          <a:p>
            <a:pPr marL="342900" lvl="1" indent="-342900" eaLnBrk="1" fontAlgn="auto" hangingPunct="1">
              <a:spcAft>
                <a:spcPts val="0"/>
              </a:spcAft>
              <a:buClr>
                <a:schemeClr val="accent6">
                  <a:lumMod val="60000"/>
                  <a:lumOff val="40000"/>
                </a:schemeClr>
              </a:buClr>
              <a:buSzPct val="140000"/>
              <a:buFont typeface="Arial" charset="0"/>
              <a:buChar char="•"/>
              <a:defRPr/>
            </a:pPr>
            <a:r>
              <a:rPr lang="en-US" sz="2400" dirty="0">
                <a:solidFill>
                  <a:schemeClr val="tx1">
                    <a:lumMod val="50000"/>
                    <a:lumOff val="50000"/>
                  </a:schemeClr>
                </a:solidFill>
                <a:latin typeface="+mn-lt"/>
                <a:ea typeface="+mn-ea"/>
              </a:rPr>
              <a:t>Cybercrime and computer crime</a:t>
            </a:r>
          </a:p>
          <a:p>
            <a:pPr marL="742950" lvl="2" indent="-342900" eaLnBrk="1" fontAlgn="auto" hangingPunct="1">
              <a:spcAft>
                <a:spcPts val="0"/>
              </a:spcAft>
              <a:buClr>
                <a:schemeClr val="accent6">
                  <a:lumMod val="60000"/>
                  <a:lumOff val="40000"/>
                </a:schemeClr>
              </a:buClr>
              <a:buSzPct val="140000"/>
              <a:buFont typeface="Arial" charset="0"/>
              <a:buChar char="•"/>
              <a:defRPr/>
            </a:pPr>
            <a:r>
              <a:rPr lang="en-US" dirty="0">
                <a:solidFill>
                  <a:schemeClr val="tx1">
                    <a:lumMod val="50000"/>
                    <a:lumOff val="50000"/>
                  </a:schemeClr>
                </a:solidFill>
                <a:latin typeface="+mn-lt"/>
                <a:ea typeface="+mn-ea"/>
              </a:rPr>
              <a:t>Types of computer crime</a:t>
            </a:r>
          </a:p>
          <a:p>
            <a:pPr marL="742950" lvl="2" indent="-342900" eaLnBrk="1" fontAlgn="auto" hangingPunct="1">
              <a:spcAft>
                <a:spcPts val="0"/>
              </a:spcAft>
              <a:buClr>
                <a:schemeClr val="accent6">
                  <a:lumMod val="60000"/>
                  <a:lumOff val="40000"/>
                </a:schemeClr>
              </a:buClr>
              <a:buSzPct val="140000"/>
              <a:buFont typeface="Arial" charset="0"/>
              <a:buChar char="•"/>
              <a:defRPr/>
            </a:pPr>
            <a:r>
              <a:rPr lang="en-US" dirty="0">
                <a:solidFill>
                  <a:schemeClr val="tx1">
                    <a:lumMod val="50000"/>
                    <a:lumOff val="50000"/>
                  </a:schemeClr>
                </a:solidFill>
                <a:latin typeface="+mn-lt"/>
                <a:ea typeface="+mn-ea"/>
              </a:rPr>
              <a:t>Law enforcement challenges</a:t>
            </a:r>
          </a:p>
          <a:p>
            <a:pPr marL="742950" lvl="2" indent="-342900" eaLnBrk="1" fontAlgn="auto" hangingPunct="1">
              <a:spcAft>
                <a:spcPts val="0"/>
              </a:spcAft>
              <a:buClr>
                <a:schemeClr val="accent6">
                  <a:lumMod val="60000"/>
                  <a:lumOff val="40000"/>
                </a:schemeClr>
              </a:buClr>
              <a:buSzPct val="140000"/>
              <a:buFont typeface="Arial" charset="0"/>
              <a:buChar char="•"/>
              <a:defRPr/>
            </a:pPr>
            <a:r>
              <a:rPr lang="en-US" dirty="0">
                <a:solidFill>
                  <a:schemeClr val="tx1">
                    <a:lumMod val="50000"/>
                    <a:lumOff val="50000"/>
                  </a:schemeClr>
                </a:solidFill>
                <a:latin typeface="+mn-lt"/>
                <a:ea typeface="+mn-ea"/>
              </a:rPr>
              <a:t>Working with law enforcement</a:t>
            </a:r>
          </a:p>
          <a:p>
            <a:pPr marL="342900" lvl="1" indent="-342900" eaLnBrk="1" fontAlgn="auto" hangingPunct="1">
              <a:spcAft>
                <a:spcPts val="0"/>
              </a:spcAft>
              <a:buClr>
                <a:schemeClr val="accent6">
                  <a:lumMod val="60000"/>
                  <a:lumOff val="40000"/>
                </a:schemeClr>
              </a:buClr>
              <a:buSzPct val="140000"/>
              <a:buFont typeface="Arial" charset="0"/>
              <a:buChar char="•"/>
              <a:defRPr/>
            </a:pPr>
            <a:r>
              <a:rPr lang="en-US" sz="2400" dirty="0">
                <a:solidFill>
                  <a:schemeClr val="tx1">
                    <a:lumMod val="50000"/>
                    <a:lumOff val="50000"/>
                  </a:schemeClr>
                </a:solidFill>
                <a:latin typeface="+mn-lt"/>
                <a:ea typeface="+mn-ea"/>
              </a:rPr>
              <a:t>Intellectual property</a:t>
            </a:r>
          </a:p>
          <a:p>
            <a:pPr marL="742950" lvl="2" indent="-342900" eaLnBrk="1" fontAlgn="auto" hangingPunct="1">
              <a:spcAft>
                <a:spcPts val="0"/>
              </a:spcAft>
              <a:buClr>
                <a:schemeClr val="accent6">
                  <a:lumMod val="60000"/>
                  <a:lumOff val="40000"/>
                </a:schemeClr>
              </a:buClr>
              <a:buSzPct val="140000"/>
              <a:buFont typeface="Arial" charset="0"/>
              <a:buChar char="•"/>
              <a:defRPr/>
            </a:pPr>
            <a:r>
              <a:rPr lang="en-US" dirty="0">
                <a:solidFill>
                  <a:schemeClr val="tx1">
                    <a:lumMod val="50000"/>
                    <a:lumOff val="50000"/>
                  </a:schemeClr>
                </a:solidFill>
                <a:latin typeface="+mn-lt"/>
                <a:ea typeface="+mn-ea"/>
              </a:rPr>
              <a:t>Types of intellectual property</a:t>
            </a:r>
          </a:p>
          <a:p>
            <a:pPr marL="742950" lvl="2" indent="-342900" eaLnBrk="1" fontAlgn="auto" hangingPunct="1">
              <a:spcAft>
                <a:spcPts val="0"/>
              </a:spcAft>
              <a:buClr>
                <a:schemeClr val="accent6">
                  <a:lumMod val="60000"/>
                  <a:lumOff val="40000"/>
                </a:schemeClr>
              </a:buClr>
              <a:buSzPct val="140000"/>
              <a:buFont typeface="Arial" charset="0"/>
              <a:buChar char="•"/>
              <a:defRPr/>
            </a:pPr>
            <a:r>
              <a:rPr lang="en-US" dirty="0">
                <a:solidFill>
                  <a:schemeClr val="tx1">
                    <a:lumMod val="50000"/>
                    <a:lumOff val="50000"/>
                  </a:schemeClr>
                </a:solidFill>
                <a:latin typeface="+mn-lt"/>
                <a:ea typeface="+mn-ea"/>
              </a:rPr>
              <a:t>Intellectual property relevant to network and computer security</a:t>
            </a:r>
          </a:p>
          <a:p>
            <a:pPr marL="742950" lvl="2" indent="-342900" eaLnBrk="1" fontAlgn="auto" hangingPunct="1">
              <a:spcAft>
                <a:spcPts val="0"/>
              </a:spcAft>
              <a:buClr>
                <a:schemeClr val="accent6">
                  <a:lumMod val="60000"/>
                  <a:lumOff val="40000"/>
                </a:schemeClr>
              </a:buClr>
              <a:buSzPct val="140000"/>
              <a:buFont typeface="Arial" charset="0"/>
              <a:buChar char="•"/>
              <a:defRPr/>
            </a:pPr>
            <a:r>
              <a:rPr lang="en-US" dirty="0">
                <a:solidFill>
                  <a:schemeClr val="tx1">
                    <a:lumMod val="50000"/>
                    <a:lumOff val="50000"/>
                  </a:schemeClr>
                </a:solidFill>
                <a:latin typeface="+mn-lt"/>
                <a:ea typeface="+mn-ea"/>
              </a:rPr>
              <a:t>Digital millennium copyright act</a:t>
            </a:r>
          </a:p>
          <a:p>
            <a:pPr marL="742950" lvl="2" indent="-342900" eaLnBrk="1" fontAlgn="auto" hangingPunct="1">
              <a:spcAft>
                <a:spcPts val="0"/>
              </a:spcAft>
              <a:buClr>
                <a:schemeClr val="accent6">
                  <a:lumMod val="60000"/>
                  <a:lumOff val="40000"/>
                </a:schemeClr>
              </a:buClr>
              <a:buSzPct val="140000"/>
              <a:buFont typeface="Arial" charset="0"/>
              <a:buChar char="•"/>
              <a:defRPr/>
            </a:pPr>
            <a:r>
              <a:rPr lang="en-US" dirty="0">
                <a:solidFill>
                  <a:schemeClr val="tx1">
                    <a:lumMod val="50000"/>
                    <a:lumOff val="50000"/>
                  </a:schemeClr>
                </a:solidFill>
                <a:latin typeface="+mn-lt"/>
                <a:ea typeface="+mn-ea"/>
              </a:rPr>
              <a:t>Digital rights management</a:t>
            </a:r>
          </a:p>
        </p:txBody>
      </p:sp>
    </p:spTree>
    <p:extLst>
      <p:ext uri="{BB962C8B-B14F-4D97-AF65-F5344CB8AC3E}">
        <p14:creationId xmlns:p14="http://schemas.microsoft.com/office/powerpoint/2010/main" val="4653242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144000" cy="1828800"/>
          </a:xfrm>
        </p:spPr>
        <p:txBody>
          <a:bodyPr wrap="square" numCol="1" anchorCtr="0" compatLnSpc="1">
            <a:prstTxWarp prst="textNoShape">
              <a:avLst/>
            </a:prstTxWarp>
          </a:bodyPr>
          <a:lstStyle/>
          <a:p>
            <a:pPr eaLnBrk="1" fontAlgn="auto" hangingPunct="1">
              <a:lnSpc>
                <a:spcPct val="100000"/>
              </a:lnSpc>
              <a:spcAft>
                <a:spcPts val="0"/>
              </a:spcAft>
              <a:defRPr/>
            </a:pPr>
            <a:r>
              <a:rPr lang="en-US" sz="3600" dirty="0">
                <a:solidFill>
                  <a:schemeClr val="accent6">
                    <a:lumMod val="40000"/>
                    <a:lumOff val="60000"/>
                  </a:schemeClr>
                </a:solidFill>
                <a:ea typeface="+mj-ea"/>
                <a:cs typeface="+mj-cs"/>
              </a:rPr>
              <a:t>Table 19.1 </a:t>
            </a:r>
            <a:br>
              <a:rPr lang="en-US" sz="3600" dirty="0">
                <a:solidFill>
                  <a:schemeClr val="accent6">
                    <a:lumMod val="40000"/>
                    <a:lumOff val="60000"/>
                  </a:schemeClr>
                </a:solidFill>
                <a:ea typeface="+mj-ea"/>
                <a:cs typeface="+mj-cs"/>
              </a:rPr>
            </a:br>
            <a:r>
              <a:rPr lang="en-US" sz="3600" dirty="0">
                <a:solidFill>
                  <a:schemeClr val="accent6">
                    <a:lumMod val="40000"/>
                    <a:lumOff val="60000"/>
                  </a:schemeClr>
                </a:solidFill>
                <a:ea typeface="+mj-ea"/>
                <a:cs typeface="+mj-cs"/>
              </a:rPr>
              <a:t>Cybercrimes Cited in the Convention on Cybercrime </a:t>
            </a:r>
            <a:r>
              <a:rPr lang="en-US" sz="1800" dirty="0">
                <a:solidFill>
                  <a:schemeClr val="accent6">
                    <a:lumMod val="40000"/>
                    <a:lumOff val="60000"/>
                  </a:schemeClr>
                </a:solidFill>
                <a:effectLst/>
              </a:rPr>
              <a:t>(page 2 of 2)</a:t>
            </a:r>
          </a:p>
        </p:txBody>
      </p:sp>
      <p:graphicFrame>
        <p:nvGraphicFramePr>
          <p:cNvPr id="22530" name="Object 3"/>
          <p:cNvGraphicFramePr>
            <a:graphicFrameLocks noChangeAspect="1"/>
          </p:cNvGraphicFramePr>
          <p:nvPr/>
        </p:nvGraphicFramePr>
        <p:xfrm>
          <a:off x="239713" y="1989138"/>
          <a:ext cx="8664575" cy="4664075"/>
        </p:xfrm>
        <a:graphic>
          <a:graphicData uri="http://schemas.openxmlformats.org/presentationml/2006/ole">
            <mc:AlternateContent xmlns:mc="http://schemas.openxmlformats.org/markup-compatibility/2006">
              <mc:Choice xmlns:v="urn:schemas-microsoft-com:vml" Requires="v">
                <p:oleObj name="Document" r:id="rId3" imgW="6108475" imgH="3289179" progId="Word.Document.12">
                  <p:embed/>
                </p:oleObj>
              </mc:Choice>
              <mc:Fallback>
                <p:oleObj name="Document" r:id="rId3" imgW="6108475" imgH="3289179" progId="Word.Document.12">
                  <p:embed/>
                  <p:pic>
                    <p:nvPicPr>
                      <p:cNvPr id="2253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713" y="1989138"/>
                        <a:ext cx="8664575"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10934109"/>
      </p:ext>
    </p:extLst>
  </p:cSld>
  <p:clrMapOvr>
    <a:masterClrMapping/>
  </p:clrMapOvr>
  <p:transition>
    <p:wipe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72200" y="333375"/>
            <a:ext cx="2971800" cy="5227638"/>
          </a:xfrm>
        </p:spPr>
        <p:txBody>
          <a:bodyPr wrap="square" numCol="1" anchorCtr="0" compatLnSpc="1">
            <a:prstTxWarp prst="textNoShape">
              <a:avLst/>
            </a:prstTxWarp>
          </a:bodyPr>
          <a:lstStyle/>
          <a:p>
            <a:pPr eaLnBrk="1" hangingPunct="1">
              <a:defRPr/>
            </a:pPr>
            <a:r>
              <a:rPr lang="en-US" altLang="x-none" sz="3600" dirty="0">
                <a:solidFill>
                  <a:schemeClr val="accent6">
                    <a:lumMod val="40000"/>
                    <a:lumOff val="60000"/>
                  </a:schemeClr>
                </a:solidFill>
                <a:effectLst>
                  <a:outerShdw blurRad="38100" dist="38100" dir="2700000" algn="tl">
                    <a:srgbClr val="000000"/>
                  </a:outerShdw>
                </a:effectLst>
                <a:ea typeface="ＭＳ Ｐゴシック" charset="-128"/>
              </a:rPr>
              <a:t>Table 19.2</a:t>
            </a:r>
            <a:br>
              <a:rPr lang="en-US" altLang="x-none" sz="3600" dirty="0">
                <a:solidFill>
                  <a:schemeClr val="accent6">
                    <a:lumMod val="40000"/>
                    <a:lumOff val="60000"/>
                  </a:schemeClr>
                </a:solidFill>
                <a:effectLst>
                  <a:outerShdw blurRad="38100" dist="38100" dir="2700000" algn="tl">
                    <a:srgbClr val="000000"/>
                  </a:outerShdw>
                </a:effectLst>
                <a:ea typeface="ＭＳ Ｐゴシック" charset="-128"/>
              </a:rPr>
            </a:br>
            <a:br>
              <a:rPr lang="en-US" altLang="x-none" sz="3600" dirty="0">
                <a:solidFill>
                  <a:schemeClr val="accent6">
                    <a:lumMod val="40000"/>
                    <a:lumOff val="60000"/>
                  </a:schemeClr>
                </a:solidFill>
                <a:effectLst>
                  <a:outerShdw blurRad="38100" dist="38100" dir="2700000" algn="tl">
                    <a:srgbClr val="000000"/>
                  </a:outerShdw>
                </a:effectLst>
                <a:ea typeface="ＭＳ Ｐゴシック" charset="-128"/>
              </a:rPr>
            </a:br>
            <a:r>
              <a:rPr lang="en-US" altLang="x-none" sz="3600" dirty="0">
                <a:solidFill>
                  <a:schemeClr val="accent6">
                    <a:lumMod val="40000"/>
                    <a:lumOff val="60000"/>
                  </a:schemeClr>
                </a:solidFill>
                <a:effectLst>
                  <a:outerShdw blurRad="38100" dist="38100" dir="2700000" algn="tl">
                    <a:srgbClr val="000000"/>
                  </a:outerShdw>
                </a:effectLst>
                <a:ea typeface="ＭＳ Ｐゴシック" charset="-128"/>
              </a:rPr>
              <a:t>CERT 2007 </a:t>
            </a:r>
            <a:br>
              <a:rPr lang="en-US" altLang="x-none" sz="3600" dirty="0">
                <a:solidFill>
                  <a:schemeClr val="accent6">
                    <a:lumMod val="40000"/>
                    <a:lumOff val="60000"/>
                  </a:schemeClr>
                </a:solidFill>
                <a:effectLst>
                  <a:outerShdw blurRad="38100" dist="38100" dir="2700000" algn="tl">
                    <a:srgbClr val="000000"/>
                  </a:outerShdw>
                </a:effectLst>
                <a:ea typeface="ＭＳ Ｐゴシック" charset="-128"/>
              </a:rPr>
            </a:br>
            <a:r>
              <a:rPr lang="en-US" altLang="x-none" sz="3600" dirty="0">
                <a:solidFill>
                  <a:schemeClr val="accent6">
                    <a:lumMod val="40000"/>
                    <a:lumOff val="60000"/>
                  </a:schemeClr>
                </a:solidFill>
                <a:effectLst>
                  <a:outerShdw blurRad="38100" dist="38100" dir="2700000" algn="tl">
                    <a:srgbClr val="000000"/>
                  </a:outerShdw>
                </a:effectLst>
                <a:ea typeface="ＭＳ Ｐゴシック" charset="-128"/>
              </a:rPr>
              <a:t>E-Crime </a:t>
            </a:r>
            <a:br>
              <a:rPr lang="en-US" altLang="x-none" sz="3600" dirty="0">
                <a:solidFill>
                  <a:schemeClr val="accent6">
                    <a:lumMod val="40000"/>
                    <a:lumOff val="60000"/>
                  </a:schemeClr>
                </a:solidFill>
                <a:effectLst>
                  <a:outerShdw blurRad="38100" dist="38100" dir="2700000" algn="tl">
                    <a:srgbClr val="000000"/>
                  </a:outerShdw>
                </a:effectLst>
                <a:ea typeface="ＭＳ Ｐゴシック" charset="-128"/>
              </a:rPr>
            </a:br>
            <a:r>
              <a:rPr lang="en-US" altLang="x-none" sz="3600" dirty="0">
                <a:solidFill>
                  <a:schemeClr val="accent6">
                    <a:lumMod val="40000"/>
                    <a:lumOff val="60000"/>
                  </a:schemeClr>
                </a:solidFill>
                <a:effectLst>
                  <a:outerShdw blurRad="38100" dist="38100" dir="2700000" algn="tl">
                    <a:srgbClr val="000000"/>
                  </a:outerShdw>
                </a:effectLst>
                <a:ea typeface="ＭＳ Ｐゴシック" charset="-128"/>
              </a:rPr>
              <a:t>Watch Survey Results</a:t>
            </a:r>
          </a:p>
        </p:txBody>
      </p:sp>
      <p:graphicFrame>
        <p:nvGraphicFramePr>
          <p:cNvPr id="24578" name="Object 2"/>
          <p:cNvGraphicFramePr>
            <a:graphicFrameLocks noChangeAspect="1"/>
          </p:cNvGraphicFramePr>
          <p:nvPr/>
        </p:nvGraphicFramePr>
        <p:xfrm>
          <a:off x="107950" y="0"/>
          <a:ext cx="6119813" cy="6899275"/>
        </p:xfrm>
        <a:graphic>
          <a:graphicData uri="http://schemas.openxmlformats.org/presentationml/2006/ole">
            <mc:AlternateContent xmlns:mc="http://schemas.openxmlformats.org/markup-compatibility/2006">
              <mc:Choice xmlns:v="urn:schemas-microsoft-com:vml" Requires="v">
                <p:oleObj name="Document" r:id="rId3" imgW="6095776" imgH="6870447" progId="Word.Document.12">
                  <p:embed/>
                </p:oleObj>
              </mc:Choice>
              <mc:Fallback>
                <p:oleObj name="Document" r:id="rId3" imgW="6095776" imgH="6870447" progId="Word.Document.12">
                  <p:embed/>
                  <p:pic>
                    <p:nvPicPr>
                      <p:cNvPr id="2457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0"/>
                        <a:ext cx="6119813" cy="689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3"/>
          <p:cNvSpPr txBox="1"/>
          <p:nvPr/>
        </p:nvSpPr>
        <p:spPr>
          <a:xfrm>
            <a:off x="6300788" y="6308725"/>
            <a:ext cx="2663825" cy="461963"/>
          </a:xfrm>
          <a:prstGeom prst="rect">
            <a:avLst/>
          </a:prstGeom>
          <a:noFill/>
        </p:spPr>
        <p:txBody>
          <a:bodyPr>
            <a:spAutoFit/>
          </a:bodyPr>
          <a:lstStyle/>
          <a:p>
            <a:pPr eaLnBrk="1" hangingPunct="1">
              <a:defRPr/>
            </a:pPr>
            <a:r>
              <a:rPr lang="en-US" sz="1200" dirty="0">
                <a:latin typeface="+mj-lt"/>
                <a:ea typeface="ＭＳ Ｐゴシック" charset="0"/>
                <a:cs typeface="ＭＳ Ｐゴシック" charset="0"/>
              </a:rPr>
              <a:t>(Table can be found on page 582 in the textbook)</a:t>
            </a:r>
          </a:p>
        </p:txBody>
      </p:sp>
    </p:spTree>
    <p:extLst>
      <p:ext uri="{BB962C8B-B14F-4D97-AF65-F5344CB8AC3E}">
        <p14:creationId xmlns:p14="http://schemas.microsoft.com/office/powerpoint/2010/main" val="2609362271"/>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115888"/>
            <a:ext cx="8229600" cy="1600200"/>
          </a:xfrm>
        </p:spPr>
        <p:txBody>
          <a:bodyPr wrap="square" numCol="1" anchorCtr="0" compatLnSpc="1">
            <a:prstTxWarp prst="textNoShape">
              <a:avLst/>
            </a:prstTxWarp>
          </a:bodyPr>
          <a:lstStyle/>
          <a:p>
            <a:pPr eaLnBrk="1" hangingPunct="1">
              <a:defRPr/>
            </a:pPr>
            <a:r>
              <a:rPr lang="en-US" altLang="x-none" dirty="0">
                <a:solidFill>
                  <a:schemeClr val="accent6">
                    <a:lumMod val="40000"/>
                    <a:lumOff val="60000"/>
                  </a:schemeClr>
                </a:solidFill>
                <a:effectLst>
                  <a:outerShdw blurRad="38100" dist="38100" dir="2700000" algn="tl">
                    <a:srgbClr val="000000"/>
                  </a:outerShdw>
                </a:effectLst>
                <a:ea typeface="ＭＳ Ｐゴシック" charset="-128"/>
              </a:rPr>
              <a:t>Law Enforcement Challenges</a:t>
            </a:r>
          </a:p>
        </p:txBody>
      </p:sp>
      <p:sp>
        <p:nvSpPr>
          <p:cNvPr id="3" name="Content Placeholder 2"/>
          <p:cNvSpPr>
            <a:spLocks noGrp="1"/>
          </p:cNvSpPr>
          <p:nvPr>
            <p:ph idx="1"/>
          </p:nvPr>
        </p:nvSpPr>
        <p:spPr>
          <a:xfrm>
            <a:off x="611188" y="1941513"/>
            <a:ext cx="8229600" cy="4924425"/>
          </a:xfrm>
        </p:spPr>
        <p:txBody>
          <a:bodyPr rtlCol="0">
            <a:noAutofit/>
          </a:bodyPr>
          <a:lstStyle/>
          <a:p>
            <a:pPr eaLnBrk="1" fontAlgn="auto" hangingPunct="1">
              <a:spcAft>
                <a:spcPts val="0"/>
              </a:spcAft>
              <a:buClr>
                <a:schemeClr val="accent6">
                  <a:lumMod val="60000"/>
                  <a:lumOff val="40000"/>
                </a:schemeClr>
              </a:buClr>
              <a:buSzPct val="140000"/>
              <a:buFont typeface="Arial" charset="0"/>
              <a:buChar char="•"/>
              <a:defRPr/>
            </a:pPr>
            <a:r>
              <a:rPr lang="en-US" dirty="0">
                <a:solidFill>
                  <a:schemeClr val="tx1">
                    <a:lumMod val="50000"/>
                    <a:lumOff val="50000"/>
                  </a:schemeClr>
                </a:solidFill>
                <a:latin typeface="+mn-lt"/>
                <a:ea typeface="+mn-ea"/>
                <a:cs typeface="+mn-cs"/>
              </a:rPr>
              <a:t>The deterrent effect of law enforcement on computer and network attacks correlates with the success rate of criminal arrest and prosecution</a:t>
            </a:r>
          </a:p>
          <a:p>
            <a:pPr eaLnBrk="1" fontAlgn="auto" hangingPunct="1">
              <a:spcAft>
                <a:spcPts val="0"/>
              </a:spcAft>
              <a:buClr>
                <a:schemeClr val="accent6">
                  <a:lumMod val="60000"/>
                  <a:lumOff val="40000"/>
                </a:schemeClr>
              </a:buClr>
              <a:buSzPct val="140000"/>
              <a:buFont typeface="Arial" charset="0"/>
              <a:buChar char="•"/>
              <a:defRPr/>
            </a:pPr>
            <a:r>
              <a:rPr lang="en-US" dirty="0">
                <a:solidFill>
                  <a:schemeClr val="tx1">
                    <a:lumMod val="50000"/>
                    <a:lumOff val="50000"/>
                  </a:schemeClr>
                </a:solidFill>
                <a:latin typeface="+mn-lt"/>
                <a:ea typeface="+mn-ea"/>
                <a:cs typeface="+mn-cs"/>
              </a:rPr>
              <a:t>Law enforcement agency difficulties:</a:t>
            </a:r>
          </a:p>
          <a:p>
            <a:pPr lvl="1" eaLnBrk="1" fontAlgn="auto" hangingPunct="1">
              <a:spcAft>
                <a:spcPts val="0"/>
              </a:spcAft>
              <a:buClr>
                <a:schemeClr val="accent6">
                  <a:lumMod val="60000"/>
                  <a:lumOff val="40000"/>
                </a:schemeClr>
              </a:buClr>
              <a:buSzPct val="140000"/>
              <a:buFont typeface="Arial" charset="0"/>
              <a:buChar char="•"/>
              <a:defRPr/>
            </a:pPr>
            <a:r>
              <a:rPr lang="en-US" sz="1800" dirty="0">
                <a:solidFill>
                  <a:schemeClr val="tx1">
                    <a:lumMod val="50000"/>
                    <a:lumOff val="50000"/>
                  </a:schemeClr>
                </a:solidFill>
                <a:latin typeface="+mn-lt"/>
                <a:ea typeface="+mn-ea"/>
              </a:rPr>
              <a:t>Lack of investigators knowledgeable and experienced in dealing with this kind of crime</a:t>
            </a:r>
          </a:p>
          <a:p>
            <a:pPr lvl="1" eaLnBrk="1" fontAlgn="auto" hangingPunct="1">
              <a:spcAft>
                <a:spcPts val="0"/>
              </a:spcAft>
              <a:buClr>
                <a:schemeClr val="accent6">
                  <a:lumMod val="60000"/>
                  <a:lumOff val="40000"/>
                </a:schemeClr>
              </a:buClr>
              <a:buSzPct val="140000"/>
              <a:buFont typeface="Arial" charset="0"/>
              <a:buChar char="•"/>
              <a:defRPr/>
            </a:pPr>
            <a:r>
              <a:rPr lang="en-US" sz="1800" dirty="0">
                <a:solidFill>
                  <a:schemeClr val="tx1">
                    <a:lumMod val="50000"/>
                    <a:lumOff val="50000"/>
                  </a:schemeClr>
                </a:solidFill>
                <a:latin typeface="+mn-lt"/>
                <a:ea typeface="+mn-ea"/>
              </a:rPr>
              <a:t>Required technology may be beyond their budget</a:t>
            </a:r>
          </a:p>
          <a:p>
            <a:pPr lvl="1" eaLnBrk="1" fontAlgn="auto" hangingPunct="1">
              <a:spcAft>
                <a:spcPts val="0"/>
              </a:spcAft>
              <a:buClr>
                <a:schemeClr val="accent6">
                  <a:lumMod val="60000"/>
                  <a:lumOff val="40000"/>
                </a:schemeClr>
              </a:buClr>
              <a:buSzPct val="140000"/>
              <a:buFont typeface="Arial" charset="0"/>
              <a:buChar char="•"/>
              <a:defRPr/>
            </a:pPr>
            <a:r>
              <a:rPr lang="en-US" sz="1800" dirty="0">
                <a:solidFill>
                  <a:schemeClr val="tx1">
                    <a:lumMod val="50000"/>
                    <a:lumOff val="50000"/>
                  </a:schemeClr>
                </a:solidFill>
                <a:latin typeface="+mn-lt"/>
                <a:ea typeface="+mn-ea"/>
              </a:rPr>
              <a:t>The global nature of cybercrime</a:t>
            </a:r>
          </a:p>
          <a:p>
            <a:pPr lvl="1" eaLnBrk="1" fontAlgn="auto" hangingPunct="1">
              <a:spcAft>
                <a:spcPts val="0"/>
              </a:spcAft>
              <a:buClr>
                <a:schemeClr val="accent6">
                  <a:lumMod val="60000"/>
                  <a:lumOff val="40000"/>
                </a:schemeClr>
              </a:buClr>
              <a:buSzPct val="140000"/>
              <a:buFont typeface="Arial" charset="0"/>
              <a:buChar char="•"/>
              <a:defRPr/>
            </a:pPr>
            <a:r>
              <a:rPr lang="en-US" sz="1800" dirty="0">
                <a:solidFill>
                  <a:schemeClr val="tx1">
                    <a:lumMod val="50000"/>
                    <a:lumOff val="50000"/>
                  </a:schemeClr>
                </a:solidFill>
                <a:latin typeface="+mn-lt"/>
                <a:ea typeface="+mn-ea"/>
              </a:rPr>
              <a:t>Lack of collaboration and cooperation with remote law enforcement agencies</a:t>
            </a:r>
          </a:p>
          <a:p>
            <a:pPr marL="342900" lvl="1" indent="-342900" eaLnBrk="1" fontAlgn="auto" hangingPunct="1">
              <a:spcAft>
                <a:spcPts val="0"/>
              </a:spcAft>
              <a:buClr>
                <a:schemeClr val="accent6">
                  <a:lumMod val="60000"/>
                  <a:lumOff val="40000"/>
                </a:schemeClr>
              </a:buClr>
              <a:buSzPct val="140000"/>
              <a:buFont typeface="Arial" charset="0"/>
              <a:buChar char="•"/>
              <a:defRPr/>
            </a:pPr>
            <a:r>
              <a:rPr lang="en-US" sz="2400" dirty="0">
                <a:solidFill>
                  <a:schemeClr val="tx1">
                    <a:lumMod val="50000"/>
                    <a:lumOff val="50000"/>
                  </a:schemeClr>
                </a:solidFill>
                <a:latin typeface="+mn-lt"/>
                <a:ea typeface="+mn-ea"/>
              </a:rPr>
              <a:t>Convention on Cybercrime introduces a common terminology for crimes and a framework for harmonizing laws globally</a:t>
            </a:r>
          </a:p>
        </p:txBody>
      </p:sp>
    </p:spTree>
    <p:extLst>
      <p:ext uri="{BB962C8B-B14F-4D97-AF65-F5344CB8AC3E}">
        <p14:creationId xmlns:p14="http://schemas.microsoft.com/office/powerpoint/2010/main" val="1630779267"/>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2363" y="549275"/>
            <a:ext cx="3754437" cy="1600200"/>
          </a:xfrm>
        </p:spPr>
        <p:txBody>
          <a:bodyPr wrap="square" numCol="1" anchorCtr="0" compatLnSpc="1">
            <a:prstTxWarp prst="textNoShape">
              <a:avLst/>
            </a:prstTxWarp>
          </a:bodyPr>
          <a:lstStyle/>
          <a:p>
            <a:pPr eaLnBrk="1" hangingPunct="1">
              <a:defRPr/>
            </a:pPr>
            <a:r>
              <a:rPr lang="en-US" altLang="x-none" sz="4000" dirty="0">
                <a:solidFill>
                  <a:schemeClr val="accent6">
                    <a:lumMod val="60000"/>
                    <a:lumOff val="40000"/>
                  </a:schemeClr>
                </a:solidFill>
                <a:effectLst>
                  <a:outerShdw blurRad="38100" dist="38100" dir="2700000" algn="tl">
                    <a:srgbClr val="000000"/>
                  </a:outerShdw>
                </a:effectLst>
                <a:ea typeface="ＭＳ Ｐゴシック" charset="-128"/>
              </a:rPr>
              <a:t>Cybercriminals</a:t>
            </a:r>
          </a:p>
        </p:txBody>
      </p:sp>
      <p:graphicFrame>
        <p:nvGraphicFramePr>
          <p:cNvPr id="5" name="Content Placeholder 4"/>
          <p:cNvGraphicFramePr>
            <a:graphicFrameLocks noGrp="1"/>
          </p:cNvGraphicFramePr>
          <p:nvPr>
            <p:ph idx="1"/>
          </p:nvPr>
        </p:nvGraphicFramePr>
        <p:xfrm>
          <a:off x="-684584" y="116632"/>
          <a:ext cx="9577064" cy="66247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4883818"/>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9475" y="981075"/>
            <a:ext cx="5565775" cy="1600200"/>
          </a:xfrm>
        </p:spPr>
        <p:txBody>
          <a:bodyPr wrap="square" numCol="1" anchorCtr="0" compatLnSpc="1">
            <a:prstTxWarp prst="textNoShape">
              <a:avLst/>
            </a:prstTxWarp>
          </a:bodyPr>
          <a:lstStyle/>
          <a:p>
            <a:pPr eaLnBrk="1" hangingPunct="1">
              <a:defRPr/>
            </a:pPr>
            <a:r>
              <a:rPr lang="en-US" altLang="x-none">
                <a:effectLst>
                  <a:outerShdw blurRad="38100" dist="38100" dir="2700000" algn="tl">
                    <a:srgbClr val="000000"/>
                  </a:outerShdw>
                </a:effectLst>
                <a:ea typeface="ＭＳ Ｐゴシック" charset="-128"/>
              </a:rPr>
              <a:t>Cybercrime Victims</a:t>
            </a:r>
          </a:p>
        </p:txBody>
      </p:sp>
      <p:graphicFrame>
        <p:nvGraphicFramePr>
          <p:cNvPr id="9" name="Content Placeholder 8"/>
          <p:cNvGraphicFramePr>
            <a:graphicFrameLocks noGrp="1"/>
          </p:cNvGraphicFramePr>
          <p:nvPr>
            <p:ph idx="1"/>
          </p:nvPr>
        </p:nvGraphicFramePr>
        <p:xfrm>
          <a:off x="-252536" y="233264"/>
          <a:ext cx="9577064" cy="66247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8732733"/>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20123</TotalTime>
  <Words>9072</Words>
  <Application>Microsoft Office PowerPoint</Application>
  <PresentationFormat>On-screen Show (4:3)</PresentationFormat>
  <Paragraphs>778</Paragraphs>
  <Slides>43</Slides>
  <Notes>28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2" baseType="lpstr">
      <vt:lpstr>Arial</vt:lpstr>
      <vt:lpstr>Century Gothic</vt:lpstr>
      <vt:lpstr>Corbel</vt:lpstr>
      <vt:lpstr>Courier New</vt:lpstr>
      <vt:lpstr>Palatino Linotype</vt:lpstr>
      <vt:lpstr>Times New Roman</vt:lpstr>
      <vt:lpstr>Wingdings</vt:lpstr>
      <vt:lpstr>Executive</vt:lpstr>
      <vt:lpstr>Document</vt:lpstr>
      <vt:lpstr>Cyber Crime </vt:lpstr>
      <vt:lpstr>PowerPoint Presentation</vt:lpstr>
      <vt:lpstr>Types of Computer Crime</vt:lpstr>
      <vt:lpstr>Table 19.1  Cybercrimes Cited  in the Convention on Cybercrime  (page 1 of 2)</vt:lpstr>
      <vt:lpstr>Table 19.1  Cybercrimes Cited in the Convention on Cybercrime (page 2 of 2)</vt:lpstr>
      <vt:lpstr>Table 19.2  CERT 2007  E-Crime  Watch Survey Results</vt:lpstr>
      <vt:lpstr>Law Enforcement Challenges</vt:lpstr>
      <vt:lpstr>Cybercriminals</vt:lpstr>
      <vt:lpstr>Cybercrime Victims</vt:lpstr>
      <vt:lpstr>Working with Law Enforcement</vt:lpstr>
      <vt:lpstr>Pakistan is Prevention of Electronic Crimes Act, 2016 (“Act”)</vt:lpstr>
      <vt:lpstr>Types of cyber crimes under the Act:</vt:lpstr>
      <vt:lpstr>Types of cyber crimes under the Act:</vt:lpstr>
      <vt:lpstr>Types of cyber crimes under the Act:</vt:lpstr>
      <vt:lpstr>Types of cyber crimes under the Act:</vt:lpstr>
      <vt:lpstr>Types of cyber crimes under the Act:</vt:lpstr>
      <vt:lpstr>Types of cyber crimes under the Act:</vt:lpstr>
      <vt:lpstr>Types of cyber crimes under the Act:</vt:lpstr>
      <vt:lpstr>Types of cyber crimes under the Act:</vt:lpstr>
      <vt:lpstr>Types of cyber crimes under the Act:</vt:lpstr>
      <vt:lpstr>Types of cyber crimes under the Act:</vt:lpstr>
      <vt:lpstr>Privacy</vt:lpstr>
      <vt:lpstr>European Union (EU)  Directive on Data Protection </vt:lpstr>
      <vt:lpstr>United States Privacy Initiatives</vt:lpstr>
      <vt:lpstr>ISO 27002 states . . .</vt:lpstr>
      <vt:lpstr>Privacy and Data Surveillance</vt:lpstr>
      <vt:lpstr>Privacy Protection</vt:lpstr>
      <vt:lpstr>Data Privacy</vt:lpstr>
      <vt:lpstr>Ethical Issues</vt:lpstr>
      <vt:lpstr>What are Ethics?</vt:lpstr>
      <vt:lpstr>What are Ethics?</vt:lpstr>
      <vt:lpstr>PowerPoint Presentation</vt:lpstr>
      <vt:lpstr>Ethical Issues Related to Computers and Information Systems </vt:lpstr>
      <vt:lpstr>Professional/Ethical Responsibilities</vt:lpstr>
      <vt:lpstr>Codes of Conduct</vt:lpstr>
      <vt:lpstr>PowerPoint Presentation</vt:lpstr>
      <vt:lpstr>PowerPoint Presentation</vt:lpstr>
      <vt:lpstr>PowerPoint Presentation</vt:lpstr>
      <vt:lpstr>Comparison of Codes of Conduct</vt:lpstr>
      <vt:lpstr>What is Social Power?</vt:lpstr>
      <vt:lpstr>The Rules</vt:lpstr>
      <vt:lpstr>PowerPoint Presentation</vt:lpstr>
      <vt:lpstr>Summary</vt:lpstr>
    </vt:vector>
  </TitlesOfParts>
  <Manager/>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16 Lecture Overheads</dc:subject>
  <dc:creator>Dr Lawrie Brown</dc:creator>
  <cp:keywords/>
  <dc:description/>
  <cp:lastModifiedBy>Dr. Abdul Aziz</cp:lastModifiedBy>
  <cp:revision>143</cp:revision>
  <cp:lastPrinted>2007-06-05T05:27:23Z</cp:lastPrinted>
  <dcterms:created xsi:type="dcterms:W3CDTF">2017-11-02T20:12:43Z</dcterms:created>
  <dcterms:modified xsi:type="dcterms:W3CDTF">2023-11-22T06:58:14Z</dcterms:modified>
  <cp:category/>
</cp:coreProperties>
</file>