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19" autoAdjust="0"/>
  </p:normalViewPr>
  <p:slideViewPr>
    <p:cSldViewPr>
      <p:cViewPr varScale="1">
        <p:scale>
          <a:sx n="71" d="100"/>
          <a:sy n="71" d="100"/>
        </p:scale>
        <p:origin x="178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50389" y="2969805"/>
            <a:ext cx="4443221" cy="2522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ECD2B6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CD2B6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CD2B6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4370" y="1714881"/>
            <a:ext cx="3848100" cy="440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95520" y="2652141"/>
            <a:ext cx="3589020" cy="3716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CD2B6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4A50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8690" y="-62661"/>
            <a:ext cx="7846618" cy="1968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ECD2B6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0512" y="2016632"/>
            <a:ext cx="8006715" cy="4123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575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35"/>
              </a:spcBef>
            </a:pPr>
            <a:r>
              <a:rPr sz="8000" dirty="0">
                <a:solidFill>
                  <a:srgbClr val="C5D1D6"/>
                </a:solidFill>
              </a:rPr>
              <a:t>Chapter</a:t>
            </a:r>
            <a:r>
              <a:rPr sz="8000" spc="330" dirty="0">
                <a:solidFill>
                  <a:srgbClr val="C5D1D6"/>
                </a:solidFill>
              </a:rPr>
              <a:t> </a:t>
            </a:r>
            <a:r>
              <a:rPr sz="8000" spc="-865" dirty="0">
                <a:solidFill>
                  <a:srgbClr val="C5D1D6"/>
                </a:solidFill>
              </a:rPr>
              <a:t>8</a:t>
            </a:r>
            <a:endParaRPr sz="8000"/>
          </a:p>
          <a:p>
            <a:pPr marL="635" algn="ctr">
              <a:lnSpc>
                <a:spcPct val="100000"/>
              </a:lnSpc>
              <a:spcBef>
                <a:spcPts val="1780"/>
              </a:spcBef>
            </a:pPr>
            <a:r>
              <a:rPr sz="3200" dirty="0">
                <a:solidFill>
                  <a:srgbClr val="FFFFFF"/>
                </a:solidFill>
                <a:latin typeface="UKIJ Qolyazma"/>
                <a:cs typeface="UKIJ Qolyazma"/>
              </a:rPr>
              <a:t>Intrusion</a:t>
            </a:r>
            <a:r>
              <a:rPr sz="3200" spc="-15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UKIJ Qolyazma"/>
                <a:cs typeface="UKIJ Qolyazma"/>
              </a:rPr>
              <a:t>Detection</a:t>
            </a:r>
            <a:endParaRPr sz="3200">
              <a:latin typeface="UKIJ Qolyazma"/>
              <a:cs typeface="UKIJ Qolyaz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9427" rIns="0" bIns="0" rtlCol="0">
            <a:spAutoFit/>
          </a:bodyPr>
          <a:lstStyle/>
          <a:p>
            <a:pPr marL="119570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Intruder</a:t>
            </a:r>
            <a:r>
              <a:rPr spc="-240" dirty="0"/>
              <a:t> </a:t>
            </a:r>
            <a:r>
              <a:rPr spc="-10" dirty="0"/>
              <a:t>Behavior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8995" y="2669204"/>
            <a:ext cx="2509520" cy="1050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35"/>
              </a:lnSpc>
            </a:pPr>
            <a:r>
              <a:rPr sz="2400" b="1" spc="-25" dirty="0">
                <a:latin typeface="P052"/>
                <a:cs typeface="P052"/>
              </a:rPr>
              <a:t>Target</a:t>
            </a:r>
            <a:r>
              <a:rPr sz="2400" b="1" spc="-114" dirty="0">
                <a:latin typeface="P052"/>
                <a:cs typeface="P052"/>
              </a:rPr>
              <a:t> </a:t>
            </a:r>
            <a:r>
              <a:rPr sz="2400" b="1" spc="-10" dirty="0">
                <a:latin typeface="P052"/>
                <a:cs typeface="P052"/>
              </a:rPr>
              <a:t>acquisition</a:t>
            </a:r>
            <a:endParaRPr sz="2400">
              <a:latin typeface="P052"/>
              <a:cs typeface="P052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2400" b="1" dirty="0">
                <a:latin typeface="P052"/>
                <a:cs typeface="P052"/>
              </a:rPr>
              <a:t>and </a:t>
            </a:r>
            <a:r>
              <a:rPr sz="2400" b="1" spc="-10" dirty="0">
                <a:latin typeface="P052"/>
                <a:cs typeface="P052"/>
              </a:rPr>
              <a:t>information</a:t>
            </a:r>
            <a:endParaRPr sz="2400">
              <a:latin typeface="P052"/>
              <a:cs typeface="P052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2400" b="1" spc="-10" dirty="0">
                <a:latin typeface="P052"/>
                <a:cs typeface="P052"/>
              </a:rPr>
              <a:t>gathering</a:t>
            </a:r>
            <a:endParaRPr sz="2400">
              <a:latin typeface="P052"/>
              <a:cs typeface="P05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459" y="2357627"/>
            <a:ext cx="2700655" cy="1620520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224790" rIns="0" bIns="0" rtlCol="0">
            <a:spAutoFit/>
          </a:bodyPr>
          <a:lstStyle/>
          <a:p>
            <a:pPr marL="97155" marR="86360" algn="ctr">
              <a:lnSpc>
                <a:spcPct val="101299"/>
              </a:lnSpc>
              <a:spcBef>
                <a:spcPts val="1770"/>
              </a:spcBef>
            </a:pPr>
            <a:r>
              <a:rPr sz="2400" b="1" spc="-25" dirty="0">
                <a:latin typeface="P052"/>
                <a:cs typeface="P052"/>
              </a:rPr>
              <a:t>Target</a:t>
            </a:r>
            <a:r>
              <a:rPr sz="2400" b="1" spc="-114" dirty="0">
                <a:latin typeface="P052"/>
                <a:cs typeface="P052"/>
              </a:rPr>
              <a:t> </a:t>
            </a:r>
            <a:r>
              <a:rPr sz="2400" b="1" spc="-10" dirty="0">
                <a:latin typeface="P052"/>
                <a:cs typeface="P052"/>
              </a:rPr>
              <a:t>acquisition </a:t>
            </a:r>
            <a:r>
              <a:rPr sz="2400" b="1" dirty="0">
                <a:latin typeface="P052"/>
                <a:cs typeface="P052"/>
              </a:rPr>
              <a:t>and </a:t>
            </a:r>
            <a:r>
              <a:rPr sz="2400" b="1" spc="-10" dirty="0">
                <a:latin typeface="P052"/>
                <a:cs typeface="P052"/>
              </a:rPr>
              <a:t>information gathering</a:t>
            </a:r>
            <a:endParaRPr sz="2400">
              <a:latin typeface="P052"/>
              <a:cs typeface="P052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1735" y="2357627"/>
            <a:ext cx="2700528" cy="16200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66871" y="2945129"/>
            <a:ext cx="1810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P052"/>
                <a:cs typeface="P052"/>
              </a:rPr>
              <a:t>Initial</a:t>
            </a:r>
            <a:r>
              <a:rPr sz="2400" b="1" spc="-85" dirty="0">
                <a:latin typeface="P052"/>
                <a:cs typeface="P052"/>
              </a:rPr>
              <a:t> </a:t>
            </a:r>
            <a:r>
              <a:rPr sz="2400" b="1" spc="-10" dirty="0">
                <a:latin typeface="P052"/>
                <a:cs typeface="P052"/>
              </a:rPr>
              <a:t>access</a:t>
            </a:r>
            <a:endParaRPr sz="2400">
              <a:latin typeface="P052"/>
              <a:cs typeface="P05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8602" y="2853893"/>
            <a:ext cx="1390015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>
              <a:lnSpc>
                <a:spcPts val="2240"/>
              </a:lnSpc>
            </a:pPr>
            <a:r>
              <a:rPr sz="2400" b="1" spc="-10" dirty="0">
                <a:latin typeface="P052"/>
                <a:cs typeface="P052"/>
              </a:rPr>
              <a:t>Privilege</a:t>
            </a:r>
            <a:endParaRPr sz="2400">
              <a:latin typeface="P052"/>
              <a:cs typeface="P05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2400" b="1" spc="-10" dirty="0">
                <a:latin typeface="P052"/>
                <a:cs typeface="P052"/>
              </a:rPr>
              <a:t>escalation</a:t>
            </a:r>
            <a:endParaRPr sz="2400">
              <a:latin typeface="P052"/>
              <a:cs typeface="P05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2011" y="2357627"/>
            <a:ext cx="2700655" cy="1620520"/>
          </a:xfrm>
          <a:prstGeom prst="rect">
            <a:avLst/>
          </a:prstGeom>
          <a:solidFill>
            <a:srgbClr val="638B60"/>
          </a:solidFill>
        </p:spPr>
        <p:txBody>
          <a:bodyPr vert="horz" wrap="square" lIns="0" tIns="641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5"/>
              </a:spcBef>
            </a:pPr>
            <a:endParaRPr sz="2400">
              <a:latin typeface="Times New Roman"/>
              <a:cs typeface="Times New Roman"/>
            </a:endParaRPr>
          </a:p>
          <a:p>
            <a:pPr marL="723265">
              <a:lnSpc>
                <a:spcPct val="100000"/>
              </a:lnSpc>
            </a:pPr>
            <a:r>
              <a:rPr sz="2400" b="1" spc="-10" dirty="0">
                <a:latin typeface="P052"/>
                <a:cs typeface="P052"/>
              </a:rPr>
              <a:t>Privilege</a:t>
            </a:r>
            <a:endParaRPr sz="2400">
              <a:latin typeface="P052"/>
              <a:cs typeface="P052"/>
            </a:endParaRPr>
          </a:p>
          <a:p>
            <a:pPr marL="655955">
              <a:lnSpc>
                <a:spcPct val="100000"/>
              </a:lnSpc>
              <a:spcBef>
                <a:spcPts val="40"/>
              </a:spcBef>
            </a:pPr>
            <a:r>
              <a:rPr sz="2400" b="1" spc="-10" dirty="0">
                <a:latin typeface="P052"/>
                <a:cs typeface="P052"/>
              </a:rPr>
              <a:t>escalation</a:t>
            </a:r>
            <a:endParaRPr sz="2400">
              <a:latin typeface="P052"/>
              <a:cs typeface="P05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7712" y="4559853"/>
            <a:ext cx="2007235" cy="1050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845">
              <a:lnSpc>
                <a:spcPts val="2235"/>
              </a:lnSpc>
            </a:pPr>
            <a:r>
              <a:rPr sz="2400" b="1" spc="-10" dirty="0">
                <a:latin typeface="P052"/>
                <a:cs typeface="P052"/>
              </a:rPr>
              <a:t>Information</a:t>
            </a:r>
            <a:endParaRPr sz="2400">
              <a:latin typeface="P052"/>
              <a:cs typeface="P052"/>
            </a:endParaRPr>
          </a:p>
          <a:p>
            <a:pPr indent="152400">
              <a:lnSpc>
                <a:spcPct val="101200"/>
              </a:lnSpc>
            </a:pPr>
            <a:r>
              <a:rPr sz="2400" b="1" dirty="0">
                <a:latin typeface="P052"/>
                <a:cs typeface="P052"/>
              </a:rPr>
              <a:t>gathering</a:t>
            </a:r>
            <a:r>
              <a:rPr sz="2400" b="1" spc="-110" dirty="0">
                <a:latin typeface="P052"/>
                <a:cs typeface="P052"/>
              </a:rPr>
              <a:t> </a:t>
            </a:r>
            <a:r>
              <a:rPr sz="2400" b="1" spc="-25" dirty="0">
                <a:latin typeface="P052"/>
                <a:cs typeface="P052"/>
              </a:rPr>
              <a:t>or </a:t>
            </a:r>
            <a:r>
              <a:rPr sz="2400" b="1" dirty="0">
                <a:latin typeface="P052"/>
                <a:cs typeface="P052"/>
              </a:rPr>
              <a:t>system</a:t>
            </a:r>
            <a:r>
              <a:rPr sz="2400" b="1" spc="-35" dirty="0">
                <a:latin typeface="P052"/>
                <a:cs typeface="P052"/>
              </a:rPr>
              <a:t> </a:t>
            </a:r>
            <a:r>
              <a:rPr sz="2400" b="1" spc="-10" dirty="0">
                <a:latin typeface="P052"/>
                <a:cs typeface="P052"/>
              </a:rPr>
              <a:t>exploit</a:t>
            </a:r>
            <a:endParaRPr sz="2400">
              <a:latin typeface="P052"/>
              <a:cs typeface="P05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459" y="4247388"/>
            <a:ext cx="2700655" cy="1621790"/>
          </a:xfrm>
          <a:prstGeom prst="rect">
            <a:avLst/>
          </a:prstGeom>
          <a:solidFill>
            <a:srgbClr val="638B60"/>
          </a:solidFill>
        </p:spPr>
        <p:txBody>
          <a:bodyPr vert="horz" wrap="square" lIns="0" tIns="226060" rIns="0" bIns="0" rtlCol="0">
            <a:spAutoFit/>
          </a:bodyPr>
          <a:lstStyle/>
          <a:p>
            <a:pPr marL="346075" marR="339725" indent="156845" algn="just">
              <a:lnSpc>
                <a:spcPct val="101200"/>
              </a:lnSpc>
              <a:spcBef>
                <a:spcPts val="1780"/>
              </a:spcBef>
            </a:pPr>
            <a:r>
              <a:rPr sz="2400" b="1" spc="-10" dirty="0">
                <a:latin typeface="P052"/>
                <a:cs typeface="P052"/>
              </a:rPr>
              <a:t>Information </a:t>
            </a:r>
            <a:r>
              <a:rPr sz="2400" b="1" dirty="0">
                <a:latin typeface="P052"/>
                <a:cs typeface="P052"/>
              </a:rPr>
              <a:t>gathering</a:t>
            </a:r>
            <a:r>
              <a:rPr sz="2400" b="1" spc="-110" dirty="0">
                <a:latin typeface="P052"/>
                <a:cs typeface="P052"/>
              </a:rPr>
              <a:t> </a:t>
            </a:r>
            <a:r>
              <a:rPr sz="2400" b="1" spc="-25" dirty="0">
                <a:latin typeface="P052"/>
                <a:cs typeface="P052"/>
              </a:rPr>
              <a:t>or </a:t>
            </a:r>
            <a:r>
              <a:rPr sz="2400" b="1" dirty="0">
                <a:latin typeface="P052"/>
                <a:cs typeface="P052"/>
              </a:rPr>
              <a:t>system</a:t>
            </a:r>
            <a:r>
              <a:rPr sz="2400" b="1" spc="-35" dirty="0">
                <a:latin typeface="P052"/>
                <a:cs typeface="P052"/>
              </a:rPr>
              <a:t> </a:t>
            </a:r>
            <a:r>
              <a:rPr sz="2400" b="1" spc="-10" dirty="0">
                <a:latin typeface="P052"/>
                <a:cs typeface="P052"/>
              </a:rPr>
              <a:t>exploit</a:t>
            </a:r>
            <a:endParaRPr sz="2400">
              <a:latin typeface="P052"/>
              <a:cs typeface="P052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21735" y="4247388"/>
            <a:ext cx="2700528" cy="162153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686683" y="4650485"/>
            <a:ext cx="1770380" cy="7620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62280" marR="5080" indent="-450215">
              <a:lnSpc>
                <a:spcPct val="101299"/>
              </a:lnSpc>
              <a:spcBef>
                <a:spcPts val="60"/>
              </a:spcBef>
            </a:pPr>
            <a:r>
              <a:rPr sz="2400" b="1" spc="-10" dirty="0">
                <a:latin typeface="P052"/>
                <a:cs typeface="P052"/>
              </a:rPr>
              <a:t>Maintaining access</a:t>
            </a:r>
            <a:endParaRPr sz="2400">
              <a:latin typeface="P052"/>
              <a:cs typeface="P05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46265" y="4929581"/>
            <a:ext cx="219392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0"/>
              </a:lnSpc>
            </a:pPr>
            <a:r>
              <a:rPr sz="2400" b="1" dirty="0">
                <a:latin typeface="P052"/>
                <a:cs typeface="P052"/>
              </a:rPr>
              <a:t>Covering</a:t>
            </a:r>
            <a:r>
              <a:rPr sz="2400" b="1" spc="-130" dirty="0">
                <a:latin typeface="P052"/>
                <a:cs typeface="P052"/>
              </a:rPr>
              <a:t> </a:t>
            </a:r>
            <a:r>
              <a:rPr sz="2400" b="1" spc="-10" dirty="0">
                <a:latin typeface="P052"/>
                <a:cs typeface="P052"/>
              </a:rPr>
              <a:t>tracks</a:t>
            </a:r>
            <a:endParaRPr sz="2400">
              <a:latin typeface="P052"/>
              <a:cs typeface="P05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92011" y="4247388"/>
            <a:ext cx="2700655" cy="1621790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2501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70"/>
              </a:spcBef>
            </a:pPr>
            <a:endParaRPr sz="2400">
              <a:latin typeface="Times New Roman"/>
              <a:cs typeface="Times New Roman"/>
            </a:endParaRPr>
          </a:p>
          <a:p>
            <a:pPr marL="254000">
              <a:lnSpc>
                <a:spcPct val="100000"/>
              </a:lnSpc>
            </a:pPr>
            <a:r>
              <a:rPr sz="2400" b="1" dirty="0">
                <a:latin typeface="P052"/>
                <a:cs typeface="P052"/>
              </a:rPr>
              <a:t>Covering</a:t>
            </a:r>
            <a:r>
              <a:rPr sz="2400" b="1" spc="-130" dirty="0">
                <a:latin typeface="P052"/>
                <a:cs typeface="P052"/>
              </a:rPr>
              <a:t> </a:t>
            </a:r>
            <a:r>
              <a:rPr sz="2400" b="1" spc="-10" dirty="0">
                <a:latin typeface="P052"/>
                <a:cs typeface="P052"/>
              </a:rPr>
              <a:t>tracks</a:t>
            </a:r>
            <a:endParaRPr sz="2400">
              <a:latin typeface="P052"/>
              <a:cs typeface="P05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1" y="0"/>
            <a:ext cx="5311140" cy="684428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83782" y="986789"/>
            <a:ext cx="15944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" dirty="0">
                <a:solidFill>
                  <a:srgbClr val="ECD2B6"/>
                </a:solidFill>
                <a:latin typeface="Georgia"/>
                <a:cs typeface="Georgia"/>
              </a:rPr>
              <a:t>Table</a:t>
            </a:r>
            <a:r>
              <a:rPr sz="3200" spc="-145" dirty="0">
                <a:solidFill>
                  <a:srgbClr val="ECD2B6"/>
                </a:solidFill>
                <a:latin typeface="Georgia"/>
                <a:cs typeface="Georgia"/>
              </a:rPr>
              <a:t> </a:t>
            </a:r>
            <a:r>
              <a:rPr sz="3200" spc="-30" dirty="0">
                <a:solidFill>
                  <a:srgbClr val="ECD2B6"/>
                </a:solidFill>
                <a:latin typeface="Georgia"/>
                <a:cs typeface="Georgia"/>
              </a:rPr>
              <a:t>8.1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3202" y="1962150"/>
            <a:ext cx="325755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08634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ECD2B6"/>
                </a:solidFill>
                <a:latin typeface="Georgia"/>
                <a:cs typeface="Georgia"/>
              </a:rPr>
              <a:t>Examples</a:t>
            </a:r>
            <a:r>
              <a:rPr sz="3200" spc="-85" dirty="0">
                <a:solidFill>
                  <a:srgbClr val="ECD2B6"/>
                </a:solidFill>
                <a:latin typeface="Georgia"/>
                <a:cs typeface="Georgia"/>
              </a:rPr>
              <a:t> </a:t>
            </a:r>
            <a:r>
              <a:rPr sz="3200" spc="-25" dirty="0">
                <a:solidFill>
                  <a:srgbClr val="ECD2B6"/>
                </a:solidFill>
                <a:latin typeface="Georgia"/>
                <a:cs typeface="Georgia"/>
              </a:rPr>
              <a:t>of </a:t>
            </a:r>
            <a:r>
              <a:rPr sz="3200" spc="-10" dirty="0">
                <a:solidFill>
                  <a:srgbClr val="ECD2B6"/>
                </a:solidFill>
                <a:latin typeface="Georgia"/>
                <a:cs typeface="Georgia"/>
              </a:rPr>
              <a:t>Intruder</a:t>
            </a:r>
            <a:r>
              <a:rPr sz="3200" spc="-165" dirty="0">
                <a:solidFill>
                  <a:srgbClr val="ECD2B6"/>
                </a:solidFill>
                <a:latin typeface="Georgia"/>
                <a:cs typeface="Georgia"/>
              </a:rPr>
              <a:t> </a:t>
            </a:r>
            <a:r>
              <a:rPr sz="3200" spc="-10" dirty="0">
                <a:solidFill>
                  <a:srgbClr val="ECD2B6"/>
                </a:solidFill>
                <a:latin typeface="Georgia"/>
                <a:cs typeface="Georgia"/>
              </a:rPr>
              <a:t>Behavior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5736" y="6253378"/>
            <a:ext cx="3041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(Table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found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pages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255-256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textbook.)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496" y="1914855"/>
            <a:ext cx="7730490" cy="3898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solidFill>
                  <a:srgbClr val="E2BB92"/>
                </a:solidFill>
                <a:latin typeface="UKIJ Qolyazma"/>
                <a:cs typeface="UKIJ Qolyazma"/>
              </a:rPr>
              <a:t>Security</a:t>
            </a:r>
            <a:r>
              <a:rPr sz="2800" spc="-135" dirty="0">
                <a:solidFill>
                  <a:srgbClr val="E2BB92"/>
                </a:solidFill>
                <a:latin typeface="UKIJ Qolyazma"/>
                <a:cs typeface="UKIJ Qolyazma"/>
              </a:rPr>
              <a:t> </a:t>
            </a:r>
            <a:r>
              <a:rPr sz="2800" spc="-10" dirty="0">
                <a:solidFill>
                  <a:srgbClr val="E2BB92"/>
                </a:solidFill>
                <a:latin typeface="UKIJ Qolyazma"/>
                <a:cs typeface="UKIJ Qolyazma"/>
              </a:rPr>
              <a:t>Intrusion:</a:t>
            </a:r>
            <a:endParaRPr sz="2800">
              <a:latin typeface="UKIJ Qolyazma"/>
              <a:cs typeface="UKIJ Qolyazma"/>
            </a:endParaRPr>
          </a:p>
          <a:p>
            <a:pPr marL="927100" marR="1057910">
              <a:lnSpc>
                <a:spcPct val="100000"/>
              </a:lnSpc>
              <a:spcBef>
                <a:spcPts val="2655"/>
              </a:spcBef>
            </a:pPr>
            <a:r>
              <a:rPr sz="2200" spc="-10" dirty="0">
                <a:solidFill>
                  <a:srgbClr val="FFFFFF"/>
                </a:solidFill>
                <a:latin typeface="UKIJ Qolyazma"/>
                <a:cs typeface="UKIJ Qolyazma"/>
              </a:rPr>
              <a:t>Unauthorized</a:t>
            </a:r>
            <a:r>
              <a:rPr sz="2200" spc="-5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act</a:t>
            </a:r>
            <a:r>
              <a:rPr sz="2200" spc="-4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of</a:t>
            </a:r>
            <a:r>
              <a:rPr sz="2200" spc="-2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UKIJ Qolyazma"/>
                <a:cs typeface="UKIJ Qolyazma"/>
              </a:rPr>
              <a:t>bypassing</a:t>
            </a:r>
            <a:r>
              <a:rPr sz="2200" spc="-6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the</a:t>
            </a:r>
            <a:r>
              <a:rPr sz="2200" spc="-4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UKIJ Qolyazma"/>
                <a:cs typeface="UKIJ Qolyazma"/>
              </a:rPr>
              <a:t>security mechanisms</a:t>
            </a:r>
            <a:r>
              <a:rPr sz="2200" spc="-6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of</a:t>
            </a:r>
            <a:r>
              <a:rPr sz="2200" spc="-3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a</a:t>
            </a:r>
            <a:r>
              <a:rPr sz="2200" spc="-2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UKIJ Qolyazma"/>
                <a:cs typeface="UKIJ Qolyazma"/>
              </a:rPr>
              <a:t>system</a:t>
            </a:r>
            <a:endParaRPr sz="2200">
              <a:latin typeface="UKIJ Qolyazma"/>
              <a:cs typeface="UKIJ Qolyazma"/>
            </a:endParaRPr>
          </a:p>
          <a:p>
            <a:pPr marL="354965" indent="-342265">
              <a:lnSpc>
                <a:spcPct val="100000"/>
              </a:lnSpc>
              <a:spcBef>
                <a:spcPts val="2630"/>
              </a:spcBef>
              <a:buFont typeface="Arial"/>
              <a:buChar char="•"/>
              <a:tabLst>
                <a:tab pos="354965" algn="l"/>
              </a:tabLst>
            </a:pPr>
            <a:r>
              <a:rPr sz="2800" dirty="0">
                <a:solidFill>
                  <a:srgbClr val="E2BB92"/>
                </a:solidFill>
                <a:latin typeface="UKIJ Qolyazma"/>
                <a:cs typeface="UKIJ Qolyazma"/>
              </a:rPr>
              <a:t>Intrusion</a:t>
            </a:r>
            <a:r>
              <a:rPr sz="2800" spc="-145" dirty="0">
                <a:solidFill>
                  <a:srgbClr val="E2BB92"/>
                </a:solidFill>
                <a:latin typeface="UKIJ Qolyazma"/>
                <a:cs typeface="UKIJ Qolyazma"/>
              </a:rPr>
              <a:t> </a:t>
            </a:r>
            <a:r>
              <a:rPr sz="2800" spc="-10" dirty="0">
                <a:solidFill>
                  <a:srgbClr val="E2BB92"/>
                </a:solidFill>
                <a:latin typeface="UKIJ Qolyazma"/>
                <a:cs typeface="UKIJ Qolyazma"/>
              </a:rPr>
              <a:t>Detection:</a:t>
            </a:r>
            <a:endParaRPr sz="2800">
              <a:latin typeface="UKIJ Qolyazma"/>
              <a:cs typeface="UKIJ Qolyazma"/>
            </a:endParaRPr>
          </a:p>
          <a:p>
            <a:pPr marL="927100" marR="5080">
              <a:lnSpc>
                <a:spcPct val="100000"/>
              </a:lnSpc>
              <a:spcBef>
                <a:spcPts val="2655"/>
              </a:spcBef>
            </a:pP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A</a:t>
            </a:r>
            <a:r>
              <a:rPr sz="2200" spc="-8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hardware</a:t>
            </a:r>
            <a:r>
              <a:rPr sz="2200" spc="-6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or</a:t>
            </a:r>
            <a:r>
              <a:rPr sz="2200" spc="-7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software</a:t>
            </a:r>
            <a:r>
              <a:rPr sz="2200" spc="-7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function</a:t>
            </a:r>
            <a:r>
              <a:rPr sz="2200" spc="-9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that</a:t>
            </a:r>
            <a:r>
              <a:rPr sz="2200" spc="-7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gathers</a:t>
            </a:r>
            <a:r>
              <a:rPr sz="2200" spc="-8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UKIJ Qolyazma"/>
                <a:cs typeface="UKIJ Qolyazma"/>
              </a:rPr>
              <a:t>and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analyzes</a:t>
            </a:r>
            <a:r>
              <a:rPr sz="2200" spc="-9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information</a:t>
            </a:r>
            <a:r>
              <a:rPr sz="2200" spc="-12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from</a:t>
            </a:r>
            <a:r>
              <a:rPr sz="2200" spc="-9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various</a:t>
            </a:r>
            <a:r>
              <a:rPr sz="2200" spc="-11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areas</a:t>
            </a:r>
            <a:r>
              <a:rPr sz="2200" spc="-9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within</a:t>
            </a:r>
            <a:r>
              <a:rPr sz="2200" spc="-12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UKIJ Qolyazma"/>
                <a:cs typeface="UKIJ Qolyazma"/>
              </a:rPr>
              <a:t>a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computer</a:t>
            </a:r>
            <a:r>
              <a:rPr sz="2200" spc="-6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or</a:t>
            </a:r>
            <a:r>
              <a:rPr sz="2200" spc="-6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a</a:t>
            </a:r>
            <a:r>
              <a:rPr sz="2200" spc="-6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network</a:t>
            </a:r>
            <a:r>
              <a:rPr sz="2200" spc="-7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to</a:t>
            </a:r>
            <a:r>
              <a:rPr sz="2200" spc="-7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identify</a:t>
            </a:r>
            <a:r>
              <a:rPr sz="2200" spc="-10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dirty="0">
                <a:solidFill>
                  <a:srgbClr val="FFFFFF"/>
                </a:solidFill>
                <a:latin typeface="UKIJ Qolyazma"/>
                <a:cs typeface="UKIJ Qolyazma"/>
              </a:rPr>
              <a:t>possible</a:t>
            </a:r>
            <a:r>
              <a:rPr sz="2200" spc="-9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UKIJ Qolyazma"/>
                <a:cs typeface="UKIJ Qolyazma"/>
              </a:rPr>
              <a:t>security intrusions</a:t>
            </a:r>
            <a:endParaRPr sz="2200">
              <a:latin typeface="UKIJ Qolyazma"/>
              <a:cs typeface="UKIJ Qolyaz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975" rIns="0" bIns="0" rtlCol="0">
            <a:spAutoFit/>
          </a:bodyPr>
          <a:lstStyle/>
          <a:p>
            <a:pPr marL="22358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Definitions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4852" y="99517"/>
            <a:ext cx="735965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0" marR="5080" indent="-2966085">
              <a:lnSpc>
                <a:spcPct val="100000"/>
              </a:lnSpc>
              <a:spcBef>
                <a:spcPts val="100"/>
              </a:spcBef>
            </a:pPr>
            <a:r>
              <a:rPr sz="4800" spc="-35" dirty="0"/>
              <a:t>Intrusion</a:t>
            </a:r>
            <a:r>
              <a:rPr sz="4800" spc="-204" dirty="0"/>
              <a:t> </a:t>
            </a:r>
            <a:r>
              <a:rPr sz="4800" dirty="0"/>
              <a:t>Detection</a:t>
            </a:r>
            <a:r>
              <a:rPr sz="4800" spc="-215" dirty="0"/>
              <a:t> </a:t>
            </a:r>
            <a:r>
              <a:rPr sz="4800" spc="-10" dirty="0"/>
              <a:t>System (IDS)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4521517" y="2061781"/>
            <a:ext cx="4216400" cy="948690"/>
            <a:chOff x="4521517" y="2061781"/>
            <a:chExt cx="4216400" cy="9486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6279" y="2066544"/>
              <a:ext cx="4206239" cy="93878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26279" y="3007613"/>
              <a:ext cx="4206240" cy="0"/>
            </a:xfrm>
            <a:custGeom>
              <a:avLst/>
              <a:gdLst/>
              <a:ahLst/>
              <a:cxnLst/>
              <a:rect l="l" t="t" r="r" b="b"/>
              <a:pathLst>
                <a:path w="4206240">
                  <a:moveTo>
                    <a:pt x="0" y="0"/>
                  </a:moveTo>
                  <a:lnTo>
                    <a:pt x="4206239" y="0"/>
                  </a:lnTo>
                </a:path>
              </a:pathLst>
            </a:custGeom>
            <a:ln w="4572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26279" y="2066544"/>
              <a:ext cx="4206240" cy="939165"/>
            </a:xfrm>
            <a:custGeom>
              <a:avLst/>
              <a:gdLst/>
              <a:ahLst/>
              <a:cxnLst/>
              <a:rect l="l" t="t" r="r" b="b"/>
              <a:pathLst>
                <a:path w="4206240" h="939164">
                  <a:moveTo>
                    <a:pt x="4206239" y="0"/>
                  </a:moveTo>
                  <a:lnTo>
                    <a:pt x="0" y="0"/>
                  </a:lnTo>
                  <a:lnTo>
                    <a:pt x="0" y="938784"/>
                  </a:lnTo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34805" y="2066544"/>
              <a:ext cx="0" cy="939165"/>
            </a:xfrm>
            <a:custGeom>
              <a:avLst/>
              <a:gdLst/>
              <a:ahLst/>
              <a:cxnLst/>
              <a:rect l="l" t="t" r="r" b="b"/>
              <a:pathLst>
                <a:path h="939164">
                  <a:moveTo>
                    <a:pt x="0" y="0"/>
                  </a:moveTo>
                  <a:lnTo>
                    <a:pt x="0" y="938783"/>
                  </a:lnTo>
                </a:path>
              </a:pathLst>
            </a:custGeom>
            <a:ln w="4572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6279" y="2066544"/>
              <a:ext cx="4206239" cy="9387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26279" y="2066544"/>
              <a:ext cx="4206240" cy="939165"/>
            </a:xfrm>
            <a:custGeom>
              <a:avLst/>
              <a:gdLst/>
              <a:ahLst/>
              <a:cxnLst/>
              <a:rect l="l" t="t" r="r" b="b"/>
              <a:pathLst>
                <a:path w="4206240" h="939164">
                  <a:moveTo>
                    <a:pt x="0" y="938784"/>
                  </a:moveTo>
                  <a:lnTo>
                    <a:pt x="4206239" y="938784"/>
                  </a:lnTo>
                  <a:lnTo>
                    <a:pt x="4206239" y="0"/>
                  </a:lnTo>
                  <a:lnTo>
                    <a:pt x="0" y="0"/>
                  </a:lnTo>
                  <a:lnTo>
                    <a:pt x="0" y="938784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30852" y="2128265"/>
            <a:ext cx="4197350" cy="7620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13485" marR="443230" indent="-758190">
              <a:lnSpc>
                <a:spcPct val="101299"/>
              </a:lnSpc>
              <a:spcBef>
                <a:spcPts val="60"/>
              </a:spcBef>
            </a:pPr>
            <a:r>
              <a:rPr sz="2400" b="1" dirty="0">
                <a:latin typeface="P052"/>
                <a:cs typeface="P052"/>
              </a:rPr>
              <a:t>Comprises</a:t>
            </a:r>
            <a:r>
              <a:rPr sz="2400" b="1" spc="-55" dirty="0">
                <a:latin typeface="P052"/>
                <a:cs typeface="P052"/>
              </a:rPr>
              <a:t> </a:t>
            </a:r>
            <a:r>
              <a:rPr sz="2400" b="1" dirty="0">
                <a:latin typeface="P052"/>
                <a:cs typeface="P052"/>
              </a:rPr>
              <a:t>three</a:t>
            </a:r>
            <a:r>
              <a:rPr sz="2400" b="1" spc="-60" dirty="0">
                <a:latin typeface="P052"/>
                <a:cs typeface="P052"/>
              </a:rPr>
              <a:t> </a:t>
            </a:r>
            <a:r>
              <a:rPr sz="2400" b="1" spc="-10" dirty="0">
                <a:latin typeface="P052"/>
                <a:cs typeface="P052"/>
              </a:rPr>
              <a:t>logical components:</a:t>
            </a:r>
            <a:endParaRPr sz="2400">
              <a:latin typeface="P052"/>
              <a:cs typeface="P05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26279" y="3040379"/>
            <a:ext cx="4206240" cy="2636520"/>
          </a:xfrm>
          <a:custGeom>
            <a:avLst/>
            <a:gdLst/>
            <a:ahLst/>
            <a:cxnLst/>
            <a:rect l="l" t="t" r="r" b="b"/>
            <a:pathLst>
              <a:path w="4206240" h="2636520">
                <a:moveTo>
                  <a:pt x="0" y="2636520"/>
                </a:moveTo>
                <a:lnTo>
                  <a:pt x="4206239" y="2636520"/>
                </a:lnTo>
                <a:lnTo>
                  <a:pt x="4206239" y="0"/>
                </a:lnTo>
                <a:lnTo>
                  <a:pt x="0" y="0"/>
                </a:lnTo>
                <a:lnTo>
                  <a:pt x="0" y="2636520"/>
                </a:lnTo>
                <a:close/>
              </a:path>
            </a:pathLst>
          </a:custGeom>
          <a:ln w="9144">
            <a:solidFill>
              <a:srgbClr val="EDD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21708" y="3035807"/>
            <a:ext cx="4215765" cy="2646045"/>
          </a:xfrm>
          <a:prstGeom prst="rect">
            <a:avLst/>
          </a:prstGeom>
          <a:solidFill>
            <a:srgbClr val="EDD2CF"/>
          </a:solidFill>
        </p:spPr>
        <p:txBody>
          <a:bodyPr vert="horz" wrap="square" lIns="0" tIns="99060" rIns="0" bIns="0" rtlCol="0">
            <a:spAutoFit/>
          </a:bodyPr>
          <a:lstStyle/>
          <a:p>
            <a:pPr marL="360045" indent="-227329">
              <a:lnSpc>
                <a:spcPct val="100000"/>
              </a:lnSpc>
              <a:spcBef>
                <a:spcPts val="780"/>
              </a:spcBef>
              <a:buFont typeface="UKIJ Qolyazma"/>
              <a:buChar char="•"/>
              <a:tabLst>
                <a:tab pos="360045" algn="l"/>
              </a:tabLst>
            </a:pPr>
            <a:r>
              <a:rPr sz="2400" b="1" spc="-310" dirty="0">
                <a:latin typeface="Verdana"/>
                <a:cs typeface="Verdana"/>
              </a:rPr>
              <a:t>Sensors</a:t>
            </a:r>
            <a:r>
              <a:rPr sz="2400" b="1" spc="-120" dirty="0">
                <a:latin typeface="Verdana"/>
                <a:cs typeface="Verdana"/>
              </a:rPr>
              <a:t> </a:t>
            </a:r>
            <a:r>
              <a:rPr sz="2400" b="1" spc="-155" dirty="0">
                <a:latin typeface="Verdana"/>
                <a:cs typeface="Verdana"/>
              </a:rPr>
              <a:t>-</a:t>
            </a:r>
            <a:r>
              <a:rPr sz="2400" b="1" spc="-114" dirty="0">
                <a:latin typeface="Verdana"/>
                <a:cs typeface="Verdana"/>
              </a:rPr>
              <a:t> </a:t>
            </a:r>
            <a:r>
              <a:rPr sz="2400" b="1" spc="-135" dirty="0">
                <a:latin typeface="Verdana"/>
                <a:cs typeface="Verdana"/>
              </a:rPr>
              <a:t>collect</a:t>
            </a:r>
            <a:r>
              <a:rPr sz="2400" b="1" spc="-120" dirty="0">
                <a:latin typeface="Verdana"/>
                <a:cs typeface="Verdana"/>
              </a:rPr>
              <a:t> </a:t>
            </a:r>
            <a:r>
              <a:rPr sz="2400" b="1" spc="-20" dirty="0">
                <a:latin typeface="Verdana"/>
                <a:cs typeface="Verdana"/>
              </a:rPr>
              <a:t>data</a:t>
            </a:r>
            <a:endParaRPr sz="2400" dirty="0">
              <a:latin typeface="Verdana"/>
              <a:cs typeface="Verdana"/>
            </a:endParaRPr>
          </a:p>
          <a:p>
            <a:pPr marL="360045" marR="359410" indent="-227329">
              <a:lnSpc>
                <a:spcPts val="2640"/>
              </a:lnSpc>
              <a:spcBef>
                <a:spcPts val="1055"/>
              </a:spcBef>
              <a:buFont typeface="UKIJ Qolyazma"/>
              <a:buChar char="•"/>
              <a:tabLst>
                <a:tab pos="361315" algn="l"/>
              </a:tabLst>
            </a:pPr>
            <a:r>
              <a:rPr sz="2400" b="1" spc="-229" dirty="0">
                <a:latin typeface="Verdana"/>
                <a:cs typeface="Verdana"/>
              </a:rPr>
              <a:t>Analyzers</a:t>
            </a:r>
            <a:r>
              <a:rPr sz="2400" b="1" spc="-120" dirty="0">
                <a:latin typeface="Verdana"/>
                <a:cs typeface="Verdana"/>
              </a:rPr>
              <a:t> </a:t>
            </a:r>
            <a:r>
              <a:rPr sz="2400" b="1" spc="-155" dirty="0">
                <a:latin typeface="Verdana"/>
                <a:cs typeface="Verdana"/>
              </a:rPr>
              <a:t>-</a:t>
            </a:r>
            <a:r>
              <a:rPr sz="2400" b="1" spc="-114" dirty="0">
                <a:latin typeface="Verdana"/>
                <a:cs typeface="Verdana"/>
              </a:rPr>
              <a:t> </a:t>
            </a:r>
            <a:r>
              <a:rPr sz="2400" b="1" spc="-220" dirty="0">
                <a:latin typeface="Verdana"/>
                <a:cs typeface="Verdana"/>
              </a:rPr>
              <a:t>determine</a:t>
            </a:r>
            <a:r>
              <a:rPr sz="2400" b="1" spc="-120" dirty="0">
                <a:latin typeface="Verdana"/>
                <a:cs typeface="Verdana"/>
              </a:rPr>
              <a:t> </a:t>
            </a:r>
            <a:r>
              <a:rPr sz="2400" b="1" spc="-330" dirty="0">
                <a:latin typeface="Verdana"/>
                <a:cs typeface="Verdana"/>
              </a:rPr>
              <a:t>if 	</a:t>
            </a:r>
            <a:r>
              <a:rPr sz="2400" b="1" spc="-305" dirty="0">
                <a:latin typeface="Verdana"/>
                <a:cs typeface="Verdana"/>
              </a:rPr>
              <a:t>intrusion</a:t>
            </a:r>
            <a:r>
              <a:rPr sz="2400" b="1" spc="-120" dirty="0">
                <a:latin typeface="Verdana"/>
                <a:cs typeface="Verdana"/>
              </a:rPr>
              <a:t> </a:t>
            </a:r>
            <a:r>
              <a:rPr sz="2400" b="1" spc="-229" dirty="0">
                <a:latin typeface="Verdana"/>
                <a:cs typeface="Verdana"/>
              </a:rPr>
              <a:t>has</a:t>
            </a:r>
            <a:r>
              <a:rPr sz="2400" b="1" spc="-120" dirty="0">
                <a:latin typeface="Verdana"/>
                <a:cs typeface="Verdana"/>
              </a:rPr>
              <a:t> </a:t>
            </a:r>
            <a:r>
              <a:rPr sz="2400" b="1" spc="-25" dirty="0">
                <a:latin typeface="Verdana"/>
                <a:cs typeface="Verdana"/>
              </a:rPr>
              <a:t>occurred</a:t>
            </a:r>
            <a:endParaRPr sz="2400" dirty="0">
              <a:latin typeface="Verdana"/>
              <a:cs typeface="Verdana"/>
            </a:endParaRPr>
          </a:p>
          <a:p>
            <a:pPr marL="360045" marR="302895" indent="-227329">
              <a:lnSpc>
                <a:spcPts val="2650"/>
              </a:lnSpc>
              <a:spcBef>
                <a:spcPts val="1000"/>
              </a:spcBef>
              <a:buFont typeface="UKIJ Qolyazma"/>
              <a:buChar char="•"/>
              <a:tabLst>
                <a:tab pos="361315" algn="l"/>
              </a:tabLst>
            </a:pPr>
            <a:r>
              <a:rPr sz="2400" b="1" spc="-325" dirty="0">
                <a:latin typeface="Verdana"/>
                <a:cs typeface="Verdana"/>
              </a:rPr>
              <a:t>User</a:t>
            </a:r>
            <a:r>
              <a:rPr sz="2400" b="1" spc="-125" dirty="0">
                <a:latin typeface="Verdana"/>
                <a:cs typeface="Verdana"/>
              </a:rPr>
              <a:t> </a:t>
            </a:r>
            <a:r>
              <a:rPr sz="2400" b="1" spc="-200" dirty="0">
                <a:latin typeface="Verdana"/>
                <a:cs typeface="Verdana"/>
              </a:rPr>
              <a:t>interface</a:t>
            </a:r>
            <a:r>
              <a:rPr sz="2400" b="1" spc="-114" dirty="0">
                <a:latin typeface="Verdana"/>
                <a:cs typeface="Verdana"/>
              </a:rPr>
              <a:t> </a:t>
            </a:r>
            <a:r>
              <a:rPr sz="2400" b="1" spc="-155" dirty="0">
                <a:latin typeface="Verdana"/>
                <a:cs typeface="Verdana"/>
              </a:rPr>
              <a:t>-</a:t>
            </a:r>
            <a:r>
              <a:rPr sz="2400" b="1" spc="-120" dirty="0">
                <a:latin typeface="Verdana"/>
                <a:cs typeface="Verdana"/>
              </a:rPr>
              <a:t> </a:t>
            </a:r>
            <a:r>
              <a:rPr sz="2400" b="1" spc="-275" dirty="0">
                <a:latin typeface="Verdana"/>
                <a:cs typeface="Verdana"/>
              </a:rPr>
              <a:t>view 	</a:t>
            </a:r>
            <a:r>
              <a:rPr sz="2400" b="1" spc="-254" dirty="0">
                <a:latin typeface="Verdana"/>
                <a:cs typeface="Verdana"/>
              </a:rPr>
              <a:t>output</a:t>
            </a:r>
            <a:r>
              <a:rPr sz="2400" b="1" spc="-145" dirty="0">
                <a:latin typeface="Verdana"/>
                <a:cs typeface="Verdana"/>
              </a:rPr>
              <a:t> </a:t>
            </a:r>
            <a:r>
              <a:rPr sz="2400" b="1" spc="-270" dirty="0">
                <a:latin typeface="Verdana"/>
                <a:cs typeface="Verdana"/>
              </a:rPr>
              <a:t>or</a:t>
            </a:r>
            <a:r>
              <a:rPr sz="2400" b="1" spc="-145" dirty="0">
                <a:latin typeface="Verdana"/>
                <a:cs typeface="Verdana"/>
              </a:rPr>
              <a:t> </a:t>
            </a:r>
            <a:r>
              <a:rPr sz="2400" b="1" spc="-204" dirty="0">
                <a:latin typeface="Verdana"/>
                <a:cs typeface="Verdana"/>
              </a:rPr>
              <a:t>control</a:t>
            </a:r>
            <a:r>
              <a:rPr sz="2400" b="1" spc="-145" dirty="0">
                <a:latin typeface="Verdana"/>
                <a:cs typeface="Verdana"/>
              </a:rPr>
              <a:t> </a:t>
            </a:r>
            <a:r>
              <a:rPr sz="2400" b="1" spc="-285" dirty="0">
                <a:latin typeface="Verdana"/>
                <a:cs typeface="Verdana"/>
              </a:rPr>
              <a:t>system 	</a:t>
            </a:r>
            <a:r>
              <a:rPr sz="2400" b="1" spc="-70" dirty="0">
                <a:latin typeface="Verdana"/>
                <a:cs typeface="Verdana"/>
              </a:rPr>
              <a:t>behavior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0200" y="1698117"/>
            <a:ext cx="3637279" cy="410781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360"/>
              </a:spcBef>
              <a:buClr>
                <a:srgbClr val="E2BB92"/>
              </a:buClr>
              <a:buSzPct val="140476"/>
              <a:buFont typeface="Arial"/>
              <a:buChar char="•"/>
              <a:tabLst>
                <a:tab pos="584200" algn="l"/>
              </a:tabLst>
            </a:pPr>
            <a:r>
              <a:rPr sz="2100" spc="-35" dirty="0">
                <a:solidFill>
                  <a:srgbClr val="FFFFFF"/>
                </a:solidFill>
                <a:latin typeface="Georgia"/>
                <a:cs typeface="Georgia"/>
              </a:rPr>
              <a:t>Host-</a:t>
            </a:r>
            <a:r>
              <a:rPr sz="2100" dirty="0">
                <a:solidFill>
                  <a:srgbClr val="FFFFFF"/>
                </a:solidFill>
                <a:latin typeface="Georgia"/>
                <a:cs typeface="Georgia"/>
              </a:rPr>
              <a:t>based</a:t>
            </a:r>
            <a:r>
              <a:rPr sz="2100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100" dirty="0">
                <a:solidFill>
                  <a:srgbClr val="FFFFFF"/>
                </a:solidFill>
                <a:latin typeface="Georgia"/>
                <a:cs typeface="Georgia"/>
              </a:rPr>
              <a:t>IDS</a:t>
            </a:r>
            <a:r>
              <a:rPr sz="21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Georgia"/>
                <a:cs typeface="Georgia"/>
              </a:rPr>
              <a:t>(HIDS)</a:t>
            </a:r>
            <a:endParaRPr sz="2100">
              <a:latin typeface="Georgia"/>
              <a:cs typeface="Georgia"/>
            </a:endParaRPr>
          </a:p>
          <a:p>
            <a:pPr marL="819150" marR="5080" lvl="1" indent="-457200">
              <a:lnSpc>
                <a:spcPct val="80000"/>
              </a:lnSpc>
              <a:spcBef>
                <a:spcPts val="1225"/>
              </a:spcBef>
              <a:buClr>
                <a:srgbClr val="E2BB92"/>
              </a:buClr>
              <a:buSzPct val="140000"/>
              <a:buFont typeface="Arial"/>
              <a:buChar char="•"/>
              <a:tabLst>
                <a:tab pos="819150" algn="l"/>
              </a:tabLst>
            </a:pP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Monitors</a:t>
            </a:r>
            <a:r>
              <a:rPr sz="15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1500" spc="-20" dirty="0">
                <a:solidFill>
                  <a:srgbClr val="FFFFFF"/>
                </a:solidFill>
                <a:latin typeface="Georgia"/>
                <a:cs typeface="Georgia"/>
              </a:rPr>
              <a:t> characteristics</a:t>
            </a:r>
            <a:r>
              <a:rPr sz="15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15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single</a:t>
            </a:r>
            <a:r>
              <a:rPr sz="15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host</a:t>
            </a:r>
            <a:r>
              <a:rPr sz="15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for</a:t>
            </a:r>
            <a:r>
              <a:rPr sz="15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suspicious</a:t>
            </a:r>
            <a:r>
              <a:rPr sz="15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Georgia"/>
                <a:cs typeface="Georgia"/>
              </a:rPr>
              <a:t>activity</a:t>
            </a:r>
            <a:endParaRPr sz="1500">
              <a:latin typeface="Georgia"/>
              <a:cs typeface="Georgia"/>
            </a:endParaRPr>
          </a:p>
          <a:p>
            <a:pPr marL="584200" indent="-571500">
              <a:lnSpc>
                <a:spcPts val="2270"/>
              </a:lnSpc>
              <a:spcBef>
                <a:spcPts val="675"/>
              </a:spcBef>
              <a:buClr>
                <a:srgbClr val="E2BB92"/>
              </a:buClr>
              <a:buSzPct val="140476"/>
              <a:buFont typeface="Arial"/>
              <a:buChar char="•"/>
              <a:tabLst>
                <a:tab pos="584200" algn="l"/>
              </a:tabLst>
            </a:pPr>
            <a:r>
              <a:rPr sz="2100" dirty="0">
                <a:solidFill>
                  <a:srgbClr val="FFFFFF"/>
                </a:solidFill>
                <a:latin typeface="Georgia"/>
                <a:cs typeface="Georgia"/>
              </a:rPr>
              <a:t>Network-based</a:t>
            </a:r>
            <a:r>
              <a:rPr sz="2100" spc="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Georgia"/>
                <a:cs typeface="Georgia"/>
              </a:rPr>
              <a:t>IDS</a:t>
            </a:r>
            <a:endParaRPr sz="2100">
              <a:latin typeface="Georgia"/>
              <a:cs typeface="Georgia"/>
            </a:endParaRPr>
          </a:p>
          <a:p>
            <a:pPr marL="584200">
              <a:lnSpc>
                <a:spcPts val="2270"/>
              </a:lnSpc>
            </a:pPr>
            <a:r>
              <a:rPr sz="2100" spc="-10" dirty="0">
                <a:solidFill>
                  <a:srgbClr val="FFFFFF"/>
                </a:solidFill>
                <a:latin typeface="Georgia"/>
                <a:cs typeface="Georgia"/>
              </a:rPr>
              <a:t>(NIDS)</a:t>
            </a:r>
            <a:endParaRPr sz="2100">
              <a:latin typeface="Georgia"/>
              <a:cs typeface="Georgia"/>
            </a:endParaRPr>
          </a:p>
          <a:p>
            <a:pPr marL="819150" marR="35560" lvl="1" indent="-457200">
              <a:lnSpc>
                <a:spcPct val="80000"/>
              </a:lnSpc>
              <a:spcBef>
                <a:spcPts val="1225"/>
              </a:spcBef>
              <a:buClr>
                <a:srgbClr val="E2BB92"/>
              </a:buClr>
              <a:buSzPct val="140000"/>
              <a:buFont typeface="Arial"/>
              <a:buChar char="•"/>
              <a:tabLst>
                <a:tab pos="819150" algn="l"/>
              </a:tabLst>
            </a:pP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Monitors</a:t>
            </a:r>
            <a:r>
              <a:rPr sz="15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network</a:t>
            </a:r>
            <a:r>
              <a:rPr sz="15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traffic</a:t>
            </a:r>
            <a:r>
              <a:rPr sz="15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analyzes</a:t>
            </a:r>
            <a:r>
              <a:rPr sz="15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network,</a:t>
            </a:r>
            <a:r>
              <a:rPr sz="1500" spc="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Georgia"/>
                <a:cs typeface="Georgia"/>
              </a:rPr>
              <a:t>transport,</a:t>
            </a:r>
            <a:r>
              <a:rPr sz="1500" spc="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application</a:t>
            </a:r>
            <a:r>
              <a:rPr sz="15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protocols</a:t>
            </a:r>
            <a:r>
              <a:rPr sz="15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500" spc="-10" dirty="0">
                <a:solidFill>
                  <a:srgbClr val="FFFFFF"/>
                </a:solidFill>
                <a:latin typeface="Georgia"/>
                <a:cs typeface="Georgia"/>
              </a:rPr>
              <a:t> identify </a:t>
            </a: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suspicious</a:t>
            </a:r>
            <a:r>
              <a:rPr sz="15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Georgia"/>
                <a:cs typeface="Georgia"/>
              </a:rPr>
              <a:t>activity</a:t>
            </a:r>
            <a:endParaRPr sz="1500">
              <a:latin typeface="Georgia"/>
              <a:cs typeface="Georgia"/>
            </a:endParaRPr>
          </a:p>
          <a:p>
            <a:pPr marL="584200" indent="-571500">
              <a:lnSpc>
                <a:spcPct val="100000"/>
              </a:lnSpc>
              <a:spcBef>
                <a:spcPts val="670"/>
              </a:spcBef>
              <a:buClr>
                <a:srgbClr val="E2BB92"/>
              </a:buClr>
              <a:buSzPct val="140476"/>
              <a:buFont typeface="Arial"/>
              <a:buChar char="•"/>
              <a:tabLst>
                <a:tab pos="584200" algn="l"/>
              </a:tabLst>
            </a:pPr>
            <a:r>
              <a:rPr sz="2100" dirty="0">
                <a:solidFill>
                  <a:srgbClr val="FFFFFF"/>
                </a:solidFill>
                <a:latin typeface="Georgia"/>
                <a:cs typeface="Georgia"/>
              </a:rPr>
              <a:t>Distributed</a:t>
            </a:r>
            <a:r>
              <a:rPr sz="21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100" dirty="0">
                <a:solidFill>
                  <a:srgbClr val="FFFFFF"/>
                </a:solidFill>
                <a:latin typeface="Georgia"/>
                <a:cs typeface="Georgia"/>
              </a:rPr>
              <a:t>or</a:t>
            </a:r>
            <a:r>
              <a:rPr sz="21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100" dirty="0">
                <a:solidFill>
                  <a:srgbClr val="FFFFFF"/>
                </a:solidFill>
                <a:latin typeface="Georgia"/>
                <a:cs typeface="Georgia"/>
              </a:rPr>
              <a:t>hybrid</a:t>
            </a:r>
            <a:r>
              <a:rPr sz="21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Georgia"/>
                <a:cs typeface="Georgia"/>
              </a:rPr>
              <a:t>IDS</a:t>
            </a:r>
            <a:endParaRPr sz="2100">
              <a:latin typeface="Georgia"/>
              <a:cs typeface="Georgia"/>
            </a:endParaRPr>
          </a:p>
          <a:p>
            <a:pPr marL="819150" marR="293370" lvl="1" indent="-457200">
              <a:lnSpc>
                <a:spcPct val="80000"/>
              </a:lnSpc>
              <a:spcBef>
                <a:spcPts val="1225"/>
              </a:spcBef>
              <a:buClr>
                <a:srgbClr val="E2BB92"/>
              </a:buClr>
              <a:buSzPct val="140000"/>
              <a:buFont typeface="Arial"/>
              <a:buChar char="•"/>
              <a:tabLst>
                <a:tab pos="819150" algn="l"/>
              </a:tabLst>
            </a:pP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Combines</a:t>
            </a:r>
            <a:r>
              <a:rPr sz="15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information</a:t>
            </a:r>
            <a:r>
              <a:rPr sz="15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from</a:t>
            </a:r>
            <a:r>
              <a:rPr sz="15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number</a:t>
            </a:r>
            <a:r>
              <a:rPr sz="15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15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Georgia"/>
                <a:cs typeface="Georgia"/>
              </a:rPr>
              <a:t>sensors,</a:t>
            </a:r>
            <a:r>
              <a:rPr sz="15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often</a:t>
            </a:r>
            <a:r>
              <a:rPr sz="15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Georgia"/>
                <a:cs typeface="Georgia"/>
              </a:rPr>
              <a:t>both </a:t>
            </a: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host</a:t>
            </a:r>
            <a:r>
              <a:rPr sz="15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15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network</a:t>
            </a:r>
            <a:r>
              <a:rPr sz="15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based,</a:t>
            </a:r>
            <a:r>
              <a:rPr sz="15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sz="15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1500" spc="-10" dirty="0">
                <a:solidFill>
                  <a:srgbClr val="FFFFFF"/>
                </a:solidFill>
                <a:latin typeface="Georgia"/>
                <a:cs typeface="Georgia"/>
              </a:rPr>
              <a:t>central </a:t>
            </a: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analyzer that</a:t>
            </a:r>
            <a:r>
              <a:rPr sz="15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is</a:t>
            </a:r>
            <a:r>
              <a:rPr sz="15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able</a:t>
            </a:r>
            <a:r>
              <a:rPr sz="15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1500" spc="-10" dirty="0">
                <a:solidFill>
                  <a:srgbClr val="FFFFFF"/>
                </a:solidFill>
                <a:latin typeface="Georgia"/>
                <a:cs typeface="Georgia"/>
              </a:rPr>
              <a:t>better </a:t>
            </a: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identify</a:t>
            </a:r>
            <a:r>
              <a:rPr sz="15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15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respond</a:t>
            </a:r>
            <a:r>
              <a:rPr sz="15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1500" dirty="0">
                <a:solidFill>
                  <a:srgbClr val="FFFFFF"/>
                </a:solidFill>
                <a:latin typeface="Georgia"/>
                <a:cs typeface="Georgia"/>
              </a:rPr>
              <a:t>intrusion</a:t>
            </a:r>
            <a:r>
              <a:rPr sz="1500" spc="-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Georgia"/>
                <a:cs typeface="Georgia"/>
              </a:rPr>
              <a:t>activity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831" y="938783"/>
            <a:ext cx="8784336" cy="49804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652" y="414909"/>
            <a:ext cx="55518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IDS</a:t>
            </a:r>
            <a:r>
              <a:rPr spc="-325" dirty="0"/>
              <a:t> </a:t>
            </a:r>
            <a:r>
              <a:rPr spc="-3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3556" y="2243471"/>
            <a:ext cx="2065655" cy="3422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200" b="1" spc="-330" dirty="0">
                <a:latin typeface="Verdana"/>
                <a:cs typeface="Verdana"/>
              </a:rPr>
              <a:t>Run</a:t>
            </a:r>
            <a:r>
              <a:rPr sz="2200" b="1" spc="-120" dirty="0">
                <a:latin typeface="Verdana"/>
                <a:cs typeface="Verdana"/>
              </a:rPr>
              <a:t> </a:t>
            </a:r>
            <a:r>
              <a:rPr sz="2200" b="1" spc="-185" dirty="0">
                <a:latin typeface="Verdana"/>
                <a:cs typeface="Verdana"/>
              </a:rPr>
              <a:t>continually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4944" y="1703832"/>
            <a:ext cx="2423160" cy="1454150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2190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25"/>
              </a:spcBef>
            </a:pPr>
            <a:endParaRPr sz="2200">
              <a:latin typeface="Times New Roman"/>
              <a:cs typeface="Times New Roman"/>
            </a:endParaRPr>
          </a:p>
          <a:p>
            <a:pPr marL="178435">
              <a:lnSpc>
                <a:spcPct val="100000"/>
              </a:lnSpc>
            </a:pPr>
            <a:r>
              <a:rPr sz="2200" b="1" spc="-330" dirty="0">
                <a:latin typeface="Verdana"/>
                <a:cs typeface="Verdana"/>
              </a:rPr>
              <a:t>Run</a:t>
            </a:r>
            <a:r>
              <a:rPr sz="2200" b="1" spc="-120" dirty="0">
                <a:latin typeface="Verdana"/>
                <a:cs typeface="Verdana"/>
              </a:rPr>
              <a:t> </a:t>
            </a:r>
            <a:r>
              <a:rPr sz="2200" b="1" spc="-100" dirty="0">
                <a:latin typeface="Verdana"/>
                <a:cs typeface="Verdana"/>
              </a:rPr>
              <a:t>continually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6503" y="2243471"/>
            <a:ext cx="2110740" cy="3422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200" b="1" spc="-245" dirty="0">
                <a:latin typeface="Verdana"/>
                <a:cs typeface="Verdana"/>
              </a:rPr>
              <a:t>Be</a:t>
            </a:r>
            <a:r>
              <a:rPr sz="2200" b="1" spc="-110" dirty="0">
                <a:latin typeface="Verdana"/>
                <a:cs typeface="Verdana"/>
              </a:rPr>
              <a:t> </a:t>
            </a:r>
            <a:r>
              <a:rPr sz="2200" b="1" spc="-245" dirty="0">
                <a:latin typeface="Verdana"/>
                <a:cs typeface="Verdana"/>
              </a:rPr>
              <a:t>fault</a:t>
            </a:r>
            <a:r>
              <a:rPr sz="2200" b="1" spc="-100" dirty="0">
                <a:latin typeface="Verdana"/>
                <a:cs typeface="Verdana"/>
              </a:rPr>
              <a:t> </a:t>
            </a:r>
            <a:r>
              <a:rPr sz="2200" b="1" spc="-220" dirty="0">
                <a:latin typeface="Verdana"/>
                <a:cs typeface="Verdana"/>
              </a:rPr>
              <a:t>tolerant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0420" y="1703832"/>
            <a:ext cx="2423160" cy="1454150"/>
          </a:xfrm>
          <a:prstGeom prst="rect">
            <a:avLst/>
          </a:prstGeom>
          <a:solidFill>
            <a:srgbClr val="A96C2B"/>
          </a:solidFill>
        </p:spPr>
        <p:txBody>
          <a:bodyPr vert="horz" wrap="square" lIns="0" tIns="2190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25"/>
              </a:spcBef>
            </a:pPr>
            <a:endParaRPr sz="2200">
              <a:latin typeface="Times New Roman"/>
              <a:cs typeface="Times New Roman"/>
            </a:endParaRPr>
          </a:p>
          <a:p>
            <a:pPr marL="155575">
              <a:lnSpc>
                <a:spcPct val="100000"/>
              </a:lnSpc>
            </a:pPr>
            <a:r>
              <a:rPr sz="2200" b="1" spc="-245" dirty="0">
                <a:latin typeface="Verdana"/>
                <a:cs typeface="Verdana"/>
              </a:rPr>
              <a:t>Be</a:t>
            </a:r>
            <a:r>
              <a:rPr sz="2200" b="1" spc="-110" dirty="0">
                <a:latin typeface="Verdana"/>
                <a:cs typeface="Verdana"/>
              </a:rPr>
              <a:t> </a:t>
            </a:r>
            <a:r>
              <a:rPr sz="2200" b="1" spc="-245" dirty="0">
                <a:latin typeface="Verdana"/>
                <a:cs typeface="Verdana"/>
              </a:rPr>
              <a:t>fault</a:t>
            </a:r>
            <a:r>
              <a:rPr sz="2200" b="1" spc="-100" dirty="0">
                <a:latin typeface="Verdana"/>
                <a:cs typeface="Verdana"/>
              </a:rPr>
              <a:t> </a:t>
            </a:r>
            <a:r>
              <a:rPr sz="2200" b="1" spc="-105" dirty="0">
                <a:latin typeface="Verdana"/>
                <a:cs typeface="Verdana"/>
              </a:rPr>
              <a:t>tolerant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2128" y="2243471"/>
            <a:ext cx="2249805" cy="34226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2200" b="1" spc="-300" dirty="0">
                <a:latin typeface="Verdana"/>
                <a:cs typeface="Verdana"/>
              </a:rPr>
              <a:t>Resist</a:t>
            </a:r>
            <a:r>
              <a:rPr sz="2200" b="1" spc="-125" dirty="0">
                <a:latin typeface="Verdana"/>
                <a:cs typeface="Verdana"/>
              </a:rPr>
              <a:t> </a:t>
            </a:r>
            <a:r>
              <a:rPr sz="2200" b="1" spc="-225" dirty="0">
                <a:latin typeface="Verdana"/>
                <a:cs typeface="Verdana"/>
              </a:rPr>
              <a:t>subversion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5896" y="1703832"/>
            <a:ext cx="2423160" cy="1454150"/>
          </a:xfrm>
          <a:prstGeom prst="rect">
            <a:avLst/>
          </a:prstGeom>
          <a:solidFill>
            <a:srgbClr val="638B60"/>
          </a:solidFill>
        </p:spPr>
        <p:txBody>
          <a:bodyPr vert="horz" wrap="square" lIns="0" tIns="2190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25"/>
              </a:spcBef>
            </a:pPr>
            <a:endParaRPr sz="22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2200" b="1" spc="-300" dirty="0">
                <a:latin typeface="Verdana"/>
                <a:cs typeface="Verdana"/>
              </a:rPr>
              <a:t>Resist</a:t>
            </a:r>
            <a:r>
              <a:rPr sz="2200" b="1" spc="-125" dirty="0">
                <a:latin typeface="Verdana"/>
                <a:cs typeface="Verdana"/>
              </a:rPr>
              <a:t> </a:t>
            </a:r>
            <a:r>
              <a:rPr sz="2200" b="1" spc="-160" dirty="0">
                <a:latin typeface="Verdana"/>
                <a:cs typeface="Verdana"/>
              </a:rPr>
              <a:t>subversion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5100" y="3477404"/>
            <a:ext cx="1743075" cy="12674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indent="-635" algn="ctr">
              <a:lnSpc>
                <a:spcPct val="92000"/>
              </a:lnSpc>
              <a:spcBef>
                <a:spcPts val="220"/>
              </a:spcBef>
            </a:pPr>
            <a:r>
              <a:rPr sz="2200" b="1" spc="-254" dirty="0">
                <a:latin typeface="Verdana"/>
                <a:cs typeface="Verdana"/>
              </a:rPr>
              <a:t>Impose</a:t>
            </a:r>
            <a:r>
              <a:rPr sz="2200" b="1" spc="-120" dirty="0">
                <a:latin typeface="Verdana"/>
                <a:cs typeface="Verdana"/>
              </a:rPr>
              <a:t> </a:t>
            </a:r>
            <a:r>
              <a:rPr sz="2200" b="1" spc="-50" dirty="0">
                <a:latin typeface="Verdana"/>
                <a:cs typeface="Verdana"/>
              </a:rPr>
              <a:t>a </a:t>
            </a:r>
            <a:r>
              <a:rPr sz="2200" b="1" spc="-80" dirty="0">
                <a:latin typeface="Verdana"/>
                <a:cs typeface="Verdana"/>
              </a:rPr>
              <a:t>minimal </a:t>
            </a:r>
            <a:r>
              <a:rPr sz="2200" b="1" spc="-160" dirty="0">
                <a:latin typeface="Verdana"/>
                <a:cs typeface="Verdana"/>
              </a:rPr>
              <a:t>overhead</a:t>
            </a:r>
            <a:r>
              <a:rPr sz="2200" b="1" spc="-70" dirty="0">
                <a:latin typeface="Verdana"/>
                <a:cs typeface="Verdana"/>
              </a:rPr>
              <a:t> </a:t>
            </a:r>
            <a:r>
              <a:rPr sz="2200" b="1" spc="-170" dirty="0">
                <a:latin typeface="Verdana"/>
                <a:cs typeface="Verdana"/>
              </a:rPr>
              <a:t>on </a:t>
            </a:r>
            <a:r>
              <a:rPr sz="2200" b="1" spc="-265" dirty="0">
                <a:latin typeface="Verdana"/>
                <a:cs typeface="Verdana"/>
              </a:rPr>
              <a:t>system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4944" y="3400044"/>
            <a:ext cx="2423160" cy="1454150"/>
          </a:xfrm>
          <a:prstGeom prst="rect">
            <a:avLst/>
          </a:prstGeom>
          <a:solidFill>
            <a:srgbClr val="A96C2B"/>
          </a:solidFill>
        </p:spPr>
        <p:txBody>
          <a:bodyPr vert="horz" wrap="square" lIns="0" tIns="105410" rIns="0" bIns="0" rtlCol="0">
            <a:spAutoFit/>
          </a:bodyPr>
          <a:lstStyle/>
          <a:p>
            <a:pPr marL="339725" marR="332105" indent="-635" algn="ctr">
              <a:lnSpc>
                <a:spcPct val="92000"/>
              </a:lnSpc>
              <a:spcBef>
                <a:spcPts val="830"/>
              </a:spcBef>
            </a:pPr>
            <a:r>
              <a:rPr sz="2200" b="1" spc="-254" dirty="0">
                <a:latin typeface="Verdana"/>
                <a:cs typeface="Verdana"/>
              </a:rPr>
              <a:t>Impose</a:t>
            </a:r>
            <a:r>
              <a:rPr sz="2200" b="1" spc="-120" dirty="0">
                <a:latin typeface="Verdana"/>
                <a:cs typeface="Verdana"/>
              </a:rPr>
              <a:t> </a:t>
            </a:r>
            <a:r>
              <a:rPr sz="2200" b="1" spc="-50" dirty="0">
                <a:latin typeface="Verdana"/>
                <a:cs typeface="Verdana"/>
              </a:rPr>
              <a:t>a </a:t>
            </a:r>
            <a:r>
              <a:rPr sz="2200" b="1" spc="-80" dirty="0">
                <a:latin typeface="Verdana"/>
                <a:cs typeface="Verdana"/>
              </a:rPr>
              <a:t>minimal </a:t>
            </a:r>
            <a:r>
              <a:rPr sz="2200" b="1" spc="-160" dirty="0">
                <a:latin typeface="Verdana"/>
                <a:cs typeface="Verdana"/>
              </a:rPr>
              <a:t>overhead</a:t>
            </a:r>
            <a:r>
              <a:rPr sz="2200" b="1" spc="-70" dirty="0">
                <a:latin typeface="Verdana"/>
                <a:cs typeface="Verdana"/>
              </a:rPr>
              <a:t> </a:t>
            </a:r>
            <a:r>
              <a:rPr sz="2200" b="1" spc="-165" dirty="0">
                <a:latin typeface="Verdana"/>
                <a:cs typeface="Verdana"/>
              </a:rPr>
              <a:t>on </a:t>
            </a:r>
            <a:r>
              <a:rPr sz="2200" b="1" spc="-265" dirty="0">
                <a:latin typeface="Verdana"/>
                <a:cs typeface="Verdana"/>
              </a:rPr>
              <a:t>system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0886" y="3477404"/>
            <a:ext cx="2061210" cy="12674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indent="-1270" algn="ctr">
              <a:lnSpc>
                <a:spcPct val="92000"/>
              </a:lnSpc>
              <a:spcBef>
                <a:spcPts val="220"/>
              </a:spcBef>
            </a:pPr>
            <a:r>
              <a:rPr sz="2200" b="1" spc="-80" dirty="0">
                <a:latin typeface="Verdana"/>
                <a:cs typeface="Verdana"/>
              </a:rPr>
              <a:t>Configured </a:t>
            </a:r>
            <a:r>
              <a:rPr sz="2200" b="1" spc="-114" dirty="0">
                <a:latin typeface="Verdana"/>
                <a:cs typeface="Verdana"/>
              </a:rPr>
              <a:t>according </a:t>
            </a:r>
            <a:r>
              <a:rPr sz="2200" b="1" spc="-25" dirty="0">
                <a:latin typeface="Verdana"/>
                <a:cs typeface="Verdana"/>
              </a:rPr>
              <a:t>to </a:t>
            </a:r>
            <a:r>
              <a:rPr sz="2200" b="1" spc="-254" dirty="0">
                <a:latin typeface="Verdana"/>
                <a:cs typeface="Verdana"/>
              </a:rPr>
              <a:t>system</a:t>
            </a:r>
            <a:r>
              <a:rPr sz="2200" b="1" spc="-120" dirty="0">
                <a:latin typeface="Verdana"/>
                <a:cs typeface="Verdana"/>
              </a:rPr>
              <a:t> </a:t>
            </a:r>
            <a:r>
              <a:rPr sz="2200" b="1" spc="-215" dirty="0">
                <a:latin typeface="Verdana"/>
                <a:cs typeface="Verdana"/>
              </a:rPr>
              <a:t>security </a:t>
            </a:r>
            <a:r>
              <a:rPr sz="2200" b="1" spc="-25" dirty="0">
                <a:latin typeface="Verdana"/>
                <a:cs typeface="Verdana"/>
              </a:rPr>
              <a:t>policies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0420" y="3400044"/>
            <a:ext cx="2423160" cy="1454150"/>
          </a:xfrm>
          <a:prstGeom prst="rect">
            <a:avLst/>
          </a:prstGeom>
          <a:solidFill>
            <a:srgbClr val="638B60"/>
          </a:solidFill>
        </p:spPr>
        <p:txBody>
          <a:bodyPr vert="horz" wrap="square" lIns="0" tIns="105410" rIns="0" bIns="0" rtlCol="0">
            <a:spAutoFit/>
          </a:bodyPr>
          <a:lstStyle/>
          <a:p>
            <a:pPr marL="180340" marR="173355" indent="-1270" algn="ctr">
              <a:lnSpc>
                <a:spcPct val="92000"/>
              </a:lnSpc>
              <a:spcBef>
                <a:spcPts val="830"/>
              </a:spcBef>
            </a:pPr>
            <a:r>
              <a:rPr sz="2200" b="1" spc="-80" dirty="0">
                <a:latin typeface="Verdana"/>
                <a:cs typeface="Verdana"/>
              </a:rPr>
              <a:t>Configured </a:t>
            </a:r>
            <a:r>
              <a:rPr sz="2200" b="1" spc="-114" dirty="0">
                <a:latin typeface="Verdana"/>
                <a:cs typeface="Verdana"/>
              </a:rPr>
              <a:t>according </a:t>
            </a:r>
            <a:r>
              <a:rPr sz="2200" b="1" spc="-25" dirty="0">
                <a:latin typeface="Verdana"/>
                <a:cs typeface="Verdana"/>
              </a:rPr>
              <a:t>to </a:t>
            </a:r>
            <a:r>
              <a:rPr sz="2200" b="1" spc="-254" dirty="0">
                <a:latin typeface="Verdana"/>
                <a:cs typeface="Verdana"/>
              </a:rPr>
              <a:t>system</a:t>
            </a:r>
            <a:r>
              <a:rPr sz="2200" b="1" spc="-120" dirty="0">
                <a:latin typeface="Verdana"/>
                <a:cs typeface="Verdana"/>
              </a:rPr>
              <a:t> </a:t>
            </a:r>
            <a:r>
              <a:rPr sz="2200" b="1" spc="-210" dirty="0">
                <a:latin typeface="Verdana"/>
                <a:cs typeface="Verdana"/>
              </a:rPr>
              <a:t>security </a:t>
            </a:r>
            <a:r>
              <a:rPr sz="2200" b="1" spc="-25" dirty="0">
                <a:latin typeface="Verdana"/>
                <a:cs typeface="Verdana"/>
              </a:rPr>
              <a:t>policies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03213" y="3477404"/>
            <a:ext cx="1669414" cy="12674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indent="-635" algn="ctr">
              <a:lnSpc>
                <a:spcPct val="92000"/>
              </a:lnSpc>
              <a:spcBef>
                <a:spcPts val="220"/>
              </a:spcBef>
            </a:pPr>
            <a:r>
              <a:rPr sz="2200" b="1" spc="-140" dirty="0">
                <a:latin typeface="Verdana"/>
                <a:cs typeface="Verdana"/>
              </a:rPr>
              <a:t>Adapt</a:t>
            </a:r>
            <a:r>
              <a:rPr sz="2200" b="1" spc="-85" dirty="0">
                <a:latin typeface="Verdana"/>
                <a:cs typeface="Verdana"/>
              </a:rPr>
              <a:t> </a:t>
            </a:r>
            <a:r>
              <a:rPr sz="2200" b="1" spc="-25" dirty="0">
                <a:latin typeface="Verdana"/>
                <a:cs typeface="Verdana"/>
              </a:rPr>
              <a:t>to </a:t>
            </a:r>
            <a:r>
              <a:rPr sz="2200" b="1" spc="-140" dirty="0">
                <a:latin typeface="Verdana"/>
                <a:cs typeface="Verdana"/>
              </a:rPr>
              <a:t>changes</a:t>
            </a:r>
            <a:r>
              <a:rPr sz="2200" b="1" spc="-70" dirty="0">
                <a:latin typeface="Verdana"/>
                <a:cs typeface="Verdana"/>
              </a:rPr>
              <a:t> </a:t>
            </a:r>
            <a:r>
              <a:rPr sz="2200" b="1" spc="-35" dirty="0">
                <a:latin typeface="Verdana"/>
                <a:cs typeface="Verdana"/>
              </a:rPr>
              <a:t>in </a:t>
            </a:r>
            <a:r>
              <a:rPr sz="2200" b="1" spc="-270" dirty="0">
                <a:latin typeface="Verdana"/>
                <a:cs typeface="Verdana"/>
              </a:rPr>
              <a:t>systems</a:t>
            </a:r>
            <a:r>
              <a:rPr sz="2200" b="1" spc="-130" dirty="0">
                <a:latin typeface="Verdana"/>
                <a:cs typeface="Verdana"/>
              </a:rPr>
              <a:t> </a:t>
            </a:r>
            <a:r>
              <a:rPr sz="2200" b="1" spc="-120" dirty="0">
                <a:latin typeface="Verdana"/>
                <a:cs typeface="Verdana"/>
              </a:rPr>
              <a:t>and </a:t>
            </a:r>
            <a:r>
              <a:rPr sz="2200" b="1" spc="-295" dirty="0">
                <a:latin typeface="Verdana"/>
                <a:cs typeface="Verdana"/>
              </a:rPr>
              <a:t>users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5896" y="3400044"/>
            <a:ext cx="2423160" cy="1454150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105410" rIns="0" bIns="0" rtlCol="0">
            <a:spAutoFit/>
          </a:bodyPr>
          <a:lstStyle/>
          <a:p>
            <a:pPr marL="377190" marR="368935" indent="-635" algn="ctr">
              <a:lnSpc>
                <a:spcPct val="92000"/>
              </a:lnSpc>
              <a:spcBef>
                <a:spcPts val="830"/>
              </a:spcBef>
            </a:pPr>
            <a:r>
              <a:rPr sz="2200" b="1" spc="-140" dirty="0">
                <a:latin typeface="Verdana"/>
                <a:cs typeface="Verdana"/>
              </a:rPr>
              <a:t>Adapt</a:t>
            </a:r>
            <a:r>
              <a:rPr sz="2200" b="1" spc="-85" dirty="0">
                <a:latin typeface="Verdana"/>
                <a:cs typeface="Verdana"/>
              </a:rPr>
              <a:t> </a:t>
            </a:r>
            <a:r>
              <a:rPr sz="2200" b="1" spc="-25" dirty="0">
                <a:latin typeface="Verdana"/>
                <a:cs typeface="Verdana"/>
              </a:rPr>
              <a:t>to </a:t>
            </a:r>
            <a:r>
              <a:rPr sz="2200" b="1" spc="-140" dirty="0">
                <a:latin typeface="Verdana"/>
                <a:cs typeface="Verdana"/>
              </a:rPr>
              <a:t>changes</a:t>
            </a:r>
            <a:r>
              <a:rPr sz="2200" b="1" spc="-70" dirty="0">
                <a:latin typeface="Verdana"/>
                <a:cs typeface="Verdana"/>
              </a:rPr>
              <a:t> </a:t>
            </a:r>
            <a:r>
              <a:rPr sz="2200" b="1" spc="-35" dirty="0">
                <a:latin typeface="Verdana"/>
                <a:cs typeface="Verdana"/>
              </a:rPr>
              <a:t>in </a:t>
            </a:r>
            <a:r>
              <a:rPr sz="2200" b="1" spc="-270" dirty="0">
                <a:latin typeface="Verdana"/>
                <a:cs typeface="Verdana"/>
              </a:rPr>
              <a:t>systems</a:t>
            </a:r>
            <a:r>
              <a:rPr sz="2200" b="1" spc="-130" dirty="0">
                <a:latin typeface="Verdana"/>
                <a:cs typeface="Verdana"/>
              </a:rPr>
              <a:t> </a:t>
            </a:r>
            <a:r>
              <a:rPr sz="2200" b="1" spc="-114" dirty="0">
                <a:latin typeface="Verdana"/>
                <a:cs typeface="Verdana"/>
              </a:rPr>
              <a:t>and </a:t>
            </a:r>
            <a:r>
              <a:rPr sz="2200" b="1" spc="-295" dirty="0">
                <a:latin typeface="Verdana"/>
                <a:cs typeface="Verdana"/>
              </a:rPr>
              <a:t>users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6500" y="5328098"/>
            <a:ext cx="2199640" cy="9594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92000"/>
              </a:lnSpc>
              <a:spcBef>
                <a:spcPts val="220"/>
              </a:spcBef>
            </a:pPr>
            <a:r>
              <a:rPr sz="2200" b="1" spc="-135" dirty="0">
                <a:latin typeface="Verdana"/>
                <a:cs typeface="Verdana"/>
              </a:rPr>
              <a:t>Scale</a:t>
            </a:r>
            <a:r>
              <a:rPr sz="2200" b="1" spc="-130" dirty="0">
                <a:latin typeface="Verdana"/>
                <a:cs typeface="Verdana"/>
              </a:rPr>
              <a:t> </a:t>
            </a:r>
            <a:r>
              <a:rPr sz="2200" b="1" spc="-235" dirty="0">
                <a:latin typeface="Verdana"/>
                <a:cs typeface="Verdana"/>
              </a:rPr>
              <a:t>to</a:t>
            </a:r>
            <a:r>
              <a:rPr sz="2200" b="1" spc="-130" dirty="0">
                <a:latin typeface="Verdana"/>
                <a:cs typeface="Verdana"/>
              </a:rPr>
              <a:t> </a:t>
            </a:r>
            <a:r>
              <a:rPr sz="2200" b="1" spc="-265" dirty="0">
                <a:latin typeface="Verdana"/>
                <a:cs typeface="Verdana"/>
              </a:rPr>
              <a:t>monitor </a:t>
            </a:r>
            <a:r>
              <a:rPr sz="2200" b="1" spc="-170" dirty="0">
                <a:latin typeface="Verdana"/>
                <a:cs typeface="Verdana"/>
              </a:rPr>
              <a:t>large</a:t>
            </a:r>
            <a:r>
              <a:rPr sz="2200" b="1" spc="-105" dirty="0">
                <a:latin typeface="Verdana"/>
                <a:cs typeface="Verdana"/>
              </a:rPr>
              <a:t> </a:t>
            </a:r>
            <a:r>
              <a:rPr sz="2200" b="1" spc="-95" dirty="0">
                <a:latin typeface="Verdana"/>
                <a:cs typeface="Verdana"/>
              </a:rPr>
              <a:t>numbers </a:t>
            </a:r>
            <a:r>
              <a:rPr sz="2200" b="1" spc="-225" dirty="0">
                <a:latin typeface="Verdana"/>
                <a:cs typeface="Verdana"/>
              </a:rPr>
              <a:t>of</a:t>
            </a:r>
            <a:r>
              <a:rPr sz="2200" b="1" spc="-130" dirty="0">
                <a:latin typeface="Verdana"/>
                <a:cs typeface="Verdana"/>
              </a:rPr>
              <a:t> </a:t>
            </a:r>
            <a:r>
              <a:rPr sz="2200" b="1" spc="-275" dirty="0">
                <a:latin typeface="Verdana"/>
                <a:cs typeface="Verdana"/>
              </a:rPr>
              <a:t>systems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4944" y="5096255"/>
            <a:ext cx="2423160" cy="1454150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259715" rIns="0" bIns="0" rtlCol="0">
            <a:spAutoFit/>
          </a:bodyPr>
          <a:lstStyle/>
          <a:p>
            <a:pPr marL="111125" marR="104139" algn="ctr">
              <a:lnSpc>
                <a:spcPct val="92000"/>
              </a:lnSpc>
              <a:spcBef>
                <a:spcPts val="2045"/>
              </a:spcBef>
            </a:pPr>
            <a:r>
              <a:rPr sz="2200" b="1" spc="-135" dirty="0">
                <a:latin typeface="Verdana"/>
                <a:cs typeface="Verdana"/>
              </a:rPr>
              <a:t>Scale</a:t>
            </a:r>
            <a:r>
              <a:rPr sz="2200" b="1" spc="-130" dirty="0">
                <a:latin typeface="Verdana"/>
                <a:cs typeface="Verdana"/>
              </a:rPr>
              <a:t> </a:t>
            </a:r>
            <a:r>
              <a:rPr sz="2200" b="1" spc="-235" dirty="0">
                <a:latin typeface="Verdana"/>
                <a:cs typeface="Verdana"/>
              </a:rPr>
              <a:t>to</a:t>
            </a:r>
            <a:r>
              <a:rPr sz="2200" b="1" spc="-130" dirty="0">
                <a:latin typeface="Verdana"/>
                <a:cs typeface="Verdana"/>
              </a:rPr>
              <a:t> </a:t>
            </a:r>
            <a:r>
              <a:rPr sz="2200" b="1" spc="-265" dirty="0">
                <a:latin typeface="Verdana"/>
                <a:cs typeface="Verdana"/>
              </a:rPr>
              <a:t>monitor </a:t>
            </a:r>
            <a:r>
              <a:rPr sz="2200" b="1" spc="-170" dirty="0">
                <a:latin typeface="Verdana"/>
                <a:cs typeface="Verdana"/>
              </a:rPr>
              <a:t>large</a:t>
            </a:r>
            <a:r>
              <a:rPr sz="2200" b="1" spc="-105" dirty="0">
                <a:latin typeface="Verdana"/>
                <a:cs typeface="Verdana"/>
              </a:rPr>
              <a:t> </a:t>
            </a:r>
            <a:r>
              <a:rPr sz="2200" b="1" spc="-95" dirty="0">
                <a:latin typeface="Verdana"/>
                <a:cs typeface="Verdana"/>
              </a:rPr>
              <a:t>numbers </a:t>
            </a:r>
            <a:r>
              <a:rPr sz="2200" b="1" spc="-225" dirty="0">
                <a:latin typeface="Verdana"/>
                <a:cs typeface="Verdana"/>
              </a:rPr>
              <a:t>of</a:t>
            </a:r>
            <a:r>
              <a:rPr sz="2200" b="1" spc="-130" dirty="0">
                <a:latin typeface="Verdana"/>
                <a:cs typeface="Verdana"/>
              </a:rPr>
              <a:t> </a:t>
            </a:r>
            <a:r>
              <a:rPr sz="2200" b="1" spc="-275" dirty="0">
                <a:latin typeface="Verdana"/>
                <a:cs typeface="Verdana"/>
              </a:rPr>
              <a:t>systems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63163" y="5328098"/>
            <a:ext cx="2218055" cy="9594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92000"/>
              </a:lnSpc>
              <a:spcBef>
                <a:spcPts val="220"/>
              </a:spcBef>
            </a:pPr>
            <a:r>
              <a:rPr sz="2200" b="1" spc="-220" dirty="0">
                <a:latin typeface="Verdana"/>
                <a:cs typeface="Verdana"/>
              </a:rPr>
              <a:t>Provide</a:t>
            </a:r>
            <a:r>
              <a:rPr sz="2200" b="1" spc="-65" dirty="0">
                <a:latin typeface="Verdana"/>
                <a:cs typeface="Verdana"/>
              </a:rPr>
              <a:t> </a:t>
            </a:r>
            <a:r>
              <a:rPr sz="2200" b="1" spc="-160" dirty="0">
                <a:latin typeface="Verdana"/>
                <a:cs typeface="Verdana"/>
              </a:rPr>
              <a:t>graceful degradation</a:t>
            </a:r>
            <a:r>
              <a:rPr sz="2200" b="1" spc="-100" dirty="0">
                <a:latin typeface="Verdana"/>
                <a:cs typeface="Verdana"/>
              </a:rPr>
              <a:t> </a:t>
            </a:r>
            <a:r>
              <a:rPr sz="2200" b="1" spc="-25" dirty="0">
                <a:latin typeface="Verdana"/>
                <a:cs typeface="Verdana"/>
              </a:rPr>
              <a:t>of </a:t>
            </a:r>
            <a:r>
              <a:rPr sz="2200" b="1" spc="-40" dirty="0">
                <a:latin typeface="Verdana"/>
                <a:cs typeface="Verdana"/>
              </a:rPr>
              <a:t>service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60420" y="5096255"/>
            <a:ext cx="2423160" cy="1454150"/>
          </a:xfrm>
          <a:prstGeom prst="rect">
            <a:avLst/>
          </a:prstGeom>
          <a:solidFill>
            <a:srgbClr val="A96C2B"/>
          </a:solidFill>
        </p:spPr>
        <p:txBody>
          <a:bodyPr vert="horz" wrap="square" lIns="0" tIns="259715" rIns="0" bIns="0" rtlCol="0">
            <a:spAutoFit/>
          </a:bodyPr>
          <a:lstStyle/>
          <a:p>
            <a:pPr marL="102235" marR="94615" algn="ctr">
              <a:lnSpc>
                <a:spcPct val="92000"/>
              </a:lnSpc>
              <a:spcBef>
                <a:spcPts val="2045"/>
              </a:spcBef>
            </a:pPr>
            <a:r>
              <a:rPr sz="2200" b="1" spc="-220" dirty="0">
                <a:latin typeface="Verdana"/>
                <a:cs typeface="Verdana"/>
              </a:rPr>
              <a:t>Provide</a:t>
            </a:r>
            <a:r>
              <a:rPr sz="2200" b="1" spc="-65" dirty="0">
                <a:latin typeface="Verdana"/>
                <a:cs typeface="Verdana"/>
              </a:rPr>
              <a:t> </a:t>
            </a:r>
            <a:r>
              <a:rPr sz="2200" b="1" spc="-160" dirty="0">
                <a:latin typeface="Verdana"/>
                <a:cs typeface="Verdana"/>
              </a:rPr>
              <a:t>graceful degradation</a:t>
            </a:r>
            <a:r>
              <a:rPr sz="2200" b="1" spc="-100" dirty="0">
                <a:latin typeface="Verdana"/>
                <a:cs typeface="Verdana"/>
              </a:rPr>
              <a:t> </a:t>
            </a:r>
            <a:r>
              <a:rPr sz="2200" b="1" spc="-25" dirty="0">
                <a:latin typeface="Verdana"/>
                <a:cs typeface="Verdana"/>
              </a:rPr>
              <a:t>of </a:t>
            </a:r>
            <a:r>
              <a:rPr sz="2200" b="1" spc="-40" dirty="0">
                <a:latin typeface="Verdana"/>
                <a:cs typeface="Verdana"/>
              </a:rPr>
              <a:t>service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08140" y="5482327"/>
            <a:ext cx="2059939" cy="6502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indent="16510">
              <a:lnSpc>
                <a:spcPts val="2420"/>
              </a:lnSpc>
              <a:spcBef>
                <a:spcPts val="270"/>
              </a:spcBef>
            </a:pPr>
            <a:r>
              <a:rPr sz="2200" b="1" spc="-220" dirty="0">
                <a:latin typeface="Verdana"/>
                <a:cs typeface="Verdana"/>
              </a:rPr>
              <a:t>Allow</a:t>
            </a:r>
            <a:r>
              <a:rPr sz="2200" b="1" spc="-130" dirty="0">
                <a:latin typeface="Verdana"/>
                <a:cs typeface="Verdana"/>
              </a:rPr>
              <a:t> </a:t>
            </a:r>
            <a:r>
              <a:rPr sz="2200" b="1" spc="-114" dirty="0">
                <a:latin typeface="Verdana"/>
                <a:cs typeface="Verdana"/>
              </a:rPr>
              <a:t>dynamic </a:t>
            </a:r>
            <a:r>
              <a:rPr sz="2200" b="1" spc="-200" dirty="0">
                <a:latin typeface="Verdana"/>
                <a:cs typeface="Verdana"/>
              </a:rPr>
              <a:t>reconfiguration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25896" y="5096255"/>
            <a:ext cx="2423160" cy="1454150"/>
          </a:xfrm>
          <a:prstGeom prst="rect">
            <a:avLst/>
          </a:prstGeom>
          <a:solidFill>
            <a:srgbClr val="638B60"/>
          </a:solidFill>
        </p:spPr>
        <p:txBody>
          <a:bodyPr vert="horz" wrap="square" lIns="0" tIns="990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80"/>
              </a:spcBef>
            </a:pPr>
            <a:endParaRPr sz="2200">
              <a:latin typeface="Times New Roman"/>
              <a:cs typeface="Times New Roman"/>
            </a:endParaRPr>
          </a:p>
          <a:p>
            <a:pPr marL="181610" marR="173355" indent="16510">
              <a:lnSpc>
                <a:spcPts val="2420"/>
              </a:lnSpc>
            </a:pPr>
            <a:r>
              <a:rPr sz="2200" b="1" spc="-220" dirty="0">
                <a:latin typeface="Verdana"/>
                <a:cs typeface="Verdana"/>
              </a:rPr>
              <a:t>Allow</a:t>
            </a:r>
            <a:r>
              <a:rPr sz="2200" b="1" spc="-130" dirty="0">
                <a:latin typeface="Verdana"/>
                <a:cs typeface="Verdana"/>
              </a:rPr>
              <a:t> </a:t>
            </a:r>
            <a:r>
              <a:rPr sz="2200" b="1" spc="-110" dirty="0">
                <a:latin typeface="Verdana"/>
                <a:cs typeface="Verdana"/>
              </a:rPr>
              <a:t>dynamic </a:t>
            </a:r>
            <a:r>
              <a:rPr sz="2200" b="1" spc="-200" dirty="0">
                <a:latin typeface="Verdana"/>
                <a:cs typeface="Verdana"/>
              </a:rPr>
              <a:t>reconfiguration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831" y="729995"/>
            <a:ext cx="8784335" cy="539800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2357" y="198882"/>
            <a:ext cx="64795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Analysis</a:t>
            </a:r>
            <a:r>
              <a:rPr spc="-160" dirty="0"/>
              <a:t> </a:t>
            </a:r>
            <a:r>
              <a:rPr spc="45" dirty="0"/>
              <a:t>Approaches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7868" y="1700783"/>
            <a:ext cx="3931920" cy="573405"/>
          </a:xfrm>
          <a:prstGeom prst="rect">
            <a:avLst/>
          </a:prstGeom>
          <a:solidFill>
            <a:srgbClr val="638B60"/>
          </a:solidFill>
          <a:ln w="9144">
            <a:solidFill>
              <a:srgbClr val="435E40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2800" spc="50" dirty="0">
                <a:latin typeface="Georgia"/>
                <a:cs typeface="Georgia"/>
              </a:rPr>
              <a:t>Anomaly</a:t>
            </a:r>
            <a:r>
              <a:rPr sz="2800" spc="45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detection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5255" y="1484375"/>
            <a:ext cx="3931920" cy="948055"/>
          </a:xfrm>
          <a:prstGeom prst="rect">
            <a:avLst/>
          </a:prstGeom>
          <a:solidFill>
            <a:srgbClr val="608889"/>
          </a:solidFill>
          <a:ln w="9144">
            <a:solidFill>
              <a:srgbClr val="415B5C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240790" marR="418465" indent="-815340">
              <a:lnSpc>
                <a:spcPct val="100000"/>
              </a:lnSpc>
              <a:spcBef>
                <a:spcPts val="204"/>
              </a:spcBef>
            </a:pPr>
            <a:r>
              <a:rPr sz="2800" spc="-35" dirty="0">
                <a:latin typeface="Georgia"/>
                <a:cs typeface="Georgia"/>
              </a:rPr>
              <a:t>Signature/Heuristic </a:t>
            </a:r>
            <a:r>
              <a:rPr sz="2800" spc="-10" dirty="0">
                <a:latin typeface="Georgia"/>
                <a:cs typeface="Georgia"/>
              </a:rPr>
              <a:t>detection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03" y="2724404"/>
            <a:ext cx="3701415" cy="3212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34290" indent="-342900">
              <a:lnSpc>
                <a:spcPct val="100000"/>
              </a:lnSpc>
              <a:spcBef>
                <a:spcPts val="95"/>
              </a:spcBef>
              <a:buClr>
                <a:srgbClr val="E2BB92"/>
              </a:buClr>
              <a:buSzPct val="138636"/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Involves</a:t>
            </a:r>
            <a:r>
              <a:rPr sz="22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22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collection</a:t>
            </a:r>
            <a:r>
              <a:rPr sz="22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r>
              <a:rPr sz="22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relating</a:t>
            </a:r>
            <a:r>
              <a:rPr sz="22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22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behavior</a:t>
            </a:r>
            <a:r>
              <a:rPr sz="22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200" spc="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legitimate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users</a:t>
            </a:r>
            <a:r>
              <a:rPr sz="2200" spc="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over</a:t>
            </a:r>
            <a:r>
              <a:rPr sz="22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2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period</a:t>
            </a:r>
            <a:r>
              <a:rPr sz="22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2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Georgia"/>
                <a:cs typeface="Georgia"/>
              </a:rPr>
              <a:t>time</a:t>
            </a:r>
            <a:endParaRPr sz="2200">
              <a:latin typeface="Georgia"/>
              <a:cs typeface="Georgia"/>
            </a:endParaRPr>
          </a:p>
          <a:p>
            <a:pPr marL="355600" marR="5080" indent="-342900">
              <a:lnSpc>
                <a:spcPct val="100000"/>
              </a:lnSpc>
              <a:spcBef>
                <a:spcPts val="1330"/>
              </a:spcBef>
              <a:buClr>
                <a:srgbClr val="E2BB92"/>
              </a:buClr>
              <a:buSzPct val="138636"/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Current</a:t>
            </a:r>
            <a:r>
              <a:rPr sz="2200" spc="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observed</a:t>
            </a:r>
            <a:r>
              <a:rPr sz="2200" spc="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behavior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is</a:t>
            </a:r>
            <a:r>
              <a:rPr sz="2200" spc="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analyzed</a:t>
            </a:r>
            <a:r>
              <a:rPr sz="2200" spc="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2200" spc="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determine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whether this behavior</a:t>
            </a:r>
            <a:r>
              <a:rPr sz="22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Georgia"/>
                <a:cs typeface="Georgia"/>
              </a:rPr>
              <a:t>is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that</a:t>
            </a:r>
            <a:r>
              <a:rPr sz="2200" spc="-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2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legitimate</a:t>
            </a:r>
            <a:r>
              <a:rPr sz="22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user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Georgia"/>
                <a:cs typeface="Georgia"/>
              </a:rPr>
              <a:t>or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that</a:t>
            </a:r>
            <a:r>
              <a:rPr sz="2200" spc="-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an</a:t>
            </a:r>
            <a:r>
              <a:rPr sz="22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intruder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E2BB92"/>
              </a:buClr>
              <a:buSzPct val="138636"/>
              <a:buFont typeface="Arial"/>
              <a:buChar char="•"/>
              <a:tabLst>
                <a:tab pos="355600" algn="l"/>
              </a:tabLst>
            </a:pPr>
            <a:r>
              <a:rPr dirty="0"/>
              <a:t>Uses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set</a:t>
            </a:r>
            <a:r>
              <a:rPr spc="-2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10" dirty="0"/>
              <a:t>known </a:t>
            </a:r>
            <a:r>
              <a:rPr dirty="0"/>
              <a:t>malicious</a:t>
            </a:r>
            <a:r>
              <a:rPr spc="-55" dirty="0"/>
              <a:t> </a:t>
            </a:r>
            <a:r>
              <a:rPr dirty="0"/>
              <a:t>data</a:t>
            </a:r>
            <a:r>
              <a:rPr spc="-50" dirty="0"/>
              <a:t> </a:t>
            </a:r>
            <a:r>
              <a:rPr spc="-10" dirty="0"/>
              <a:t>patterns</a:t>
            </a:r>
            <a:r>
              <a:rPr spc="-55" dirty="0"/>
              <a:t> </a:t>
            </a:r>
            <a:r>
              <a:rPr spc="-35" dirty="0"/>
              <a:t>or </a:t>
            </a:r>
            <a:r>
              <a:rPr spc="-10" dirty="0"/>
              <a:t>attack</a:t>
            </a:r>
            <a:r>
              <a:rPr spc="-75" dirty="0"/>
              <a:t> </a:t>
            </a:r>
            <a:r>
              <a:rPr dirty="0"/>
              <a:t>rules</a:t>
            </a:r>
            <a:r>
              <a:rPr spc="-40" dirty="0"/>
              <a:t> </a:t>
            </a:r>
            <a:r>
              <a:rPr spc="-10" dirty="0"/>
              <a:t>that</a:t>
            </a:r>
            <a:r>
              <a:rPr spc="-70" dirty="0"/>
              <a:t> </a:t>
            </a:r>
            <a:r>
              <a:rPr spc="-25" dirty="0"/>
              <a:t>are </a:t>
            </a:r>
            <a:r>
              <a:rPr dirty="0"/>
              <a:t>compared</a:t>
            </a:r>
            <a:r>
              <a:rPr spc="105" dirty="0"/>
              <a:t> </a:t>
            </a:r>
            <a:r>
              <a:rPr dirty="0"/>
              <a:t>with</a:t>
            </a:r>
            <a:r>
              <a:rPr spc="80" dirty="0"/>
              <a:t> </a:t>
            </a:r>
            <a:r>
              <a:rPr spc="-10" dirty="0"/>
              <a:t>current behavior</a:t>
            </a:r>
          </a:p>
          <a:p>
            <a:pPr marL="354965" indent="-342265">
              <a:lnSpc>
                <a:spcPct val="100000"/>
              </a:lnSpc>
              <a:spcBef>
                <a:spcPts val="1335"/>
              </a:spcBef>
              <a:buClr>
                <a:srgbClr val="E2BB92"/>
              </a:buClr>
              <a:buSzPct val="138636"/>
              <a:buFont typeface="Arial"/>
              <a:buChar char="•"/>
              <a:tabLst>
                <a:tab pos="354965" algn="l"/>
              </a:tabLst>
            </a:pPr>
            <a:r>
              <a:rPr dirty="0"/>
              <a:t>Also</a:t>
            </a:r>
            <a:r>
              <a:rPr spc="145" dirty="0"/>
              <a:t> </a:t>
            </a:r>
            <a:r>
              <a:rPr dirty="0"/>
              <a:t>known</a:t>
            </a:r>
            <a:r>
              <a:rPr spc="110" dirty="0"/>
              <a:t> </a:t>
            </a:r>
            <a:r>
              <a:rPr dirty="0"/>
              <a:t>as</a:t>
            </a:r>
            <a:r>
              <a:rPr spc="140" dirty="0"/>
              <a:t> </a:t>
            </a:r>
            <a:r>
              <a:rPr spc="-10" dirty="0"/>
              <a:t>misuse</a:t>
            </a:r>
          </a:p>
          <a:p>
            <a:pPr marL="355600">
              <a:lnSpc>
                <a:spcPct val="100000"/>
              </a:lnSpc>
            </a:pPr>
            <a:r>
              <a:rPr spc="-10" dirty="0"/>
              <a:t>detection</a:t>
            </a:r>
          </a:p>
          <a:p>
            <a:pPr marL="355600" marR="131445" indent="-342900">
              <a:lnSpc>
                <a:spcPct val="100000"/>
              </a:lnSpc>
              <a:spcBef>
                <a:spcPts val="1335"/>
              </a:spcBef>
              <a:buClr>
                <a:srgbClr val="E2BB92"/>
              </a:buClr>
              <a:buSzPct val="138636"/>
              <a:buFont typeface="Arial"/>
              <a:buChar char="•"/>
              <a:tabLst>
                <a:tab pos="355600" algn="l"/>
              </a:tabLst>
            </a:pPr>
            <a:r>
              <a:rPr dirty="0"/>
              <a:t>Can</a:t>
            </a:r>
            <a:r>
              <a:rPr spc="105" dirty="0"/>
              <a:t> </a:t>
            </a:r>
            <a:r>
              <a:rPr dirty="0"/>
              <a:t>only</a:t>
            </a:r>
            <a:r>
              <a:rPr spc="110" dirty="0"/>
              <a:t> </a:t>
            </a:r>
            <a:r>
              <a:rPr dirty="0"/>
              <a:t>identify</a:t>
            </a:r>
            <a:r>
              <a:rPr spc="110" dirty="0"/>
              <a:t> </a:t>
            </a:r>
            <a:r>
              <a:rPr spc="-10" dirty="0"/>
              <a:t>known attacks</a:t>
            </a:r>
            <a:r>
              <a:rPr spc="-15" dirty="0"/>
              <a:t> </a:t>
            </a:r>
            <a:r>
              <a:rPr dirty="0"/>
              <a:t>for</a:t>
            </a:r>
            <a:r>
              <a:rPr spc="30" dirty="0"/>
              <a:t> </a:t>
            </a:r>
            <a:r>
              <a:rPr dirty="0"/>
              <a:t>which</a:t>
            </a:r>
            <a:r>
              <a:rPr spc="-15" dirty="0"/>
              <a:t> </a:t>
            </a:r>
            <a:r>
              <a:rPr dirty="0"/>
              <a:t>it</a:t>
            </a:r>
            <a:r>
              <a:rPr spc="5" dirty="0"/>
              <a:t> </a:t>
            </a:r>
            <a:r>
              <a:rPr spc="-25" dirty="0"/>
              <a:t>has </a:t>
            </a:r>
            <a:r>
              <a:rPr spc="-10" dirty="0"/>
              <a:t>patterns</a:t>
            </a:r>
            <a:r>
              <a:rPr spc="-45" dirty="0"/>
              <a:t> </a:t>
            </a:r>
            <a:r>
              <a:rPr dirty="0"/>
              <a:t>or</a:t>
            </a:r>
            <a:r>
              <a:rPr spc="-30" dirty="0"/>
              <a:t> </a:t>
            </a:r>
            <a:r>
              <a:rPr spc="-10" dirty="0"/>
              <a:t>rules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7947" y="503046"/>
            <a:ext cx="59448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Anomaly</a:t>
            </a:r>
            <a:r>
              <a:rPr spc="65" dirty="0"/>
              <a:t> </a:t>
            </a:r>
            <a:r>
              <a:rPr spc="-10"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855469"/>
            <a:ext cx="73729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8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800" spc="-1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variety of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classification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approaches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are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used:</a:t>
            </a:r>
            <a:endParaRPr sz="28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88885" y="2816161"/>
            <a:ext cx="2260600" cy="556895"/>
            <a:chOff x="988885" y="2816161"/>
            <a:chExt cx="2260600" cy="5568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647" y="2820923"/>
              <a:ext cx="2250948" cy="5471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93647" y="2820923"/>
              <a:ext cx="2251075" cy="547370"/>
            </a:xfrm>
            <a:custGeom>
              <a:avLst/>
              <a:gdLst/>
              <a:ahLst/>
              <a:cxnLst/>
              <a:rect l="l" t="t" r="r" b="b"/>
              <a:pathLst>
                <a:path w="2251075" h="547370">
                  <a:moveTo>
                    <a:pt x="2250948" y="0"/>
                  </a:moveTo>
                  <a:lnTo>
                    <a:pt x="0" y="0"/>
                  </a:lnTo>
                  <a:lnTo>
                    <a:pt x="0" y="547115"/>
                  </a:lnTo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46881" y="2820923"/>
              <a:ext cx="0" cy="547370"/>
            </a:xfrm>
            <a:custGeom>
              <a:avLst/>
              <a:gdLst/>
              <a:ahLst/>
              <a:cxnLst/>
              <a:rect l="l" t="t" r="r" b="b"/>
              <a:pathLst>
                <a:path h="547370">
                  <a:moveTo>
                    <a:pt x="0" y="0"/>
                  </a:moveTo>
                  <a:lnTo>
                    <a:pt x="0" y="547115"/>
                  </a:lnTo>
                </a:path>
              </a:pathLst>
            </a:custGeom>
            <a:ln w="4572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647" y="2820923"/>
              <a:ext cx="2250948" cy="5471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93647" y="2820923"/>
              <a:ext cx="2251075" cy="547370"/>
            </a:xfrm>
            <a:custGeom>
              <a:avLst/>
              <a:gdLst/>
              <a:ahLst/>
              <a:cxnLst/>
              <a:rect l="l" t="t" r="r" b="b"/>
              <a:pathLst>
                <a:path w="2251075" h="547370">
                  <a:moveTo>
                    <a:pt x="0" y="547115"/>
                  </a:moveTo>
                  <a:lnTo>
                    <a:pt x="2250948" y="547115"/>
                  </a:lnTo>
                  <a:lnTo>
                    <a:pt x="2250948" y="0"/>
                  </a:lnTo>
                  <a:lnTo>
                    <a:pt x="0" y="0"/>
                  </a:lnTo>
                  <a:lnTo>
                    <a:pt x="0" y="547115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98219" y="2916427"/>
            <a:ext cx="22421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833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solidFill>
                  <a:srgbClr val="FFFFFF"/>
                </a:solidFill>
                <a:latin typeface="Georgia"/>
                <a:cs typeface="Georgia"/>
              </a:rPr>
              <a:t>Statistical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93647" y="3368040"/>
            <a:ext cx="2251075" cy="3209925"/>
          </a:xfrm>
          <a:custGeom>
            <a:avLst/>
            <a:gdLst/>
            <a:ahLst/>
            <a:cxnLst/>
            <a:rect l="l" t="t" r="r" b="b"/>
            <a:pathLst>
              <a:path w="2251075" h="3209925">
                <a:moveTo>
                  <a:pt x="0" y="3209544"/>
                </a:moveTo>
                <a:lnTo>
                  <a:pt x="2250948" y="3209544"/>
                </a:lnTo>
                <a:lnTo>
                  <a:pt x="2250948" y="0"/>
                </a:lnTo>
                <a:lnTo>
                  <a:pt x="0" y="0"/>
                </a:lnTo>
                <a:lnTo>
                  <a:pt x="0" y="3209544"/>
                </a:lnTo>
                <a:close/>
              </a:path>
            </a:pathLst>
          </a:custGeom>
          <a:ln w="9144">
            <a:solidFill>
              <a:srgbClr val="EDD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89075" y="3363467"/>
            <a:ext cx="2260600" cy="3218815"/>
          </a:xfrm>
          <a:prstGeom prst="rect">
            <a:avLst/>
          </a:prstGeom>
          <a:solidFill>
            <a:srgbClr val="EDD2CF"/>
          </a:solidFill>
        </p:spPr>
        <p:txBody>
          <a:bodyPr vert="horz" wrap="square" lIns="0" tIns="83185" rIns="0" bIns="0" rtlCol="0">
            <a:spAutoFit/>
          </a:bodyPr>
          <a:lstStyle/>
          <a:p>
            <a:pPr marL="277495" marR="161290" indent="-172720">
              <a:lnSpc>
                <a:spcPct val="101099"/>
              </a:lnSpc>
              <a:spcBef>
                <a:spcPts val="655"/>
              </a:spcBef>
              <a:buChar char="•"/>
              <a:tabLst>
                <a:tab pos="277495" algn="l"/>
              </a:tabLst>
            </a:pPr>
            <a:r>
              <a:rPr sz="1900" dirty="0">
                <a:latin typeface="Georgia"/>
                <a:cs typeface="Georgia"/>
              </a:rPr>
              <a:t>Analysis</a:t>
            </a:r>
            <a:r>
              <a:rPr sz="1900" spc="1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of</a:t>
            </a:r>
            <a:r>
              <a:rPr sz="1900" spc="114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the </a:t>
            </a:r>
            <a:r>
              <a:rPr sz="1900" spc="-10" dirty="0">
                <a:latin typeface="Georgia"/>
                <a:cs typeface="Georgia"/>
              </a:rPr>
              <a:t>observed </a:t>
            </a:r>
            <a:r>
              <a:rPr sz="1900" dirty="0">
                <a:latin typeface="Georgia"/>
                <a:cs typeface="Georgia"/>
              </a:rPr>
              <a:t>behavior</a:t>
            </a:r>
            <a:r>
              <a:rPr sz="1900" spc="55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using </a:t>
            </a:r>
            <a:r>
              <a:rPr sz="1900" spc="-10" dirty="0">
                <a:latin typeface="Georgia"/>
                <a:cs typeface="Georgia"/>
              </a:rPr>
              <a:t>univariate, </a:t>
            </a:r>
            <a:r>
              <a:rPr sz="1900" dirty="0">
                <a:latin typeface="Georgia"/>
                <a:cs typeface="Georgia"/>
              </a:rPr>
              <a:t>multivariate,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or </a:t>
            </a:r>
            <a:r>
              <a:rPr sz="1900" spc="-40" dirty="0">
                <a:latin typeface="Georgia"/>
                <a:cs typeface="Georgia"/>
              </a:rPr>
              <a:t>time-</a:t>
            </a:r>
            <a:r>
              <a:rPr sz="1900" spc="-10" dirty="0">
                <a:latin typeface="Georgia"/>
                <a:cs typeface="Georgia"/>
              </a:rPr>
              <a:t>series </a:t>
            </a:r>
            <a:r>
              <a:rPr sz="1900" dirty="0">
                <a:latin typeface="Georgia"/>
                <a:cs typeface="Georgia"/>
              </a:rPr>
              <a:t>models</a:t>
            </a:r>
            <a:r>
              <a:rPr sz="1900" spc="5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of </a:t>
            </a:r>
            <a:r>
              <a:rPr sz="1900" dirty="0">
                <a:latin typeface="Georgia"/>
                <a:cs typeface="Georgia"/>
              </a:rPr>
              <a:t>observed</a:t>
            </a:r>
            <a:r>
              <a:rPr sz="1900" spc="85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metrics</a:t>
            </a:r>
            <a:endParaRPr sz="19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55301" y="2816161"/>
            <a:ext cx="2262505" cy="556895"/>
            <a:chOff x="3555301" y="2816161"/>
            <a:chExt cx="2262505" cy="55689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0064" y="2820923"/>
              <a:ext cx="2252472" cy="54711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560064" y="2820923"/>
              <a:ext cx="2252980" cy="547370"/>
            </a:xfrm>
            <a:custGeom>
              <a:avLst/>
              <a:gdLst/>
              <a:ahLst/>
              <a:cxnLst/>
              <a:rect l="l" t="t" r="r" b="b"/>
              <a:pathLst>
                <a:path w="2252979" h="547370">
                  <a:moveTo>
                    <a:pt x="2252472" y="0"/>
                  </a:moveTo>
                  <a:lnTo>
                    <a:pt x="0" y="0"/>
                  </a:lnTo>
                  <a:lnTo>
                    <a:pt x="0" y="547115"/>
                  </a:lnTo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14822" y="2820923"/>
              <a:ext cx="0" cy="547370"/>
            </a:xfrm>
            <a:custGeom>
              <a:avLst/>
              <a:gdLst/>
              <a:ahLst/>
              <a:cxnLst/>
              <a:rect l="l" t="t" r="r" b="b"/>
              <a:pathLst>
                <a:path h="547370">
                  <a:moveTo>
                    <a:pt x="0" y="0"/>
                  </a:moveTo>
                  <a:lnTo>
                    <a:pt x="0" y="547115"/>
                  </a:lnTo>
                </a:path>
              </a:pathLst>
            </a:custGeom>
            <a:ln w="4572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0064" y="2820923"/>
              <a:ext cx="2252472" cy="5471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560064" y="2820923"/>
              <a:ext cx="2252980" cy="547370"/>
            </a:xfrm>
            <a:custGeom>
              <a:avLst/>
              <a:gdLst/>
              <a:ahLst/>
              <a:cxnLst/>
              <a:rect l="l" t="t" r="r" b="b"/>
              <a:pathLst>
                <a:path w="2252979" h="547370">
                  <a:moveTo>
                    <a:pt x="0" y="547115"/>
                  </a:moveTo>
                  <a:lnTo>
                    <a:pt x="2252472" y="547115"/>
                  </a:lnTo>
                  <a:lnTo>
                    <a:pt x="2252472" y="0"/>
                  </a:lnTo>
                  <a:lnTo>
                    <a:pt x="0" y="0"/>
                  </a:lnTo>
                  <a:lnTo>
                    <a:pt x="0" y="547115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564635" y="2916427"/>
            <a:ext cx="22434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FFFFFF"/>
                </a:solidFill>
                <a:latin typeface="Georgia"/>
                <a:cs typeface="Georgia"/>
              </a:rPr>
              <a:t>Knowledge</a:t>
            </a:r>
            <a:r>
              <a:rPr sz="1900" spc="3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Georgia"/>
                <a:cs typeface="Georgia"/>
              </a:rPr>
              <a:t>based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60064" y="3368040"/>
            <a:ext cx="2252980" cy="3209925"/>
          </a:xfrm>
          <a:custGeom>
            <a:avLst/>
            <a:gdLst/>
            <a:ahLst/>
            <a:cxnLst/>
            <a:rect l="l" t="t" r="r" b="b"/>
            <a:pathLst>
              <a:path w="2252979" h="3209925">
                <a:moveTo>
                  <a:pt x="0" y="3209544"/>
                </a:moveTo>
                <a:lnTo>
                  <a:pt x="2252472" y="3209544"/>
                </a:lnTo>
                <a:lnTo>
                  <a:pt x="2252472" y="0"/>
                </a:lnTo>
                <a:lnTo>
                  <a:pt x="0" y="0"/>
                </a:lnTo>
                <a:lnTo>
                  <a:pt x="0" y="3209544"/>
                </a:lnTo>
                <a:close/>
              </a:path>
            </a:pathLst>
          </a:custGeom>
          <a:ln w="9144">
            <a:solidFill>
              <a:srgbClr val="EDD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55491" y="3363467"/>
            <a:ext cx="2261870" cy="3218815"/>
          </a:xfrm>
          <a:prstGeom prst="rect">
            <a:avLst/>
          </a:prstGeom>
          <a:solidFill>
            <a:srgbClr val="EDD2CF"/>
          </a:solidFill>
        </p:spPr>
        <p:txBody>
          <a:bodyPr vert="horz" wrap="square" lIns="0" tIns="83185" rIns="0" bIns="0" rtlCol="0">
            <a:spAutoFit/>
          </a:bodyPr>
          <a:lstStyle/>
          <a:p>
            <a:pPr marL="278765" marR="172085" indent="-172720">
              <a:lnSpc>
                <a:spcPct val="101200"/>
              </a:lnSpc>
              <a:spcBef>
                <a:spcPts val="655"/>
              </a:spcBef>
              <a:buChar char="•"/>
              <a:tabLst>
                <a:tab pos="278765" algn="l"/>
              </a:tabLst>
            </a:pPr>
            <a:r>
              <a:rPr sz="1900" dirty="0">
                <a:latin typeface="Georgia"/>
                <a:cs typeface="Georgia"/>
              </a:rPr>
              <a:t>Approaches</a:t>
            </a:r>
            <a:r>
              <a:rPr sz="1900" spc="20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use </a:t>
            </a:r>
            <a:r>
              <a:rPr sz="1900" dirty="0">
                <a:latin typeface="Georgia"/>
                <a:cs typeface="Georgia"/>
              </a:rPr>
              <a:t>an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expert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system </a:t>
            </a:r>
            <a:r>
              <a:rPr sz="1900" dirty="0">
                <a:latin typeface="Georgia"/>
                <a:cs typeface="Georgia"/>
              </a:rPr>
              <a:t>that</a:t>
            </a:r>
            <a:r>
              <a:rPr sz="1900" spc="-9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classifies observed behavior </a:t>
            </a:r>
            <a:r>
              <a:rPr sz="1900" dirty="0">
                <a:latin typeface="Georgia"/>
                <a:cs typeface="Georgia"/>
              </a:rPr>
              <a:t>according</a:t>
            </a:r>
            <a:r>
              <a:rPr sz="1900" spc="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to</a:t>
            </a:r>
            <a:r>
              <a:rPr sz="1900" spc="5" dirty="0">
                <a:latin typeface="Georgia"/>
                <a:cs typeface="Georgia"/>
              </a:rPr>
              <a:t> </a:t>
            </a:r>
            <a:r>
              <a:rPr sz="1900" spc="-50" dirty="0">
                <a:latin typeface="Georgia"/>
                <a:cs typeface="Georgia"/>
              </a:rPr>
              <a:t>a </a:t>
            </a:r>
            <a:r>
              <a:rPr sz="1900" dirty="0">
                <a:latin typeface="Georgia"/>
                <a:cs typeface="Georgia"/>
              </a:rPr>
              <a:t>set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of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rules</a:t>
            </a:r>
            <a:r>
              <a:rPr sz="1900" spc="10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that </a:t>
            </a:r>
            <a:r>
              <a:rPr sz="1900" dirty="0">
                <a:latin typeface="Georgia"/>
                <a:cs typeface="Georgia"/>
              </a:rPr>
              <a:t>model</a:t>
            </a:r>
            <a:r>
              <a:rPr sz="1900" spc="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legitimate behavior</a:t>
            </a:r>
            <a:endParaRPr sz="1900">
              <a:latin typeface="Georgia"/>
              <a:cs typeface="Georg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23241" y="2816161"/>
            <a:ext cx="2260600" cy="556895"/>
            <a:chOff x="6123241" y="2816161"/>
            <a:chExt cx="2260600" cy="55689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8003" y="2820923"/>
              <a:ext cx="2250948" cy="54711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128003" y="2820923"/>
              <a:ext cx="2251075" cy="547370"/>
            </a:xfrm>
            <a:custGeom>
              <a:avLst/>
              <a:gdLst/>
              <a:ahLst/>
              <a:cxnLst/>
              <a:rect l="l" t="t" r="r" b="b"/>
              <a:pathLst>
                <a:path w="2251075" h="547370">
                  <a:moveTo>
                    <a:pt x="2250948" y="0"/>
                  </a:moveTo>
                  <a:lnTo>
                    <a:pt x="0" y="0"/>
                  </a:lnTo>
                  <a:lnTo>
                    <a:pt x="0" y="547115"/>
                  </a:lnTo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81237" y="2820923"/>
              <a:ext cx="0" cy="547370"/>
            </a:xfrm>
            <a:custGeom>
              <a:avLst/>
              <a:gdLst/>
              <a:ahLst/>
              <a:cxnLst/>
              <a:rect l="l" t="t" r="r" b="b"/>
              <a:pathLst>
                <a:path h="547370">
                  <a:moveTo>
                    <a:pt x="0" y="0"/>
                  </a:moveTo>
                  <a:lnTo>
                    <a:pt x="0" y="547115"/>
                  </a:lnTo>
                </a:path>
              </a:pathLst>
            </a:custGeom>
            <a:ln w="4572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8003" y="2820923"/>
              <a:ext cx="2250948" cy="54711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128003" y="2820923"/>
              <a:ext cx="2251075" cy="547370"/>
            </a:xfrm>
            <a:custGeom>
              <a:avLst/>
              <a:gdLst/>
              <a:ahLst/>
              <a:cxnLst/>
              <a:rect l="l" t="t" r="r" b="b"/>
              <a:pathLst>
                <a:path w="2251075" h="547370">
                  <a:moveTo>
                    <a:pt x="0" y="547115"/>
                  </a:moveTo>
                  <a:lnTo>
                    <a:pt x="2250948" y="547115"/>
                  </a:lnTo>
                  <a:lnTo>
                    <a:pt x="2250948" y="0"/>
                  </a:lnTo>
                  <a:lnTo>
                    <a:pt x="0" y="0"/>
                  </a:lnTo>
                  <a:lnTo>
                    <a:pt x="0" y="547115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132576" y="2916427"/>
            <a:ext cx="22421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95"/>
              </a:spcBef>
            </a:pPr>
            <a:r>
              <a:rPr sz="1900" spc="-30" dirty="0">
                <a:solidFill>
                  <a:srgbClr val="FFFFFF"/>
                </a:solidFill>
                <a:latin typeface="Georgia"/>
                <a:cs typeface="Georgia"/>
              </a:rPr>
              <a:t>Machine-</a:t>
            </a:r>
            <a:r>
              <a:rPr sz="1900" spc="-10" dirty="0">
                <a:solidFill>
                  <a:srgbClr val="FFFFFF"/>
                </a:solidFill>
                <a:latin typeface="Georgia"/>
                <a:cs typeface="Georgia"/>
              </a:rPr>
              <a:t>learning</a:t>
            </a:r>
            <a:endParaRPr sz="1900">
              <a:latin typeface="Georgia"/>
              <a:cs typeface="Georgi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28003" y="3368040"/>
            <a:ext cx="2251075" cy="3209925"/>
          </a:xfrm>
          <a:custGeom>
            <a:avLst/>
            <a:gdLst/>
            <a:ahLst/>
            <a:cxnLst/>
            <a:rect l="l" t="t" r="r" b="b"/>
            <a:pathLst>
              <a:path w="2251075" h="3209925">
                <a:moveTo>
                  <a:pt x="0" y="3209544"/>
                </a:moveTo>
                <a:lnTo>
                  <a:pt x="2250948" y="3209544"/>
                </a:lnTo>
                <a:lnTo>
                  <a:pt x="2250948" y="0"/>
                </a:lnTo>
                <a:lnTo>
                  <a:pt x="0" y="0"/>
                </a:lnTo>
                <a:lnTo>
                  <a:pt x="0" y="3209544"/>
                </a:lnTo>
                <a:close/>
              </a:path>
            </a:pathLst>
          </a:custGeom>
          <a:ln w="9144">
            <a:solidFill>
              <a:srgbClr val="EDD2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123432" y="3363467"/>
            <a:ext cx="2260600" cy="3218815"/>
          </a:xfrm>
          <a:prstGeom prst="rect">
            <a:avLst/>
          </a:prstGeom>
          <a:solidFill>
            <a:srgbClr val="EDD2CF"/>
          </a:solidFill>
        </p:spPr>
        <p:txBody>
          <a:bodyPr vert="horz" wrap="square" lIns="0" tIns="83185" rIns="0" bIns="0" rtlCol="0">
            <a:spAutoFit/>
          </a:bodyPr>
          <a:lstStyle/>
          <a:p>
            <a:pPr marL="278130" marR="320675" indent="-172720">
              <a:lnSpc>
                <a:spcPct val="101200"/>
              </a:lnSpc>
              <a:spcBef>
                <a:spcPts val="655"/>
              </a:spcBef>
              <a:buChar char="•"/>
              <a:tabLst>
                <a:tab pos="278130" algn="l"/>
              </a:tabLst>
            </a:pPr>
            <a:r>
              <a:rPr sz="1900" spc="-10" dirty="0">
                <a:latin typeface="Georgia"/>
                <a:cs typeface="Georgia"/>
              </a:rPr>
              <a:t>Approaches automatically </a:t>
            </a:r>
            <a:r>
              <a:rPr sz="1900" dirty="0">
                <a:latin typeface="Georgia"/>
                <a:cs typeface="Georgia"/>
              </a:rPr>
              <a:t>determine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spc="-50" dirty="0">
                <a:latin typeface="Georgia"/>
                <a:cs typeface="Georgia"/>
              </a:rPr>
              <a:t>a </a:t>
            </a:r>
            <a:r>
              <a:rPr sz="1900" spc="-10" dirty="0">
                <a:latin typeface="Georgia"/>
                <a:cs typeface="Georgia"/>
              </a:rPr>
              <a:t>suitable classification </a:t>
            </a:r>
            <a:r>
              <a:rPr sz="1900" dirty="0">
                <a:latin typeface="Georgia"/>
                <a:cs typeface="Georgia"/>
              </a:rPr>
              <a:t>model</a:t>
            </a:r>
            <a:r>
              <a:rPr sz="1900" spc="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from</a:t>
            </a:r>
            <a:r>
              <a:rPr sz="1900" spc="5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the </a:t>
            </a:r>
            <a:r>
              <a:rPr sz="1900" dirty="0">
                <a:latin typeface="Georgia"/>
                <a:cs typeface="Georgia"/>
              </a:rPr>
              <a:t>training</a:t>
            </a:r>
            <a:r>
              <a:rPr sz="1900" spc="-110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data </a:t>
            </a:r>
            <a:r>
              <a:rPr sz="1900" dirty="0">
                <a:latin typeface="Georgia"/>
                <a:cs typeface="Georgia"/>
              </a:rPr>
              <a:t>using</a:t>
            </a:r>
            <a:r>
              <a:rPr sz="1900" spc="85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data </a:t>
            </a:r>
            <a:r>
              <a:rPr sz="1900" spc="-10" dirty="0">
                <a:latin typeface="Georgia"/>
                <a:cs typeface="Georgia"/>
              </a:rPr>
              <a:t>mining techniques</a:t>
            </a:r>
            <a:endParaRPr sz="1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793" y="102234"/>
            <a:ext cx="8736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Signature</a:t>
            </a:r>
            <a:r>
              <a:rPr sz="4800" spc="-95" dirty="0"/>
              <a:t> </a:t>
            </a:r>
            <a:r>
              <a:rPr sz="4800" dirty="0"/>
              <a:t>or</a:t>
            </a:r>
            <a:r>
              <a:rPr sz="4800" spc="-120" dirty="0"/>
              <a:t> </a:t>
            </a:r>
            <a:r>
              <a:rPr sz="4800" dirty="0"/>
              <a:t>Heuristic</a:t>
            </a:r>
            <a:r>
              <a:rPr sz="4800" spc="-110" dirty="0"/>
              <a:t> </a:t>
            </a:r>
            <a:r>
              <a:rPr sz="4800" spc="-10" dirty="0"/>
              <a:t>Detection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827532" y="1124711"/>
            <a:ext cx="3465829" cy="866140"/>
          </a:xfrm>
          <a:custGeom>
            <a:avLst/>
            <a:gdLst/>
            <a:ahLst/>
            <a:cxnLst/>
            <a:rect l="l" t="t" r="r" b="b"/>
            <a:pathLst>
              <a:path w="3465829" h="866139">
                <a:moveTo>
                  <a:pt x="3465576" y="86614"/>
                </a:moveTo>
                <a:lnTo>
                  <a:pt x="3458768" y="52882"/>
                </a:lnTo>
                <a:lnTo>
                  <a:pt x="3440214" y="25361"/>
                </a:lnTo>
                <a:lnTo>
                  <a:pt x="3412693" y="6807"/>
                </a:lnTo>
                <a:lnTo>
                  <a:pt x="3378962" y="0"/>
                </a:lnTo>
                <a:lnTo>
                  <a:pt x="86563" y="0"/>
                </a:lnTo>
                <a:lnTo>
                  <a:pt x="52870" y="6807"/>
                </a:lnTo>
                <a:lnTo>
                  <a:pt x="25349" y="25361"/>
                </a:lnTo>
                <a:lnTo>
                  <a:pt x="6794" y="52882"/>
                </a:lnTo>
                <a:lnTo>
                  <a:pt x="0" y="86614"/>
                </a:lnTo>
                <a:lnTo>
                  <a:pt x="0" y="779018"/>
                </a:lnTo>
                <a:lnTo>
                  <a:pt x="6794" y="812761"/>
                </a:lnTo>
                <a:lnTo>
                  <a:pt x="25349" y="840282"/>
                </a:lnTo>
                <a:lnTo>
                  <a:pt x="52870" y="858837"/>
                </a:lnTo>
                <a:lnTo>
                  <a:pt x="86563" y="865632"/>
                </a:lnTo>
                <a:lnTo>
                  <a:pt x="3378962" y="865632"/>
                </a:lnTo>
                <a:lnTo>
                  <a:pt x="3412693" y="858837"/>
                </a:lnTo>
                <a:lnTo>
                  <a:pt x="3440214" y="840282"/>
                </a:lnTo>
                <a:lnTo>
                  <a:pt x="3458768" y="812761"/>
                </a:lnTo>
                <a:lnTo>
                  <a:pt x="3465576" y="779018"/>
                </a:lnTo>
                <a:lnTo>
                  <a:pt x="3465576" y="86614"/>
                </a:lnTo>
                <a:close/>
              </a:path>
            </a:pathLst>
          </a:custGeom>
          <a:solidFill>
            <a:srgbClr val="6088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7627" y="1334515"/>
            <a:ext cx="2950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Signature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approaches</a:t>
            </a:r>
            <a:endParaRPr sz="24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5644" y="2066544"/>
            <a:ext cx="150875" cy="1524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22960" y="2289048"/>
            <a:ext cx="3474720" cy="876300"/>
            <a:chOff x="822960" y="2289048"/>
            <a:chExt cx="3474720" cy="876300"/>
          </a:xfrm>
        </p:grpSpPr>
        <p:sp>
          <p:nvSpPr>
            <p:cNvPr id="7" name="object 7"/>
            <p:cNvSpPr/>
            <p:nvPr/>
          </p:nvSpPr>
          <p:spPr>
            <a:xfrm>
              <a:off x="827532" y="2293620"/>
              <a:ext cx="3465829" cy="867410"/>
            </a:xfrm>
            <a:custGeom>
              <a:avLst/>
              <a:gdLst/>
              <a:ahLst/>
              <a:cxnLst/>
              <a:rect l="l" t="t" r="r" b="b"/>
              <a:pathLst>
                <a:path w="3465829" h="867410">
                  <a:moveTo>
                    <a:pt x="3378834" y="0"/>
                  </a:moveTo>
                  <a:lnTo>
                    <a:pt x="86715" y="0"/>
                  </a:lnTo>
                  <a:lnTo>
                    <a:pt x="52961" y="6820"/>
                  </a:lnTo>
                  <a:lnTo>
                    <a:pt x="25398" y="25415"/>
                  </a:lnTo>
                  <a:lnTo>
                    <a:pt x="6814" y="52988"/>
                  </a:lnTo>
                  <a:lnTo>
                    <a:pt x="0" y="86740"/>
                  </a:lnTo>
                  <a:lnTo>
                    <a:pt x="0" y="780414"/>
                  </a:lnTo>
                  <a:lnTo>
                    <a:pt x="6814" y="814167"/>
                  </a:lnTo>
                  <a:lnTo>
                    <a:pt x="25398" y="841740"/>
                  </a:lnTo>
                  <a:lnTo>
                    <a:pt x="52961" y="860335"/>
                  </a:lnTo>
                  <a:lnTo>
                    <a:pt x="86715" y="867155"/>
                  </a:lnTo>
                  <a:lnTo>
                    <a:pt x="3378834" y="867155"/>
                  </a:lnTo>
                  <a:lnTo>
                    <a:pt x="3412587" y="860335"/>
                  </a:lnTo>
                  <a:lnTo>
                    <a:pt x="3440160" y="841740"/>
                  </a:lnTo>
                  <a:lnTo>
                    <a:pt x="3458755" y="814167"/>
                  </a:lnTo>
                  <a:lnTo>
                    <a:pt x="3465576" y="780414"/>
                  </a:lnTo>
                  <a:lnTo>
                    <a:pt x="3465576" y="86740"/>
                  </a:lnTo>
                  <a:lnTo>
                    <a:pt x="3458755" y="52988"/>
                  </a:lnTo>
                  <a:lnTo>
                    <a:pt x="3440160" y="25415"/>
                  </a:lnTo>
                  <a:lnTo>
                    <a:pt x="3412587" y="6820"/>
                  </a:lnTo>
                  <a:lnTo>
                    <a:pt x="3378834" y="0"/>
                  </a:lnTo>
                  <a:close/>
                </a:path>
              </a:pathLst>
            </a:custGeom>
            <a:solidFill>
              <a:srgbClr val="EDD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7532" y="2293620"/>
              <a:ext cx="3465829" cy="867410"/>
            </a:xfrm>
            <a:custGeom>
              <a:avLst/>
              <a:gdLst/>
              <a:ahLst/>
              <a:cxnLst/>
              <a:rect l="l" t="t" r="r" b="b"/>
              <a:pathLst>
                <a:path w="3465829" h="867410">
                  <a:moveTo>
                    <a:pt x="0" y="86740"/>
                  </a:moveTo>
                  <a:lnTo>
                    <a:pt x="6814" y="52988"/>
                  </a:lnTo>
                  <a:lnTo>
                    <a:pt x="25398" y="25415"/>
                  </a:lnTo>
                  <a:lnTo>
                    <a:pt x="52961" y="6820"/>
                  </a:lnTo>
                  <a:lnTo>
                    <a:pt x="86715" y="0"/>
                  </a:lnTo>
                  <a:lnTo>
                    <a:pt x="3378834" y="0"/>
                  </a:lnTo>
                  <a:lnTo>
                    <a:pt x="3412587" y="6820"/>
                  </a:lnTo>
                  <a:lnTo>
                    <a:pt x="3440160" y="25415"/>
                  </a:lnTo>
                  <a:lnTo>
                    <a:pt x="3458755" y="52988"/>
                  </a:lnTo>
                  <a:lnTo>
                    <a:pt x="3465576" y="86740"/>
                  </a:lnTo>
                  <a:lnTo>
                    <a:pt x="3465576" y="780414"/>
                  </a:lnTo>
                  <a:lnTo>
                    <a:pt x="3458755" y="814167"/>
                  </a:lnTo>
                  <a:lnTo>
                    <a:pt x="3440160" y="841740"/>
                  </a:lnTo>
                  <a:lnTo>
                    <a:pt x="3412587" y="860335"/>
                  </a:lnTo>
                  <a:lnTo>
                    <a:pt x="3378834" y="867155"/>
                  </a:lnTo>
                  <a:lnTo>
                    <a:pt x="86715" y="867155"/>
                  </a:lnTo>
                  <a:lnTo>
                    <a:pt x="52961" y="860335"/>
                  </a:lnTo>
                  <a:lnTo>
                    <a:pt x="25398" y="841740"/>
                  </a:lnTo>
                  <a:lnTo>
                    <a:pt x="6814" y="814167"/>
                  </a:lnTo>
                  <a:lnTo>
                    <a:pt x="0" y="780414"/>
                  </a:lnTo>
                  <a:lnTo>
                    <a:pt x="0" y="86740"/>
                  </a:lnTo>
                  <a:close/>
                </a:path>
              </a:pathLst>
            </a:custGeom>
            <a:ln w="9144">
              <a:solidFill>
                <a:srgbClr val="EDD2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45896" y="2425700"/>
            <a:ext cx="323532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-635" algn="ctr">
              <a:lnSpc>
                <a:spcPct val="100800"/>
              </a:lnSpc>
              <a:spcBef>
                <a:spcPts val="85"/>
              </a:spcBef>
            </a:pPr>
            <a:r>
              <a:rPr sz="1200" b="1" dirty="0">
                <a:latin typeface="P052"/>
                <a:cs typeface="P052"/>
              </a:rPr>
              <a:t>Match</a:t>
            </a:r>
            <a:r>
              <a:rPr sz="1200" b="1" spc="-1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a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large</a:t>
            </a:r>
            <a:r>
              <a:rPr sz="1200" b="1" spc="-2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collection</a:t>
            </a:r>
            <a:r>
              <a:rPr sz="1200" b="1" spc="-1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of</a:t>
            </a:r>
            <a:r>
              <a:rPr sz="1200" b="1" spc="-3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known</a:t>
            </a:r>
            <a:r>
              <a:rPr sz="1200" b="1" spc="-1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patterns</a:t>
            </a:r>
            <a:r>
              <a:rPr sz="1200" b="1" spc="-15" dirty="0">
                <a:latin typeface="P052"/>
                <a:cs typeface="P052"/>
              </a:rPr>
              <a:t> </a:t>
            </a:r>
            <a:r>
              <a:rPr sz="1200" b="1" spc="-25" dirty="0">
                <a:latin typeface="P052"/>
                <a:cs typeface="P052"/>
              </a:rPr>
              <a:t>of </a:t>
            </a:r>
            <a:r>
              <a:rPr sz="1200" b="1" dirty="0">
                <a:latin typeface="P052"/>
                <a:cs typeface="P052"/>
              </a:rPr>
              <a:t>malicious</a:t>
            </a:r>
            <a:r>
              <a:rPr sz="1200" b="1" spc="-1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data</a:t>
            </a:r>
            <a:r>
              <a:rPr sz="1200" b="1" spc="-1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against</a:t>
            </a:r>
            <a:r>
              <a:rPr sz="1200" b="1" spc="-3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data</a:t>
            </a:r>
            <a:r>
              <a:rPr sz="1200" b="1" spc="-1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stored</a:t>
            </a:r>
            <a:r>
              <a:rPr sz="1200" b="1" spc="-2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on</a:t>
            </a:r>
            <a:r>
              <a:rPr sz="1200" b="1" spc="-2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a</a:t>
            </a:r>
            <a:r>
              <a:rPr sz="1200" b="1" spc="-20" dirty="0">
                <a:latin typeface="P052"/>
                <a:cs typeface="P052"/>
              </a:rPr>
              <a:t> </a:t>
            </a:r>
            <a:r>
              <a:rPr sz="1200" b="1" spc="-10" dirty="0">
                <a:latin typeface="P052"/>
                <a:cs typeface="P052"/>
              </a:rPr>
              <a:t>system </a:t>
            </a:r>
            <a:r>
              <a:rPr sz="1200" b="1" dirty="0">
                <a:latin typeface="P052"/>
                <a:cs typeface="P052"/>
              </a:rPr>
              <a:t>or</a:t>
            </a:r>
            <a:r>
              <a:rPr sz="1200" b="1" spc="-2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in</a:t>
            </a:r>
            <a:r>
              <a:rPr sz="1200" b="1" spc="-1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transit</a:t>
            </a:r>
            <a:r>
              <a:rPr sz="1200" b="1" spc="-1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over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a</a:t>
            </a:r>
            <a:r>
              <a:rPr sz="1200" b="1" spc="-15" dirty="0">
                <a:latin typeface="P052"/>
                <a:cs typeface="P052"/>
              </a:rPr>
              <a:t> </a:t>
            </a:r>
            <a:r>
              <a:rPr sz="1200" b="1" spc="-10" dirty="0">
                <a:latin typeface="P052"/>
                <a:cs typeface="P052"/>
              </a:rPr>
              <a:t>network</a:t>
            </a:r>
            <a:endParaRPr sz="1200">
              <a:latin typeface="P052"/>
              <a:cs typeface="P052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5644" y="3236976"/>
            <a:ext cx="150875" cy="150875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822960" y="3459479"/>
            <a:ext cx="3474720" cy="875030"/>
            <a:chOff x="822960" y="3459479"/>
            <a:chExt cx="3474720" cy="875030"/>
          </a:xfrm>
        </p:grpSpPr>
        <p:sp>
          <p:nvSpPr>
            <p:cNvPr id="12" name="object 12"/>
            <p:cNvSpPr/>
            <p:nvPr/>
          </p:nvSpPr>
          <p:spPr>
            <a:xfrm>
              <a:off x="827532" y="3464051"/>
              <a:ext cx="3465829" cy="866140"/>
            </a:xfrm>
            <a:custGeom>
              <a:avLst/>
              <a:gdLst/>
              <a:ahLst/>
              <a:cxnLst/>
              <a:rect l="l" t="t" r="r" b="b"/>
              <a:pathLst>
                <a:path w="3465829" h="866139">
                  <a:moveTo>
                    <a:pt x="3378962" y="0"/>
                  </a:moveTo>
                  <a:lnTo>
                    <a:pt x="86563" y="0"/>
                  </a:lnTo>
                  <a:lnTo>
                    <a:pt x="52870" y="6800"/>
                  </a:lnTo>
                  <a:lnTo>
                    <a:pt x="25355" y="25352"/>
                  </a:lnTo>
                  <a:lnTo>
                    <a:pt x="6803" y="52881"/>
                  </a:lnTo>
                  <a:lnTo>
                    <a:pt x="0" y="86613"/>
                  </a:lnTo>
                  <a:lnTo>
                    <a:pt x="0" y="779018"/>
                  </a:lnTo>
                  <a:lnTo>
                    <a:pt x="6803" y="812750"/>
                  </a:lnTo>
                  <a:lnTo>
                    <a:pt x="25355" y="840279"/>
                  </a:lnTo>
                  <a:lnTo>
                    <a:pt x="52870" y="858831"/>
                  </a:lnTo>
                  <a:lnTo>
                    <a:pt x="86563" y="865632"/>
                  </a:lnTo>
                  <a:lnTo>
                    <a:pt x="3378962" y="865632"/>
                  </a:lnTo>
                  <a:lnTo>
                    <a:pt x="3412694" y="858831"/>
                  </a:lnTo>
                  <a:lnTo>
                    <a:pt x="3440223" y="840279"/>
                  </a:lnTo>
                  <a:lnTo>
                    <a:pt x="3458775" y="812750"/>
                  </a:lnTo>
                  <a:lnTo>
                    <a:pt x="3465576" y="779018"/>
                  </a:lnTo>
                  <a:lnTo>
                    <a:pt x="3465576" y="86613"/>
                  </a:lnTo>
                  <a:lnTo>
                    <a:pt x="3458775" y="52881"/>
                  </a:lnTo>
                  <a:lnTo>
                    <a:pt x="3440223" y="25352"/>
                  </a:lnTo>
                  <a:lnTo>
                    <a:pt x="3412694" y="6800"/>
                  </a:lnTo>
                  <a:lnTo>
                    <a:pt x="3378962" y="0"/>
                  </a:lnTo>
                  <a:close/>
                </a:path>
              </a:pathLst>
            </a:custGeom>
            <a:solidFill>
              <a:srgbClr val="EDD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7532" y="3464051"/>
              <a:ext cx="3465829" cy="866140"/>
            </a:xfrm>
            <a:custGeom>
              <a:avLst/>
              <a:gdLst/>
              <a:ahLst/>
              <a:cxnLst/>
              <a:rect l="l" t="t" r="r" b="b"/>
              <a:pathLst>
                <a:path w="3465829" h="866139">
                  <a:moveTo>
                    <a:pt x="0" y="86613"/>
                  </a:moveTo>
                  <a:lnTo>
                    <a:pt x="6803" y="52881"/>
                  </a:lnTo>
                  <a:lnTo>
                    <a:pt x="25355" y="25352"/>
                  </a:lnTo>
                  <a:lnTo>
                    <a:pt x="52870" y="6800"/>
                  </a:lnTo>
                  <a:lnTo>
                    <a:pt x="86563" y="0"/>
                  </a:lnTo>
                  <a:lnTo>
                    <a:pt x="3378962" y="0"/>
                  </a:lnTo>
                  <a:lnTo>
                    <a:pt x="3412694" y="6800"/>
                  </a:lnTo>
                  <a:lnTo>
                    <a:pt x="3440223" y="25352"/>
                  </a:lnTo>
                  <a:lnTo>
                    <a:pt x="3458775" y="52881"/>
                  </a:lnTo>
                  <a:lnTo>
                    <a:pt x="3465576" y="86613"/>
                  </a:lnTo>
                  <a:lnTo>
                    <a:pt x="3465576" y="779018"/>
                  </a:lnTo>
                  <a:lnTo>
                    <a:pt x="3458775" y="812750"/>
                  </a:lnTo>
                  <a:lnTo>
                    <a:pt x="3440223" y="840279"/>
                  </a:lnTo>
                  <a:lnTo>
                    <a:pt x="3412694" y="858831"/>
                  </a:lnTo>
                  <a:lnTo>
                    <a:pt x="3378962" y="865632"/>
                  </a:lnTo>
                  <a:lnTo>
                    <a:pt x="86563" y="865632"/>
                  </a:lnTo>
                  <a:lnTo>
                    <a:pt x="52870" y="858831"/>
                  </a:lnTo>
                  <a:lnTo>
                    <a:pt x="25355" y="840279"/>
                  </a:lnTo>
                  <a:lnTo>
                    <a:pt x="6803" y="812750"/>
                  </a:lnTo>
                  <a:lnTo>
                    <a:pt x="0" y="779018"/>
                  </a:lnTo>
                  <a:lnTo>
                    <a:pt x="0" y="86613"/>
                  </a:lnTo>
                  <a:close/>
                </a:path>
              </a:pathLst>
            </a:custGeom>
            <a:ln w="9144">
              <a:solidFill>
                <a:srgbClr val="EDD2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94028" y="3502914"/>
            <a:ext cx="2932430" cy="7632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099"/>
              </a:lnSpc>
              <a:spcBef>
                <a:spcPts val="85"/>
              </a:spcBef>
            </a:pPr>
            <a:r>
              <a:rPr sz="1200" b="1" dirty="0">
                <a:latin typeface="P052"/>
                <a:cs typeface="P052"/>
              </a:rPr>
              <a:t>The</a:t>
            </a:r>
            <a:r>
              <a:rPr sz="1200" b="1" spc="-3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signatures</a:t>
            </a:r>
            <a:r>
              <a:rPr sz="1200" b="1" spc="-2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need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to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be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large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enough</a:t>
            </a:r>
            <a:r>
              <a:rPr sz="1200" b="1" spc="-35" dirty="0">
                <a:latin typeface="P052"/>
                <a:cs typeface="P052"/>
              </a:rPr>
              <a:t> </a:t>
            </a:r>
            <a:r>
              <a:rPr sz="1200" b="1" spc="-25" dirty="0">
                <a:latin typeface="P052"/>
                <a:cs typeface="P052"/>
              </a:rPr>
              <a:t>to </a:t>
            </a:r>
            <a:r>
              <a:rPr sz="1200" b="1" dirty="0">
                <a:latin typeface="P052"/>
                <a:cs typeface="P052"/>
              </a:rPr>
              <a:t>minimize</a:t>
            </a:r>
            <a:r>
              <a:rPr sz="1200" b="1" spc="-2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the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false</a:t>
            </a:r>
            <a:r>
              <a:rPr sz="1200" b="1" spc="-1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alarm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rate,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while</a:t>
            </a:r>
            <a:r>
              <a:rPr sz="1200" b="1" spc="-20" dirty="0">
                <a:latin typeface="P052"/>
                <a:cs typeface="P052"/>
              </a:rPr>
              <a:t> still </a:t>
            </a:r>
            <a:r>
              <a:rPr sz="1200" b="1" dirty="0">
                <a:latin typeface="P052"/>
                <a:cs typeface="P052"/>
              </a:rPr>
              <a:t>detecting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a</a:t>
            </a:r>
            <a:r>
              <a:rPr sz="1200" b="1" spc="-3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sufficiently</a:t>
            </a:r>
            <a:r>
              <a:rPr sz="1200" b="1" spc="-1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large</a:t>
            </a:r>
            <a:r>
              <a:rPr sz="1200" b="1" spc="-4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fraction</a:t>
            </a:r>
            <a:r>
              <a:rPr sz="1200" b="1" spc="-25" dirty="0">
                <a:latin typeface="P052"/>
                <a:cs typeface="P052"/>
              </a:rPr>
              <a:t> of </a:t>
            </a:r>
            <a:r>
              <a:rPr sz="1200" b="1" dirty="0">
                <a:latin typeface="P052"/>
                <a:cs typeface="P052"/>
              </a:rPr>
              <a:t>malicious</a:t>
            </a:r>
            <a:r>
              <a:rPr sz="1200" b="1" spc="-40" dirty="0">
                <a:latin typeface="P052"/>
                <a:cs typeface="P052"/>
              </a:rPr>
              <a:t> </a:t>
            </a:r>
            <a:r>
              <a:rPr sz="1200" b="1" spc="-20" dirty="0">
                <a:latin typeface="P052"/>
                <a:cs typeface="P052"/>
              </a:rPr>
              <a:t>data</a:t>
            </a:r>
            <a:endParaRPr sz="1200">
              <a:latin typeface="P052"/>
              <a:cs typeface="P052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5644" y="4405884"/>
            <a:ext cx="150875" cy="15240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822960" y="4628388"/>
            <a:ext cx="3474720" cy="876300"/>
            <a:chOff x="822960" y="4628388"/>
            <a:chExt cx="3474720" cy="876300"/>
          </a:xfrm>
        </p:grpSpPr>
        <p:sp>
          <p:nvSpPr>
            <p:cNvPr id="17" name="object 17"/>
            <p:cNvSpPr/>
            <p:nvPr/>
          </p:nvSpPr>
          <p:spPr>
            <a:xfrm>
              <a:off x="827532" y="4632960"/>
              <a:ext cx="3465829" cy="867410"/>
            </a:xfrm>
            <a:custGeom>
              <a:avLst/>
              <a:gdLst/>
              <a:ahLst/>
              <a:cxnLst/>
              <a:rect l="l" t="t" r="r" b="b"/>
              <a:pathLst>
                <a:path w="3465829" h="867410">
                  <a:moveTo>
                    <a:pt x="3378834" y="0"/>
                  </a:moveTo>
                  <a:lnTo>
                    <a:pt x="86715" y="0"/>
                  </a:lnTo>
                  <a:lnTo>
                    <a:pt x="52961" y="6820"/>
                  </a:lnTo>
                  <a:lnTo>
                    <a:pt x="25398" y="25415"/>
                  </a:lnTo>
                  <a:lnTo>
                    <a:pt x="6814" y="52988"/>
                  </a:lnTo>
                  <a:lnTo>
                    <a:pt x="0" y="86740"/>
                  </a:lnTo>
                  <a:lnTo>
                    <a:pt x="0" y="780414"/>
                  </a:lnTo>
                  <a:lnTo>
                    <a:pt x="6814" y="814167"/>
                  </a:lnTo>
                  <a:lnTo>
                    <a:pt x="25398" y="841740"/>
                  </a:lnTo>
                  <a:lnTo>
                    <a:pt x="52961" y="860335"/>
                  </a:lnTo>
                  <a:lnTo>
                    <a:pt x="86715" y="867155"/>
                  </a:lnTo>
                  <a:lnTo>
                    <a:pt x="3378834" y="867155"/>
                  </a:lnTo>
                  <a:lnTo>
                    <a:pt x="3412587" y="860335"/>
                  </a:lnTo>
                  <a:lnTo>
                    <a:pt x="3440160" y="841740"/>
                  </a:lnTo>
                  <a:lnTo>
                    <a:pt x="3458755" y="814167"/>
                  </a:lnTo>
                  <a:lnTo>
                    <a:pt x="3465576" y="780414"/>
                  </a:lnTo>
                  <a:lnTo>
                    <a:pt x="3465576" y="86740"/>
                  </a:lnTo>
                  <a:lnTo>
                    <a:pt x="3458755" y="52988"/>
                  </a:lnTo>
                  <a:lnTo>
                    <a:pt x="3440160" y="25415"/>
                  </a:lnTo>
                  <a:lnTo>
                    <a:pt x="3412587" y="6820"/>
                  </a:lnTo>
                  <a:lnTo>
                    <a:pt x="3378834" y="0"/>
                  </a:lnTo>
                  <a:close/>
                </a:path>
              </a:pathLst>
            </a:custGeom>
            <a:solidFill>
              <a:srgbClr val="EDD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7532" y="4632960"/>
              <a:ext cx="3465829" cy="867410"/>
            </a:xfrm>
            <a:custGeom>
              <a:avLst/>
              <a:gdLst/>
              <a:ahLst/>
              <a:cxnLst/>
              <a:rect l="l" t="t" r="r" b="b"/>
              <a:pathLst>
                <a:path w="3465829" h="867410">
                  <a:moveTo>
                    <a:pt x="0" y="86740"/>
                  </a:moveTo>
                  <a:lnTo>
                    <a:pt x="6814" y="52988"/>
                  </a:lnTo>
                  <a:lnTo>
                    <a:pt x="25398" y="25415"/>
                  </a:lnTo>
                  <a:lnTo>
                    <a:pt x="52961" y="6820"/>
                  </a:lnTo>
                  <a:lnTo>
                    <a:pt x="86715" y="0"/>
                  </a:lnTo>
                  <a:lnTo>
                    <a:pt x="3378834" y="0"/>
                  </a:lnTo>
                  <a:lnTo>
                    <a:pt x="3412587" y="6820"/>
                  </a:lnTo>
                  <a:lnTo>
                    <a:pt x="3440160" y="25415"/>
                  </a:lnTo>
                  <a:lnTo>
                    <a:pt x="3458755" y="52988"/>
                  </a:lnTo>
                  <a:lnTo>
                    <a:pt x="3465576" y="86740"/>
                  </a:lnTo>
                  <a:lnTo>
                    <a:pt x="3465576" y="780414"/>
                  </a:lnTo>
                  <a:lnTo>
                    <a:pt x="3458755" y="814167"/>
                  </a:lnTo>
                  <a:lnTo>
                    <a:pt x="3440160" y="841740"/>
                  </a:lnTo>
                  <a:lnTo>
                    <a:pt x="3412587" y="860335"/>
                  </a:lnTo>
                  <a:lnTo>
                    <a:pt x="3378834" y="867155"/>
                  </a:lnTo>
                  <a:lnTo>
                    <a:pt x="86715" y="867155"/>
                  </a:lnTo>
                  <a:lnTo>
                    <a:pt x="52961" y="860335"/>
                  </a:lnTo>
                  <a:lnTo>
                    <a:pt x="25398" y="841740"/>
                  </a:lnTo>
                  <a:lnTo>
                    <a:pt x="6814" y="814167"/>
                  </a:lnTo>
                  <a:lnTo>
                    <a:pt x="0" y="780414"/>
                  </a:lnTo>
                  <a:lnTo>
                    <a:pt x="0" y="86740"/>
                  </a:lnTo>
                  <a:close/>
                </a:path>
              </a:pathLst>
            </a:custGeom>
            <a:ln w="9144">
              <a:solidFill>
                <a:srgbClr val="EDD2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09903" y="4857750"/>
            <a:ext cx="3102610" cy="3930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2095" marR="5080" indent="-240029">
              <a:lnSpc>
                <a:spcPct val="100800"/>
              </a:lnSpc>
              <a:spcBef>
                <a:spcPts val="85"/>
              </a:spcBef>
            </a:pPr>
            <a:r>
              <a:rPr sz="1200" b="1" dirty="0">
                <a:latin typeface="P052"/>
                <a:cs typeface="P052"/>
              </a:rPr>
              <a:t>Widely</a:t>
            </a:r>
            <a:r>
              <a:rPr sz="1200" b="1" spc="-4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used</a:t>
            </a:r>
            <a:r>
              <a:rPr sz="1200" b="1" spc="-3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in</a:t>
            </a:r>
            <a:r>
              <a:rPr sz="1200" b="1" spc="-35" dirty="0">
                <a:latin typeface="P052"/>
                <a:cs typeface="P052"/>
              </a:rPr>
              <a:t> </a:t>
            </a:r>
            <a:r>
              <a:rPr sz="1200" b="1" spc="-10" dirty="0">
                <a:latin typeface="P052"/>
                <a:cs typeface="P052"/>
              </a:rPr>
              <a:t>anti-</a:t>
            </a:r>
            <a:r>
              <a:rPr sz="1200" b="1" dirty="0">
                <a:latin typeface="P052"/>
                <a:cs typeface="P052"/>
              </a:rPr>
              <a:t>virus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products,</a:t>
            </a:r>
            <a:r>
              <a:rPr sz="1200" b="1" spc="-35" dirty="0">
                <a:latin typeface="P052"/>
                <a:cs typeface="P052"/>
              </a:rPr>
              <a:t> </a:t>
            </a:r>
            <a:r>
              <a:rPr sz="1200" b="1" spc="-10" dirty="0">
                <a:latin typeface="P052"/>
                <a:cs typeface="P052"/>
              </a:rPr>
              <a:t>network </a:t>
            </a:r>
            <a:r>
              <a:rPr sz="1200" b="1" dirty="0">
                <a:latin typeface="P052"/>
                <a:cs typeface="P052"/>
              </a:rPr>
              <a:t>traffic</a:t>
            </a:r>
            <a:r>
              <a:rPr sz="1200" b="1" spc="-3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scanning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proxies,</a:t>
            </a:r>
            <a:r>
              <a:rPr sz="1200" b="1" spc="-3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and</a:t>
            </a:r>
            <a:r>
              <a:rPr sz="1200" b="1" spc="-3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in</a:t>
            </a:r>
            <a:r>
              <a:rPr sz="1200" b="1" spc="-30" dirty="0">
                <a:latin typeface="P052"/>
                <a:cs typeface="P052"/>
              </a:rPr>
              <a:t> </a:t>
            </a:r>
            <a:r>
              <a:rPr sz="1200" b="1" spc="-20" dirty="0">
                <a:latin typeface="P052"/>
                <a:cs typeface="P052"/>
              </a:rPr>
              <a:t>NIDS</a:t>
            </a:r>
            <a:endParaRPr sz="1200">
              <a:latin typeface="P052"/>
              <a:cs typeface="P05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79264" y="1124711"/>
            <a:ext cx="3464560" cy="866140"/>
          </a:xfrm>
          <a:custGeom>
            <a:avLst/>
            <a:gdLst/>
            <a:ahLst/>
            <a:cxnLst/>
            <a:rect l="l" t="t" r="r" b="b"/>
            <a:pathLst>
              <a:path w="3464559" h="866139">
                <a:moveTo>
                  <a:pt x="3464052" y="86614"/>
                </a:moveTo>
                <a:lnTo>
                  <a:pt x="3457244" y="52882"/>
                </a:lnTo>
                <a:lnTo>
                  <a:pt x="3438690" y="25361"/>
                </a:lnTo>
                <a:lnTo>
                  <a:pt x="3411169" y="6807"/>
                </a:lnTo>
                <a:lnTo>
                  <a:pt x="3377438" y="0"/>
                </a:lnTo>
                <a:lnTo>
                  <a:pt x="86614" y="0"/>
                </a:lnTo>
                <a:lnTo>
                  <a:pt x="52870" y="6807"/>
                </a:lnTo>
                <a:lnTo>
                  <a:pt x="25349" y="25361"/>
                </a:lnTo>
                <a:lnTo>
                  <a:pt x="6794" y="52882"/>
                </a:lnTo>
                <a:lnTo>
                  <a:pt x="0" y="86614"/>
                </a:lnTo>
                <a:lnTo>
                  <a:pt x="0" y="779018"/>
                </a:lnTo>
                <a:lnTo>
                  <a:pt x="6794" y="812761"/>
                </a:lnTo>
                <a:lnTo>
                  <a:pt x="25349" y="840282"/>
                </a:lnTo>
                <a:lnTo>
                  <a:pt x="52870" y="858837"/>
                </a:lnTo>
                <a:lnTo>
                  <a:pt x="86614" y="865632"/>
                </a:lnTo>
                <a:lnTo>
                  <a:pt x="3377438" y="865632"/>
                </a:lnTo>
                <a:lnTo>
                  <a:pt x="3411169" y="858837"/>
                </a:lnTo>
                <a:lnTo>
                  <a:pt x="3438690" y="840282"/>
                </a:lnTo>
                <a:lnTo>
                  <a:pt x="3457244" y="812761"/>
                </a:lnTo>
                <a:lnTo>
                  <a:pt x="3464052" y="779018"/>
                </a:lnTo>
                <a:lnTo>
                  <a:pt x="3464052" y="86614"/>
                </a:lnTo>
                <a:close/>
              </a:path>
            </a:pathLst>
          </a:custGeom>
          <a:solidFill>
            <a:srgbClr val="638B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124450" y="1149477"/>
            <a:ext cx="2776855" cy="7620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90855" marR="5080" indent="-478790">
              <a:lnSpc>
                <a:spcPct val="101299"/>
              </a:lnSpc>
              <a:spcBef>
                <a:spcPts val="60"/>
              </a:spcBef>
            </a:pPr>
            <a:r>
              <a:rPr sz="2400" spc="-40" dirty="0">
                <a:latin typeface="Georgia"/>
                <a:cs typeface="Georgia"/>
              </a:rPr>
              <a:t>Rule-</a:t>
            </a:r>
            <a:r>
              <a:rPr sz="2400" dirty="0">
                <a:latin typeface="Georgia"/>
                <a:cs typeface="Georgia"/>
              </a:rPr>
              <a:t>based</a:t>
            </a:r>
            <a:r>
              <a:rPr sz="2400" spc="4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heuristic identification</a:t>
            </a:r>
            <a:endParaRPr sz="2400">
              <a:latin typeface="Georgia"/>
              <a:cs typeface="Georgi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5852" y="2066544"/>
            <a:ext cx="150875" cy="15240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4774691" y="2289048"/>
            <a:ext cx="3473450" cy="876300"/>
            <a:chOff x="4774691" y="2289048"/>
            <a:chExt cx="3473450" cy="876300"/>
          </a:xfrm>
        </p:grpSpPr>
        <p:sp>
          <p:nvSpPr>
            <p:cNvPr id="24" name="object 24"/>
            <p:cNvSpPr/>
            <p:nvPr/>
          </p:nvSpPr>
          <p:spPr>
            <a:xfrm>
              <a:off x="4779263" y="2293620"/>
              <a:ext cx="3464560" cy="867410"/>
            </a:xfrm>
            <a:custGeom>
              <a:avLst/>
              <a:gdLst/>
              <a:ahLst/>
              <a:cxnLst/>
              <a:rect l="l" t="t" r="r" b="b"/>
              <a:pathLst>
                <a:path w="3464559" h="867410">
                  <a:moveTo>
                    <a:pt x="3377311" y="0"/>
                  </a:moveTo>
                  <a:lnTo>
                    <a:pt x="86740" y="0"/>
                  </a:lnTo>
                  <a:lnTo>
                    <a:pt x="52988" y="6820"/>
                  </a:lnTo>
                  <a:lnTo>
                    <a:pt x="25415" y="25415"/>
                  </a:lnTo>
                  <a:lnTo>
                    <a:pt x="6820" y="52988"/>
                  </a:lnTo>
                  <a:lnTo>
                    <a:pt x="0" y="86740"/>
                  </a:lnTo>
                  <a:lnTo>
                    <a:pt x="0" y="780414"/>
                  </a:lnTo>
                  <a:lnTo>
                    <a:pt x="6820" y="814167"/>
                  </a:lnTo>
                  <a:lnTo>
                    <a:pt x="25415" y="841740"/>
                  </a:lnTo>
                  <a:lnTo>
                    <a:pt x="52988" y="860335"/>
                  </a:lnTo>
                  <a:lnTo>
                    <a:pt x="86740" y="867155"/>
                  </a:lnTo>
                  <a:lnTo>
                    <a:pt x="3377311" y="867155"/>
                  </a:lnTo>
                  <a:lnTo>
                    <a:pt x="3411063" y="860335"/>
                  </a:lnTo>
                  <a:lnTo>
                    <a:pt x="3438636" y="841740"/>
                  </a:lnTo>
                  <a:lnTo>
                    <a:pt x="3457231" y="814167"/>
                  </a:lnTo>
                  <a:lnTo>
                    <a:pt x="3464052" y="780414"/>
                  </a:lnTo>
                  <a:lnTo>
                    <a:pt x="3464052" y="86740"/>
                  </a:lnTo>
                  <a:lnTo>
                    <a:pt x="3457231" y="52988"/>
                  </a:lnTo>
                  <a:lnTo>
                    <a:pt x="3438636" y="25415"/>
                  </a:lnTo>
                  <a:lnTo>
                    <a:pt x="3411063" y="6820"/>
                  </a:lnTo>
                  <a:lnTo>
                    <a:pt x="3377311" y="0"/>
                  </a:lnTo>
                  <a:close/>
                </a:path>
              </a:pathLst>
            </a:custGeom>
            <a:solidFill>
              <a:srgbClr val="EDD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79263" y="2293620"/>
              <a:ext cx="3464560" cy="867410"/>
            </a:xfrm>
            <a:custGeom>
              <a:avLst/>
              <a:gdLst/>
              <a:ahLst/>
              <a:cxnLst/>
              <a:rect l="l" t="t" r="r" b="b"/>
              <a:pathLst>
                <a:path w="3464559" h="867410">
                  <a:moveTo>
                    <a:pt x="0" y="86740"/>
                  </a:moveTo>
                  <a:lnTo>
                    <a:pt x="6820" y="52988"/>
                  </a:lnTo>
                  <a:lnTo>
                    <a:pt x="25415" y="25415"/>
                  </a:lnTo>
                  <a:lnTo>
                    <a:pt x="52988" y="6820"/>
                  </a:lnTo>
                  <a:lnTo>
                    <a:pt x="86740" y="0"/>
                  </a:lnTo>
                  <a:lnTo>
                    <a:pt x="3377311" y="0"/>
                  </a:lnTo>
                  <a:lnTo>
                    <a:pt x="3411063" y="6820"/>
                  </a:lnTo>
                  <a:lnTo>
                    <a:pt x="3438636" y="25415"/>
                  </a:lnTo>
                  <a:lnTo>
                    <a:pt x="3457231" y="52988"/>
                  </a:lnTo>
                  <a:lnTo>
                    <a:pt x="3464052" y="86740"/>
                  </a:lnTo>
                  <a:lnTo>
                    <a:pt x="3464052" y="780414"/>
                  </a:lnTo>
                  <a:lnTo>
                    <a:pt x="3457231" y="814167"/>
                  </a:lnTo>
                  <a:lnTo>
                    <a:pt x="3438636" y="841740"/>
                  </a:lnTo>
                  <a:lnTo>
                    <a:pt x="3411063" y="860335"/>
                  </a:lnTo>
                  <a:lnTo>
                    <a:pt x="3377311" y="867155"/>
                  </a:lnTo>
                  <a:lnTo>
                    <a:pt x="86740" y="867155"/>
                  </a:lnTo>
                  <a:lnTo>
                    <a:pt x="52988" y="860335"/>
                  </a:lnTo>
                  <a:lnTo>
                    <a:pt x="25415" y="841740"/>
                  </a:lnTo>
                  <a:lnTo>
                    <a:pt x="6820" y="814167"/>
                  </a:lnTo>
                  <a:lnTo>
                    <a:pt x="0" y="780414"/>
                  </a:lnTo>
                  <a:lnTo>
                    <a:pt x="0" y="86740"/>
                  </a:lnTo>
                  <a:close/>
                </a:path>
              </a:pathLst>
            </a:custGeom>
            <a:ln w="9144">
              <a:solidFill>
                <a:srgbClr val="EDD2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849748" y="2425700"/>
            <a:ext cx="332359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800"/>
              </a:lnSpc>
              <a:spcBef>
                <a:spcPts val="85"/>
              </a:spcBef>
            </a:pPr>
            <a:r>
              <a:rPr sz="1200" b="1" dirty="0">
                <a:latin typeface="P052"/>
                <a:cs typeface="P052"/>
              </a:rPr>
              <a:t>Involves</a:t>
            </a:r>
            <a:r>
              <a:rPr sz="1200" b="1" spc="-4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the</a:t>
            </a:r>
            <a:r>
              <a:rPr sz="1200" b="1" spc="-1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use</a:t>
            </a:r>
            <a:r>
              <a:rPr sz="1200" b="1" spc="-2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of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rules</a:t>
            </a:r>
            <a:r>
              <a:rPr sz="1200" b="1" spc="-1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for</a:t>
            </a:r>
            <a:r>
              <a:rPr sz="1200" b="1" spc="-3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identifying</a:t>
            </a:r>
            <a:r>
              <a:rPr sz="1200" b="1" spc="-10" dirty="0">
                <a:latin typeface="P052"/>
                <a:cs typeface="P052"/>
              </a:rPr>
              <a:t> known </a:t>
            </a:r>
            <a:r>
              <a:rPr sz="1200" b="1" dirty="0">
                <a:latin typeface="P052"/>
                <a:cs typeface="P052"/>
              </a:rPr>
              <a:t>penetrations</a:t>
            </a:r>
            <a:r>
              <a:rPr sz="1200" b="1" spc="-3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or</a:t>
            </a:r>
            <a:r>
              <a:rPr sz="1200" b="1" spc="-4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penetrations</a:t>
            </a:r>
            <a:r>
              <a:rPr sz="1200" b="1" spc="-3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that</a:t>
            </a:r>
            <a:r>
              <a:rPr sz="1200" b="1" spc="-3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would</a:t>
            </a:r>
            <a:r>
              <a:rPr sz="1200" b="1" spc="-35" dirty="0">
                <a:latin typeface="P052"/>
                <a:cs typeface="P052"/>
              </a:rPr>
              <a:t> </a:t>
            </a:r>
            <a:r>
              <a:rPr sz="1200" b="1" spc="-10" dirty="0">
                <a:latin typeface="P052"/>
                <a:cs typeface="P052"/>
              </a:rPr>
              <a:t>exploit </a:t>
            </a:r>
            <a:r>
              <a:rPr sz="1200" b="1" dirty="0">
                <a:latin typeface="P052"/>
                <a:cs typeface="P052"/>
              </a:rPr>
              <a:t>known</a:t>
            </a:r>
            <a:r>
              <a:rPr sz="1200" b="1" spc="-40" dirty="0">
                <a:latin typeface="P052"/>
                <a:cs typeface="P052"/>
              </a:rPr>
              <a:t> </a:t>
            </a:r>
            <a:r>
              <a:rPr sz="1200" b="1" spc="-10" dirty="0">
                <a:latin typeface="P052"/>
                <a:cs typeface="P052"/>
              </a:rPr>
              <a:t>weaknesses</a:t>
            </a:r>
            <a:endParaRPr sz="1200">
              <a:latin typeface="P052"/>
              <a:cs typeface="P052"/>
            </a:endParaRPr>
          </a:p>
        </p:txBody>
      </p: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35852" y="3236976"/>
            <a:ext cx="150875" cy="150875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4774691" y="3459479"/>
            <a:ext cx="3473450" cy="875030"/>
            <a:chOff x="4774691" y="3459479"/>
            <a:chExt cx="3473450" cy="875030"/>
          </a:xfrm>
        </p:grpSpPr>
        <p:sp>
          <p:nvSpPr>
            <p:cNvPr id="29" name="object 29"/>
            <p:cNvSpPr/>
            <p:nvPr/>
          </p:nvSpPr>
          <p:spPr>
            <a:xfrm>
              <a:off x="4779263" y="3464051"/>
              <a:ext cx="3464560" cy="866140"/>
            </a:xfrm>
            <a:custGeom>
              <a:avLst/>
              <a:gdLst/>
              <a:ahLst/>
              <a:cxnLst/>
              <a:rect l="l" t="t" r="r" b="b"/>
              <a:pathLst>
                <a:path w="3464559" h="866139">
                  <a:moveTo>
                    <a:pt x="3377438" y="0"/>
                  </a:moveTo>
                  <a:lnTo>
                    <a:pt x="86613" y="0"/>
                  </a:lnTo>
                  <a:lnTo>
                    <a:pt x="52881" y="6800"/>
                  </a:lnTo>
                  <a:lnTo>
                    <a:pt x="25352" y="25352"/>
                  </a:lnTo>
                  <a:lnTo>
                    <a:pt x="6800" y="52881"/>
                  </a:lnTo>
                  <a:lnTo>
                    <a:pt x="0" y="86613"/>
                  </a:lnTo>
                  <a:lnTo>
                    <a:pt x="0" y="779018"/>
                  </a:lnTo>
                  <a:lnTo>
                    <a:pt x="6800" y="812750"/>
                  </a:lnTo>
                  <a:lnTo>
                    <a:pt x="25352" y="840279"/>
                  </a:lnTo>
                  <a:lnTo>
                    <a:pt x="52881" y="858831"/>
                  </a:lnTo>
                  <a:lnTo>
                    <a:pt x="86613" y="865632"/>
                  </a:lnTo>
                  <a:lnTo>
                    <a:pt x="3377438" y="865632"/>
                  </a:lnTo>
                  <a:lnTo>
                    <a:pt x="3411170" y="858831"/>
                  </a:lnTo>
                  <a:lnTo>
                    <a:pt x="3438699" y="840279"/>
                  </a:lnTo>
                  <a:lnTo>
                    <a:pt x="3457251" y="812750"/>
                  </a:lnTo>
                  <a:lnTo>
                    <a:pt x="3464052" y="779018"/>
                  </a:lnTo>
                  <a:lnTo>
                    <a:pt x="3464052" y="86613"/>
                  </a:lnTo>
                  <a:lnTo>
                    <a:pt x="3457251" y="52881"/>
                  </a:lnTo>
                  <a:lnTo>
                    <a:pt x="3438699" y="25352"/>
                  </a:lnTo>
                  <a:lnTo>
                    <a:pt x="3411170" y="6800"/>
                  </a:lnTo>
                  <a:lnTo>
                    <a:pt x="3377438" y="0"/>
                  </a:lnTo>
                  <a:close/>
                </a:path>
              </a:pathLst>
            </a:custGeom>
            <a:solidFill>
              <a:srgbClr val="EDD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79263" y="3464051"/>
              <a:ext cx="3464560" cy="866140"/>
            </a:xfrm>
            <a:custGeom>
              <a:avLst/>
              <a:gdLst/>
              <a:ahLst/>
              <a:cxnLst/>
              <a:rect l="l" t="t" r="r" b="b"/>
              <a:pathLst>
                <a:path w="3464559" h="866139">
                  <a:moveTo>
                    <a:pt x="0" y="86613"/>
                  </a:moveTo>
                  <a:lnTo>
                    <a:pt x="6800" y="52881"/>
                  </a:lnTo>
                  <a:lnTo>
                    <a:pt x="25352" y="25352"/>
                  </a:lnTo>
                  <a:lnTo>
                    <a:pt x="52881" y="6800"/>
                  </a:lnTo>
                  <a:lnTo>
                    <a:pt x="86613" y="0"/>
                  </a:lnTo>
                  <a:lnTo>
                    <a:pt x="3377438" y="0"/>
                  </a:lnTo>
                  <a:lnTo>
                    <a:pt x="3411170" y="6800"/>
                  </a:lnTo>
                  <a:lnTo>
                    <a:pt x="3438699" y="25352"/>
                  </a:lnTo>
                  <a:lnTo>
                    <a:pt x="3457251" y="52881"/>
                  </a:lnTo>
                  <a:lnTo>
                    <a:pt x="3464052" y="86613"/>
                  </a:lnTo>
                  <a:lnTo>
                    <a:pt x="3464052" y="779018"/>
                  </a:lnTo>
                  <a:lnTo>
                    <a:pt x="3457251" y="812750"/>
                  </a:lnTo>
                  <a:lnTo>
                    <a:pt x="3438699" y="840279"/>
                  </a:lnTo>
                  <a:lnTo>
                    <a:pt x="3411170" y="858831"/>
                  </a:lnTo>
                  <a:lnTo>
                    <a:pt x="3377438" y="865632"/>
                  </a:lnTo>
                  <a:lnTo>
                    <a:pt x="86613" y="865632"/>
                  </a:lnTo>
                  <a:lnTo>
                    <a:pt x="52881" y="858831"/>
                  </a:lnTo>
                  <a:lnTo>
                    <a:pt x="25352" y="840279"/>
                  </a:lnTo>
                  <a:lnTo>
                    <a:pt x="6800" y="812750"/>
                  </a:lnTo>
                  <a:lnTo>
                    <a:pt x="0" y="779018"/>
                  </a:lnTo>
                  <a:lnTo>
                    <a:pt x="0" y="86613"/>
                  </a:lnTo>
                  <a:close/>
                </a:path>
              </a:pathLst>
            </a:custGeom>
            <a:ln w="9144">
              <a:solidFill>
                <a:srgbClr val="EDD2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855845" y="3502914"/>
            <a:ext cx="3321050" cy="7632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-8890" algn="ctr">
              <a:lnSpc>
                <a:spcPct val="101099"/>
              </a:lnSpc>
              <a:spcBef>
                <a:spcPts val="85"/>
              </a:spcBef>
            </a:pPr>
            <a:r>
              <a:rPr sz="1200" b="1" dirty="0">
                <a:latin typeface="P052"/>
                <a:cs typeface="P052"/>
              </a:rPr>
              <a:t>Rules</a:t>
            </a:r>
            <a:r>
              <a:rPr sz="1200" b="1" spc="-3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can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also</a:t>
            </a:r>
            <a:r>
              <a:rPr sz="1200" b="1" spc="-3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be</a:t>
            </a:r>
            <a:r>
              <a:rPr sz="1200" b="1" spc="-3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defined</a:t>
            </a:r>
            <a:r>
              <a:rPr sz="1200" b="1" spc="-3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that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spc="-10" dirty="0">
                <a:latin typeface="P052"/>
                <a:cs typeface="P052"/>
              </a:rPr>
              <a:t>identify </a:t>
            </a:r>
            <a:r>
              <a:rPr sz="1200" b="1" dirty="0">
                <a:latin typeface="P052"/>
                <a:cs typeface="P052"/>
              </a:rPr>
              <a:t>suspicious</a:t>
            </a:r>
            <a:r>
              <a:rPr sz="1200" b="1" spc="-5" dirty="0">
                <a:latin typeface="P052"/>
                <a:cs typeface="P052"/>
              </a:rPr>
              <a:t> </a:t>
            </a:r>
            <a:r>
              <a:rPr sz="1200" b="1" spc="-10" dirty="0">
                <a:latin typeface="P052"/>
                <a:cs typeface="P052"/>
              </a:rPr>
              <a:t>behavior,</a:t>
            </a:r>
            <a:r>
              <a:rPr sz="1200" b="1" spc="-4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even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when</a:t>
            </a:r>
            <a:r>
              <a:rPr sz="1200" b="1" spc="-2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the</a:t>
            </a:r>
            <a:r>
              <a:rPr sz="1200" b="1" spc="-1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behavior</a:t>
            </a:r>
            <a:r>
              <a:rPr sz="1200" b="1" spc="-35" dirty="0">
                <a:latin typeface="P052"/>
                <a:cs typeface="P052"/>
              </a:rPr>
              <a:t> </a:t>
            </a:r>
            <a:r>
              <a:rPr sz="1200" b="1" spc="-25" dirty="0">
                <a:latin typeface="P052"/>
                <a:cs typeface="P052"/>
              </a:rPr>
              <a:t>is </a:t>
            </a:r>
            <a:r>
              <a:rPr sz="1200" b="1" dirty="0">
                <a:latin typeface="P052"/>
                <a:cs typeface="P052"/>
              </a:rPr>
              <a:t>within</a:t>
            </a:r>
            <a:r>
              <a:rPr sz="1200" b="1" spc="-2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the</a:t>
            </a:r>
            <a:r>
              <a:rPr sz="1200" b="1" spc="-1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bounds</a:t>
            </a:r>
            <a:r>
              <a:rPr sz="1200" b="1" spc="-3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of</a:t>
            </a:r>
            <a:r>
              <a:rPr sz="1200" b="1" spc="-25" dirty="0">
                <a:latin typeface="P052"/>
                <a:cs typeface="P052"/>
              </a:rPr>
              <a:t> </a:t>
            </a:r>
            <a:r>
              <a:rPr sz="1200" b="1" spc="-10" dirty="0">
                <a:latin typeface="P052"/>
                <a:cs typeface="P052"/>
              </a:rPr>
              <a:t>established</a:t>
            </a:r>
            <a:r>
              <a:rPr sz="1200" b="1" spc="-2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patterns</a:t>
            </a:r>
            <a:r>
              <a:rPr sz="1200" b="1" spc="-10" dirty="0">
                <a:latin typeface="P052"/>
                <a:cs typeface="P052"/>
              </a:rPr>
              <a:t> </a:t>
            </a:r>
            <a:r>
              <a:rPr sz="1200" b="1" spc="-25" dirty="0">
                <a:latin typeface="P052"/>
                <a:cs typeface="P052"/>
              </a:rPr>
              <a:t>of </a:t>
            </a:r>
            <a:r>
              <a:rPr sz="1200" b="1" spc="-10" dirty="0">
                <a:latin typeface="P052"/>
                <a:cs typeface="P052"/>
              </a:rPr>
              <a:t>usage</a:t>
            </a:r>
            <a:endParaRPr sz="1200">
              <a:latin typeface="P052"/>
              <a:cs typeface="P052"/>
            </a:endParaRPr>
          </a:p>
        </p:txBody>
      </p:sp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5852" y="4405884"/>
            <a:ext cx="150875" cy="152400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4774691" y="4628388"/>
            <a:ext cx="3473450" cy="876300"/>
            <a:chOff x="4774691" y="4628388"/>
            <a:chExt cx="3473450" cy="876300"/>
          </a:xfrm>
        </p:grpSpPr>
        <p:sp>
          <p:nvSpPr>
            <p:cNvPr id="34" name="object 34"/>
            <p:cNvSpPr/>
            <p:nvPr/>
          </p:nvSpPr>
          <p:spPr>
            <a:xfrm>
              <a:off x="4779263" y="4632960"/>
              <a:ext cx="3464560" cy="867410"/>
            </a:xfrm>
            <a:custGeom>
              <a:avLst/>
              <a:gdLst/>
              <a:ahLst/>
              <a:cxnLst/>
              <a:rect l="l" t="t" r="r" b="b"/>
              <a:pathLst>
                <a:path w="3464559" h="867410">
                  <a:moveTo>
                    <a:pt x="3377311" y="0"/>
                  </a:moveTo>
                  <a:lnTo>
                    <a:pt x="86740" y="0"/>
                  </a:lnTo>
                  <a:lnTo>
                    <a:pt x="52988" y="6820"/>
                  </a:lnTo>
                  <a:lnTo>
                    <a:pt x="25415" y="25415"/>
                  </a:lnTo>
                  <a:lnTo>
                    <a:pt x="6820" y="52988"/>
                  </a:lnTo>
                  <a:lnTo>
                    <a:pt x="0" y="86740"/>
                  </a:lnTo>
                  <a:lnTo>
                    <a:pt x="0" y="780414"/>
                  </a:lnTo>
                  <a:lnTo>
                    <a:pt x="6820" y="814167"/>
                  </a:lnTo>
                  <a:lnTo>
                    <a:pt x="25415" y="841740"/>
                  </a:lnTo>
                  <a:lnTo>
                    <a:pt x="52988" y="860335"/>
                  </a:lnTo>
                  <a:lnTo>
                    <a:pt x="86740" y="867155"/>
                  </a:lnTo>
                  <a:lnTo>
                    <a:pt x="3377311" y="867155"/>
                  </a:lnTo>
                  <a:lnTo>
                    <a:pt x="3411063" y="860335"/>
                  </a:lnTo>
                  <a:lnTo>
                    <a:pt x="3438636" y="841740"/>
                  </a:lnTo>
                  <a:lnTo>
                    <a:pt x="3457231" y="814167"/>
                  </a:lnTo>
                  <a:lnTo>
                    <a:pt x="3464052" y="780414"/>
                  </a:lnTo>
                  <a:lnTo>
                    <a:pt x="3464052" y="86740"/>
                  </a:lnTo>
                  <a:lnTo>
                    <a:pt x="3457231" y="52988"/>
                  </a:lnTo>
                  <a:lnTo>
                    <a:pt x="3438636" y="25415"/>
                  </a:lnTo>
                  <a:lnTo>
                    <a:pt x="3411063" y="6820"/>
                  </a:lnTo>
                  <a:lnTo>
                    <a:pt x="3377311" y="0"/>
                  </a:lnTo>
                  <a:close/>
                </a:path>
              </a:pathLst>
            </a:custGeom>
            <a:solidFill>
              <a:srgbClr val="EDD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79263" y="4632960"/>
              <a:ext cx="3464560" cy="867410"/>
            </a:xfrm>
            <a:custGeom>
              <a:avLst/>
              <a:gdLst/>
              <a:ahLst/>
              <a:cxnLst/>
              <a:rect l="l" t="t" r="r" b="b"/>
              <a:pathLst>
                <a:path w="3464559" h="867410">
                  <a:moveTo>
                    <a:pt x="0" y="86740"/>
                  </a:moveTo>
                  <a:lnTo>
                    <a:pt x="6820" y="52988"/>
                  </a:lnTo>
                  <a:lnTo>
                    <a:pt x="25415" y="25415"/>
                  </a:lnTo>
                  <a:lnTo>
                    <a:pt x="52988" y="6820"/>
                  </a:lnTo>
                  <a:lnTo>
                    <a:pt x="86740" y="0"/>
                  </a:lnTo>
                  <a:lnTo>
                    <a:pt x="3377311" y="0"/>
                  </a:lnTo>
                  <a:lnTo>
                    <a:pt x="3411063" y="6820"/>
                  </a:lnTo>
                  <a:lnTo>
                    <a:pt x="3438636" y="25415"/>
                  </a:lnTo>
                  <a:lnTo>
                    <a:pt x="3457231" y="52988"/>
                  </a:lnTo>
                  <a:lnTo>
                    <a:pt x="3464052" y="86740"/>
                  </a:lnTo>
                  <a:lnTo>
                    <a:pt x="3464052" y="780414"/>
                  </a:lnTo>
                  <a:lnTo>
                    <a:pt x="3457231" y="814167"/>
                  </a:lnTo>
                  <a:lnTo>
                    <a:pt x="3438636" y="841740"/>
                  </a:lnTo>
                  <a:lnTo>
                    <a:pt x="3411063" y="860335"/>
                  </a:lnTo>
                  <a:lnTo>
                    <a:pt x="3377311" y="867155"/>
                  </a:lnTo>
                  <a:lnTo>
                    <a:pt x="86740" y="867155"/>
                  </a:lnTo>
                  <a:lnTo>
                    <a:pt x="52988" y="860335"/>
                  </a:lnTo>
                  <a:lnTo>
                    <a:pt x="25415" y="841740"/>
                  </a:lnTo>
                  <a:lnTo>
                    <a:pt x="6820" y="814167"/>
                  </a:lnTo>
                  <a:lnTo>
                    <a:pt x="0" y="780414"/>
                  </a:lnTo>
                  <a:lnTo>
                    <a:pt x="0" y="86740"/>
                  </a:lnTo>
                  <a:close/>
                </a:path>
              </a:pathLst>
            </a:custGeom>
            <a:ln w="9144">
              <a:solidFill>
                <a:srgbClr val="EDD2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391150" y="4950332"/>
            <a:ext cx="22434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P052"/>
                <a:cs typeface="P052"/>
              </a:rPr>
              <a:t>Typically</a:t>
            </a:r>
            <a:r>
              <a:rPr sz="1200" b="1" spc="-1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rules</a:t>
            </a:r>
            <a:r>
              <a:rPr sz="1200" b="1" spc="-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used</a:t>
            </a:r>
            <a:r>
              <a:rPr sz="1200" b="1" spc="-1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are</a:t>
            </a:r>
            <a:r>
              <a:rPr sz="1200" b="1" spc="-10" dirty="0">
                <a:latin typeface="P052"/>
                <a:cs typeface="P052"/>
              </a:rPr>
              <a:t> specific</a:t>
            </a:r>
            <a:endParaRPr sz="1200">
              <a:latin typeface="P052"/>
              <a:cs typeface="P052"/>
            </a:endParaRPr>
          </a:p>
        </p:txBody>
      </p:sp>
      <p:pic>
        <p:nvPicPr>
          <p:cNvPr id="37" name="object 3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35852" y="5576315"/>
            <a:ext cx="150875" cy="150875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4774691" y="5798820"/>
            <a:ext cx="3473450" cy="875030"/>
            <a:chOff x="4774691" y="5798820"/>
            <a:chExt cx="3473450" cy="875030"/>
          </a:xfrm>
        </p:grpSpPr>
        <p:sp>
          <p:nvSpPr>
            <p:cNvPr id="39" name="object 39"/>
            <p:cNvSpPr/>
            <p:nvPr/>
          </p:nvSpPr>
          <p:spPr>
            <a:xfrm>
              <a:off x="4779263" y="5803392"/>
              <a:ext cx="3464560" cy="866140"/>
            </a:xfrm>
            <a:custGeom>
              <a:avLst/>
              <a:gdLst/>
              <a:ahLst/>
              <a:cxnLst/>
              <a:rect l="l" t="t" r="r" b="b"/>
              <a:pathLst>
                <a:path w="3464559" h="866140">
                  <a:moveTo>
                    <a:pt x="3377438" y="0"/>
                  </a:moveTo>
                  <a:lnTo>
                    <a:pt x="86613" y="0"/>
                  </a:lnTo>
                  <a:lnTo>
                    <a:pt x="52881" y="6803"/>
                  </a:lnTo>
                  <a:lnTo>
                    <a:pt x="25352" y="25355"/>
                  </a:lnTo>
                  <a:lnTo>
                    <a:pt x="6800" y="52870"/>
                  </a:lnTo>
                  <a:lnTo>
                    <a:pt x="0" y="86563"/>
                  </a:lnTo>
                  <a:lnTo>
                    <a:pt x="0" y="779068"/>
                  </a:lnTo>
                  <a:lnTo>
                    <a:pt x="6800" y="812761"/>
                  </a:lnTo>
                  <a:lnTo>
                    <a:pt x="25352" y="840276"/>
                  </a:lnTo>
                  <a:lnTo>
                    <a:pt x="52881" y="858828"/>
                  </a:lnTo>
                  <a:lnTo>
                    <a:pt x="86613" y="865632"/>
                  </a:lnTo>
                  <a:lnTo>
                    <a:pt x="3377438" y="865632"/>
                  </a:lnTo>
                  <a:lnTo>
                    <a:pt x="3411170" y="858828"/>
                  </a:lnTo>
                  <a:lnTo>
                    <a:pt x="3438699" y="840276"/>
                  </a:lnTo>
                  <a:lnTo>
                    <a:pt x="3457251" y="812761"/>
                  </a:lnTo>
                  <a:lnTo>
                    <a:pt x="3464052" y="779068"/>
                  </a:lnTo>
                  <a:lnTo>
                    <a:pt x="3464052" y="86563"/>
                  </a:lnTo>
                  <a:lnTo>
                    <a:pt x="3457251" y="52870"/>
                  </a:lnTo>
                  <a:lnTo>
                    <a:pt x="3438699" y="25355"/>
                  </a:lnTo>
                  <a:lnTo>
                    <a:pt x="3411170" y="6803"/>
                  </a:lnTo>
                  <a:lnTo>
                    <a:pt x="3377438" y="0"/>
                  </a:lnTo>
                  <a:close/>
                </a:path>
              </a:pathLst>
            </a:custGeom>
            <a:solidFill>
              <a:srgbClr val="EDD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779263" y="5803392"/>
              <a:ext cx="3464560" cy="866140"/>
            </a:xfrm>
            <a:custGeom>
              <a:avLst/>
              <a:gdLst/>
              <a:ahLst/>
              <a:cxnLst/>
              <a:rect l="l" t="t" r="r" b="b"/>
              <a:pathLst>
                <a:path w="3464559" h="866140">
                  <a:moveTo>
                    <a:pt x="0" y="86563"/>
                  </a:moveTo>
                  <a:lnTo>
                    <a:pt x="6800" y="52870"/>
                  </a:lnTo>
                  <a:lnTo>
                    <a:pt x="25352" y="25355"/>
                  </a:lnTo>
                  <a:lnTo>
                    <a:pt x="52881" y="6803"/>
                  </a:lnTo>
                  <a:lnTo>
                    <a:pt x="86613" y="0"/>
                  </a:lnTo>
                  <a:lnTo>
                    <a:pt x="3377438" y="0"/>
                  </a:lnTo>
                  <a:lnTo>
                    <a:pt x="3411170" y="6803"/>
                  </a:lnTo>
                  <a:lnTo>
                    <a:pt x="3438699" y="25355"/>
                  </a:lnTo>
                  <a:lnTo>
                    <a:pt x="3457251" y="52870"/>
                  </a:lnTo>
                  <a:lnTo>
                    <a:pt x="3464052" y="86563"/>
                  </a:lnTo>
                  <a:lnTo>
                    <a:pt x="3464052" y="779068"/>
                  </a:lnTo>
                  <a:lnTo>
                    <a:pt x="3457251" y="812761"/>
                  </a:lnTo>
                  <a:lnTo>
                    <a:pt x="3438699" y="840276"/>
                  </a:lnTo>
                  <a:lnTo>
                    <a:pt x="3411170" y="858828"/>
                  </a:lnTo>
                  <a:lnTo>
                    <a:pt x="3377438" y="865632"/>
                  </a:lnTo>
                  <a:lnTo>
                    <a:pt x="86613" y="865632"/>
                  </a:lnTo>
                  <a:lnTo>
                    <a:pt x="52881" y="858828"/>
                  </a:lnTo>
                  <a:lnTo>
                    <a:pt x="25352" y="840276"/>
                  </a:lnTo>
                  <a:lnTo>
                    <a:pt x="6800" y="812761"/>
                  </a:lnTo>
                  <a:lnTo>
                    <a:pt x="0" y="779068"/>
                  </a:lnTo>
                  <a:lnTo>
                    <a:pt x="0" y="86563"/>
                  </a:lnTo>
                  <a:close/>
                </a:path>
              </a:pathLst>
            </a:custGeom>
            <a:ln w="9144">
              <a:solidFill>
                <a:srgbClr val="EDD2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975097" y="6119571"/>
            <a:ext cx="30759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P052"/>
                <a:cs typeface="P052"/>
              </a:rPr>
              <a:t>SNORT</a:t>
            </a:r>
            <a:r>
              <a:rPr sz="1200" b="1" spc="-1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is</a:t>
            </a:r>
            <a:r>
              <a:rPr sz="1200" b="1" spc="-1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an</a:t>
            </a:r>
            <a:r>
              <a:rPr sz="1200" b="1" spc="-1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example</a:t>
            </a:r>
            <a:r>
              <a:rPr sz="1200" b="1" spc="-5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of</a:t>
            </a:r>
            <a:r>
              <a:rPr sz="1200" b="1" spc="-10" dirty="0">
                <a:latin typeface="P052"/>
                <a:cs typeface="P052"/>
              </a:rPr>
              <a:t> </a:t>
            </a:r>
            <a:r>
              <a:rPr sz="1200" b="1" dirty="0">
                <a:latin typeface="P052"/>
                <a:cs typeface="P052"/>
              </a:rPr>
              <a:t>a</a:t>
            </a:r>
            <a:r>
              <a:rPr sz="1200" b="1" spc="-10" dirty="0">
                <a:latin typeface="P052"/>
                <a:cs typeface="P052"/>
              </a:rPr>
              <a:t> rule-</a:t>
            </a:r>
            <a:r>
              <a:rPr sz="1200" b="1" dirty="0">
                <a:latin typeface="P052"/>
                <a:cs typeface="P052"/>
              </a:rPr>
              <a:t>based </a:t>
            </a:r>
            <a:r>
              <a:rPr sz="1200" b="1" spc="-20" dirty="0">
                <a:latin typeface="P052"/>
                <a:cs typeface="P052"/>
              </a:rPr>
              <a:t>NIDS</a:t>
            </a:r>
            <a:endParaRPr sz="1200">
              <a:latin typeface="P052"/>
              <a:cs typeface="P05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416685" marR="5080" indent="-763905">
              <a:lnSpc>
                <a:spcPts val="5800"/>
              </a:lnSpc>
              <a:spcBef>
                <a:spcPts val="860"/>
              </a:spcBef>
            </a:pPr>
            <a:r>
              <a:rPr dirty="0"/>
              <a:t>Classes</a:t>
            </a:r>
            <a:r>
              <a:rPr spc="-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Intruders</a:t>
            </a:r>
            <a:r>
              <a:rPr spc="10" dirty="0"/>
              <a:t> </a:t>
            </a:r>
            <a:r>
              <a:rPr spc="-860" dirty="0"/>
              <a:t>– </a:t>
            </a:r>
            <a:r>
              <a:rPr spc="105" dirty="0"/>
              <a:t>Cyber</a:t>
            </a:r>
            <a:r>
              <a:rPr spc="55" dirty="0"/>
              <a:t> </a:t>
            </a:r>
            <a:r>
              <a:rPr spc="-10" dirty="0"/>
              <a:t>Criminals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5600" marR="219710" indent="-342900">
              <a:lnSpc>
                <a:spcPct val="80000"/>
              </a:lnSpc>
              <a:spcBef>
                <a:spcPts val="620"/>
              </a:spcBef>
              <a:buClr>
                <a:srgbClr val="E2BB92"/>
              </a:buClr>
              <a:buSzPct val="138636"/>
              <a:buFont typeface="Arial"/>
              <a:buChar char="•"/>
              <a:tabLst>
                <a:tab pos="355600" algn="l"/>
              </a:tabLst>
            </a:pPr>
            <a:r>
              <a:rPr dirty="0"/>
              <a:t>Individuals</a:t>
            </a:r>
            <a:r>
              <a:rPr spc="45" dirty="0"/>
              <a:t> </a:t>
            </a:r>
            <a:r>
              <a:rPr dirty="0"/>
              <a:t>or</a:t>
            </a:r>
            <a:r>
              <a:rPr spc="60" dirty="0"/>
              <a:t> </a:t>
            </a:r>
            <a:r>
              <a:rPr dirty="0"/>
              <a:t>members</a:t>
            </a:r>
            <a:r>
              <a:rPr spc="50" dirty="0"/>
              <a:t> </a:t>
            </a:r>
            <a:r>
              <a:rPr dirty="0"/>
              <a:t>of</a:t>
            </a:r>
            <a:r>
              <a:rPr spc="55" dirty="0"/>
              <a:t> </a:t>
            </a:r>
            <a:r>
              <a:rPr dirty="0"/>
              <a:t>an</a:t>
            </a:r>
            <a:r>
              <a:rPr spc="45" dirty="0"/>
              <a:t> </a:t>
            </a:r>
            <a:r>
              <a:rPr dirty="0"/>
              <a:t>organized</a:t>
            </a:r>
            <a:r>
              <a:rPr spc="50" dirty="0"/>
              <a:t> </a:t>
            </a:r>
            <a:r>
              <a:rPr dirty="0"/>
              <a:t>crime</a:t>
            </a:r>
            <a:r>
              <a:rPr spc="70" dirty="0"/>
              <a:t> </a:t>
            </a:r>
            <a:r>
              <a:rPr dirty="0"/>
              <a:t>group</a:t>
            </a:r>
            <a:r>
              <a:rPr spc="60" dirty="0"/>
              <a:t> </a:t>
            </a:r>
            <a:r>
              <a:rPr dirty="0"/>
              <a:t>with</a:t>
            </a:r>
            <a:r>
              <a:rPr spc="50" dirty="0"/>
              <a:t> </a:t>
            </a:r>
            <a:r>
              <a:rPr spc="-50" dirty="0"/>
              <a:t>a </a:t>
            </a:r>
            <a:r>
              <a:rPr dirty="0"/>
              <a:t>goal</a:t>
            </a:r>
            <a:r>
              <a:rPr spc="10" dirty="0"/>
              <a:t> </a:t>
            </a:r>
            <a:r>
              <a:rPr dirty="0"/>
              <a:t>of</a:t>
            </a:r>
            <a:r>
              <a:rPr spc="20" dirty="0"/>
              <a:t> </a:t>
            </a:r>
            <a:r>
              <a:rPr dirty="0"/>
              <a:t>financial</a:t>
            </a:r>
            <a:r>
              <a:rPr spc="10" dirty="0"/>
              <a:t> </a:t>
            </a:r>
            <a:r>
              <a:rPr spc="-10" dirty="0"/>
              <a:t>reward</a:t>
            </a:r>
          </a:p>
          <a:p>
            <a:pPr marL="354965" indent="-342265">
              <a:lnSpc>
                <a:spcPct val="100000"/>
              </a:lnSpc>
              <a:spcBef>
                <a:spcPts val="280"/>
              </a:spcBef>
              <a:buClr>
                <a:srgbClr val="E2BB92"/>
              </a:buClr>
              <a:buSzPct val="138636"/>
              <a:buFont typeface="Arial"/>
              <a:buChar char="•"/>
              <a:tabLst>
                <a:tab pos="354965" algn="l"/>
              </a:tabLst>
            </a:pPr>
            <a:r>
              <a:rPr dirty="0"/>
              <a:t>Their</a:t>
            </a:r>
            <a:r>
              <a:rPr spc="-5" dirty="0"/>
              <a:t> </a:t>
            </a:r>
            <a:r>
              <a:rPr dirty="0"/>
              <a:t>activities</a:t>
            </a:r>
            <a:r>
              <a:rPr spc="-5" dirty="0"/>
              <a:t> </a:t>
            </a:r>
            <a:r>
              <a:rPr dirty="0"/>
              <a:t>may</a:t>
            </a:r>
            <a:r>
              <a:rPr spc="-15" dirty="0"/>
              <a:t> </a:t>
            </a:r>
            <a:r>
              <a:rPr spc="-10" dirty="0"/>
              <a:t>include:</a:t>
            </a:r>
          </a:p>
          <a:p>
            <a:pPr marL="1270000" lvl="1" indent="-342900">
              <a:lnSpc>
                <a:spcPct val="100000"/>
              </a:lnSpc>
              <a:spcBef>
                <a:spcPts val="265"/>
              </a:spcBef>
              <a:buClr>
                <a:srgbClr val="E2BB92"/>
              </a:buClr>
              <a:buSzPct val="138636"/>
              <a:buFont typeface="Arial"/>
              <a:buChar char="•"/>
              <a:tabLst>
                <a:tab pos="1270000" algn="l"/>
              </a:tabLst>
            </a:pP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Identity</a:t>
            </a:r>
            <a:r>
              <a:rPr sz="2200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theft</a:t>
            </a:r>
            <a:endParaRPr sz="2200">
              <a:latin typeface="Georgia"/>
              <a:cs typeface="Georgia"/>
            </a:endParaRPr>
          </a:p>
          <a:p>
            <a:pPr marL="1270000" lvl="1" indent="-342900">
              <a:lnSpc>
                <a:spcPct val="100000"/>
              </a:lnSpc>
              <a:spcBef>
                <a:spcPts val="275"/>
              </a:spcBef>
              <a:buClr>
                <a:srgbClr val="E2BB92"/>
              </a:buClr>
              <a:buSzPct val="138636"/>
              <a:buFont typeface="Arial"/>
              <a:buChar char="•"/>
              <a:tabLst>
                <a:tab pos="1270000" algn="l"/>
              </a:tabLst>
            </a:pP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Theft</a:t>
            </a:r>
            <a:r>
              <a:rPr sz="22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2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financial</a:t>
            </a:r>
            <a:r>
              <a:rPr sz="22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credentials</a:t>
            </a:r>
            <a:endParaRPr sz="2200">
              <a:latin typeface="Georgia"/>
              <a:cs typeface="Georgia"/>
            </a:endParaRPr>
          </a:p>
          <a:p>
            <a:pPr marL="1270000" lvl="1" indent="-342900">
              <a:lnSpc>
                <a:spcPct val="100000"/>
              </a:lnSpc>
              <a:spcBef>
                <a:spcPts val="280"/>
              </a:spcBef>
              <a:buClr>
                <a:srgbClr val="E2BB92"/>
              </a:buClr>
              <a:buSzPct val="138636"/>
              <a:buFont typeface="Arial"/>
              <a:buChar char="•"/>
              <a:tabLst>
                <a:tab pos="1270000" algn="l"/>
              </a:tabLst>
            </a:pP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Corporate</a:t>
            </a:r>
            <a:r>
              <a:rPr sz="2200" spc="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espionage</a:t>
            </a:r>
            <a:endParaRPr sz="2200">
              <a:latin typeface="Georgia"/>
              <a:cs typeface="Georgia"/>
            </a:endParaRPr>
          </a:p>
          <a:p>
            <a:pPr marL="1270000" lvl="1" indent="-342900">
              <a:lnSpc>
                <a:spcPct val="100000"/>
              </a:lnSpc>
              <a:spcBef>
                <a:spcPts val="260"/>
              </a:spcBef>
              <a:buClr>
                <a:srgbClr val="E2BB92"/>
              </a:buClr>
              <a:buSzPct val="138636"/>
              <a:buFont typeface="Arial"/>
              <a:buChar char="•"/>
              <a:tabLst>
                <a:tab pos="1270000" algn="l"/>
              </a:tabLst>
            </a:pP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r>
              <a:rPr sz="22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theft</a:t>
            </a:r>
            <a:endParaRPr sz="2200">
              <a:latin typeface="Georgia"/>
              <a:cs typeface="Georgia"/>
            </a:endParaRPr>
          </a:p>
          <a:p>
            <a:pPr marL="1270000" lvl="1" indent="-342900">
              <a:lnSpc>
                <a:spcPct val="100000"/>
              </a:lnSpc>
              <a:spcBef>
                <a:spcPts val="280"/>
              </a:spcBef>
              <a:buClr>
                <a:srgbClr val="E2BB92"/>
              </a:buClr>
              <a:buSzPct val="138636"/>
              <a:buFont typeface="Arial"/>
              <a:buChar char="•"/>
              <a:tabLst>
                <a:tab pos="1270000" algn="l"/>
              </a:tabLst>
            </a:pP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r>
              <a:rPr sz="22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ransoming</a:t>
            </a:r>
            <a:endParaRPr sz="2200">
              <a:latin typeface="Georgia"/>
              <a:cs typeface="Georgia"/>
            </a:endParaRPr>
          </a:p>
          <a:p>
            <a:pPr marL="355600" marR="5080" indent="-342900">
              <a:lnSpc>
                <a:spcPct val="80000"/>
              </a:lnSpc>
              <a:spcBef>
                <a:spcPts val="805"/>
              </a:spcBef>
              <a:buClr>
                <a:srgbClr val="E2BB92"/>
              </a:buClr>
              <a:buSzPct val="138636"/>
              <a:buFont typeface="Arial"/>
              <a:buChar char="•"/>
              <a:tabLst>
                <a:tab pos="355600" algn="l"/>
              </a:tabLst>
            </a:pPr>
            <a:r>
              <a:rPr dirty="0"/>
              <a:t>Typically</a:t>
            </a:r>
            <a:r>
              <a:rPr spc="15" dirty="0"/>
              <a:t> </a:t>
            </a:r>
            <a:r>
              <a:rPr dirty="0"/>
              <a:t>they</a:t>
            </a:r>
            <a:r>
              <a:rPr spc="-15" dirty="0"/>
              <a:t> </a:t>
            </a:r>
            <a:r>
              <a:rPr dirty="0"/>
              <a:t>are</a:t>
            </a:r>
            <a:r>
              <a:rPr spc="5" dirty="0"/>
              <a:t> </a:t>
            </a:r>
            <a:r>
              <a:rPr dirty="0"/>
              <a:t>young,</a:t>
            </a:r>
            <a:r>
              <a:rPr spc="10" dirty="0"/>
              <a:t> </a:t>
            </a:r>
            <a:r>
              <a:rPr dirty="0"/>
              <a:t>often</a:t>
            </a:r>
            <a:r>
              <a:rPr spc="-10" dirty="0"/>
              <a:t> </a:t>
            </a:r>
            <a:r>
              <a:rPr spc="-25" dirty="0"/>
              <a:t>Eastern</a:t>
            </a:r>
            <a:r>
              <a:rPr spc="-5" dirty="0"/>
              <a:t> </a:t>
            </a:r>
            <a:r>
              <a:rPr dirty="0"/>
              <a:t>European,</a:t>
            </a:r>
            <a:r>
              <a:rPr spc="20" dirty="0"/>
              <a:t> </a:t>
            </a:r>
            <a:r>
              <a:rPr spc="-10" dirty="0"/>
              <a:t>Russian,</a:t>
            </a:r>
            <a:r>
              <a:rPr spc="5" dirty="0"/>
              <a:t> </a:t>
            </a:r>
            <a:r>
              <a:rPr spc="-25" dirty="0"/>
              <a:t>or </a:t>
            </a:r>
            <a:r>
              <a:rPr spc="-20" dirty="0"/>
              <a:t>southeast</a:t>
            </a:r>
            <a:r>
              <a:rPr spc="-95" dirty="0"/>
              <a:t> </a:t>
            </a:r>
            <a:r>
              <a:rPr dirty="0"/>
              <a:t>Asian</a:t>
            </a:r>
            <a:r>
              <a:rPr spc="15" dirty="0"/>
              <a:t> </a:t>
            </a:r>
            <a:r>
              <a:rPr dirty="0"/>
              <a:t>hackers,</a:t>
            </a:r>
            <a:r>
              <a:rPr spc="15" dirty="0"/>
              <a:t> </a:t>
            </a:r>
            <a:r>
              <a:rPr spc="65" dirty="0"/>
              <a:t>who</a:t>
            </a:r>
            <a:r>
              <a:rPr spc="5" dirty="0"/>
              <a:t> </a:t>
            </a:r>
            <a:r>
              <a:rPr dirty="0"/>
              <a:t>do</a:t>
            </a:r>
            <a:r>
              <a:rPr spc="30" dirty="0"/>
              <a:t> </a:t>
            </a:r>
            <a:r>
              <a:rPr dirty="0"/>
              <a:t>business</a:t>
            </a:r>
            <a:r>
              <a:rPr spc="10" dirty="0"/>
              <a:t> </a:t>
            </a:r>
            <a:r>
              <a:rPr dirty="0"/>
              <a:t>on</a:t>
            </a:r>
            <a:r>
              <a:rPr spc="10" dirty="0"/>
              <a:t> </a:t>
            </a:r>
            <a:r>
              <a:rPr dirty="0"/>
              <a:t>the </a:t>
            </a:r>
            <a:r>
              <a:rPr spc="-25" dirty="0"/>
              <a:t>Web</a:t>
            </a:r>
          </a:p>
          <a:p>
            <a:pPr marL="355600" marR="71755" indent="-342900">
              <a:lnSpc>
                <a:spcPts val="2110"/>
              </a:lnSpc>
              <a:spcBef>
                <a:spcPts val="775"/>
              </a:spcBef>
              <a:buClr>
                <a:srgbClr val="E2BB92"/>
              </a:buClr>
              <a:buSzPct val="138636"/>
              <a:buFont typeface="Arial"/>
              <a:buChar char="•"/>
              <a:tabLst>
                <a:tab pos="355600" algn="l"/>
              </a:tabLst>
            </a:pPr>
            <a:r>
              <a:rPr dirty="0"/>
              <a:t>They</a:t>
            </a:r>
            <a:r>
              <a:rPr spc="25" dirty="0"/>
              <a:t> </a:t>
            </a:r>
            <a:r>
              <a:rPr dirty="0"/>
              <a:t>meet</a:t>
            </a:r>
            <a:r>
              <a:rPr spc="10" dirty="0"/>
              <a:t> </a:t>
            </a:r>
            <a:r>
              <a:rPr dirty="0"/>
              <a:t>in</a:t>
            </a:r>
            <a:r>
              <a:rPr spc="25" dirty="0"/>
              <a:t> </a:t>
            </a:r>
            <a:r>
              <a:rPr dirty="0"/>
              <a:t>underground</a:t>
            </a:r>
            <a:r>
              <a:rPr spc="60" dirty="0"/>
              <a:t> </a:t>
            </a:r>
            <a:r>
              <a:rPr dirty="0"/>
              <a:t>forums</a:t>
            </a:r>
            <a:r>
              <a:rPr spc="45" dirty="0"/>
              <a:t> </a:t>
            </a:r>
            <a:r>
              <a:rPr dirty="0"/>
              <a:t>to</a:t>
            </a:r>
            <a:r>
              <a:rPr spc="30" dirty="0"/>
              <a:t> </a:t>
            </a:r>
            <a:r>
              <a:rPr dirty="0"/>
              <a:t>trade</a:t>
            </a:r>
            <a:r>
              <a:rPr spc="35" dirty="0"/>
              <a:t> </a:t>
            </a:r>
            <a:r>
              <a:rPr dirty="0"/>
              <a:t>tips</a:t>
            </a:r>
            <a:r>
              <a:rPr spc="35" dirty="0"/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25" dirty="0"/>
              <a:t>and </a:t>
            </a:r>
            <a:r>
              <a:rPr dirty="0"/>
              <a:t>coordinate</a:t>
            </a:r>
            <a:r>
              <a:rPr spc="-105" dirty="0"/>
              <a:t> </a:t>
            </a:r>
            <a:r>
              <a:rPr spc="-10" dirty="0"/>
              <a:t>attacks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9823" rIns="0" bIns="0" rtlCol="0">
            <a:spAutoFit/>
          </a:bodyPr>
          <a:lstStyle/>
          <a:p>
            <a:pPr marL="1305560" marR="5080" indent="-614680">
              <a:lnSpc>
                <a:spcPts val="5800"/>
              </a:lnSpc>
              <a:spcBef>
                <a:spcPts val="860"/>
              </a:spcBef>
            </a:pPr>
            <a:r>
              <a:rPr spc="-80" dirty="0"/>
              <a:t>Host-</a:t>
            </a:r>
            <a:r>
              <a:rPr dirty="0"/>
              <a:t>Based</a:t>
            </a:r>
            <a:r>
              <a:rPr spc="-70" dirty="0"/>
              <a:t> </a:t>
            </a:r>
            <a:r>
              <a:rPr spc="-40" dirty="0"/>
              <a:t>Intrusion </a:t>
            </a:r>
            <a:r>
              <a:rPr spc="-10" dirty="0"/>
              <a:t>Detection</a:t>
            </a:r>
            <a:r>
              <a:rPr spc="-285" dirty="0"/>
              <a:t> </a:t>
            </a:r>
            <a:r>
              <a:rPr spc="-10" dirty="0"/>
              <a:t>(HIDS)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359532"/>
            <a:ext cx="7783195" cy="3394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E2BB92"/>
              </a:buClr>
              <a:buSzPct val="139285"/>
              <a:buFont typeface="Arial"/>
              <a:buChar char="•"/>
              <a:tabLst>
                <a:tab pos="355600" algn="l"/>
              </a:tabLst>
            </a:pPr>
            <a:r>
              <a:rPr sz="2800" spc="95" dirty="0">
                <a:solidFill>
                  <a:srgbClr val="FFFFFF"/>
                </a:solidFill>
                <a:latin typeface="Georgia"/>
                <a:cs typeface="Georgia"/>
              </a:rPr>
              <a:t>Adds</a:t>
            </a:r>
            <a:r>
              <a:rPr sz="2800" spc="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800" spc="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specialized</a:t>
            </a:r>
            <a:r>
              <a:rPr sz="2800" spc="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layer</a:t>
            </a:r>
            <a:r>
              <a:rPr sz="2800" spc="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800" spc="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security</a:t>
            </a:r>
            <a:r>
              <a:rPr sz="2800" spc="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software</a:t>
            </a:r>
            <a:r>
              <a:rPr sz="2800" spc="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to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vulnerable</a:t>
            </a:r>
            <a:r>
              <a:rPr sz="28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or</a:t>
            </a:r>
            <a:r>
              <a:rPr sz="2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sensitive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systems</a:t>
            </a:r>
            <a:endParaRPr sz="2800">
              <a:latin typeface="Georgia"/>
              <a:cs typeface="Georgia"/>
            </a:endParaRPr>
          </a:p>
          <a:p>
            <a:pPr marL="355600" marR="1021715" indent="-342900">
              <a:lnSpc>
                <a:spcPct val="100000"/>
              </a:lnSpc>
              <a:spcBef>
                <a:spcPts val="675"/>
              </a:spcBef>
              <a:buClr>
                <a:srgbClr val="E2BB92"/>
              </a:buClr>
              <a:buSzPct val="139285"/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Can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use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either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anomaly</a:t>
            </a:r>
            <a:r>
              <a:rPr sz="28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or</a:t>
            </a:r>
            <a:r>
              <a:rPr sz="2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signature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heuristic</a:t>
            </a:r>
            <a:r>
              <a:rPr sz="2800" spc="-1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approaches</a:t>
            </a:r>
            <a:endParaRPr sz="28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E2BB92"/>
              </a:buClr>
              <a:buSzPct val="139285"/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Monitors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activity</a:t>
            </a:r>
            <a:r>
              <a:rPr sz="28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detect</a:t>
            </a:r>
            <a:r>
              <a:rPr sz="28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suspicious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behavior</a:t>
            </a:r>
            <a:endParaRPr sz="2800">
              <a:latin typeface="Georgia"/>
              <a:cs typeface="Georgia"/>
            </a:endParaRPr>
          </a:p>
          <a:p>
            <a:pPr marL="756285" marR="67945" lvl="1" indent="-287020">
              <a:lnSpc>
                <a:spcPct val="100000"/>
              </a:lnSpc>
              <a:spcBef>
                <a:spcPts val="540"/>
              </a:spcBef>
              <a:buClr>
                <a:srgbClr val="E2BB92"/>
              </a:buClr>
              <a:buSzPct val="140000"/>
              <a:buFont typeface="Arial"/>
              <a:buChar char="•"/>
              <a:tabLst>
                <a:tab pos="756285" algn="l"/>
              </a:tabLst>
            </a:pP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Primary</a:t>
            </a:r>
            <a:r>
              <a:rPr sz="20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purpose</a:t>
            </a:r>
            <a:r>
              <a:rPr sz="20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is</a:t>
            </a:r>
            <a:r>
              <a:rPr sz="20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20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detect</a:t>
            </a:r>
            <a:r>
              <a:rPr sz="20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Georgia"/>
                <a:cs typeface="Georgia"/>
              </a:rPr>
              <a:t>intrusions,</a:t>
            </a:r>
            <a:r>
              <a:rPr sz="20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log</a:t>
            </a:r>
            <a:r>
              <a:rPr sz="20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suspicious</a:t>
            </a:r>
            <a:r>
              <a:rPr sz="20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Georgia"/>
                <a:cs typeface="Georgia"/>
              </a:rPr>
              <a:t>events,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20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send</a:t>
            </a:r>
            <a:r>
              <a:rPr sz="20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Georgia"/>
                <a:cs typeface="Georgia"/>
              </a:rPr>
              <a:t>alerts</a:t>
            </a:r>
            <a:endParaRPr sz="2000">
              <a:latin typeface="Georgia"/>
              <a:cs typeface="Georgia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E2BB92"/>
              </a:buClr>
              <a:buSzPct val="140000"/>
              <a:buFont typeface="Arial"/>
              <a:buChar char="•"/>
              <a:tabLst>
                <a:tab pos="756285" algn="l"/>
              </a:tabLst>
            </a:pP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Can</a:t>
            </a:r>
            <a:r>
              <a:rPr sz="20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detect</a:t>
            </a:r>
            <a:r>
              <a:rPr sz="20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both</a:t>
            </a:r>
            <a:r>
              <a:rPr sz="20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external</a:t>
            </a:r>
            <a:r>
              <a:rPr sz="20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20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Georgia"/>
                <a:cs typeface="Georgia"/>
              </a:rPr>
              <a:t>internal</a:t>
            </a:r>
            <a:r>
              <a:rPr sz="20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Georgia"/>
                <a:cs typeface="Georgia"/>
              </a:rPr>
              <a:t>intrusions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0271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65" dirty="0"/>
              <a:t> </a:t>
            </a:r>
            <a:r>
              <a:rPr spc="-10" dirty="0"/>
              <a:t>Sources</a:t>
            </a:r>
            <a:r>
              <a:rPr spc="-6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" dirty="0"/>
              <a:t>Sensors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4631" y="2976372"/>
            <a:ext cx="3893820" cy="2344420"/>
            <a:chOff x="484631" y="2976372"/>
            <a:chExt cx="3893820" cy="2344420"/>
          </a:xfrm>
        </p:grpSpPr>
        <p:sp>
          <p:nvSpPr>
            <p:cNvPr id="4" name="object 4"/>
            <p:cNvSpPr/>
            <p:nvPr/>
          </p:nvSpPr>
          <p:spPr>
            <a:xfrm>
              <a:off x="489203" y="2980944"/>
              <a:ext cx="3884929" cy="2334895"/>
            </a:xfrm>
            <a:custGeom>
              <a:avLst/>
              <a:gdLst/>
              <a:ahLst/>
              <a:cxnLst/>
              <a:rect l="l" t="t" r="r" b="b"/>
              <a:pathLst>
                <a:path w="3884929" h="2334895">
                  <a:moveTo>
                    <a:pt x="3884676" y="0"/>
                  </a:moveTo>
                  <a:lnTo>
                    <a:pt x="0" y="0"/>
                  </a:lnTo>
                  <a:lnTo>
                    <a:pt x="0" y="2334767"/>
                  </a:lnTo>
                  <a:lnTo>
                    <a:pt x="376364" y="2334767"/>
                  </a:lnTo>
                  <a:lnTo>
                    <a:pt x="376364" y="376173"/>
                  </a:lnTo>
                  <a:lnTo>
                    <a:pt x="3319422" y="376173"/>
                  </a:lnTo>
                  <a:lnTo>
                    <a:pt x="3884676" y="0"/>
                  </a:lnTo>
                  <a:close/>
                </a:path>
                <a:path w="3884929" h="2334895">
                  <a:moveTo>
                    <a:pt x="3884676" y="0"/>
                  </a:moveTo>
                  <a:lnTo>
                    <a:pt x="3319422" y="376173"/>
                  </a:lnTo>
                  <a:lnTo>
                    <a:pt x="3884676" y="376173"/>
                  </a:lnTo>
                  <a:lnTo>
                    <a:pt x="3884676" y="0"/>
                  </a:lnTo>
                  <a:close/>
                </a:path>
              </a:pathLst>
            </a:custGeom>
            <a:solidFill>
              <a:srgbClr val="638B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9203" y="2980944"/>
              <a:ext cx="3884929" cy="2334895"/>
            </a:xfrm>
            <a:custGeom>
              <a:avLst/>
              <a:gdLst/>
              <a:ahLst/>
              <a:cxnLst/>
              <a:rect l="l" t="t" r="r" b="b"/>
              <a:pathLst>
                <a:path w="3884929" h="2334895">
                  <a:moveTo>
                    <a:pt x="376364" y="2334767"/>
                  </a:moveTo>
                  <a:lnTo>
                    <a:pt x="0" y="2334767"/>
                  </a:lnTo>
                  <a:lnTo>
                    <a:pt x="0" y="0"/>
                  </a:lnTo>
                  <a:lnTo>
                    <a:pt x="3884676" y="0"/>
                  </a:lnTo>
                </a:path>
                <a:path w="3884929" h="2334895">
                  <a:moveTo>
                    <a:pt x="3884676" y="0"/>
                  </a:moveTo>
                  <a:lnTo>
                    <a:pt x="3884676" y="376173"/>
                  </a:lnTo>
                  <a:lnTo>
                    <a:pt x="376364" y="376173"/>
                  </a:lnTo>
                  <a:lnTo>
                    <a:pt x="376364" y="2334767"/>
                  </a:lnTo>
                </a:path>
              </a:pathLst>
            </a:custGeom>
            <a:ln w="9144">
              <a:solidFill>
                <a:srgbClr val="435E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9204" y="2980689"/>
              <a:ext cx="3884929" cy="2335530"/>
            </a:xfrm>
            <a:custGeom>
              <a:avLst/>
              <a:gdLst/>
              <a:ahLst/>
              <a:cxnLst/>
              <a:rect l="l" t="t" r="r" b="b"/>
              <a:pathLst>
                <a:path w="3884929" h="2335529">
                  <a:moveTo>
                    <a:pt x="3884676" y="0"/>
                  </a:moveTo>
                  <a:lnTo>
                    <a:pt x="0" y="0"/>
                  </a:lnTo>
                  <a:lnTo>
                    <a:pt x="0" y="375920"/>
                  </a:lnTo>
                  <a:lnTo>
                    <a:pt x="0" y="2335530"/>
                  </a:lnTo>
                  <a:lnTo>
                    <a:pt x="376364" y="2335530"/>
                  </a:lnTo>
                  <a:lnTo>
                    <a:pt x="376364" y="375920"/>
                  </a:lnTo>
                  <a:lnTo>
                    <a:pt x="3884676" y="375920"/>
                  </a:lnTo>
                  <a:lnTo>
                    <a:pt x="3884676" y="0"/>
                  </a:lnTo>
                  <a:close/>
                </a:path>
              </a:pathLst>
            </a:custGeom>
            <a:solidFill>
              <a:srgbClr val="638B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9203" y="2980944"/>
              <a:ext cx="3884929" cy="2334895"/>
            </a:xfrm>
            <a:custGeom>
              <a:avLst/>
              <a:gdLst/>
              <a:ahLst/>
              <a:cxnLst/>
              <a:rect l="l" t="t" r="r" b="b"/>
              <a:pathLst>
                <a:path w="3884929" h="2334895">
                  <a:moveTo>
                    <a:pt x="3884676" y="0"/>
                  </a:moveTo>
                  <a:lnTo>
                    <a:pt x="3884676" y="376173"/>
                  </a:lnTo>
                  <a:lnTo>
                    <a:pt x="376364" y="376173"/>
                  </a:lnTo>
                  <a:lnTo>
                    <a:pt x="376364" y="2334767"/>
                  </a:lnTo>
                  <a:lnTo>
                    <a:pt x="0" y="2334767"/>
                  </a:lnTo>
                  <a:lnTo>
                    <a:pt x="0" y="0"/>
                  </a:lnTo>
                  <a:lnTo>
                    <a:pt x="3884676" y="0"/>
                  </a:lnTo>
                  <a:close/>
                </a:path>
              </a:pathLst>
            </a:custGeom>
            <a:ln w="9144">
              <a:solidFill>
                <a:srgbClr val="435E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68451" y="3432428"/>
            <a:ext cx="3001645" cy="2178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55"/>
              </a:spcBef>
            </a:pPr>
            <a:r>
              <a:rPr sz="2800" spc="28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800" spc="-1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fundamental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component</a:t>
            </a:r>
            <a:r>
              <a:rPr sz="2800" spc="-1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intrusion</a:t>
            </a:r>
            <a:r>
              <a:rPr sz="2800" spc="-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detection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is</a:t>
            </a:r>
            <a:r>
              <a:rPr sz="2800" spc="-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2800" spc="-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sensor</a:t>
            </a:r>
            <a:r>
              <a:rPr sz="2800" spc="-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that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collects</a:t>
            </a:r>
            <a:r>
              <a:rPr sz="2800" spc="-1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endParaRPr sz="28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06011" y="2129027"/>
            <a:ext cx="670560" cy="670560"/>
            <a:chOff x="3906011" y="2129027"/>
            <a:chExt cx="670560" cy="67056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0583" y="2133599"/>
              <a:ext cx="661415" cy="66141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10583" y="213359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69">
                  <a:moveTo>
                    <a:pt x="0" y="661415"/>
                  </a:moveTo>
                  <a:lnTo>
                    <a:pt x="661415" y="0"/>
                  </a:lnTo>
                </a:path>
                <a:path w="661670" h="661669">
                  <a:moveTo>
                    <a:pt x="661415" y="661415"/>
                  </a:moveTo>
                  <a:lnTo>
                    <a:pt x="0" y="661415"/>
                  </a:lnTo>
                </a:path>
                <a:path w="661670" h="661669">
                  <a:moveTo>
                    <a:pt x="661415" y="0"/>
                  </a:moveTo>
                  <a:lnTo>
                    <a:pt x="661415" y="661415"/>
                  </a:lnTo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0583" y="2133599"/>
              <a:ext cx="661415" cy="66141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910583" y="2133599"/>
              <a:ext cx="661670" cy="661670"/>
            </a:xfrm>
            <a:custGeom>
              <a:avLst/>
              <a:gdLst/>
              <a:ahLst/>
              <a:cxnLst/>
              <a:rect l="l" t="t" r="r" b="b"/>
              <a:pathLst>
                <a:path w="661670" h="661669">
                  <a:moveTo>
                    <a:pt x="0" y="661415"/>
                  </a:moveTo>
                  <a:lnTo>
                    <a:pt x="661415" y="0"/>
                  </a:lnTo>
                  <a:lnTo>
                    <a:pt x="661415" y="661415"/>
                  </a:lnTo>
                  <a:lnTo>
                    <a:pt x="0" y="661415"/>
                  </a:lnTo>
                  <a:close/>
                </a:path>
              </a:pathLst>
            </a:custGeom>
            <a:ln w="9144">
              <a:solidFill>
                <a:srgbClr val="D162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777740" y="1914144"/>
            <a:ext cx="3895725" cy="2344420"/>
            <a:chOff x="4777740" y="1914144"/>
            <a:chExt cx="3895725" cy="2344420"/>
          </a:xfrm>
        </p:grpSpPr>
        <p:sp>
          <p:nvSpPr>
            <p:cNvPr id="15" name="object 15"/>
            <p:cNvSpPr/>
            <p:nvPr/>
          </p:nvSpPr>
          <p:spPr>
            <a:xfrm>
              <a:off x="4782312" y="1918716"/>
              <a:ext cx="3886200" cy="2334895"/>
            </a:xfrm>
            <a:custGeom>
              <a:avLst/>
              <a:gdLst/>
              <a:ahLst/>
              <a:cxnLst/>
              <a:rect l="l" t="t" r="r" b="b"/>
              <a:pathLst>
                <a:path w="3886200" h="2334895">
                  <a:moveTo>
                    <a:pt x="3886199" y="0"/>
                  </a:moveTo>
                  <a:lnTo>
                    <a:pt x="0" y="0"/>
                  </a:lnTo>
                  <a:lnTo>
                    <a:pt x="0" y="2334768"/>
                  </a:lnTo>
                  <a:lnTo>
                    <a:pt x="376300" y="2334768"/>
                  </a:lnTo>
                  <a:lnTo>
                    <a:pt x="376300" y="376174"/>
                  </a:lnTo>
                  <a:lnTo>
                    <a:pt x="3320690" y="376174"/>
                  </a:lnTo>
                  <a:lnTo>
                    <a:pt x="3886199" y="0"/>
                  </a:lnTo>
                  <a:close/>
                </a:path>
                <a:path w="3886200" h="2334895">
                  <a:moveTo>
                    <a:pt x="3886199" y="0"/>
                  </a:moveTo>
                  <a:lnTo>
                    <a:pt x="3320690" y="376174"/>
                  </a:lnTo>
                  <a:lnTo>
                    <a:pt x="3886199" y="376174"/>
                  </a:lnTo>
                  <a:lnTo>
                    <a:pt x="3886199" y="0"/>
                  </a:lnTo>
                  <a:close/>
                </a:path>
              </a:pathLst>
            </a:custGeom>
            <a:solidFill>
              <a:srgbClr val="6088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2" y="1918716"/>
              <a:ext cx="3886200" cy="2334895"/>
            </a:xfrm>
            <a:custGeom>
              <a:avLst/>
              <a:gdLst/>
              <a:ahLst/>
              <a:cxnLst/>
              <a:rect l="l" t="t" r="r" b="b"/>
              <a:pathLst>
                <a:path w="3886200" h="2334895">
                  <a:moveTo>
                    <a:pt x="376300" y="2334768"/>
                  </a:moveTo>
                  <a:lnTo>
                    <a:pt x="0" y="2334768"/>
                  </a:lnTo>
                  <a:lnTo>
                    <a:pt x="0" y="0"/>
                  </a:lnTo>
                  <a:lnTo>
                    <a:pt x="3886199" y="0"/>
                  </a:lnTo>
                </a:path>
                <a:path w="3886200" h="2334895">
                  <a:moveTo>
                    <a:pt x="3886199" y="0"/>
                  </a:moveTo>
                  <a:lnTo>
                    <a:pt x="3886199" y="376174"/>
                  </a:lnTo>
                  <a:lnTo>
                    <a:pt x="376300" y="376174"/>
                  </a:lnTo>
                  <a:lnTo>
                    <a:pt x="376300" y="2334768"/>
                  </a:lnTo>
                </a:path>
              </a:pathLst>
            </a:custGeom>
            <a:ln w="9144">
              <a:solidFill>
                <a:srgbClr val="415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82312" y="1918969"/>
              <a:ext cx="3886200" cy="2334260"/>
            </a:xfrm>
            <a:custGeom>
              <a:avLst/>
              <a:gdLst/>
              <a:ahLst/>
              <a:cxnLst/>
              <a:rect l="l" t="t" r="r" b="b"/>
              <a:pathLst>
                <a:path w="3886200" h="2334260">
                  <a:moveTo>
                    <a:pt x="3886200" y="0"/>
                  </a:moveTo>
                  <a:lnTo>
                    <a:pt x="0" y="0"/>
                  </a:lnTo>
                  <a:lnTo>
                    <a:pt x="0" y="375920"/>
                  </a:lnTo>
                  <a:lnTo>
                    <a:pt x="0" y="2334260"/>
                  </a:lnTo>
                  <a:lnTo>
                    <a:pt x="376301" y="2334260"/>
                  </a:lnTo>
                  <a:lnTo>
                    <a:pt x="376301" y="375920"/>
                  </a:lnTo>
                  <a:lnTo>
                    <a:pt x="3886200" y="375920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6088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82312" y="1918716"/>
              <a:ext cx="3886200" cy="2334895"/>
            </a:xfrm>
            <a:custGeom>
              <a:avLst/>
              <a:gdLst/>
              <a:ahLst/>
              <a:cxnLst/>
              <a:rect l="l" t="t" r="r" b="b"/>
              <a:pathLst>
                <a:path w="3886200" h="2334895">
                  <a:moveTo>
                    <a:pt x="3886199" y="0"/>
                  </a:moveTo>
                  <a:lnTo>
                    <a:pt x="3886199" y="376174"/>
                  </a:lnTo>
                  <a:lnTo>
                    <a:pt x="376300" y="376174"/>
                  </a:lnTo>
                  <a:lnTo>
                    <a:pt x="376300" y="2334768"/>
                  </a:lnTo>
                  <a:lnTo>
                    <a:pt x="0" y="2334768"/>
                  </a:lnTo>
                  <a:lnTo>
                    <a:pt x="0" y="0"/>
                  </a:lnTo>
                  <a:lnTo>
                    <a:pt x="3886199" y="0"/>
                  </a:lnTo>
                  <a:close/>
                </a:path>
              </a:pathLst>
            </a:custGeom>
            <a:ln w="9144">
              <a:solidFill>
                <a:srgbClr val="415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263134" y="2369566"/>
            <a:ext cx="3257550" cy="25857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706755">
              <a:lnSpc>
                <a:spcPct val="101099"/>
              </a:lnSpc>
              <a:spcBef>
                <a:spcPts val="60"/>
              </a:spcBef>
            </a:pP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Common</a:t>
            </a:r>
            <a:r>
              <a:rPr sz="2800" spc="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Georgia"/>
                <a:cs typeface="Georgia"/>
              </a:rPr>
              <a:t>data </a:t>
            </a:r>
            <a:r>
              <a:rPr sz="2800" dirty="0">
                <a:solidFill>
                  <a:srgbClr val="FFFFFF"/>
                </a:solidFill>
                <a:latin typeface="Georgia"/>
                <a:cs typeface="Georgia"/>
              </a:rPr>
              <a:t>sources</a:t>
            </a:r>
            <a:r>
              <a:rPr sz="2800" spc="-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Georgia"/>
                <a:cs typeface="Georgia"/>
              </a:rPr>
              <a:t>include:</a:t>
            </a:r>
            <a:endParaRPr sz="2800">
              <a:latin typeface="Georgia"/>
              <a:cs typeface="Georgia"/>
            </a:endParaRPr>
          </a:p>
          <a:p>
            <a:pPr marL="240029" indent="-227329">
              <a:lnSpc>
                <a:spcPct val="100000"/>
              </a:lnSpc>
              <a:spcBef>
                <a:spcPts val="1415"/>
              </a:spcBef>
              <a:buChar char="•"/>
              <a:tabLst>
                <a:tab pos="240029" algn="l"/>
              </a:tabLst>
            </a:pP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System</a:t>
            </a:r>
            <a:r>
              <a:rPr sz="22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call</a:t>
            </a:r>
            <a:r>
              <a:rPr sz="22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traces</a:t>
            </a:r>
            <a:endParaRPr sz="2200">
              <a:latin typeface="Georgia"/>
              <a:cs typeface="Georgia"/>
            </a:endParaRPr>
          </a:p>
          <a:p>
            <a:pPr marL="240029" indent="-227329">
              <a:lnSpc>
                <a:spcPct val="100000"/>
              </a:lnSpc>
              <a:spcBef>
                <a:spcPts val="470"/>
              </a:spcBef>
              <a:buChar char="•"/>
              <a:tabLst>
                <a:tab pos="240029" algn="l"/>
              </a:tabLst>
            </a:pP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Audit</a:t>
            </a:r>
            <a:r>
              <a:rPr sz="2200" spc="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(log</a:t>
            </a:r>
            <a:r>
              <a:rPr sz="2200" spc="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file)</a:t>
            </a:r>
            <a:r>
              <a:rPr sz="22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records</a:t>
            </a:r>
            <a:endParaRPr sz="2200">
              <a:latin typeface="Georgia"/>
              <a:cs typeface="Georgia"/>
            </a:endParaRPr>
          </a:p>
          <a:p>
            <a:pPr marL="240029" indent="-227329">
              <a:lnSpc>
                <a:spcPct val="100000"/>
              </a:lnSpc>
              <a:spcBef>
                <a:spcPts val="480"/>
              </a:spcBef>
              <a:buChar char="•"/>
              <a:tabLst>
                <a:tab pos="240029" algn="l"/>
              </a:tabLst>
            </a:pP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File</a:t>
            </a:r>
            <a:r>
              <a:rPr sz="22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integrity</a:t>
            </a:r>
            <a:r>
              <a:rPr sz="22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checksums</a:t>
            </a:r>
            <a:endParaRPr sz="2200">
              <a:latin typeface="Georgia"/>
              <a:cs typeface="Georgia"/>
            </a:endParaRPr>
          </a:p>
          <a:p>
            <a:pPr marL="240029" indent="-227329">
              <a:lnSpc>
                <a:spcPct val="100000"/>
              </a:lnSpc>
              <a:spcBef>
                <a:spcPts val="480"/>
              </a:spcBef>
              <a:buChar char="•"/>
              <a:tabLst>
                <a:tab pos="240029" algn="l"/>
              </a:tabLst>
            </a:pP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Registry</a:t>
            </a:r>
            <a:r>
              <a:rPr sz="22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access</a:t>
            </a:r>
            <a:endParaRPr sz="2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1" y="0"/>
            <a:ext cx="6939280" cy="6847840"/>
          </a:xfrm>
          <a:custGeom>
            <a:avLst/>
            <a:gdLst/>
            <a:ahLst/>
            <a:cxnLst/>
            <a:rect l="l" t="t" r="r" b="b"/>
            <a:pathLst>
              <a:path w="6939280" h="6847840">
                <a:moveTo>
                  <a:pt x="6938772" y="0"/>
                </a:moveTo>
                <a:lnTo>
                  <a:pt x="0" y="0"/>
                </a:lnTo>
                <a:lnTo>
                  <a:pt x="0" y="6847332"/>
                </a:lnTo>
                <a:lnTo>
                  <a:pt x="6938772" y="6847332"/>
                </a:lnTo>
                <a:lnTo>
                  <a:pt x="69387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98709" y="142818"/>
            <a:ext cx="2277110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dirty="0">
                <a:latin typeface="Times New Roman"/>
                <a:cs typeface="Times New Roman"/>
              </a:rPr>
              <a:t>(a)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Ubuntu</a:t>
            </a:r>
            <a:r>
              <a:rPr sz="1350" b="1" spc="-4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Linux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System</a:t>
            </a:r>
            <a:r>
              <a:rPr sz="1350" b="1" spc="-55" dirty="0">
                <a:latin typeface="Times New Roman"/>
                <a:cs typeface="Times New Roman"/>
              </a:rPr>
              <a:t> </a:t>
            </a:r>
            <a:r>
              <a:rPr sz="1350" b="1" spc="-20" dirty="0">
                <a:latin typeface="Times New Roman"/>
                <a:cs typeface="Times New Roman"/>
              </a:rPr>
              <a:t>Calls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5826" y="567759"/>
            <a:ext cx="6557009" cy="3679190"/>
            <a:chOff x="185826" y="567759"/>
            <a:chExt cx="6557009" cy="3679190"/>
          </a:xfrm>
        </p:grpSpPr>
        <p:sp>
          <p:nvSpPr>
            <p:cNvPr id="5" name="object 5"/>
            <p:cNvSpPr/>
            <p:nvPr/>
          </p:nvSpPr>
          <p:spPr>
            <a:xfrm>
              <a:off x="200944" y="581517"/>
              <a:ext cx="6528434" cy="256540"/>
            </a:xfrm>
            <a:custGeom>
              <a:avLst/>
              <a:gdLst/>
              <a:ahLst/>
              <a:cxnLst/>
              <a:rect l="l" t="t" r="r" b="b"/>
              <a:pathLst>
                <a:path w="6528434" h="256540">
                  <a:moveTo>
                    <a:pt x="6527961" y="0"/>
                  </a:moveTo>
                  <a:lnTo>
                    <a:pt x="0" y="0"/>
                  </a:lnTo>
                  <a:lnTo>
                    <a:pt x="0" y="256010"/>
                  </a:lnTo>
                  <a:lnTo>
                    <a:pt x="6527961" y="256010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5813" y="567765"/>
              <a:ext cx="6557009" cy="269875"/>
            </a:xfrm>
            <a:custGeom>
              <a:avLst/>
              <a:gdLst/>
              <a:ahLst/>
              <a:cxnLst/>
              <a:rect l="l" t="t" r="r" b="b"/>
              <a:pathLst>
                <a:path w="6557009" h="269875">
                  <a:moveTo>
                    <a:pt x="6556692" y="0"/>
                  </a:moveTo>
                  <a:lnTo>
                    <a:pt x="6543091" y="0"/>
                  </a:lnTo>
                  <a:lnTo>
                    <a:pt x="15125" y="0"/>
                  </a:lnTo>
                  <a:lnTo>
                    <a:pt x="0" y="0"/>
                  </a:lnTo>
                  <a:lnTo>
                    <a:pt x="0" y="13754"/>
                  </a:lnTo>
                  <a:lnTo>
                    <a:pt x="0" y="269773"/>
                  </a:lnTo>
                  <a:lnTo>
                    <a:pt x="15125" y="269773"/>
                  </a:lnTo>
                  <a:lnTo>
                    <a:pt x="15125" y="13754"/>
                  </a:lnTo>
                  <a:lnTo>
                    <a:pt x="6543091" y="13754"/>
                  </a:lnTo>
                  <a:lnTo>
                    <a:pt x="6543091" y="269773"/>
                  </a:lnTo>
                  <a:lnTo>
                    <a:pt x="6556692" y="269773"/>
                  </a:lnTo>
                  <a:lnTo>
                    <a:pt x="6556692" y="13754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0944" y="837528"/>
              <a:ext cx="6528434" cy="199390"/>
            </a:xfrm>
            <a:custGeom>
              <a:avLst/>
              <a:gdLst/>
              <a:ahLst/>
              <a:cxnLst/>
              <a:rect l="l" t="t" r="r" b="b"/>
              <a:pathLst>
                <a:path w="6528434" h="199390">
                  <a:moveTo>
                    <a:pt x="6527961" y="0"/>
                  </a:moveTo>
                  <a:lnTo>
                    <a:pt x="0" y="0"/>
                  </a:lnTo>
                  <a:lnTo>
                    <a:pt x="0" y="198851"/>
                  </a:lnTo>
                  <a:lnTo>
                    <a:pt x="6527961" y="198851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5813" y="837539"/>
              <a:ext cx="6557009" cy="199390"/>
            </a:xfrm>
            <a:custGeom>
              <a:avLst/>
              <a:gdLst/>
              <a:ahLst/>
              <a:cxnLst/>
              <a:rect l="l" t="t" r="r" b="b"/>
              <a:pathLst>
                <a:path w="6557009" h="199390">
                  <a:moveTo>
                    <a:pt x="15125" y="0"/>
                  </a:moveTo>
                  <a:lnTo>
                    <a:pt x="0" y="0"/>
                  </a:lnTo>
                  <a:lnTo>
                    <a:pt x="0" y="198843"/>
                  </a:lnTo>
                  <a:lnTo>
                    <a:pt x="15125" y="198843"/>
                  </a:lnTo>
                  <a:lnTo>
                    <a:pt x="15125" y="0"/>
                  </a:lnTo>
                  <a:close/>
                </a:path>
                <a:path w="6557009" h="199390">
                  <a:moveTo>
                    <a:pt x="6556692" y="0"/>
                  </a:moveTo>
                  <a:lnTo>
                    <a:pt x="6543091" y="0"/>
                  </a:lnTo>
                  <a:lnTo>
                    <a:pt x="6543091" y="198843"/>
                  </a:lnTo>
                  <a:lnTo>
                    <a:pt x="6556692" y="198843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0944" y="1036380"/>
              <a:ext cx="6528434" cy="198755"/>
            </a:xfrm>
            <a:custGeom>
              <a:avLst/>
              <a:gdLst/>
              <a:ahLst/>
              <a:cxnLst/>
              <a:rect l="l" t="t" r="r" b="b"/>
              <a:pathLst>
                <a:path w="6528434" h="198755">
                  <a:moveTo>
                    <a:pt x="6527961" y="0"/>
                  </a:moveTo>
                  <a:lnTo>
                    <a:pt x="0" y="0"/>
                  </a:lnTo>
                  <a:lnTo>
                    <a:pt x="0" y="198284"/>
                  </a:lnTo>
                  <a:lnTo>
                    <a:pt x="6527961" y="198284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5813" y="1036383"/>
              <a:ext cx="6557009" cy="198755"/>
            </a:xfrm>
            <a:custGeom>
              <a:avLst/>
              <a:gdLst/>
              <a:ahLst/>
              <a:cxnLst/>
              <a:rect l="l" t="t" r="r" b="b"/>
              <a:pathLst>
                <a:path w="6557009" h="198755">
                  <a:moveTo>
                    <a:pt x="15125" y="0"/>
                  </a:moveTo>
                  <a:lnTo>
                    <a:pt x="0" y="0"/>
                  </a:lnTo>
                  <a:lnTo>
                    <a:pt x="0" y="198285"/>
                  </a:lnTo>
                  <a:lnTo>
                    <a:pt x="15125" y="198285"/>
                  </a:lnTo>
                  <a:lnTo>
                    <a:pt x="15125" y="0"/>
                  </a:lnTo>
                  <a:close/>
                </a:path>
                <a:path w="6557009" h="198755">
                  <a:moveTo>
                    <a:pt x="6556692" y="0"/>
                  </a:moveTo>
                  <a:lnTo>
                    <a:pt x="6543091" y="0"/>
                  </a:lnTo>
                  <a:lnTo>
                    <a:pt x="6543091" y="198285"/>
                  </a:lnTo>
                  <a:lnTo>
                    <a:pt x="6556692" y="198285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0944" y="1234664"/>
              <a:ext cx="6528434" cy="199390"/>
            </a:xfrm>
            <a:custGeom>
              <a:avLst/>
              <a:gdLst/>
              <a:ahLst/>
              <a:cxnLst/>
              <a:rect l="l" t="t" r="r" b="b"/>
              <a:pathLst>
                <a:path w="6528434" h="199390">
                  <a:moveTo>
                    <a:pt x="6527961" y="0"/>
                  </a:moveTo>
                  <a:lnTo>
                    <a:pt x="0" y="0"/>
                  </a:lnTo>
                  <a:lnTo>
                    <a:pt x="0" y="199277"/>
                  </a:lnTo>
                  <a:lnTo>
                    <a:pt x="6527961" y="199277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5813" y="1234668"/>
              <a:ext cx="6557009" cy="199390"/>
            </a:xfrm>
            <a:custGeom>
              <a:avLst/>
              <a:gdLst/>
              <a:ahLst/>
              <a:cxnLst/>
              <a:rect l="l" t="t" r="r" b="b"/>
              <a:pathLst>
                <a:path w="6557009" h="199390">
                  <a:moveTo>
                    <a:pt x="15125" y="0"/>
                  </a:moveTo>
                  <a:lnTo>
                    <a:pt x="0" y="0"/>
                  </a:lnTo>
                  <a:lnTo>
                    <a:pt x="0" y="199275"/>
                  </a:lnTo>
                  <a:lnTo>
                    <a:pt x="15125" y="199275"/>
                  </a:lnTo>
                  <a:lnTo>
                    <a:pt x="15125" y="0"/>
                  </a:lnTo>
                  <a:close/>
                </a:path>
                <a:path w="6557009" h="199390">
                  <a:moveTo>
                    <a:pt x="6556692" y="0"/>
                  </a:moveTo>
                  <a:lnTo>
                    <a:pt x="6543091" y="0"/>
                  </a:lnTo>
                  <a:lnTo>
                    <a:pt x="6543091" y="199275"/>
                  </a:lnTo>
                  <a:lnTo>
                    <a:pt x="6556692" y="199275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0944" y="1433941"/>
              <a:ext cx="6528434" cy="199390"/>
            </a:xfrm>
            <a:custGeom>
              <a:avLst/>
              <a:gdLst/>
              <a:ahLst/>
              <a:cxnLst/>
              <a:rect l="l" t="t" r="r" b="b"/>
              <a:pathLst>
                <a:path w="6528434" h="199389">
                  <a:moveTo>
                    <a:pt x="6527961" y="0"/>
                  </a:moveTo>
                  <a:lnTo>
                    <a:pt x="0" y="0"/>
                  </a:lnTo>
                  <a:lnTo>
                    <a:pt x="0" y="199277"/>
                  </a:lnTo>
                  <a:lnTo>
                    <a:pt x="6527961" y="199277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5813" y="1433944"/>
              <a:ext cx="6557009" cy="199390"/>
            </a:xfrm>
            <a:custGeom>
              <a:avLst/>
              <a:gdLst/>
              <a:ahLst/>
              <a:cxnLst/>
              <a:rect l="l" t="t" r="r" b="b"/>
              <a:pathLst>
                <a:path w="6557009" h="199389">
                  <a:moveTo>
                    <a:pt x="15125" y="0"/>
                  </a:moveTo>
                  <a:lnTo>
                    <a:pt x="0" y="0"/>
                  </a:lnTo>
                  <a:lnTo>
                    <a:pt x="0" y="199275"/>
                  </a:lnTo>
                  <a:lnTo>
                    <a:pt x="15125" y="199275"/>
                  </a:lnTo>
                  <a:lnTo>
                    <a:pt x="15125" y="0"/>
                  </a:lnTo>
                  <a:close/>
                </a:path>
                <a:path w="6557009" h="199389">
                  <a:moveTo>
                    <a:pt x="6556692" y="0"/>
                  </a:moveTo>
                  <a:lnTo>
                    <a:pt x="6543091" y="0"/>
                  </a:lnTo>
                  <a:lnTo>
                    <a:pt x="6543091" y="199275"/>
                  </a:lnTo>
                  <a:lnTo>
                    <a:pt x="6556692" y="199275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0944" y="1633218"/>
              <a:ext cx="6528434" cy="198755"/>
            </a:xfrm>
            <a:custGeom>
              <a:avLst/>
              <a:gdLst/>
              <a:ahLst/>
              <a:cxnLst/>
              <a:rect l="l" t="t" r="r" b="b"/>
              <a:pathLst>
                <a:path w="6528434" h="198755">
                  <a:moveTo>
                    <a:pt x="6527961" y="0"/>
                  </a:moveTo>
                  <a:lnTo>
                    <a:pt x="0" y="0"/>
                  </a:lnTo>
                  <a:lnTo>
                    <a:pt x="0" y="198284"/>
                  </a:lnTo>
                  <a:lnTo>
                    <a:pt x="6527961" y="198284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5813" y="1633219"/>
              <a:ext cx="6557009" cy="198755"/>
            </a:xfrm>
            <a:custGeom>
              <a:avLst/>
              <a:gdLst/>
              <a:ahLst/>
              <a:cxnLst/>
              <a:rect l="l" t="t" r="r" b="b"/>
              <a:pathLst>
                <a:path w="6557009" h="198755">
                  <a:moveTo>
                    <a:pt x="15125" y="0"/>
                  </a:moveTo>
                  <a:lnTo>
                    <a:pt x="0" y="0"/>
                  </a:lnTo>
                  <a:lnTo>
                    <a:pt x="0" y="198285"/>
                  </a:lnTo>
                  <a:lnTo>
                    <a:pt x="15125" y="198285"/>
                  </a:lnTo>
                  <a:lnTo>
                    <a:pt x="15125" y="0"/>
                  </a:lnTo>
                  <a:close/>
                </a:path>
                <a:path w="6557009" h="198755">
                  <a:moveTo>
                    <a:pt x="6556692" y="0"/>
                  </a:moveTo>
                  <a:lnTo>
                    <a:pt x="6543091" y="0"/>
                  </a:lnTo>
                  <a:lnTo>
                    <a:pt x="6543091" y="198285"/>
                  </a:lnTo>
                  <a:lnTo>
                    <a:pt x="6556692" y="198285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0944" y="1831503"/>
              <a:ext cx="6528434" cy="185420"/>
            </a:xfrm>
            <a:custGeom>
              <a:avLst/>
              <a:gdLst/>
              <a:ahLst/>
              <a:cxnLst/>
              <a:rect l="l" t="t" r="r" b="b"/>
              <a:pathLst>
                <a:path w="6528434" h="185419">
                  <a:moveTo>
                    <a:pt x="6527961" y="0"/>
                  </a:moveTo>
                  <a:lnTo>
                    <a:pt x="0" y="0"/>
                  </a:lnTo>
                  <a:lnTo>
                    <a:pt x="0" y="185235"/>
                  </a:lnTo>
                  <a:lnTo>
                    <a:pt x="6527961" y="185235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5813" y="1831504"/>
              <a:ext cx="6557009" cy="185420"/>
            </a:xfrm>
            <a:custGeom>
              <a:avLst/>
              <a:gdLst/>
              <a:ahLst/>
              <a:cxnLst/>
              <a:rect l="l" t="t" r="r" b="b"/>
              <a:pathLst>
                <a:path w="6557009" h="185419">
                  <a:moveTo>
                    <a:pt x="15125" y="0"/>
                  </a:moveTo>
                  <a:lnTo>
                    <a:pt x="0" y="0"/>
                  </a:lnTo>
                  <a:lnTo>
                    <a:pt x="0" y="185242"/>
                  </a:lnTo>
                  <a:lnTo>
                    <a:pt x="15125" y="185242"/>
                  </a:lnTo>
                  <a:lnTo>
                    <a:pt x="15125" y="0"/>
                  </a:lnTo>
                  <a:close/>
                </a:path>
                <a:path w="6557009" h="185419">
                  <a:moveTo>
                    <a:pt x="6556692" y="0"/>
                  </a:moveTo>
                  <a:lnTo>
                    <a:pt x="6543091" y="0"/>
                  </a:lnTo>
                  <a:lnTo>
                    <a:pt x="6543091" y="185242"/>
                  </a:lnTo>
                  <a:lnTo>
                    <a:pt x="6556692" y="185242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0944" y="2016738"/>
              <a:ext cx="6528434" cy="198755"/>
            </a:xfrm>
            <a:custGeom>
              <a:avLst/>
              <a:gdLst/>
              <a:ahLst/>
              <a:cxnLst/>
              <a:rect l="l" t="t" r="r" b="b"/>
              <a:pathLst>
                <a:path w="6528434" h="198755">
                  <a:moveTo>
                    <a:pt x="6527961" y="0"/>
                  </a:moveTo>
                  <a:lnTo>
                    <a:pt x="0" y="0"/>
                  </a:lnTo>
                  <a:lnTo>
                    <a:pt x="0" y="198142"/>
                  </a:lnTo>
                  <a:lnTo>
                    <a:pt x="6527961" y="198142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5813" y="2016747"/>
              <a:ext cx="6557009" cy="198755"/>
            </a:xfrm>
            <a:custGeom>
              <a:avLst/>
              <a:gdLst/>
              <a:ahLst/>
              <a:cxnLst/>
              <a:rect l="l" t="t" r="r" b="b"/>
              <a:pathLst>
                <a:path w="6557009" h="198755">
                  <a:moveTo>
                    <a:pt x="15125" y="0"/>
                  </a:moveTo>
                  <a:lnTo>
                    <a:pt x="0" y="0"/>
                  </a:lnTo>
                  <a:lnTo>
                    <a:pt x="0" y="198145"/>
                  </a:lnTo>
                  <a:lnTo>
                    <a:pt x="15125" y="198145"/>
                  </a:lnTo>
                  <a:lnTo>
                    <a:pt x="15125" y="0"/>
                  </a:lnTo>
                  <a:close/>
                </a:path>
                <a:path w="6557009" h="198755">
                  <a:moveTo>
                    <a:pt x="6556692" y="0"/>
                  </a:moveTo>
                  <a:lnTo>
                    <a:pt x="6543091" y="0"/>
                  </a:lnTo>
                  <a:lnTo>
                    <a:pt x="6543091" y="198145"/>
                  </a:lnTo>
                  <a:lnTo>
                    <a:pt x="6556692" y="198145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0944" y="2214881"/>
              <a:ext cx="6528434" cy="199390"/>
            </a:xfrm>
            <a:custGeom>
              <a:avLst/>
              <a:gdLst/>
              <a:ahLst/>
              <a:cxnLst/>
              <a:rect l="l" t="t" r="r" b="b"/>
              <a:pathLst>
                <a:path w="6528434" h="199389">
                  <a:moveTo>
                    <a:pt x="6527961" y="0"/>
                  </a:moveTo>
                  <a:lnTo>
                    <a:pt x="0" y="0"/>
                  </a:lnTo>
                  <a:lnTo>
                    <a:pt x="0" y="199277"/>
                  </a:lnTo>
                  <a:lnTo>
                    <a:pt x="6527961" y="199277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5813" y="2214892"/>
              <a:ext cx="6557009" cy="199390"/>
            </a:xfrm>
            <a:custGeom>
              <a:avLst/>
              <a:gdLst/>
              <a:ahLst/>
              <a:cxnLst/>
              <a:rect l="l" t="t" r="r" b="b"/>
              <a:pathLst>
                <a:path w="6557009" h="199389">
                  <a:moveTo>
                    <a:pt x="15125" y="0"/>
                  </a:moveTo>
                  <a:lnTo>
                    <a:pt x="0" y="0"/>
                  </a:lnTo>
                  <a:lnTo>
                    <a:pt x="0" y="199275"/>
                  </a:lnTo>
                  <a:lnTo>
                    <a:pt x="15125" y="199275"/>
                  </a:lnTo>
                  <a:lnTo>
                    <a:pt x="15125" y="0"/>
                  </a:lnTo>
                  <a:close/>
                </a:path>
                <a:path w="6557009" h="199389">
                  <a:moveTo>
                    <a:pt x="6556692" y="0"/>
                  </a:moveTo>
                  <a:lnTo>
                    <a:pt x="6543091" y="0"/>
                  </a:lnTo>
                  <a:lnTo>
                    <a:pt x="6543091" y="199275"/>
                  </a:lnTo>
                  <a:lnTo>
                    <a:pt x="6556692" y="199275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0944" y="2414158"/>
              <a:ext cx="6528434" cy="199390"/>
            </a:xfrm>
            <a:custGeom>
              <a:avLst/>
              <a:gdLst/>
              <a:ahLst/>
              <a:cxnLst/>
              <a:rect l="l" t="t" r="r" b="b"/>
              <a:pathLst>
                <a:path w="6528434" h="199389">
                  <a:moveTo>
                    <a:pt x="6527961" y="0"/>
                  </a:moveTo>
                  <a:lnTo>
                    <a:pt x="0" y="0"/>
                  </a:lnTo>
                  <a:lnTo>
                    <a:pt x="0" y="199277"/>
                  </a:lnTo>
                  <a:lnTo>
                    <a:pt x="6527961" y="199277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5813" y="2414168"/>
              <a:ext cx="6557009" cy="199390"/>
            </a:xfrm>
            <a:custGeom>
              <a:avLst/>
              <a:gdLst/>
              <a:ahLst/>
              <a:cxnLst/>
              <a:rect l="l" t="t" r="r" b="b"/>
              <a:pathLst>
                <a:path w="6557009" h="199389">
                  <a:moveTo>
                    <a:pt x="15125" y="0"/>
                  </a:moveTo>
                  <a:lnTo>
                    <a:pt x="0" y="0"/>
                  </a:lnTo>
                  <a:lnTo>
                    <a:pt x="0" y="199275"/>
                  </a:lnTo>
                  <a:lnTo>
                    <a:pt x="15125" y="199275"/>
                  </a:lnTo>
                  <a:lnTo>
                    <a:pt x="15125" y="0"/>
                  </a:lnTo>
                  <a:close/>
                </a:path>
                <a:path w="6557009" h="199389">
                  <a:moveTo>
                    <a:pt x="6556692" y="0"/>
                  </a:moveTo>
                  <a:lnTo>
                    <a:pt x="6543091" y="0"/>
                  </a:lnTo>
                  <a:lnTo>
                    <a:pt x="6543091" y="199275"/>
                  </a:lnTo>
                  <a:lnTo>
                    <a:pt x="6556692" y="199275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0944" y="2613435"/>
              <a:ext cx="6528434" cy="198755"/>
            </a:xfrm>
            <a:custGeom>
              <a:avLst/>
              <a:gdLst/>
              <a:ahLst/>
              <a:cxnLst/>
              <a:rect l="l" t="t" r="r" b="b"/>
              <a:pathLst>
                <a:path w="6528434" h="198755">
                  <a:moveTo>
                    <a:pt x="6527961" y="0"/>
                  </a:moveTo>
                  <a:lnTo>
                    <a:pt x="0" y="0"/>
                  </a:lnTo>
                  <a:lnTo>
                    <a:pt x="0" y="198284"/>
                  </a:lnTo>
                  <a:lnTo>
                    <a:pt x="6527961" y="198284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5813" y="2613443"/>
              <a:ext cx="6557009" cy="198755"/>
            </a:xfrm>
            <a:custGeom>
              <a:avLst/>
              <a:gdLst/>
              <a:ahLst/>
              <a:cxnLst/>
              <a:rect l="l" t="t" r="r" b="b"/>
              <a:pathLst>
                <a:path w="6557009" h="198755">
                  <a:moveTo>
                    <a:pt x="15125" y="0"/>
                  </a:moveTo>
                  <a:lnTo>
                    <a:pt x="0" y="0"/>
                  </a:lnTo>
                  <a:lnTo>
                    <a:pt x="0" y="198285"/>
                  </a:lnTo>
                  <a:lnTo>
                    <a:pt x="15125" y="198285"/>
                  </a:lnTo>
                  <a:lnTo>
                    <a:pt x="15125" y="0"/>
                  </a:lnTo>
                  <a:close/>
                </a:path>
                <a:path w="6557009" h="198755">
                  <a:moveTo>
                    <a:pt x="6556692" y="0"/>
                  </a:moveTo>
                  <a:lnTo>
                    <a:pt x="6543091" y="0"/>
                  </a:lnTo>
                  <a:lnTo>
                    <a:pt x="6543091" y="198285"/>
                  </a:lnTo>
                  <a:lnTo>
                    <a:pt x="6556692" y="198285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0944" y="2811719"/>
              <a:ext cx="6528434" cy="199390"/>
            </a:xfrm>
            <a:custGeom>
              <a:avLst/>
              <a:gdLst/>
              <a:ahLst/>
              <a:cxnLst/>
              <a:rect l="l" t="t" r="r" b="b"/>
              <a:pathLst>
                <a:path w="6528434" h="199389">
                  <a:moveTo>
                    <a:pt x="6527961" y="0"/>
                  </a:moveTo>
                  <a:lnTo>
                    <a:pt x="0" y="0"/>
                  </a:lnTo>
                  <a:lnTo>
                    <a:pt x="0" y="199277"/>
                  </a:lnTo>
                  <a:lnTo>
                    <a:pt x="6527961" y="199277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5813" y="2811729"/>
              <a:ext cx="6557009" cy="199390"/>
            </a:xfrm>
            <a:custGeom>
              <a:avLst/>
              <a:gdLst/>
              <a:ahLst/>
              <a:cxnLst/>
              <a:rect l="l" t="t" r="r" b="b"/>
              <a:pathLst>
                <a:path w="6557009" h="199389">
                  <a:moveTo>
                    <a:pt x="15125" y="0"/>
                  </a:moveTo>
                  <a:lnTo>
                    <a:pt x="0" y="0"/>
                  </a:lnTo>
                  <a:lnTo>
                    <a:pt x="0" y="199275"/>
                  </a:lnTo>
                  <a:lnTo>
                    <a:pt x="15125" y="199275"/>
                  </a:lnTo>
                  <a:lnTo>
                    <a:pt x="15125" y="0"/>
                  </a:lnTo>
                  <a:close/>
                </a:path>
                <a:path w="6557009" h="199389">
                  <a:moveTo>
                    <a:pt x="6556692" y="0"/>
                  </a:moveTo>
                  <a:lnTo>
                    <a:pt x="6543091" y="0"/>
                  </a:lnTo>
                  <a:lnTo>
                    <a:pt x="6543091" y="199275"/>
                  </a:lnTo>
                  <a:lnTo>
                    <a:pt x="6556692" y="199275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0944" y="3010996"/>
              <a:ext cx="6528434" cy="199390"/>
            </a:xfrm>
            <a:custGeom>
              <a:avLst/>
              <a:gdLst/>
              <a:ahLst/>
              <a:cxnLst/>
              <a:rect l="l" t="t" r="r" b="b"/>
              <a:pathLst>
                <a:path w="6528434" h="199389">
                  <a:moveTo>
                    <a:pt x="6527961" y="0"/>
                  </a:moveTo>
                  <a:lnTo>
                    <a:pt x="0" y="0"/>
                  </a:lnTo>
                  <a:lnTo>
                    <a:pt x="0" y="198993"/>
                  </a:lnTo>
                  <a:lnTo>
                    <a:pt x="6527961" y="198993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5813" y="3011004"/>
              <a:ext cx="6557009" cy="199390"/>
            </a:xfrm>
            <a:custGeom>
              <a:avLst/>
              <a:gdLst/>
              <a:ahLst/>
              <a:cxnLst/>
              <a:rect l="l" t="t" r="r" b="b"/>
              <a:pathLst>
                <a:path w="6557009" h="199389">
                  <a:moveTo>
                    <a:pt x="15125" y="0"/>
                  </a:moveTo>
                  <a:lnTo>
                    <a:pt x="0" y="0"/>
                  </a:lnTo>
                  <a:lnTo>
                    <a:pt x="0" y="198996"/>
                  </a:lnTo>
                  <a:lnTo>
                    <a:pt x="15125" y="198996"/>
                  </a:lnTo>
                  <a:lnTo>
                    <a:pt x="15125" y="0"/>
                  </a:lnTo>
                  <a:close/>
                </a:path>
                <a:path w="6557009" h="199389">
                  <a:moveTo>
                    <a:pt x="6556692" y="0"/>
                  </a:moveTo>
                  <a:lnTo>
                    <a:pt x="6543091" y="0"/>
                  </a:lnTo>
                  <a:lnTo>
                    <a:pt x="6543091" y="198996"/>
                  </a:lnTo>
                  <a:lnTo>
                    <a:pt x="6556692" y="198996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0944" y="3209990"/>
              <a:ext cx="6528434" cy="184785"/>
            </a:xfrm>
            <a:custGeom>
              <a:avLst/>
              <a:gdLst/>
              <a:ahLst/>
              <a:cxnLst/>
              <a:rect l="l" t="t" r="r" b="b"/>
              <a:pathLst>
                <a:path w="6528434" h="184785">
                  <a:moveTo>
                    <a:pt x="6527961" y="0"/>
                  </a:moveTo>
                  <a:lnTo>
                    <a:pt x="0" y="0"/>
                  </a:lnTo>
                  <a:lnTo>
                    <a:pt x="0" y="184384"/>
                  </a:lnTo>
                  <a:lnTo>
                    <a:pt x="6527961" y="184384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5813" y="3210001"/>
              <a:ext cx="6557009" cy="184785"/>
            </a:xfrm>
            <a:custGeom>
              <a:avLst/>
              <a:gdLst/>
              <a:ahLst/>
              <a:cxnLst/>
              <a:rect l="l" t="t" r="r" b="b"/>
              <a:pathLst>
                <a:path w="6557009" h="184785">
                  <a:moveTo>
                    <a:pt x="15125" y="0"/>
                  </a:moveTo>
                  <a:lnTo>
                    <a:pt x="0" y="0"/>
                  </a:lnTo>
                  <a:lnTo>
                    <a:pt x="0" y="184378"/>
                  </a:lnTo>
                  <a:lnTo>
                    <a:pt x="15125" y="184378"/>
                  </a:lnTo>
                  <a:lnTo>
                    <a:pt x="15125" y="0"/>
                  </a:lnTo>
                  <a:close/>
                </a:path>
                <a:path w="6557009" h="184785">
                  <a:moveTo>
                    <a:pt x="6556692" y="0"/>
                  </a:moveTo>
                  <a:lnTo>
                    <a:pt x="6543091" y="0"/>
                  </a:lnTo>
                  <a:lnTo>
                    <a:pt x="6543091" y="184378"/>
                  </a:lnTo>
                  <a:lnTo>
                    <a:pt x="6556692" y="184378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0944" y="3394374"/>
              <a:ext cx="6528434" cy="199390"/>
            </a:xfrm>
            <a:custGeom>
              <a:avLst/>
              <a:gdLst/>
              <a:ahLst/>
              <a:cxnLst/>
              <a:rect l="l" t="t" r="r" b="b"/>
              <a:pathLst>
                <a:path w="6528434" h="199389">
                  <a:moveTo>
                    <a:pt x="6527961" y="0"/>
                  </a:moveTo>
                  <a:lnTo>
                    <a:pt x="0" y="0"/>
                  </a:lnTo>
                  <a:lnTo>
                    <a:pt x="0" y="199277"/>
                  </a:lnTo>
                  <a:lnTo>
                    <a:pt x="6527961" y="199277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5813" y="3394379"/>
              <a:ext cx="6557009" cy="199390"/>
            </a:xfrm>
            <a:custGeom>
              <a:avLst/>
              <a:gdLst/>
              <a:ahLst/>
              <a:cxnLst/>
              <a:rect l="l" t="t" r="r" b="b"/>
              <a:pathLst>
                <a:path w="6557009" h="199389">
                  <a:moveTo>
                    <a:pt x="15125" y="0"/>
                  </a:moveTo>
                  <a:lnTo>
                    <a:pt x="0" y="0"/>
                  </a:lnTo>
                  <a:lnTo>
                    <a:pt x="0" y="199275"/>
                  </a:lnTo>
                  <a:lnTo>
                    <a:pt x="15125" y="199275"/>
                  </a:lnTo>
                  <a:lnTo>
                    <a:pt x="15125" y="0"/>
                  </a:lnTo>
                  <a:close/>
                </a:path>
                <a:path w="6557009" h="199389">
                  <a:moveTo>
                    <a:pt x="6556692" y="0"/>
                  </a:moveTo>
                  <a:lnTo>
                    <a:pt x="6543091" y="0"/>
                  </a:lnTo>
                  <a:lnTo>
                    <a:pt x="6543091" y="199275"/>
                  </a:lnTo>
                  <a:lnTo>
                    <a:pt x="6556692" y="199275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0944" y="3593651"/>
              <a:ext cx="6528434" cy="198755"/>
            </a:xfrm>
            <a:custGeom>
              <a:avLst/>
              <a:gdLst/>
              <a:ahLst/>
              <a:cxnLst/>
              <a:rect l="l" t="t" r="r" b="b"/>
              <a:pathLst>
                <a:path w="6528434" h="198754">
                  <a:moveTo>
                    <a:pt x="6527961" y="0"/>
                  </a:moveTo>
                  <a:lnTo>
                    <a:pt x="0" y="0"/>
                  </a:lnTo>
                  <a:lnTo>
                    <a:pt x="0" y="198284"/>
                  </a:lnTo>
                  <a:lnTo>
                    <a:pt x="6527961" y="198284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5813" y="3593655"/>
              <a:ext cx="6557009" cy="198755"/>
            </a:xfrm>
            <a:custGeom>
              <a:avLst/>
              <a:gdLst/>
              <a:ahLst/>
              <a:cxnLst/>
              <a:rect l="l" t="t" r="r" b="b"/>
              <a:pathLst>
                <a:path w="6557009" h="198754">
                  <a:moveTo>
                    <a:pt x="15125" y="0"/>
                  </a:moveTo>
                  <a:lnTo>
                    <a:pt x="0" y="0"/>
                  </a:lnTo>
                  <a:lnTo>
                    <a:pt x="0" y="198285"/>
                  </a:lnTo>
                  <a:lnTo>
                    <a:pt x="15125" y="198285"/>
                  </a:lnTo>
                  <a:lnTo>
                    <a:pt x="15125" y="0"/>
                  </a:lnTo>
                  <a:close/>
                </a:path>
                <a:path w="6557009" h="198754">
                  <a:moveTo>
                    <a:pt x="6556692" y="0"/>
                  </a:moveTo>
                  <a:lnTo>
                    <a:pt x="6543091" y="0"/>
                  </a:lnTo>
                  <a:lnTo>
                    <a:pt x="6543091" y="198285"/>
                  </a:lnTo>
                  <a:lnTo>
                    <a:pt x="6556692" y="198285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0944" y="3791936"/>
              <a:ext cx="6528434" cy="199390"/>
            </a:xfrm>
            <a:custGeom>
              <a:avLst/>
              <a:gdLst/>
              <a:ahLst/>
              <a:cxnLst/>
              <a:rect l="l" t="t" r="r" b="b"/>
              <a:pathLst>
                <a:path w="6528434" h="199389">
                  <a:moveTo>
                    <a:pt x="6527961" y="0"/>
                  </a:moveTo>
                  <a:lnTo>
                    <a:pt x="0" y="0"/>
                  </a:lnTo>
                  <a:lnTo>
                    <a:pt x="0" y="198993"/>
                  </a:lnTo>
                  <a:lnTo>
                    <a:pt x="6527961" y="198993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5813" y="3791940"/>
              <a:ext cx="6557009" cy="199390"/>
            </a:xfrm>
            <a:custGeom>
              <a:avLst/>
              <a:gdLst/>
              <a:ahLst/>
              <a:cxnLst/>
              <a:rect l="l" t="t" r="r" b="b"/>
              <a:pathLst>
                <a:path w="6557009" h="199389">
                  <a:moveTo>
                    <a:pt x="15125" y="0"/>
                  </a:moveTo>
                  <a:lnTo>
                    <a:pt x="0" y="0"/>
                  </a:lnTo>
                  <a:lnTo>
                    <a:pt x="0" y="198996"/>
                  </a:lnTo>
                  <a:lnTo>
                    <a:pt x="15125" y="198996"/>
                  </a:lnTo>
                  <a:lnTo>
                    <a:pt x="15125" y="0"/>
                  </a:lnTo>
                  <a:close/>
                </a:path>
                <a:path w="6557009" h="199389">
                  <a:moveTo>
                    <a:pt x="6556692" y="0"/>
                  </a:moveTo>
                  <a:lnTo>
                    <a:pt x="6543091" y="0"/>
                  </a:lnTo>
                  <a:lnTo>
                    <a:pt x="6543091" y="198996"/>
                  </a:lnTo>
                  <a:lnTo>
                    <a:pt x="6556692" y="198996"/>
                  </a:lnTo>
                  <a:lnTo>
                    <a:pt x="6556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0944" y="3990929"/>
              <a:ext cx="6528434" cy="255904"/>
            </a:xfrm>
            <a:custGeom>
              <a:avLst/>
              <a:gdLst/>
              <a:ahLst/>
              <a:cxnLst/>
              <a:rect l="l" t="t" r="r" b="b"/>
              <a:pathLst>
                <a:path w="6528434" h="255904">
                  <a:moveTo>
                    <a:pt x="6527961" y="0"/>
                  </a:moveTo>
                  <a:lnTo>
                    <a:pt x="0" y="0"/>
                  </a:lnTo>
                  <a:lnTo>
                    <a:pt x="0" y="255868"/>
                  </a:lnTo>
                  <a:lnTo>
                    <a:pt x="6527961" y="255868"/>
                  </a:lnTo>
                  <a:lnTo>
                    <a:pt x="652796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59302" y="597681"/>
            <a:ext cx="6405880" cy="3583304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95900"/>
              </a:lnSpc>
              <a:spcBef>
                <a:spcPts val="155"/>
              </a:spcBef>
            </a:pPr>
            <a:r>
              <a:rPr sz="1350" dirty="0">
                <a:latin typeface="Times New Roman"/>
                <a:cs typeface="Times New Roman"/>
              </a:rPr>
              <a:t>accept,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access,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acct,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adjtime,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aiocancel,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aioread,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aiowait,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aiowrite,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alarm,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async_daemon, auditsys,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bind,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chdir,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chmod,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chown,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chroot,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close,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connect,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creat,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dup,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dup2,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execv,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execve, </a:t>
            </a:r>
            <a:r>
              <a:rPr sz="1350" dirty="0">
                <a:latin typeface="Times New Roman"/>
                <a:cs typeface="Times New Roman"/>
              </a:rPr>
              <a:t>exit,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exportfs,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fchdir,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fchmod,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fchown,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fchroot,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fcntl,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flock,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fork,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fpathconf,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fstat,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fstat,</a:t>
            </a:r>
            <a:r>
              <a:rPr sz="1350" spc="50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fstatfs,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fsync,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ftime,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ftruncate,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getdents,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getdirentries,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getdomainname,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getdopt,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getdtablesize, </a:t>
            </a:r>
            <a:r>
              <a:rPr sz="1350" dirty="0">
                <a:latin typeface="Times New Roman"/>
                <a:cs typeface="Times New Roman"/>
              </a:rPr>
              <a:t>getfh,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getgid,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getgroups,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gethostid,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gethostname,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getitimer,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getmsg,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getpagesize,</a:t>
            </a:r>
            <a:r>
              <a:rPr sz="1350" spc="50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getpeername,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getpgrp,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getpid,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getpriority,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getrlimit,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getrusage,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getsockname,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getsockopt, gettimeofday,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getuid,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gtty,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ioctl,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kill,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killpg,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link,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listen,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lseek,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lstat,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madvise,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mctl,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mincore, </a:t>
            </a:r>
            <a:r>
              <a:rPr sz="1350" dirty="0">
                <a:latin typeface="Times New Roman"/>
                <a:cs typeface="Times New Roman"/>
              </a:rPr>
              <a:t>mkdir,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mknod,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mmap,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mount,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mount,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mprotect,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mpxchan,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msgsys,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msync,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munmap, nfs_mount,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nfssvc,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nice,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open,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pathconf,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pause,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pcfs_mount,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phys,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pipe,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poll,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profil,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ptrace, putmsg,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quota,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quotactl,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read,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readlink,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readv,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reboot,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recv,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recvfrom,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recvmsg,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rename, </a:t>
            </a:r>
            <a:r>
              <a:rPr sz="1350" dirty="0">
                <a:latin typeface="Times New Roman"/>
                <a:cs typeface="Times New Roman"/>
              </a:rPr>
              <a:t>resuba,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rfssys,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rmdir,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sbreak,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sbrk,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select,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semsys,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send,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sendmsg,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sendto,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setdomainname, </a:t>
            </a:r>
            <a:r>
              <a:rPr sz="1350" dirty="0">
                <a:latin typeface="Times New Roman"/>
                <a:cs typeface="Times New Roman"/>
              </a:rPr>
              <a:t>setdopt,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setgid,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setgroups,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sethostid,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sethostname,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setitimer,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setpgid,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setpgrp,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setpgrp, setpriority,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setquota,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setregid,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setreuid,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setrlimit,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setsid,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setsockopt,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settimeofday,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setuid, </a:t>
            </a:r>
            <a:r>
              <a:rPr sz="1350" dirty="0">
                <a:latin typeface="Times New Roman"/>
                <a:cs typeface="Times New Roman"/>
              </a:rPr>
              <a:t>shmsys,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shutdown,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sigblock,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sigpause,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sigpending,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sigsetmask,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sigstack,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sigsys,</a:t>
            </a:r>
            <a:r>
              <a:rPr sz="1350" spc="-60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sigvec, </a:t>
            </a:r>
            <a:r>
              <a:rPr sz="1350" dirty="0">
                <a:latin typeface="Times New Roman"/>
                <a:cs typeface="Times New Roman"/>
              </a:rPr>
              <a:t>socket,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socketaddr,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socketpair,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sstk,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stat,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stat,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statfs,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stime,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stty,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swapon,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symlink,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sync, </a:t>
            </a:r>
            <a:r>
              <a:rPr sz="1350" dirty="0">
                <a:latin typeface="Times New Roman"/>
                <a:cs typeface="Times New Roman"/>
              </a:rPr>
              <a:t>sysconf,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time,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times,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truncate,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umask,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umount,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uname,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unlink,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unmount,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ustat,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utime,</a:t>
            </a:r>
            <a:r>
              <a:rPr sz="1350" spc="-5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utimes, </a:t>
            </a:r>
            <a:r>
              <a:rPr sz="1350" dirty="0">
                <a:latin typeface="Times New Roman"/>
                <a:cs typeface="Times New Roman"/>
              </a:rPr>
              <a:t>vadvise,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vfork,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vhangup,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vlimit,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vpixsys,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vread,</a:t>
            </a:r>
            <a:r>
              <a:rPr sz="1350" spc="-50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vtimes,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vtrace,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vwrite,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wait,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Times New Roman"/>
                <a:cs typeface="Times New Roman"/>
              </a:rPr>
              <a:t>wait3,</a:t>
            </a:r>
            <a:r>
              <a:rPr sz="1350" spc="-4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wait4, </a:t>
            </a:r>
            <a:r>
              <a:rPr sz="1350" dirty="0">
                <a:latin typeface="Times New Roman"/>
                <a:cs typeface="Times New Roman"/>
              </a:rPr>
              <a:t>write,</a:t>
            </a:r>
            <a:r>
              <a:rPr sz="1350" spc="-65" dirty="0">
                <a:latin typeface="Times New Roman"/>
                <a:cs typeface="Times New Roman"/>
              </a:rPr>
              <a:t> </a:t>
            </a:r>
            <a:r>
              <a:rPr sz="1350" spc="-10" dirty="0">
                <a:latin typeface="Times New Roman"/>
                <a:cs typeface="Times New Roman"/>
              </a:rPr>
              <a:t>writev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85813" y="3990936"/>
            <a:ext cx="6557009" cy="269875"/>
          </a:xfrm>
          <a:custGeom>
            <a:avLst/>
            <a:gdLst/>
            <a:ahLst/>
            <a:cxnLst/>
            <a:rect l="l" t="t" r="r" b="b"/>
            <a:pathLst>
              <a:path w="6557009" h="269875">
                <a:moveTo>
                  <a:pt x="6556692" y="0"/>
                </a:moveTo>
                <a:lnTo>
                  <a:pt x="6543091" y="0"/>
                </a:lnTo>
                <a:lnTo>
                  <a:pt x="6543091" y="255866"/>
                </a:lnTo>
                <a:lnTo>
                  <a:pt x="15125" y="255866"/>
                </a:lnTo>
                <a:lnTo>
                  <a:pt x="15125" y="0"/>
                </a:lnTo>
                <a:lnTo>
                  <a:pt x="0" y="0"/>
                </a:lnTo>
                <a:lnTo>
                  <a:pt x="0" y="255866"/>
                </a:lnTo>
                <a:lnTo>
                  <a:pt x="0" y="269621"/>
                </a:lnTo>
                <a:lnTo>
                  <a:pt x="15125" y="269621"/>
                </a:lnTo>
                <a:lnTo>
                  <a:pt x="6543091" y="269621"/>
                </a:lnTo>
                <a:lnTo>
                  <a:pt x="6556692" y="269621"/>
                </a:lnTo>
                <a:lnTo>
                  <a:pt x="6556692" y="255866"/>
                </a:lnTo>
                <a:lnTo>
                  <a:pt x="65566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846327" y="4419404"/>
            <a:ext cx="2982595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b="1" dirty="0">
                <a:latin typeface="Times New Roman"/>
                <a:cs typeface="Times New Roman"/>
              </a:rPr>
              <a:t>(b)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Key</a:t>
            </a:r>
            <a:r>
              <a:rPr sz="1350" b="1" spc="-5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Windows</a:t>
            </a:r>
            <a:r>
              <a:rPr sz="1350" b="1" spc="-45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DLLs</a:t>
            </a:r>
            <a:r>
              <a:rPr sz="1350" b="1" spc="-40" dirty="0">
                <a:latin typeface="Times New Roman"/>
                <a:cs typeface="Times New Roman"/>
              </a:rPr>
              <a:t> </a:t>
            </a:r>
            <a:r>
              <a:rPr sz="1350" b="1" dirty="0">
                <a:latin typeface="Times New Roman"/>
                <a:cs typeface="Times New Roman"/>
              </a:rPr>
              <a:t>and</a:t>
            </a:r>
            <a:r>
              <a:rPr sz="1350" b="1" spc="-40" dirty="0">
                <a:latin typeface="Times New Roman"/>
                <a:cs typeface="Times New Roman"/>
              </a:rPr>
              <a:t> </a:t>
            </a:r>
            <a:r>
              <a:rPr sz="1350" b="1" spc="-10" dirty="0">
                <a:latin typeface="Times New Roman"/>
                <a:cs typeface="Times New Roman"/>
              </a:rPr>
              <a:t>Executables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3385" y="4850374"/>
            <a:ext cx="6542405" cy="1904364"/>
          </a:xfrm>
          <a:prstGeom prst="rect">
            <a:avLst/>
          </a:prstGeom>
          <a:solidFill>
            <a:srgbClr val="99CCFF"/>
          </a:solidFill>
          <a:ln w="13602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78105" marR="5821045">
              <a:lnSpc>
                <a:spcPct val="95800"/>
              </a:lnSpc>
              <a:spcBef>
                <a:spcPts val="340"/>
              </a:spcBef>
            </a:pPr>
            <a:r>
              <a:rPr sz="1350" spc="-10" dirty="0">
                <a:latin typeface="Times New Roman"/>
                <a:cs typeface="Times New Roman"/>
              </a:rPr>
              <a:t>comctl32 kernel32 msvcpp msvcrt mswsock ntdll ntoskrnl user32 ws2_32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7189089" y="551434"/>
            <a:ext cx="1787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Table</a:t>
            </a:r>
            <a:r>
              <a:rPr sz="3600" spc="-135" dirty="0"/>
              <a:t> </a:t>
            </a:r>
            <a:r>
              <a:rPr sz="3600" spc="-185" dirty="0"/>
              <a:t>8.2</a:t>
            </a:r>
            <a:endParaRPr sz="3600"/>
          </a:p>
        </p:txBody>
      </p:sp>
      <p:sp>
        <p:nvSpPr>
          <p:cNvPr id="45" name="object 45"/>
          <p:cNvSpPr txBox="1"/>
          <p:nvPr/>
        </p:nvSpPr>
        <p:spPr>
          <a:xfrm>
            <a:off x="7231760" y="1534109"/>
            <a:ext cx="170307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4615" marR="85725" indent="-635" algn="ctr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ECD2B6"/>
                </a:solidFill>
                <a:latin typeface="Georgia"/>
                <a:cs typeface="Georgia"/>
              </a:rPr>
              <a:t>Linux System </a:t>
            </a:r>
            <a:r>
              <a:rPr sz="2800" dirty="0">
                <a:solidFill>
                  <a:srgbClr val="ECD2B6"/>
                </a:solidFill>
                <a:latin typeface="Georgia"/>
                <a:cs typeface="Georgia"/>
              </a:rPr>
              <a:t>Calls</a:t>
            </a:r>
            <a:r>
              <a:rPr sz="2800" spc="150" dirty="0">
                <a:solidFill>
                  <a:srgbClr val="ECD2B6"/>
                </a:solidFill>
                <a:latin typeface="Georgia"/>
                <a:cs typeface="Georgia"/>
              </a:rPr>
              <a:t> </a:t>
            </a:r>
            <a:r>
              <a:rPr sz="2800" spc="-25" dirty="0">
                <a:solidFill>
                  <a:srgbClr val="ECD2B6"/>
                </a:solidFill>
                <a:latin typeface="Georgia"/>
                <a:cs typeface="Georgia"/>
              </a:rPr>
              <a:t>and </a:t>
            </a:r>
            <a:r>
              <a:rPr sz="2800" spc="-10" dirty="0">
                <a:solidFill>
                  <a:srgbClr val="ECD2B6"/>
                </a:solidFill>
                <a:latin typeface="Georgia"/>
                <a:cs typeface="Georgia"/>
              </a:rPr>
              <a:t>Windows </a:t>
            </a:r>
            <a:r>
              <a:rPr sz="2800" spc="-20" dirty="0">
                <a:solidFill>
                  <a:srgbClr val="ECD2B6"/>
                </a:solidFill>
                <a:latin typeface="Georgia"/>
                <a:cs typeface="Georgia"/>
              </a:rPr>
              <a:t>DLLs</a:t>
            </a:r>
            <a:endParaRPr sz="28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solidFill>
                  <a:srgbClr val="ECD2B6"/>
                </a:solidFill>
                <a:latin typeface="Georgia"/>
                <a:cs typeface="Georgia"/>
              </a:rPr>
              <a:t>Monitored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028180" y="6196076"/>
            <a:ext cx="177800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UKIJ Qolyazma"/>
                <a:cs typeface="UKIJ Qolyazma"/>
              </a:rPr>
              <a:t>(Table</a:t>
            </a:r>
            <a:r>
              <a:rPr sz="1100" spc="-5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1100" dirty="0">
                <a:solidFill>
                  <a:srgbClr val="FFFFFF"/>
                </a:solidFill>
                <a:latin typeface="UKIJ Qolyazma"/>
                <a:cs typeface="UKIJ Qolyazma"/>
              </a:rPr>
              <a:t>can</a:t>
            </a:r>
            <a:r>
              <a:rPr sz="1100" spc="-4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1100" dirty="0">
                <a:solidFill>
                  <a:srgbClr val="FFFFFF"/>
                </a:solidFill>
                <a:latin typeface="UKIJ Qolyazma"/>
                <a:cs typeface="UKIJ Qolyazma"/>
              </a:rPr>
              <a:t>be</a:t>
            </a:r>
            <a:r>
              <a:rPr sz="1100" spc="-5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1100" dirty="0">
                <a:solidFill>
                  <a:srgbClr val="FFFFFF"/>
                </a:solidFill>
                <a:latin typeface="UKIJ Qolyazma"/>
                <a:cs typeface="UKIJ Qolyazma"/>
              </a:rPr>
              <a:t>found</a:t>
            </a:r>
            <a:r>
              <a:rPr sz="1100" spc="-3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UKIJ Qolyazma"/>
                <a:cs typeface="UKIJ Qolyazma"/>
              </a:rPr>
              <a:t>on</a:t>
            </a:r>
            <a:endParaRPr sz="1100">
              <a:latin typeface="UKIJ Qolyazma"/>
              <a:cs typeface="UKIJ Qolyazma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UKIJ Qolyazma"/>
                <a:cs typeface="UKIJ Qolyazma"/>
              </a:rPr>
              <a:t>page</a:t>
            </a:r>
            <a:r>
              <a:rPr sz="1100" spc="-5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1100" dirty="0">
                <a:solidFill>
                  <a:srgbClr val="FFFFFF"/>
                </a:solidFill>
                <a:latin typeface="UKIJ Qolyazma"/>
                <a:cs typeface="UKIJ Qolyazma"/>
              </a:rPr>
              <a:t>264</a:t>
            </a:r>
            <a:r>
              <a:rPr sz="1100" spc="-3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1100" dirty="0">
                <a:solidFill>
                  <a:srgbClr val="FFFFFF"/>
                </a:solidFill>
                <a:latin typeface="UKIJ Qolyazma"/>
                <a:cs typeface="UKIJ Qolyazma"/>
              </a:rPr>
              <a:t>in</a:t>
            </a:r>
            <a:r>
              <a:rPr sz="1100" spc="-30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1100" dirty="0">
                <a:solidFill>
                  <a:srgbClr val="FFFFFF"/>
                </a:solidFill>
                <a:latin typeface="UKIJ Qolyazma"/>
                <a:cs typeface="UKIJ Qolyazma"/>
              </a:rPr>
              <a:t>the</a:t>
            </a:r>
            <a:r>
              <a:rPr sz="1100" spc="-25" dirty="0">
                <a:solidFill>
                  <a:srgbClr val="FFFFFF"/>
                </a:solidFill>
                <a:latin typeface="UKIJ Qolyazma"/>
                <a:cs typeface="UKIJ Qolyaz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UKIJ Qolyazma"/>
                <a:cs typeface="UKIJ Qolyazma"/>
              </a:rPr>
              <a:t>textbook)</a:t>
            </a:r>
            <a:endParaRPr sz="1100">
              <a:latin typeface="UKIJ Qolyazma"/>
              <a:cs typeface="UKIJ Qolyaz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991" y="286511"/>
            <a:ext cx="8511540" cy="6207760"/>
            <a:chOff x="316991" y="286511"/>
            <a:chExt cx="8511540" cy="6207760"/>
          </a:xfrm>
        </p:grpSpPr>
        <p:sp>
          <p:nvSpPr>
            <p:cNvPr id="3" name="object 3"/>
            <p:cNvSpPr/>
            <p:nvPr/>
          </p:nvSpPr>
          <p:spPr>
            <a:xfrm>
              <a:off x="316991" y="286511"/>
              <a:ext cx="8511540" cy="6207760"/>
            </a:xfrm>
            <a:custGeom>
              <a:avLst/>
              <a:gdLst/>
              <a:ahLst/>
              <a:cxnLst/>
              <a:rect l="l" t="t" r="r" b="b"/>
              <a:pathLst>
                <a:path w="8511540" h="6207760">
                  <a:moveTo>
                    <a:pt x="8511540" y="0"/>
                  </a:moveTo>
                  <a:lnTo>
                    <a:pt x="0" y="0"/>
                  </a:lnTo>
                  <a:lnTo>
                    <a:pt x="0" y="6207251"/>
                  </a:lnTo>
                  <a:lnTo>
                    <a:pt x="8511540" y="6207251"/>
                  </a:lnTo>
                  <a:lnTo>
                    <a:pt x="85115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49272" y="3225047"/>
              <a:ext cx="2338705" cy="1335405"/>
            </a:xfrm>
            <a:custGeom>
              <a:avLst/>
              <a:gdLst/>
              <a:ahLst/>
              <a:cxnLst/>
              <a:rect l="l" t="t" r="r" b="b"/>
              <a:pathLst>
                <a:path w="2338704" h="1335404">
                  <a:moveTo>
                    <a:pt x="1404161" y="0"/>
                  </a:moveTo>
                  <a:lnTo>
                    <a:pt x="1349023" y="2254"/>
                  </a:lnTo>
                  <a:lnTo>
                    <a:pt x="1295848" y="8841"/>
                  </a:lnTo>
                  <a:lnTo>
                    <a:pt x="1245011" y="19498"/>
                  </a:lnTo>
                  <a:lnTo>
                    <a:pt x="1196887" y="33960"/>
                  </a:lnTo>
                  <a:lnTo>
                    <a:pt x="1151849" y="51963"/>
                  </a:lnTo>
                  <a:lnTo>
                    <a:pt x="1110273" y="73245"/>
                  </a:lnTo>
                  <a:lnTo>
                    <a:pt x="1072533" y="97540"/>
                  </a:lnTo>
                  <a:lnTo>
                    <a:pt x="1039002" y="124586"/>
                  </a:lnTo>
                  <a:lnTo>
                    <a:pt x="1010056" y="154118"/>
                  </a:lnTo>
                  <a:lnTo>
                    <a:pt x="986068" y="185874"/>
                  </a:lnTo>
                  <a:lnTo>
                    <a:pt x="967413" y="219588"/>
                  </a:lnTo>
                  <a:lnTo>
                    <a:pt x="926259" y="201868"/>
                  </a:lnTo>
                  <a:lnTo>
                    <a:pt x="882490" y="187431"/>
                  </a:lnTo>
                  <a:lnTo>
                    <a:pt x="836425" y="176652"/>
                  </a:lnTo>
                  <a:lnTo>
                    <a:pt x="788380" y="169909"/>
                  </a:lnTo>
                  <a:lnTo>
                    <a:pt x="738672" y="167577"/>
                  </a:lnTo>
                  <a:lnTo>
                    <a:pt x="685058" y="170141"/>
                  </a:lnTo>
                  <a:lnTo>
                    <a:pt x="633352" y="177632"/>
                  </a:lnTo>
                  <a:lnTo>
                    <a:pt x="583940" y="189754"/>
                  </a:lnTo>
                  <a:lnTo>
                    <a:pt x="537207" y="206207"/>
                  </a:lnTo>
                  <a:lnTo>
                    <a:pt x="493538" y="226695"/>
                  </a:lnTo>
                  <a:lnTo>
                    <a:pt x="453321" y="250918"/>
                  </a:lnTo>
                  <a:lnTo>
                    <a:pt x="416939" y="278578"/>
                  </a:lnTo>
                  <a:lnTo>
                    <a:pt x="384779" y="309378"/>
                  </a:lnTo>
                  <a:lnTo>
                    <a:pt x="357227" y="343019"/>
                  </a:lnTo>
                  <a:lnTo>
                    <a:pt x="334667" y="379203"/>
                  </a:lnTo>
                  <a:lnTo>
                    <a:pt x="317487" y="417632"/>
                  </a:lnTo>
                  <a:lnTo>
                    <a:pt x="306071" y="458008"/>
                  </a:lnTo>
                  <a:lnTo>
                    <a:pt x="300243" y="458008"/>
                  </a:lnTo>
                  <a:lnTo>
                    <a:pt x="251612" y="461694"/>
                  </a:lnTo>
                  <a:lnTo>
                    <a:pt x="205453" y="472369"/>
                  </a:lnTo>
                  <a:lnTo>
                    <a:pt x="162391" y="489453"/>
                  </a:lnTo>
                  <a:lnTo>
                    <a:pt x="123048" y="512368"/>
                  </a:lnTo>
                  <a:lnTo>
                    <a:pt x="88047" y="540535"/>
                  </a:lnTo>
                  <a:lnTo>
                    <a:pt x="58012" y="573377"/>
                  </a:lnTo>
                  <a:lnTo>
                    <a:pt x="33567" y="610315"/>
                  </a:lnTo>
                  <a:lnTo>
                    <a:pt x="15334" y="650770"/>
                  </a:lnTo>
                  <a:lnTo>
                    <a:pt x="3937" y="694164"/>
                  </a:lnTo>
                  <a:lnTo>
                    <a:pt x="0" y="739919"/>
                  </a:lnTo>
                  <a:lnTo>
                    <a:pt x="4275" y="787854"/>
                  </a:lnTo>
                  <a:lnTo>
                    <a:pt x="16634" y="833111"/>
                  </a:lnTo>
                  <a:lnTo>
                    <a:pt x="36378" y="875048"/>
                  </a:lnTo>
                  <a:lnTo>
                    <a:pt x="62807" y="913022"/>
                  </a:lnTo>
                  <a:lnTo>
                    <a:pt x="95223" y="946389"/>
                  </a:lnTo>
                  <a:lnTo>
                    <a:pt x="132926" y="974507"/>
                  </a:lnTo>
                  <a:lnTo>
                    <a:pt x="175218" y="996733"/>
                  </a:lnTo>
                  <a:lnTo>
                    <a:pt x="221398" y="1012423"/>
                  </a:lnTo>
                  <a:lnTo>
                    <a:pt x="270768" y="1020934"/>
                  </a:lnTo>
                  <a:lnTo>
                    <a:pt x="280406" y="1066594"/>
                  </a:lnTo>
                  <a:lnTo>
                    <a:pt x="297578" y="1109287"/>
                  </a:lnTo>
                  <a:lnTo>
                    <a:pt x="321587" y="1148370"/>
                  </a:lnTo>
                  <a:lnTo>
                    <a:pt x="351739" y="1183203"/>
                  </a:lnTo>
                  <a:lnTo>
                    <a:pt x="387340" y="1213142"/>
                  </a:lnTo>
                  <a:lnTo>
                    <a:pt x="427695" y="1237546"/>
                  </a:lnTo>
                  <a:lnTo>
                    <a:pt x="472109" y="1255772"/>
                  </a:lnTo>
                  <a:lnTo>
                    <a:pt x="519889" y="1267179"/>
                  </a:lnTo>
                  <a:lnTo>
                    <a:pt x="570339" y="1271124"/>
                  </a:lnTo>
                  <a:lnTo>
                    <a:pt x="626986" y="1266085"/>
                  </a:lnTo>
                  <a:lnTo>
                    <a:pt x="680156" y="1251662"/>
                  </a:lnTo>
                  <a:lnTo>
                    <a:pt x="728934" y="1228895"/>
                  </a:lnTo>
                  <a:lnTo>
                    <a:pt x="772406" y="1198824"/>
                  </a:lnTo>
                  <a:lnTo>
                    <a:pt x="804858" y="1225168"/>
                  </a:lnTo>
                  <a:lnTo>
                    <a:pt x="841542" y="1249207"/>
                  </a:lnTo>
                  <a:lnTo>
                    <a:pt x="882113" y="1270729"/>
                  </a:lnTo>
                  <a:lnTo>
                    <a:pt x="926229" y="1289523"/>
                  </a:lnTo>
                  <a:lnTo>
                    <a:pt x="973547" y="1305375"/>
                  </a:lnTo>
                  <a:lnTo>
                    <a:pt x="1023723" y="1318074"/>
                  </a:lnTo>
                  <a:lnTo>
                    <a:pt x="1076415" y="1327407"/>
                  </a:lnTo>
                  <a:lnTo>
                    <a:pt x="1131279" y="1333162"/>
                  </a:lnTo>
                  <a:lnTo>
                    <a:pt x="1187973" y="1335128"/>
                  </a:lnTo>
                  <a:lnTo>
                    <a:pt x="1243232" y="1333261"/>
                  </a:lnTo>
                  <a:lnTo>
                    <a:pt x="1296750" y="1327787"/>
                  </a:lnTo>
                  <a:lnTo>
                    <a:pt x="1348210" y="1318893"/>
                  </a:lnTo>
                  <a:lnTo>
                    <a:pt x="1397300" y="1306768"/>
                  </a:lnTo>
                  <a:lnTo>
                    <a:pt x="1443704" y="1291601"/>
                  </a:lnTo>
                  <a:lnTo>
                    <a:pt x="1487109" y="1273580"/>
                  </a:lnTo>
                  <a:lnTo>
                    <a:pt x="1527201" y="1252893"/>
                  </a:lnTo>
                  <a:lnTo>
                    <a:pt x="1563664" y="1229730"/>
                  </a:lnTo>
                  <a:lnTo>
                    <a:pt x="1596185" y="1204278"/>
                  </a:lnTo>
                  <a:lnTo>
                    <a:pt x="1624450" y="1176725"/>
                  </a:lnTo>
                  <a:lnTo>
                    <a:pt x="1648144" y="1147262"/>
                  </a:lnTo>
                  <a:lnTo>
                    <a:pt x="1674212" y="1151588"/>
                  </a:lnTo>
                  <a:lnTo>
                    <a:pt x="1700678" y="1154548"/>
                  </a:lnTo>
                  <a:lnTo>
                    <a:pt x="1727607" y="1156247"/>
                  </a:lnTo>
                  <a:lnTo>
                    <a:pt x="1755062" y="1156790"/>
                  </a:lnTo>
                  <a:lnTo>
                    <a:pt x="1808692" y="1154462"/>
                  </a:lnTo>
                  <a:lnTo>
                    <a:pt x="1860444" y="1147661"/>
                  </a:lnTo>
                  <a:lnTo>
                    <a:pt x="1909931" y="1136657"/>
                  </a:lnTo>
                  <a:lnTo>
                    <a:pt x="1956764" y="1121721"/>
                  </a:lnTo>
                  <a:lnTo>
                    <a:pt x="2000556" y="1103126"/>
                  </a:lnTo>
                  <a:lnTo>
                    <a:pt x="2040918" y="1081142"/>
                  </a:lnTo>
                  <a:lnTo>
                    <a:pt x="2077462" y="1056040"/>
                  </a:lnTo>
                  <a:lnTo>
                    <a:pt x="2109802" y="1028091"/>
                  </a:lnTo>
                  <a:lnTo>
                    <a:pt x="2137547" y="997568"/>
                  </a:lnTo>
                  <a:lnTo>
                    <a:pt x="2160312" y="964741"/>
                  </a:lnTo>
                  <a:lnTo>
                    <a:pt x="2177707" y="929882"/>
                  </a:lnTo>
                  <a:lnTo>
                    <a:pt x="2189344" y="893261"/>
                  </a:lnTo>
                  <a:lnTo>
                    <a:pt x="2232162" y="862073"/>
                  </a:lnTo>
                  <a:lnTo>
                    <a:pt x="2268625" y="826986"/>
                  </a:lnTo>
                  <a:lnTo>
                    <a:pt x="2298097" y="788455"/>
                  </a:lnTo>
                  <a:lnTo>
                    <a:pt x="2319938" y="746935"/>
                  </a:lnTo>
                  <a:lnTo>
                    <a:pt x="2333511" y="702881"/>
                  </a:lnTo>
                  <a:lnTo>
                    <a:pt x="2338177" y="656747"/>
                  </a:lnTo>
                  <a:lnTo>
                    <a:pt x="2334735" y="617110"/>
                  </a:lnTo>
                  <a:lnTo>
                    <a:pt x="2324687" y="578946"/>
                  </a:lnTo>
                  <a:lnTo>
                    <a:pt x="2308448" y="542550"/>
                  </a:lnTo>
                  <a:lnTo>
                    <a:pt x="2286435" y="508219"/>
                  </a:lnTo>
                  <a:lnTo>
                    <a:pt x="2259064" y="476248"/>
                  </a:lnTo>
                  <a:lnTo>
                    <a:pt x="2226752" y="446932"/>
                  </a:lnTo>
                  <a:lnTo>
                    <a:pt x="2189915" y="420566"/>
                  </a:lnTo>
                  <a:lnTo>
                    <a:pt x="2148968" y="397446"/>
                  </a:lnTo>
                  <a:lnTo>
                    <a:pt x="2104329" y="377867"/>
                  </a:lnTo>
                  <a:lnTo>
                    <a:pt x="2056413" y="362124"/>
                  </a:lnTo>
                  <a:lnTo>
                    <a:pt x="2005638" y="350514"/>
                  </a:lnTo>
                  <a:lnTo>
                    <a:pt x="1952418" y="343331"/>
                  </a:lnTo>
                  <a:lnTo>
                    <a:pt x="1897170" y="340871"/>
                  </a:lnTo>
                  <a:lnTo>
                    <a:pt x="1868092" y="341250"/>
                  </a:lnTo>
                  <a:lnTo>
                    <a:pt x="1858505" y="341768"/>
                  </a:lnTo>
                  <a:lnTo>
                    <a:pt x="1860816" y="327420"/>
                  </a:lnTo>
                  <a:lnTo>
                    <a:pt x="1861578" y="320141"/>
                  </a:lnTo>
                  <a:lnTo>
                    <a:pt x="1861867" y="313073"/>
                  </a:lnTo>
                  <a:lnTo>
                    <a:pt x="1858294" y="273879"/>
                  </a:lnTo>
                  <a:lnTo>
                    <a:pt x="1847865" y="236117"/>
                  </a:lnTo>
                  <a:lnTo>
                    <a:pt x="1831010" y="200082"/>
                  </a:lnTo>
                  <a:lnTo>
                    <a:pt x="1808162" y="166071"/>
                  </a:lnTo>
                  <a:lnTo>
                    <a:pt x="1779753" y="134380"/>
                  </a:lnTo>
                  <a:lnTo>
                    <a:pt x="1746216" y="105307"/>
                  </a:lnTo>
                  <a:lnTo>
                    <a:pt x="1707983" y="79148"/>
                  </a:lnTo>
                  <a:lnTo>
                    <a:pt x="1665486" y="56200"/>
                  </a:lnTo>
                  <a:lnTo>
                    <a:pt x="1619156" y="36759"/>
                  </a:lnTo>
                  <a:lnTo>
                    <a:pt x="1569427" y="21122"/>
                  </a:lnTo>
                  <a:lnTo>
                    <a:pt x="1516730" y="9585"/>
                  </a:lnTo>
                  <a:lnTo>
                    <a:pt x="1461497" y="2445"/>
                  </a:lnTo>
                  <a:lnTo>
                    <a:pt x="1404161" y="0"/>
                  </a:lnTo>
                  <a:close/>
                </a:path>
              </a:pathLst>
            </a:custGeom>
            <a:solidFill>
              <a:srgbClr val="CA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49272" y="3225047"/>
              <a:ext cx="2338705" cy="1335405"/>
            </a:xfrm>
            <a:custGeom>
              <a:avLst/>
              <a:gdLst/>
              <a:ahLst/>
              <a:cxnLst/>
              <a:rect l="l" t="t" r="r" b="b"/>
              <a:pathLst>
                <a:path w="2338704" h="1335404">
                  <a:moveTo>
                    <a:pt x="772406" y="1198824"/>
                  </a:moveTo>
                  <a:lnTo>
                    <a:pt x="728934" y="1228895"/>
                  </a:lnTo>
                  <a:lnTo>
                    <a:pt x="680156" y="1251662"/>
                  </a:lnTo>
                  <a:lnTo>
                    <a:pt x="626986" y="1266085"/>
                  </a:lnTo>
                  <a:lnTo>
                    <a:pt x="570339" y="1271124"/>
                  </a:lnTo>
                  <a:lnTo>
                    <a:pt x="519889" y="1267179"/>
                  </a:lnTo>
                  <a:lnTo>
                    <a:pt x="472109" y="1255772"/>
                  </a:lnTo>
                  <a:lnTo>
                    <a:pt x="427695" y="1237546"/>
                  </a:lnTo>
                  <a:lnTo>
                    <a:pt x="387340" y="1213142"/>
                  </a:lnTo>
                  <a:lnTo>
                    <a:pt x="351739" y="1183203"/>
                  </a:lnTo>
                  <a:lnTo>
                    <a:pt x="321587" y="1148370"/>
                  </a:lnTo>
                  <a:lnTo>
                    <a:pt x="297578" y="1109287"/>
                  </a:lnTo>
                  <a:lnTo>
                    <a:pt x="280406" y="1066594"/>
                  </a:lnTo>
                  <a:lnTo>
                    <a:pt x="270768" y="1020934"/>
                  </a:lnTo>
                  <a:lnTo>
                    <a:pt x="221398" y="1012423"/>
                  </a:lnTo>
                  <a:lnTo>
                    <a:pt x="175218" y="996733"/>
                  </a:lnTo>
                  <a:lnTo>
                    <a:pt x="132926" y="974507"/>
                  </a:lnTo>
                  <a:lnTo>
                    <a:pt x="95223" y="946389"/>
                  </a:lnTo>
                  <a:lnTo>
                    <a:pt x="62807" y="913022"/>
                  </a:lnTo>
                  <a:lnTo>
                    <a:pt x="36378" y="875048"/>
                  </a:lnTo>
                  <a:lnTo>
                    <a:pt x="16634" y="833111"/>
                  </a:lnTo>
                  <a:lnTo>
                    <a:pt x="4275" y="787854"/>
                  </a:lnTo>
                  <a:lnTo>
                    <a:pt x="0" y="739919"/>
                  </a:lnTo>
                  <a:lnTo>
                    <a:pt x="3937" y="694164"/>
                  </a:lnTo>
                  <a:lnTo>
                    <a:pt x="15334" y="650770"/>
                  </a:lnTo>
                  <a:lnTo>
                    <a:pt x="33567" y="610315"/>
                  </a:lnTo>
                  <a:lnTo>
                    <a:pt x="58012" y="573377"/>
                  </a:lnTo>
                  <a:lnTo>
                    <a:pt x="88047" y="540535"/>
                  </a:lnTo>
                  <a:lnTo>
                    <a:pt x="123048" y="512368"/>
                  </a:lnTo>
                  <a:lnTo>
                    <a:pt x="162391" y="489453"/>
                  </a:lnTo>
                  <a:lnTo>
                    <a:pt x="205453" y="472369"/>
                  </a:lnTo>
                  <a:lnTo>
                    <a:pt x="251612" y="461694"/>
                  </a:lnTo>
                  <a:lnTo>
                    <a:pt x="300243" y="458008"/>
                  </a:lnTo>
                  <a:lnTo>
                    <a:pt x="302708" y="458008"/>
                  </a:lnTo>
                  <a:lnTo>
                    <a:pt x="304390" y="458008"/>
                  </a:lnTo>
                  <a:lnTo>
                    <a:pt x="306071" y="458008"/>
                  </a:lnTo>
                  <a:lnTo>
                    <a:pt x="317487" y="417632"/>
                  </a:lnTo>
                  <a:lnTo>
                    <a:pt x="334667" y="379203"/>
                  </a:lnTo>
                  <a:lnTo>
                    <a:pt x="357227" y="343019"/>
                  </a:lnTo>
                  <a:lnTo>
                    <a:pt x="384779" y="309378"/>
                  </a:lnTo>
                  <a:lnTo>
                    <a:pt x="416939" y="278578"/>
                  </a:lnTo>
                  <a:lnTo>
                    <a:pt x="453321" y="250918"/>
                  </a:lnTo>
                  <a:lnTo>
                    <a:pt x="493538" y="226695"/>
                  </a:lnTo>
                  <a:lnTo>
                    <a:pt x="537207" y="206207"/>
                  </a:lnTo>
                  <a:lnTo>
                    <a:pt x="583940" y="189754"/>
                  </a:lnTo>
                  <a:lnTo>
                    <a:pt x="633352" y="177632"/>
                  </a:lnTo>
                  <a:lnTo>
                    <a:pt x="685058" y="170141"/>
                  </a:lnTo>
                  <a:lnTo>
                    <a:pt x="738672" y="167577"/>
                  </a:lnTo>
                  <a:lnTo>
                    <a:pt x="788380" y="169909"/>
                  </a:lnTo>
                  <a:lnTo>
                    <a:pt x="836425" y="176652"/>
                  </a:lnTo>
                  <a:lnTo>
                    <a:pt x="882490" y="187431"/>
                  </a:lnTo>
                  <a:lnTo>
                    <a:pt x="926259" y="201868"/>
                  </a:lnTo>
                  <a:lnTo>
                    <a:pt x="967413" y="219588"/>
                  </a:lnTo>
                  <a:lnTo>
                    <a:pt x="986068" y="185874"/>
                  </a:lnTo>
                  <a:lnTo>
                    <a:pt x="1010056" y="154118"/>
                  </a:lnTo>
                  <a:lnTo>
                    <a:pt x="1039002" y="124586"/>
                  </a:lnTo>
                  <a:lnTo>
                    <a:pt x="1072533" y="97540"/>
                  </a:lnTo>
                  <a:lnTo>
                    <a:pt x="1110273" y="73245"/>
                  </a:lnTo>
                  <a:lnTo>
                    <a:pt x="1151849" y="51963"/>
                  </a:lnTo>
                  <a:lnTo>
                    <a:pt x="1196887" y="33960"/>
                  </a:lnTo>
                  <a:lnTo>
                    <a:pt x="1245011" y="19498"/>
                  </a:lnTo>
                  <a:lnTo>
                    <a:pt x="1295848" y="8841"/>
                  </a:lnTo>
                  <a:lnTo>
                    <a:pt x="1349023" y="2254"/>
                  </a:lnTo>
                  <a:lnTo>
                    <a:pt x="1404161" y="0"/>
                  </a:lnTo>
                  <a:lnTo>
                    <a:pt x="1461497" y="2445"/>
                  </a:lnTo>
                  <a:lnTo>
                    <a:pt x="1516730" y="9585"/>
                  </a:lnTo>
                  <a:lnTo>
                    <a:pt x="1569427" y="21122"/>
                  </a:lnTo>
                  <a:lnTo>
                    <a:pt x="1619156" y="36759"/>
                  </a:lnTo>
                  <a:lnTo>
                    <a:pt x="1665486" y="56200"/>
                  </a:lnTo>
                  <a:lnTo>
                    <a:pt x="1707983" y="79148"/>
                  </a:lnTo>
                  <a:lnTo>
                    <a:pt x="1746216" y="105307"/>
                  </a:lnTo>
                  <a:lnTo>
                    <a:pt x="1779753" y="134380"/>
                  </a:lnTo>
                  <a:lnTo>
                    <a:pt x="1808162" y="166071"/>
                  </a:lnTo>
                  <a:lnTo>
                    <a:pt x="1831010" y="200082"/>
                  </a:lnTo>
                  <a:lnTo>
                    <a:pt x="1847865" y="236117"/>
                  </a:lnTo>
                  <a:lnTo>
                    <a:pt x="1858294" y="273879"/>
                  </a:lnTo>
                  <a:lnTo>
                    <a:pt x="1861867" y="313073"/>
                  </a:lnTo>
                  <a:lnTo>
                    <a:pt x="1861578" y="320141"/>
                  </a:lnTo>
                  <a:lnTo>
                    <a:pt x="1860816" y="327420"/>
                  </a:lnTo>
                  <a:lnTo>
                    <a:pt x="1859740" y="334699"/>
                  </a:lnTo>
                  <a:lnTo>
                    <a:pt x="1858505" y="341768"/>
                  </a:lnTo>
                  <a:lnTo>
                    <a:pt x="1868092" y="341250"/>
                  </a:lnTo>
                  <a:lnTo>
                    <a:pt x="1877880" y="340984"/>
                  </a:lnTo>
                  <a:lnTo>
                    <a:pt x="1887646" y="340885"/>
                  </a:lnTo>
                  <a:lnTo>
                    <a:pt x="1897170" y="340871"/>
                  </a:lnTo>
                  <a:lnTo>
                    <a:pt x="1952418" y="343331"/>
                  </a:lnTo>
                  <a:lnTo>
                    <a:pt x="2005638" y="350514"/>
                  </a:lnTo>
                  <a:lnTo>
                    <a:pt x="2056413" y="362124"/>
                  </a:lnTo>
                  <a:lnTo>
                    <a:pt x="2104329" y="377867"/>
                  </a:lnTo>
                  <a:lnTo>
                    <a:pt x="2148968" y="397446"/>
                  </a:lnTo>
                  <a:lnTo>
                    <a:pt x="2189915" y="420566"/>
                  </a:lnTo>
                  <a:lnTo>
                    <a:pt x="2226752" y="446932"/>
                  </a:lnTo>
                  <a:lnTo>
                    <a:pt x="2259064" y="476248"/>
                  </a:lnTo>
                  <a:lnTo>
                    <a:pt x="2286435" y="508219"/>
                  </a:lnTo>
                  <a:lnTo>
                    <a:pt x="2308448" y="542550"/>
                  </a:lnTo>
                  <a:lnTo>
                    <a:pt x="2324687" y="578946"/>
                  </a:lnTo>
                  <a:lnTo>
                    <a:pt x="2334735" y="617110"/>
                  </a:lnTo>
                  <a:lnTo>
                    <a:pt x="2338177" y="656747"/>
                  </a:lnTo>
                  <a:lnTo>
                    <a:pt x="2333511" y="702881"/>
                  </a:lnTo>
                  <a:lnTo>
                    <a:pt x="2319938" y="746935"/>
                  </a:lnTo>
                  <a:lnTo>
                    <a:pt x="2298097" y="788455"/>
                  </a:lnTo>
                  <a:lnTo>
                    <a:pt x="2268625" y="826986"/>
                  </a:lnTo>
                  <a:lnTo>
                    <a:pt x="2232162" y="862073"/>
                  </a:lnTo>
                  <a:lnTo>
                    <a:pt x="2189344" y="893261"/>
                  </a:lnTo>
                  <a:lnTo>
                    <a:pt x="2177707" y="929882"/>
                  </a:lnTo>
                  <a:lnTo>
                    <a:pt x="2160312" y="964741"/>
                  </a:lnTo>
                  <a:lnTo>
                    <a:pt x="2137547" y="997568"/>
                  </a:lnTo>
                  <a:lnTo>
                    <a:pt x="2109802" y="1028091"/>
                  </a:lnTo>
                  <a:lnTo>
                    <a:pt x="2077462" y="1056040"/>
                  </a:lnTo>
                  <a:lnTo>
                    <a:pt x="2040918" y="1081142"/>
                  </a:lnTo>
                  <a:lnTo>
                    <a:pt x="2000556" y="1103126"/>
                  </a:lnTo>
                  <a:lnTo>
                    <a:pt x="1956764" y="1121721"/>
                  </a:lnTo>
                  <a:lnTo>
                    <a:pt x="1909931" y="1136657"/>
                  </a:lnTo>
                  <a:lnTo>
                    <a:pt x="1860444" y="1147661"/>
                  </a:lnTo>
                  <a:lnTo>
                    <a:pt x="1808692" y="1154462"/>
                  </a:lnTo>
                  <a:lnTo>
                    <a:pt x="1755062" y="1156790"/>
                  </a:lnTo>
                  <a:lnTo>
                    <a:pt x="1727607" y="1156247"/>
                  </a:lnTo>
                  <a:lnTo>
                    <a:pt x="1700678" y="1154548"/>
                  </a:lnTo>
                  <a:lnTo>
                    <a:pt x="1674212" y="1151588"/>
                  </a:lnTo>
                  <a:lnTo>
                    <a:pt x="1648144" y="1147262"/>
                  </a:lnTo>
                  <a:lnTo>
                    <a:pt x="1624450" y="1176725"/>
                  </a:lnTo>
                  <a:lnTo>
                    <a:pt x="1596185" y="1204278"/>
                  </a:lnTo>
                  <a:lnTo>
                    <a:pt x="1563664" y="1229730"/>
                  </a:lnTo>
                  <a:lnTo>
                    <a:pt x="1527201" y="1252893"/>
                  </a:lnTo>
                  <a:lnTo>
                    <a:pt x="1487109" y="1273580"/>
                  </a:lnTo>
                  <a:lnTo>
                    <a:pt x="1443704" y="1291601"/>
                  </a:lnTo>
                  <a:lnTo>
                    <a:pt x="1397300" y="1306768"/>
                  </a:lnTo>
                  <a:lnTo>
                    <a:pt x="1348210" y="1318893"/>
                  </a:lnTo>
                  <a:lnTo>
                    <a:pt x="1296750" y="1327787"/>
                  </a:lnTo>
                  <a:lnTo>
                    <a:pt x="1243232" y="1333261"/>
                  </a:lnTo>
                  <a:lnTo>
                    <a:pt x="1187973" y="1335128"/>
                  </a:lnTo>
                  <a:lnTo>
                    <a:pt x="1131279" y="1333162"/>
                  </a:lnTo>
                  <a:lnTo>
                    <a:pt x="1076415" y="1327407"/>
                  </a:lnTo>
                  <a:lnTo>
                    <a:pt x="1023723" y="1318074"/>
                  </a:lnTo>
                  <a:lnTo>
                    <a:pt x="973547" y="1305375"/>
                  </a:lnTo>
                  <a:lnTo>
                    <a:pt x="926229" y="1289523"/>
                  </a:lnTo>
                  <a:lnTo>
                    <a:pt x="882113" y="1270729"/>
                  </a:lnTo>
                  <a:lnTo>
                    <a:pt x="841542" y="1249207"/>
                  </a:lnTo>
                  <a:lnTo>
                    <a:pt x="804858" y="1225168"/>
                  </a:lnTo>
                  <a:lnTo>
                    <a:pt x="772406" y="1198824"/>
                  </a:lnTo>
                  <a:close/>
                </a:path>
              </a:pathLst>
            </a:custGeom>
            <a:ln w="219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8016" y="2080026"/>
              <a:ext cx="3232150" cy="0"/>
            </a:xfrm>
            <a:custGeom>
              <a:avLst/>
              <a:gdLst/>
              <a:ahLst/>
              <a:cxnLst/>
              <a:rect l="l" t="t" r="r" b="b"/>
              <a:pathLst>
                <a:path w="3232150">
                  <a:moveTo>
                    <a:pt x="0" y="0"/>
                  </a:moveTo>
                  <a:lnTo>
                    <a:pt x="0" y="0"/>
                  </a:lnTo>
                  <a:lnTo>
                    <a:pt x="3231746" y="0"/>
                  </a:lnTo>
                </a:path>
              </a:pathLst>
            </a:custGeom>
            <a:ln w="44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42021" y="867862"/>
              <a:ext cx="708025" cy="707390"/>
            </a:xfrm>
            <a:custGeom>
              <a:avLst/>
              <a:gdLst/>
              <a:ahLst/>
              <a:cxnLst/>
              <a:rect l="l" t="t" r="r" b="b"/>
              <a:pathLst>
                <a:path w="708025" h="707390">
                  <a:moveTo>
                    <a:pt x="0" y="0"/>
                  </a:moveTo>
                  <a:lnTo>
                    <a:pt x="707740" y="0"/>
                  </a:lnTo>
                  <a:lnTo>
                    <a:pt x="707740" y="707076"/>
                  </a:lnTo>
                  <a:lnTo>
                    <a:pt x="0" y="707076"/>
                  </a:lnTo>
                  <a:lnTo>
                    <a:pt x="0" y="0"/>
                  </a:lnTo>
                  <a:close/>
                </a:path>
              </a:pathLst>
            </a:custGeom>
            <a:ln w="219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45932" y="1271954"/>
              <a:ext cx="203200" cy="202565"/>
            </a:xfrm>
            <a:custGeom>
              <a:avLst/>
              <a:gdLst/>
              <a:ahLst/>
              <a:cxnLst/>
              <a:rect l="l" t="t" r="r" b="b"/>
              <a:pathLst>
                <a:path w="203200" h="202565">
                  <a:moveTo>
                    <a:pt x="202852" y="0"/>
                  </a:moveTo>
                  <a:lnTo>
                    <a:pt x="0" y="0"/>
                  </a:lnTo>
                  <a:lnTo>
                    <a:pt x="0" y="201989"/>
                  </a:lnTo>
                  <a:lnTo>
                    <a:pt x="202852" y="201989"/>
                  </a:lnTo>
                  <a:lnTo>
                    <a:pt x="202852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45932" y="1271954"/>
              <a:ext cx="203200" cy="202565"/>
            </a:xfrm>
            <a:custGeom>
              <a:avLst/>
              <a:gdLst/>
              <a:ahLst/>
              <a:cxnLst/>
              <a:rect l="l" t="t" r="r" b="b"/>
              <a:pathLst>
                <a:path w="203200" h="202565">
                  <a:moveTo>
                    <a:pt x="0" y="0"/>
                  </a:moveTo>
                  <a:lnTo>
                    <a:pt x="202852" y="0"/>
                  </a:lnTo>
                  <a:lnTo>
                    <a:pt x="202852" y="201989"/>
                  </a:lnTo>
                  <a:lnTo>
                    <a:pt x="0" y="201989"/>
                  </a:lnTo>
                  <a:lnTo>
                    <a:pt x="0" y="0"/>
                  </a:lnTo>
                  <a:close/>
                </a:path>
              </a:pathLst>
            </a:custGeom>
            <a:ln w="108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30625" y="867862"/>
              <a:ext cx="706755" cy="707390"/>
            </a:xfrm>
            <a:custGeom>
              <a:avLst/>
              <a:gdLst/>
              <a:ahLst/>
              <a:cxnLst/>
              <a:rect l="l" t="t" r="r" b="b"/>
              <a:pathLst>
                <a:path w="706754" h="707390">
                  <a:moveTo>
                    <a:pt x="0" y="0"/>
                  </a:moveTo>
                  <a:lnTo>
                    <a:pt x="706619" y="0"/>
                  </a:lnTo>
                  <a:lnTo>
                    <a:pt x="706619" y="707076"/>
                  </a:lnTo>
                  <a:lnTo>
                    <a:pt x="0" y="707076"/>
                  </a:lnTo>
                  <a:lnTo>
                    <a:pt x="0" y="0"/>
                  </a:lnTo>
                  <a:close/>
                </a:path>
              </a:pathLst>
            </a:custGeom>
            <a:ln w="219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34312" y="1271954"/>
              <a:ext cx="202565" cy="202565"/>
            </a:xfrm>
            <a:custGeom>
              <a:avLst/>
              <a:gdLst/>
              <a:ahLst/>
              <a:cxnLst/>
              <a:rect l="l" t="t" r="r" b="b"/>
              <a:pathLst>
                <a:path w="202564" h="202565">
                  <a:moveTo>
                    <a:pt x="201955" y="0"/>
                  </a:moveTo>
                  <a:lnTo>
                    <a:pt x="0" y="0"/>
                  </a:lnTo>
                  <a:lnTo>
                    <a:pt x="0" y="201989"/>
                  </a:lnTo>
                  <a:lnTo>
                    <a:pt x="201955" y="201989"/>
                  </a:lnTo>
                  <a:lnTo>
                    <a:pt x="201955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34312" y="1271954"/>
              <a:ext cx="202565" cy="202565"/>
            </a:xfrm>
            <a:custGeom>
              <a:avLst/>
              <a:gdLst/>
              <a:ahLst/>
              <a:cxnLst/>
              <a:rect l="l" t="t" r="r" b="b"/>
              <a:pathLst>
                <a:path w="202564" h="202565">
                  <a:moveTo>
                    <a:pt x="0" y="0"/>
                  </a:moveTo>
                  <a:lnTo>
                    <a:pt x="201955" y="0"/>
                  </a:lnTo>
                  <a:lnTo>
                    <a:pt x="201955" y="201989"/>
                  </a:lnTo>
                  <a:lnTo>
                    <a:pt x="0" y="201989"/>
                  </a:lnTo>
                  <a:lnTo>
                    <a:pt x="0" y="0"/>
                  </a:lnTo>
                  <a:close/>
                </a:path>
              </a:pathLst>
            </a:custGeom>
            <a:ln w="108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18016" y="766867"/>
              <a:ext cx="706755" cy="909319"/>
            </a:xfrm>
            <a:custGeom>
              <a:avLst/>
              <a:gdLst/>
              <a:ahLst/>
              <a:cxnLst/>
              <a:rect l="l" t="t" r="r" b="b"/>
              <a:pathLst>
                <a:path w="706755" h="909319">
                  <a:moveTo>
                    <a:pt x="0" y="0"/>
                  </a:moveTo>
                  <a:lnTo>
                    <a:pt x="706631" y="0"/>
                  </a:lnTo>
                  <a:lnTo>
                    <a:pt x="706631" y="909066"/>
                  </a:lnTo>
                  <a:lnTo>
                    <a:pt x="0" y="909066"/>
                  </a:lnTo>
                  <a:lnTo>
                    <a:pt x="0" y="0"/>
                  </a:lnTo>
                  <a:close/>
                </a:path>
              </a:pathLst>
            </a:custGeom>
            <a:ln w="219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21714" y="1271954"/>
              <a:ext cx="202565" cy="202565"/>
            </a:xfrm>
            <a:custGeom>
              <a:avLst/>
              <a:gdLst/>
              <a:ahLst/>
              <a:cxnLst/>
              <a:rect l="l" t="t" r="r" b="b"/>
              <a:pathLst>
                <a:path w="202564" h="202565">
                  <a:moveTo>
                    <a:pt x="201955" y="0"/>
                  </a:moveTo>
                  <a:lnTo>
                    <a:pt x="0" y="0"/>
                  </a:lnTo>
                  <a:lnTo>
                    <a:pt x="0" y="201989"/>
                  </a:lnTo>
                  <a:lnTo>
                    <a:pt x="201955" y="201989"/>
                  </a:lnTo>
                  <a:lnTo>
                    <a:pt x="201955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21714" y="1271954"/>
              <a:ext cx="202565" cy="202565"/>
            </a:xfrm>
            <a:custGeom>
              <a:avLst/>
              <a:gdLst/>
              <a:ahLst/>
              <a:cxnLst/>
              <a:rect l="l" t="t" r="r" b="b"/>
              <a:pathLst>
                <a:path w="202564" h="202565">
                  <a:moveTo>
                    <a:pt x="0" y="0"/>
                  </a:moveTo>
                  <a:lnTo>
                    <a:pt x="201955" y="0"/>
                  </a:lnTo>
                  <a:lnTo>
                    <a:pt x="201955" y="201989"/>
                  </a:lnTo>
                  <a:lnTo>
                    <a:pt x="0" y="201989"/>
                  </a:lnTo>
                  <a:lnTo>
                    <a:pt x="0" y="0"/>
                  </a:lnTo>
                  <a:close/>
                </a:path>
              </a:pathLst>
            </a:custGeom>
            <a:ln w="108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20960" y="1574939"/>
              <a:ext cx="2525395" cy="505459"/>
            </a:xfrm>
            <a:custGeom>
              <a:avLst/>
              <a:gdLst/>
              <a:ahLst/>
              <a:cxnLst/>
              <a:rect l="l" t="t" r="r" b="b"/>
              <a:pathLst>
                <a:path w="2525395" h="505460">
                  <a:moveTo>
                    <a:pt x="0" y="100994"/>
                  </a:moveTo>
                  <a:lnTo>
                    <a:pt x="0" y="100994"/>
                  </a:lnTo>
                  <a:lnTo>
                    <a:pt x="0" y="505086"/>
                  </a:lnTo>
                </a:path>
                <a:path w="2525395" h="505460">
                  <a:moveTo>
                    <a:pt x="1313158" y="505086"/>
                  </a:moveTo>
                  <a:lnTo>
                    <a:pt x="1313158" y="505086"/>
                  </a:lnTo>
                  <a:lnTo>
                    <a:pt x="1313158" y="0"/>
                  </a:lnTo>
                </a:path>
                <a:path w="2525395" h="505460">
                  <a:moveTo>
                    <a:pt x="2524779" y="505086"/>
                  </a:moveTo>
                  <a:lnTo>
                    <a:pt x="2524779" y="505086"/>
                  </a:lnTo>
                  <a:lnTo>
                    <a:pt x="2524779" y="0"/>
                  </a:lnTo>
                </a:path>
              </a:pathLst>
            </a:custGeom>
            <a:ln w="219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57472" y="4504466"/>
              <a:ext cx="3230880" cy="0"/>
            </a:xfrm>
            <a:custGeom>
              <a:avLst/>
              <a:gdLst/>
              <a:ahLst/>
              <a:cxnLst/>
              <a:rect l="l" t="t" r="r" b="b"/>
              <a:pathLst>
                <a:path w="3230879">
                  <a:moveTo>
                    <a:pt x="0" y="0"/>
                  </a:moveTo>
                  <a:lnTo>
                    <a:pt x="0" y="0"/>
                  </a:lnTo>
                  <a:lnTo>
                    <a:pt x="3230838" y="0"/>
                  </a:lnTo>
                </a:path>
              </a:pathLst>
            </a:custGeom>
            <a:ln w="44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81355" y="3292414"/>
              <a:ext cx="707390" cy="707390"/>
            </a:xfrm>
            <a:custGeom>
              <a:avLst/>
              <a:gdLst/>
              <a:ahLst/>
              <a:cxnLst/>
              <a:rect l="l" t="t" r="r" b="b"/>
              <a:pathLst>
                <a:path w="707390" h="707389">
                  <a:moveTo>
                    <a:pt x="0" y="0"/>
                  </a:moveTo>
                  <a:lnTo>
                    <a:pt x="706956" y="0"/>
                  </a:lnTo>
                  <a:lnTo>
                    <a:pt x="706956" y="707076"/>
                  </a:lnTo>
                  <a:lnTo>
                    <a:pt x="0" y="707076"/>
                  </a:lnTo>
                  <a:lnTo>
                    <a:pt x="0" y="0"/>
                  </a:lnTo>
                  <a:close/>
                </a:path>
              </a:pathLst>
            </a:custGeom>
            <a:ln w="219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85377" y="3696394"/>
              <a:ext cx="202565" cy="202565"/>
            </a:xfrm>
            <a:custGeom>
              <a:avLst/>
              <a:gdLst/>
              <a:ahLst/>
              <a:cxnLst/>
              <a:rect l="l" t="t" r="r" b="b"/>
              <a:pathLst>
                <a:path w="202565" h="202564">
                  <a:moveTo>
                    <a:pt x="201955" y="0"/>
                  </a:moveTo>
                  <a:lnTo>
                    <a:pt x="0" y="0"/>
                  </a:lnTo>
                  <a:lnTo>
                    <a:pt x="0" y="202102"/>
                  </a:lnTo>
                  <a:lnTo>
                    <a:pt x="201955" y="202102"/>
                  </a:lnTo>
                  <a:lnTo>
                    <a:pt x="201955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85377" y="3696394"/>
              <a:ext cx="202565" cy="202565"/>
            </a:xfrm>
            <a:custGeom>
              <a:avLst/>
              <a:gdLst/>
              <a:ahLst/>
              <a:cxnLst/>
              <a:rect l="l" t="t" r="r" b="b"/>
              <a:pathLst>
                <a:path w="202565" h="202564">
                  <a:moveTo>
                    <a:pt x="0" y="0"/>
                  </a:moveTo>
                  <a:lnTo>
                    <a:pt x="201955" y="0"/>
                  </a:lnTo>
                  <a:lnTo>
                    <a:pt x="201955" y="202102"/>
                  </a:lnTo>
                  <a:lnTo>
                    <a:pt x="0" y="202102"/>
                  </a:lnTo>
                  <a:lnTo>
                    <a:pt x="0" y="0"/>
                  </a:lnTo>
                  <a:close/>
                </a:path>
              </a:pathLst>
            </a:custGeom>
            <a:ln w="108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70070" y="3292414"/>
              <a:ext cx="706755" cy="707390"/>
            </a:xfrm>
            <a:custGeom>
              <a:avLst/>
              <a:gdLst/>
              <a:ahLst/>
              <a:cxnLst/>
              <a:rect l="l" t="t" r="r" b="b"/>
              <a:pathLst>
                <a:path w="706754" h="707389">
                  <a:moveTo>
                    <a:pt x="0" y="0"/>
                  </a:moveTo>
                  <a:lnTo>
                    <a:pt x="706619" y="0"/>
                  </a:lnTo>
                  <a:lnTo>
                    <a:pt x="706619" y="707076"/>
                  </a:lnTo>
                  <a:lnTo>
                    <a:pt x="0" y="707076"/>
                  </a:lnTo>
                  <a:lnTo>
                    <a:pt x="0" y="0"/>
                  </a:lnTo>
                  <a:close/>
                </a:path>
              </a:pathLst>
            </a:custGeom>
            <a:ln w="219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73757" y="3696394"/>
              <a:ext cx="202565" cy="202565"/>
            </a:xfrm>
            <a:custGeom>
              <a:avLst/>
              <a:gdLst/>
              <a:ahLst/>
              <a:cxnLst/>
              <a:rect l="l" t="t" r="r" b="b"/>
              <a:pathLst>
                <a:path w="202565" h="202564">
                  <a:moveTo>
                    <a:pt x="201955" y="0"/>
                  </a:moveTo>
                  <a:lnTo>
                    <a:pt x="0" y="0"/>
                  </a:lnTo>
                  <a:lnTo>
                    <a:pt x="0" y="202102"/>
                  </a:lnTo>
                  <a:lnTo>
                    <a:pt x="201955" y="202102"/>
                  </a:lnTo>
                  <a:lnTo>
                    <a:pt x="201955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73757" y="3696394"/>
              <a:ext cx="202565" cy="202565"/>
            </a:xfrm>
            <a:custGeom>
              <a:avLst/>
              <a:gdLst/>
              <a:ahLst/>
              <a:cxnLst/>
              <a:rect l="l" t="t" r="r" b="b"/>
              <a:pathLst>
                <a:path w="202565" h="202564">
                  <a:moveTo>
                    <a:pt x="0" y="0"/>
                  </a:moveTo>
                  <a:lnTo>
                    <a:pt x="201955" y="0"/>
                  </a:lnTo>
                  <a:lnTo>
                    <a:pt x="201955" y="202102"/>
                  </a:lnTo>
                  <a:lnTo>
                    <a:pt x="0" y="202102"/>
                  </a:lnTo>
                  <a:lnTo>
                    <a:pt x="0" y="0"/>
                  </a:lnTo>
                  <a:close/>
                </a:path>
              </a:pathLst>
            </a:custGeom>
            <a:ln w="108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57472" y="3191419"/>
              <a:ext cx="706755" cy="909319"/>
            </a:xfrm>
            <a:custGeom>
              <a:avLst/>
              <a:gdLst/>
              <a:ahLst/>
              <a:cxnLst/>
              <a:rect l="l" t="t" r="r" b="b"/>
              <a:pathLst>
                <a:path w="706754" h="909320">
                  <a:moveTo>
                    <a:pt x="0" y="0"/>
                  </a:moveTo>
                  <a:lnTo>
                    <a:pt x="706619" y="0"/>
                  </a:lnTo>
                  <a:lnTo>
                    <a:pt x="706619" y="909066"/>
                  </a:lnTo>
                  <a:lnTo>
                    <a:pt x="0" y="909066"/>
                  </a:lnTo>
                  <a:lnTo>
                    <a:pt x="0" y="0"/>
                  </a:lnTo>
                  <a:close/>
                </a:path>
              </a:pathLst>
            </a:custGeom>
            <a:ln w="219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61158" y="3696394"/>
              <a:ext cx="202565" cy="202565"/>
            </a:xfrm>
            <a:custGeom>
              <a:avLst/>
              <a:gdLst/>
              <a:ahLst/>
              <a:cxnLst/>
              <a:rect l="l" t="t" r="r" b="b"/>
              <a:pathLst>
                <a:path w="202564" h="202564">
                  <a:moveTo>
                    <a:pt x="201955" y="0"/>
                  </a:moveTo>
                  <a:lnTo>
                    <a:pt x="0" y="0"/>
                  </a:lnTo>
                  <a:lnTo>
                    <a:pt x="0" y="202102"/>
                  </a:lnTo>
                  <a:lnTo>
                    <a:pt x="201955" y="202102"/>
                  </a:lnTo>
                  <a:lnTo>
                    <a:pt x="201955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61158" y="3696394"/>
              <a:ext cx="202565" cy="202565"/>
            </a:xfrm>
            <a:custGeom>
              <a:avLst/>
              <a:gdLst/>
              <a:ahLst/>
              <a:cxnLst/>
              <a:rect l="l" t="t" r="r" b="b"/>
              <a:pathLst>
                <a:path w="202564" h="202564">
                  <a:moveTo>
                    <a:pt x="0" y="0"/>
                  </a:moveTo>
                  <a:lnTo>
                    <a:pt x="201955" y="0"/>
                  </a:lnTo>
                  <a:lnTo>
                    <a:pt x="201955" y="202102"/>
                  </a:lnTo>
                  <a:lnTo>
                    <a:pt x="0" y="202102"/>
                  </a:lnTo>
                  <a:lnTo>
                    <a:pt x="0" y="0"/>
                  </a:lnTo>
                  <a:close/>
                </a:path>
              </a:pathLst>
            </a:custGeom>
            <a:ln w="108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14038" y="2080026"/>
              <a:ext cx="7270750" cy="3232785"/>
            </a:xfrm>
            <a:custGeom>
              <a:avLst/>
              <a:gdLst/>
              <a:ahLst/>
              <a:cxnLst/>
              <a:rect l="l" t="t" r="r" b="b"/>
              <a:pathLst>
                <a:path w="7270750" h="3232785">
                  <a:moveTo>
                    <a:pt x="4746367" y="2020459"/>
                  </a:moveTo>
                  <a:lnTo>
                    <a:pt x="4746367" y="2020459"/>
                  </a:lnTo>
                  <a:lnTo>
                    <a:pt x="4746367" y="2424439"/>
                  </a:lnTo>
                </a:path>
                <a:path w="7270750" h="3232785">
                  <a:moveTo>
                    <a:pt x="6058741" y="2424439"/>
                  </a:moveTo>
                  <a:lnTo>
                    <a:pt x="6058741" y="2424439"/>
                  </a:lnTo>
                  <a:lnTo>
                    <a:pt x="6058741" y="1919464"/>
                  </a:lnTo>
                </a:path>
                <a:path w="7270750" h="3232785">
                  <a:moveTo>
                    <a:pt x="7270361" y="2424439"/>
                  </a:moveTo>
                  <a:lnTo>
                    <a:pt x="7270361" y="2424439"/>
                  </a:lnTo>
                  <a:lnTo>
                    <a:pt x="7270361" y="1919464"/>
                  </a:lnTo>
                </a:path>
                <a:path w="7270750" h="3232785">
                  <a:moveTo>
                    <a:pt x="807676" y="404316"/>
                  </a:moveTo>
                  <a:lnTo>
                    <a:pt x="1211586" y="404316"/>
                  </a:lnTo>
                  <a:lnTo>
                    <a:pt x="1211586" y="808295"/>
                  </a:lnTo>
                  <a:lnTo>
                    <a:pt x="807676" y="808295"/>
                  </a:lnTo>
                  <a:lnTo>
                    <a:pt x="807676" y="404316"/>
                  </a:lnTo>
                  <a:close/>
                </a:path>
                <a:path w="7270750" h="3232785">
                  <a:moveTo>
                    <a:pt x="1010528" y="0"/>
                  </a:moveTo>
                  <a:lnTo>
                    <a:pt x="1010528" y="0"/>
                  </a:lnTo>
                  <a:lnTo>
                    <a:pt x="1010528" y="404316"/>
                  </a:lnTo>
                </a:path>
                <a:path w="7270750" h="3232785">
                  <a:moveTo>
                    <a:pt x="1007165" y="808295"/>
                  </a:moveTo>
                  <a:lnTo>
                    <a:pt x="1007165" y="808295"/>
                  </a:lnTo>
                  <a:lnTo>
                    <a:pt x="1587815" y="1458878"/>
                  </a:lnTo>
                </a:path>
                <a:path w="7270750" h="3232785">
                  <a:moveTo>
                    <a:pt x="4443434" y="2828531"/>
                  </a:moveTo>
                  <a:lnTo>
                    <a:pt x="4847120" y="2828531"/>
                  </a:lnTo>
                  <a:lnTo>
                    <a:pt x="4847120" y="3232511"/>
                  </a:lnTo>
                  <a:lnTo>
                    <a:pt x="4443434" y="3232511"/>
                  </a:lnTo>
                  <a:lnTo>
                    <a:pt x="4443434" y="2828531"/>
                  </a:lnTo>
                  <a:close/>
                </a:path>
                <a:path w="7270750" h="3232785">
                  <a:moveTo>
                    <a:pt x="4645389" y="2424439"/>
                  </a:moveTo>
                  <a:lnTo>
                    <a:pt x="4645389" y="2424439"/>
                  </a:lnTo>
                  <a:lnTo>
                    <a:pt x="4645389" y="2828531"/>
                  </a:lnTo>
                </a:path>
                <a:path w="7270750" h="3232785">
                  <a:moveTo>
                    <a:pt x="4443434" y="3028055"/>
                  </a:moveTo>
                  <a:lnTo>
                    <a:pt x="4443434" y="3028055"/>
                  </a:lnTo>
                  <a:lnTo>
                    <a:pt x="3279556" y="2209110"/>
                  </a:lnTo>
                </a:path>
                <a:path w="7270750" h="3232785">
                  <a:moveTo>
                    <a:pt x="0" y="2424439"/>
                  </a:moveTo>
                  <a:lnTo>
                    <a:pt x="807676" y="2424439"/>
                  </a:lnTo>
                  <a:lnTo>
                    <a:pt x="807676" y="3232511"/>
                  </a:lnTo>
                  <a:lnTo>
                    <a:pt x="0" y="3232511"/>
                  </a:lnTo>
                  <a:lnTo>
                    <a:pt x="0" y="2424439"/>
                  </a:lnTo>
                  <a:close/>
                </a:path>
                <a:path w="7270750" h="3232785">
                  <a:moveTo>
                    <a:pt x="808460" y="2828531"/>
                  </a:moveTo>
                  <a:lnTo>
                    <a:pt x="808460" y="2828531"/>
                  </a:lnTo>
                  <a:lnTo>
                    <a:pt x="1890748" y="2391708"/>
                  </a:lnTo>
                </a:path>
              </a:pathLst>
            </a:custGeom>
            <a:ln w="219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150341" y="501815"/>
            <a:ext cx="1214755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1" dirty="0">
                <a:latin typeface="Times New Roman"/>
                <a:cs typeface="Times New Roman"/>
              </a:rPr>
              <a:t>LAN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Monitor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88500" y="602810"/>
            <a:ext cx="427990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1" spc="-20" dirty="0">
                <a:latin typeface="Times New Roman"/>
                <a:cs typeface="Times New Roman"/>
              </a:rPr>
              <a:t>Host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00120" y="602810"/>
            <a:ext cx="427990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1" spc="-20" dirty="0">
                <a:latin typeface="Times New Roman"/>
                <a:cs typeface="Times New Roman"/>
              </a:rPr>
              <a:t>Host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37580" y="1122020"/>
            <a:ext cx="659765" cy="4699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60960">
              <a:lnSpc>
                <a:spcPts val="1590"/>
              </a:lnSpc>
              <a:spcBef>
                <a:spcPts val="415"/>
              </a:spcBef>
            </a:pPr>
            <a:r>
              <a:rPr sz="1600" b="1" spc="-10" dirty="0">
                <a:latin typeface="Times New Roman"/>
                <a:cs typeface="Times New Roman"/>
              </a:rPr>
              <a:t>Agent </a:t>
            </a:r>
            <a:r>
              <a:rPr sz="1600" b="1" spc="-20" dirty="0">
                <a:latin typeface="Times New Roman"/>
                <a:cs typeface="Times New Roman"/>
              </a:rPr>
              <a:t>module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413290" y="1325086"/>
            <a:ext cx="3647440" cy="3791585"/>
            <a:chOff x="1413290" y="1325086"/>
            <a:chExt cx="3647440" cy="3791585"/>
          </a:xfrm>
        </p:grpSpPr>
        <p:sp>
          <p:nvSpPr>
            <p:cNvPr id="33" name="object 33"/>
            <p:cNvSpPr/>
            <p:nvPr/>
          </p:nvSpPr>
          <p:spPr>
            <a:xfrm>
              <a:off x="4448784" y="1372949"/>
              <a:ext cx="605790" cy="0"/>
            </a:xfrm>
            <a:custGeom>
              <a:avLst/>
              <a:gdLst/>
              <a:ahLst/>
              <a:cxnLst/>
              <a:rect l="l" t="t" r="r" b="b"/>
              <a:pathLst>
                <a:path w="605789">
                  <a:moveTo>
                    <a:pt x="0" y="0"/>
                  </a:moveTo>
                  <a:lnTo>
                    <a:pt x="0" y="0"/>
                  </a:lnTo>
                  <a:lnTo>
                    <a:pt x="605642" y="0"/>
                  </a:lnTo>
                </a:path>
              </a:pathLst>
            </a:custGeom>
            <a:ln w="108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8000" y="1325086"/>
              <a:ext cx="130116" cy="9516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419005" y="4908557"/>
              <a:ext cx="202565" cy="202565"/>
            </a:xfrm>
            <a:custGeom>
              <a:avLst/>
              <a:gdLst/>
              <a:ahLst/>
              <a:cxnLst/>
              <a:rect l="l" t="t" r="r" b="b"/>
              <a:pathLst>
                <a:path w="202565" h="202564">
                  <a:moveTo>
                    <a:pt x="201955" y="0"/>
                  </a:moveTo>
                  <a:lnTo>
                    <a:pt x="0" y="0"/>
                  </a:lnTo>
                  <a:lnTo>
                    <a:pt x="0" y="201989"/>
                  </a:lnTo>
                  <a:lnTo>
                    <a:pt x="201955" y="201989"/>
                  </a:lnTo>
                  <a:lnTo>
                    <a:pt x="201955" y="0"/>
                  </a:lnTo>
                  <a:close/>
                </a:path>
              </a:pathLst>
            </a:custGeom>
            <a:solidFill>
              <a:srgbClr val="A2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19005" y="4908557"/>
              <a:ext cx="202565" cy="202565"/>
            </a:xfrm>
            <a:custGeom>
              <a:avLst/>
              <a:gdLst/>
              <a:ahLst/>
              <a:cxnLst/>
              <a:rect l="l" t="t" r="r" b="b"/>
              <a:pathLst>
                <a:path w="202565" h="202564">
                  <a:moveTo>
                    <a:pt x="0" y="0"/>
                  </a:moveTo>
                  <a:lnTo>
                    <a:pt x="201955" y="0"/>
                  </a:lnTo>
                  <a:lnTo>
                    <a:pt x="201955" y="201989"/>
                  </a:lnTo>
                  <a:lnTo>
                    <a:pt x="0" y="201989"/>
                  </a:lnTo>
                  <a:lnTo>
                    <a:pt x="0" y="0"/>
                  </a:lnTo>
                  <a:close/>
                </a:path>
              </a:pathLst>
            </a:custGeom>
            <a:ln w="108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196195" y="2325777"/>
            <a:ext cx="629285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1" spc="-10" dirty="0">
                <a:latin typeface="Times New Roman"/>
                <a:cs typeface="Times New Roman"/>
              </a:rPr>
              <a:t>Router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71519" y="6046740"/>
            <a:ext cx="5141595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1" dirty="0">
                <a:latin typeface="Times New Roman"/>
                <a:cs typeface="Times New Roman"/>
              </a:rPr>
              <a:t>Figure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8.2</a:t>
            </a:r>
            <a:r>
              <a:rPr sz="1600" b="1" spc="28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Architecture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for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Distributed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Intrusion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Detection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5198" y="3653026"/>
            <a:ext cx="3314700" cy="156146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2480310">
              <a:lnSpc>
                <a:spcPct val="100000"/>
              </a:lnSpc>
              <a:spcBef>
                <a:spcPts val="1140"/>
              </a:spcBef>
            </a:pPr>
            <a:r>
              <a:rPr sz="1850" b="1" spc="-10" dirty="0">
                <a:latin typeface="Times New Roman"/>
                <a:cs typeface="Times New Roman"/>
              </a:rPr>
              <a:t>Internet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dirty="0">
                <a:latin typeface="Times New Roman"/>
                <a:cs typeface="Times New Roman"/>
              </a:rPr>
              <a:t>Central</a:t>
            </a:r>
            <a:r>
              <a:rPr sz="1600" b="1" spc="-10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Manager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1600">
              <a:latin typeface="Times New Roman"/>
              <a:cs typeface="Times New Roman"/>
            </a:endParaRPr>
          </a:p>
          <a:p>
            <a:pPr marL="1704339" marR="892175" indent="-72390">
              <a:lnSpc>
                <a:spcPts val="1590"/>
              </a:lnSpc>
            </a:pPr>
            <a:r>
              <a:rPr sz="1600" b="1" spc="-20" dirty="0">
                <a:latin typeface="Times New Roman"/>
                <a:cs typeface="Times New Roman"/>
              </a:rPr>
              <a:t>Manager </a:t>
            </a:r>
            <a:r>
              <a:rPr sz="1600" b="1" spc="-10" dirty="0">
                <a:latin typeface="Times New Roman"/>
                <a:cs typeface="Times New Roman"/>
              </a:rPr>
              <a:t>module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635978" y="4947565"/>
            <a:ext cx="605790" cy="95250"/>
            <a:chOff x="1635978" y="4947565"/>
            <a:chExt cx="605790" cy="95250"/>
          </a:xfrm>
        </p:grpSpPr>
        <p:sp>
          <p:nvSpPr>
            <p:cNvPr id="41" name="object 41"/>
            <p:cNvSpPr/>
            <p:nvPr/>
          </p:nvSpPr>
          <p:spPr>
            <a:xfrm>
              <a:off x="1635978" y="4994532"/>
              <a:ext cx="605790" cy="0"/>
            </a:xfrm>
            <a:custGeom>
              <a:avLst/>
              <a:gdLst/>
              <a:ahLst/>
              <a:cxnLst/>
              <a:rect l="l" t="t" r="r" b="b"/>
              <a:pathLst>
                <a:path w="605789">
                  <a:moveTo>
                    <a:pt x="0" y="0"/>
                  </a:moveTo>
                  <a:lnTo>
                    <a:pt x="0" y="0"/>
                  </a:lnTo>
                  <a:lnTo>
                    <a:pt x="605754" y="0"/>
                  </a:lnTo>
                </a:path>
              </a:pathLst>
            </a:custGeom>
            <a:ln w="108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6090" y="4947565"/>
              <a:ext cx="129556" cy="948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1123" y="405384"/>
            <a:ext cx="7976870" cy="6227445"/>
            <a:chOff x="611123" y="405384"/>
            <a:chExt cx="7976870" cy="6227445"/>
          </a:xfrm>
        </p:grpSpPr>
        <p:sp>
          <p:nvSpPr>
            <p:cNvPr id="3" name="object 3"/>
            <p:cNvSpPr/>
            <p:nvPr/>
          </p:nvSpPr>
          <p:spPr>
            <a:xfrm>
              <a:off x="611123" y="405384"/>
              <a:ext cx="7976870" cy="6227445"/>
            </a:xfrm>
            <a:custGeom>
              <a:avLst/>
              <a:gdLst/>
              <a:ahLst/>
              <a:cxnLst/>
              <a:rect l="l" t="t" r="r" b="b"/>
              <a:pathLst>
                <a:path w="7976870" h="6227445">
                  <a:moveTo>
                    <a:pt x="7976616" y="0"/>
                  </a:moveTo>
                  <a:lnTo>
                    <a:pt x="0" y="0"/>
                  </a:lnTo>
                  <a:lnTo>
                    <a:pt x="0" y="6227064"/>
                  </a:lnTo>
                  <a:lnTo>
                    <a:pt x="7976616" y="6227064"/>
                  </a:lnTo>
                  <a:lnTo>
                    <a:pt x="79766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77279" y="4456229"/>
              <a:ext cx="1409700" cy="469900"/>
            </a:xfrm>
            <a:custGeom>
              <a:avLst/>
              <a:gdLst/>
              <a:ahLst/>
              <a:cxnLst/>
              <a:rect l="l" t="t" r="r" b="b"/>
              <a:pathLst>
                <a:path w="1409700" h="469900">
                  <a:moveTo>
                    <a:pt x="1174693" y="0"/>
                  </a:moveTo>
                  <a:lnTo>
                    <a:pt x="234943" y="0"/>
                  </a:lnTo>
                  <a:lnTo>
                    <a:pt x="187403" y="4794"/>
                  </a:lnTo>
                  <a:lnTo>
                    <a:pt x="143211" y="18534"/>
                  </a:lnTo>
                  <a:lnTo>
                    <a:pt x="103291" y="40256"/>
                  </a:lnTo>
                  <a:lnTo>
                    <a:pt x="68563" y="68996"/>
                  </a:lnTo>
                  <a:lnTo>
                    <a:pt x="39948" y="103791"/>
                  </a:lnTo>
                  <a:lnTo>
                    <a:pt x="18369" y="143677"/>
                  </a:lnTo>
                  <a:lnTo>
                    <a:pt x="4745" y="187689"/>
                  </a:lnTo>
                  <a:lnTo>
                    <a:pt x="0" y="234865"/>
                  </a:lnTo>
                  <a:lnTo>
                    <a:pt x="4745" y="282303"/>
                  </a:lnTo>
                  <a:lnTo>
                    <a:pt x="18369" y="326438"/>
                  </a:lnTo>
                  <a:lnTo>
                    <a:pt x="39948" y="366340"/>
                  </a:lnTo>
                  <a:lnTo>
                    <a:pt x="68563" y="401076"/>
                  </a:lnTo>
                  <a:lnTo>
                    <a:pt x="103291" y="429714"/>
                  </a:lnTo>
                  <a:lnTo>
                    <a:pt x="143211" y="451324"/>
                  </a:lnTo>
                  <a:lnTo>
                    <a:pt x="187403" y="464973"/>
                  </a:lnTo>
                  <a:lnTo>
                    <a:pt x="234943" y="469730"/>
                  </a:lnTo>
                  <a:lnTo>
                    <a:pt x="1174693" y="469730"/>
                  </a:lnTo>
                  <a:lnTo>
                    <a:pt x="1222139" y="464973"/>
                  </a:lnTo>
                  <a:lnTo>
                    <a:pt x="1266282" y="451324"/>
                  </a:lnTo>
                  <a:lnTo>
                    <a:pt x="1306190" y="429714"/>
                  </a:lnTo>
                  <a:lnTo>
                    <a:pt x="1340932" y="401076"/>
                  </a:lnTo>
                  <a:lnTo>
                    <a:pt x="1369576" y="366340"/>
                  </a:lnTo>
                  <a:lnTo>
                    <a:pt x="1391189" y="326438"/>
                  </a:lnTo>
                  <a:lnTo>
                    <a:pt x="1404840" y="282303"/>
                  </a:lnTo>
                  <a:lnTo>
                    <a:pt x="1409598" y="234865"/>
                  </a:lnTo>
                  <a:lnTo>
                    <a:pt x="1404840" y="187689"/>
                  </a:lnTo>
                  <a:lnTo>
                    <a:pt x="1391189" y="143677"/>
                  </a:lnTo>
                  <a:lnTo>
                    <a:pt x="1369576" y="103791"/>
                  </a:lnTo>
                  <a:lnTo>
                    <a:pt x="1340932" y="68996"/>
                  </a:lnTo>
                  <a:lnTo>
                    <a:pt x="1306190" y="40256"/>
                  </a:lnTo>
                  <a:lnTo>
                    <a:pt x="1266282" y="18534"/>
                  </a:lnTo>
                  <a:lnTo>
                    <a:pt x="1222139" y="4794"/>
                  </a:lnTo>
                  <a:lnTo>
                    <a:pt x="1174693" y="0"/>
                  </a:lnTo>
                  <a:close/>
                </a:path>
              </a:pathLst>
            </a:custGeom>
            <a:solidFill>
              <a:srgbClr val="C8E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77279" y="4456229"/>
              <a:ext cx="1409700" cy="469900"/>
            </a:xfrm>
            <a:custGeom>
              <a:avLst/>
              <a:gdLst/>
              <a:ahLst/>
              <a:cxnLst/>
              <a:rect l="l" t="t" r="r" b="b"/>
              <a:pathLst>
                <a:path w="1409700" h="469900">
                  <a:moveTo>
                    <a:pt x="1409598" y="234865"/>
                  </a:moveTo>
                  <a:lnTo>
                    <a:pt x="1404840" y="282303"/>
                  </a:lnTo>
                  <a:lnTo>
                    <a:pt x="1391189" y="326438"/>
                  </a:lnTo>
                  <a:lnTo>
                    <a:pt x="1369576" y="366340"/>
                  </a:lnTo>
                  <a:lnTo>
                    <a:pt x="1340932" y="401076"/>
                  </a:lnTo>
                  <a:lnTo>
                    <a:pt x="1306190" y="429714"/>
                  </a:lnTo>
                  <a:lnTo>
                    <a:pt x="1266282" y="451324"/>
                  </a:lnTo>
                  <a:lnTo>
                    <a:pt x="1222139" y="464973"/>
                  </a:lnTo>
                  <a:lnTo>
                    <a:pt x="1174693" y="469730"/>
                  </a:lnTo>
                  <a:lnTo>
                    <a:pt x="234943" y="469730"/>
                  </a:lnTo>
                  <a:lnTo>
                    <a:pt x="187403" y="464973"/>
                  </a:lnTo>
                  <a:lnTo>
                    <a:pt x="143211" y="451324"/>
                  </a:lnTo>
                  <a:lnTo>
                    <a:pt x="103291" y="429714"/>
                  </a:lnTo>
                  <a:lnTo>
                    <a:pt x="68563" y="401076"/>
                  </a:lnTo>
                  <a:lnTo>
                    <a:pt x="39948" y="366340"/>
                  </a:lnTo>
                  <a:lnTo>
                    <a:pt x="18369" y="326438"/>
                  </a:lnTo>
                  <a:lnTo>
                    <a:pt x="4745" y="282303"/>
                  </a:lnTo>
                  <a:lnTo>
                    <a:pt x="0" y="234865"/>
                  </a:lnTo>
                  <a:lnTo>
                    <a:pt x="4745" y="187689"/>
                  </a:lnTo>
                  <a:lnTo>
                    <a:pt x="18369" y="143677"/>
                  </a:lnTo>
                  <a:lnTo>
                    <a:pt x="39948" y="103791"/>
                  </a:lnTo>
                  <a:lnTo>
                    <a:pt x="68563" y="68996"/>
                  </a:lnTo>
                  <a:lnTo>
                    <a:pt x="103291" y="40256"/>
                  </a:lnTo>
                  <a:lnTo>
                    <a:pt x="143211" y="18534"/>
                  </a:lnTo>
                  <a:lnTo>
                    <a:pt x="187403" y="4794"/>
                  </a:lnTo>
                  <a:lnTo>
                    <a:pt x="234943" y="0"/>
                  </a:lnTo>
                  <a:lnTo>
                    <a:pt x="1174693" y="0"/>
                  </a:lnTo>
                  <a:lnTo>
                    <a:pt x="1222139" y="4794"/>
                  </a:lnTo>
                  <a:lnTo>
                    <a:pt x="1266282" y="18534"/>
                  </a:lnTo>
                  <a:lnTo>
                    <a:pt x="1306190" y="40256"/>
                  </a:lnTo>
                  <a:lnTo>
                    <a:pt x="1340932" y="68996"/>
                  </a:lnTo>
                  <a:lnTo>
                    <a:pt x="1369576" y="103791"/>
                  </a:lnTo>
                  <a:lnTo>
                    <a:pt x="1391189" y="143677"/>
                  </a:lnTo>
                  <a:lnTo>
                    <a:pt x="1404840" y="187689"/>
                  </a:lnTo>
                  <a:lnTo>
                    <a:pt x="1409598" y="234865"/>
                  </a:lnTo>
                  <a:close/>
                </a:path>
              </a:pathLst>
            </a:custGeom>
            <a:ln w="284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286791" y="861442"/>
            <a:ext cx="61658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dirty="0">
                <a:latin typeface="Times New Roman"/>
                <a:cs typeface="Times New Roman"/>
              </a:rPr>
              <a:t>OS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audit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3938" y="1049125"/>
            <a:ext cx="820419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latin typeface="Times New Roman"/>
                <a:cs typeface="Times New Roman"/>
              </a:rPr>
              <a:t>information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3046" y="2759784"/>
            <a:ext cx="43370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latin typeface="Times New Roman"/>
                <a:cs typeface="Times New Roman"/>
              </a:rPr>
              <a:t>Alerts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6280" y="4787159"/>
            <a:ext cx="941069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latin typeface="Times New Roman"/>
                <a:cs typeface="Times New Roman"/>
              </a:rPr>
              <a:t>Modifications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56957" y="3586374"/>
            <a:ext cx="49339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latin typeface="Times New Roman"/>
                <a:cs typeface="Times New Roman"/>
              </a:rPr>
              <a:t>Query/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99991" y="3774319"/>
            <a:ext cx="60579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latin typeface="Times New Roman"/>
                <a:cs typeface="Times New Roman"/>
              </a:rPr>
              <a:t>response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10125" y="3412376"/>
            <a:ext cx="568960" cy="40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700">
              <a:lnSpc>
                <a:spcPct val="102600"/>
              </a:lnSpc>
              <a:spcBef>
                <a:spcPts val="95"/>
              </a:spcBef>
            </a:pPr>
            <a:r>
              <a:rPr sz="1200" b="1" spc="-10" dirty="0">
                <a:latin typeface="Times New Roman"/>
                <a:cs typeface="Times New Roman"/>
              </a:rPr>
              <a:t>Notable activity;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88762" y="3788004"/>
            <a:ext cx="81280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1905" algn="ctr">
              <a:lnSpc>
                <a:spcPct val="102699"/>
              </a:lnSpc>
              <a:spcBef>
                <a:spcPts val="95"/>
              </a:spcBef>
            </a:pPr>
            <a:r>
              <a:rPr sz="1200" b="1" spc="-10" dirty="0">
                <a:latin typeface="Times New Roman"/>
                <a:cs typeface="Times New Roman"/>
              </a:rPr>
              <a:t>Signatures; Noteworthy sessions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53457" y="2060793"/>
            <a:ext cx="1688464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dirty="0">
                <a:latin typeface="Times New Roman"/>
                <a:cs typeface="Times New Roman"/>
              </a:rPr>
              <a:t>Host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audit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record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(HAR)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16283" y="5965149"/>
            <a:ext cx="3081020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b="1" dirty="0">
                <a:latin typeface="Times New Roman"/>
                <a:cs typeface="Times New Roman"/>
              </a:rPr>
              <a:t>Figure</a:t>
            </a:r>
            <a:r>
              <a:rPr sz="1850" b="1" spc="-40" dirty="0">
                <a:latin typeface="Times New Roman"/>
                <a:cs typeface="Times New Roman"/>
              </a:rPr>
              <a:t> </a:t>
            </a:r>
            <a:r>
              <a:rPr sz="1850" b="1" dirty="0">
                <a:latin typeface="Times New Roman"/>
                <a:cs typeface="Times New Roman"/>
              </a:rPr>
              <a:t>8.3</a:t>
            </a:r>
            <a:r>
              <a:rPr sz="1850" b="1" spc="385" dirty="0">
                <a:latin typeface="Times New Roman"/>
                <a:cs typeface="Times New Roman"/>
              </a:rPr>
              <a:t> </a:t>
            </a:r>
            <a:r>
              <a:rPr sz="1850" b="1" dirty="0">
                <a:latin typeface="Times New Roman"/>
                <a:cs typeface="Times New Roman"/>
              </a:rPr>
              <a:t>Agent</a:t>
            </a:r>
            <a:r>
              <a:rPr sz="1850" b="1" spc="-45" dirty="0">
                <a:latin typeface="Times New Roman"/>
                <a:cs typeface="Times New Roman"/>
              </a:rPr>
              <a:t> </a:t>
            </a:r>
            <a:r>
              <a:rPr sz="1850" b="1" spc="-10" dirty="0">
                <a:latin typeface="Times New Roman"/>
                <a:cs typeface="Times New Roman"/>
              </a:rPr>
              <a:t>Architecture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056088" y="966094"/>
            <a:ext cx="1410335" cy="939800"/>
          </a:xfrm>
          <a:prstGeom prst="rect">
            <a:avLst/>
          </a:prstGeom>
          <a:solidFill>
            <a:srgbClr val="C8E9C9"/>
          </a:solidFill>
          <a:ln w="28474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209550" marR="278765">
              <a:lnSpc>
                <a:spcPct val="100000"/>
              </a:lnSpc>
              <a:spcBef>
                <a:spcPts val="300"/>
              </a:spcBef>
            </a:pPr>
            <a:r>
              <a:rPr sz="1850" b="1" dirty="0">
                <a:solidFill>
                  <a:srgbClr val="000000"/>
                </a:solidFill>
                <a:latin typeface="Times New Roman"/>
                <a:cs typeface="Times New Roman"/>
              </a:rPr>
              <a:t>Filter</a:t>
            </a:r>
            <a:r>
              <a:rPr sz="1850" b="1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5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for </a:t>
            </a:r>
            <a:r>
              <a:rPr sz="185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security interest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05788" y="966094"/>
            <a:ext cx="1409700" cy="939800"/>
          </a:xfrm>
          <a:prstGeom prst="rect">
            <a:avLst/>
          </a:prstGeom>
          <a:solidFill>
            <a:srgbClr val="C8E9C9"/>
          </a:solidFill>
          <a:ln w="28474">
            <a:solidFill>
              <a:srgbClr val="000000"/>
            </a:solidFill>
          </a:ln>
        </p:spPr>
        <p:txBody>
          <a:bodyPr vert="horz" wrap="square" lIns="0" tIns="155575" rIns="0" bIns="0" rtlCol="0">
            <a:spAutoFit/>
          </a:bodyPr>
          <a:lstStyle/>
          <a:p>
            <a:pPr marL="208915" marR="231775">
              <a:lnSpc>
                <a:spcPct val="100000"/>
              </a:lnSpc>
              <a:spcBef>
                <a:spcPts val="1225"/>
              </a:spcBef>
            </a:pPr>
            <a:r>
              <a:rPr sz="1850" b="1" spc="-10" dirty="0">
                <a:latin typeface="Times New Roman"/>
                <a:cs typeface="Times New Roman"/>
              </a:rPr>
              <a:t>Reformat function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06727" y="966094"/>
            <a:ext cx="1409700" cy="939800"/>
          </a:xfrm>
          <a:prstGeom prst="rect">
            <a:avLst/>
          </a:prstGeom>
          <a:solidFill>
            <a:srgbClr val="C8E9C9"/>
          </a:solidFill>
          <a:ln w="28474">
            <a:solidFill>
              <a:srgbClr val="00000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208915" marR="302260">
              <a:lnSpc>
                <a:spcPct val="100000"/>
              </a:lnSpc>
              <a:spcBef>
                <a:spcPts val="1015"/>
              </a:spcBef>
            </a:pPr>
            <a:r>
              <a:rPr sz="1850" b="1" dirty="0">
                <a:latin typeface="Times New Roman"/>
                <a:cs typeface="Times New Roman"/>
              </a:rPr>
              <a:t>OS</a:t>
            </a:r>
            <a:r>
              <a:rPr sz="1850" b="1" spc="-25" dirty="0">
                <a:latin typeface="Times New Roman"/>
                <a:cs typeface="Times New Roman"/>
              </a:rPr>
              <a:t> </a:t>
            </a:r>
            <a:r>
              <a:rPr sz="1850" b="1" spc="-10" dirty="0">
                <a:latin typeface="Times New Roman"/>
                <a:cs typeface="Times New Roman"/>
              </a:rPr>
              <a:t>audit function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106188" y="1329079"/>
            <a:ext cx="3293110" cy="212725"/>
            <a:chOff x="3106188" y="1329079"/>
            <a:chExt cx="3293110" cy="212725"/>
          </a:xfrm>
        </p:grpSpPr>
        <p:sp>
          <p:nvSpPr>
            <p:cNvPr id="20" name="object 20"/>
            <p:cNvSpPr/>
            <p:nvPr/>
          </p:nvSpPr>
          <p:spPr>
            <a:xfrm>
              <a:off x="3119206" y="1434912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0" y="0"/>
                  </a:lnTo>
                  <a:lnTo>
                    <a:pt x="746950" y="0"/>
                  </a:lnTo>
                </a:path>
              </a:pathLst>
            </a:custGeom>
            <a:ln w="25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90809" y="1329079"/>
              <a:ext cx="259715" cy="212725"/>
            </a:xfrm>
            <a:custGeom>
              <a:avLst/>
              <a:gdLst/>
              <a:ahLst/>
              <a:cxnLst/>
              <a:rect l="l" t="t" r="r" b="b"/>
              <a:pathLst>
                <a:path w="259714" h="212725">
                  <a:moveTo>
                    <a:pt x="0" y="0"/>
                  </a:moveTo>
                  <a:lnTo>
                    <a:pt x="61789" y="105832"/>
                  </a:lnTo>
                  <a:lnTo>
                    <a:pt x="0" y="212186"/>
                  </a:lnTo>
                  <a:lnTo>
                    <a:pt x="259542" y="1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67993" y="1434912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0" y="0"/>
                  </a:lnTo>
                  <a:lnTo>
                    <a:pt x="746950" y="0"/>
                  </a:lnTo>
                </a:path>
              </a:pathLst>
            </a:custGeom>
            <a:ln w="25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39467" y="1329079"/>
              <a:ext cx="259715" cy="212725"/>
            </a:xfrm>
            <a:custGeom>
              <a:avLst/>
              <a:gdLst/>
              <a:ahLst/>
              <a:cxnLst/>
              <a:rect l="l" t="t" r="r" b="b"/>
              <a:pathLst>
                <a:path w="259714" h="212725">
                  <a:moveTo>
                    <a:pt x="0" y="0"/>
                  </a:moveTo>
                  <a:lnTo>
                    <a:pt x="61528" y="105832"/>
                  </a:lnTo>
                  <a:lnTo>
                    <a:pt x="0" y="212186"/>
                  </a:lnTo>
                  <a:lnTo>
                    <a:pt x="259542" y="1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056088" y="2844886"/>
            <a:ext cx="1410335" cy="939800"/>
          </a:xfrm>
          <a:prstGeom prst="rect">
            <a:avLst/>
          </a:prstGeom>
          <a:solidFill>
            <a:srgbClr val="C8E9C9"/>
          </a:solidFill>
          <a:ln w="28474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209550" marR="347980">
              <a:lnSpc>
                <a:spcPct val="100000"/>
              </a:lnSpc>
              <a:spcBef>
                <a:spcPts val="844"/>
              </a:spcBef>
            </a:pPr>
            <a:r>
              <a:rPr sz="1850" b="1" spc="-10" dirty="0">
                <a:latin typeface="Times New Roman"/>
                <a:cs typeface="Times New Roman"/>
              </a:rPr>
              <a:t>Analysis module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89811" y="4488456"/>
            <a:ext cx="1065530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b="1" spc="-10" dirty="0">
                <a:latin typeface="Times New Roman"/>
                <a:cs typeface="Times New Roman"/>
              </a:rPr>
              <a:t>Templates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05788" y="2844886"/>
            <a:ext cx="1409700" cy="939800"/>
          </a:xfrm>
          <a:prstGeom prst="rect">
            <a:avLst/>
          </a:prstGeom>
          <a:solidFill>
            <a:srgbClr val="C8E9C9"/>
          </a:solidFill>
          <a:ln w="28474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208915" marR="309245">
              <a:lnSpc>
                <a:spcPct val="100000"/>
              </a:lnSpc>
              <a:spcBef>
                <a:spcPts val="844"/>
              </a:spcBef>
            </a:pPr>
            <a:r>
              <a:rPr sz="1850" b="1" spc="-10" dirty="0">
                <a:latin typeface="Times New Roman"/>
                <a:cs typeface="Times New Roman"/>
              </a:rPr>
              <a:t>Central manager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06727" y="2844886"/>
            <a:ext cx="1409700" cy="939800"/>
          </a:xfrm>
          <a:prstGeom prst="rect">
            <a:avLst/>
          </a:prstGeom>
          <a:solidFill>
            <a:srgbClr val="C8E9C9"/>
          </a:solidFill>
          <a:ln w="28474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208915" marR="451484">
              <a:lnSpc>
                <a:spcPct val="100000"/>
              </a:lnSpc>
              <a:spcBef>
                <a:spcPts val="844"/>
              </a:spcBef>
            </a:pPr>
            <a:r>
              <a:rPr sz="1850" b="1" spc="-10" dirty="0">
                <a:latin typeface="Times New Roman"/>
                <a:cs typeface="Times New Roman"/>
              </a:rPr>
              <a:t>Logic module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288305" y="1884280"/>
            <a:ext cx="4839970" cy="2962910"/>
            <a:chOff x="2288305" y="1884280"/>
            <a:chExt cx="4839970" cy="2962910"/>
          </a:xfrm>
        </p:grpSpPr>
        <p:sp>
          <p:nvSpPr>
            <p:cNvPr id="29" name="object 29"/>
            <p:cNvSpPr/>
            <p:nvPr/>
          </p:nvSpPr>
          <p:spPr>
            <a:xfrm>
              <a:off x="3119206" y="3313443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0" y="0"/>
                  </a:lnTo>
                  <a:lnTo>
                    <a:pt x="746950" y="0"/>
                  </a:lnTo>
                </a:path>
              </a:pathLst>
            </a:custGeom>
            <a:ln w="25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90810" y="3207611"/>
              <a:ext cx="259715" cy="212725"/>
            </a:xfrm>
            <a:custGeom>
              <a:avLst/>
              <a:gdLst/>
              <a:ahLst/>
              <a:cxnLst/>
              <a:rect l="l" t="t" r="r" b="b"/>
              <a:pathLst>
                <a:path w="259714" h="212725">
                  <a:moveTo>
                    <a:pt x="0" y="0"/>
                  </a:moveTo>
                  <a:lnTo>
                    <a:pt x="61789" y="105832"/>
                  </a:lnTo>
                  <a:lnTo>
                    <a:pt x="0" y="212577"/>
                  </a:lnTo>
                  <a:lnTo>
                    <a:pt x="259542" y="105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67994" y="3045212"/>
              <a:ext cx="747395" cy="0"/>
            </a:xfrm>
            <a:custGeom>
              <a:avLst/>
              <a:gdLst/>
              <a:ahLst/>
              <a:cxnLst/>
              <a:rect l="l" t="t" r="r" b="b"/>
              <a:pathLst>
                <a:path w="747395">
                  <a:moveTo>
                    <a:pt x="0" y="0"/>
                  </a:moveTo>
                  <a:lnTo>
                    <a:pt x="0" y="0"/>
                  </a:lnTo>
                  <a:lnTo>
                    <a:pt x="746950" y="0"/>
                  </a:lnTo>
                </a:path>
              </a:pathLst>
            </a:custGeom>
            <a:ln w="25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39467" y="2939640"/>
              <a:ext cx="259715" cy="212725"/>
            </a:xfrm>
            <a:custGeom>
              <a:avLst/>
              <a:gdLst/>
              <a:ahLst/>
              <a:cxnLst/>
              <a:rect l="l" t="t" r="r" b="b"/>
              <a:pathLst>
                <a:path w="259714" h="212725">
                  <a:moveTo>
                    <a:pt x="0" y="0"/>
                  </a:moveTo>
                  <a:lnTo>
                    <a:pt x="61528" y="105572"/>
                  </a:lnTo>
                  <a:lnTo>
                    <a:pt x="0" y="212317"/>
                  </a:lnTo>
                  <a:lnTo>
                    <a:pt x="259542" y="105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51798" y="3441564"/>
              <a:ext cx="563245" cy="0"/>
            </a:xfrm>
            <a:custGeom>
              <a:avLst/>
              <a:gdLst/>
              <a:ahLst/>
              <a:cxnLst/>
              <a:rect l="l" t="t" r="r" b="b"/>
              <a:pathLst>
                <a:path w="563245">
                  <a:moveTo>
                    <a:pt x="0" y="0"/>
                  </a:moveTo>
                  <a:lnTo>
                    <a:pt x="0" y="0"/>
                  </a:lnTo>
                  <a:lnTo>
                    <a:pt x="563145" y="0"/>
                  </a:lnTo>
                </a:path>
              </a:pathLst>
            </a:custGeom>
            <a:ln w="255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67985" y="3335997"/>
              <a:ext cx="931544" cy="212725"/>
            </a:xfrm>
            <a:custGeom>
              <a:avLst/>
              <a:gdLst/>
              <a:ahLst/>
              <a:cxnLst/>
              <a:rect l="l" t="t" r="r" b="b"/>
              <a:pathLst>
                <a:path w="931545" h="212725">
                  <a:moveTo>
                    <a:pt x="259283" y="0"/>
                  </a:moveTo>
                  <a:lnTo>
                    <a:pt x="0" y="105575"/>
                  </a:lnTo>
                  <a:lnTo>
                    <a:pt x="259283" y="212318"/>
                  </a:lnTo>
                  <a:lnTo>
                    <a:pt x="198666" y="105575"/>
                  </a:lnTo>
                  <a:lnTo>
                    <a:pt x="259283" y="0"/>
                  </a:lnTo>
                  <a:close/>
                </a:path>
                <a:path w="931545" h="212725">
                  <a:moveTo>
                    <a:pt x="931024" y="105575"/>
                  </a:moveTo>
                  <a:lnTo>
                    <a:pt x="671474" y="0"/>
                  </a:lnTo>
                  <a:lnTo>
                    <a:pt x="733005" y="105575"/>
                  </a:lnTo>
                  <a:lnTo>
                    <a:pt x="671474" y="212318"/>
                  </a:lnTo>
                  <a:lnTo>
                    <a:pt x="931024" y="105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05758" y="1898517"/>
              <a:ext cx="4707890" cy="727075"/>
            </a:xfrm>
            <a:custGeom>
              <a:avLst/>
              <a:gdLst/>
              <a:ahLst/>
              <a:cxnLst/>
              <a:rect l="l" t="t" r="r" b="b"/>
              <a:pathLst>
                <a:path w="4707890" h="727075">
                  <a:moveTo>
                    <a:pt x="4707742" y="0"/>
                  </a:moveTo>
                  <a:lnTo>
                    <a:pt x="4707742" y="418638"/>
                  </a:lnTo>
                  <a:lnTo>
                    <a:pt x="0" y="418638"/>
                  </a:lnTo>
                  <a:lnTo>
                    <a:pt x="0" y="727013"/>
                  </a:lnTo>
                </a:path>
              </a:pathLst>
            </a:custGeom>
            <a:ln w="284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88305" y="2542376"/>
              <a:ext cx="234950" cy="287655"/>
            </a:xfrm>
            <a:custGeom>
              <a:avLst/>
              <a:gdLst/>
              <a:ahLst/>
              <a:cxnLst/>
              <a:rect l="l" t="t" r="r" b="b"/>
              <a:pathLst>
                <a:path w="234950" h="287655">
                  <a:moveTo>
                    <a:pt x="234904" y="0"/>
                  </a:moveTo>
                  <a:lnTo>
                    <a:pt x="117452" y="67644"/>
                  </a:lnTo>
                  <a:lnTo>
                    <a:pt x="0" y="0"/>
                  </a:lnTo>
                  <a:lnTo>
                    <a:pt x="117452" y="287651"/>
                  </a:lnTo>
                  <a:lnTo>
                    <a:pt x="2349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17359" y="3989626"/>
              <a:ext cx="0" cy="471805"/>
            </a:xfrm>
            <a:custGeom>
              <a:avLst/>
              <a:gdLst/>
              <a:ahLst/>
              <a:cxnLst/>
              <a:rect l="l" t="t" r="r" b="b"/>
              <a:pathLst>
                <a:path h="471804">
                  <a:moveTo>
                    <a:pt x="0" y="471425"/>
                  </a:moveTo>
                  <a:lnTo>
                    <a:pt x="0" y="471425"/>
                  </a:lnTo>
                  <a:lnTo>
                    <a:pt x="0" y="0"/>
                  </a:lnTo>
                </a:path>
              </a:pathLst>
            </a:custGeom>
            <a:ln w="284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298864" y="3785129"/>
              <a:ext cx="236220" cy="288925"/>
            </a:xfrm>
            <a:custGeom>
              <a:avLst/>
              <a:gdLst/>
              <a:ahLst/>
              <a:cxnLst/>
              <a:rect l="l" t="t" r="r" b="b"/>
              <a:pathLst>
                <a:path w="236219" h="288925">
                  <a:moveTo>
                    <a:pt x="118495" y="0"/>
                  </a:moveTo>
                  <a:lnTo>
                    <a:pt x="0" y="288563"/>
                  </a:lnTo>
                  <a:lnTo>
                    <a:pt x="118495" y="220007"/>
                  </a:lnTo>
                  <a:lnTo>
                    <a:pt x="235947" y="288563"/>
                  </a:lnTo>
                  <a:lnTo>
                    <a:pt x="1184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91409" y="3773138"/>
              <a:ext cx="1491615" cy="955675"/>
            </a:xfrm>
            <a:custGeom>
              <a:avLst/>
              <a:gdLst/>
              <a:ahLst/>
              <a:cxnLst/>
              <a:rect l="l" t="t" r="r" b="b"/>
              <a:pathLst>
                <a:path w="1491614" h="955675">
                  <a:moveTo>
                    <a:pt x="1491163" y="0"/>
                  </a:moveTo>
                  <a:lnTo>
                    <a:pt x="1491163" y="955101"/>
                  </a:lnTo>
                  <a:lnTo>
                    <a:pt x="0" y="955101"/>
                  </a:lnTo>
                </a:path>
              </a:pathLst>
            </a:custGeom>
            <a:ln w="284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86877" y="4610807"/>
              <a:ext cx="288290" cy="236220"/>
            </a:xfrm>
            <a:custGeom>
              <a:avLst/>
              <a:gdLst/>
              <a:ahLst/>
              <a:cxnLst/>
              <a:rect l="l" t="t" r="r" b="b"/>
              <a:pathLst>
                <a:path w="288289" h="236220">
                  <a:moveTo>
                    <a:pt x="288090" y="0"/>
                  </a:moveTo>
                  <a:lnTo>
                    <a:pt x="0" y="117432"/>
                  </a:lnTo>
                  <a:lnTo>
                    <a:pt x="288090" y="235908"/>
                  </a:lnTo>
                  <a:lnTo>
                    <a:pt x="219392" y="117432"/>
                  </a:lnTo>
                  <a:lnTo>
                    <a:pt x="2880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8952" y="270509"/>
            <a:ext cx="6057265" cy="158496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952625" marR="5080" indent="-1940560">
              <a:lnSpc>
                <a:spcPts val="5800"/>
              </a:lnSpc>
              <a:spcBef>
                <a:spcPts val="860"/>
              </a:spcBef>
            </a:pPr>
            <a:r>
              <a:rPr dirty="0"/>
              <a:t>Network-Based</a:t>
            </a:r>
            <a:r>
              <a:rPr spc="180" dirty="0"/>
              <a:t> </a:t>
            </a:r>
            <a:r>
              <a:rPr spc="-55" dirty="0"/>
              <a:t>IDS </a:t>
            </a:r>
            <a:r>
              <a:rPr spc="-10" dirty="0"/>
              <a:t>(NIDS)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8251" y="3348400"/>
            <a:ext cx="2277745" cy="4159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algn="ctr">
              <a:lnSpc>
                <a:spcPts val="1614"/>
              </a:lnSpc>
              <a:spcBef>
                <a:spcPts val="15"/>
              </a:spcBef>
            </a:pPr>
            <a:r>
              <a:rPr sz="1400" b="1" spc="-155" dirty="0">
                <a:solidFill>
                  <a:srgbClr val="FFFFFF"/>
                </a:solidFill>
                <a:latin typeface="Verdana"/>
                <a:cs typeface="Verdana"/>
              </a:rPr>
              <a:t>Monitors</a:t>
            </a:r>
            <a:r>
              <a:rPr sz="14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45" dirty="0">
                <a:solidFill>
                  <a:srgbClr val="FFFFFF"/>
                </a:solidFill>
                <a:latin typeface="Verdana"/>
                <a:cs typeface="Verdana"/>
              </a:rPr>
              <a:t>traffic</a:t>
            </a:r>
            <a:r>
              <a:rPr sz="14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25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400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80" dirty="0">
                <a:solidFill>
                  <a:srgbClr val="FFFFFF"/>
                </a:solidFill>
                <a:latin typeface="Verdana"/>
                <a:cs typeface="Verdana"/>
              </a:rPr>
              <a:t>selected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ts val="1614"/>
              </a:lnSpc>
            </a:pPr>
            <a:r>
              <a:rPr sz="1400" b="1" spc="-145" dirty="0">
                <a:solidFill>
                  <a:srgbClr val="FFFFFF"/>
                </a:solidFill>
                <a:latin typeface="Verdana"/>
                <a:cs typeface="Verdana"/>
              </a:rPr>
              <a:t>points</a:t>
            </a:r>
            <a:r>
              <a:rPr sz="14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2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868" y="2781300"/>
            <a:ext cx="2620010" cy="1571625"/>
          </a:xfrm>
          <a:prstGeom prst="rect">
            <a:avLst/>
          </a:prstGeom>
          <a:solidFill>
            <a:srgbClr val="638B6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ts val="1614"/>
              </a:lnSpc>
            </a:pPr>
            <a:r>
              <a:rPr sz="1400" b="1" spc="-155" dirty="0">
                <a:solidFill>
                  <a:srgbClr val="FFFFFF"/>
                </a:solidFill>
                <a:latin typeface="Verdana"/>
                <a:cs typeface="Verdana"/>
              </a:rPr>
              <a:t>Monitors</a:t>
            </a:r>
            <a:r>
              <a:rPr sz="14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45" dirty="0">
                <a:solidFill>
                  <a:srgbClr val="FFFFFF"/>
                </a:solidFill>
                <a:latin typeface="Verdana"/>
                <a:cs typeface="Verdana"/>
              </a:rPr>
              <a:t>traffic</a:t>
            </a:r>
            <a:r>
              <a:rPr sz="14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25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400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Verdana"/>
                <a:cs typeface="Verdana"/>
              </a:rPr>
              <a:t>selected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ts val="1614"/>
              </a:lnSpc>
            </a:pPr>
            <a:r>
              <a:rPr sz="1400" b="1" spc="-145" dirty="0">
                <a:solidFill>
                  <a:srgbClr val="FFFFFF"/>
                </a:solidFill>
                <a:latin typeface="Verdana"/>
                <a:cs typeface="Verdana"/>
              </a:rPr>
              <a:t>points</a:t>
            </a:r>
            <a:r>
              <a:rPr sz="14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2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8228" y="2784348"/>
            <a:ext cx="2619755" cy="15712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501390" y="3242310"/>
            <a:ext cx="2315845" cy="63309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algn="ctr">
              <a:lnSpc>
                <a:spcPts val="1550"/>
              </a:lnSpc>
              <a:spcBef>
                <a:spcPts val="265"/>
              </a:spcBef>
            </a:pPr>
            <a:r>
              <a:rPr sz="1400" b="1" spc="-155" dirty="0">
                <a:solidFill>
                  <a:srgbClr val="FFFFFF"/>
                </a:solidFill>
                <a:latin typeface="Verdana"/>
                <a:cs typeface="Verdana"/>
              </a:rPr>
              <a:t>Examines</a:t>
            </a:r>
            <a:r>
              <a:rPr sz="14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45" dirty="0">
                <a:solidFill>
                  <a:srgbClr val="FFFFFF"/>
                </a:solidFill>
                <a:latin typeface="Verdana"/>
                <a:cs typeface="Verdana"/>
              </a:rPr>
              <a:t>traffic</a:t>
            </a: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FFFFFF"/>
                </a:solidFill>
                <a:latin typeface="Verdana"/>
                <a:cs typeface="Verdana"/>
              </a:rPr>
              <a:t>packet</a:t>
            </a:r>
            <a:r>
              <a:rPr sz="140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sz="1400" b="1" spc="-70" dirty="0">
                <a:solidFill>
                  <a:srgbClr val="FFFFFF"/>
                </a:solidFill>
                <a:latin typeface="Verdana"/>
                <a:cs typeface="Verdana"/>
              </a:rPr>
              <a:t>packet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6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20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6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90" dirty="0">
                <a:solidFill>
                  <a:srgbClr val="FFFFFF"/>
                </a:solidFill>
                <a:latin typeface="Verdana"/>
                <a:cs typeface="Verdana"/>
              </a:rPr>
              <a:t>close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400" b="1" spc="-120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6928" y="3155794"/>
            <a:ext cx="2247900" cy="80708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91900"/>
              </a:lnSpc>
              <a:spcBef>
                <a:spcPts val="145"/>
              </a:spcBef>
            </a:pPr>
            <a:r>
              <a:rPr sz="1400" b="1" spc="-70" dirty="0">
                <a:solidFill>
                  <a:srgbClr val="FFFFFF"/>
                </a:solidFill>
                <a:latin typeface="Verdana"/>
                <a:cs typeface="Verdana"/>
              </a:rPr>
              <a:t>May</a:t>
            </a:r>
            <a:r>
              <a:rPr sz="14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14" dirty="0">
                <a:solidFill>
                  <a:srgbClr val="FFFFFF"/>
                </a:solidFill>
                <a:latin typeface="Verdana"/>
                <a:cs typeface="Verdana"/>
              </a:rPr>
              <a:t>examine</a:t>
            </a:r>
            <a:r>
              <a:rPr sz="14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FFFFFF"/>
                </a:solidFill>
                <a:latin typeface="Verdana"/>
                <a:cs typeface="Verdana"/>
              </a:rPr>
              <a:t>network, </a:t>
            </a:r>
            <a:r>
              <a:rPr sz="1400" b="1" spc="-165" dirty="0">
                <a:solidFill>
                  <a:srgbClr val="FFFFFF"/>
                </a:solidFill>
                <a:latin typeface="Verdana"/>
                <a:cs typeface="Verdana"/>
              </a:rPr>
              <a:t>transport,</a:t>
            </a:r>
            <a:r>
              <a:rPr sz="1400" b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Verdana"/>
                <a:cs typeface="Verdana"/>
              </a:rPr>
              <a:t>and/or </a:t>
            </a:r>
            <a:r>
              <a:rPr sz="1400" b="1" spc="-100" dirty="0">
                <a:solidFill>
                  <a:srgbClr val="FFFFFF"/>
                </a:solidFill>
                <a:latin typeface="Verdana"/>
                <a:cs typeface="Verdana"/>
              </a:rPr>
              <a:t>application-</a:t>
            </a:r>
            <a:r>
              <a:rPr sz="1400" b="1" spc="-105" dirty="0">
                <a:solidFill>
                  <a:srgbClr val="FFFFFF"/>
                </a:solidFill>
                <a:latin typeface="Verdana"/>
                <a:cs typeface="Verdana"/>
              </a:rPr>
              <a:t>level</a:t>
            </a:r>
            <a:r>
              <a:rPr sz="1400" b="1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Verdana"/>
                <a:cs typeface="Verdana"/>
              </a:rPr>
              <a:t>protocol </a:t>
            </a:r>
            <a:r>
              <a:rPr sz="1400" b="1" spc="-10" dirty="0">
                <a:solidFill>
                  <a:srgbClr val="FFFFFF"/>
                </a:solidFill>
                <a:latin typeface="Verdana"/>
                <a:cs typeface="Verdana"/>
              </a:rPr>
              <a:t>activity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30111" y="2784348"/>
            <a:ext cx="2620010" cy="1571625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1854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60"/>
              </a:spcBef>
            </a:pPr>
            <a:endParaRPr sz="1400">
              <a:latin typeface="Times New Roman"/>
              <a:cs typeface="Times New Roman"/>
            </a:endParaRPr>
          </a:p>
          <a:p>
            <a:pPr marL="186690" marR="177165" algn="ctr">
              <a:lnSpc>
                <a:spcPct val="91900"/>
              </a:lnSpc>
            </a:pPr>
            <a:r>
              <a:rPr sz="1400" b="1" spc="-70" dirty="0">
                <a:solidFill>
                  <a:srgbClr val="FFFFFF"/>
                </a:solidFill>
                <a:latin typeface="Verdana"/>
                <a:cs typeface="Verdana"/>
              </a:rPr>
              <a:t>May</a:t>
            </a:r>
            <a:r>
              <a:rPr sz="14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14" dirty="0">
                <a:solidFill>
                  <a:srgbClr val="FFFFFF"/>
                </a:solidFill>
                <a:latin typeface="Verdana"/>
                <a:cs typeface="Verdana"/>
              </a:rPr>
              <a:t>examine</a:t>
            </a:r>
            <a:r>
              <a:rPr sz="14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FFFFFF"/>
                </a:solidFill>
                <a:latin typeface="Verdana"/>
                <a:cs typeface="Verdana"/>
              </a:rPr>
              <a:t>network, </a:t>
            </a:r>
            <a:r>
              <a:rPr sz="1400" b="1" spc="-165" dirty="0">
                <a:solidFill>
                  <a:srgbClr val="FFFFFF"/>
                </a:solidFill>
                <a:latin typeface="Verdana"/>
                <a:cs typeface="Verdana"/>
              </a:rPr>
              <a:t>transport,</a:t>
            </a:r>
            <a:r>
              <a:rPr sz="1400" b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Verdana"/>
                <a:cs typeface="Verdana"/>
              </a:rPr>
              <a:t>and/or </a:t>
            </a:r>
            <a:r>
              <a:rPr sz="1400" b="1" spc="-100" dirty="0">
                <a:solidFill>
                  <a:srgbClr val="FFFFFF"/>
                </a:solidFill>
                <a:latin typeface="Verdana"/>
                <a:cs typeface="Verdana"/>
              </a:rPr>
              <a:t>application-</a:t>
            </a:r>
            <a:r>
              <a:rPr sz="1400" b="1" spc="-105" dirty="0">
                <a:solidFill>
                  <a:srgbClr val="FFFFFF"/>
                </a:solidFill>
                <a:latin typeface="Verdana"/>
                <a:cs typeface="Verdana"/>
              </a:rPr>
              <a:t>level</a:t>
            </a:r>
            <a:r>
              <a:rPr sz="1400" b="1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90" dirty="0">
                <a:solidFill>
                  <a:srgbClr val="FFFFFF"/>
                </a:solidFill>
                <a:latin typeface="Verdana"/>
                <a:cs typeface="Verdana"/>
              </a:rPr>
              <a:t>protocol </a:t>
            </a:r>
            <a:r>
              <a:rPr sz="1400" b="1" spc="-10" dirty="0">
                <a:solidFill>
                  <a:srgbClr val="FFFFFF"/>
                </a:solidFill>
                <a:latin typeface="Verdana"/>
                <a:cs typeface="Verdana"/>
              </a:rPr>
              <a:t>activity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4695" y="4793459"/>
            <a:ext cx="2428875" cy="120015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indent="-3175" algn="ctr">
              <a:lnSpc>
                <a:spcPct val="92000"/>
              </a:lnSpc>
              <a:spcBef>
                <a:spcPts val="145"/>
              </a:spcBef>
            </a:pPr>
            <a:r>
              <a:rPr sz="1400" b="1" spc="-105" dirty="0">
                <a:solidFill>
                  <a:srgbClr val="FFFFFF"/>
                </a:solidFill>
                <a:latin typeface="Verdana"/>
                <a:cs typeface="Verdana"/>
              </a:rPr>
              <a:t>Comprised</a:t>
            </a:r>
            <a:r>
              <a:rPr sz="14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4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b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50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4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400" b="1" spc="-165" dirty="0">
                <a:solidFill>
                  <a:srgbClr val="FFFFFF"/>
                </a:solidFill>
                <a:latin typeface="Verdana"/>
                <a:cs typeface="Verdana"/>
              </a:rPr>
              <a:t>sensors,</a:t>
            </a:r>
            <a:r>
              <a:rPr sz="1400" b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90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4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6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40" dirty="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sz="14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55" dirty="0">
                <a:solidFill>
                  <a:srgbClr val="FFFFFF"/>
                </a:solidFill>
                <a:latin typeface="Verdana"/>
                <a:cs typeface="Verdana"/>
              </a:rPr>
              <a:t>servers </a:t>
            </a:r>
            <a:r>
              <a:rPr sz="1400" b="1" spc="-17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45" dirty="0">
                <a:solidFill>
                  <a:srgbClr val="FFFFFF"/>
                </a:solidFill>
                <a:latin typeface="Verdana"/>
                <a:cs typeface="Verdana"/>
              </a:rPr>
              <a:t>NIDS</a:t>
            </a:r>
            <a:r>
              <a:rPr sz="1400" b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Verdana"/>
                <a:cs typeface="Verdana"/>
              </a:rPr>
              <a:t>management </a:t>
            </a:r>
            <a:r>
              <a:rPr sz="1400" b="1" spc="-140" dirty="0">
                <a:solidFill>
                  <a:srgbClr val="FFFFFF"/>
                </a:solidFill>
                <a:latin typeface="Verdana"/>
                <a:cs typeface="Verdana"/>
              </a:rPr>
              <a:t>functions,</a:t>
            </a:r>
            <a:r>
              <a:rPr sz="14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8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90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6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sz="1400" b="1" spc="-110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05" dirty="0">
                <a:solidFill>
                  <a:srgbClr val="FFFFFF"/>
                </a:solidFill>
                <a:latin typeface="Verdana"/>
                <a:cs typeface="Verdana"/>
              </a:rPr>
              <a:t>consoles</a:t>
            </a:r>
            <a:r>
              <a:rPr sz="14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400" b="1" spc="-14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50" dirty="0">
                <a:solidFill>
                  <a:srgbClr val="FFFFFF"/>
                </a:solidFill>
                <a:latin typeface="Verdana"/>
                <a:cs typeface="Verdana"/>
              </a:rPr>
              <a:t>human</a:t>
            </a:r>
            <a:r>
              <a:rPr sz="14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8048" y="4617720"/>
            <a:ext cx="2620010" cy="1571625"/>
          </a:xfrm>
          <a:prstGeom prst="rect">
            <a:avLst/>
          </a:prstGeom>
          <a:solidFill>
            <a:srgbClr val="638B60"/>
          </a:solidFill>
        </p:spPr>
        <p:txBody>
          <a:bodyPr vert="horz" wrap="square" lIns="0" tIns="194310" rIns="0" bIns="0" rtlCol="0">
            <a:spAutoFit/>
          </a:bodyPr>
          <a:lstStyle/>
          <a:p>
            <a:pPr marL="96520" marR="86360" indent="-3175" algn="ctr">
              <a:lnSpc>
                <a:spcPct val="92000"/>
              </a:lnSpc>
              <a:spcBef>
                <a:spcPts val="1530"/>
              </a:spcBef>
            </a:pPr>
            <a:r>
              <a:rPr sz="1400" b="1" spc="-105" dirty="0">
                <a:solidFill>
                  <a:srgbClr val="FFFFFF"/>
                </a:solidFill>
                <a:latin typeface="Verdana"/>
                <a:cs typeface="Verdana"/>
              </a:rPr>
              <a:t>Comprised</a:t>
            </a:r>
            <a:r>
              <a:rPr sz="14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4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b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50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4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400" b="1" spc="-165" dirty="0">
                <a:solidFill>
                  <a:srgbClr val="FFFFFF"/>
                </a:solidFill>
                <a:latin typeface="Verdana"/>
                <a:cs typeface="Verdana"/>
              </a:rPr>
              <a:t>sensors,</a:t>
            </a:r>
            <a:r>
              <a:rPr sz="1400" b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90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4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6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40" dirty="0">
                <a:solidFill>
                  <a:srgbClr val="FFFFFF"/>
                </a:solidFill>
                <a:latin typeface="Verdana"/>
                <a:cs typeface="Verdana"/>
              </a:rPr>
              <a:t>more</a:t>
            </a:r>
            <a:r>
              <a:rPr sz="14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50" dirty="0">
                <a:solidFill>
                  <a:srgbClr val="FFFFFF"/>
                </a:solidFill>
                <a:latin typeface="Verdana"/>
                <a:cs typeface="Verdana"/>
              </a:rPr>
              <a:t>servers </a:t>
            </a:r>
            <a:r>
              <a:rPr sz="1400" b="1" spc="-17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45" dirty="0">
                <a:solidFill>
                  <a:srgbClr val="FFFFFF"/>
                </a:solidFill>
                <a:latin typeface="Verdana"/>
                <a:cs typeface="Verdana"/>
              </a:rPr>
              <a:t>NIDS</a:t>
            </a:r>
            <a:r>
              <a:rPr sz="1400" b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Verdana"/>
                <a:cs typeface="Verdana"/>
              </a:rPr>
              <a:t>management </a:t>
            </a:r>
            <a:r>
              <a:rPr sz="1400" b="1" spc="-140" dirty="0">
                <a:solidFill>
                  <a:srgbClr val="FFFFFF"/>
                </a:solidFill>
                <a:latin typeface="Verdana"/>
                <a:cs typeface="Verdana"/>
              </a:rPr>
              <a:t>functions,</a:t>
            </a:r>
            <a:r>
              <a:rPr sz="14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8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90" dirty="0">
                <a:solidFill>
                  <a:srgbClr val="FFFFFF"/>
                </a:solidFill>
                <a:latin typeface="Verdana"/>
                <a:cs typeface="Verdana"/>
              </a:rPr>
              <a:t>one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6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sz="1400" b="1" spc="-110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05" dirty="0">
                <a:solidFill>
                  <a:srgbClr val="FFFFFF"/>
                </a:solidFill>
                <a:latin typeface="Verdana"/>
                <a:cs typeface="Verdana"/>
              </a:rPr>
              <a:t>consoles</a:t>
            </a:r>
            <a:r>
              <a:rPr sz="14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400" b="1" spc="-14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50" dirty="0">
                <a:solidFill>
                  <a:srgbClr val="FFFFFF"/>
                </a:solidFill>
                <a:latin typeface="Verdana"/>
                <a:cs typeface="Verdana"/>
              </a:rPr>
              <a:t>human</a:t>
            </a:r>
            <a:r>
              <a:rPr sz="14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Verdana"/>
                <a:cs typeface="Verdana"/>
              </a:rPr>
              <a:t>interface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69434" y="4989801"/>
            <a:ext cx="2460625" cy="80708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indent="1270" algn="ctr">
              <a:lnSpc>
                <a:spcPct val="91900"/>
              </a:lnSpc>
              <a:spcBef>
                <a:spcPts val="145"/>
              </a:spcBef>
            </a:pPr>
            <a:r>
              <a:rPr sz="1400" b="1" spc="-14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4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45" dirty="0">
                <a:solidFill>
                  <a:srgbClr val="FFFFFF"/>
                </a:solidFill>
                <a:latin typeface="Verdana"/>
                <a:cs typeface="Verdana"/>
              </a:rPr>
              <a:t>traffic</a:t>
            </a:r>
            <a:r>
              <a:rPr sz="14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Verdana"/>
                <a:cs typeface="Verdana"/>
              </a:rPr>
              <a:t>patterns </a:t>
            </a:r>
            <a:r>
              <a:rPr sz="1400" b="1" spc="-105" dirty="0">
                <a:solidFill>
                  <a:srgbClr val="FFFFFF"/>
                </a:solidFill>
                <a:latin typeface="Verdana"/>
                <a:cs typeface="Verdana"/>
              </a:rPr>
              <a:t>may</a:t>
            </a:r>
            <a:r>
              <a:rPr sz="14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4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85" dirty="0">
                <a:solidFill>
                  <a:srgbClr val="FFFFFF"/>
                </a:solidFill>
                <a:latin typeface="Verdana"/>
                <a:cs typeface="Verdana"/>
              </a:rPr>
              <a:t>done </a:t>
            </a:r>
            <a:r>
              <a:rPr sz="1400" b="1" spc="-125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4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4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FFFFFF"/>
                </a:solidFill>
                <a:latin typeface="Verdana"/>
                <a:cs typeface="Verdana"/>
              </a:rPr>
              <a:t>sensor, </a:t>
            </a:r>
            <a:r>
              <a:rPr sz="1400" b="1" spc="-14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10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sz="14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60" dirty="0">
                <a:solidFill>
                  <a:srgbClr val="FFFFFF"/>
                </a:solidFill>
                <a:latin typeface="Verdana"/>
                <a:cs typeface="Verdana"/>
              </a:rPr>
              <a:t>server</a:t>
            </a:r>
            <a:r>
              <a:rPr sz="14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6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b="1" spc="-114" dirty="0">
                <a:solidFill>
                  <a:srgbClr val="FFFFFF"/>
                </a:solidFill>
                <a:latin typeface="Verdana"/>
                <a:cs typeface="Verdana"/>
              </a:rPr>
              <a:t>combination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4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4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9932" y="4617720"/>
            <a:ext cx="2618740" cy="1571625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1860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65"/>
              </a:spcBef>
            </a:pPr>
            <a:endParaRPr sz="1400">
              <a:latin typeface="Times New Roman"/>
              <a:cs typeface="Times New Roman"/>
            </a:endParaRPr>
          </a:p>
          <a:p>
            <a:pPr marL="79375" marR="70485" indent="1270" algn="ctr">
              <a:lnSpc>
                <a:spcPct val="91900"/>
              </a:lnSpc>
            </a:pPr>
            <a:r>
              <a:rPr sz="1400" b="1" spc="-14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4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45" dirty="0">
                <a:solidFill>
                  <a:srgbClr val="FFFFFF"/>
                </a:solidFill>
                <a:latin typeface="Verdana"/>
                <a:cs typeface="Verdana"/>
              </a:rPr>
              <a:t>traffic</a:t>
            </a:r>
            <a:r>
              <a:rPr sz="14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Verdana"/>
                <a:cs typeface="Verdana"/>
              </a:rPr>
              <a:t>patterns </a:t>
            </a:r>
            <a:r>
              <a:rPr sz="1400" b="1" spc="-105" dirty="0">
                <a:solidFill>
                  <a:srgbClr val="FFFFFF"/>
                </a:solidFill>
                <a:latin typeface="Verdana"/>
                <a:cs typeface="Verdana"/>
              </a:rPr>
              <a:t>may</a:t>
            </a:r>
            <a:r>
              <a:rPr sz="14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4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85" dirty="0">
                <a:solidFill>
                  <a:srgbClr val="FFFFFF"/>
                </a:solidFill>
                <a:latin typeface="Verdana"/>
                <a:cs typeface="Verdana"/>
              </a:rPr>
              <a:t>done </a:t>
            </a:r>
            <a:r>
              <a:rPr sz="1400" b="1" spc="-125" dirty="0">
                <a:solidFill>
                  <a:srgbClr val="FFFFFF"/>
                </a:solidFill>
                <a:latin typeface="Verdana"/>
                <a:cs typeface="Verdana"/>
              </a:rPr>
              <a:t>at</a:t>
            </a:r>
            <a:r>
              <a:rPr sz="14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4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30" dirty="0">
                <a:solidFill>
                  <a:srgbClr val="FFFFFF"/>
                </a:solidFill>
                <a:latin typeface="Verdana"/>
                <a:cs typeface="Verdana"/>
              </a:rPr>
              <a:t>sensor, </a:t>
            </a:r>
            <a:r>
              <a:rPr sz="1400" b="1" spc="-14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b="1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10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sz="14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60" dirty="0">
                <a:solidFill>
                  <a:srgbClr val="FFFFFF"/>
                </a:solidFill>
                <a:latin typeface="Verdana"/>
                <a:cs typeface="Verdana"/>
              </a:rPr>
              <a:t>server</a:t>
            </a:r>
            <a:r>
              <a:rPr sz="14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6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sz="1400" b="1" spc="-114" dirty="0">
                <a:solidFill>
                  <a:srgbClr val="FFFFFF"/>
                </a:solidFill>
                <a:latin typeface="Verdana"/>
                <a:cs typeface="Verdana"/>
              </a:rPr>
              <a:t>combination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4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4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Verdana"/>
                <a:cs typeface="Verdana"/>
              </a:rPr>
              <a:t>two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1123" y="188976"/>
            <a:ext cx="7861300" cy="6419215"/>
            <a:chOff x="611123" y="188976"/>
            <a:chExt cx="7861300" cy="6419215"/>
          </a:xfrm>
        </p:grpSpPr>
        <p:sp>
          <p:nvSpPr>
            <p:cNvPr id="3" name="object 3"/>
            <p:cNvSpPr/>
            <p:nvPr/>
          </p:nvSpPr>
          <p:spPr>
            <a:xfrm>
              <a:off x="611123" y="188976"/>
              <a:ext cx="7861300" cy="6419215"/>
            </a:xfrm>
            <a:custGeom>
              <a:avLst/>
              <a:gdLst/>
              <a:ahLst/>
              <a:cxnLst/>
              <a:rect l="l" t="t" r="r" b="b"/>
              <a:pathLst>
                <a:path w="7861300" h="6419215">
                  <a:moveTo>
                    <a:pt x="7860792" y="0"/>
                  </a:moveTo>
                  <a:lnTo>
                    <a:pt x="0" y="0"/>
                  </a:lnTo>
                  <a:lnTo>
                    <a:pt x="0" y="6419088"/>
                  </a:lnTo>
                  <a:lnTo>
                    <a:pt x="7860792" y="6419088"/>
                  </a:lnTo>
                  <a:lnTo>
                    <a:pt x="78607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85872" y="2772431"/>
              <a:ext cx="494665" cy="1356995"/>
            </a:xfrm>
            <a:custGeom>
              <a:avLst/>
              <a:gdLst/>
              <a:ahLst/>
              <a:cxnLst/>
              <a:rect l="l" t="t" r="r" b="b"/>
              <a:pathLst>
                <a:path w="494664" h="1356995">
                  <a:moveTo>
                    <a:pt x="494297" y="0"/>
                  </a:moveTo>
                  <a:lnTo>
                    <a:pt x="0" y="282046"/>
                  </a:lnTo>
                  <a:lnTo>
                    <a:pt x="0" y="1356386"/>
                  </a:lnTo>
                  <a:lnTo>
                    <a:pt x="494297" y="1074483"/>
                  </a:lnTo>
                  <a:lnTo>
                    <a:pt x="494297" y="0"/>
                  </a:lnTo>
                  <a:close/>
                </a:path>
              </a:pathLst>
            </a:custGeom>
            <a:solidFill>
              <a:srgbClr val="33B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85872" y="2772431"/>
              <a:ext cx="494665" cy="1356995"/>
            </a:xfrm>
            <a:custGeom>
              <a:avLst/>
              <a:gdLst/>
              <a:ahLst/>
              <a:cxnLst/>
              <a:rect l="l" t="t" r="r" b="b"/>
              <a:pathLst>
                <a:path w="494664" h="1356995">
                  <a:moveTo>
                    <a:pt x="494297" y="1074483"/>
                  </a:moveTo>
                  <a:lnTo>
                    <a:pt x="494297" y="0"/>
                  </a:lnTo>
                  <a:lnTo>
                    <a:pt x="0" y="282046"/>
                  </a:lnTo>
                  <a:lnTo>
                    <a:pt x="0" y="1356386"/>
                  </a:lnTo>
                  <a:lnTo>
                    <a:pt x="494297" y="1074483"/>
                  </a:lnTo>
                  <a:close/>
                </a:path>
              </a:pathLst>
            </a:custGeom>
            <a:ln w="282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97428" y="2364983"/>
              <a:ext cx="1188720" cy="1764030"/>
            </a:xfrm>
            <a:custGeom>
              <a:avLst/>
              <a:gdLst/>
              <a:ahLst/>
              <a:cxnLst/>
              <a:rect l="l" t="t" r="r" b="b"/>
              <a:pathLst>
                <a:path w="1188720" h="1764029">
                  <a:moveTo>
                    <a:pt x="0" y="0"/>
                  </a:moveTo>
                  <a:lnTo>
                    <a:pt x="0" y="1074483"/>
                  </a:lnTo>
                  <a:lnTo>
                    <a:pt x="1188444" y="1763835"/>
                  </a:lnTo>
                  <a:lnTo>
                    <a:pt x="1188444" y="6894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E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97428" y="2364983"/>
              <a:ext cx="1188720" cy="1764030"/>
            </a:xfrm>
            <a:custGeom>
              <a:avLst/>
              <a:gdLst/>
              <a:ahLst/>
              <a:cxnLst/>
              <a:rect l="l" t="t" r="r" b="b"/>
              <a:pathLst>
                <a:path w="1188720" h="1764029">
                  <a:moveTo>
                    <a:pt x="0" y="1074483"/>
                  </a:moveTo>
                  <a:lnTo>
                    <a:pt x="0" y="0"/>
                  </a:lnTo>
                  <a:lnTo>
                    <a:pt x="1188444" y="689495"/>
                  </a:lnTo>
                  <a:lnTo>
                    <a:pt x="1188444" y="1763835"/>
                  </a:lnTo>
                  <a:lnTo>
                    <a:pt x="0" y="1074483"/>
                  </a:lnTo>
                  <a:close/>
                </a:path>
              </a:pathLst>
            </a:custGeom>
            <a:ln w="282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85872" y="3862896"/>
              <a:ext cx="467359" cy="325755"/>
            </a:xfrm>
            <a:custGeom>
              <a:avLst/>
              <a:gdLst/>
              <a:ahLst/>
              <a:cxnLst/>
              <a:rect l="l" t="t" r="r" b="b"/>
              <a:pathLst>
                <a:path w="467360" h="325754">
                  <a:moveTo>
                    <a:pt x="467084" y="0"/>
                  </a:moveTo>
                  <a:lnTo>
                    <a:pt x="0" y="265921"/>
                  </a:lnTo>
                  <a:lnTo>
                    <a:pt x="0" y="325239"/>
                  </a:lnTo>
                  <a:lnTo>
                    <a:pt x="467084" y="59317"/>
                  </a:lnTo>
                  <a:lnTo>
                    <a:pt x="467084" y="0"/>
                  </a:lnTo>
                  <a:close/>
                </a:path>
              </a:pathLst>
            </a:custGeom>
            <a:solidFill>
              <a:srgbClr val="33BC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85872" y="3862896"/>
              <a:ext cx="467359" cy="325755"/>
            </a:xfrm>
            <a:custGeom>
              <a:avLst/>
              <a:gdLst/>
              <a:ahLst/>
              <a:cxnLst/>
              <a:rect l="l" t="t" r="r" b="b"/>
              <a:pathLst>
                <a:path w="467360" h="325754">
                  <a:moveTo>
                    <a:pt x="467084" y="0"/>
                  </a:moveTo>
                  <a:lnTo>
                    <a:pt x="467084" y="59317"/>
                  </a:lnTo>
                  <a:lnTo>
                    <a:pt x="0" y="325239"/>
                  </a:lnTo>
                  <a:lnTo>
                    <a:pt x="0" y="265921"/>
                  </a:lnTo>
                  <a:lnTo>
                    <a:pt x="467084" y="0"/>
                  </a:lnTo>
                  <a:close/>
                </a:path>
              </a:pathLst>
            </a:custGeom>
            <a:ln w="2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28817" y="3457607"/>
              <a:ext cx="1157605" cy="730885"/>
            </a:xfrm>
            <a:custGeom>
              <a:avLst/>
              <a:gdLst/>
              <a:ahLst/>
              <a:cxnLst/>
              <a:rect l="l" t="t" r="r" b="b"/>
              <a:pathLst>
                <a:path w="1157604" h="730885">
                  <a:moveTo>
                    <a:pt x="0" y="0"/>
                  </a:moveTo>
                  <a:lnTo>
                    <a:pt x="0" y="59317"/>
                  </a:lnTo>
                  <a:lnTo>
                    <a:pt x="1157055" y="730528"/>
                  </a:lnTo>
                  <a:lnTo>
                    <a:pt x="1157055" y="671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E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28817" y="3457607"/>
              <a:ext cx="1157605" cy="730885"/>
            </a:xfrm>
            <a:custGeom>
              <a:avLst/>
              <a:gdLst/>
              <a:ahLst/>
              <a:cxnLst/>
              <a:rect l="l" t="t" r="r" b="b"/>
              <a:pathLst>
                <a:path w="1157604" h="730885">
                  <a:moveTo>
                    <a:pt x="0" y="0"/>
                  </a:moveTo>
                  <a:lnTo>
                    <a:pt x="0" y="59317"/>
                  </a:lnTo>
                  <a:lnTo>
                    <a:pt x="1157055" y="730528"/>
                  </a:lnTo>
                  <a:lnTo>
                    <a:pt x="1157055" y="671210"/>
                  </a:lnTo>
                  <a:lnTo>
                    <a:pt x="0" y="0"/>
                  </a:lnTo>
                  <a:close/>
                </a:path>
              </a:pathLst>
            </a:custGeom>
            <a:ln w="2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97428" y="2082648"/>
              <a:ext cx="1682750" cy="972185"/>
            </a:xfrm>
            <a:custGeom>
              <a:avLst/>
              <a:gdLst/>
              <a:ahLst/>
              <a:cxnLst/>
              <a:rect l="l" t="t" r="r" b="b"/>
              <a:pathLst>
                <a:path w="1682750" h="972185">
                  <a:moveTo>
                    <a:pt x="494297" y="0"/>
                  </a:moveTo>
                  <a:lnTo>
                    <a:pt x="0" y="282334"/>
                  </a:lnTo>
                  <a:lnTo>
                    <a:pt x="1188444" y="971829"/>
                  </a:lnTo>
                  <a:lnTo>
                    <a:pt x="1682741" y="689783"/>
                  </a:lnTo>
                  <a:lnTo>
                    <a:pt x="494297" y="0"/>
                  </a:lnTo>
                  <a:close/>
                </a:path>
              </a:pathLst>
            </a:custGeom>
            <a:solidFill>
              <a:srgbClr val="CA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97428" y="2082648"/>
              <a:ext cx="1682750" cy="972185"/>
            </a:xfrm>
            <a:custGeom>
              <a:avLst/>
              <a:gdLst/>
              <a:ahLst/>
              <a:cxnLst/>
              <a:rect l="l" t="t" r="r" b="b"/>
              <a:pathLst>
                <a:path w="1682750" h="972185">
                  <a:moveTo>
                    <a:pt x="494297" y="0"/>
                  </a:moveTo>
                  <a:lnTo>
                    <a:pt x="1682741" y="689783"/>
                  </a:lnTo>
                  <a:lnTo>
                    <a:pt x="1188444" y="971829"/>
                  </a:lnTo>
                  <a:lnTo>
                    <a:pt x="0" y="282334"/>
                  </a:lnTo>
                  <a:lnTo>
                    <a:pt x="494297" y="0"/>
                  </a:lnTo>
                  <a:close/>
                </a:path>
              </a:pathLst>
            </a:custGeom>
            <a:ln w="2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51710" y="2332444"/>
              <a:ext cx="1189990" cy="1765300"/>
            </a:xfrm>
            <a:custGeom>
              <a:avLst/>
              <a:gdLst/>
              <a:ahLst/>
              <a:cxnLst/>
              <a:rect l="l" t="t" r="r" b="b"/>
              <a:pathLst>
                <a:path w="1189989" h="1765300">
                  <a:moveTo>
                    <a:pt x="0" y="0"/>
                  </a:moveTo>
                  <a:lnTo>
                    <a:pt x="1189596" y="689495"/>
                  </a:lnTo>
                  <a:lnTo>
                    <a:pt x="1189596" y="1764986"/>
                  </a:lnTo>
                </a:path>
                <a:path w="1189989" h="1765300">
                  <a:moveTo>
                    <a:pt x="353480" y="265921"/>
                  </a:moveTo>
                  <a:lnTo>
                    <a:pt x="353480" y="265921"/>
                  </a:lnTo>
                  <a:lnTo>
                    <a:pt x="353480" y="1340405"/>
                  </a:lnTo>
                </a:path>
                <a:path w="1189989" h="1765300">
                  <a:moveTo>
                    <a:pt x="657287" y="445457"/>
                  </a:moveTo>
                  <a:lnTo>
                    <a:pt x="657287" y="445457"/>
                  </a:lnTo>
                  <a:lnTo>
                    <a:pt x="657287" y="1519797"/>
                  </a:lnTo>
                </a:path>
                <a:path w="1189989" h="1765300">
                  <a:moveTo>
                    <a:pt x="260611" y="1253876"/>
                  </a:moveTo>
                  <a:lnTo>
                    <a:pt x="260611" y="488650"/>
                  </a:lnTo>
                  <a:lnTo>
                    <a:pt x="37867" y="358929"/>
                  </a:lnTo>
                  <a:lnTo>
                    <a:pt x="37867" y="1123003"/>
                  </a:lnTo>
                  <a:lnTo>
                    <a:pt x="260611" y="1253876"/>
                  </a:lnTo>
                  <a:close/>
                </a:path>
                <a:path w="1189989" h="1765300">
                  <a:moveTo>
                    <a:pt x="1004432" y="1687384"/>
                  </a:moveTo>
                  <a:lnTo>
                    <a:pt x="1004432" y="922878"/>
                  </a:lnTo>
                  <a:lnTo>
                    <a:pt x="781689" y="792437"/>
                  </a:lnTo>
                  <a:lnTo>
                    <a:pt x="781689" y="1557663"/>
                  </a:lnTo>
                  <a:lnTo>
                    <a:pt x="1004432" y="1687384"/>
                  </a:lnTo>
                  <a:close/>
                </a:path>
              </a:pathLst>
            </a:custGeom>
            <a:ln w="13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0150" y="2515665"/>
              <a:ext cx="154467" cy="22587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8629" y="2689731"/>
              <a:ext cx="154467" cy="22486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9090" y="2944854"/>
              <a:ext cx="155763" cy="2245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51702" y="2840904"/>
              <a:ext cx="107960" cy="8751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7253" y="2444542"/>
              <a:ext cx="105801" cy="8722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780902" y="3073771"/>
              <a:ext cx="354330" cy="353060"/>
            </a:xfrm>
            <a:custGeom>
              <a:avLst/>
              <a:gdLst/>
              <a:ahLst/>
              <a:cxnLst/>
              <a:rect l="l" t="t" r="r" b="b"/>
              <a:pathLst>
                <a:path w="354329" h="353060">
                  <a:moveTo>
                    <a:pt x="177676" y="0"/>
                  </a:moveTo>
                  <a:lnTo>
                    <a:pt x="130618" y="6304"/>
                  </a:lnTo>
                  <a:lnTo>
                    <a:pt x="88224" y="24091"/>
                  </a:lnTo>
                  <a:lnTo>
                    <a:pt x="52230" y="51668"/>
                  </a:lnTo>
                  <a:lnTo>
                    <a:pt x="24370" y="87344"/>
                  </a:lnTo>
                  <a:lnTo>
                    <a:pt x="6381" y="129427"/>
                  </a:lnTo>
                  <a:lnTo>
                    <a:pt x="0" y="176225"/>
                  </a:lnTo>
                  <a:lnTo>
                    <a:pt x="6381" y="223172"/>
                  </a:lnTo>
                  <a:lnTo>
                    <a:pt x="24370" y="265297"/>
                  </a:lnTo>
                  <a:lnTo>
                    <a:pt x="52230" y="300943"/>
                  </a:lnTo>
                  <a:lnTo>
                    <a:pt x="88224" y="328454"/>
                  </a:lnTo>
                  <a:lnTo>
                    <a:pt x="130618" y="346175"/>
                  </a:lnTo>
                  <a:lnTo>
                    <a:pt x="177676" y="352450"/>
                  </a:lnTo>
                  <a:lnTo>
                    <a:pt x="224477" y="346175"/>
                  </a:lnTo>
                  <a:lnTo>
                    <a:pt x="266562" y="328454"/>
                  </a:lnTo>
                  <a:lnTo>
                    <a:pt x="302240" y="300943"/>
                  </a:lnTo>
                  <a:lnTo>
                    <a:pt x="329819" y="265297"/>
                  </a:lnTo>
                  <a:lnTo>
                    <a:pt x="347607" y="223172"/>
                  </a:lnTo>
                  <a:lnTo>
                    <a:pt x="353912" y="176225"/>
                  </a:lnTo>
                  <a:lnTo>
                    <a:pt x="347607" y="129427"/>
                  </a:lnTo>
                  <a:lnTo>
                    <a:pt x="329819" y="87344"/>
                  </a:lnTo>
                  <a:lnTo>
                    <a:pt x="302240" y="51668"/>
                  </a:lnTo>
                  <a:lnTo>
                    <a:pt x="266562" y="24091"/>
                  </a:lnTo>
                  <a:lnTo>
                    <a:pt x="224477" y="6304"/>
                  </a:lnTo>
                  <a:lnTo>
                    <a:pt x="177676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80902" y="3073771"/>
              <a:ext cx="354330" cy="353060"/>
            </a:xfrm>
            <a:custGeom>
              <a:avLst/>
              <a:gdLst/>
              <a:ahLst/>
              <a:cxnLst/>
              <a:rect l="l" t="t" r="r" b="b"/>
              <a:pathLst>
                <a:path w="354329" h="353060">
                  <a:moveTo>
                    <a:pt x="177676" y="352450"/>
                  </a:moveTo>
                  <a:lnTo>
                    <a:pt x="224477" y="346175"/>
                  </a:lnTo>
                  <a:lnTo>
                    <a:pt x="266562" y="328454"/>
                  </a:lnTo>
                  <a:lnTo>
                    <a:pt x="302240" y="300943"/>
                  </a:lnTo>
                  <a:lnTo>
                    <a:pt x="329819" y="265297"/>
                  </a:lnTo>
                  <a:lnTo>
                    <a:pt x="347607" y="223172"/>
                  </a:lnTo>
                  <a:lnTo>
                    <a:pt x="353912" y="176225"/>
                  </a:lnTo>
                  <a:lnTo>
                    <a:pt x="347607" y="129427"/>
                  </a:lnTo>
                  <a:lnTo>
                    <a:pt x="329819" y="87344"/>
                  </a:lnTo>
                  <a:lnTo>
                    <a:pt x="302240" y="51668"/>
                  </a:lnTo>
                  <a:lnTo>
                    <a:pt x="266562" y="24091"/>
                  </a:lnTo>
                  <a:lnTo>
                    <a:pt x="224477" y="6304"/>
                  </a:lnTo>
                  <a:lnTo>
                    <a:pt x="177676" y="0"/>
                  </a:lnTo>
                  <a:lnTo>
                    <a:pt x="130618" y="6304"/>
                  </a:lnTo>
                  <a:lnTo>
                    <a:pt x="88224" y="24091"/>
                  </a:lnTo>
                  <a:lnTo>
                    <a:pt x="52230" y="51668"/>
                  </a:lnTo>
                  <a:lnTo>
                    <a:pt x="24370" y="87344"/>
                  </a:lnTo>
                  <a:lnTo>
                    <a:pt x="6381" y="129427"/>
                  </a:lnTo>
                  <a:lnTo>
                    <a:pt x="0" y="176225"/>
                  </a:lnTo>
                  <a:lnTo>
                    <a:pt x="6381" y="223172"/>
                  </a:lnTo>
                  <a:lnTo>
                    <a:pt x="24370" y="265297"/>
                  </a:lnTo>
                  <a:lnTo>
                    <a:pt x="52230" y="300943"/>
                  </a:lnTo>
                  <a:lnTo>
                    <a:pt x="88224" y="328454"/>
                  </a:lnTo>
                  <a:lnTo>
                    <a:pt x="130618" y="346175"/>
                  </a:lnTo>
                  <a:lnTo>
                    <a:pt x="177676" y="352450"/>
                  </a:lnTo>
                  <a:close/>
                </a:path>
              </a:pathLst>
            </a:custGeom>
            <a:ln w="53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93141" y="3084856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4" h="330835">
                  <a:moveTo>
                    <a:pt x="165437" y="330566"/>
                  </a:moveTo>
                  <a:lnTo>
                    <a:pt x="209132" y="324611"/>
                  </a:lnTo>
                  <a:lnTo>
                    <a:pt x="248335" y="307834"/>
                  </a:lnTo>
                  <a:lnTo>
                    <a:pt x="281506" y="281866"/>
                  </a:lnTo>
                  <a:lnTo>
                    <a:pt x="307107" y="248340"/>
                  </a:lnTo>
                  <a:lnTo>
                    <a:pt x="323596" y="208887"/>
                  </a:lnTo>
                  <a:lnTo>
                    <a:pt x="329435" y="165139"/>
                  </a:lnTo>
                  <a:lnTo>
                    <a:pt x="323596" y="121362"/>
                  </a:lnTo>
                  <a:lnTo>
                    <a:pt x="307107" y="81948"/>
                  </a:lnTo>
                  <a:lnTo>
                    <a:pt x="281506" y="48501"/>
                  </a:lnTo>
                  <a:lnTo>
                    <a:pt x="248335" y="22625"/>
                  </a:lnTo>
                  <a:lnTo>
                    <a:pt x="209132" y="5923"/>
                  </a:lnTo>
                  <a:lnTo>
                    <a:pt x="165437" y="0"/>
                  </a:lnTo>
                  <a:lnTo>
                    <a:pt x="121186" y="5923"/>
                  </a:lnTo>
                  <a:lnTo>
                    <a:pt x="81590" y="22625"/>
                  </a:lnTo>
                  <a:lnTo>
                    <a:pt x="48162" y="48501"/>
                  </a:lnTo>
                  <a:lnTo>
                    <a:pt x="22413" y="81948"/>
                  </a:lnTo>
                  <a:lnTo>
                    <a:pt x="5855" y="121362"/>
                  </a:lnTo>
                  <a:lnTo>
                    <a:pt x="0" y="165139"/>
                  </a:lnTo>
                  <a:lnTo>
                    <a:pt x="5855" y="208887"/>
                  </a:lnTo>
                  <a:lnTo>
                    <a:pt x="22413" y="248340"/>
                  </a:lnTo>
                  <a:lnTo>
                    <a:pt x="48162" y="281866"/>
                  </a:lnTo>
                  <a:lnTo>
                    <a:pt x="81590" y="307834"/>
                  </a:lnTo>
                  <a:lnTo>
                    <a:pt x="121186" y="324611"/>
                  </a:lnTo>
                  <a:lnTo>
                    <a:pt x="165437" y="330566"/>
                  </a:lnTo>
                  <a:close/>
                </a:path>
              </a:pathLst>
            </a:custGeom>
            <a:ln w="3175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04947" y="3097670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70">
                  <a:moveTo>
                    <a:pt x="153630" y="0"/>
                  </a:moveTo>
                  <a:lnTo>
                    <a:pt x="104866" y="7742"/>
                  </a:lnTo>
                  <a:lnTo>
                    <a:pt x="62667" y="29320"/>
                  </a:lnTo>
                  <a:lnTo>
                    <a:pt x="29487" y="62259"/>
                  </a:lnTo>
                  <a:lnTo>
                    <a:pt x="7780" y="104085"/>
                  </a:lnTo>
                  <a:lnTo>
                    <a:pt x="0" y="152325"/>
                  </a:lnTo>
                  <a:lnTo>
                    <a:pt x="7780" y="200699"/>
                  </a:lnTo>
                  <a:lnTo>
                    <a:pt x="29487" y="242847"/>
                  </a:lnTo>
                  <a:lnTo>
                    <a:pt x="62667" y="276170"/>
                  </a:lnTo>
                  <a:lnTo>
                    <a:pt x="104866" y="298069"/>
                  </a:lnTo>
                  <a:lnTo>
                    <a:pt x="153630" y="305946"/>
                  </a:lnTo>
                  <a:lnTo>
                    <a:pt x="201873" y="298069"/>
                  </a:lnTo>
                  <a:lnTo>
                    <a:pt x="243702" y="276170"/>
                  </a:lnTo>
                  <a:lnTo>
                    <a:pt x="276644" y="242847"/>
                  </a:lnTo>
                  <a:lnTo>
                    <a:pt x="298223" y="200699"/>
                  </a:lnTo>
                  <a:lnTo>
                    <a:pt x="305966" y="152325"/>
                  </a:lnTo>
                  <a:lnTo>
                    <a:pt x="298223" y="104085"/>
                  </a:lnTo>
                  <a:lnTo>
                    <a:pt x="276644" y="62259"/>
                  </a:lnTo>
                  <a:lnTo>
                    <a:pt x="243702" y="29320"/>
                  </a:lnTo>
                  <a:lnTo>
                    <a:pt x="201873" y="7742"/>
                  </a:lnTo>
                  <a:lnTo>
                    <a:pt x="15363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04947" y="3097670"/>
              <a:ext cx="306070" cy="306070"/>
            </a:xfrm>
            <a:custGeom>
              <a:avLst/>
              <a:gdLst/>
              <a:ahLst/>
              <a:cxnLst/>
              <a:rect l="l" t="t" r="r" b="b"/>
              <a:pathLst>
                <a:path w="306070" h="306070">
                  <a:moveTo>
                    <a:pt x="153630" y="305946"/>
                  </a:moveTo>
                  <a:lnTo>
                    <a:pt x="201873" y="298069"/>
                  </a:lnTo>
                  <a:lnTo>
                    <a:pt x="243702" y="276170"/>
                  </a:lnTo>
                  <a:lnTo>
                    <a:pt x="276644" y="242847"/>
                  </a:lnTo>
                  <a:lnTo>
                    <a:pt x="298223" y="200699"/>
                  </a:lnTo>
                  <a:lnTo>
                    <a:pt x="305966" y="152325"/>
                  </a:lnTo>
                  <a:lnTo>
                    <a:pt x="298223" y="104085"/>
                  </a:lnTo>
                  <a:lnTo>
                    <a:pt x="276644" y="62259"/>
                  </a:lnTo>
                  <a:lnTo>
                    <a:pt x="243702" y="29320"/>
                  </a:lnTo>
                  <a:lnTo>
                    <a:pt x="201873" y="7742"/>
                  </a:lnTo>
                  <a:lnTo>
                    <a:pt x="153630" y="0"/>
                  </a:lnTo>
                  <a:lnTo>
                    <a:pt x="104866" y="7742"/>
                  </a:lnTo>
                  <a:lnTo>
                    <a:pt x="62667" y="29320"/>
                  </a:lnTo>
                  <a:lnTo>
                    <a:pt x="29487" y="62259"/>
                  </a:lnTo>
                  <a:lnTo>
                    <a:pt x="7780" y="104085"/>
                  </a:lnTo>
                  <a:lnTo>
                    <a:pt x="0" y="152325"/>
                  </a:lnTo>
                  <a:lnTo>
                    <a:pt x="7780" y="200699"/>
                  </a:lnTo>
                  <a:lnTo>
                    <a:pt x="29487" y="242847"/>
                  </a:lnTo>
                  <a:lnTo>
                    <a:pt x="62667" y="276170"/>
                  </a:lnTo>
                  <a:lnTo>
                    <a:pt x="104866" y="298069"/>
                  </a:lnTo>
                  <a:lnTo>
                    <a:pt x="153630" y="30594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59463" y="3151661"/>
              <a:ext cx="77373" cy="19695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928198" y="3445802"/>
              <a:ext cx="74930" cy="412115"/>
            </a:xfrm>
            <a:custGeom>
              <a:avLst/>
              <a:gdLst/>
              <a:ahLst/>
              <a:cxnLst/>
              <a:rect l="l" t="t" r="r" b="b"/>
              <a:pathLst>
                <a:path w="74929" h="412114">
                  <a:moveTo>
                    <a:pt x="74727" y="0"/>
                  </a:moveTo>
                  <a:lnTo>
                    <a:pt x="0" y="0"/>
                  </a:lnTo>
                  <a:lnTo>
                    <a:pt x="0" y="379229"/>
                  </a:lnTo>
                  <a:lnTo>
                    <a:pt x="11676" y="402389"/>
                  </a:lnTo>
                  <a:lnTo>
                    <a:pt x="37363" y="411821"/>
                  </a:lnTo>
                  <a:lnTo>
                    <a:pt x="63051" y="405246"/>
                  </a:lnTo>
                  <a:lnTo>
                    <a:pt x="74727" y="380381"/>
                  </a:lnTo>
                  <a:lnTo>
                    <a:pt x="747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37845" y="3465094"/>
              <a:ext cx="40640" cy="362585"/>
            </a:xfrm>
            <a:custGeom>
              <a:avLst/>
              <a:gdLst/>
              <a:ahLst/>
              <a:cxnLst/>
              <a:rect l="l" t="t" r="r" b="b"/>
              <a:pathLst>
                <a:path w="40639" h="362585">
                  <a:moveTo>
                    <a:pt x="40027" y="0"/>
                  </a:moveTo>
                  <a:lnTo>
                    <a:pt x="40027" y="0"/>
                  </a:lnTo>
                  <a:lnTo>
                    <a:pt x="40027" y="362096"/>
                  </a:lnTo>
                </a:path>
                <a:path w="40639" h="362585">
                  <a:moveTo>
                    <a:pt x="0" y="0"/>
                  </a:moveTo>
                  <a:lnTo>
                    <a:pt x="0" y="0"/>
                  </a:lnTo>
                  <a:lnTo>
                    <a:pt x="0" y="362096"/>
                  </a:lnTo>
                </a:path>
                <a:path w="40639" h="362585">
                  <a:moveTo>
                    <a:pt x="18573" y="0"/>
                  </a:moveTo>
                  <a:lnTo>
                    <a:pt x="18573" y="0"/>
                  </a:lnTo>
                  <a:lnTo>
                    <a:pt x="18573" y="362096"/>
                  </a:lnTo>
                </a:path>
                <a:path w="40639" h="362585">
                  <a:moveTo>
                    <a:pt x="0" y="0"/>
                  </a:moveTo>
                  <a:lnTo>
                    <a:pt x="0" y="0"/>
                  </a:lnTo>
                  <a:lnTo>
                    <a:pt x="0" y="362096"/>
                  </a:lnTo>
                </a:path>
                <a:path w="40639" h="362585">
                  <a:moveTo>
                    <a:pt x="18573" y="0"/>
                  </a:moveTo>
                  <a:lnTo>
                    <a:pt x="18573" y="0"/>
                  </a:lnTo>
                  <a:lnTo>
                    <a:pt x="18573" y="362096"/>
                  </a:lnTo>
                </a:path>
                <a:path w="40639" h="362585">
                  <a:moveTo>
                    <a:pt x="8639" y="0"/>
                  </a:moveTo>
                  <a:lnTo>
                    <a:pt x="8639" y="0"/>
                  </a:lnTo>
                  <a:lnTo>
                    <a:pt x="8639" y="362096"/>
                  </a:lnTo>
                </a:path>
              </a:pathLst>
            </a:custGeom>
            <a:ln w="5361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21719" y="3424061"/>
              <a:ext cx="88265" cy="28575"/>
            </a:xfrm>
            <a:custGeom>
              <a:avLst/>
              <a:gdLst/>
              <a:ahLst/>
              <a:cxnLst/>
              <a:rect l="l" t="t" r="r" b="b"/>
              <a:pathLst>
                <a:path w="88264" h="28575">
                  <a:moveTo>
                    <a:pt x="87686" y="0"/>
                  </a:moveTo>
                  <a:lnTo>
                    <a:pt x="0" y="0"/>
                  </a:lnTo>
                  <a:lnTo>
                    <a:pt x="0" y="28219"/>
                  </a:lnTo>
                  <a:lnTo>
                    <a:pt x="87686" y="28219"/>
                  </a:lnTo>
                  <a:lnTo>
                    <a:pt x="87686" y="0"/>
                  </a:lnTo>
                  <a:close/>
                </a:path>
              </a:pathLst>
            </a:custGeom>
            <a:solidFill>
              <a:srgbClr val="C5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21719" y="3424061"/>
              <a:ext cx="88265" cy="28575"/>
            </a:xfrm>
            <a:custGeom>
              <a:avLst/>
              <a:gdLst/>
              <a:ahLst/>
              <a:cxnLst/>
              <a:rect l="l" t="t" r="r" b="b"/>
              <a:pathLst>
                <a:path w="88264" h="28575">
                  <a:moveTo>
                    <a:pt x="0" y="28219"/>
                  </a:moveTo>
                  <a:lnTo>
                    <a:pt x="87686" y="28219"/>
                  </a:lnTo>
                  <a:lnTo>
                    <a:pt x="87686" y="0"/>
                  </a:lnTo>
                  <a:lnTo>
                    <a:pt x="0" y="0"/>
                  </a:lnTo>
                  <a:lnTo>
                    <a:pt x="0" y="28219"/>
                  </a:lnTo>
                  <a:close/>
                </a:path>
              </a:pathLst>
            </a:custGeom>
            <a:ln w="53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96398" y="1268903"/>
              <a:ext cx="6043930" cy="4191000"/>
            </a:xfrm>
            <a:custGeom>
              <a:avLst/>
              <a:gdLst/>
              <a:ahLst/>
              <a:cxnLst/>
              <a:rect l="l" t="t" r="r" b="b"/>
              <a:pathLst>
                <a:path w="6043930" h="4191000">
                  <a:moveTo>
                    <a:pt x="0" y="0"/>
                  </a:moveTo>
                  <a:lnTo>
                    <a:pt x="3097111" y="0"/>
                  </a:lnTo>
                  <a:lnTo>
                    <a:pt x="6043889" y="0"/>
                  </a:lnTo>
                </a:path>
                <a:path w="6043930" h="4191000">
                  <a:moveTo>
                    <a:pt x="3134979" y="3167"/>
                  </a:moveTo>
                  <a:lnTo>
                    <a:pt x="3134979" y="3167"/>
                  </a:lnTo>
                  <a:lnTo>
                    <a:pt x="3134979" y="1365312"/>
                  </a:lnTo>
                </a:path>
                <a:path w="6043930" h="4191000">
                  <a:moveTo>
                    <a:pt x="3134979" y="2828528"/>
                  </a:moveTo>
                  <a:lnTo>
                    <a:pt x="3134979" y="2828528"/>
                  </a:lnTo>
                  <a:lnTo>
                    <a:pt x="3134979" y="4190573"/>
                  </a:lnTo>
                </a:path>
              </a:pathLst>
            </a:custGeom>
            <a:ln w="57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636086" y="2613554"/>
            <a:ext cx="728980" cy="6483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5880">
              <a:lnSpc>
                <a:spcPts val="2455"/>
              </a:lnSpc>
              <a:spcBef>
                <a:spcPts val="90"/>
              </a:spcBef>
            </a:pPr>
            <a:r>
              <a:rPr sz="2050" b="1" spc="-20" dirty="0">
                <a:latin typeface="Times New Roman"/>
                <a:cs typeface="Times New Roman"/>
              </a:rPr>
              <a:t>NIDS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455"/>
              </a:lnSpc>
            </a:pPr>
            <a:r>
              <a:rPr sz="2050" b="1" spc="-10" dirty="0">
                <a:latin typeface="Times New Roman"/>
                <a:cs typeface="Times New Roman"/>
              </a:rPr>
              <a:t>sensor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87920" y="5933929"/>
            <a:ext cx="3566160" cy="3371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257300" algn="l"/>
              </a:tabLst>
            </a:pPr>
            <a:r>
              <a:rPr sz="2050" b="1" dirty="0">
                <a:latin typeface="Times New Roman"/>
                <a:cs typeface="Times New Roman"/>
              </a:rPr>
              <a:t>Figure</a:t>
            </a:r>
            <a:r>
              <a:rPr sz="2050" b="1" spc="-105" dirty="0">
                <a:latin typeface="Times New Roman"/>
                <a:cs typeface="Times New Roman"/>
              </a:rPr>
              <a:t> </a:t>
            </a:r>
            <a:r>
              <a:rPr sz="2050" b="1" spc="-25" dirty="0">
                <a:latin typeface="Times New Roman"/>
                <a:cs typeface="Times New Roman"/>
              </a:rPr>
              <a:t>8.4</a:t>
            </a:r>
            <a:r>
              <a:rPr sz="2050" b="1" dirty="0">
                <a:latin typeface="Times New Roman"/>
                <a:cs typeface="Times New Roman"/>
              </a:rPr>
              <a:t>	Passive</a:t>
            </a:r>
            <a:r>
              <a:rPr sz="2050" b="1" spc="-105" dirty="0">
                <a:latin typeface="Times New Roman"/>
                <a:cs typeface="Times New Roman"/>
              </a:rPr>
              <a:t> </a:t>
            </a:r>
            <a:r>
              <a:rPr sz="2050" b="1" dirty="0">
                <a:latin typeface="Times New Roman"/>
                <a:cs typeface="Times New Roman"/>
              </a:rPr>
              <a:t>NIDS</a:t>
            </a:r>
            <a:r>
              <a:rPr sz="2050" b="1" spc="-110" dirty="0">
                <a:latin typeface="Times New Roman"/>
                <a:cs typeface="Times New Roman"/>
              </a:rPr>
              <a:t> </a:t>
            </a:r>
            <a:r>
              <a:rPr sz="2050" b="1" spc="-10" dirty="0">
                <a:latin typeface="Times New Roman"/>
                <a:cs typeface="Times New Roman"/>
              </a:rPr>
              <a:t>Sensor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24242" y="604198"/>
            <a:ext cx="135699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dirty="0">
                <a:latin typeface="Times New Roman"/>
                <a:cs typeface="Times New Roman"/>
              </a:rPr>
              <a:t>Network</a:t>
            </a:r>
            <a:r>
              <a:rPr sz="1550" b="1" spc="75" dirty="0">
                <a:latin typeface="Times New Roman"/>
                <a:cs typeface="Times New Roman"/>
              </a:rPr>
              <a:t> </a:t>
            </a:r>
            <a:r>
              <a:rPr sz="1550" b="1" spc="-10" dirty="0">
                <a:latin typeface="Times New Roman"/>
                <a:cs typeface="Times New Roman"/>
              </a:rPr>
              <a:t>traffic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024494" y="1518438"/>
            <a:ext cx="2331720" cy="5092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60350">
              <a:lnSpc>
                <a:spcPct val="102600"/>
              </a:lnSpc>
              <a:spcBef>
                <a:spcPts val="85"/>
              </a:spcBef>
            </a:pPr>
            <a:r>
              <a:rPr sz="1550" b="1" dirty="0">
                <a:latin typeface="Times New Roman"/>
                <a:cs typeface="Times New Roman"/>
              </a:rPr>
              <a:t>Monitoring</a:t>
            </a:r>
            <a:r>
              <a:rPr sz="1550" b="1" spc="125" dirty="0">
                <a:latin typeface="Times New Roman"/>
                <a:cs typeface="Times New Roman"/>
              </a:rPr>
              <a:t> </a:t>
            </a:r>
            <a:r>
              <a:rPr sz="1550" b="1" spc="-10" dirty="0">
                <a:latin typeface="Times New Roman"/>
                <a:cs typeface="Times New Roman"/>
              </a:rPr>
              <a:t>interface </a:t>
            </a:r>
            <a:r>
              <a:rPr sz="1550" b="1" dirty="0">
                <a:latin typeface="Times New Roman"/>
                <a:cs typeface="Times New Roman"/>
              </a:rPr>
              <a:t>(no</a:t>
            </a:r>
            <a:r>
              <a:rPr sz="1550" b="1" spc="65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IP,</a:t>
            </a:r>
            <a:r>
              <a:rPr sz="1550" b="1" spc="60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promiscuous</a:t>
            </a:r>
            <a:r>
              <a:rPr sz="1550" b="1" spc="70" dirty="0">
                <a:latin typeface="Times New Roman"/>
                <a:cs typeface="Times New Roman"/>
              </a:rPr>
              <a:t> </a:t>
            </a:r>
            <a:r>
              <a:rPr sz="1550" b="1" spc="-20" dirty="0">
                <a:latin typeface="Times New Roman"/>
                <a:cs typeface="Times New Roman"/>
              </a:rPr>
              <a:t>mode)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24137" y="4564657"/>
            <a:ext cx="1958975" cy="5092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00710" marR="5080" indent="-588645">
              <a:lnSpc>
                <a:spcPct val="102499"/>
              </a:lnSpc>
              <a:spcBef>
                <a:spcPts val="85"/>
              </a:spcBef>
            </a:pPr>
            <a:r>
              <a:rPr sz="1550" b="1" dirty="0">
                <a:latin typeface="Times New Roman"/>
                <a:cs typeface="Times New Roman"/>
              </a:rPr>
              <a:t>Management</a:t>
            </a:r>
            <a:r>
              <a:rPr sz="1550" b="1" spc="145" dirty="0">
                <a:latin typeface="Times New Roman"/>
                <a:cs typeface="Times New Roman"/>
              </a:rPr>
              <a:t> </a:t>
            </a:r>
            <a:r>
              <a:rPr sz="1550" b="1" spc="-10" dirty="0">
                <a:latin typeface="Times New Roman"/>
                <a:cs typeface="Times New Roman"/>
              </a:rPr>
              <a:t>interface </a:t>
            </a:r>
            <a:r>
              <a:rPr sz="1550" b="1" dirty="0">
                <a:latin typeface="Times New Roman"/>
                <a:cs typeface="Times New Roman"/>
              </a:rPr>
              <a:t>(with</a:t>
            </a:r>
            <a:r>
              <a:rPr sz="1550" b="1" spc="50" dirty="0">
                <a:latin typeface="Times New Roman"/>
                <a:cs typeface="Times New Roman"/>
              </a:rPr>
              <a:t> </a:t>
            </a:r>
            <a:r>
              <a:rPr sz="1550" b="1" spc="-25" dirty="0">
                <a:latin typeface="Times New Roman"/>
                <a:cs typeface="Times New Roman"/>
              </a:rPr>
              <a:t>IP)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910033" y="822437"/>
            <a:ext cx="5054600" cy="4545330"/>
            <a:chOff x="1910033" y="822437"/>
            <a:chExt cx="5054600" cy="4545330"/>
          </a:xfrm>
        </p:grpSpPr>
        <p:sp>
          <p:nvSpPr>
            <p:cNvPr id="37" name="object 37"/>
            <p:cNvSpPr/>
            <p:nvPr/>
          </p:nvSpPr>
          <p:spPr>
            <a:xfrm>
              <a:off x="1966493" y="857135"/>
              <a:ext cx="4940935" cy="70485"/>
            </a:xfrm>
            <a:custGeom>
              <a:avLst/>
              <a:gdLst/>
              <a:ahLst/>
              <a:cxnLst/>
              <a:rect l="l" t="t" r="r" b="b"/>
              <a:pathLst>
                <a:path w="4940934" h="70484">
                  <a:moveTo>
                    <a:pt x="84366" y="0"/>
                  </a:moveTo>
                  <a:lnTo>
                    <a:pt x="0" y="35712"/>
                  </a:lnTo>
                  <a:lnTo>
                    <a:pt x="84366" y="69977"/>
                  </a:lnTo>
                  <a:lnTo>
                    <a:pt x="68999" y="35712"/>
                  </a:lnTo>
                  <a:lnTo>
                    <a:pt x="84366" y="0"/>
                  </a:lnTo>
                  <a:close/>
                </a:path>
                <a:path w="4940934" h="70484">
                  <a:moveTo>
                    <a:pt x="4940465" y="35712"/>
                  </a:moveTo>
                  <a:lnTo>
                    <a:pt x="4857102" y="0"/>
                  </a:lnTo>
                  <a:lnTo>
                    <a:pt x="4872507" y="35712"/>
                  </a:lnTo>
                  <a:lnTo>
                    <a:pt x="4857102" y="69977"/>
                  </a:lnTo>
                  <a:lnTo>
                    <a:pt x="4940465" y="357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23694" y="892840"/>
              <a:ext cx="4827270" cy="0"/>
            </a:xfrm>
            <a:custGeom>
              <a:avLst/>
              <a:gdLst/>
              <a:ahLst/>
              <a:cxnLst/>
              <a:rect l="l" t="t" r="r" b="b"/>
              <a:pathLst>
                <a:path w="4827270">
                  <a:moveTo>
                    <a:pt x="0" y="0"/>
                  </a:moveTo>
                  <a:lnTo>
                    <a:pt x="0" y="0"/>
                  </a:lnTo>
                  <a:lnTo>
                    <a:pt x="4827123" y="0"/>
                  </a:lnTo>
                </a:path>
              </a:pathLst>
            </a:custGeom>
            <a:ln w="282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910029" y="822439"/>
              <a:ext cx="5054600" cy="140970"/>
            </a:xfrm>
            <a:custGeom>
              <a:avLst/>
              <a:gdLst/>
              <a:ahLst/>
              <a:cxnLst/>
              <a:rect l="l" t="t" r="r" b="b"/>
              <a:pathLst>
                <a:path w="5054600" h="140969">
                  <a:moveTo>
                    <a:pt x="166560" y="0"/>
                  </a:moveTo>
                  <a:lnTo>
                    <a:pt x="0" y="70408"/>
                  </a:lnTo>
                  <a:lnTo>
                    <a:pt x="166560" y="140525"/>
                  </a:lnTo>
                  <a:lnTo>
                    <a:pt x="137617" y="70408"/>
                  </a:lnTo>
                  <a:lnTo>
                    <a:pt x="166560" y="0"/>
                  </a:lnTo>
                  <a:close/>
                </a:path>
                <a:path w="5054600" h="140969">
                  <a:moveTo>
                    <a:pt x="5054092" y="70408"/>
                  </a:moveTo>
                  <a:lnTo>
                    <a:pt x="4886782" y="0"/>
                  </a:lnTo>
                  <a:lnTo>
                    <a:pt x="4916881" y="70408"/>
                  </a:lnTo>
                  <a:lnTo>
                    <a:pt x="4886782" y="140525"/>
                  </a:lnTo>
                  <a:lnTo>
                    <a:pt x="5054092" y="704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19796" y="2043775"/>
              <a:ext cx="70485" cy="83820"/>
            </a:xfrm>
            <a:custGeom>
              <a:avLst/>
              <a:gdLst/>
              <a:ahLst/>
              <a:cxnLst/>
              <a:rect l="l" t="t" r="r" b="b"/>
              <a:pathLst>
                <a:path w="70485" h="83819">
                  <a:moveTo>
                    <a:pt x="70408" y="0"/>
                  </a:moveTo>
                  <a:lnTo>
                    <a:pt x="35708" y="15261"/>
                  </a:lnTo>
                  <a:lnTo>
                    <a:pt x="0" y="0"/>
                  </a:lnTo>
                  <a:lnTo>
                    <a:pt x="35708" y="83217"/>
                  </a:lnTo>
                  <a:lnTo>
                    <a:pt x="70408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14355" y="1456790"/>
              <a:ext cx="1041400" cy="614680"/>
            </a:xfrm>
            <a:custGeom>
              <a:avLst/>
              <a:gdLst/>
              <a:ahLst/>
              <a:cxnLst/>
              <a:rect l="l" t="t" r="r" b="b"/>
              <a:pathLst>
                <a:path w="1041400" h="614680">
                  <a:moveTo>
                    <a:pt x="0" y="0"/>
                  </a:moveTo>
                  <a:lnTo>
                    <a:pt x="625754" y="0"/>
                  </a:lnTo>
                  <a:lnTo>
                    <a:pt x="681929" y="2800"/>
                  </a:lnTo>
                  <a:lnTo>
                    <a:pt x="735865" y="10960"/>
                  </a:lnTo>
                  <a:lnTo>
                    <a:pt x="787059" y="24113"/>
                  </a:lnTo>
                  <a:lnTo>
                    <a:pt x="835006" y="41896"/>
                  </a:lnTo>
                  <a:lnTo>
                    <a:pt x="879201" y="63945"/>
                  </a:lnTo>
                  <a:lnTo>
                    <a:pt x="919140" y="89894"/>
                  </a:lnTo>
                  <a:lnTo>
                    <a:pt x="954318" y="119379"/>
                  </a:lnTo>
                  <a:lnTo>
                    <a:pt x="984232" y="152037"/>
                  </a:lnTo>
                  <a:lnTo>
                    <a:pt x="1008376" y="187502"/>
                  </a:lnTo>
                  <a:lnTo>
                    <a:pt x="1026247" y="225410"/>
                  </a:lnTo>
                  <a:lnTo>
                    <a:pt x="1037339" y="265397"/>
                  </a:lnTo>
                  <a:lnTo>
                    <a:pt x="1041148" y="307098"/>
                  </a:lnTo>
                  <a:lnTo>
                    <a:pt x="1041148" y="614052"/>
                  </a:lnTo>
                </a:path>
              </a:pathLst>
            </a:custGeom>
            <a:ln w="2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85384" y="2016852"/>
              <a:ext cx="140970" cy="168275"/>
            </a:xfrm>
            <a:custGeom>
              <a:avLst/>
              <a:gdLst/>
              <a:ahLst/>
              <a:cxnLst/>
              <a:rect l="l" t="t" r="r" b="b"/>
              <a:pathLst>
                <a:path w="140970" h="168275">
                  <a:moveTo>
                    <a:pt x="140528" y="0"/>
                  </a:moveTo>
                  <a:lnTo>
                    <a:pt x="70120" y="30090"/>
                  </a:lnTo>
                  <a:lnTo>
                    <a:pt x="0" y="0"/>
                  </a:lnTo>
                  <a:lnTo>
                    <a:pt x="70120" y="167730"/>
                  </a:lnTo>
                  <a:lnTo>
                    <a:pt x="140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71255" y="2043775"/>
              <a:ext cx="70485" cy="83820"/>
            </a:xfrm>
            <a:custGeom>
              <a:avLst/>
              <a:gdLst/>
              <a:ahLst/>
              <a:cxnLst/>
              <a:rect l="l" t="t" r="r" b="b"/>
              <a:pathLst>
                <a:path w="70485" h="83819">
                  <a:moveTo>
                    <a:pt x="70408" y="0"/>
                  </a:moveTo>
                  <a:lnTo>
                    <a:pt x="35708" y="15261"/>
                  </a:lnTo>
                  <a:lnTo>
                    <a:pt x="0" y="0"/>
                  </a:lnTo>
                  <a:lnTo>
                    <a:pt x="35708" y="83217"/>
                  </a:lnTo>
                  <a:lnTo>
                    <a:pt x="70408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806963" y="1456790"/>
              <a:ext cx="1040765" cy="614680"/>
            </a:xfrm>
            <a:custGeom>
              <a:avLst/>
              <a:gdLst/>
              <a:ahLst/>
              <a:cxnLst/>
              <a:rect l="l" t="t" r="r" b="b"/>
              <a:pathLst>
                <a:path w="1040764" h="614680">
                  <a:moveTo>
                    <a:pt x="1040140" y="0"/>
                  </a:moveTo>
                  <a:lnTo>
                    <a:pt x="415394" y="0"/>
                  </a:lnTo>
                  <a:lnTo>
                    <a:pt x="359249" y="2800"/>
                  </a:lnTo>
                  <a:lnTo>
                    <a:pt x="305332" y="10960"/>
                  </a:lnTo>
                  <a:lnTo>
                    <a:pt x="254149" y="24113"/>
                  </a:lnTo>
                  <a:lnTo>
                    <a:pt x="206206" y="41896"/>
                  </a:lnTo>
                  <a:lnTo>
                    <a:pt x="162008" y="63945"/>
                  </a:lnTo>
                  <a:lnTo>
                    <a:pt x="122062" y="89894"/>
                  </a:lnTo>
                  <a:lnTo>
                    <a:pt x="86873" y="119379"/>
                  </a:lnTo>
                  <a:lnTo>
                    <a:pt x="56948" y="152037"/>
                  </a:lnTo>
                  <a:lnTo>
                    <a:pt x="32792" y="187502"/>
                  </a:lnTo>
                  <a:lnTo>
                    <a:pt x="14911" y="225410"/>
                  </a:lnTo>
                  <a:lnTo>
                    <a:pt x="3812" y="265397"/>
                  </a:lnTo>
                  <a:lnTo>
                    <a:pt x="0" y="307098"/>
                  </a:lnTo>
                  <a:lnTo>
                    <a:pt x="0" y="614052"/>
                  </a:lnTo>
                </a:path>
              </a:pathLst>
            </a:custGeom>
            <a:ln w="282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36555" y="2016852"/>
              <a:ext cx="140970" cy="168275"/>
            </a:xfrm>
            <a:custGeom>
              <a:avLst/>
              <a:gdLst/>
              <a:ahLst/>
              <a:cxnLst/>
              <a:rect l="l" t="t" r="r" b="b"/>
              <a:pathLst>
                <a:path w="140970" h="168275">
                  <a:moveTo>
                    <a:pt x="140960" y="0"/>
                  </a:moveTo>
                  <a:lnTo>
                    <a:pt x="70408" y="30090"/>
                  </a:lnTo>
                  <a:lnTo>
                    <a:pt x="0" y="0"/>
                  </a:lnTo>
                  <a:lnTo>
                    <a:pt x="70408" y="167730"/>
                  </a:lnTo>
                  <a:lnTo>
                    <a:pt x="14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06963" y="4501568"/>
              <a:ext cx="0" cy="752475"/>
            </a:xfrm>
            <a:custGeom>
              <a:avLst/>
              <a:gdLst/>
              <a:ahLst/>
              <a:cxnLst/>
              <a:rect l="l" t="t" r="r" b="b"/>
              <a:pathLst>
                <a:path h="752475">
                  <a:moveTo>
                    <a:pt x="0" y="0"/>
                  </a:moveTo>
                  <a:lnTo>
                    <a:pt x="0" y="0"/>
                  </a:lnTo>
                  <a:lnTo>
                    <a:pt x="0" y="752397"/>
                  </a:lnTo>
                </a:path>
              </a:pathLst>
            </a:custGeom>
            <a:ln w="282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736554" y="4388268"/>
              <a:ext cx="140970" cy="979805"/>
            </a:xfrm>
            <a:custGeom>
              <a:avLst/>
              <a:gdLst/>
              <a:ahLst/>
              <a:cxnLst/>
              <a:rect l="l" t="t" r="r" b="b"/>
              <a:pathLst>
                <a:path w="140970" h="979804">
                  <a:moveTo>
                    <a:pt x="140957" y="811745"/>
                  </a:moveTo>
                  <a:lnTo>
                    <a:pt x="70408" y="842124"/>
                  </a:lnTo>
                  <a:lnTo>
                    <a:pt x="0" y="811745"/>
                  </a:lnTo>
                  <a:lnTo>
                    <a:pt x="70408" y="979373"/>
                  </a:lnTo>
                  <a:lnTo>
                    <a:pt x="140957" y="811745"/>
                  </a:lnTo>
                  <a:close/>
                </a:path>
                <a:path w="140970" h="979804">
                  <a:moveTo>
                    <a:pt x="140957" y="166573"/>
                  </a:moveTo>
                  <a:lnTo>
                    <a:pt x="70408" y="0"/>
                  </a:lnTo>
                  <a:lnTo>
                    <a:pt x="0" y="166573"/>
                  </a:lnTo>
                  <a:lnTo>
                    <a:pt x="70408" y="137350"/>
                  </a:lnTo>
                  <a:lnTo>
                    <a:pt x="140957" y="1665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1459" y="332231"/>
            <a:ext cx="8551545" cy="6022975"/>
            <a:chOff x="251459" y="332231"/>
            <a:chExt cx="8551545" cy="6022975"/>
          </a:xfrm>
        </p:grpSpPr>
        <p:sp>
          <p:nvSpPr>
            <p:cNvPr id="3" name="object 3"/>
            <p:cNvSpPr/>
            <p:nvPr/>
          </p:nvSpPr>
          <p:spPr>
            <a:xfrm>
              <a:off x="251459" y="332231"/>
              <a:ext cx="8551545" cy="6022975"/>
            </a:xfrm>
            <a:custGeom>
              <a:avLst/>
              <a:gdLst/>
              <a:ahLst/>
              <a:cxnLst/>
              <a:rect l="l" t="t" r="r" b="b"/>
              <a:pathLst>
                <a:path w="8551545" h="6022975">
                  <a:moveTo>
                    <a:pt x="8551164" y="0"/>
                  </a:moveTo>
                  <a:lnTo>
                    <a:pt x="0" y="0"/>
                  </a:lnTo>
                  <a:lnTo>
                    <a:pt x="0" y="6022848"/>
                  </a:lnTo>
                  <a:lnTo>
                    <a:pt x="8551164" y="6022848"/>
                  </a:lnTo>
                  <a:lnTo>
                    <a:pt x="8551164" y="0"/>
                  </a:lnTo>
                  <a:close/>
                </a:path>
              </a:pathLst>
            </a:custGeom>
            <a:solidFill>
              <a:srgbClr val="E8E4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45264" y="1827221"/>
              <a:ext cx="493395" cy="756285"/>
            </a:xfrm>
            <a:custGeom>
              <a:avLst/>
              <a:gdLst/>
              <a:ahLst/>
              <a:cxnLst/>
              <a:rect l="l" t="t" r="r" b="b"/>
              <a:pathLst>
                <a:path w="493395" h="756285">
                  <a:moveTo>
                    <a:pt x="212673" y="0"/>
                  </a:moveTo>
                  <a:lnTo>
                    <a:pt x="167884" y="667"/>
                  </a:lnTo>
                  <a:lnTo>
                    <a:pt x="151186" y="5936"/>
                  </a:lnTo>
                  <a:lnTo>
                    <a:pt x="142449" y="7437"/>
                  </a:lnTo>
                  <a:lnTo>
                    <a:pt x="86934" y="34081"/>
                  </a:lnTo>
                  <a:lnTo>
                    <a:pt x="44880" y="74161"/>
                  </a:lnTo>
                  <a:lnTo>
                    <a:pt x="8961" y="140639"/>
                  </a:lnTo>
                  <a:lnTo>
                    <a:pt x="0" y="183273"/>
                  </a:lnTo>
                  <a:lnTo>
                    <a:pt x="512" y="225094"/>
                  </a:lnTo>
                  <a:lnTo>
                    <a:pt x="9649" y="264991"/>
                  </a:lnTo>
                  <a:lnTo>
                    <a:pt x="26563" y="301853"/>
                  </a:lnTo>
                  <a:lnTo>
                    <a:pt x="50407" y="334571"/>
                  </a:lnTo>
                  <a:lnTo>
                    <a:pt x="80331" y="362034"/>
                  </a:lnTo>
                  <a:lnTo>
                    <a:pt x="115487" y="383133"/>
                  </a:lnTo>
                  <a:lnTo>
                    <a:pt x="155027" y="396756"/>
                  </a:lnTo>
                  <a:lnTo>
                    <a:pt x="198104" y="401795"/>
                  </a:lnTo>
                  <a:lnTo>
                    <a:pt x="243868" y="397138"/>
                  </a:lnTo>
                  <a:lnTo>
                    <a:pt x="259608" y="430241"/>
                  </a:lnTo>
                  <a:lnTo>
                    <a:pt x="274645" y="463385"/>
                  </a:lnTo>
                  <a:lnTo>
                    <a:pt x="304162" y="529295"/>
                  </a:lnTo>
                  <a:lnTo>
                    <a:pt x="306739" y="534339"/>
                  </a:lnTo>
                  <a:lnTo>
                    <a:pt x="302593" y="537142"/>
                  </a:lnTo>
                  <a:lnTo>
                    <a:pt x="298590" y="543605"/>
                  </a:lnTo>
                  <a:lnTo>
                    <a:pt x="295953" y="548912"/>
                  </a:lnTo>
                  <a:lnTo>
                    <a:pt x="295375" y="554387"/>
                  </a:lnTo>
                  <a:lnTo>
                    <a:pt x="297550" y="561354"/>
                  </a:lnTo>
                  <a:lnTo>
                    <a:pt x="318038" y="606087"/>
                  </a:lnTo>
                  <a:lnTo>
                    <a:pt x="337391" y="651378"/>
                  </a:lnTo>
                  <a:lnTo>
                    <a:pt x="356996" y="696522"/>
                  </a:lnTo>
                  <a:lnTo>
                    <a:pt x="378240" y="740814"/>
                  </a:lnTo>
                  <a:lnTo>
                    <a:pt x="403568" y="755834"/>
                  </a:lnTo>
                  <a:lnTo>
                    <a:pt x="428478" y="753007"/>
                  </a:lnTo>
                  <a:lnTo>
                    <a:pt x="456003" y="741963"/>
                  </a:lnTo>
                  <a:lnTo>
                    <a:pt x="479641" y="724655"/>
                  </a:lnTo>
                  <a:lnTo>
                    <a:pt x="492889" y="703039"/>
                  </a:lnTo>
                  <a:lnTo>
                    <a:pt x="492417" y="691113"/>
                  </a:lnTo>
                  <a:lnTo>
                    <a:pt x="487775" y="678084"/>
                  </a:lnTo>
                  <a:lnTo>
                    <a:pt x="475854" y="654054"/>
                  </a:lnTo>
                  <a:lnTo>
                    <a:pt x="462029" y="621397"/>
                  </a:lnTo>
                  <a:lnTo>
                    <a:pt x="442583" y="576150"/>
                  </a:lnTo>
                  <a:lnTo>
                    <a:pt x="422317" y="532837"/>
                  </a:lnTo>
                  <a:lnTo>
                    <a:pt x="399847" y="501404"/>
                  </a:lnTo>
                  <a:lnTo>
                    <a:pt x="393944" y="500305"/>
                  </a:lnTo>
                  <a:lnTo>
                    <a:pt x="388651" y="498430"/>
                  </a:lnTo>
                  <a:lnTo>
                    <a:pt x="384292" y="491520"/>
                  </a:lnTo>
                  <a:lnTo>
                    <a:pt x="370290" y="458498"/>
                  </a:lnTo>
                  <a:lnTo>
                    <a:pt x="339219" y="392623"/>
                  </a:lnTo>
                  <a:lnTo>
                    <a:pt x="325343" y="358466"/>
                  </a:lnTo>
                  <a:lnTo>
                    <a:pt x="354723" y="330563"/>
                  </a:lnTo>
                  <a:lnTo>
                    <a:pt x="376763" y="299346"/>
                  </a:lnTo>
                  <a:lnTo>
                    <a:pt x="391734" y="265736"/>
                  </a:lnTo>
                  <a:lnTo>
                    <a:pt x="399911" y="230650"/>
                  </a:lnTo>
                  <a:lnTo>
                    <a:pt x="401565" y="195006"/>
                  </a:lnTo>
                  <a:lnTo>
                    <a:pt x="396968" y="159724"/>
                  </a:lnTo>
                  <a:lnTo>
                    <a:pt x="370114" y="93915"/>
                  </a:lnTo>
                  <a:lnTo>
                    <a:pt x="321528" y="40572"/>
                  </a:lnTo>
                  <a:lnTo>
                    <a:pt x="253392" y="7040"/>
                  </a:lnTo>
                  <a:lnTo>
                    <a:pt x="212673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57594" y="1833485"/>
              <a:ext cx="382905" cy="217170"/>
            </a:xfrm>
            <a:custGeom>
              <a:avLst/>
              <a:gdLst/>
              <a:ahLst/>
              <a:cxnLst/>
              <a:rect l="l" t="t" r="r" b="b"/>
              <a:pathLst>
                <a:path w="382904" h="217169">
                  <a:moveTo>
                    <a:pt x="169421" y="0"/>
                  </a:moveTo>
                  <a:lnTo>
                    <a:pt x="123451" y="10400"/>
                  </a:lnTo>
                  <a:lnTo>
                    <a:pt x="80900" y="31212"/>
                  </a:lnTo>
                  <a:lnTo>
                    <a:pt x="44392" y="61095"/>
                  </a:lnTo>
                  <a:lnTo>
                    <a:pt x="16550" y="98705"/>
                  </a:lnTo>
                  <a:lnTo>
                    <a:pt x="0" y="142702"/>
                  </a:lnTo>
                  <a:lnTo>
                    <a:pt x="5043" y="141021"/>
                  </a:lnTo>
                  <a:lnTo>
                    <a:pt x="8405" y="143487"/>
                  </a:lnTo>
                  <a:lnTo>
                    <a:pt x="13448" y="144383"/>
                  </a:lnTo>
                  <a:lnTo>
                    <a:pt x="32300" y="101091"/>
                  </a:lnTo>
                  <a:lnTo>
                    <a:pt x="58612" y="66479"/>
                  </a:lnTo>
                  <a:lnTo>
                    <a:pt x="92657" y="39433"/>
                  </a:lnTo>
                  <a:lnTo>
                    <a:pt x="134708" y="18840"/>
                  </a:lnTo>
                  <a:lnTo>
                    <a:pt x="142217" y="19737"/>
                  </a:lnTo>
                  <a:lnTo>
                    <a:pt x="147260" y="13011"/>
                  </a:lnTo>
                  <a:lnTo>
                    <a:pt x="154769" y="14692"/>
                  </a:lnTo>
                  <a:lnTo>
                    <a:pt x="169166" y="11370"/>
                  </a:lnTo>
                  <a:lnTo>
                    <a:pt x="187998" y="10811"/>
                  </a:lnTo>
                  <a:lnTo>
                    <a:pt x="260507" y="24849"/>
                  </a:lnTo>
                  <a:lnTo>
                    <a:pt x="294913" y="45700"/>
                  </a:lnTo>
                  <a:lnTo>
                    <a:pt x="324276" y="73382"/>
                  </a:lnTo>
                  <a:lnTo>
                    <a:pt x="346746" y="104815"/>
                  </a:lnTo>
                  <a:lnTo>
                    <a:pt x="361931" y="141357"/>
                  </a:lnTo>
                  <a:lnTo>
                    <a:pt x="368375" y="180589"/>
                  </a:lnTo>
                  <a:lnTo>
                    <a:pt x="369496" y="188099"/>
                  </a:lnTo>
                  <a:lnTo>
                    <a:pt x="369496" y="204241"/>
                  </a:lnTo>
                  <a:lnTo>
                    <a:pt x="368375" y="205810"/>
                  </a:lnTo>
                  <a:lnTo>
                    <a:pt x="368375" y="208388"/>
                  </a:lnTo>
                  <a:lnTo>
                    <a:pt x="370393" y="213320"/>
                  </a:lnTo>
                  <a:lnTo>
                    <a:pt x="376220" y="211751"/>
                  </a:lnTo>
                  <a:lnTo>
                    <a:pt x="380367" y="216683"/>
                  </a:lnTo>
                  <a:lnTo>
                    <a:pt x="382048" y="216683"/>
                  </a:lnTo>
                  <a:lnTo>
                    <a:pt x="382832" y="205810"/>
                  </a:lnTo>
                  <a:lnTo>
                    <a:pt x="382048" y="204241"/>
                  </a:lnTo>
                  <a:lnTo>
                    <a:pt x="382566" y="190396"/>
                  </a:lnTo>
                  <a:lnTo>
                    <a:pt x="377901" y="149428"/>
                  </a:lnTo>
                  <a:lnTo>
                    <a:pt x="363019" y="105189"/>
                  </a:lnTo>
                  <a:lnTo>
                    <a:pt x="336631" y="67121"/>
                  </a:lnTo>
                  <a:lnTo>
                    <a:pt x="301511" y="36366"/>
                  </a:lnTo>
                  <a:lnTo>
                    <a:pt x="260437" y="14063"/>
                  </a:lnTo>
                  <a:lnTo>
                    <a:pt x="216184" y="1353"/>
                  </a:lnTo>
                  <a:lnTo>
                    <a:pt x="169421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70937" y="1852860"/>
              <a:ext cx="349250" cy="34925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172484" y="0"/>
                  </a:moveTo>
                  <a:lnTo>
                    <a:pt x="134419" y="5535"/>
                  </a:lnTo>
                  <a:lnTo>
                    <a:pt x="94356" y="19754"/>
                  </a:lnTo>
                  <a:lnTo>
                    <a:pt x="59831" y="40749"/>
                  </a:lnTo>
                  <a:lnTo>
                    <a:pt x="14802" y="98527"/>
                  </a:lnTo>
                  <a:lnTo>
                    <a:pt x="0" y="168261"/>
                  </a:lnTo>
                  <a:lnTo>
                    <a:pt x="3257" y="204202"/>
                  </a:lnTo>
                  <a:lnTo>
                    <a:pt x="29737" y="271414"/>
                  </a:lnTo>
                  <a:lnTo>
                    <a:pt x="81035" y="323307"/>
                  </a:lnTo>
                  <a:lnTo>
                    <a:pt x="115314" y="340099"/>
                  </a:lnTo>
                  <a:lnTo>
                    <a:pt x="154986" y="348969"/>
                  </a:lnTo>
                  <a:lnTo>
                    <a:pt x="185666" y="349222"/>
                  </a:lnTo>
                  <a:lnTo>
                    <a:pt x="216345" y="344598"/>
                  </a:lnTo>
                  <a:lnTo>
                    <a:pt x="272661" y="318704"/>
                  </a:lnTo>
                  <a:lnTo>
                    <a:pt x="303140" y="291264"/>
                  </a:lnTo>
                  <a:lnTo>
                    <a:pt x="340327" y="229064"/>
                  </a:lnTo>
                  <a:lnTo>
                    <a:pt x="348939" y="162958"/>
                  </a:lnTo>
                  <a:lnTo>
                    <a:pt x="343699" y="130637"/>
                  </a:lnTo>
                  <a:lnTo>
                    <a:pt x="316465" y="71847"/>
                  </a:lnTo>
                  <a:lnTo>
                    <a:pt x="270012" y="26716"/>
                  </a:lnTo>
                  <a:lnTo>
                    <a:pt x="208083" y="2270"/>
                  </a:lnTo>
                  <a:lnTo>
                    <a:pt x="172484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83575" y="1862436"/>
              <a:ext cx="321310" cy="325755"/>
            </a:xfrm>
            <a:custGeom>
              <a:avLst/>
              <a:gdLst/>
              <a:ahLst/>
              <a:cxnLst/>
              <a:rect l="l" t="t" r="r" b="b"/>
              <a:pathLst>
                <a:path w="321309" h="325755">
                  <a:moveTo>
                    <a:pt x="156464" y="0"/>
                  </a:moveTo>
                  <a:lnTo>
                    <a:pt x="119266" y="6460"/>
                  </a:lnTo>
                  <a:lnTo>
                    <a:pt x="80037" y="22732"/>
                  </a:lnTo>
                  <a:lnTo>
                    <a:pt x="74210" y="27776"/>
                  </a:lnTo>
                  <a:lnTo>
                    <a:pt x="42707" y="52497"/>
                  </a:lnTo>
                  <a:lnTo>
                    <a:pt x="20257" y="80873"/>
                  </a:lnTo>
                  <a:lnTo>
                    <a:pt x="6231" y="111812"/>
                  </a:lnTo>
                  <a:lnTo>
                    <a:pt x="0" y="144221"/>
                  </a:lnTo>
                  <a:lnTo>
                    <a:pt x="935" y="177011"/>
                  </a:lnTo>
                  <a:lnTo>
                    <a:pt x="21789" y="239364"/>
                  </a:lnTo>
                  <a:lnTo>
                    <a:pt x="63762" y="290140"/>
                  </a:lnTo>
                  <a:lnTo>
                    <a:pt x="121825" y="320607"/>
                  </a:lnTo>
                  <a:lnTo>
                    <a:pt x="155318" y="325496"/>
                  </a:lnTo>
                  <a:lnTo>
                    <a:pt x="190947" y="322034"/>
                  </a:lnTo>
                  <a:lnTo>
                    <a:pt x="228083" y="309128"/>
                  </a:lnTo>
                  <a:lnTo>
                    <a:pt x="262722" y="287988"/>
                  </a:lnTo>
                  <a:lnTo>
                    <a:pt x="306933" y="233405"/>
                  </a:lnTo>
                  <a:lnTo>
                    <a:pt x="321047" y="169739"/>
                  </a:lnTo>
                  <a:lnTo>
                    <a:pt x="318067" y="137246"/>
                  </a:lnTo>
                  <a:lnTo>
                    <a:pt x="294530" y="76433"/>
                  </a:lnTo>
                  <a:lnTo>
                    <a:pt x="250887" y="28507"/>
                  </a:lnTo>
                  <a:lnTo>
                    <a:pt x="191133" y="2253"/>
                  </a:lnTo>
                  <a:lnTo>
                    <a:pt x="156464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90431" y="1869363"/>
              <a:ext cx="307975" cy="310515"/>
            </a:xfrm>
            <a:custGeom>
              <a:avLst/>
              <a:gdLst/>
              <a:ahLst/>
              <a:cxnLst/>
              <a:rect l="l" t="t" r="r" b="b"/>
              <a:pathLst>
                <a:path w="307975" h="310514">
                  <a:moveTo>
                    <a:pt x="161381" y="0"/>
                  </a:moveTo>
                  <a:lnTo>
                    <a:pt x="150768" y="33"/>
                  </a:lnTo>
                  <a:lnTo>
                    <a:pt x="140102" y="1106"/>
                  </a:lnTo>
                  <a:lnTo>
                    <a:pt x="118570" y="4147"/>
                  </a:lnTo>
                  <a:lnTo>
                    <a:pt x="115208" y="6613"/>
                  </a:lnTo>
                  <a:lnTo>
                    <a:pt x="111061" y="6613"/>
                  </a:lnTo>
                  <a:lnTo>
                    <a:pt x="66727" y="27553"/>
                  </a:lnTo>
                  <a:lnTo>
                    <a:pt x="34461" y="56550"/>
                  </a:lnTo>
                  <a:lnTo>
                    <a:pt x="11693" y="93450"/>
                  </a:lnTo>
                  <a:lnTo>
                    <a:pt x="0" y="137201"/>
                  </a:lnTo>
                  <a:lnTo>
                    <a:pt x="1555" y="184698"/>
                  </a:lnTo>
                  <a:lnTo>
                    <a:pt x="16325" y="227254"/>
                  </a:lnTo>
                  <a:lnTo>
                    <a:pt x="42033" y="262975"/>
                  </a:lnTo>
                  <a:lnTo>
                    <a:pt x="76400" y="289967"/>
                  </a:lnTo>
                  <a:lnTo>
                    <a:pt x="117148" y="306334"/>
                  </a:lnTo>
                  <a:lnTo>
                    <a:pt x="161999" y="310185"/>
                  </a:lnTo>
                  <a:lnTo>
                    <a:pt x="208675" y="299623"/>
                  </a:lnTo>
                  <a:lnTo>
                    <a:pt x="246016" y="279497"/>
                  </a:lnTo>
                  <a:lnTo>
                    <a:pt x="274297" y="252845"/>
                  </a:lnTo>
                  <a:lnTo>
                    <a:pt x="304804" y="186787"/>
                  </a:lnTo>
                  <a:lnTo>
                    <a:pt x="307593" y="150793"/>
                  </a:lnTo>
                  <a:lnTo>
                    <a:pt x="302447" y="115097"/>
                  </a:lnTo>
                  <a:lnTo>
                    <a:pt x="269476" y="51420"/>
                  </a:lnTo>
                  <a:lnTo>
                    <a:pt x="208144" y="9404"/>
                  </a:lnTo>
                  <a:lnTo>
                    <a:pt x="167545" y="784"/>
                  </a:lnTo>
                  <a:lnTo>
                    <a:pt x="165864" y="3250"/>
                  </a:lnTo>
                  <a:lnTo>
                    <a:pt x="163398" y="1681"/>
                  </a:lnTo>
                  <a:lnTo>
                    <a:pt x="161381" y="0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7260" y="1947492"/>
              <a:ext cx="131010" cy="9852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450074" y="1999056"/>
              <a:ext cx="382905" cy="223520"/>
            </a:xfrm>
            <a:custGeom>
              <a:avLst/>
              <a:gdLst/>
              <a:ahLst/>
              <a:cxnLst/>
              <a:rect l="l" t="t" r="r" b="b"/>
              <a:pathLst>
                <a:path w="382904" h="223519">
                  <a:moveTo>
                    <a:pt x="15925" y="0"/>
                  </a:moveTo>
                  <a:lnTo>
                    <a:pt x="12560" y="3251"/>
                  </a:lnTo>
                  <a:lnTo>
                    <a:pt x="6731" y="3251"/>
                  </a:lnTo>
                  <a:lnTo>
                    <a:pt x="2578" y="2476"/>
                  </a:lnTo>
                  <a:lnTo>
                    <a:pt x="0" y="9982"/>
                  </a:lnTo>
                  <a:lnTo>
                    <a:pt x="0" y="25781"/>
                  </a:lnTo>
                  <a:lnTo>
                    <a:pt x="5829" y="24104"/>
                  </a:lnTo>
                  <a:lnTo>
                    <a:pt x="9194" y="24104"/>
                  </a:lnTo>
                  <a:lnTo>
                    <a:pt x="14236" y="27470"/>
                  </a:lnTo>
                  <a:lnTo>
                    <a:pt x="15925" y="0"/>
                  </a:lnTo>
                  <a:close/>
                </a:path>
                <a:path w="382904" h="223519">
                  <a:moveTo>
                    <a:pt x="303606" y="190792"/>
                  </a:moveTo>
                  <a:lnTo>
                    <a:pt x="299351" y="187540"/>
                  </a:lnTo>
                  <a:lnTo>
                    <a:pt x="300240" y="181711"/>
                  </a:lnTo>
                  <a:lnTo>
                    <a:pt x="299351" y="176657"/>
                  </a:lnTo>
                  <a:lnTo>
                    <a:pt x="255130" y="198374"/>
                  </a:lnTo>
                  <a:lnTo>
                    <a:pt x="208140" y="207987"/>
                  </a:lnTo>
                  <a:lnTo>
                    <a:pt x="160934" y="205651"/>
                  </a:lnTo>
                  <a:lnTo>
                    <a:pt x="116090" y="191528"/>
                  </a:lnTo>
                  <a:lnTo>
                    <a:pt x="76161" y="165747"/>
                  </a:lnTo>
                  <a:lnTo>
                    <a:pt x="43713" y="128460"/>
                  </a:lnTo>
                  <a:lnTo>
                    <a:pt x="42926" y="132943"/>
                  </a:lnTo>
                  <a:lnTo>
                    <a:pt x="39560" y="137985"/>
                  </a:lnTo>
                  <a:lnTo>
                    <a:pt x="34518" y="138772"/>
                  </a:lnTo>
                  <a:lnTo>
                    <a:pt x="61798" y="172097"/>
                  </a:lnTo>
                  <a:lnTo>
                    <a:pt x="96735" y="197561"/>
                  </a:lnTo>
                  <a:lnTo>
                    <a:pt x="136944" y="214706"/>
                  </a:lnTo>
                  <a:lnTo>
                    <a:pt x="180098" y="223062"/>
                  </a:lnTo>
                  <a:lnTo>
                    <a:pt x="223837" y="222186"/>
                  </a:lnTo>
                  <a:lnTo>
                    <a:pt x="265785" y="211582"/>
                  </a:lnTo>
                  <a:lnTo>
                    <a:pt x="303606" y="190792"/>
                  </a:lnTo>
                  <a:close/>
                </a:path>
                <a:path w="382904" h="223519">
                  <a:moveTo>
                    <a:pt x="382841" y="80594"/>
                  </a:moveTo>
                  <a:lnTo>
                    <a:pt x="379476" y="76454"/>
                  </a:lnTo>
                  <a:lnTo>
                    <a:pt x="375894" y="70624"/>
                  </a:lnTo>
                  <a:lnTo>
                    <a:pt x="373430" y="66471"/>
                  </a:lnTo>
                  <a:lnTo>
                    <a:pt x="370687" y="71843"/>
                  </a:lnTo>
                  <a:lnTo>
                    <a:pt x="367753" y="83578"/>
                  </a:lnTo>
                  <a:lnTo>
                    <a:pt x="365023" y="89001"/>
                  </a:lnTo>
                  <a:lnTo>
                    <a:pt x="370852" y="90690"/>
                  </a:lnTo>
                  <a:lnTo>
                    <a:pt x="375894" y="94830"/>
                  </a:lnTo>
                  <a:lnTo>
                    <a:pt x="375894" y="101003"/>
                  </a:lnTo>
                  <a:lnTo>
                    <a:pt x="378688" y="94830"/>
                  </a:lnTo>
                  <a:lnTo>
                    <a:pt x="381152" y="88112"/>
                  </a:lnTo>
                  <a:lnTo>
                    <a:pt x="382841" y="80594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9193" y="2194095"/>
              <a:ext cx="219434" cy="3789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998660" y="2807180"/>
              <a:ext cx="492759" cy="756285"/>
            </a:xfrm>
            <a:custGeom>
              <a:avLst/>
              <a:gdLst/>
              <a:ahLst/>
              <a:cxnLst/>
              <a:rect l="l" t="t" r="r" b="b"/>
              <a:pathLst>
                <a:path w="492760" h="756285">
                  <a:moveTo>
                    <a:pt x="279301" y="0"/>
                  </a:moveTo>
                  <a:lnTo>
                    <a:pt x="238729" y="6988"/>
                  </a:lnTo>
                  <a:lnTo>
                    <a:pt x="202446" y="20778"/>
                  </a:lnTo>
                  <a:lnTo>
                    <a:pt x="143872" y="65087"/>
                  </a:lnTo>
                  <a:lnTo>
                    <a:pt x="105822" y="125576"/>
                  </a:lnTo>
                  <a:lnTo>
                    <a:pt x="90538" y="194889"/>
                  </a:lnTo>
                  <a:lnTo>
                    <a:pt x="92134" y="230558"/>
                  </a:lnTo>
                  <a:lnTo>
                    <a:pt x="100263" y="265676"/>
                  </a:lnTo>
                  <a:lnTo>
                    <a:pt x="115205" y="299323"/>
                  </a:lnTo>
                  <a:lnTo>
                    <a:pt x="137240" y="330582"/>
                  </a:lnTo>
                  <a:lnTo>
                    <a:pt x="166648" y="358532"/>
                  </a:lnTo>
                  <a:lnTo>
                    <a:pt x="152804" y="392547"/>
                  </a:lnTo>
                  <a:lnTo>
                    <a:pt x="137510" y="425605"/>
                  </a:lnTo>
                  <a:lnTo>
                    <a:pt x="122048" y="458390"/>
                  </a:lnTo>
                  <a:lnTo>
                    <a:pt x="107699" y="491585"/>
                  </a:lnTo>
                  <a:lnTo>
                    <a:pt x="103463" y="498397"/>
                  </a:lnTo>
                  <a:lnTo>
                    <a:pt x="98355" y="500259"/>
                  </a:lnTo>
                  <a:lnTo>
                    <a:pt x="92428" y="501343"/>
                  </a:lnTo>
                  <a:lnTo>
                    <a:pt x="85733" y="505821"/>
                  </a:lnTo>
                  <a:lnTo>
                    <a:pt x="69954" y="532802"/>
                  </a:lnTo>
                  <a:lnTo>
                    <a:pt x="49689" y="576145"/>
                  </a:lnTo>
                  <a:lnTo>
                    <a:pt x="15914" y="653783"/>
                  </a:lnTo>
                  <a:lnTo>
                    <a:pt x="4552" y="677981"/>
                  </a:lnTo>
                  <a:lnTo>
                    <a:pt x="295" y="690937"/>
                  </a:lnTo>
                  <a:lnTo>
                    <a:pt x="0" y="702768"/>
                  </a:lnTo>
                  <a:lnTo>
                    <a:pt x="12635" y="724578"/>
                  </a:lnTo>
                  <a:lnTo>
                    <a:pt x="36030" y="741986"/>
                  </a:lnTo>
                  <a:lnTo>
                    <a:pt x="63543" y="753067"/>
                  </a:lnTo>
                  <a:lnTo>
                    <a:pt x="88535" y="755900"/>
                  </a:lnTo>
                  <a:lnTo>
                    <a:pt x="96065" y="754337"/>
                  </a:lnTo>
                  <a:lnTo>
                    <a:pt x="134966" y="696366"/>
                  </a:lnTo>
                  <a:lnTo>
                    <a:pt x="154671" y="651247"/>
                  </a:lnTo>
                  <a:lnTo>
                    <a:pt x="174061" y="606023"/>
                  </a:lnTo>
                  <a:lnTo>
                    <a:pt x="194554" y="561419"/>
                  </a:lnTo>
                  <a:lnTo>
                    <a:pt x="197039" y="554322"/>
                  </a:lnTo>
                  <a:lnTo>
                    <a:pt x="196361" y="548781"/>
                  </a:lnTo>
                  <a:lnTo>
                    <a:pt x="193435" y="543449"/>
                  </a:lnTo>
                  <a:lnTo>
                    <a:pt x="189175" y="536983"/>
                  </a:lnTo>
                  <a:lnTo>
                    <a:pt x="185028" y="534405"/>
                  </a:lnTo>
                  <a:lnTo>
                    <a:pt x="188390" y="529473"/>
                  </a:lnTo>
                  <a:lnTo>
                    <a:pt x="203367" y="496369"/>
                  </a:lnTo>
                  <a:lnTo>
                    <a:pt x="232943" y="430119"/>
                  </a:lnTo>
                  <a:lnTo>
                    <a:pt x="248236" y="397204"/>
                  </a:lnTo>
                  <a:lnTo>
                    <a:pt x="293993" y="401855"/>
                  </a:lnTo>
                  <a:lnTo>
                    <a:pt x="337102" y="396804"/>
                  </a:lnTo>
                  <a:lnTo>
                    <a:pt x="376707" y="383162"/>
                  </a:lnTo>
                  <a:lnTo>
                    <a:pt x="411948" y="362043"/>
                  </a:lnTo>
                  <a:lnTo>
                    <a:pt x="441969" y="334561"/>
                  </a:lnTo>
                  <a:lnTo>
                    <a:pt x="465911" y="301828"/>
                  </a:lnTo>
                  <a:lnTo>
                    <a:pt x="482917" y="264957"/>
                  </a:lnTo>
                  <a:lnTo>
                    <a:pt x="492129" y="225063"/>
                  </a:lnTo>
                  <a:lnTo>
                    <a:pt x="492688" y="183257"/>
                  </a:lnTo>
                  <a:lnTo>
                    <a:pt x="483738" y="140653"/>
                  </a:lnTo>
                  <a:lnTo>
                    <a:pt x="464420" y="98365"/>
                  </a:lnTo>
                  <a:lnTo>
                    <a:pt x="428333" y="52477"/>
                  </a:lnTo>
                  <a:lnTo>
                    <a:pt x="379470" y="19116"/>
                  </a:lnTo>
                  <a:lnTo>
                    <a:pt x="341703" y="5777"/>
                  </a:lnTo>
                  <a:lnTo>
                    <a:pt x="323883" y="733"/>
                  </a:lnTo>
                  <a:lnTo>
                    <a:pt x="279301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5489" y="2813402"/>
              <a:ext cx="382905" cy="217170"/>
            </a:xfrm>
            <a:custGeom>
              <a:avLst/>
              <a:gdLst/>
              <a:ahLst/>
              <a:cxnLst/>
              <a:rect l="l" t="t" r="r" b="b"/>
              <a:pathLst>
                <a:path w="382904" h="217169">
                  <a:moveTo>
                    <a:pt x="213318" y="0"/>
                  </a:moveTo>
                  <a:lnTo>
                    <a:pt x="166648" y="1237"/>
                  </a:lnTo>
                  <a:lnTo>
                    <a:pt x="122374" y="13902"/>
                  </a:lnTo>
                  <a:lnTo>
                    <a:pt x="81425" y="36193"/>
                  </a:lnTo>
                  <a:lnTo>
                    <a:pt x="46451" y="66948"/>
                  </a:lnTo>
                  <a:lnTo>
                    <a:pt x="20107" y="105004"/>
                  </a:lnTo>
                  <a:lnTo>
                    <a:pt x="5043" y="149199"/>
                  </a:lnTo>
                  <a:lnTo>
                    <a:pt x="362" y="190324"/>
                  </a:lnTo>
                  <a:lnTo>
                    <a:pt x="896" y="204012"/>
                  </a:lnTo>
                  <a:lnTo>
                    <a:pt x="0" y="205693"/>
                  </a:lnTo>
                  <a:lnTo>
                    <a:pt x="1681" y="216790"/>
                  </a:lnTo>
                  <a:lnTo>
                    <a:pt x="3362" y="216790"/>
                  </a:lnTo>
                  <a:lnTo>
                    <a:pt x="6724" y="211522"/>
                  </a:lnTo>
                  <a:lnTo>
                    <a:pt x="12551" y="213204"/>
                  </a:lnTo>
                  <a:lnTo>
                    <a:pt x="14232" y="208271"/>
                  </a:lnTo>
                  <a:lnTo>
                    <a:pt x="15017" y="206590"/>
                  </a:lnTo>
                  <a:lnTo>
                    <a:pt x="14232" y="205693"/>
                  </a:lnTo>
                  <a:lnTo>
                    <a:pt x="14232" y="204012"/>
                  </a:lnTo>
                  <a:lnTo>
                    <a:pt x="13336" y="196502"/>
                  </a:lnTo>
                  <a:lnTo>
                    <a:pt x="13336" y="188207"/>
                  </a:lnTo>
                  <a:lnTo>
                    <a:pt x="20719" y="141394"/>
                  </a:lnTo>
                  <a:lnTo>
                    <a:pt x="36198" y="104698"/>
                  </a:lnTo>
                  <a:lnTo>
                    <a:pt x="59104" y="73389"/>
                  </a:lnTo>
                  <a:lnTo>
                    <a:pt x="88577" y="45737"/>
                  </a:lnTo>
                  <a:lnTo>
                    <a:pt x="122736" y="24811"/>
                  </a:lnTo>
                  <a:lnTo>
                    <a:pt x="159700" y="13679"/>
                  </a:lnTo>
                  <a:lnTo>
                    <a:pt x="194862" y="10680"/>
                  </a:lnTo>
                  <a:lnTo>
                    <a:pt x="213630" y="11251"/>
                  </a:lnTo>
                  <a:lnTo>
                    <a:pt x="227839" y="14576"/>
                  </a:lnTo>
                  <a:lnTo>
                    <a:pt x="235684" y="12894"/>
                  </a:lnTo>
                  <a:lnTo>
                    <a:pt x="240727" y="19844"/>
                  </a:lnTo>
                  <a:lnTo>
                    <a:pt x="248236" y="18947"/>
                  </a:lnTo>
                  <a:lnTo>
                    <a:pt x="290236" y="39411"/>
                  </a:lnTo>
                  <a:lnTo>
                    <a:pt x="324262" y="66390"/>
                  </a:lnTo>
                  <a:lnTo>
                    <a:pt x="350533" y="100978"/>
                  </a:lnTo>
                  <a:lnTo>
                    <a:pt x="369272" y="144267"/>
                  </a:lnTo>
                  <a:lnTo>
                    <a:pt x="374539" y="143370"/>
                  </a:lnTo>
                  <a:lnTo>
                    <a:pt x="377789" y="140904"/>
                  </a:lnTo>
                  <a:lnTo>
                    <a:pt x="382832" y="142585"/>
                  </a:lnTo>
                  <a:lnTo>
                    <a:pt x="366188" y="98612"/>
                  </a:lnTo>
                  <a:lnTo>
                    <a:pt x="338291" y="61053"/>
                  </a:lnTo>
                  <a:lnTo>
                    <a:pt x="301763" y="31221"/>
                  </a:lnTo>
                  <a:lnTo>
                    <a:pt x="259231" y="10432"/>
                  </a:lnTo>
                  <a:lnTo>
                    <a:pt x="213318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16380" y="2832659"/>
              <a:ext cx="349250" cy="34925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176155" y="0"/>
                  </a:moveTo>
                  <a:lnTo>
                    <a:pt x="107933" y="11467"/>
                  </a:lnTo>
                  <a:lnTo>
                    <a:pt x="53329" y="47128"/>
                  </a:lnTo>
                  <a:lnTo>
                    <a:pt x="16100" y="99957"/>
                  </a:lnTo>
                  <a:lnTo>
                    <a:pt x="0" y="162925"/>
                  </a:lnTo>
                  <a:lnTo>
                    <a:pt x="1047" y="196016"/>
                  </a:lnTo>
                  <a:lnTo>
                    <a:pt x="23682" y="261018"/>
                  </a:lnTo>
                  <a:lnTo>
                    <a:pt x="76834" y="318593"/>
                  </a:lnTo>
                  <a:lnTo>
                    <a:pt x="132407" y="344542"/>
                  </a:lnTo>
                  <a:lnTo>
                    <a:pt x="162962" y="349204"/>
                  </a:lnTo>
                  <a:lnTo>
                    <a:pt x="193612" y="348970"/>
                  </a:lnTo>
                  <a:lnTo>
                    <a:pt x="233310" y="340169"/>
                  </a:lnTo>
                  <a:lnTo>
                    <a:pt x="267610" y="323424"/>
                  </a:lnTo>
                  <a:lnTo>
                    <a:pt x="318936" y="271564"/>
                  </a:lnTo>
                  <a:lnTo>
                    <a:pt x="345425" y="204328"/>
                  </a:lnTo>
                  <a:lnTo>
                    <a:pt x="348680" y="168363"/>
                  </a:lnTo>
                  <a:lnTo>
                    <a:pt x="344915" y="132656"/>
                  </a:lnTo>
                  <a:lnTo>
                    <a:pt x="315242" y="67485"/>
                  </a:lnTo>
                  <a:lnTo>
                    <a:pt x="254242" y="19754"/>
                  </a:lnTo>
                  <a:lnTo>
                    <a:pt x="214200" y="5535"/>
                  </a:lnTo>
                  <a:lnTo>
                    <a:pt x="176155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31684" y="2842382"/>
              <a:ext cx="321310" cy="325755"/>
            </a:xfrm>
            <a:custGeom>
              <a:avLst/>
              <a:gdLst/>
              <a:ahLst/>
              <a:cxnLst/>
              <a:rect l="l" t="t" r="r" b="b"/>
              <a:pathLst>
                <a:path w="321310" h="325755">
                  <a:moveTo>
                    <a:pt x="164851" y="0"/>
                  </a:moveTo>
                  <a:lnTo>
                    <a:pt x="98420" y="12062"/>
                  </a:lnTo>
                  <a:lnTo>
                    <a:pt x="46170" y="50206"/>
                  </a:lnTo>
                  <a:lnTo>
                    <a:pt x="12048" y="105638"/>
                  </a:lnTo>
                  <a:lnTo>
                    <a:pt x="0" y="169568"/>
                  </a:lnTo>
                  <a:lnTo>
                    <a:pt x="3486" y="201972"/>
                  </a:lnTo>
                  <a:lnTo>
                    <a:pt x="31948" y="262163"/>
                  </a:lnTo>
                  <a:lnTo>
                    <a:pt x="92350" y="308870"/>
                  </a:lnTo>
                  <a:lnTo>
                    <a:pt x="129697" y="321863"/>
                  </a:lnTo>
                  <a:lnTo>
                    <a:pt x="165485" y="325398"/>
                  </a:lnTo>
                  <a:lnTo>
                    <a:pt x="199090" y="320567"/>
                  </a:lnTo>
                  <a:lnTo>
                    <a:pt x="257259" y="290179"/>
                  </a:lnTo>
                  <a:lnTo>
                    <a:pt x="299218" y="239443"/>
                  </a:lnTo>
                  <a:lnTo>
                    <a:pt x="319982" y="177102"/>
                  </a:lnTo>
                  <a:lnTo>
                    <a:pt x="320858" y="144312"/>
                  </a:lnTo>
                  <a:lnTo>
                    <a:pt x="314565" y="111899"/>
                  </a:lnTo>
                  <a:lnTo>
                    <a:pt x="300481" y="80956"/>
                  </a:lnTo>
                  <a:lnTo>
                    <a:pt x="277983" y="52577"/>
                  </a:lnTo>
                  <a:lnTo>
                    <a:pt x="246447" y="27854"/>
                  </a:lnTo>
                  <a:lnTo>
                    <a:pt x="241516" y="22810"/>
                  </a:lnTo>
                  <a:lnTo>
                    <a:pt x="202151" y="6496"/>
                  </a:lnTo>
                  <a:lnTo>
                    <a:pt x="164851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37809" y="2849051"/>
              <a:ext cx="307975" cy="310515"/>
            </a:xfrm>
            <a:custGeom>
              <a:avLst/>
              <a:gdLst/>
              <a:ahLst/>
              <a:cxnLst/>
              <a:rect l="l" t="t" r="r" b="b"/>
              <a:pathLst>
                <a:path w="307975" h="310514">
                  <a:moveTo>
                    <a:pt x="157327" y="98"/>
                  </a:moveTo>
                  <a:lnTo>
                    <a:pt x="146070" y="0"/>
                  </a:lnTo>
                  <a:lnTo>
                    <a:pt x="145173" y="1681"/>
                  </a:lnTo>
                  <a:lnTo>
                    <a:pt x="141923" y="3362"/>
                  </a:lnTo>
                  <a:lnTo>
                    <a:pt x="100149" y="9564"/>
                  </a:lnTo>
                  <a:lnTo>
                    <a:pt x="65852" y="27036"/>
                  </a:lnTo>
                  <a:lnTo>
                    <a:pt x="18103" y="81586"/>
                  </a:lnTo>
                  <a:lnTo>
                    <a:pt x="0" y="150936"/>
                  </a:lnTo>
                  <a:lnTo>
                    <a:pt x="2758" y="186907"/>
                  </a:lnTo>
                  <a:lnTo>
                    <a:pt x="33283" y="252935"/>
                  </a:lnTo>
                  <a:lnTo>
                    <a:pt x="61604" y="279589"/>
                  </a:lnTo>
                  <a:lnTo>
                    <a:pt x="99000" y="299735"/>
                  </a:lnTo>
                  <a:lnTo>
                    <a:pt x="145700" y="310273"/>
                  </a:lnTo>
                  <a:lnTo>
                    <a:pt x="190537" y="306434"/>
                  </a:lnTo>
                  <a:lnTo>
                    <a:pt x="231252" y="290093"/>
                  </a:lnTo>
                  <a:lnTo>
                    <a:pt x="265583" y="263125"/>
                  </a:lnTo>
                  <a:lnTo>
                    <a:pt x="291271" y="227404"/>
                  </a:lnTo>
                  <a:lnTo>
                    <a:pt x="306055" y="184804"/>
                  </a:lnTo>
                  <a:lnTo>
                    <a:pt x="307675" y="137201"/>
                  </a:lnTo>
                  <a:lnTo>
                    <a:pt x="295952" y="93513"/>
                  </a:lnTo>
                  <a:lnTo>
                    <a:pt x="273144" y="56634"/>
                  </a:lnTo>
                  <a:lnTo>
                    <a:pt x="240901" y="27616"/>
                  </a:lnTo>
                  <a:lnTo>
                    <a:pt x="200872" y="7510"/>
                  </a:lnTo>
                  <a:lnTo>
                    <a:pt x="193363" y="6725"/>
                  </a:lnTo>
                  <a:lnTo>
                    <a:pt x="189777" y="4259"/>
                  </a:lnTo>
                  <a:lnTo>
                    <a:pt x="168302" y="1204"/>
                  </a:lnTo>
                  <a:lnTo>
                    <a:pt x="157327" y="98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18207" y="2927292"/>
              <a:ext cx="130450" cy="9852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103886" y="2978746"/>
              <a:ext cx="382270" cy="223520"/>
            </a:xfrm>
            <a:custGeom>
              <a:avLst/>
              <a:gdLst/>
              <a:ahLst/>
              <a:cxnLst/>
              <a:rect l="l" t="t" r="r" b="b"/>
              <a:pathLst>
                <a:path w="382270" h="223519">
                  <a:moveTo>
                    <a:pt x="16929" y="89344"/>
                  </a:moveTo>
                  <a:lnTo>
                    <a:pt x="11658" y="82384"/>
                  </a:lnTo>
                  <a:lnTo>
                    <a:pt x="13335" y="73202"/>
                  </a:lnTo>
                  <a:lnTo>
                    <a:pt x="9194" y="66586"/>
                  </a:lnTo>
                  <a:lnTo>
                    <a:pt x="5829" y="70739"/>
                  </a:lnTo>
                  <a:lnTo>
                    <a:pt x="2463" y="76555"/>
                  </a:lnTo>
                  <a:lnTo>
                    <a:pt x="0" y="80708"/>
                  </a:lnTo>
                  <a:lnTo>
                    <a:pt x="787" y="88557"/>
                  </a:lnTo>
                  <a:lnTo>
                    <a:pt x="3365" y="95173"/>
                  </a:lnTo>
                  <a:lnTo>
                    <a:pt x="5829" y="101003"/>
                  </a:lnTo>
                  <a:lnTo>
                    <a:pt x="6616" y="95173"/>
                  </a:lnTo>
                  <a:lnTo>
                    <a:pt x="10871" y="91020"/>
                  </a:lnTo>
                  <a:lnTo>
                    <a:pt x="16929" y="89344"/>
                  </a:lnTo>
                  <a:close/>
                </a:path>
                <a:path w="382270" h="223519">
                  <a:moveTo>
                    <a:pt x="347421" y="138887"/>
                  </a:moveTo>
                  <a:lnTo>
                    <a:pt x="342493" y="138099"/>
                  </a:lnTo>
                  <a:lnTo>
                    <a:pt x="339915" y="133057"/>
                  </a:lnTo>
                  <a:lnTo>
                    <a:pt x="338226" y="128905"/>
                  </a:lnTo>
                  <a:lnTo>
                    <a:pt x="305828" y="166052"/>
                  </a:lnTo>
                  <a:lnTo>
                    <a:pt x="265925" y="191731"/>
                  </a:lnTo>
                  <a:lnTo>
                    <a:pt x="221056" y="205803"/>
                  </a:lnTo>
                  <a:lnTo>
                    <a:pt x="173812" y="208102"/>
                  </a:lnTo>
                  <a:lnTo>
                    <a:pt x="126733" y="198475"/>
                  </a:lnTo>
                  <a:lnTo>
                    <a:pt x="82372" y="176771"/>
                  </a:lnTo>
                  <a:lnTo>
                    <a:pt x="82372" y="181698"/>
                  </a:lnTo>
                  <a:lnTo>
                    <a:pt x="83159" y="187871"/>
                  </a:lnTo>
                  <a:lnTo>
                    <a:pt x="78117" y="191236"/>
                  </a:lnTo>
                  <a:lnTo>
                    <a:pt x="116281" y="211975"/>
                  </a:lnTo>
                  <a:lnTo>
                    <a:pt x="158381" y="222554"/>
                  </a:lnTo>
                  <a:lnTo>
                    <a:pt x="202107" y="223405"/>
                  </a:lnTo>
                  <a:lnTo>
                    <a:pt x="245160" y="215011"/>
                  </a:lnTo>
                  <a:lnTo>
                    <a:pt x="285267" y="197815"/>
                  </a:lnTo>
                  <a:lnTo>
                    <a:pt x="320116" y="172288"/>
                  </a:lnTo>
                  <a:lnTo>
                    <a:pt x="347421" y="138887"/>
                  </a:lnTo>
                  <a:close/>
                </a:path>
                <a:path w="382270" h="223519">
                  <a:moveTo>
                    <a:pt x="381939" y="10096"/>
                  </a:moveTo>
                  <a:lnTo>
                    <a:pt x="379476" y="2578"/>
                  </a:lnTo>
                  <a:lnTo>
                    <a:pt x="375323" y="3365"/>
                  </a:lnTo>
                  <a:lnTo>
                    <a:pt x="369392" y="3365"/>
                  </a:lnTo>
                  <a:lnTo>
                    <a:pt x="366141" y="0"/>
                  </a:lnTo>
                  <a:lnTo>
                    <a:pt x="367817" y="27800"/>
                  </a:lnTo>
                  <a:lnTo>
                    <a:pt x="372745" y="24549"/>
                  </a:lnTo>
                  <a:lnTo>
                    <a:pt x="377012" y="24549"/>
                  </a:lnTo>
                  <a:lnTo>
                    <a:pt x="381939" y="26238"/>
                  </a:lnTo>
                  <a:lnTo>
                    <a:pt x="381939" y="10096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7066" y="3174119"/>
              <a:ext cx="220554" cy="37876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321066" y="3982101"/>
              <a:ext cx="493395" cy="755650"/>
            </a:xfrm>
            <a:custGeom>
              <a:avLst/>
              <a:gdLst/>
              <a:ahLst/>
              <a:cxnLst/>
              <a:rect l="l" t="t" r="r" b="b"/>
              <a:pathLst>
                <a:path w="493394" h="755650">
                  <a:moveTo>
                    <a:pt x="279463" y="0"/>
                  </a:moveTo>
                  <a:lnTo>
                    <a:pt x="238847" y="6886"/>
                  </a:lnTo>
                  <a:lnTo>
                    <a:pt x="202535" y="20612"/>
                  </a:lnTo>
                  <a:lnTo>
                    <a:pt x="143938" y="64890"/>
                  </a:lnTo>
                  <a:lnTo>
                    <a:pt x="105892" y="125440"/>
                  </a:lnTo>
                  <a:lnTo>
                    <a:pt x="90620" y="194871"/>
                  </a:lnTo>
                  <a:lnTo>
                    <a:pt x="92218" y="230607"/>
                  </a:lnTo>
                  <a:lnTo>
                    <a:pt x="100342" y="265790"/>
                  </a:lnTo>
                  <a:lnTo>
                    <a:pt x="115270" y="299498"/>
                  </a:lnTo>
                  <a:lnTo>
                    <a:pt x="137280" y="330805"/>
                  </a:lnTo>
                  <a:lnTo>
                    <a:pt x="166648" y="358789"/>
                  </a:lnTo>
                  <a:lnTo>
                    <a:pt x="152899" y="392250"/>
                  </a:lnTo>
                  <a:lnTo>
                    <a:pt x="122079" y="458080"/>
                  </a:lnTo>
                  <a:lnTo>
                    <a:pt x="107699" y="491730"/>
                  </a:lnTo>
                  <a:lnTo>
                    <a:pt x="103467" y="498545"/>
                  </a:lnTo>
                  <a:lnTo>
                    <a:pt x="98383" y="500348"/>
                  </a:lnTo>
                  <a:lnTo>
                    <a:pt x="92522" y="501204"/>
                  </a:lnTo>
                  <a:lnTo>
                    <a:pt x="85958" y="505182"/>
                  </a:lnTo>
                  <a:lnTo>
                    <a:pt x="70005" y="532168"/>
                  </a:lnTo>
                  <a:lnTo>
                    <a:pt x="49703" y="575548"/>
                  </a:lnTo>
                  <a:lnTo>
                    <a:pt x="30073" y="620819"/>
                  </a:lnTo>
                  <a:lnTo>
                    <a:pt x="16138" y="653480"/>
                  </a:lnTo>
                  <a:lnTo>
                    <a:pt x="4622" y="677510"/>
                  </a:lnTo>
                  <a:lnTo>
                    <a:pt x="283" y="690444"/>
                  </a:lnTo>
                  <a:lnTo>
                    <a:pt x="0" y="702128"/>
                  </a:lnTo>
                  <a:lnTo>
                    <a:pt x="12742" y="724049"/>
                  </a:lnTo>
                  <a:lnTo>
                    <a:pt x="36212" y="741641"/>
                  </a:lnTo>
                  <a:lnTo>
                    <a:pt x="63906" y="752759"/>
                  </a:lnTo>
                  <a:lnTo>
                    <a:pt x="89320" y="755260"/>
                  </a:lnTo>
                  <a:lnTo>
                    <a:pt x="96762" y="753871"/>
                  </a:lnTo>
                  <a:lnTo>
                    <a:pt x="134995" y="696231"/>
                  </a:lnTo>
                  <a:lnTo>
                    <a:pt x="154601" y="651112"/>
                  </a:lnTo>
                  <a:lnTo>
                    <a:pt x="173954" y="605636"/>
                  </a:lnTo>
                  <a:lnTo>
                    <a:pt x="194442" y="560779"/>
                  </a:lnTo>
                  <a:lnTo>
                    <a:pt x="196962" y="553789"/>
                  </a:lnTo>
                  <a:lnTo>
                    <a:pt x="196445" y="548323"/>
                  </a:lnTo>
                  <a:lnTo>
                    <a:pt x="193890" y="543172"/>
                  </a:lnTo>
                  <a:lnTo>
                    <a:pt x="190295" y="537128"/>
                  </a:lnTo>
                  <a:lnTo>
                    <a:pt x="185252" y="533765"/>
                  </a:lnTo>
                  <a:lnTo>
                    <a:pt x="188614" y="528833"/>
                  </a:lnTo>
                  <a:lnTo>
                    <a:pt x="232852" y="429904"/>
                  </a:lnTo>
                  <a:lnTo>
                    <a:pt x="248124" y="397461"/>
                  </a:lnTo>
                  <a:lnTo>
                    <a:pt x="293909" y="401895"/>
                  </a:lnTo>
                  <a:lnTo>
                    <a:pt x="337042" y="396679"/>
                  </a:lnTo>
                  <a:lnTo>
                    <a:pt x="376668" y="382922"/>
                  </a:lnTo>
                  <a:lnTo>
                    <a:pt x="411930" y="361734"/>
                  </a:lnTo>
                  <a:lnTo>
                    <a:pt x="441972" y="334227"/>
                  </a:lnTo>
                  <a:lnTo>
                    <a:pt x="465937" y="301509"/>
                  </a:lnTo>
                  <a:lnTo>
                    <a:pt x="482970" y="264691"/>
                  </a:lnTo>
                  <a:lnTo>
                    <a:pt x="492213" y="224883"/>
                  </a:lnTo>
                  <a:lnTo>
                    <a:pt x="492810" y="183196"/>
                  </a:lnTo>
                  <a:lnTo>
                    <a:pt x="483906" y="140739"/>
                  </a:lnTo>
                  <a:lnTo>
                    <a:pt x="464644" y="98622"/>
                  </a:lnTo>
                  <a:lnTo>
                    <a:pt x="428375" y="52090"/>
                  </a:lnTo>
                  <a:lnTo>
                    <a:pt x="380255" y="19597"/>
                  </a:lnTo>
                  <a:lnTo>
                    <a:pt x="341590" y="5922"/>
                  </a:lnTo>
                  <a:lnTo>
                    <a:pt x="324107" y="878"/>
                  </a:lnTo>
                  <a:lnTo>
                    <a:pt x="279463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17895" y="3987660"/>
              <a:ext cx="382905" cy="217804"/>
            </a:xfrm>
            <a:custGeom>
              <a:avLst/>
              <a:gdLst/>
              <a:ahLst/>
              <a:cxnLst/>
              <a:rect l="l" t="t" r="r" b="b"/>
              <a:pathLst>
                <a:path w="382905" h="217804">
                  <a:moveTo>
                    <a:pt x="213865" y="0"/>
                  </a:moveTo>
                  <a:lnTo>
                    <a:pt x="167433" y="1259"/>
                  </a:lnTo>
                  <a:lnTo>
                    <a:pt x="123191" y="14132"/>
                  </a:lnTo>
                  <a:lnTo>
                    <a:pt x="82145" y="36608"/>
                  </a:lnTo>
                  <a:lnTo>
                    <a:pt x="47058" y="67479"/>
                  </a:lnTo>
                  <a:lnTo>
                    <a:pt x="20698" y="105532"/>
                  </a:lnTo>
                  <a:lnTo>
                    <a:pt x="5827" y="149557"/>
                  </a:lnTo>
                  <a:lnTo>
                    <a:pt x="390" y="190715"/>
                  </a:lnTo>
                  <a:lnTo>
                    <a:pt x="784" y="204931"/>
                  </a:lnTo>
                  <a:lnTo>
                    <a:pt x="0" y="206612"/>
                  </a:lnTo>
                  <a:lnTo>
                    <a:pt x="1681" y="217710"/>
                  </a:lnTo>
                  <a:lnTo>
                    <a:pt x="3362" y="217710"/>
                  </a:lnTo>
                  <a:lnTo>
                    <a:pt x="7508" y="212665"/>
                  </a:lnTo>
                  <a:lnTo>
                    <a:pt x="12776" y="214347"/>
                  </a:lnTo>
                  <a:lnTo>
                    <a:pt x="15241" y="207397"/>
                  </a:lnTo>
                  <a:lnTo>
                    <a:pt x="14457" y="205716"/>
                  </a:lnTo>
                  <a:lnTo>
                    <a:pt x="14457" y="181504"/>
                  </a:lnTo>
                  <a:lnTo>
                    <a:pt x="20915" y="141949"/>
                  </a:lnTo>
                  <a:lnTo>
                    <a:pt x="36198" y="105505"/>
                  </a:lnTo>
                  <a:lnTo>
                    <a:pt x="59059" y="73748"/>
                  </a:lnTo>
                  <a:lnTo>
                    <a:pt x="88633" y="45900"/>
                  </a:lnTo>
                  <a:lnTo>
                    <a:pt x="123146" y="24988"/>
                  </a:lnTo>
                  <a:lnTo>
                    <a:pt x="160821" y="14038"/>
                  </a:lnTo>
                  <a:lnTo>
                    <a:pt x="195058" y="11305"/>
                  </a:lnTo>
                  <a:lnTo>
                    <a:pt x="214058" y="11910"/>
                  </a:lnTo>
                  <a:lnTo>
                    <a:pt x="228960" y="15719"/>
                  </a:lnTo>
                  <a:lnTo>
                    <a:pt x="235572" y="13141"/>
                  </a:lnTo>
                  <a:lnTo>
                    <a:pt x="240615" y="20651"/>
                  </a:lnTo>
                  <a:lnTo>
                    <a:pt x="248124" y="19866"/>
                  </a:lnTo>
                  <a:lnTo>
                    <a:pt x="290520" y="40430"/>
                  </a:lnTo>
                  <a:lnTo>
                    <a:pt x="324626" y="67352"/>
                  </a:lnTo>
                  <a:lnTo>
                    <a:pt x="351020" y="101692"/>
                  </a:lnTo>
                  <a:lnTo>
                    <a:pt x="370281" y="144513"/>
                  </a:lnTo>
                  <a:lnTo>
                    <a:pt x="374427" y="144513"/>
                  </a:lnTo>
                  <a:lnTo>
                    <a:pt x="377789" y="140926"/>
                  </a:lnTo>
                  <a:lnTo>
                    <a:pt x="382832" y="142832"/>
                  </a:lnTo>
                  <a:lnTo>
                    <a:pt x="366285" y="98834"/>
                  </a:lnTo>
                  <a:lnTo>
                    <a:pt x="338469" y="61216"/>
                  </a:lnTo>
                  <a:lnTo>
                    <a:pt x="302030" y="31314"/>
                  </a:lnTo>
                  <a:lnTo>
                    <a:pt x="259613" y="10463"/>
                  </a:lnTo>
                  <a:lnTo>
                    <a:pt x="213865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9105" y="4007256"/>
              <a:ext cx="349250" cy="34925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176349" y="0"/>
                  </a:moveTo>
                  <a:lnTo>
                    <a:pt x="107995" y="11637"/>
                  </a:lnTo>
                  <a:lnTo>
                    <a:pt x="53349" y="47370"/>
                  </a:lnTo>
                  <a:lnTo>
                    <a:pt x="16116" y="100218"/>
                  </a:lnTo>
                  <a:lnTo>
                    <a:pt x="0" y="163199"/>
                  </a:lnTo>
                  <a:lnTo>
                    <a:pt x="1018" y="196308"/>
                  </a:lnTo>
                  <a:lnTo>
                    <a:pt x="23521" y="261401"/>
                  </a:lnTo>
                  <a:lnTo>
                    <a:pt x="76403" y="319174"/>
                  </a:lnTo>
                  <a:lnTo>
                    <a:pt x="132130" y="344633"/>
                  </a:lnTo>
                  <a:lnTo>
                    <a:pt x="162956" y="349234"/>
                  </a:lnTo>
                  <a:lnTo>
                    <a:pt x="194077" y="348654"/>
                  </a:lnTo>
                  <a:lnTo>
                    <a:pt x="233779" y="340023"/>
                  </a:lnTo>
                  <a:lnTo>
                    <a:pt x="268090" y="323396"/>
                  </a:lnTo>
                  <a:lnTo>
                    <a:pt x="319450" y="271647"/>
                  </a:lnTo>
                  <a:lnTo>
                    <a:pt x="345974" y="204391"/>
                  </a:lnTo>
                  <a:lnTo>
                    <a:pt x="349241" y="168381"/>
                  </a:lnTo>
                  <a:lnTo>
                    <a:pt x="345480" y="132615"/>
                  </a:lnTo>
                  <a:lnTo>
                    <a:pt x="315785" y="67302"/>
                  </a:lnTo>
                  <a:lnTo>
                    <a:pt x="254707" y="19439"/>
                  </a:lnTo>
                  <a:lnTo>
                    <a:pt x="214509" y="5398"/>
                  </a:lnTo>
                  <a:lnTo>
                    <a:pt x="176349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54127" y="4016774"/>
              <a:ext cx="321310" cy="325755"/>
            </a:xfrm>
            <a:custGeom>
              <a:avLst/>
              <a:gdLst/>
              <a:ahLst/>
              <a:cxnLst/>
              <a:rect l="l" t="t" r="r" b="b"/>
              <a:pathLst>
                <a:path w="321310" h="325754">
                  <a:moveTo>
                    <a:pt x="164707" y="0"/>
                  </a:moveTo>
                  <a:lnTo>
                    <a:pt x="98295" y="12130"/>
                  </a:lnTo>
                  <a:lnTo>
                    <a:pt x="46075" y="50304"/>
                  </a:lnTo>
                  <a:lnTo>
                    <a:pt x="11994" y="105733"/>
                  </a:lnTo>
                  <a:lnTo>
                    <a:pt x="0" y="169631"/>
                  </a:lnTo>
                  <a:lnTo>
                    <a:pt x="3518" y="202010"/>
                  </a:lnTo>
                  <a:lnTo>
                    <a:pt x="32051" y="262134"/>
                  </a:lnTo>
                  <a:lnTo>
                    <a:pt x="92537" y="308759"/>
                  </a:lnTo>
                  <a:lnTo>
                    <a:pt x="129838" y="321731"/>
                  </a:lnTo>
                  <a:lnTo>
                    <a:pt x="165583" y="325251"/>
                  </a:lnTo>
                  <a:lnTo>
                    <a:pt x="199150" y="320411"/>
                  </a:lnTo>
                  <a:lnTo>
                    <a:pt x="257254" y="290018"/>
                  </a:lnTo>
                  <a:lnTo>
                    <a:pt x="299167" y="239290"/>
                  </a:lnTo>
                  <a:lnTo>
                    <a:pt x="319905" y="176963"/>
                  </a:lnTo>
                  <a:lnTo>
                    <a:pt x="320777" y="144181"/>
                  </a:lnTo>
                  <a:lnTo>
                    <a:pt x="314486" y="111775"/>
                  </a:lnTo>
                  <a:lnTo>
                    <a:pt x="300409" y="80839"/>
                  </a:lnTo>
                  <a:lnTo>
                    <a:pt x="277925" y="52464"/>
                  </a:lnTo>
                  <a:lnTo>
                    <a:pt x="246409" y="27743"/>
                  </a:lnTo>
                  <a:lnTo>
                    <a:pt x="241366" y="22699"/>
                  </a:lnTo>
                  <a:lnTo>
                    <a:pt x="202003" y="6446"/>
                  </a:lnTo>
                  <a:lnTo>
                    <a:pt x="164707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60647" y="4024229"/>
              <a:ext cx="307340" cy="310515"/>
            </a:xfrm>
            <a:custGeom>
              <a:avLst/>
              <a:gdLst/>
              <a:ahLst/>
              <a:cxnLst/>
              <a:rect l="l" t="t" r="r" b="b"/>
              <a:pathLst>
                <a:path w="307339" h="310514">
                  <a:moveTo>
                    <a:pt x="157325" y="33"/>
                  </a:moveTo>
                  <a:lnTo>
                    <a:pt x="146646" y="0"/>
                  </a:lnTo>
                  <a:lnTo>
                    <a:pt x="144965" y="1681"/>
                  </a:lnTo>
                  <a:lnTo>
                    <a:pt x="142276" y="2466"/>
                  </a:lnTo>
                  <a:lnTo>
                    <a:pt x="99950" y="8676"/>
                  </a:lnTo>
                  <a:lnTo>
                    <a:pt x="65806" y="26172"/>
                  </a:lnTo>
                  <a:lnTo>
                    <a:pt x="18173" y="80812"/>
                  </a:lnTo>
                  <a:lnTo>
                    <a:pt x="0" y="150303"/>
                  </a:lnTo>
                  <a:lnTo>
                    <a:pt x="2680" y="186361"/>
                  </a:lnTo>
                  <a:lnTo>
                    <a:pt x="33015" y="252590"/>
                  </a:lnTo>
                  <a:lnTo>
                    <a:pt x="61245" y="279357"/>
                  </a:lnTo>
                  <a:lnTo>
                    <a:pt x="98568" y="299623"/>
                  </a:lnTo>
                  <a:lnTo>
                    <a:pt x="145527" y="309976"/>
                  </a:lnTo>
                  <a:lnTo>
                    <a:pt x="190487" y="305970"/>
                  </a:lnTo>
                  <a:lnTo>
                    <a:pt x="231220" y="289484"/>
                  </a:lnTo>
                  <a:lnTo>
                    <a:pt x="265492" y="262396"/>
                  </a:lnTo>
                  <a:lnTo>
                    <a:pt x="291075" y="226584"/>
                  </a:lnTo>
                  <a:lnTo>
                    <a:pt x="305735" y="183928"/>
                  </a:lnTo>
                  <a:lnTo>
                    <a:pt x="307243" y="136304"/>
                  </a:lnTo>
                  <a:lnTo>
                    <a:pt x="295881" y="93217"/>
                  </a:lnTo>
                  <a:lnTo>
                    <a:pt x="273076" y="56592"/>
                  </a:lnTo>
                  <a:lnTo>
                    <a:pt x="240626" y="27681"/>
                  </a:lnTo>
                  <a:lnTo>
                    <a:pt x="197078" y="6052"/>
                  </a:lnTo>
                  <a:lnTo>
                    <a:pt x="192819" y="6949"/>
                  </a:lnTo>
                  <a:lnTo>
                    <a:pt x="189569" y="4147"/>
                  </a:lnTo>
                  <a:lnTo>
                    <a:pt x="168024" y="1106"/>
                  </a:lnTo>
                  <a:lnTo>
                    <a:pt x="157325" y="3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40836" y="4101797"/>
              <a:ext cx="130225" cy="9852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426182" y="4153928"/>
              <a:ext cx="382270" cy="223520"/>
            </a:xfrm>
            <a:custGeom>
              <a:avLst/>
              <a:gdLst/>
              <a:ahLst/>
              <a:cxnLst/>
              <a:rect l="l" t="t" r="r" b="b"/>
              <a:pathLst>
                <a:path w="382269" h="223520">
                  <a:moveTo>
                    <a:pt x="17030" y="88442"/>
                  </a:moveTo>
                  <a:lnTo>
                    <a:pt x="11988" y="82613"/>
                  </a:lnTo>
                  <a:lnTo>
                    <a:pt x="13677" y="73088"/>
                  </a:lnTo>
                  <a:lnTo>
                    <a:pt x="9525" y="66471"/>
                  </a:lnTo>
                  <a:lnTo>
                    <a:pt x="6159" y="69837"/>
                  </a:lnTo>
                  <a:lnTo>
                    <a:pt x="2578" y="76784"/>
                  </a:lnTo>
                  <a:lnTo>
                    <a:pt x="0" y="80924"/>
                  </a:lnTo>
                  <a:lnTo>
                    <a:pt x="901" y="87655"/>
                  </a:lnTo>
                  <a:lnTo>
                    <a:pt x="3365" y="94272"/>
                  </a:lnTo>
                  <a:lnTo>
                    <a:pt x="6159" y="100990"/>
                  </a:lnTo>
                  <a:lnTo>
                    <a:pt x="6946" y="94272"/>
                  </a:lnTo>
                  <a:lnTo>
                    <a:pt x="11988" y="90119"/>
                  </a:lnTo>
                  <a:lnTo>
                    <a:pt x="17030" y="88442"/>
                  </a:lnTo>
                  <a:close/>
                </a:path>
                <a:path w="382269" h="223520">
                  <a:moveTo>
                    <a:pt x="348310" y="138772"/>
                  </a:moveTo>
                  <a:lnTo>
                    <a:pt x="342480" y="137985"/>
                  </a:lnTo>
                  <a:lnTo>
                    <a:pt x="340017" y="132943"/>
                  </a:lnTo>
                  <a:lnTo>
                    <a:pt x="338340" y="128003"/>
                  </a:lnTo>
                  <a:lnTo>
                    <a:pt x="306006" y="165544"/>
                  </a:lnTo>
                  <a:lnTo>
                    <a:pt x="266115" y="191363"/>
                  </a:lnTo>
                  <a:lnTo>
                    <a:pt x="221246" y="205447"/>
                  </a:lnTo>
                  <a:lnTo>
                    <a:pt x="173990" y="207746"/>
                  </a:lnTo>
                  <a:lnTo>
                    <a:pt x="126949" y="198234"/>
                  </a:lnTo>
                  <a:lnTo>
                    <a:pt x="82702" y="176885"/>
                  </a:lnTo>
                  <a:lnTo>
                    <a:pt x="82702" y="181140"/>
                  </a:lnTo>
                  <a:lnTo>
                    <a:pt x="83489" y="186969"/>
                  </a:lnTo>
                  <a:lnTo>
                    <a:pt x="79349" y="190334"/>
                  </a:lnTo>
                  <a:lnTo>
                    <a:pt x="117081" y="211378"/>
                  </a:lnTo>
                  <a:lnTo>
                    <a:pt x="158915" y="222173"/>
                  </a:lnTo>
                  <a:lnTo>
                    <a:pt x="202514" y="223177"/>
                  </a:lnTo>
                  <a:lnTo>
                    <a:pt x="245567" y="214871"/>
                  </a:lnTo>
                  <a:lnTo>
                    <a:pt x="285762" y="197726"/>
                  </a:lnTo>
                  <a:lnTo>
                    <a:pt x="320789" y="172199"/>
                  </a:lnTo>
                  <a:lnTo>
                    <a:pt x="348310" y="138772"/>
                  </a:lnTo>
                  <a:close/>
                </a:path>
                <a:path w="382269" h="223520">
                  <a:moveTo>
                    <a:pt x="382054" y="9410"/>
                  </a:moveTo>
                  <a:lnTo>
                    <a:pt x="379476" y="1562"/>
                  </a:lnTo>
                  <a:lnTo>
                    <a:pt x="375323" y="2463"/>
                  </a:lnTo>
                  <a:lnTo>
                    <a:pt x="370281" y="2463"/>
                  </a:lnTo>
                  <a:lnTo>
                    <a:pt x="366128" y="0"/>
                  </a:lnTo>
                  <a:lnTo>
                    <a:pt x="368706" y="26898"/>
                  </a:lnTo>
                  <a:lnTo>
                    <a:pt x="372859" y="23647"/>
                  </a:lnTo>
                  <a:lnTo>
                    <a:pt x="376999" y="24434"/>
                  </a:lnTo>
                  <a:lnTo>
                    <a:pt x="382054" y="25222"/>
                  </a:lnTo>
                  <a:lnTo>
                    <a:pt x="382054" y="941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29695" y="4348400"/>
              <a:ext cx="220330" cy="37954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265703" y="1437378"/>
              <a:ext cx="492759" cy="756285"/>
            </a:xfrm>
            <a:custGeom>
              <a:avLst/>
              <a:gdLst/>
              <a:ahLst/>
              <a:cxnLst/>
              <a:rect l="l" t="t" r="r" b="b"/>
              <a:pathLst>
                <a:path w="492760" h="756285">
                  <a:moveTo>
                    <a:pt x="279189" y="0"/>
                  </a:moveTo>
                  <a:lnTo>
                    <a:pt x="238617" y="6885"/>
                  </a:lnTo>
                  <a:lnTo>
                    <a:pt x="202336" y="20609"/>
                  </a:lnTo>
                  <a:lnTo>
                    <a:pt x="143766" y="64875"/>
                  </a:lnTo>
                  <a:lnTo>
                    <a:pt x="105724" y="125398"/>
                  </a:lnTo>
                  <a:lnTo>
                    <a:pt x="90456" y="194782"/>
                  </a:lnTo>
                  <a:lnTo>
                    <a:pt x="92063" y="230484"/>
                  </a:lnTo>
                  <a:lnTo>
                    <a:pt x="100205" y="265627"/>
                  </a:lnTo>
                  <a:lnTo>
                    <a:pt x="115163" y="299286"/>
                  </a:lnTo>
                  <a:lnTo>
                    <a:pt x="137217" y="330536"/>
                  </a:lnTo>
                  <a:lnTo>
                    <a:pt x="166648" y="358453"/>
                  </a:lnTo>
                  <a:lnTo>
                    <a:pt x="153100" y="392105"/>
                  </a:lnTo>
                  <a:lnTo>
                    <a:pt x="122347" y="457980"/>
                  </a:lnTo>
                  <a:lnTo>
                    <a:pt x="108484" y="491506"/>
                  </a:lnTo>
                  <a:lnTo>
                    <a:pt x="103794" y="498463"/>
                  </a:lnTo>
                  <a:lnTo>
                    <a:pt x="98453" y="500418"/>
                  </a:lnTo>
                  <a:lnTo>
                    <a:pt x="92440" y="501532"/>
                  </a:lnTo>
                  <a:lnTo>
                    <a:pt x="85733" y="505966"/>
                  </a:lnTo>
                  <a:lnTo>
                    <a:pt x="69905" y="532334"/>
                  </a:lnTo>
                  <a:lnTo>
                    <a:pt x="49633" y="575506"/>
                  </a:lnTo>
                  <a:lnTo>
                    <a:pt x="29928" y="620926"/>
                  </a:lnTo>
                  <a:lnTo>
                    <a:pt x="15801" y="654040"/>
                  </a:lnTo>
                  <a:lnTo>
                    <a:pt x="10401" y="664926"/>
                  </a:lnTo>
                  <a:lnTo>
                    <a:pt x="4454" y="677566"/>
                  </a:lnTo>
                  <a:lnTo>
                    <a:pt x="231" y="690689"/>
                  </a:lnTo>
                  <a:lnTo>
                    <a:pt x="0" y="703025"/>
                  </a:lnTo>
                  <a:lnTo>
                    <a:pt x="12595" y="724405"/>
                  </a:lnTo>
                  <a:lnTo>
                    <a:pt x="35960" y="741739"/>
                  </a:lnTo>
                  <a:lnTo>
                    <a:pt x="63591" y="752915"/>
                  </a:lnTo>
                  <a:lnTo>
                    <a:pt x="88983" y="755820"/>
                  </a:lnTo>
                  <a:lnTo>
                    <a:pt x="96585" y="753934"/>
                  </a:lnTo>
                  <a:lnTo>
                    <a:pt x="134897" y="696072"/>
                  </a:lnTo>
                  <a:lnTo>
                    <a:pt x="154545" y="651014"/>
                  </a:lnTo>
                  <a:lnTo>
                    <a:pt x="173856" y="605872"/>
                  </a:lnTo>
                  <a:lnTo>
                    <a:pt x="194218" y="561676"/>
                  </a:lnTo>
                  <a:lnTo>
                    <a:pt x="196815" y="554184"/>
                  </a:lnTo>
                  <a:lnTo>
                    <a:pt x="196249" y="548646"/>
                  </a:lnTo>
                  <a:lnTo>
                    <a:pt x="193603" y="543486"/>
                  </a:lnTo>
                  <a:lnTo>
                    <a:pt x="189959" y="537128"/>
                  </a:lnTo>
                  <a:lnTo>
                    <a:pt x="185028" y="534662"/>
                  </a:lnTo>
                  <a:lnTo>
                    <a:pt x="188390" y="528833"/>
                  </a:lnTo>
                  <a:lnTo>
                    <a:pt x="203318" y="495743"/>
                  </a:lnTo>
                  <a:lnTo>
                    <a:pt x="217963" y="462685"/>
                  </a:lnTo>
                  <a:lnTo>
                    <a:pt x="232754" y="429857"/>
                  </a:lnTo>
                  <a:lnTo>
                    <a:pt x="248124" y="397461"/>
                  </a:lnTo>
                  <a:lnTo>
                    <a:pt x="293908" y="401890"/>
                  </a:lnTo>
                  <a:lnTo>
                    <a:pt x="337040" y="396661"/>
                  </a:lnTo>
                  <a:lnTo>
                    <a:pt x="376661" y="382885"/>
                  </a:lnTo>
                  <a:lnTo>
                    <a:pt x="411914" y="361678"/>
                  </a:lnTo>
                  <a:lnTo>
                    <a:pt x="441940" y="334151"/>
                  </a:lnTo>
                  <a:lnTo>
                    <a:pt x="465883" y="301418"/>
                  </a:lnTo>
                  <a:lnTo>
                    <a:pt x="482883" y="264592"/>
                  </a:lnTo>
                  <a:lnTo>
                    <a:pt x="492083" y="224786"/>
                  </a:lnTo>
                  <a:lnTo>
                    <a:pt x="492626" y="183114"/>
                  </a:lnTo>
                  <a:lnTo>
                    <a:pt x="483654" y="140688"/>
                  </a:lnTo>
                  <a:lnTo>
                    <a:pt x="464308" y="98622"/>
                  </a:lnTo>
                  <a:lnTo>
                    <a:pt x="428333" y="52678"/>
                  </a:lnTo>
                  <a:lnTo>
                    <a:pt x="380255" y="19261"/>
                  </a:lnTo>
                  <a:lnTo>
                    <a:pt x="341590" y="5922"/>
                  </a:lnTo>
                  <a:lnTo>
                    <a:pt x="323771" y="878"/>
                  </a:lnTo>
                  <a:lnTo>
                    <a:pt x="279189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62532" y="1443293"/>
              <a:ext cx="382905" cy="217170"/>
            </a:xfrm>
            <a:custGeom>
              <a:avLst/>
              <a:gdLst/>
              <a:ahLst/>
              <a:cxnLst/>
              <a:rect l="l" t="t" r="r" b="b"/>
              <a:pathLst>
                <a:path w="382905" h="217169">
                  <a:moveTo>
                    <a:pt x="213697" y="0"/>
                  </a:moveTo>
                  <a:lnTo>
                    <a:pt x="167209" y="1688"/>
                  </a:lnTo>
                  <a:lnTo>
                    <a:pt x="122958" y="14053"/>
                  </a:lnTo>
                  <a:lnTo>
                    <a:pt x="81902" y="36313"/>
                  </a:lnTo>
                  <a:lnTo>
                    <a:pt x="46834" y="67198"/>
                  </a:lnTo>
                  <a:lnTo>
                    <a:pt x="20545" y="105437"/>
                  </a:lnTo>
                  <a:lnTo>
                    <a:pt x="5827" y="149762"/>
                  </a:lnTo>
                  <a:lnTo>
                    <a:pt x="390" y="190399"/>
                  </a:lnTo>
                  <a:lnTo>
                    <a:pt x="784" y="204576"/>
                  </a:lnTo>
                  <a:lnTo>
                    <a:pt x="0" y="206257"/>
                  </a:lnTo>
                  <a:lnTo>
                    <a:pt x="1681" y="217018"/>
                  </a:lnTo>
                  <a:lnTo>
                    <a:pt x="3362" y="217018"/>
                  </a:lnTo>
                  <a:lnTo>
                    <a:pt x="7508" y="212086"/>
                  </a:lnTo>
                  <a:lnTo>
                    <a:pt x="12551" y="213767"/>
                  </a:lnTo>
                  <a:lnTo>
                    <a:pt x="14120" y="208723"/>
                  </a:lnTo>
                  <a:lnTo>
                    <a:pt x="15017" y="207042"/>
                  </a:lnTo>
                  <a:lnTo>
                    <a:pt x="14120" y="206257"/>
                  </a:lnTo>
                  <a:lnTo>
                    <a:pt x="16357" y="161108"/>
                  </a:lnTo>
                  <a:lnTo>
                    <a:pt x="27217" y="123200"/>
                  </a:lnTo>
                  <a:lnTo>
                    <a:pt x="58959" y="73513"/>
                  </a:lnTo>
                  <a:lnTo>
                    <a:pt x="88507" y="45839"/>
                  </a:lnTo>
                  <a:lnTo>
                    <a:pt x="122972" y="24869"/>
                  </a:lnTo>
                  <a:lnTo>
                    <a:pt x="160484" y="13346"/>
                  </a:lnTo>
                  <a:lnTo>
                    <a:pt x="194974" y="10740"/>
                  </a:lnTo>
                  <a:lnTo>
                    <a:pt x="213911" y="11360"/>
                  </a:lnTo>
                  <a:lnTo>
                    <a:pt x="228623" y="15027"/>
                  </a:lnTo>
                  <a:lnTo>
                    <a:pt x="235348" y="12561"/>
                  </a:lnTo>
                  <a:lnTo>
                    <a:pt x="241175" y="20296"/>
                  </a:lnTo>
                  <a:lnTo>
                    <a:pt x="248124" y="19175"/>
                  </a:lnTo>
                  <a:lnTo>
                    <a:pt x="290420" y="39768"/>
                  </a:lnTo>
                  <a:lnTo>
                    <a:pt x="324500" y="66814"/>
                  </a:lnTo>
                  <a:lnTo>
                    <a:pt x="350847" y="101426"/>
                  </a:lnTo>
                  <a:lnTo>
                    <a:pt x="369944" y="144718"/>
                  </a:lnTo>
                  <a:lnTo>
                    <a:pt x="374203" y="143821"/>
                  </a:lnTo>
                  <a:lnTo>
                    <a:pt x="377565" y="140571"/>
                  </a:lnTo>
                  <a:lnTo>
                    <a:pt x="382832" y="143037"/>
                  </a:lnTo>
                  <a:lnTo>
                    <a:pt x="366463" y="98674"/>
                  </a:lnTo>
                  <a:lnTo>
                    <a:pt x="338660" y="60856"/>
                  </a:lnTo>
                  <a:lnTo>
                    <a:pt x="302128" y="30916"/>
                  </a:lnTo>
                  <a:lnTo>
                    <a:pt x="259571" y="10186"/>
                  </a:lnTo>
                  <a:lnTo>
                    <a:pt x="213697" y="0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83518" y="1462455"/>
              <a:ext cx="349885" cy="349885"/>
            </a:xfrm>
            <a:custGeom>
              <a:avLst/>
              <a:gdLst/>
              <a:ahLst/>
              <a:cxnLst/>
              <a:rect l="l" t="t" r="r" b="b"/>
              <a:pathLst>
                <a:path w="349885" h="349885">
                  <a:moveTo>
                    <a:pt x="176411" y="0"/>
                  </a:moveTo>
                  <a:lnTo>
                    <a:pt x="108074" y="11583"/>
                  </a:lnTo>
                  <a:lnTo>
                    <a:pt x="53414" y="47287"/>
                  </a:lnTo>
                  <a:lnTo>
                    <a:pt x="16149" y="100128"/>
                  </a:lnTo>
                  <a:lnTo>
                    <a:pt x="0" y="163127"/>
                  </a:lnTo>
                  <a:lnTo>
                    <a:pt x="1004" y="196255"/>
                  </a:lnTo>
                  <a:lnTo>
                    <a:pt x="23498" y="261401"/>
                  </a:lnTo>
                  <a:lnTo>
                    <a:pt x="76403" y="319252"/>
                  </a:lnTo>
                  <a:lnTo>
                    <a:pt x="132242" y="345047"/>
                  </a:lnTo>
                  <a:lnTo>
                    <a:pt x="163145" y="349438"/>
                  </a:lnTo>
                  <a:lnTo>
                    <a:pt x="194301" y="348732"/>
                  </a:lnTo>
                  <a:lnTo>
                    <a:pt x="233999" y="340026"/>
                  </a:lnTo>
                  <a:lnTo>
                    <a:pt x="268298" y="323341"/>
                  </a:lnTo>
                  <a:lnTo>
                    <a:pt x="319616" y="271525"/>
                  </a:lnTo>
                  <a:lnTo>
                    <a:pt x="346086" y="204259"/>
                  </a:lnTo>
                  <a:lnTo>
                    <a:pt x="349325" y="168262"/>
                  </a:lnTo>
                  <a:lnTo>
                    <a:pt x="345538" y="132518"/>
                  </a:lnTo>
                  <a:lnTo>
                    <a:pt x="315801" y="67279"/>
                  </a:lnTo>
                  <a:lnTo>
                    <a:pt x="254707" y="19516"/>
                  </a:lnTo>
                  <a:lnTo>
                    <a:pt x="214546" y="5434"/>
                  </a:lnTo>
                  <a:lnTo>
                    <a:pt x="176411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98698" y="1471796"/>
              <a:ext cx="321310" cy="326390"/>
            </a:xfrm>
            <a:custGeom>
              <a:avLst/>
              <a:gdLst/>
              <a:ahLst/>
              <a:cxnLst/>
              <a:rect l="l" t="t" r="r" b="b"/>
              <a:pathLst>
                <a:path w="321310" h="326389">
                  <a:moveTo>
                    <a:pt x="164773" y="0"/>
                  </a:moveTo>
                  <a:lnTo>
                    <a:pt x="98357" y="12134"/>
                  </a:lnTo>
                  <a:lnTo>
                    <a:pt x="46127" y="50358"/>
                  </a:lnTo>
                  <a:lnTo>
                    <a:pt x="12027" y="105895"/>
                  </a:lnTo>
                  <a:lnTo>
                    <a:pt x="0" y="169970"/>
                  </a:lnTo>
                  <a:lnTo>
                    <a:pt x="3496" y="202465"/>
                  </a:lnTo>
                  <a:lnTo>
                    <a:pt x="31972" y="262890"/>
                  </a:lnTo>
                  <a:lnTo>
                    <a:pt x="92379" y="309911"/>
                  </a:lnTo>
                  <a:lnTo>
                    <a:pt x="129663" y="322705"/>
                  </a:lnTo>
                  <a:lnTo>
                    <a:pt x="165403" y="326074"/>
                  </a:lnTo>
                  <a:lnTo>
                    <a:pt x="198974" y="321109"/>
                  </a:lnTo>
                  <a:lnTo>
                    <a:pt x="257112" y="290547"/>
                  </a:lnTo>
                  <a:lnTo>
                    <a:pt x="299079" y="239755"/>
                  </a:lnTo>
                  <a:lnTo>
                    <a:pt x="319879" y="177467"/>
                  </a:lnTo>
                  <a:lnTo>
                    <a:pt x="320779" y="144743"/>
                  </a:lnTo>
                  <a:lnTo>
                    <a:pt x="314513" y="112420"/>
                  </a:lnTo>
                  <a:lnTo>
                    <a:pt x="300458" y="81591"/>
                  </a:lnTo>
                  <a:lnTo>
                    <a:pt x="277987" y="53348"/>
                  </a:lnTo>
                  <a:lnTo>
                    <a:pt x="246476" y="28783"/>
                  </a:lnTo>
                  <a:lnTo>
                    <a:pt x="241433" y="22730"/>
                  </a:lnTo>
                  <a:lnTo>
                    <a:pt x="202069" y="6458"/>
                  </a:lnTo>
                  <a:lnTo>
                    <a:pt x="164773" y="0"/>
                  </a:lnTo>
                  <a:close/>
                </a:path>
              </a:pathLst>
            </a:custGeom>
            <a:solidFill>
              <a:srgbClr val="3B3B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05118" y="1479506"/>
              <a:ext cx="307975" cy="310515"/>
            </a:xfrm>
            <a:custGeom>
              <a:avLst/>
              <a:gdLst/>
              <a:ahLst/>
              <a:cxnLst/>
              <a:rect l="l" t="t" r="r" b="b"/>
              <a:pathLst>
                <a:path w="307975" h="310514">
                  <a:moveTo>
                    <a:pt x="157250" y="33"/>
                  </a:moveTo>
                  <a:lnTo>
                    <a:pt x="146589" y="0"/>
                  </a:lnTo>
                  <a:lnTo>
                    <a:pt x="144908" y="1681"/>
                  </a:lnTo>
                  <a:lnTo>
                    <a:pt x="142442" y="2466"/>
                  </a:lnTo>
                  <a:lnTo>
                    <a:pt x="100061" y="9404"/>
                  </a:lnTo>
                  <a:lnTo>
                    <a:pt x="65873" y="26851"/>
                  </a:lnTo>
                  <a:lnTo>
                    <a:pt x="18184" y="81403"/>
                  </a:lnTo>
                  <a:lnTo>
                    <a:pt x="0" y="150793"/>
                  </a:lnTo>
                  <a:lnTo>
                    <a:pt x="2691" y="186787"/>
                  </a:lnTo>
                  <a:lnTo>
                    <a:pt x="33081" y="252845"/>
                  </a:lnTo>
                  <a:lnTo>
                    <a:pt x="61356" y="279497"/>
                  </a:lnTo>
                  <a:lnTo>
                    <a:pt x="98735" y="299623"/>
                  </a:lnTo>
                  <a:lnTo>
                    <a:pt x="145682" y="310200"/>
                  </a:lnTo>
                  <a:lnTo>
                    <a:pt x="190615" y="306372"/>
                  </a:lnTo>
                  <a:lnTo>
                    <a:pt x="231316" y="290002"/>
                  </a:lnTo>
                  <a:lnTo>
                    <a:pt x="265565" y="262949"/>
                  </a:lnTo>
                  <a:lnTo>
                    <a:pt x="291143" y="227075"/>
                  </a:lnTo>
                  <a:lnTo>
                    <a:pt x="305831" y="184239"/>
                  </a:lnTo>
                  <a:lnTo>
                    <a:pt x="307410" y="136304"/>
                  </a:lnTo>
                  <a:lnTo>
                    <a:pt x="296031" y="93119"/>
                  </a:lnTo>
                  <a:lnTo>
                    <a:pt x="273369" y="56480"/>
                  </a:lnTo>
                  <a:lnTo>
                    <a:pt x="240998" y="27555"/>
                  </a:lnTo>
                  <a:lnTo>
                    <a:pt x="200495" y="7510"/>
                  </a:lnTo>
                  <a:lnTo>
                    <a:pt x="192762" y="6613"/>
                  </a:lnTo>
                  <a:lnTo>
                    <a:pt x="189400" y="4147"/>
                  </a:lnTo>
                  <a:lnTo>
                    <a:pt x="167994" y="1106"/>
                  </a:lnTo>
                  <a:lnTo>
                    <a:pt x="157250" y="33"/>
                  </a:lnTo>
                  <a:close/>
                </a:path>
              </a:pathLst>
            </a:custGeom>
            <a:solidFill>
              <a:srgbClr val="F8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5249" y="1556849"/>
              <a:ext cx="131234" cy="9852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370823" y="1609204"/>
              <a:ext cx="382270" cy="223520"/>
            </a:xfrm>
            <a:custGeom>
              <a:avLst/>
              <a:gdLst/>
              <a:ahLst/>
              <a:cxnLst/>
              <a:rect l="l" t="t" r="r" b="b"/>
              <a:pathLst>
                <a:path w="382269" h="223519">
                  <a:moveTo>
                    <a:pt x="16700" y="88442"/>
                  </a:moveTo>
                  <a:lnTo>
                    <a:pt x="11760" y="82270"/>
                  </a:lnTo>
                  <a:lnTo>
                    <a:pt x="13335" y="73088"/>
                  </a:lnTo>
                  <a:lnTo>
                    <a:pt x="9182" y="66471"/>
                  </a:lnTo>
                  <a:lnTo>
                    <a:pt x="5829" y="69837"/>
                  </a:lnTo>
                  <a:lnTo>
                    <a:pt x="3352" y="76441"/>
                  </a:lnTo>
                  <a:lnTo>
                    <a:pt x="0" y="80708"/>
                  </a:lnTo>
                  <a:lnTo>
                    <a:pt x="889" y="87655"/>
                  </a:lnTo>
                  <a:lnTo>
                    <a:pt x="5829" y="100990"/>
                  </a:lnTo>
                  <a:lnTo>
                    <a:pt x="6718" y="94272"/>
                  </a:lnTo>
                  <a:lnTo>
                    <a:pt x="11760" y="90119"/>
                  </a:lnTo>
                  <a:lnTo>
                    <a:pt x="16700" y="88442"/>
                  </a:lnTo>
                  <a:close/>
                </a:path>
                <a:path w="382269" h="223519">
                  <a:moveTo>
                    <a:pt x="348310" y="138772"/>
                  </a:moveTo>
                  <a:lnTo>
                    <a:pt x="342480" y="137985"/>
                  </a:lnTo>
                  <a:lnTo>
                    <a:pt x="340017" y="132943"/>
                  </a:lnTo>
                  <a:lnTo>
                    <a:pt x="338340" y="128003"/>
                  </a:lnTo>
                  <a:lnTo>
                    <a:pt x="305892" y="165468"/>
                  </a:lnTo>
                  <a:lnTo>
                    <a:pt x="265950" y="191262"/>
                  </a:lnTo>
                  <a:lnTo>
                    <a:pt x="221068" y="205333"/>
                  </a:lnTo>
                  <a:lnTo>
                    <a:pt x="173812" y="207632"/>
                  </a:lnTo>
                  <a:lnTo>
                    <a:pt x="126720" y="198094"/>
                  </a:lnTo>
                  <a:lnTo>
                    <a:pt x="82372" y="176657"/>
                  </a:lnTo>
                  <a:lnTo>
                    <a:pt x="82372" y="180809"/>
                  </a:lnTo>
                  <a:lnTo>
                    <a:pt x="83261" y="187756"/>
                  </a:lnTo>
                  <a:lnTo>
                    <a:pt x="79006" y="190334"/>
                  </a:lnTo>
                  <a:lnTo>
                    <a:pt x="116789" y="211302"/>
                  </a:lnTo>
                  <a:lnTo>
                    <a:pt x="158648" y="222072"/>
                  </a:lnTo>
                  <a:lnTo>
                    <a:pt x="202285" y="223088"/>
                  </a:lnTo>
                  <a:lnTo>
                    <a:pt x="245376" y="214807"/>
                  </a:lnTo>
                  <a:lnTo>
                    <a:pt x="285623" y="197688"/>
                  </a:lnTo>
                  <a:lnTo>
                    <a:pt x="320700" y="172186"/>
                  </a:lnTo>
                  <a:lnTo>
                    <a:pt x="348310" y="138772"/>
                  </a:lnTo>
                  <a:close/>
                </a:path>
                <a:path w="382269" h="223519">
                  <a:moveTo>
                    <a:pt x="382041" y="9194"/>
                  </a:moveTo>
                  <a:lnTo>
                    <a:pt x="380365" y="1574"/>
                  </a:lnTo>
                  <a:lnTo>
                    <a:pt x="375323" y="3251"/>
                  </a:lnTo>
                  <a:lnTo>
                    <a:pt x="370052" y="2463"/>
                  </a:lnTo>
                  <a:lnTo>
                    <a:pt x="366687" y="0"/>
                  </a:lnTo>
                  <a:lnTo>
                    <a:pt x="368376" y="26898"/>
                  </a:lnTo>
                  <a:lnTo>
                    <a:pt x="372516" y="24434"/>
                  </a:lnTo>
                  <a:lnTo>
                    <a:pt x="376999" y="24434"/>
                  </a:lnTo>
                  <a:lnTo>
                    <a:pt x="382041" y="26111"/>
                  </a:lnTo>
                  <a:lnTo>
                    <a:pt x="382041" y="9194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3996" y="1803677"/>
              <a:ext cx="220330" cy="37954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200030" y="1692369"/>
              <a:ext cx="5363210" cy="2546985"/>
            </a:xfrm>
            <a:custGeom>
              <a:avLst/>
              <a:gdLst/>
              <a:ahLst/>
              <a:cxnLst/>
              <a:rect l="l" t="t" r="r" b="b"/>
              <a:pathLst>
                <a:path w="5363209" h="2546985">
                  <a:moveTo>
                    <a:pt x="5362798" y="0"/>
                  </a:moveTo>
                  <a:lnTo>
                    <a:pt x="5362798" y="1217436"/>
                  </a:lnTo>
                  <a:lnTo>
                    <a:pt x="4969991" y="1217436"/>
                  </a:lnTo>
                </a:path>
                <a:path w="5363209" h="2546985">
                  <a:moveTo>
                    <a:pt x="0" y="2546628"/>
                  </a:moveTo>
                  <a:lnTo>
                    <a:pt x="3117914" y="2546628"/>
                  </a:lnTo>
                  <a:lnTo>
                    <a:pt x="3117914" y="14459"/>
                  </a:lnTo>
                  <a:lnTo>
                    <a:pt x="0" y="14459"/>
                  </a:lnTo>
                </a:path>
              </a:pathLst>
            </a:custGeom>
            <a:ln w="219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58228" y="626594"/>
              <a:ext cx="1871345" cy="1068070"/>
            </a:xfrm>
            <a:custGeom>
              <a:avLst/>
              <a:gdLst/>
              <a:ahLst/>
              <a:cxnLst/>
              <a:rect l="l" t="t" r="r" b="b"/>
              <a:pathLst>
                <a:path w="1871345" h="1068070">
                  <a:moveTo>
                    <a:pt x="1123955" y="0"/>
                  </a:moveTo>
                  <a:lnTo>
                    <a:pt x="1070357" y="2657"/>
                  </a:lnTo>
                  <a:lnTo>
                    <a:pt x="1019165" y="10383"/>
                  </a:lnTo>
                  <a:lnTo>
                    <a:pt x="970933" y="22808"/>
                  </a:lnTo>
                  <a:lnTo>
                    <a:pt x="926215" y="39562"/>
                  </a:lnTo>
                  <a:lnTo>
                    <a:pt x="885566" y="60274"/>
                  </a:lnTo>
                  <a:lnTo>
                    <a:pt x="849540" y="84575"/>
                  </a:lnTo>
                  <a:lnTo>
                    <a:pt x="818691" y="112095"/>
                  </a:lnTo>
                  <a:lnTo>
                    <a:pt x="793574" y="142464"/>
                  </a:lnTo>
                  <a:lnTo>
                    <a:pt x="774743" y="175312"/>
                  </a:lnTo>
                  <a:lnTo>
                    <a:pt x="732920" y="158144"/>
                  </a:lnTo>
                  <a:lnTo>
                    <a:pt x="688197" y="145075"/>
                  </a:lnTo>
                  <a:lnTo>
                    <a:pt x="640910" y="136756"/>
                  </a:lnTo>
                  <a:lnTo>
                    <a:pt x="591396" y="133838"/>
                  </a:lnTo>
                  <a:lnTo>
                    <a:pt x="540121" y="136776"/>
                  </a:lnTo>
                  <a:lnTo>
                    <a:pt x="491145" y="145317"/>
                  </a:lnTo>
                  <a:lnTo>
                    <a:pt x="444996" y="159052"/>
                  </a:lnTo>
                  <a:lnTo>
                    <a:pt x="402206" y="177570"/>
                  </a:lnTo>
                  <a:lnTo>
                    <a:pt x="363304" y="200463"/>
                  </a:lnTo>
                  <a:lnTo>
                    <a:pt x="328820" y="227320"/>
                  </a:lnTo>
                  <a:lnTo>
                    <a:pt x="299283" y="257733"/>
                  </a:lnTo>
                  <a:lnTo>
                    <a:pt x="275224" y="291291"/>
                  </a:lnTo>
                  <a:lnTo>
                    <a:pt x="257172" y="327585"/>
                  </a:lnTo>
                  <a:lnTo>
                    <a:pt x="245658" y="366206"/>
                  </a:lnTo>
                  <a:lnTo>
                    <a:pt x="241399" y="366206"/>
                  </a:lnTo>
                  <a:lnTo>
                    <a:pt x="192865" y="370789"/>
                  </a:lnTo>
                  <a:lnTo>
                    <a:pt x="147607" y="383934"/>
                  </a:lnTo>
                  <a:lnTo>
                    <a:pt x="106609" y="404734"/>
                  </a:lnTo>
                  <a:lnTo>
                    <a:pt x="70856" y="432284"/>
                  </a:lnTo>
                  <a:lnTo>
                    <a:pt x="41334" y="465677"/>
                  </a:lnTo>
                  <a:lnTo>
                    <a:pt x="19027" y="504006"/>
                  </a:lnTo>
                  <a:lnTo>
                    <a:pt x="4921" y="546365"/>
                  </a:lnTo>
                  <a:lnTo>
                    <a:pt x="0" y="591848"/>
                  </a:lnTo>
                  <a:lnTo>
                    <a:pt x="5628" y="640615"/>
                  </a:lnTo>
                  <a:lnTo>
                    <a:pt x="21722" y="685750"/>
                  </a:lnTo>
                  <a:lnTo>
                    <a:pt x="47100" y="726102"/>
                  </a:lnTo>
                  <a:lnTo>
                    <a:pt x="80575" y="760522"/>
                  </a:lnTo>
                  <a:lnTo>
                    <a:pt x="120965" y="787862"/>
                  </a:lnTo>
                  <a:lnTo>
                    <a:pt x="167086" y="806973"/>
                  </a:lnTo>
                  <a:lnTo>
                    <a:pt x="217753" y="816705"/>
                  </a:lnTo>
                  <a:lnTo>
                    <a:pt x="228818" y="862981"/>
                  </a:lnTo>
                  <a:lnTo>
                    <a:pt x="249519" y="905183"/>
                  </a:lnTo>
                  <a:lnTo>
                    <a:pt x="278691" y="942200"/>
                  </a:lnTo>
                  <a:lnTo>
                    <a:pt x="315170" y="972924"/>
                  </a:lnTo>
                  <a:lnTo>
                    <a:pt x="357790" y="996243"/>
                  </a:lnTo>
                  <a:lnTo>
                    <a:pt x="405388" y="1011048"/>
                  </a:lnTo>
                  <a:lnTo>
                    <a:pt x="456799" y="1016230"/>
                  </a:lnTo>
                  <a:lnTo>
                    <a:pt x="502317" y="1012231"/>
                  </a:lnTo>
                  <a:lnTo>
                    <a:pt x="544914" y="1000719"/>
                  </a:lnTo>
                  <a:lnTo>
                    <a:pt x="583855" y="982418"/>
                  </a:lnTo>
                  <a:lnTo>
                    <a:pt x="618405" y="958054"/>
                  </a:lnTo>
                  <a:lnTo>
                    <a:pt x="652361" y="985044"/>
                  </a:lnTo>
                  <a:lnTo>
                    <a:pt x="691787" y="1008812"/>
                  </a:lnTo>
                  <a:lnTo>
                    <a:pt x="736100" y="1029019"/>
                  </a:lnTo>
                  <a:lnTo>
                    <a:pt x="784719" y="1045326"/>
                  </a:lnTo>
                  <a:lnTo>
                    <a:pt x="837060" y="1057395"/>
                  </a:lnTo>
                  <a:lnTo>
                    <a:pt x="892542" y="1064884"/>
                  </a:lnTo>
                  <a:lnTo>
                    <a:pt x="950582" y="1067456"/>
                  </a:lnTo>
                  <a:lnTo>
                    <a:pt x="1011228" y="1064653"/>
                  </a:lnTo>
                  <a:lnTo>
                    <a:pt x="1069009" y="1056510"/>
                  </a:lnTo>
                  <a:lnTo>
                    <a:pt x="1123275" y="1043421"/>
                  </a:lnTo>
                  <a:lnTo>
                    <a:pt x="1173378" y="1025786"/>
                  </a:lnTo>
                  <a:lnTo>
                    <a:pt x="1218669" y="1003999"/>
                  </a:lnTo>
                  <a:lnTo>
                    <a:pt x="1258499" y="978458"/>
                  </a:lnTo>
                  <a:lnTo>
                    <a:pt x="1292220" y="949560"/>
                  </a:lnTo>
                  <a:lnTo>
                    <a:pt x="1319182" y="917701"/>
                  </a:lnTo>
                  <a:lnTo>
                    <a:pt x="1340114" y="920879"/>
                  </a:lnTo>
                  <a:lnTo>
                    <a:pt x="1361152" y="922955"/>
                  </a:lnTo>
                  <a:lnTo>
                    <a:pt x="1382442" y="924085"/>
                  </a:lnTo>
                  <a:lnTo>
                    <a:pt x="1404131" y="924426"/>
                  </a:lnTo>
                  <a:lnTo>
                    <a:pt x="1461214" y="921141"/>
                  </a:lnTo>
                  <a:lnTo>
                    <a:pt x="1515361" y="911629"/>
                  </a:lnTo>
                  <a:lnTo>
                    <a:pt x="1565861" y="896407"/>
                  </a:lnTo>
                  <a:lnTo>
                    <a:pt x="1612003" y="875990"/>
                  </a:lnTo>
                  <a:lnTo>
                    <a:pt x="1653075" y="850893"/>
                  </a:lnTo>
                  <a:lnTo>
                    <a:pt x="1688367" y="821633"/>
                  </a:lnTo>
                  <a:lnTo>
                    <a:pt x="1717167" y="788725"/>
                  </a:lnTo>
                  <a:lnTo>
                    <a:pt x="1738764" y="752685"/>
                  </a:lnTo>
                  <a:lnTo>
                    <a:pt x="1752446" y="714028"/>
                  </a:lnTo>
                  <a:lnTo>
                    <a:pt x="1792989" y="683727"/>
                  </a:lnTo>
                  <a:lnTo>
                    <a:pt x="1825974" y="649035"/>
                  </a:lnTo>
                  <a:lnTo>
                    <a:pt x="1850566" y="610538"/>
                  </a:lnTo>
                  <a:lnTo>
                    <a:pt x="1865933" y="568825"/>
                  </a:lnTo>
                  <a:lnTo>
                    <a:pt x="1871241" y="524480"/>
                  </a:lnTo>
                  <a:lnTo>
                    <a:pt x="1866613" y="483476"/>
                  </a:lnTo>
                  <a:lnTo>
                    <a:pt x="1853218" y="444607"/>
                  </a:lnTo>
                  <a:lnTo>
                    <a:pt x="1831792" y="408386"/>
                  </a:lnTo>
                  <a:lnTo>
                    <a:pt x="1803070" y="375327"/>
                  </a:lnTo>
                  <a:lnTo>
                    <a:pt x="1767786" y="345945"/>
                  </a:lnTo>
                  <a:lnTo>
                    <a:pt x="1726675" y="320753"/>
                  </a:lnTo>
                  <a:lnTo>
                    <a:pt x="1680473" y="300264"/>
                  </a:lnTo>
                  <a:lnTo>
                    <a:pt x="1629915" y="284993"/>
                  </a:lnTo>
                  <a:lnTo>
                    <a:pt x="1575734" y="275454"/>
                  </a:lnTo>
                  <a:lnTo>
                    <a:pt x="1518667" y="272160"/>
                  </a:lnTo>
                  <a:lnTo>
                    <a:pt x="1502711" y="272258"/>
                  </a:lnTo>
                  <a:lnTo>
                    <a:pt x="1487512" y="272945"/>
                  </a:lnTo>
                  <a:lnTo>
                    <a:pt x="1489193" y="265210"/>
                  </a:lnTo>
                  <a:lnTo>
                    <a:pt x="1490089" y="257700"/>
                  </a:lnTo>
                  <a:lnTo>
                    <a:pt x="1490089" y="250190"/>
                  </a:lnTo>
                  <a:lnTo>
                    <a:pt x="1486114" y="213262"/>
                  </a:lnTo>
                  <a:lnTo>
                    <a:pt x="1456018" y="144798"/>
                  </a:lnTo>
                  <a:lnTo>
                    <a:pt x="1431037" y="114043"/>
                  </a:lnTo>
                  <a:lnTo>
                    <a:pt x="1400195" y="86124"/>
                  </a:lnTo>
                  <a:lnTo>
                    <a:pt x="1364061" y="61431"/>
                  </a:lnTo>
                  <a:lnTo>
                    <a:pt x="1323204" y="40355"/>
                  </a:lnTo>
                  <a:lnTo>
                    <a:pt x="1278196" y="23284"/>
                  </a:lnTo>
                  <a:lnTo>
                    <a:pt x="1229605" y="10608"/>
                  </a:lnTo>
                  <a:lnTo>
                    <a:pt x="1178001" y="2717"/>
                  </a:lnTo>
                  <a:lnTo>
                    <a:pt x="1123955" y="0"/>
                  </a:lnTo>
                  <a:close/>
                </a:path>
              </a:pathLst>
            </a:custGeom>
            <a:solidFill>
              <a:srgbClr val="BEEA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58228" y="626594"/>
              <a:ext cx="1871345" cy="1068070"/>
            </a:xfrm>
            <a:custGeom>
              <a:avLst/>
              <a:gdLst/>
              <a:ahLst/>
              <a:cxnLst/>
              <a:rect l="l" t="t" r="r" b="b"/>
              <a:pathLst>
                <a:path w="1871345" h="1068070">
                  <a:moveTo>
                    <a:pt x="618405" y="958054"/>
                  </a:moveTo>
                  <a:lnTo>
                    <a:pt x="583855" y="982418"/>
                  </a:lnTo>
                  <a:lnTo>
                    <a:pt x="544914" y="1000719"/>
                  </a:lnTo>
                  <a:lnTo>
                    <a:pt x="502317" y="1012231"/>
                  </a:lnTo>
                  <a:lnTo>
                    <a:pt x="456799" y="1016230"/>
                  </a:lnTo>
                  <a:lnTo>
                    <a:pt x="405388" y="1011048"/>
                  </a:lnTo>
                  <a:lnTo>
                    <a:pt x="357790" y="996243"/>
                  </a:lnTo>
                  <a:lnTo>
                    <a:pt x="315170" y="972924"/>
                  </a:lnTo>
                  <a:lnTo>
                    <a:pt x="278691" y="942200"/>
                  </a:lnTo>
                  <a:lnTo>
                    <a:pt x="249519" y="905183"/>
                  </a:lnTo>
                  <a:lnTo>
                    <a:pt x="228818" y="862981"/>
                  </a:lnTo>
                  <a:lnTo>
                    <a:pt x="217753" y="816705"/>
                  </a:lnTo>
                  <a:lnTo>
                    <a:pt x="167086" y="806973"/>
                  </a:lnTo>
                  <a:lnTo>
                    <a:pt x="120965" y="787862"/>
                  </a:lnTo>
                  <a:lnTo>
                    <a:pt x="80575" y="760522"/>
                  </a:lnTo>
                  <a:lnTo>
                    <a:pt x="47100" y="726102"/>
                  </a:lnTo>
                  <a:lnTo>
                    <a:pt x="21722" y="685750"/>
                  </a:lnTo>
                  <a:lnTo>
                    <a:pt x="5628" y="640615"/>
                  </a:lnTo>
                  <a:lnTo>
                    <a:pt x="0" y="591848"/>
                  </a:lnTo>
                  <a:lnTo>
                    <a:pt x="4921" y="546365"/>
                  </a:lnTo>
                  <a:lnTo>
                    <a:pt x="19027" y="504006"/>
                  </a:lnTo>
                  <a:lnTo>
                    <a:pt x="41334" y="465677"/>
                  </a:lnTo>
                  <a:lnTo>
                    <a:pt x="70856" y="432284"/>
                  </a:lnTo>
                  <a:lnTo>
                    <a:pt x="106609" y="404734"/>
                  </a:lnTo>
                  <a:lnTo>
                    <a:pt x="147607" y="383934"/>
                  </a:lnTo>
                  <a:lnTo>
                    <a:pt x="192865" y="370789"/>
                  </a:lnTo>
                  <a:lnTo>
                    <a:pt x="241399" y="366206"/>
                  </a:lnTo>
                  <a:lnTo>
                    <a:pt x="243080" y="366206"/>
                  </a:lnTo>
                  <a:lnTo>
                    <a:pt x="243977" y="366206"/>
                  </a:lnTo>
                  <a:lnTo>
                    <a:pt x="245658" y="366206"/>
                  </a:lnTo>
                  <a:lnTo>
                    <a:pt x="257172" y="327585"/>
                  </a:lnTo>
                  <a:lnTo>
                    <a:pt x="275224" y="291291"/>
                  </a:lnTo>
                  <a:lnTo>
                    <a:pt x="299283" y="257733"/>
                  </a:lnTo>
                  <a:lnTo>
                    <a:pt x="328820" y="227320"/>
                  </a:lnTo>
                  <a:lnTo>
                    <a:pt x="363304" y="200463"/>
                  </a:lnTo>
                  <a:lnTo>
                    <a:pt x="402206" y="177570"/>
                  </a:lnTo>
                  <a:lnTo>
                    <a:pt x="444996" y="159052"/>
                  </a:lnTo>
                  <a:lnTo>
                    <a:pt x="491145" y="145317"/>
                  </a:lnTo>
                  <a:lnTo>
                    <a:pt x="540121" y="136776"/>
                  </a:lnTo>
                  <a:lnTo>
                    <a:pt x="591396" y="133838"/>
                  </a:lnTo>
                  <a:lnTo>
                    <a:pt x="640910" y="136756"/>
                  </a:lnTo>
                  <a:lnTo>
                    <a:pt x="688197" y="145075"/>
                  </a:lnTo>
                  <a:lnTo>
                    <a:pt x="732920" y="158144"/>
                  </a:lnTo>
                  <a:lnTo>
                    <a:pt x="774743" y="175312"/>
                  </a:lnTo>
                  <a:lnTo>
                    <a:pt x="793574" y="142464"/>
                  </a:lnTo>
                  <a:lnTo>
                    <a:pt x="818691" y="112095"/>
                  </a:lnTo>
                  <a:lnTo>
                    <a:pt x="849540" y="84575"/>
                  </a:lnTo>
                  <a:lnTo>
                    <a:pt x="885566" y="60274"/>
                  </a:lnTo>
                  <a:lnTo>
                    <a:pt x="926215" y="39562"/>
                  </a:lnTo>
                  <a:lnTo>
                    <a:pt x="970933" y="22808"/>
                  </a:lnTo>
                  <a:lnTo>
                    <a:pt x="1019165" y="10383"/>
                  </a:lnTo>
                  <a:lnTo>
                    <a:pt x="1070357" y="2657"/>
                  </a:lnTo>
                  <a:lnTo>
                    <a:pt x="1123955" y="0"/>
                  </a:lnTo>
                  <a:lnTo>
                    <a:pt x="1178001" y="2717"/>
                  </a:lnTo>
                  <a:lnTo>
                    <a:pt x="1229605" y="10608"/>
                  </a:lnTo>
                  <a:lnTo>
                    <a:pt x="1278196" y="23284"/>
                  </a:lnTo>
                  <a:lnTo>
                    <a:pt x="1323204" y="40355"/>
                  </a:lnTo>
                  <a:lnTo>
                    <a:pt x="1364061" y="61431"/>
                  </a:lnTo>
                  <a:lnTo>
                    <a:pt x="1400195" y="86124"/>
                  </a:lnTo>
                  <a:lnTo>
                    <a:pt x="1431037" y="114043"/>
                  </a:lnTo>
                  <a:lnTo>
                    <a:pt x="1456018" y="144798"/>
                  </a:lnTo>
                  <a:lnTo>
                    <a:pt x="1486114" y="213262"/>
                  </a:lnTo>
                  <a:lnTo>
                    <a:pt x="1490089" y="257700"/>
                  </a:lnTo>
                  <a:lnTo>
                    <a:pt x="1489193" y="265210"/>
                  </a:lnTo>
                  <a:lnTo>
                    <a:pt x="1487512" y="272945"/>
                  </a:lnTo>
                  <a:lnTo>
                    <a:pt x="1495075" y="272491"/>
                  </a:lnTo>
                  <a:lnTo>
                    <a:pt x="1502711" y="272258"/>
                  </a:lnTo>
                  <a:lnTo>
                    <a:pt x="1510537" y="272172"/>
                  </a:lnTo>
                  <a:lnTo>
                    <a:pt x="1518667" y="272160"/>
                  </a:lnTo>
                  <a:lnTo>
                    <a:pt x="1575734" y="275454"/>
                  </a:lnTo>
                  <a:lnTo>
                    <a:pt x="1629915" y="284993"/>
                  </a:lnTo>
                  <a:lnTo>
                    <a:pt x="1680473" y="300264"/>
                  </a:lnTo>
                  <a:lnTo>
                    <a:pt x="1726675" y="320753"/>
                  </a:lnTo>
                  <a:lnTo>
                    <a:pt x="1767786" y="345945"/>
                  </a:lnTo>
                  <a:lnTo>
                    <a:pt x="1803070" y="375327"/>
                  </a:lnTo>
                  <a:lnTo>
                    <a:pt x="1831792" y="408386"/>
                  </a:lnTo>
                  <a:lnTo>
                    <a:pt x="1853218" y="444607"/>
                  </a:lnTo>
                  <a:lnTo>
                    <a:pt x="1866613" y="483476"/>
                  </a:lnTo>
                  <a:lnTo>
                    <a:pt x="1871241" y="524480"/>
                  </a:lnTo>
                  <a:lnTo>
                    <a:pt x="1865933" y="568825"/>
                  </a:lnTo>
                  <a:lnTo>
                    <a:pt x="1850566" y="610538"/>
                  </a:lnTo>
                  <a:lnTo>
                    <a:pt x="1825974" y="649035"/>
                  </a:lnTo>
                  <a:lnTo>
                    <a:pt x="1792989" y="683727"/>
                  </a:lnTo>
                  <a:lnTo>
                    <a:pt x="1752446" y="714028"/>
                  </a:lnTo>
                  <a:lnTo>
                    <a:pt x="1738764" y="752685"/>
                  </a:lnTo>
                  <a:lnTo>
                    <a:pt x="1717167" y="788725"/>
                  </a:lnTo>
                  <a:lnTo>
                    <a:pt x="1688367" y="821633"/>
                  </a:lnTo>
                  <a:lnTo>
                    <a:pt x="1653075" y="850893"/>
                  </a:lnTo>
                  <a:lnTo>
                    <a:pt x="1612003" y="875990"/>
                  </a:lnTo>
                  <a:lnTo>
                    <a:pt x="1565861" y="896407"/>
                  </a:lnTo>
                  <a:lnTo>
                    <a:pt x="1515361" y="911629"/>
                  </a:lnTo>
                  <a:lnTo>
                    <a:pt x="1461214" y="921141"/>
                  </a:lnTo>
                  <a:lnTo>
                    <a:pt x="1404131" y="924426"/>
                  </a:lnTo>
                  <a:lnTo>
                    <a:pt x="1382442" y="924085"/>
                  </a:lnTo>
                  <a:lnTo>
                    <a:pt x="1361152" y="922955"/>
                  </a:lnTo>
                  <a:lnTo>
                    <a:pt x="1340114" y="920879"/>
                  </a:lnTo>
                  <a:lnTo>
                    <a:pt x="1319182" y="917701"/>
                  </a:lnTo>
                  <a:lnTo>
                    <a:pt x="1292220" y="949560"/>
                  </a:lnTo>
                  <a:lnTo>
                    <a:pt x="1258499" y="978458"/>
                  </a:lnTo>
                  <a:lnTo>
                    <a:pt x="1218669" y="1003999"/>
                  </a:lnTo>
                  <a:lnTo>
                    <a:pt x="1173378" y="1025786"/>
                  </a:lnTo>
                  <a:lnTo>
                    <a:pt x="1123275" y="1043421"/>
                  </a:lnTo>
                  <a:lnTo>
                    <a:pt x="1069009" y="1056510"/>
                  </a:lnTo>
                  <a:lnTo>
                    <a:pt x="1011228" y="1064653"/>
                  </a:lnTo>
                  <a:lnTo>
                    <a:pt x="950582" y="1067456"/>
                  </a:lnTo>
                  <a:lnTo>
                    <a:pt x="892542" y="1064884"/>
                  </a:lnTo>
                  <a:lnTo>
                    <a:pt x="837060" y="1057395"/>
                  </a:lnTo>
                  <a:lnTo>
                    <a:pt x="784719" y="1045326"/>
                  </a:lnTo>
                  <a:lnTo>
                    <a:pt x="736100" y="1029019"/>
                  </a:lnTo>
                  <a:lnTo>
                    <a:pt x="691787" y="1008812"/>
                  </a:lnTo>
                  <a:lnTo>
                    <a:pt x="652361" y="985044"/>
                  </a:lnTo>
                  <a:lnTo>
                    <a:pt x="618405" y="958054"/>
                  </a:lnTo>
                  <a:close/>
                </a:path>
              </a:pathLst>
            </a:custGeom>
            <a:ln w="178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7102407" y="1012092"/>
            <a:ext cx="84709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Internet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57716" y="3635279"/>
            <a:ext cx="823594" cy="401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4139" marR="5080" indent="-92075">
              <a:lnSpc>
                <a:spcPct val="103000"/>
              </a:lnSpc>
              <a:spcBef>
                <a:spcPts val="90"/>
              </a:spcBef>
            </a:pPr>
            <a:r>
              <a:rPr sz="1200" b="1" spc="-10" dirty="0">
                <a:latin typeface="Times New Roman"/>
                <a:cs typeface="Times New Roman"/>
              </a:rPr>
              <a:t>workstation networks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39074" y="3104970"/>
            <a:ext cx="572135" cy="401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845" marR="5080" indent="-17780">
              <a:lnSpc>
                <a:spcPct val="103000"/>
              </a:lnSpc>
              <a:spcBef>
                <a:spcPts val="90"/>
              </a:spcBef>
            </a:pPr>
            <a:r>
              <a:rPr sz="1200" b="1" spc="-10" dirty="0">
                <a:latin typeface="Times New Roman"/>
                <a:cs typeface="Times New Roman"/>
              </a:rPr>
              <a:t>external firewall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90478" y="1955686"/>
            <a:ext cx="554990" cy="4025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0955" marR="5080" indent="-8890">
              <a:lnSpc>
                <a:spcPct val="103200"/>
              </a:lnSpc>
              <a:spcBef>
                <a:spcPts val="85"/>
              </a:spcBef>
            </a:pPr>
            <a:r>
              <a:rPr sz="1200" b="1" spc="-10" dirty="0">
                <a:latin typeface="Times New Roman"/>
                <a:cs typeface="Times New Roman"/>
              </a:rPr>
              <a:t>internal firewall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90478" y="4517335"/>
            <a:ext cx="554990" cy="4025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0955" marR="5080" indent="-8890">
              <a:lnSpc>
                <a:spcPct val="103200"/>
              </a:lnSpc>
              <a:spcBef>
                <a:spcPts val="85"/>
              </a:spcBef>
            </a:pPr>
            <a:r>
              <a:rPr sz="1200" b="1" spc="-10" dirty="0">
                <a:latin typeface="Times New Roman"/>
                <a:cs typeface="Times New Roman"/>
              </a:rPr>
              <a:t>internal firewall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18463" y="2912956"/>
            <a:ext cx="819150" cy="4025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4139" marR="5080" indent="-92075">
              <a:lnSpc>
                <a:spcPct val="103200"/>
              </a:lnSpc>
              <a:spcBef>
                <a:spcPts val="85"/>
              </a:spcBef>
            </a:pPr>
            <a:r>
              <a:rPr sz="1200" b="1" dirty="0">
                <a:latin typeface="Times New Roman"/>
                <a:cs typeface="Times New Roman"/>
              </a:rPr>
              <a:t>LAN</a:t>
            </a:r>
            <a:r>
              <a:rPr sz="1200" b="1" spc="6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switch </a:t>
            </a:r>
            <a:r>
              <a:rPr sz="1200" b="1" dirty="0">
                <a:latin typeface="Times New Roman"/>
                <a:cs typeface="Times New Roman"/>
              </a:rPr>
              <a:t>or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router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95022" y="1929792"/>
            <a:ext cx="819150" cy="4019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4139" marR="5080" indent="-92075">
              <a:lnSpc>
                <a:spcPct val="103000"/>
              </a:lnSpc>
              <a:spcBef>
                <a:spcPts val="90"/>
              </a:spcBef>
            </a:pPr>
            <a:r>
              <a:rPr sz="1200" b="1" dirty="0">
                <a:latin typeface="Times New Roman"/>
                <a:cs typeface="Times New Roman"/>
              </a:rPr>
              <a:t>LAN</a:t>
            </a:r>
            <a:r>
              <a:rPr sz="1200" b="1" spc="6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switch </a:t>
            </a:r>
            <a:r>
              <a:rPr sz="1200" b="1" dirty="0">
                <a:latin typeface="Times New Roman"/>
                <a:cs typeface="Times New Roman"/>
              </a:rPr>
              <a:t>or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router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95022" y="4476197"/>
            <a:ext cx="819150" cy="4025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4139" marR="5080" indent="-92075">
              <a:lnSpc>
                <a:spcPct val="103200"/>
              </a:lnSpc>
              <a:spcBef>
                <a:spcPts val="85"/>
              </a:spcBef>
            </a:pPr>
            <a:r>
              <a:rPr sz="1200" b="1" dirty="0">
                <a:latin typeface="Times New Roman"/>
                <a:cs typeface="Times New Roman"/>
              </a:rPr>
              <a:t>LAN</a:t>
            </a:r>
            <a:r>
              <a:rPr sz="1200" b="1" spc="6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switch </a:t>
            </a:r>
            <a:r>
              <a:rPr sz="1200" b="1" dirty="0">
                <a:latin typeface="Times New Roman"/>
                <a:cs typeface="Times New Roman"/>
              </a:rPr>
              <a:t>or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router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46009" y="5844140"/>
            <a:ext cx="895350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1" dirty="0">
                <a:latin typeface="Times New Roman"/>
                <a:cs typeface="Times New Roman"/>
              </a:rPr>
              <a:t>Figure</a:t>
            </a:r>
            <a:r>
              <a:rPr sz="1600" b="1" spc="-95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8.5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063065" y="5844140"/>
            <a:ext cx="3249930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b="1" spc="-10" dirty="0">
                <a:latin typeface="Times New Roman"/>
                <a:cs typeface="Times New Roman"/>
              </a:rPr>
              <a:t>Example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NIDS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Sensor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Deployment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17593" y="963443"/>
            <a:ext cx="1221105" cy="5905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3099"/>
              </a:lnSpc>
              <a:spcBef>
                <a:spcPts val="85"/>
              </a:spcBef>
            </a:pPr>
            <a:r>
              <a:rPr sz="1200" b="1" dirty="0">
                <a:latin typeface="Times New Roman"/>
                <a:cs typeface="Times New Roman"/>
              </a:rPr>
              <a:t>internal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server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data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resource networks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51971" y="967452"/>
            <a:ext cx="6597650" cy="4500245"/>
            <a:chOff x="751971" y="967452"/>
            <a:chExt cx="6597650" cy="4500245"/>
          </a:xfrm>
        </p:grpSpPr>
        <p:sp>
          <p:nvSpPr>
            <p:cNvPr id="51" name="object 51"/>
            <p:cNvSpPr/>
            <p:nvPr/>
          </p:nvSpPr>
          <p:spPr>
            <a:xfrm>
              <a:off x="4179756" y="1175623"/>
              <a:ext cx="751205" cy="779780"/>
            </a:xfrm>
            <a:custGeom>
              <a:avLst/>
              <a:gdLst/>
              <a:ahLst/>
              <a:cxnLst/>
              <a:rect l="l" t="t" r="r" b="b"/>
              <a:pathLst>
                <a:path w="751204" h="779780">
                  <a:moveTo>
                    <a:pt x="751208" y="0"/>
                  </a:moveTo>
                  <a:lnTo>
                    <a:pt x="0" y="419113"/>
                  </a:lnTo>
                  <a:lnTo>
                    <a:pt x="0" y="779378"/>
                  </a:lnTo>
                  <a:lnTo>
                    <a:pt x="751208" y="360377"/>
                  </a:lnTo>
                  <a:lnTo>
                    <a:pt x="751208" y="0"/>
                  </a:lnTo>
                  <a:close/>
                </a:path>
              </a:pathLst>
            </a:custGeom>
            <a:solidFill>
              <a:srgbClr val="63C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179756" y="1175623"/>
              <a:ext cx="751205" cy="779780"/>
            </a:xfrm>
            <a:custGeom>
              <a:avLst/>
              <a:gdLst/>
              <a:ahLst/>
              <a:cxnLst/>
              <a:rect l="l" t="t" r="r" b="b"/>
              <a:pathLst>
                <a:path w="751204" h="779780">
                  <a:moveTo>
                    <a:pt x="0" y="779378"/>
                  </a:moveTo>
                  <a:lnTo>
                    <a:pt x="0" y="419113"/>
                  </a:lnTo>
                  <a:lnTo>
                    <a:pt x="751208" y="0"/>
                  </a:lnTo>
                  <a:lnTo>
                    <a:pt x="751208" y="360377"/>
                  </a:lnTo>
                  <a:lnTo>
                    <a:pt x="0" y="779378"/>
                  </a:lnTo>
                  <a:close/>
                </a:path>
              </a:pathLst>
            </a:custGeom>
            <a:ln w="108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33358" y="1565481"/>
              <a:ext cx="46990" cy="389255"/>
            </a:xfrm>
            <a:custGeom>
              <a:avLst/>
              <a:gdLst/>
              <a:ahLst/>
              <a:cxnLst/>
              <a:rect l="l" t="t" r="r" b="b"/>
              <a:pathLst>
                <a:path w="46989" h="389255">
                  <a:moveTo>
                    <a:pt x="0" y="0"/>
                  </a:moveTo>
                  <a:lnTo>
                    <a:pt x="0" y="360040"/>
                  </a:lnTo>
                  <a:lnTo>
                    <a:pt x="46397" y="388736"/>
                  </a:lnTo>
                  <a:lnTo>
                    <a:pt x="46397" y="292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133358" y="1565481"/>
              <a:ext cx="46990" cy="389255"/>
            </a:xfrm>
            <a:custGeom>
              <a:avLst/>
              <a:gdLst/>
              <a:ahLst/>
              <a:cxnLst/>
              <a:rect l="l" t="t" r="r" b="b"/>
              <a:pathLst>
                <a:path w="46989" h="389255">
                  <a:moveTo>
                    <a:pt x="46397" y="388736"/>
                  </a:moveTo>
                  <a:lnTo>
                    <a:pt x="46397" y="29256"/>
                  </a:lnTo>
                  <a:lnTo>
                    <a:pt x="0" y="0"/>
                  </a:lnTo>
                  <a:lnTo>
                    <a:pt x="0" y="360040"/>
                  </a:lnTo>
                  <a:lnTo>
                    <a:pt x="46397" y="388736"/>
                  </a:lnTo>
                  <a:close/>
                </a:path>
              </a:pathLst>
            </a:custGeom>
            <a:ln w="108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133358" y="1146143"/>
              <a:ext cx="798195" cy="448945"/>
            </a:xfrm>
            <a:custGeom>
              <a:avLst/>
              <a:gdLst/>
              <a:ahLst/>
              <a:cxnLst/>
              <a:rect l="l" t="t" r="r" b="b"/>
              <a:pathLst>
                <a:path w="798195" h="448944">
                  <a:moveTo>
                    <a:pt x="751432" y="0"/>
                  </a:moveTo>
                  <a:lnTo>
                    <a:pt x="0" y="419337"/>
                  </a:lnTo>
                  <a:lnTo>
                    <a:pt x="46397" y="448594"/>
                  </a:lnTo>
                  <a:lnTo>
                    <a:pt x="797605" y="29480"/>
                  </a:lnTo>
                  <a:lnTo>
                    <a:pt x="751432" y="0"/>
                  </a:lnTo>
                  <a:close/>
                </a:path>
              </a:pathLst>
            </a:custGeom>
            <a:solidFill>
              <a:srgbClr val="BE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133358" y="1146143"/>
              <a:ext cx="798195" cy="448945"/>
            </a:xfrm>
            <a:custGeom>
              <a:avLst/>
              <a:gdLst/>
              <a:ahLst/>
              <a:cxnLst/>
              <a:rect l="l" t="t" r="r" b="b"/>
              <a:pathLst>
                <a:path w="798195" h="448944">
                  <a:moveTo>
                    <a:pt x="0" y="419337"/>
                  </a:moveTo>
                  <a:lnTo>
                    <a:pt x="46397" y="448594"/>
                  </a:lnTo>
                  <a:lnTo>
                    <a:pt x="797605" y="29480"/>
                  </a:lnTo>
                  <a:lnTo>
                    <a:pt x="751432" y="0"/>
                  </a:lnTo>
                  <a:lnTo>
                    <a:pt x="0" y="419337"/>
                  </a:lnTo>
                  <a:close/>
                </a:path>
              </a:pathLst>
            </a:custGeom>
            <a:ln w="108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133358" y="1200956"/>
              <a:ext cx="798830" cy="715010"/>
            </a:xfrm>
            <a:custGeom>
              <a:avLst/>
              <a:gdLst/>
              <a:ahLst/>
              <a:cxnLst/>
              <a:rect l="l" t="t" r="r" b="b"/>
              <a:pathLst>
                <a:path w="798829" h="715010">
                  <a:moveTo>
                    <a:pt x="652922" y="0"/>
                  </a:moveTo>
                  <a:lnTo>
                    <a:pt x="652922" y="0"/>
                  </a:lnTo>
                  <a:lnTo>
                    <a:pt x="700216" y="28359"/>
                  </a:lnTo>
                </a:path>
                <a:path w="798829" h="715010">
                  <a:moveTo>
                    <a:pt x="560576" y="50329"/>
                  </a:moveTo>
                  <a:lnTo>
                    <a:pt x="560576" y="50329"/>
                  </a:lnTo>
                  <a:lnTo>
                    <a:pt x="606749" y="79025"/>
                  </a:lnTo>
                </a:path>
                <a:path w="798829" h="715010">
                  <a:moveTo>
                    <a:pt x="465428" y="104358"/>
                  </a:moveTo>
                  <a:lnTo>
                    <a:pt x="465428" y="104358"/>
                  </a:lnTo>
                  <a:lnTo>
                    <a:pt x="511601" y="132941"/>
                  </a:lnTo>
                </a:path>
                <a:path w="798829" h="715010">
                  <a:moveTo>
                    <a:pt x="369384" y="158835"/>
                  </a:moveTo>
                  <a:lnTo>
                    <a:pt x="369384" y="158835"/>
                  </a:lnTo>
                  <a:lnTo>
                    <a:pt x="416454" y="186746"/>
                  </a:lnTo>
                </a:path>
                <a:path w="798829" h="715010">
                  <a:moveTo>
                    <a:pt x="273452" y="212863"/>
                  </a:moveTo>
                  <a:lnTo>
                    <a:pt x="273452" y="212863"/>
                  </a:lnTo>
                  <a:lnTo>
                    <a:pt x="319849" y="240662"/>
                  </a:lnTo>
                </a:path>
                <a:path w="798829" h="715010">
                  <a:moveTo>
                    <a:pt x="174942" y="266892"/>
                  </a:moveTo>
                  <a:lnTo>
                    <a:pt x="174942" y="266892"/>
                  </a:lnTo>
                  <a:lnTo>
                    <a:pt x="221451" y="295251"/>
                  </a:lnTo>
                </a:path>
                <a:path w="798829" h="715010">
                  <a:moveTo>
                    <a:pt x="80914" y="320584"/>
                  </a:moveTo>
                  <a:lnTo>
                    <a:pt x="80914" y="320584"/>
                  </a:lnTo>
                  <a:lnTo>
                    <a:pt x="127087" y="349168"/>
                  </a:lnTo>
                </a:path>
                <a:path w="798829" h="715010">
                  <a:moveTo>
                    <a:pt x="797605" y="14123"/>
                  </a:moveTo>
                  <a:lnTo>
                    <a:pt x="797605" y="14123"/>
                  </a:lnTo>
                  <a:lnTo>
                    <a:pt x="47293" y="434358"/>
                  </a:lnTo>
                </a:path>
                <a:path w="798829" h="715010">
                  <a:moveTo>
                    <a:pt x="798390" y="53692"/>
                  </a:moveTo>
                  <a:lnTo>
                    <a:pt x="798390" y="53692"/>
                  </a:lnTo>
                  <a:lnTo>
                    <a:pt x="47293" y="474711"/>
                  </a:lnTo>
                </a:path>
                <a:path w="798829" h="715010">
                  <a:moveTo>
                    <a:pt x="798390" y="93148"/>
                  </a:moveTo>
                  <a:lnTo>
                    <a:pt x="798390" y="93148"/>
                  </a:lnTo>
                  <a:lnTo>
                    <a:pt x="47293" y="514168"/>
                  </a:lnTo>
                </a:path>
                <a:path w="798829" h="715010">
                  <a:moveTo>
                    <a:pt x="798390" y="133838"/>
                  </a:moveTo>
                  <a:lnTo>
                    <a:pt x="798390" y="133838"/>
                  </a:lnTo>
                  <a:lnTo>
                    <a:pt x="47293" y="554521"/>
                  </a:lnTo>
                </a:path>
                <a:path w="798829" h="715010">
                  <a:moveTo>
                    <a:pt x="798390" y="173294"/>
                  </a:moveTo>
                  <a:lnTo>
                    <a:pt x="798390" y="173294"/>
                  </a:lnTo>
                  <a:lnTo>
                    <a:pt x="47293" y="594874"/>
                  </a:lnTo>
                </a:path>
                <a:path w="798829" h="715010">
                  <a:moveTo>
                    <a:pt x="798390" y="213648"/>
                  </a:moveTo>
                  <a:lnTo>
                    <a:pt x="798390" y="213648"/>
                  </a:lnTo>
                  <a:lnTo>
                    <a:pt x="47293" y="634667"/>
                  </a:lnTo>
                </a:path>
                <a:path w="798829" h="715010">
                  <a:moveTo>
                    <a:pt x="798390" y="254001"/>
                  </a:moveTo>
                  <a:lnTo>
                    <a:pt x="798390" y="254001"/>
                  </a:lnTo>
                  <a:lnTo>
                    <a:pt x="47293" y="675020"/>
                  </a:lnTo>
                </a:path>
                <a:path w="798829" h="715010">
                  <a:moveTo>
                    <a:pt x="798390" y="293570"/>
                  </a:moveTo>
                  <a:lnTo>
                    <a:pt x="798390" y="293570"/>
                  </a:lnTo>
                  <a:lnTo>
                    <a:pt x="47293" y="714589"/>
                  </a:lnTo>
                </a:path>
                <a:path w="798829" h="715010">
                  <a:moveTo>
                    <a:pt x="701001" y="29480"/>
                  </a:moveTo>
                  <a:lnTo>
                    <a:pt x="701001" y="29480"/>
                  </a:lnTo>
                  <a:lnTo>
                    <a:pt x="701001" y="68152"/>
                  </a:lnTo>
                </a:path>
                <a:path w="798829" h="715010">
                  <a:moveTo>
                    <a:pt x="609215" y="80706"/>
                  </a:moveTo>
                  <a:lnTo>
                    <a:pt x="609215" y="80706"/>
                  </a:lnTo>
                  <a:lnTo>
                    <a:pt x="609215" y="118481"/>
                  </a:lnTo>
                </a:path>
                <a:path w="798829" h="715010">
                  <a:moveTo>
                    <a:pt x="748070" y="42034"/>
                  </a:moveTo>
                  <a:lnTo>
                    <a:pt x="748070" y="42034"/>
                  </a:lnTo>
                  <a:lnTo>
                    <a:pt x="748070" y="82387"/>
                  </a:lnTo>
                </a:path>
                <a:path w="798829" h="715010">
                  <a:moveTo>
                    <a:pt x="651241" y="95951"/>
                  </a:moveTo>
                  <a:lnTo>
                    <a:pt x="651241" y="95951"/>
                  </a:lnTo>
                  <a:lnTo>
                    <a:pt x="651241" y="135519"/>
                  </a:lnTo>
                </a:path>
                <a:path w="798829" h="715010">
                  <a:moveTo>
                    <a:pt x="553628" y="150540"/>
                  </a:moveTo>
                  <a:lnTo>
                    <a:pt x="553628" y="150540"/>
                  </a:lnTo>
                  <a:lnTo>
                    <a:pt x="553628" y="190893"/>
                  </a:lnTo>
                </a:path>
                <a:path w="798829" h="715010">
                  <a:moveTo>
                    <a:pt x="458704" y="204456"/>
                  </a:moveTo>
                  <a:lnTo>
                    <a:pt x="458704" y="204456"/>
                  </a:lnTo>
                  <a:lnTo>
                    <a:pt x="458704" y="244809"/>
                  </a:lnTo>
                </a:path>
                <a:path w="798829" h="715010">
                  <a:moveTo>
                    <a:pt x="361091" y="258261"/>
                  </a:moveTo>
                  <a:lnTo>
                    <a:pt x="361091" y="258261"/>
                  </a:lnTo>
                  <a:lnTo>
                    <a:pt x="361091" y="298053"/>
                  </a:lnTo>
                </a:path>
                <a:path w="798829" h="715010">
                  <a:moveTo>
                    <a:pt x="512386" y="133838"/>
                  </a:moveTo>
                  <a:lnTo>
                    <a:pt x="512386" y="133838"/>
                  </a:lnTo>
                  <a:lnTo>
                    <a:pt x="512386" y="173294"/>
                  </a:lnTo>
                </a:path>
                <a:path w="798829" h="715010">
                  <a:moveTo>
                    <a:pt x="415557" y="186746"/>
                  </a:moveTo>
                  <a:lnTo>
                    <a:pt x="415557" y="186746"/>
                  </a:lnTo>
                  <a:lnTo>
                    <a:pt x="415557" y="227099"/>
                  </a:lnTo>
                </a:path>
                <a:path w="798829" h="715010">
                  <a:moveTo>
                    <a:pt x="319849" y="243240"/>
                  </a:moveTo>
                  <a:lnTo>
                    <a:pt x="319849" y="243240"/>
                  </a:lnTo>
                  <a:lnTo>
                    <a:pt x="319849" y="282697"/>
                  </a:lnTo>
                </a:path>
                <a:path w="798829" h="715010">
                  <a:moveTo>
                    <a:pt x="223132" y="296372"/>
                  </a:moveTo>
                  <a:lnTo>
                    <a:pt x="223132" y="296372"/>
                  </a:lnTo>
                  <a:lnTo>
                    <a:pt x="223132" y="335829"/>
                  </a:lnTo>
                </a:path>
                <a:path w="798829" h="715010">
                  <a:moveTo>
                    <a:pt x="512386" y="211966"/>
                  </a:moveTo>
                  <a:lnTo>
                    <a:pt x="512386" y="211966"/>
                  </a:lnTo>
                  <a:lnTo>
                    <a:pt x="512386" y="251535"/>
                  </a:lnTo>
                </a:path>
                <a:path w="798829" h="715010">
                  <a:moveTo>
                    <a:pt x="415557" y="265210"/>
                  </a:moveTo>
                  <a:lnTo>
                    <a:pt x="415557" y="265210"/>
                  </a:lnTo>
                  <a:lnTo>
                    <a:pt x="415557" y="305564"/>
                  </a:lnTo>
                </a:path>
                <a:path w="798829" h="715010">
                  <a:moveTo>
                    <a:pt x="319849" y="320584"/>
                  </a:moveTo>
                  <a:lnTo>
                    <a:pt x="319849" y="320584"/>
                  </a:lnTo>
                  <a:lnTo>
                    <a:pt x="319849" y="360937"/>
                  </a:lnTo>
                </a:path>
                <a:path w="798829" h="715010">
                  <a:moveTo>
                    <a:pt x="223132" y="374500"/>
                  </a:moveTo>
                  <a:lnTo>
                    <a:pt x="223132" y="374500"/>
                  </a:lnTo>
                  <a:lnTo>
                    <a:pt x="223132" y="414069"/>
                  </a:lnTo>
                </a:path>
                <a:path w="798829" h="715010">
                  <a:moveTo>
                    <a:pt x="265943" y="312177"/>
                  </a:moveTo>
                  <a:lnTo>
                    <a:pt x="265943" y="312177"/>
                  </a:lnTo>
                  <a:lnTo>
                    <a:pt x="265943" y="351746"/>
                  </a:lnTo>
                </a:path>
                <a:path w="798829" h="715010">
                  <a:moveTo>
                    <a:pt x="127087" y="350064"/>
                  </a:moveTo>
                  <a:lnTo>
                    <a:pt x="127087" y="350064"/>
                  </a:lnTo>
                  <a:lnTo>
                    <a:pt x="127087" y="390418"/>
                  </a:lnTo>
                </a:path>
                <a:path w="798829" h="715010">
                  <a:moveTo>
                    <a:pt x="127087" y="428193"/>
                  </a:moveTo>
                  <a:lnTo>
                    <a:pt x="127087" y="428193"/>
                  </a:lnTo>
                  <a:lnTo>
                    <a:pt x="127087" y="467986"/>
                  </a:lnTo>
                </a:path>
                <a:path w="798829" h="715010">
                  <a:moveTo>
                    <a:pt x="168217" y="365309"/>
                  </a:moveTo>
                  <a:lnTo>
                    <a:pt x="168217" y="365309"/>
                  </a:lnTo>
                  <a:lnTo>
                    <a:pt x="168217" y="404877"/>
                  </a:lnTo>
                </a:path>
                <a:path w="798829" h="715010">
                  <a:moveTo>
                    <a:pt x="72285" y="421579"/>
                  </a:moveTo>
                  <a:lnTo>
                    <a:pt x="72285" y="421579"/>
                  </a:lnTo>
                  <a:lnTo>
                    <a:pt x="72285" y="461036"/>
                  </a:lnTo>
                </a:path>
                <a:path w="798829" h="715010">
                  <a:moveTo>
                    <a:pt x="72285" y="501725"/>
                  </a:moveTo>
                  <a:lnTo>
                    <a:pt x="72285" y="501725"/>
                  </a:lnTo>
                  <a:lnTo>
                    <a:pt x="72285" y="541182"/>
                  </a:lnTo>
                </a:path>
                <a:path w="798829" h="715010">
                  <a:moveTo>
                    <a:pt x="72285" y="580751"/>
                  </a:moveTo>
                  <a:lnTo>
                    <a:pt x="72285" y="580751"/>
                  </a:lnTo>
                  <a:lnTo>
                    <a:pt x="72285" y="620207"/>
                  </a:lnTo>
                </a:path>
                <a:path w="798829" h="715010">
                  <a:moveTo>
                    <a:pt x="72285" y="659776"/>
                  </a:moveTo>
                  <a:lnTo>
                    <a:pt x="72285" y="659776"/>
                  </a:lnTo>
                  <a:lnTo>
                    <a:pt x="72285" y="699569"/>
                  </a:lnTo>
                </a:path>
                <a:path w="798829" h="715010">
                  <a:moveTo>
                    <a:pt x="748070" y="121844"/>
                  </a:moveTo>
                  <a:lnTo>
                    <a:pt x="748070" y="121844"/>
                  </a:lnTo>
                  <a:lnTo>
                    <a:pt x="748070" y="162197"/>
                  </a:lnTo>
                </a:path>
                <a:path w="798829" h="715010">
                  <a:moveTo>
                    <a:pt x="651241" y="175873"/>
                  </a:moveTo>
                  <a:lnTo>
                    <a:pt x="651241" y="175873"/>
                  </a:lnTo>
                  <a:lnTo>
                    <a:pt x="651241" y="215329"/>
                  </a:lnTo>
                </a:path>
                <a:path w="798829" h="715010">
                  <a:moveTo>
                    <a:pt x="553628" y="228668"/>
                  </a:moveTo>
                  <a:lnTo>
                    <a:pt x="553628" y="228668"/>
                  </a:lnTo>
                  <a:lnTo>
                    <a:pt x="553628" y="269358"/>
                  </a:lnTo>
                </a:path>
                <a:path w="798829" h="715010">
                  <a:moveTo>
                    <a:pt x="458704" y="284378"/>
                  </a:moveTo>
                  <a:lnTo>
                    <a:pt x="458704" y="284378"/>
                  </a:lnTo>
                  <a:lnTo>
                    <a:pt x="458704" y="324731"/>
                  </a:lnTo>
                </a:path>
                <a:path w="798829" h="715010">
                  <a:moveTo>
                    <a:pt x="361091" y="338407"/>
                  </a:moveTo>
                  <a:lnTo>
                    <a:pt x="361091" y="338407"/>
                  </a:lnTo>
                  <a:lnTo>
                    <a:pt x="361091" y="377863"/>
                  </a:lnTo>
                </a:path>
                <a:path w="798829" h="715010">
                  <a:moveTo>
                    <a:pt x="265943" y="392099"/>
                  </a:moveTo>
                  <a:lnTo>
                    <a:pt x="265943" y="392099"/>
                  </a:lnTo>
                  <a:lnTo>
                    <a:pt x="265943" y="431892"/>
                  </a:lnTo>
                </a:path>
                <a:path w="798829" h="715010">
                  <a:moveTo>
                    <a:pt x="168217" y="445231"/>
                  </a:moveTo>
                  <a:lnTo>
                    <a:pt x="168217" y="445231"/>
                  </a:lnTo>
                  <a:lnTo>
                    <a:pt x="168217" y="485584"/>
                  </a:lnTo>
                </a:path>
                <a:path w="798829" h="715010">
                  <a:moveTo>
                    <a:pt x="748070" y="201990"/>
                  </a:moveTo>
                  <a:lnTo>
                    <a:pt x="748070" y="201990"/>
                  </a:lnTo>
                  <a:lnTo>
                    <a:pt x="748070" y="242343"/>
                  </a:lnTo>
                </a:path>
                <a:path w="798829" h="715010">
                  <a:moveTo>
                    <a:pt x="651241" y="255682"/>
                  </a:moveTo>
                  <a:lnTo>
                    <a:pt x="651241" y="255682"/>
                  </a:lnTo>
                  <a:lnTo>
                    <a:pt x="651241" y="295251"/>
                  </a:lnTo>
                </a:path>
                <a:path w="798829" h="715010">
                  <a:moveTo>
                    <a:pt x="553628" y="308814"/>
                  </a:moveTo>
                  <a:lnTo>
                    <a:pt x="553628" y="308814"/>
                  </a:lnTo>
                  <a:lnTo>
                    <a:pt x="553628" y="349168"/>
                  </a:lnTo>
                </a:path>
                <a:path w="798829" h="715010">
                  <a:moveTo>
                    <a:pt x="458704" y="364524"/>
                  </a:moveTo>
                  <a:lnTo>
                    <a:pt x="458704" y="364524"/>
                  </a:lnTo>
                  <a:lnTo>
                    <a:pt x="458704" y="404877"/>
                  </a:lnTo>
                </a:path>
                <a:path w="798829" h="715010">
                  <a:moveTo>
                    <a:pt x="361091" y="418216"/>
                  </a:moveTo>
                  <a:lnTo>
                    <a:pt x="361091" y="418216"/>
                  </a:lnTo>
                  <a:lnTo>
                    <a:pt x="361091" y="457673"/>
                  </a:lnTo>
                </a:path>
                <a:path w="798829" h="715010">
                  <a:moveTo>
                    <a:pt x="265943" y="472245"/>
                  </a:moveTo>
                  <a:lnTo>
                    <a:pt x="265943" y="472245"/>
                  </a:lnTo>
                  <a:lnTo>
                    <a:pt x="265943" y="511702"/>
                  </a:lnTo>
                </a:path>
                <a:path w="798829" h="715010">
                  <a:moveTo>
                    <a:pt x="168217" y="525041"/>
                  </a:moveTo>
                  <a:lnTo>
                    <a:pt x="168217" y="525041"/>
                  </a:lnTo>
                  <a:lnTo>
                    <a:pt x="168217" y="565730"/>
                  </a:lnTo>
                </a:path>
                <a:path w="798829" h="715010">
                  <a:moveTo>
                    <a:pt x="748070" y="281912"/>
                  </a:moveTo>
                  <a:lnTo>
                    <a:pt x="748070" y="281912"/>
                  </a:lnTo>
                  <a:lnTo>
                    <a:pt x="748070" y="322265"/>
                  </a:lnTo>
                </a:path>
                <a:path w="798829" h="715010">
                  <a:moveTo>
                    <a:pt x="651241" y="335829"/>
                  </a:moveTo>
                  <a:lnTo>
                    <a:pt x="651241" y="335829"/>
                  </a:lnTo>
                  <a:lnTo>
                    <a:pt x="651241" y="375397"/>
                  </a:lnTo>
                </a:path>
                <a:path w="798829" h="715010">
                  <a:moveTo>
                    <a:pt x="553628" y="388736"/>
                  </a:moveTo>
                  <a:lnTo>
                    <a:pt x="553628" y="388736"/>
                  </a:lnTo>
                  <a:lnTo>
                    <a:pt x="553628" y="429314"/>
                  </a:lnTo>
                </a:path>
                <a:path w="798829" h="715010">
                  <a:moveTo>
                    <a:pt x="458704" y="444334"/>
                  </a:moveTo>
                  <a:lnTo>
                    <a:pt x="458704" y="444334"/>
                  </a:lnTo>
                  <a:lnTo>
                    <a:pt x="458704" y="484687"/>
                  </a:lnTo>
                </a:path>
                <a:path w="798829" h="715010">
                  <a:moveTo>
                    <a:pt x="361091" y="498363"/>
                  </a:moveTo>
                  <a:lnTo>
                    <a:pt x="361091" y="498363"/>
                  </a:lnTo>
                  <a:lnTo>
                    <a:pt x="361091" y="537819"/>
                  </a:lnTo>
                </a:path>
                <a:path w="798829" h="715010">
                  <a:moveTo>
                    <a:pt x="265943" y="552055"/>
                  </a:moveTo>
                  <a:lnTo>
                    <a:pt x="265943" y="552055"/>
                  </a:lnTo>
                  <a:lnTo>
                    <a:pt x="265943" y="591624"/>
                  </a:lnTo>
                </a:path>
                <a:path w="798829" h="715010">
                  <a:moveTo>
                    <a:pt x="168217" y="605187"/>
                  </a:moveTo>
                  <a:lnTo>
                    <a:pt x="168217" y="605187"/>
                  </a:lnTo>
                  <a:lnTo>
                    <a:pt x="168217" y="645540"/>
                  </a:lnTo>
                </a:path>
                <a:path w="798829" h="715010">
                  <a:moveTo>
                    <a:pt x="702682" y="187530"/>
                  </a:moveTo>
                  <a:lnTo>
                    <a:pt x="702682" y="187530"/>
                  </a:lnTo>
                  <a:lnTo>
                    <a:pt x="702682" y="227883"/>
                  </a:lnTo>
                </a:path>
                <a:path w="798829" h="715010">
                  <a:moveTo>
                    <a:pt x="605853" y="240662"/>
                  </a:moveTo>
                  <a:lnTo>
                    <a:pt x="605853" y="240662"/>
                  </a:lnTo>
                  <a:lnTo>
                    <a:pt x="605853" y="281015"/>
                  </a:lnTo>
                </a:path>
                <a:path w="798829" h="715010">
                  <a:moveTo>
                    <a:pt x="508239" y="294354"/>
                  </a:moveTo>
                  <a:lnTo>
                    <a:pt x="508239" y="294354"/>
                  </a:lnTo>
                  <a:lnTo>
                    <a:pt x="508239" y="334147"/>
                  </a:lnTo>
                </a:path>
                <a:path w="798829" h="715010">
                  <a:moveTo>
                    <a:pt x="413091" y="350064"/>
                  </a:moveTo>
                  <a:lnTo>
                    <a:pt x="413091" y="350064"/>
                  </a:lnTo>
                  <a:lnTo>
                    <a:pt x="413091" y="390418"/>
                  </a:lnTo>
                </a:path>
                <a:path w="798829" h="715010">
                  <a:moveTo>
                    <a:pt x="315478" y="403196"/>
                  </a:moveTo>
                  <a:lnTo>
                    <a:pt x="315478" y="403196"/>
                  </a:lnTo>
                  <a:lnTo>
                    <a:pt x="315478" y="443549"/>
                  </a:lnTo>
                </a:path>
                <a:path w="798829" h="715010">
                  <a:moveTo>
                    <a:pt x="220554" y="456888"/>
                  </a:moveTo>
                  <a:lnTo>
                    <a:pt x="220554" y="456888"/>
                  </a:lnTo>
                  <a:lnTo>
                    <a:pt x="220554" y="497466"/>
                  </a:lnTo>
                </a:path>
                <a:path w="798829" h="715010">
                  <a:moveTo>
                    <a:pt x="122941" y="510917"/>
                  </a:moveTo>
                  <a:lnTo>
                    <a:pt x="122941" y="510917"/>
                  </a:lnTo>
                  <a:lnTo>
                    <a:pt x="122941" y="550374"/>
                  </a:lnTo>
                </a:path>
                <a:path w="798829" h="715010">
                  <a:moveTo>
                    <a:pt x="702682" y="267676"/>
                  </a:moveTo>
                  <a:lnTo>
                    <a:pt x="702682" y="267676"/>
                  </a:lnTo>
                  <a:lnTo>
                    <a:pt x="702682" y="308030"/>
                  </a:lnTo>
                </a:path>
                <a:path w="798829" h="715010">
                  <a:moveTo>
                    <a:pt x="605853" y="320584"/>
                  </a:moveTo>
                  <a:lnTo>
                    <a:pt x="605853" y="320584"/>
                  </a:lnTo>
                  <a:lnTo>
                    <a:pt x="605853" y="360937"/>
                  </a:lnTo>
                </a:path>
                <a:path w="798829" h="715010">
                  <a:moveTo>
                    <a:pt x="508239" y="374500"/>
                  </a:moveTo>
                  <a:lnTo>
                    <a:pt x="508239" y="374500"/>
                  </a:lnTo>
                  <a:lnTo>
                    <a:pt x="508239" y="414069"/>
                  </a:lnTo>
                </a:path>
                <a:path w="798829" h="715010">
                  <a:moveTo>
                    <a:pt x="413091" y="430210"/>
                  </a:moveTo>
                  <a:lnTo>
                    <a:pt x="413091" y="430210"/>
                  </a:lnTo>
                  <a:lnTo>
                    <a:pt x="413091" y="470564"/>
                  </a:lnTo>
                </a:path>
                <a:path w="798829" h="715010">
                  <a:moveTo>
                    <a:pt x="315478" y="483006"/>
                  </a:moveTo>
                  <a:lnTo>
                    <a:pt x="315478" y="483006"/>
                  </a:lnTo>
                  <a:lnTo>
                    <a:pt x="315478" y="523359"/>
                  </a:lnTo>
                </a:path>
                <a:path w="798829" h="715010">
                  <a:moveTo>
                    <a:pt x="220554" y="537034"/>
                  </a:moveTo>
                  <a:lnTo>
                    <a:pt x="220554" y="537034"/>
                  </a:lnTo>
                  <a:lnTo>
                    <a:pt x="220554" y="577388"/>
                  </a:lnTo>
                </a:path>
                <a:path w="798829" h="715010">
                  <a:moveTo>
                    <a:pt x="122941" y="590727"/>
                  </a:moveTo>
                  <a:lnTo>
                    <a:pt x="122941" y="590727"/>
                  </a:lnTo>
                  <a:lnTo>
                    <a:pt x="122941" y="630520"/>
                  </a:lnTo>
                </a:path>
                <a:path w="798829" h="715010">
                  <a:moveTo>
                    <a:pt x="702682" y="347486"/>
                  </a:moveTo>
                  <a:lnTo>
                    <a:pt x="702682" y="347486"/>
                  </a:lnTo>
                  <a:lnTo>
                    <a:pt x="702682" y="387839"/>
                  </a:lnTo>
                </a:path>
                <a:path w="798829" h="715010">
                  <a:moveTo>
                    <a:pt x="605853" y="400730"/>
                  </a:moveTo>
                  <a:lnTo>
                    <a:pt x="605853" y="400730"/>
                  </a:lnTo>
                  <a:lnTo>
                    <a:pt x="605853" y="441083"/>
                  </a:lnTo>
                </a:path>
                <a:path w="798829" h="715010">
                  <a:moveTo>
                    <a:pt x="508239" y="454422"/>
                  </a:moveTo>
                  <a:lnTo>
                    <a:pt x="508239" y="454422"/>
                  </a:lnTo>
                  <a:lnTo>
                    <a:pt x="508239" y="493879"/>
                  </a:lnTo>
                </a:path>
                <a:path w="798829" h="715010">
                  <a:moveTo>
                    <a:pt x="413091" y="510020"/>
                  </a:moveTo>
                  <a:lnTo>
                    <a:pt x="413091" y="510020"/>
                  </a:lnTo>
                  <a:lnTo>
                    <a:pt x="413091" y="550374"/>
                  </a:lnTo>
                </a:path>
                <a:path w="798829" h="715010">
                  <a:moveTo>
                    <a:pt x="315478" y="563152"/>
                  </a:moveTo>
                  <a:lnTo>
                    <a:pt x="315478" y="563152"/>
                  </a:lnTo>
                  <a:lnTo>
                    <a:pt x="315478" y="603505"/>
                  </a:lnTo>
                </a:path>
                <a:path w="798829" h="715010">
                  <a:moveTo>
                    <a:pt x="220554" y="616844"/>
                  </a:moveTo>
                  <a:lnTo>
                    <a:pt x="220554" y="616844"/>
                  </a:lnTo>
                  <a:lnTo>
                    <a:pt x="220554" y="657198"/>
                  </a:lnTo>
                </a:path>
                <a:path w="798829" h="715010">
                  <a:moveTo>
                    <a:pt x="122941" y="670873"/>
                  </a:moveTo>
                  <a:lnTo>
                    <a:pt x="122941" y="670873"/>
                  </a:lnTo>
                  <a:lnTo>
                    <a:pt x="122941" y="710442"/>
                  </a:lnTo>
                </a:path>
                <a:path w="798829" h="715010">
                  <a:moveTo>
                    <a:pt x="699320" y="110971"/>
                  </a:moveTo>
                  <a:lnTo>
                    <a:pt x="699320" y="110971"/>
                  </a:lnTo>
                  <a:lnTo>
                    <a:pt x="699320" y="151324"/>
                  </a:lnTo>
                </a:path>
                <a:path w="798829" h="715010">
                  <a:moveTo>
                    <a:pt x="602603" y="165000"/>
                  </a:moveTo>
                  <a:lnTo>
                    <a:pt x="602603" y="165000"/>
                  </a:lnTo>
                  <a:lnTo>
                    <a:pt x="602603" y="204456"/>
                  </a:lnTo>
                </a:path>
                <a:path w="798829" h="715010">
                  <a:moveTo>
                    <a:pt x="46397" y="435142"/>
                  </a:moveTo>
                  <a:lnTo>
                    <a:pt x="46397" y="435142"/>
                  </a:lnTo>
                  <a:lnTo>
                    <a:pt x="0" y="406559"/>
                  </a:lnTo>
                </a:path>
                <a:path w="798829" h="715010">
                  <a:moveTo>
                    <a:pt x="46397" y="474711"/>
                  </a:moveTo>
                  <a:lnTo>
                    <a:pt x="46397" y="474711"/>
                  </a:lnTo>
                  <a:lnTo>
                    <a:pt x="0" y="446015"/>
                  </a:lnTo>
                </a:path>
                <a:path w="798829" h="715010">
                  <a:moveTo>
                    <a:pt x="46397" y="514168"/>
                  </a:moveTo>
                  <a:lnTo>
                    <a:pt x="46397" y="514168"/>
                  </a:lnTo>
                  <a:lnTo>
                    <a:pt x="0" y="485584"/>
                  </a:lnTo>
                </a:path>
                <a:path w="798829" h="715010">
                  <a:moveTo>
                    <a:pt x="46397" y="554521"/>
                  </a:moveTo>
                  <a:lnTo>
                    <a:pt x="46397" y="554521"/>
                  </a:lnTo>
                  <a:lnTo>
                    <a:pt x="0" y="526722"/>
                  </a:lnTo>
                </a:path>
                <a:path w="798829" h="715010">
                  <a:moveTo>
                    <a:pt x="46397" y="594874"/>
                  </a:moveTo>
                  <a:lnTo>
                    <a:pt x="46397" y="594874"/>
                  </a:lnTo>
                  <a:lnTo>
                    <a:pt x="0" y="566515"/>
                  </a:lnTo>
                </a:path>
                <a:path w="798829" h="715010">
                  <a:moveTo>
                    <a:pt x="46397" y="633882"/>
                  </a:moveTo>
                  <a:lnTo>
                    <a:pt x="46397" y="633882"/>
                  </a:lnTo>
                  <a:lnTo>
                    <a:pt x="0" y="605187"/>
                  </a:lnTo>
                </a:path>
                <a:path w="798829" h="715010">
                  <a:moveTo>
                    <a:pt x="46397" y="673339"/>
                  </a:moveTo>
                  <a:lnTo>
                    <a:pt x="46397" y="673339"/>
                  </a:lnTo>
                  <a:lnTo>
                    <a:pt x="0" y="645540"/>
                  </a:lnTo>
                </a:path>
                <a:path w="798829" h="715010">
                  <a:moveTo>
                    <a:pt x="46397" y="713692"/>
                  </a:moveTo>
                  <a:lnTo>
                    <a:pt x="46397" y="713692"/>
                  </a:lnTo>
                  <a:lnTo>
                    <a:pt x="0" y="685109"/>
                  </a:lnTo>
                </a:path>
              </a:pathLst>
            </a:custGeom>
            <a:ln w="50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670288" y="1443300"/>
              <a:ext cx="64135" cy="161290"/>
            </a:xfrm>
            <a:custGeom>
              <a:avLst/>
              <a:gdLst/>
              <a:ahLst/>
              <a:cxnLst/>
              <a:rect l="l" t="t" r="r" b="b"/>
              <a:pathLst>
                <a:path w="64135" h="161290">
                  <a:moveTo>
                    <a:pt x="58164" y="0"/>
                  </a:moveTo>
                  <a:lnTo>
                    <a:pt x="43595" y="44500"/>
                  </a:lnTo>
                  <a:lnTo>
                    <a:pt x="18379" y="69833"/>
                  </a:lnTo>
                  <a:lnTo>
                    <a:pt x="0" y="96063"/>
                  </a:lnTo>
                  <a:lnTo>
                    <a:pt x="4931" y="159955"/>
                  </a:lnTo>
                  <a:lnTo>
                    <a:pt x="34517" y="160852"/>
                  </a:lnTo>
                  <a:lnTo>
                    <a:pt x="38762" y="128934"/>
                  </a:lnTo>
                  <a:lnTo>
                    <a:pt x="41846" y="102876"/>
                  </a:lnTo>
                  <a:lnTo>
                    <a:pt x="43595" y="82387"/>
                  </a:lnTo>
                  <a:lnTo>
                    <a:pt x="46535" y="70245"/>
                  </a:lnTo>
                  <a:lnTo>
                    <a:pt x="62311" y="33627"/>
                  </a:lnTo>
                  <a:lnTo>
                    <a:pt x="63642" y="10508"/>
                  </a:lnTo>
                  <a:lnTo>
                    <a:pt x="61948" y="5254"/>
                  </a:lnTo>
                  <a:lnTo>
                    <a:pt x="58164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670288" y="1443300"/>
              <a:ext cx="64135" cy="161290"/>
            </a:xfrm>
            <a:custGeom>
              <a:avLst/>
              <a:gdLst/>
              <a:ahLst/>
              <a:cxnLst/>
              <a:rect l="l" t="t" r="r" b="b"/>
              <a:pathLst>
                <a:path w="64135" h="161290">
                  <a:moveTo>
                    <a:pt x="58164" y="0"/>
                  </a:moveTo>
                  <a:lnTo>
                    <a:pt x="61948" y="5254"/>
                  </a:lnTo>
                  <a:lnTo>
                    <a:pt x="63642" y="10508"/>
                  </a:lnTo>
                  <a:lnTo>
                    <a:pt x="58425" y="49238"/>
                  </a:lnTo>
                  <a:lnTo>
                    <a:pt x="46535" y="70245"/>
                  </a:lnTo>
                  <a:lnTo>
                    <a:pt x="43595" y="82387"/>
                  </a:lnTo>
                  <a:lnTo>
                    <a:pt x="41846" y="102876"/>
                  </a:lnTo>
                  <a:lnTo>
                    <a:pt x="38762" y="128934"/>
                  </a:lnTo>
                  <a:lnTo>
                    <a:pt x="35825" y="151335"/>
                  </a:lnTo>
                  <a:lnTo>
                    <a:pt x="34517" y="160852"/>
                  </a:lnTo>
                  <a:lnTo>
                    <a:pt x="4931" y="159955"/>
                  </a:lnTo>
                  <a:lnTo>
                    <a:pt x="0" y="96063"/>
                  </a:lnTo>
                  <a:lnTo>
                    <a:pt x="18379" y="69833"/>
                  </a:lnTo>
                  <a:lnTo>
                    <a:pt x="29679" y="62880"/>
                  </a:lnTo>
                  <a:lnTo>
                    <a:pt x="36072" y="57923"/>
                  </a:lnTo>
                  <a:lnTo>
                    <a:pt x="53107" y="17248"/>
                  </a:lnTo>
                  <a:lnTo>
                    <a:pt x="58164" y="0"/>
                  </a:lnTo>
                  <a:close/>
                </a:path>
              </a:pathLst>
            </a:custGeom>
            <a:ln w="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537877" y="1460786"/>
              <a:ext cx="63500" cy="215265"/>
            </a:xfrm>
            <a:custGeom>
              <a:avLst/>
              <a:gdLst/>
              <a:ahLst/>
              <a:cxnLst/>
              <a:rect l="l" t="t" r="r" b="b"/>
              <a:pathLst>
                <a:path w="63500" h="215264">
                  <a:moveTo>
                    <a:pt x="43091" y="0"/>
                  </a:moveTo>
                  <a:lnTo>
                    <a:pt x="30416" y="37957"/>
                  </a:lnTo>
                  <a:lnTo>
                    <a:pt x="24235" y="41978"/>
                  </a:lnTo>
                  <a:lnTo>
                    <a:pt x="16751" y="47345"/>
                  </a:lnTo>
                  <a:lnTo>
                    <a:pt x="8573" y="56494"/>
                  </a:lnTo>
                  <a:lnTo>
                    <a:pt x="2406" y="65645"/>
                  </a:lnTo>
                  <a:lnTo>
                    <a:pt x="0" y="72117"/>
                  </a:lnTo>
                  <a:lnTo>
                    <a:pt x="1040" y="78988"/>
                  </a:lnTo>
                  <a:lnTo>
                    <a:pt x="5211" y="89337"/>
                  </a:lnTo>
                  <a:lnTo>
                    <a:pt x="12720" y="145047"/>
                  </a:lnTo>
                  <a:lnTo>
                    <a:pt x="10254" y="203223"/>
                  </a:lnTo>
                  <a:lnTo>
                    <a:pt x="43091" y="214881"/>
                  </a:lnTo>
                  <a:lnTo>
                    <a:pt x="63375" y="183719"/>
                  </a:lnTo>
                  <a:lnTo>
                    <a:pt x="63375" y="121396"/>
                  </a:lnTo>
                  <a:lnTo>
                    <a:pt x="49050" y="80538"/>
                  </a:lnTo>
                  <a:lnTo>
                    <a:pt x="43875" y="67367"/>
                  </a:lnTo>
                  <a:lnTo>
                    <a:pt x="42346" y="58386"/>
                  </a:lnTo>
                  <a:lnTo>
                    <a:pt x="43917" y="48143"/>
                  </a:lnTo>
                  <a:lnTo>
                    <a:pt x="46728" y="37228"/>
                  </a:lnTo>
                  <a:lnTo>
                    <a:pt x="48918" y="26229"/>
                  </a:lnTo>
                  <a:lnTo>
                    <a:pt x="49269" y="17370"/>
                  </a:lnTo>
                  <a:lnTo>
                    <a:pt x="48778" y="11685"/>
                  </a:lnTo>
                  <a:lnTo>
                    <a:pt x="46901" y="6715"/>
                  </a:lnTo>
                  <a:lnTo>
                    <a:pt x="43091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537877" y="1460786"/>
              <a:ext cx="63500" cy="215265"/>
            </a:xfrm>
            <a:custGeom>
              <a:avLst/>
              <a:gdLst/>
              <a:ahLst/>
              <a:cxnLst/>
              <a:rect l="l" t="t" r="r" b="b"/>
              <a:pathLst>
                <a:path w="63500" h="215264">
                  <a:moveTo>
                    <a:pt x="43091" y="0"/>
                  </a:moveTo>
                  <a:lnTo>
                    <a:pt x="46901" y="6715"/>
                  </a:lnTo>
                  <a:lnTo>
                    <a:pt x="48778" y="11685"/>
                  </a:lnTo>
                  <a:lnTo>
                    <a:pt x="49269" y="17370"/>
                  </a:lnTo>
                  <a:lnTo>
                    <a:pt x="48918" y="26229"/>
                  </a:lnTo>
                  <a:lnTo>
                    <a:pt x="46728" y="37228"/>
                  </a:lnTo>
                  <a:lnTo>
                    <a:pt x="43917" y="48143"/>
                  </a:lnTo>
                  <a:lnTo>
                    <a:pt x="42346" y="58386"/>
                  </a:lnTo>
                  <a:lnTo>
                    <a:pt x="43875" y="67367"/>
                  </a:lnTo>
                  <a:lnTo>
                    <a:pt x="49050" y="80538"/>
                  </a:lnTo>
                  <a:lnTo>
                    <a:pt x="55516" y="98585"/>
                  </a:lnTo>
                  <a:lnTo>
                    <a:pt x="61038" y="114530"/>
                  </a:lnTo>
                  <a:lnTo>
                    <a:pt x="63375" y="121396"/>
                  </a:lnTo>
                  <a:lnTo>
                    <a:pt x="63375" y="183719"/>
                  </a:lnTo>
                  <a:lnTo>
                    <a:pt x="43091" y="214881"/>
                  </a:lnTo>
                  <a:lnTo>
                    <a:pt x="10254" y="203223"/>
                  </a:lnTo>
                  <a:lnTo>
                    <a:pt x="12720" y="145047"/>
                  </a:lnTo>
                  <a:lnTo>
                    <a:pt x="5211" y="89337"/>
                  </a:lnTo>
                  <a:lnTo>
                    <a:pt x="1040" y="78988"/>
                  </a:lnTo>
                  <a:lnTo>
                    <a:pt x="0" y="72117"/>
                  </a:lnTo>
                  <a:lnTo>
                    <a:pt x="2406" y="65645"/>
                  </a:lnTo>
                  <a:lnTo>
                    <a:pt x="8573" y="56494"/>
                  </a:lnTo>
                  <a:lnTo>
                    <a:pt x="16751" y="47345"/>
                  </a:lnTo>
                  <a:lnTo>
                    <a:pt x="24235" y="41978"/>
                  </a:lnTo>
                  <a:lnTo>
                    <a:pt x="30416" y="37957"/>
                  </a:lnTo>
                  <a:lnTo>
                    <a:pt x="34685" y="32843"/>
                  </a:lnTo>
                  <a:lnTo>
                    <a:pt x="37417" y="24211"/>
                  </a:lnTo>
                  <a:lnTo>
                    <a:pt x="40149" y="13310"/>
                  </a:lnTo>
                  <a:lnTo>
                    <a:pt x="42250" y="3965"/>
                  </a:lnTo>
                  <a:lnTo>
                    <a:pt x="43091" y="0"/>
                  </a:lnTo>
                  <a:close/>
                </a:path>
              </a:pathLst>
            </a:custGeom>
            <a:ln w="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81674" y="1555953"/>
              <a:ext cx="33655" cy="99695"/>
            </a:xfrm>
            <a:custGeom>
              <a:avLst/>
              <a:gdLst/>
              <a:ahLst/>
              <a:cxnLst/>
              <a:rect l="l" t="t" r="r" b="b"/>
              <a:pathLst>
                <a:path w="33654" h="99694">
                  <a:moveTo>
                    <a:pt x="25327" y="0"/>
                  </a:moveTo>
                  <a:lnTo>
                    <a:pt x="6051" y="42917"/>
                  </a:lnTo>
                  <a:lnTo>
                    <a:pt x="514" y="53546"/>
                  </a:lnTo>
                  <a:lnTo>
                    <a:pt x="10905" y="91409"/>
                  </a:lnTo>
                  <a:lnTo>
                    <a:pt x="21069" y="99426"/>
                  </a:lnTo>
                  <a:lnTo>
                    <a:pt x="25327" y="86087"/>
                  </a:lnTo>
                  <a:lnTo>
                    <a:pt x="30259" y="75998"/>
                  </a:lnTo>
                  <a:lnTo>
                    <a:pt x="31940" y="72411"/>
                  </a:lnTo>
                  <a:lnTo>
                    <a:pt x="25327" y="59072"/>
                  </a:lnTo>
                  <a:lnTo>
                    <a:pt x="22750" y="50665"/>
                  </a:lnTo>
                  <a:lnTo>
                    <a:pt x="23035" y="44576"/>
                  </a:lnTo>
                  <a:lnTo>
                    <a:pt x="26126" y="38265"/>
                  </a:lnTo>
                  <a:lnTo>
                    <a:pt x="29826" y="31009"/>
                  </a:lnTo>
                  <a:lnTo>
                    <a:pt x="31940" y="22082"/>
                  </a:lnTo>
                  <a:lnTo>
                    <a:pt x="33621" y="8631"/>
                  </a:lnTo>
                  <a:lnTo>
                    <a:pt x="25327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81674" y="1555953"/>
              <a:ext cx="33655" cy="99695"/>
            </a:xfrm>
            <a:custGeom>
              <a:avLst/>
              <a:gdLst/>
              <a:ahLst/>
              <a:cxnLst/>
              <a:rect l="l" t="t" r="r" b="b"/>
              <a:pathLst>
                <a:path w="33654" h="99694">
                  <a:moveTo>
                    <a:pt x="25327" y="0"/>
                  </a:moveTo>
                  <a:lnTo>
                    <a:pt x="33621" y="8631"/>
                  </a:lnTo>
                  <a:lnTo>
                    <a:pt x="31940" y="22082"/>
                  </a:lnTo>
                  <a:lnTo>
                    <a:pt x="29826" y="31009"/>
                  </a:lnTo>
                  <a:lnTo>
                    <a:pt x="26126" y="38265"/>
                  </a:lnTo>
                  <a:lnTo>
                    <a:pt x="23035" y="44576"/>
                  </a:lnTo>
                  <a:lnTo>
                    <a:pt x="22750" y="50665"/>
                  </a:lnTo>
                  <a:lnTo>
                    <a:pt x="25327" y="59072"/>
                  </a:lnTo>
                  <a:lnTo>
                    <a:pt x="31940" y="72411"/>
                  </a:lnTo>
                  <a:lnTo>
                    <a:pt x="30259" y="75998"/>
                  </a:lnTo>
                  <a:lnTo>
                    <a:pt x="27793" y="81042"/>
                  </a:lnTo>
                  <a:lnTo>
                    <a:pt x="25327" y="86087"/>
                  </a:lnTo>
                  <a:lnTo>
                    <a:pt x="21069" y="99426"/>
                  </a:lnTo>
                  <a:lnTo>
                    <a:pt x="10905" y="91409"/>
                  </a:lnTo>
                  <a:lnTo>
                    <a:pt x="5323" y="85316"/>
                  </a:lnTo>
                  <a:lnTo>
                    <a:pt x="2346" y="78067"/>
                  </a:lnTo>
                  <a:lnTo>
                    <a:pt x="0" y="66582"/>
                  </a:lnTo>
                  <a:lnTo>
                    <a:pt x="514" y="53546"/>
                  </a:lnTo>
                  <a:lnTo>
                    <a:pt x="6051" y="42917"/>
                  </a:lnTo>
                  <a:lnTo>
                    <a:pt x="13017" y="34032"/>
                  </a:lnTo>
                  <a:lnTo>
                    <a:pt x="17819" y="26229"/>
                  </a:lnTo>
                  <a:lnTo>
                    <a:pt x="20363" y="18253"/>
                  </a:lnTo>
                  <a:lnTo>
                    <a:pt x="22792" y="9667"/>
                  </a:lnTo>
                  <a:lnTo>
                    <a:pt x="24611" y="2805"/>
                  </a:lnTo>
                  <a:lnTo>
                    <a:pt x="25327" y="0"/>
                  </a:lnTo>
                  <a:close/>
                </a:path>
              </a:pathLst>
            </a:custGeom>
            <a:ln w="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04026" y="1485334"/>
              <a:ext cx="22225" cy="57785"/>
            </a:xfrm>
            <a:custGeom>
              <a:avLst/>
              <a:gdLst/>
              <a:ahLst/>
              <a:cxnLst/>
              <a:rect l="l" t="t" r="r" b="b"/>
              <a:pathLst>
                <a:path w="22225" h="57784">
                  <a:moveTo>
                    <a:pt x="11268" y="0"/>
                  </a:moveTo>
                  <a:lnTo>
                    <a:pt x="4052" y="8944"/>
                  </a:lnTo>
                  <a:lnTo>
                    <a:pt x="607" y="14389"/>
                  </a:lnTo>
                  <a:lnTo>
                    <a:pt x="0" y="18553"/>
                  </a:lnTo>
                  <a:lnTo>
                    <a:pt x="1294" y="23651"/>
                  </a:lnTo>
                  <a:lnTo>
                    <a:pt x="3759" y="31946"/>
                  </a:lnTo>
                  <a:lnTo>
                    <a:pt x="7906" y="36205"/>
                  </a:lnTo>
                  <a:lnTo>
                    <a:pt x="8802" y="41137"/>
                  </a:lnTo>
                  <a:lnTo>
                    <a:pt x="9587" y="46406"/>
                  </a:lnTo>
                  <a:lnTo>
                    <a:pt x="7906" y="57279"/>
                  </a:lnTo>
                  <a:lnTo>
                    <a:pt x="16742" y="50366"/>
                  </a:lnTo>
                  <a:lnTo>
                    <a:pt x="21018" y="45691"/>
                  </a:lnTo>
                  <a:lnTo>
                    <a:pt x="21932" y="41122"/>
                  </a:lnTo>
                  <a:lnTo>
                    <a:pt x="20682" y="34524"/>
                  </a:lnTo>
                  <a:lnTo>
                    <a:pt x="19113" y="23651"/>
                  </a:lnTo>
                  <a:lnTo>
                    <a:pt x="16504" y="18553"/>
                  </a:lnTo>
                  <a:lnTo>
                    <a:pt x="14630" y="15244"/>
                  </a:lnTo>
                  <a:lnTo>
                    <a:pt x="13733" y="10872"/>
                  </a:lnTo>
                  <a:lnTo>
                    <a:pt x="11268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504026" y="1485335"/>
              <a:ext cx="22225" cy="57785"/>
            </a:xfrm>
            <a:custGeom>
              <a:avLst/>
              <a:gdLst/>
              <a:ahLst/>
              <a:cxnLst/>
              <a:rect l="l" t="t" r="r" b="b"/>
              <a:pathLst>
                <a:path w="22225" h="57784">
                  <a:moveTo>
                    <a:pt x="11268" y="0"/>
                  </a:moveTo>
                  <a:lnTo>
                    <a:pt x="4052" y="8944"/>
                  </a:lnTo>
                  <a:lnTo>
                    <a:pt x="607" y="14389"/>
                  </a:lnTo>
                  <a:lnTo>
                    <a:pt x="0" y="18553"/>
                  </a:lnTo>
                  <a:lnTo>
                    <a:pt x="1294" y="23651"/>
                  </a:lnTo>
                  <a:lnTo>
                    <a:pt x="3759" y="31946"/>
                  </a:lnTo>
                  <a:lnTo>
                    <a:pt x="7906" y="36205"/>
                  </a:lnTo>
                  <a:lnTo>
                    <a:pt x="8802" y="41137"/>
                  </a:lnTo>
                  <a:lnTo>
                    <a:pt x="9587" y="46406"/>
                  </a:lnTo>
                  <a:lnTo>
                    <a:pt x="7906" y="57279"/>
                  </a:lnTo>
                  <a:lnTo>
                    <a:pt x="16742" y="50366"/>
                  </a:lnTo>
                  <a:lnTo>
                    <a:pt x="21018" y="45691"/>
                  </a:lnTo>
                  <a:lnTo>
                    <a:pt x="21932" y="41122"/>
                  </a:lnTo>
                  <a:lnTo>
                    <a:pt x="20682" y="34524"/>
                  </a:lnTo>
                  <a:lnTo>
                    <a:pt x="19113" y="23651"/>
                  </a:lnTo>
                  <a:lnTo>
                    <a:pt x="16535" y="18607"/>
                  </a:lnTo>
                  <a:lnTo>
                    <a:pt x="14630" y="15244"/>
                  </a:lnTo>
                  <a:lnTo>
                    <a:pt x="13733" y="10872"/>
                  </a:lnTo>
                  <a:lnTo>
                    <a:pt x="11268" y="0"/>
                  </a:lnTo>
                  <a:close/>
                </a:path>
              </a:pathLst>
            </a:custGeom>
            <a:ln w="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693935" y="1407094"/>
              <a:ext cx="22860" cy="50800"/>
            </a:xfrm>
            <a:custGeom>
              <a:avLst/>
              <a:gdLst/>
              <a:ahLst/>
              <a:cxnLst/>
              <a:rect l="l" t="t" r="r" b="b"/>
              <a:pathLst>
                <a:path w="22860" h="50800">
                  <a:moveTo>
                    <a:pt x="8293" y="0"/>
                  </a:moveTo>
                  <a:lnTo>
                    <a:pt x="0" y="10872"/>
                  </a:lnTo>
                  <a:lnTo>
                    <a:pt x="784" y="15020"/>
                  </a:lnTo>
                  <a:lnTo>
                    <a:pt x="1681" y="20064"/>
                  </a:lnTo>
                  <a:lnTo>
                    <a:pt x="12439" y="31161"/>
                  </a:lnTo>
                  <a:lnTo>
                    <a:pt x="14120" y="34524"/>
                  </a:lnTo>
                  <a:lnTo>
                    <a:pt x="15017" y="38671"/>
                  </a:lnTo>
                  <a:lnTo>
                    <a:pt x="15017" y="50441"/>
                  </a:lnTo>
                  <a:lnTo>
                    <a:pt x="22526" y="34524"/>
                  </a:lnTo>
                  <a:lnTo>
                    <a:pt x="20845" y="31161"/>
                  </a:lnTo>
                  <a:lnTo>
                    <a:pt x="19948" y="27911"/>
                  </a:lnTo>
                  <a:lnTo>
                    <a:pt x="15017" y="21745"/>
                  </a:lnTo>
                  <a:lnTo>
                    <a:pt x="11655" y="16701"/>
                  </a:lnTo>
                  <a:lnTo>
                    <a:pt x="8293" y="11769"/>
                  </a:lnTo>
                  <a:lnTo>
                    <a:pt x="8293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693935" y="1407094"/>
              <a:ext cx="22860" cy="50800"/>
            </a:xfrm>
            <a:custGeom>
              <a:avLst/>
              <a:gdLst/>
              <a:ahLst/>
              <a:cxnLst/>
              <a:rect l="l" t="t" r="r" b="b"/>
              <a:pathLst>
                <a:path w="22860" h="50800">
                  <a:moveTo>
                    <a:pt x="8293" y="0"/>
                  </a:moveTo>
                  <a:lnTo>
                    <a:pt x="0" y="10872"/>
                  </a:lnTo>
                  <a:lnTo>
                    <a:pt x="784" y="15020"/>
                  </a:lnTo>
                  <a:lnTo>
                    <a:pt x="1681" y="20064"/>
                  </a:lnTo>
                  <a:lnTo>
                    <a:pt x="12439" y="31161"/>
                  </a:lnTo>
                  <a:lnTo>
                    <a:pt x="14120" y="34524"/>
                  </a:lnTo>
                  <a:lnTo>
                    <a:pt x="15017" y="38671"/>
                  </a:lnTo>
                  <a:lnTo>
                    <a:pt x="15017" y="50441"/>
                  </a:lnTo>
                  <a:lnTo>
                    <a:pt x="22526" y="34524"/>
                  </a:lnTo>
                  <a:lnTo>
                    <a:pt x="20845" y="31161"/>
                  </a:lnTo>
                  <a:lnTo>
                    <a:pt x="19948" y="27911"/>
                  </a:lnTo>
                  <a:lnTo>
                    <a:pt x="15017" y="21745"/>
                  </a:lnTo>
                  <a:lnTo>
                    <a:pt x="11655" y="16701"/>
                  </a:lnTo>
                  <a:lnTo>
                    <a:pt x="8293" y="11769"/>
                  </a:lnTo>
                  <a:lnTo>
                    <a:pt x="8293" y="0"/>
                  </a:lnTo>
                  <a:close/>
                </a:path>
              </a:pathLst>
            </a:custGeom>
            <a:ln w="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453207" y="1644506"/>
              <a:ext cx="53975" cy="97155"/>
            </a:xfrm>
            <a:custGeom>
              <a:avLst/>
              <a:gdLst/>
              <a:ahLst/>
              <a:cxnLst/>
              <a:rect l="l" t="t" r="r" b="b"/>
              <a:pathLst>
                <a:path w="53975" h="97155">
                  <a:moveTo>
                    <a:pt x="25888" y="0"/>
                  </a:moveTo>
                  <a:lnTo>
                    <a:pt x="10870" y="33627"/>
                  </a:lnTo>
                  <a:lnTo>
                    <a:pt x="7508" y="41137"/>
                  </a:lnTo>
                  <a:lnTo>
                    <a:pt x="0" y="61426"/>
                  </a:lnTo>
                  <a:lnTo>
                    <a:pt x="25888" y="96847"/>
                  </a:lnTo>
                  <a:lnTo>
                    <a:pt x="53793" y="88440"/>
                  </a:lnTo>
                  <a:lnTo>
                    <a:pt x="49906" y="84727"/>
                  </a:lnTo>
                  <a:lnTo>
                    <a:pt x="41101" y="75802"/>
                  </a:lnTo>
                  <a:lnTo>
                    <a:pt x="31666" y="64985"/>
                  </a:lnTo>
                  <a:lnTo>
                    <a:pt x="25888" y="55597"/>
                  </a:lnTo>
                  <a:lnTo>
                    <a:pt x="25487" y="48882"/>
                  </a:lnTo>
                  <a:lnTo>
                    <a:pt x="28648" y="42230"/>
                  </a:lnTo>
                  <a:lnTo>
                    <a:pt x="32586" y="34696"/>
                  </a:lnTo>
                  <a:lnTo>
                    <a:pt x="34517" y="25332"/>
                  </a:lnTo>
                  <a:lnTo>
                    <a:pt x="34382" y="16803"/>
                  </a:lnTo>
                  <a:lnTo>
                    <a:pt x="33439" y="11321"/>
                  </a:lnTo>
                  <a:lnTo>
                    <a:pt x="30877" y="6511"/>
                  </a:lnTo>
                  <a:lnTo>
                    <a:pt x="25888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453208" y="1644506"/>
              <a:ext cx="53975" cy="97155"/>
            </a:xfrm>
            <a:custGeom>
              <a:avLst/>
              <a:gdLst/>
              <a:ahLst/>
              <a:cxnLst/>
              <a:rect l="l" t="t" r="r" b="b"/>
              <a:pathLst>
                <a:path w="53975" h="97155">
                  <a:moveTo>
                    <a:pt x="25888" y="0"/>
                  </a:moveTo>
                  <a:lnTo>
                    <a:pt x="30877" y="6511"/>
                  </a:lnTo>
                  <a:lnTo>
                    <a:pt x="33439" y="11321"/>
                  </a:lnTo>
                  <a:lnTo>
                    <a:pt x="34382" y="16803"/>
                  </a:lnTo>
                  <a:lnTo>
                    <a:pt x="34517" y="25332"/>
                  </a:lnTo>
                  <a:lnTo>
                    <a:pt x="32586" y="34696"/>
                  </a:lnTo>
                  <a:lnTo>
                    <a:pt x="28648" y="42230"/>
                  </a:lnTo>
                  <a:lnTo>
                    <a:pt x="25487" y="48882"/>
                  </a:lnTo>
                  <a:lnTo>
                    <a:pt x="49906" y="84727"/>
                  </a:lnTo>
                  <a:lnTo>
                    <a:pt x="53793" y="88440"/>
                  </a:lnTo>
                  <a:lnTo>
                    <a:pt x="25888" y="96847"/>
                  </a:lnTo>
                  <a:lnTo>
                    <a:pt x="0" y="61426"/>
                  </a:lnTo>
                  <a:lnTo>
                    <a:pt x="7508" y="41137"/>
                  </a:lnTo>
                  <a:lnTo>
                    <a:pt x="10870" y="33627"/>
                  </a:lnTo>
                  <a:lnTo>
                    <a:pt x="25888" y="0"/>
                  </a:lnTo>
                  <a:close/>
                </a:path>
              </a:pathLst>
            </a:custGeom>
            <a:ln w="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661267" y="1435789"/>
              <a:ext cx="4445" cy="13335"/>
            </a:xfrm>
            <a:custGeom>
              <a:avLst/>
              <a:gdLst/>
              <a:ahLst/>
              <a:cxnLst/>
              <a:rect l="l" t="t" r="r" b="b"/>
              <a:pathLst>
                <a:path w="4445" h="13334">
                  <a:moveTo>
                    <a:pt x="3977" y="0"/>
                  </a:moveTo>
                  <a:lnTo>
                    <a:pt x="2920" y="4683"/>
                  </a:lnTo>
                  <a:lnTo>
                    <a:pt x="0" y="12800"/>
                  </a:lnTo>
                  <a:lnTo>
                    <a:pt x="3931" y="12716"/>
                  </a:lnTo>
                  <a:lnTo>
                    <a:pt x="3977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20116" y="1816977"/>
              <a:ext cx="73025" cy="6350"/>
            </a:xfrm>
            <a:custGeom>
              <a:avLst/>
              <a:gdLst/>
              <a:ahLst/>
              <a:cxnLst/>
              <a:rect l="l" t="t" r="r" b="b"/>
              <a:pathLst>
                <a:path w="73025" h="6350">
                  <a:moveTo>
                    <a:pt x="65001" y="0"/>
                  </a:moveTo>
                  <a:lnTo>
                    <a:pt x="0" y="1233"/>
                  </a:lnTo>
                  <a:lnTo>
                    <a:pt x="6273" y="3401"/>
                  </a:lnTo>
                  <a:lnTo>
                    <a:pt x="39905" y="5305"/>
                  </a:lnTo>
                  <a:lnTo>
                    <a:pt x="58049" y="6022"/>
                  </a:lnTo>
                  <a:lnTo>
                    <a:pt x="66949" y="5624"/>
                  </a:lnTo>
                  <a:lnTo>
                    <a:pt x="72843" y="4186"/>
                  </a:lnTo>
                  <a:lnTo>
                    <a:pt x="65001" y="0"/>
                  </a:lnTo>
                  <a:close/>
                </a:path>
              </a:pathLst>
            </a:custGeom>
            <a:solidFill>
              <a:srgbClr val="68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417004" y="1435790"/>
              <a:ext cx="375285" cy="386715"/>
            </a:xfrm>
            <a:custGeom>
              <a:avLst/>
              <a:gdLst/>
              <a:ahLst/>
              <a:cxnLst/>
              <a:rect l="l" t="t" r="r" b="b"/>
              <a:pathLst>
                <a:path w="375285" h="386714">
                  <a:moveTo>
                    <a:pt x="330613" y="311392"/>
                  </a:moveTo>
                  <a:lnTo>
                    <a:pt x="357268" y="292825"/>
                  </a:lnTo>
                  <a:lnTo>
                    <a:pt x="370706" y="279712"/>
                  </a:lnTo>
                  <a:lnTo>
                    <a:pt x="375024" y="265822"/>
                  </a:lnTo>
                  <a:lnTo>
                    <a:pt x="374320" y="244922"/>
                  </a:lnTo>
                  <a:lnTo>
                    <a:pt x="367687" y="218084"/>
                  </a:lnTo>
                  <a:lnTo>
                    <a:pt x="355549" y="192056"/>
                  </a:lnTo>
                  <a:lnTo>
                    <a:pt x="343746" y="168865"/>
                  </a:lnTo>
                  <a:lnTo>
                    <a:pt x="338122" y="150540"/>
                  </a:lnTo>
                  <a:lnTo>
                    <a:pt x="340650" y="131260"/>
                  </a:lnTo>
                  <a:lnTo>
                    <a:pt x="347087" y="108113"/>
                  </a:lnTo>
                  <a:lnTo>
                    <a:pt x="353692" y="86227"/>
                  </a:lnTo>
                  <a:lnTo>
                    <a:pt x="356725" y="70730"/>
                  </a:lnTo>
                  <a:lnTo>
                    <a:pt x="356340" y="59120"/>
                  </a:lnTo>
                  <a:lnTo>
                    <a:pt x="355492" y="48550"/>
                  </a:lnTo>
                  <a:lnTo>
                    <a:pt x="354645" y="40859"/>
                  </a:lnTo>
                  <a:lnTo>
                    <a:pt x="354260" y="37887"/>
                  </a:lnTo>
                  <a:lnTo>
                    <a:pt x="347728" y="53571"/>
                  </a:lnTo>
                  <a:lnTo>
                    <a:pt x="343613" y="62477"/>
                  </a:lnTo>
                  <a:lnTo>
                    <a:pt x="340170" y="67915"/>
                  </a:lnTo>
                  <a:lnTo>
                    <a:pt x="335656" y="73196"/>
                  </a:lnTo>
                  <a:lnTo>
                    <a:pt x="326202" y="80823"/>
                  </a:lnTo>
                  <a:lnTo>
                    <a:pt x="312219" y="90332"/>
                  </a:lnTo>
                  <a:lnTo>
                    <a:pt x="298384" y="100324"/>
                  </a:lnTo>
                  <a:lnTo>
                    <a:pt x="281806" y="140844"/>
                  </a:lnTo>
                  <a:lnTo>
                    <a:pt x="278612" y="164215"/>
                  </a:lnTo>
                  <a:lnTo>
                    <a:pt x="264992" y="153437"/>
                  </a:lnTo>
                  <a:lnTo>
                    <a:pt x="258327" y="144823"/>
                  </a:lnTo>
                  <a:lnTo>
                    <a:pt x="256706" y="133855"/>
                  </a:lnTo>
                  <a:lnTo>
                    <a:pt x="258215" y="116015"/>
                  </a:lnTo>
                  <a:lnTo>
                    <a:pt x="261735" y="98387"/>
                  </a:lnTo>
                  <a:lnTo>
                    <a:pt x="266200" y="88482"/>
                  </a:lnTo>
                  <a:lnTo>
                    <a:pt x="270035" y="82676"/>
                  </a:lnTo>
                  <a:lnTo>
                    <a:pt x="271664" y="77343"/>
                  </a:lnTo>
                  <a:lnTo>
                    <a:pt x="270736" y="69886"/>
                  </a:lnTo>
                  <a:lnTo>
                    <a:pt x="268694" y="61566"/>
                  </a:lnTo>
                  <a:lnTo>
                    <a:pt x="266652" y="54802"/>
                  </a:lnTo>
                  <a:lnTo>
                    <a:pt x="265724" y="52010"/>
                  </a:lnTo>
                  <a:lnTo>
                    <a:pt x="266111" y="63456"/>
                  </a:lnTo>
                  <a:lnTo>
                    <a:pt x="265458" y="70436"/>
                  </a:lnTo>
                  <a:lnTo>
                    <a:pt x="263061" y="75797"/>
                  </a:lnTo>
                  <a:lnTo>
                    <a:pt x="258215" y="82387"/>
                  </a:lnTo>
                  <a:lnTo>
                    <a:pt x="249398" y="92288"/>
                  </a:lnTo>
                  <a:lnTo>
                    <a:pt x="237776" y="104344"/>
                  </a:lnTo>
                  <a:lnTo>
                    <a:pt x="226932" y="116546"/>
                  </a:lnTo>
                  <a:lnTo>
                    <a:pt x="220447" y="126888"/>
                  </a:lnTo>
                  <a:lnTo>
                    <a:pt x="219029" y="144154"/>
                  </a:lnTo>
                  <a:lnTo>
                    <a:pt x="219187" y="169679"/>
                  </a:lnTo>
                  <a:lnTo>
                    <a:pt x="219975" y="192809"/>
                  </a:lnTo>
                  <a:lnTo>
                    <a:pt x="220447" y="202887"/>
                  </a:lnTo>
                  <a:lnTo>
                    <a:pt x="202877" y="196494"/>
                  </a:lnTo>
                  <a:lnTo>
                    <a:pt x="193775" y="190417"/>
                  </a:lnTo>
                  <a:lnTo>
                    <a:pt x="190220" y="181102"/>
                  </a:lnTo>
                  <a:lnTo>
                    <a:pt x="189292" y="165000"/>
                  </a:lnTo>
                  <a:lnTo>
                    <a:pt x="189010" y="146375"/>
                  </a:lnTo>
                  <a:lnTo>
                    <a:pt x="191491" y="130503"/>
                  </a:lnTo>
                  <a:lnTo>
                    <a:pt x="197944" y="114842"/>
                  </a:lnTo>
                  <a:lnTo>
                    <a:pt x="209577" y="96847"/>
                  </a:lnTo>
                  <a:lnTo>
                    <a:pt x="223454" y="78142"/>
                  </a:lnTo>
                  <a:lnTo>
                    <a:pt x="235367" y="61706"/>
                  </a:lnTo>
                  <a:lnTo>
                    <a:pt x="248143" y="15889"/>
                  </a:lnTo>
                  <a:lnTo>
                    <a:pt x="248241" y="0"/>
                  </a:lnTo>
                  <a:lnTo>
                    <a:pt x="245434" y="16411"/>
                  </a:lnTo>
                  <a:lnTo>
                    <a:pt x="241335" y="27042"/>
                  </a:lnTo>
                  <a:lnTo>
                    <a:pt x="233096" y="36538"/>
                  </a:lnTo>
                  <a:lnTo>
                    <a:pt x="217870" y="49544"/>
                  </a:lnTo>
                  <a:lnTo>
                    <a:pt x="198035" y="63777"/>
                  </a:lnTo>
                  <a:lnTo>
                    <a:pt x="179051" y="75382"/>
                  </a:lnTo>
                  <a:lnTo>
                    <a:pt x="164964" y="87155"/>
                  </a:lnTo>
                  <a:lnTo>
                    <a:pt x="159817" y="101892"/>
                  </a:lnTo>
                  <a:lnTo>
                    <a:pt x="161807" y="134612"/>
                  </a:lnTo>
                  <a:lnTo>
                    <a:pt x="163964" y="155248"/>
                  </a:lnTo>
                  <a:lnTo>
                    <a:pt x="166121" y="168317"/>
                  </a:lnTo>
                  <a:lnTo>
                    <a:pt x="168111" y="178339"/>
                  </a:lnTo>
                  <a:lnTo>
                    <a:pt x="169790" y="201915"/>
                  </a:lnTo>
                  <a:lnTo>
                    <a:pt x="165071" y="218482"/>
                  </a:lnTo>
                  <a:lnTo>
                    <a:pt x="158733" y="228260"/>
                  </a:lnTo>
                  <a:lnTo>
                    <a:pt x="155559" y="231470"/>
                  </a:lnTo>
                  <a:lnTo>
                    <a:pt x="150272" y="226008"/>
                  </a:lnTo>
                  <a:lnTo>
                    <a:pt x="147728" y="220135"/>
                  </a:lnTo>
                  <a:lnTo>
                    <a:pt x="147222" y="210206"/>
                  </a:lnTo>
                  <a:lnTo>
                    <a:pt x="148050" y="192574"/>
                  </a:lnTo>
                  <a:lnTo>
                    <a:pt x="148402" y="176239"/>
                  </a:lnTo>
                  <a:lnTo>
                    <a:pt x="148176" y="168320"/>
                  </a:lnTo>
                  <a:lnTo>
                    <a:pt x="147467" y="162861"/>
                  </a:lnTo>
                  <a:lnTo>
                    <a:pt x="146369" y="153902"/>
                  </a:lnTo>
                  <a:lnTo>
                    <a:pt x="144620" y="142453"/>
                  </a:lnTo>
                  <a:lnTo>
                    <a:pt x="141536" y="132675"/>
                  </a:lnTo>
                  <a:lnTo>
                    <a:pt x="138599" y="123842"/>
                  </a:lnTo>
                  <a:lnTo>
                    <a:pt x="137291" y="115231"/>
                  </a:lnTo>
                  <a:lnTo>
                    <a:pt x="137291" y="82387"/>
                  </a:lnTo>
                  <a:lnTo>
                    <a:pt x="131278" y="95122"/>
                  </a:lnTo>
                  <a:lnTo>
                    <a:pt x="127849" y="104820"/>
                  </a:lnTo>
                  <a:lnTo>
                    <a:pt x="125723" y="116388"/>
                  </a:lnTo>
                  <a:lnTo>
                    <a:pt x="123619" y="134735"/>
                  </a:lnTo>
                  <a:lnTo>
                    <a:pt x="116544" y="157621"/>
                  </a:lnTo>
                  <a:lnTo>
                    <a:pt x="104258" y="179530"/>
                  </a:lnTo>
                  <a:lnTo>
                    <a:pt x="92603" y="200451"/>
                  </a:lnTo>
                  <a:lnTo>
                    <a:pt x="87420" y="220373"/>
                  </a:lnTo>
                  <a:lnTo>
                    <a:pt x="91384" y="239278"/>
                  </a:lnTo>
                  <a:lnTo>
                    <a:pt x="120256" y="275187"/>
                  </a:lnTo>
                  <a:lnTo>
                    <a:pt x="139757" y="291104"/>
                  </a:lnTo>
                  <a:lnTo>
                    <a:pt x="93717" y="299521"/>
                  </a:lnTo>
                  <a:lnTo>
                    <a:pt x="68984" y="301276"/>
                  </a:lnTo>
                  <a:lnTo>
                    <a:pt x="57112" y="295423"/>
                  </a:lnTo>
                  <a:lnTo>
                    <a:pt x="49652" y="281015"/>
                  </a:lnTo>
                  <a:lnTo>
                    <a:pt x="43721" y="259345"/>
                  </a:lnTo>
                  <a:lnTo>
                    <a:pt x="41709" y="234091"/>
                  </a:lnTo>
                  <a:lnTo>
                    <a:pt x="42828" y="207891"/>
                  </a:lnTo>
                  <a:lnTo>
                    <a:pt x="46290" y="183383"/>
                  </a:lnTo>
                  <a:lnTo>
                    <a:pt x="45439" y="163089"/>
                  </a:lnTo>
                  <a:lnTo>
                    <a:pt x="37885" y="148060"/>
                  </a:lnTo>
                  <a:lnTo>
                    <a:pt x="29238" y="138726"/>
                  </a:lnTo>
                  <a:lnTo>
                    <a:pt x="25109" y="135519"/>
                  </a:lnTo>
                  <a:lnTo>
                    <a:pt x="31472" y="145002"/>
                  </a:lnTo>
                  <a:lnTo>
                    <a:pt x="34410" y="152109"/>
                  </a:lnTo>
                  <a:lnTo>
                    <a:pt x="34659" y="160393"/>
                  </a:lnTo>
                  <a:lnTo>
                    <a:pt x="32953" y="173407"/>
                  </a:lnTo>
                  <a:lnTo>
                    <a:pt x="24687" y="193986"/>
                  </a:lnTo>
                  <a:lnTo>
                    <a:pt x="10946" y="220429"/>
                  </a:lnTo>
                  <a:lnTo>
                    <a:pt x="0" y="249227"/>
                  </a:lnTo>
                  <a:lnTo>
                    <a:pt x="13597" y="307303"/>
                  </a:lnTo>
                  <a:lnTo>
                    <a:pt x="37016" y="341783"/>
                  </a:lnTo>
                  <a:lnTo>
                    <a:pt x="69303" y="370737"/>
                  </a:lnTo>
                  <a:lnTo>
                    <a:pt x="109386" y="384589"/>
                  </a:lnTo>
                  <a:lnTo>
                    <a:pt x="164398" y="386242"/>
                  </a:lnTo>
                  <a:lnTo>
                    <a:pt x="173702" y="385724"/>
                  </a:lnTo>
                  <a:lnTo>
                    <a:pt x="175955" y="385373"/>
                  </a:lnTo>
                  <a:lnTo>
                    <a:pt x="170070" y="381848"/>
                  </a:lnTo>
                  <a:lnTo>
                    <a:pt x="164594" y="379026"/>
                  </a:lnTo>
                  <a:lnTo>
                    <a:pt x="156366" y="375427"/>
                  </a:lnTo>
                  <a:lnTo>
                    <a:pt x="142222" y="369568"/>
                  </a:lnTo>
                  <a:lnTo>
                    <a:pt x="127257" y="362757"/>
                  </a:lnTo>
                  <a:lnTo>
                    <a:pt x="117903" y="356440"/>
                  </a:lnTo>
                  <a:lnTo>
                    <a:pt x="112499" y="350353"/>
                  </a:lnTo>
                  <a:lnTo>
                    <a:pt x="109386" y="344235"/>
                  </a:lnTo>
                  <a:lnTo>
                    <a:pt x="106136" y="335829"/>
                  </a:lnTo>
                  <a:lnTo>
                    <a:pt x="107705" y="322265"/>
                  </a:lnTo>
                  <a:lnTo>
                    <a:pt x="147349" y="344320"/>
                  </a:lnTo>
                  <a:lnTo>
                    <a:pt x="160255" y="344750"/>
                  </a:lnTo>
                  <a:lnTo>
                    <a:pt x="170576" y="345917"/>
                  </a:lnTo>
                  <a:lnTo>
                    <a:pt x="180697" y="350059"/>
                  </a:lnTo>
                  <a:lnTo>
                    <a:pt x="192038" y="357532"/>
                  </a:lnTo>
                  <a:lnTo>
                    <a:pt x="201276" y="364691"/>
                  </a:lnTo>
                  <a:lnTo>
                    <a:pt x="205094" y="367887"/>
                  </a:lnTo>
                  <a:lnTo>
                    <a:pt x="214916" y="354881"/>
                  </a:lnTo>
                  <a:lnTo>
                    <a:pt x="219789" y="346225"/>
                  </a:lnTo>
                  <a:lnTo>
                    <a:pt x="221153" y="338032"/>
                  </a:lnTo>
                  <a:lnTo>
                    <a:pt x="220447" y="326413"/>
                  </a:lnTo>
                  <a:lnTo>
                    <a:pt x="218633" y="312620"/>
                  </a:lnTo>
                  <a:lnTo>
                    <a:pt x="215516" y="300898"/>
                  </a:lnTo>
                  <a:lnTo>
                    <a:pt x="212568" y="290583"/>
                  </a:lnTo>
                  <a:lnTo>
                    <a:pt x="211258" y="281015"/>
                  </a:lnTo>
                  <a:lnTo>
                    <a:pt x="212168" y="272016"/>
                  </a:lnTo>
                  <a:lnTo>
                    <a:pt x="214172" y="263585"/>
                  </a:lnTo>
                  <a:lnTo>
                    <a:pt x="216175" y="257339"/>
                  </a:lnTo>
                  <a:lnTo>
                    <a:pt x="217085" y="254898"/>
                  </a:lnTo>
                  <a:lnTo>
                    <a:pt x="215247" y="265357"/>
                  </a:lnTo>
                  <a:lnTo>
                    <a:pt x="214984" y="271740"/>
                  </a:lnTo>
                  <a:lnTo>
                    <a:pt x="216613" y="276651"/>
                  </a:lnTo>
                  <a:lnTo>
                    <a:pt x="220447" y="282697"/>
                  </a:lnTo>
                  <a:lnTo>
                    <a:pt x="226680" y="289130"/>
                  </a:lnTo>
                  <a:lnTo>
                    <a:pt x="233406" y="295069"/>
                  </a:lnTo>
                  <a:lnTo>
                    <a:pt x="239564" y="301155"/>
                  </a:lnTo>
                  <a:lnTo>
                    <a:pt x="244094" y="308030"/>
                  </a:lnTo>
                  <a:lnTo>
                    <a:pt x="245898" y="318861"/>
                  </a:lnTo>
                  <a:lnTo>
                    <a:pt x="246588" y="333727"/>
                  </a:lnTo>
                  <a:lnTo>
                    <a:pt x="246647" y="346870"/>
                  </a:lnTo>
                  <a:lnTo>
                    <a:pt x="246560" y="352530"/>
                  </a:lnTo>
                  <a:lnTo>
                    <a:pt x="271039" y="345901"/>
                  </a:lnTo>
                  <a:lnTo>
                    <a:pt x="300242" y="319687"/>
                  </a:lnTo>
                  <a:lnTo>
                    <a:pt x="313575" y="271248"/>
                  </a:lnTo>
                  <a:lnTo>
                    <a:pt x="311449" y="254898"/>
                  </a:lnTo>
                  <a:lnTo>
                    <a:pt x="308069" y="238462"/>
                  </a:lnTo>
                  <a:lnTo>
                    <a:pt x="305005" y="222699"/>
                  </a:lnTo>
                  <a:lnTo>
                    <a:pt x="302781" y="208996"/>
                  </a:lnTo>
                  <a:lnTo>
                    <a:pt x="301923" y="198739"/>
                  </a:lnTo>
                  <a:lnTo>
                    <a:pt x="301923" y="187530"/>
                  </a:lnTo>
                  <a:lnTo>
                    <a:pt x="305285" y="179235"/>
                  </a:lnTo>
                  <a:lnTo>
                    <a:pt x="302086" y="192145"/>
                  </a:lnTo>
                  <a:lnTo>
                    <a:pt x="301545" y="200127"/>
                  </a:lnTo>
                  <a:lnTo>
                    <a:pt x="304134" y="206490"/>
                  </a:lnTo>
                  <a:lnTo>
                    <a:pt x="310328" y="214544"/>
                  </a:lnTo>
                  <a:lnTo>
                    <a:pt x="319364" y="224354"/>
                  </a:lnTo>
                  <a:lnTo>
                    <a:pt x="328483" y="233670"/>
                  </a:lnTo>
                  <a:lnTo>
                    <a:pt x="335670" y="243091"/>
                  </a:lnTo>
                  <a:lnTo>
                    <a:pt x="338906" y="253216"/>
                  </a:lnTo>
                  <a:lnTo>
                    <a:pt x="338319" y="268407"/>
                  </a:lnTo>
                  <a:lnTo>
                    <a:pt x="335390" y="287727"/>
                  </a:lnTo>
                  <a:lnTo>
                    <a:pt x="332145" y="304336"/>
                  </a:lnTo>
                  <a:lnTo>
                    <a:pt x="330613" y="311392"/>
                  </a:lnTo>
                  <a:close/>
                </a:path>
                <a:path w="375285" h="386714">
                  <a:moveTo>
                    <a:pt x="50436" y="313074"/>
                  </a:moveTo>
                  <a:lnTo>
                    <a:pt x="52902" y="331681"/>
                  </a:lnTo>
                  <a:lnTo>
                    <a:pt x="61307" y="335044"/>
                  </a:lnTo>
                  <a:lnTo>
                    <a:pt x="69040" y="339191"/>
                  </a:lnTo>
                  <a:lnTo>
                    <a:pt x="74868" y="339191"/>
                  </a:lnTo>
                  <a:lnTo>
                    <a:pt x="79911" y="341657"/>
                  </a:lnTo>
                  <a:lnTo>
                    <a:pt x="84058" y="344235"/>
                  </a:lnTo>
                  <a:lnTo>
                    <a:pt x="90782" y="352530"/>
                  </a:lnTo>
                  <a:lnTo>
                    <a:pt x="67135" y="321369"/>
                  </a:lnTo>
                  <a:lnTo>
                    <a:pt x="62988" y="319687"/>
                  </a:lnTo>
                  <a:lnTo>
                    <a:pt x="59626" y="318006"/>
                  </a:lnTo>
                  <a:lnTo>
                    <a:pt x="50436" y="313074"/>
                  </a:lnTo>
                  <a:close/>
                </a:path>
                <a:path w="375285" h="386714">
                  <a:moveTo>
                    <a:pt x="261577" y="202887"/>
                  </a:moveTo>
                  <a:lnTo>
                    <a:pt x="253284" y="213760"/>
                  </a:lnTo>
                  <a:lnTo>
                    <a:pt x="254965" y="217907"/>
                  </a:lnTo>
                  <a:lnTo>
                    <a:pt x="255750" y="222839"/>
                  </a:lnTo>
                  <a:lnTo>
                    <a:pt x="266621" y="234049"/>
                  </a:lnTo>
                  <a:lnTo>
                    <a:pt x="267405" y="237411"/>
                  </a:lnTo>
                  <a:lnTo>
                    <a:pt x="269086" y="241559"/>
                  </a:lnTo>
                  <a:lnTo>
                    <a:pt x="269086" y="253216"/>
                  </a:lnTo>
                  <a:lnTo>
                    <a:pt x="276931" y="237411"/>
                  </a:lnTo>
                  <a:lnTo>
                    <a:pt x="274914" y="234049"/>
                  </a:lnTo>
                  <a:lnTo>
                    <a:pt x="274129" y="230686"/>
                  </a:lnTo>
                  <a:lnTo>
                    <a:pt x="269086" y="224521"/>
                  </a:lnTo>
                  <a:lnTo>
                    <a:pt x="265724" y="219589"/>
                  </a:lnTo>
                  <a:lnTo>
                    <a:pt x="261577" y="214544"/>
                  </a:lnTo>
                  <a:lnTo>
                    <a:pt x="261577" y="202887"/>
                  </a:lnTo>
                  <a:close/>
                </a:path>
              </a:pathLst>
            </a:custGeom>
            <a:ln w="50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179756" y="3715302"/>
              <a:ext cx="751205" cy="780415"/>
            </a:xfrm>
            <a:custGeom>
              <a:avLst/>
              <a:gdLst/>
              <a:ahLst/>
              <a:cxnLst/>
              <a:rect l="l" t="t" r="r" b="b"/>
              <a:pathLst>
                <a:path w="751204" h="780414">
                  <a:moveTo>
                    <a:pt x="751208" y="0"/>
                  </a:moveTo>
                  <a:lnTo>
                    <a:pt x="0" y="420234"/>
                  </a:lnTo>
                  <a:lnTo>
                    <a:pt x="0" y="780275"/>
                  </a:lnTo>
                  <a:lnTo>
                    <a:pt x="751208" y="361161"/>
                  </a:lnTo>
                  <a:lnTo>
                    <a:pt x="751208" y="0"/>
                  </a:lnTo>
                  <a:close/>
                </a:path>
              </a:pathLst>
            </a:custGeom>
            <a:solidFill>
              <a:srgbClr val="63C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179756" y="3715302"/>
              <a:ext cx="751205" cy="780415"/>
            </a:xfrm>
            <a:custGeom>
              <a:avLst/>
              <a:gdLst/>
              <a:ahLst/>
              <a:cxnLst/>
              <a:rect l="l" t="t" r="r" b="b"/>
              <a:pathLst>
                <a:path w="751204" h="780414">
                  <a:moveTo>
                    <a:pt x="0" y="780275"/>
                  </a:moveTo>
                  <a:lnTo>
                    <a:pt x="0" y="420234"/>
                  </a:lnTo>
                  <a:lnTo>
                    <a:pt x="751208" y="0"/>
                  </a:lnTo>
                  <a:lnTo>
                    <a:pt x="751208" y="361161"/>
                  </a:lnTo>
                  <a:lnTo>
                    <a:pt x="0" y="780275"/>
                  </a:lnTo>
                  <a:close/>
                </a:path>
              </a:pathLst>
            </a:custGeom>
            <a:ln w="108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133358" y="4106056"/>
              <a:ext cx="46990" cy="389255"/>
            </a:xfrm>
            <a:custGeom>
              <a:avLst/>
              <a:gdLst/>
              <a:ahLst/>
              <a:cxnLst/>
              <a:rect l="l" t="t" r="r" b="b"/>
              <a:pathLst>
                <a:path w="46989" h="389254">
                  <a:moveTo>
                    <a:pt x="0" y="0"/>
                  </a:moveTo>
                  <a:lnTo>
                    <a:pt x="0" y="360265"/>
                  </a:lnTo>
                  <a:lnTo>
                    <a:pt x="46397" y="388736"/>
                  </a:lnTo>
                  <a:lnTo>
                    <a:pt x="46397" y="29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133358" y="4106056"/>
              <a:ext cx="46990" cy="389255"/>
            </a:xfrm>
            <a:custGeom>
              <a:avLst/>
              <a:gdLst/>
              <a:ahLst/>
              <a:cxnLst/>
              <a:rect l="l" t="t" r="r" b="b"/>
              <a:pathLst>
                <a:path w="46989" h="389254">
                  <a:moveTo>
                    <a:pt x="46397" y="388736"/>
                  </a:moveTo>
                  <a:lnTo>
                    <a:pt x="46397" y="29480"/>
                  </a:lnTo>
                  <a:lnTo>
                    <a:pt x="0" y="0"/>
                  </a:lnTo>
                  <a:lnTo>
                    <a:pt x="0" y="360265"/>
                  </a:lnTo>
                  <a:lnTo>
                    <a:pt x="46397" y="388736"/>
                  </a:lnTo>
                  <a:close/>
                </a:path>
              </a:pathLst>
            </a:custGeom>
            <a:ln w="108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133358" y="3686718"/>
              <a:ext cx="798195" cy="448945"/>
            </a:xfrm>
            <a:custGeom>
              <a:avLst/>
              <a:gdLst/>
              <a:ahLst/>
              <a:cxnLst/>
              <a:rect l="l" t="t" r="r" b="b"/>
              <a:pathLst>
                <a:path w="798195" h="448945">
                  <a:moveTo>
                    <a:pt x="751432" y="0"/>
                  </a:moveTo>
                  <a:lnTo>
                    <a:pt x="0" y="419337"/>
                  </a:lnTo>
                  <a:lnTo>
                    <a:pt x="46397" y="448818"/>
                  </a:lnTo>
                  <a:lnTo>
                    <a:pt x="797605" y="28583"/>
                  </a:lnTo>
                  <a:lnTo>
                    <a:pt x="751432" y="0"/>
                  </a:lnTo>
                  <a:close/>
                </a:path>
              </a:pathLst>
            </a:custGeom>
            <a:solidFill>
              <a:srgbClr val="BEE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133358" y="3686718"/>
              <a:ext cx="798195" cy="448945"/>
            </a:xfrm>
            <a:custGeom>
              <a:avLst/>
              <a:gdLst/>
              <a:ahLst/>
              <a:cxnLst/>
              <a:rect l="l" t="t" r="r" b="b"/>
              <a:pathLst>
                <a:path w="798195" h="448945">
                  <a:moveTo>
                    <a:pt x="0" y="419337"/>
                  </a:moveTo>
                  <a:lnTo>
                    <a:pt x="46397" y="448818"/>
                  </a:lnTo>
                  <a:lnTo>
                    <a:pt x="797605" y="28583"/>
                  </a:lnTo>
                  <a:lnTo>
                    <a:pt x="751432" y="0"/>
                  </a:lnTo>
                  <a:lnTo>
                    <a:pt x="0" y="419337"/>
                  </a:lnTo>
                  <a:close/>
                </a:path>
              </a:pathLst>
            </a:custGeom>
            <a:ln w="108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180652" y="3741532"/>
              <a:ext cx="751205" cy="715010"/>
            </a:xfrm>
            <a:custGeom>
              <a:avLst/>
              <a:gdLst/>
              <a:ahLst/>
              <a:cxnLst/>
              <a:rect l="l" t="t" r="r" b="b"/>
              <a:pathLst>
                <a:path w="751204" h="715010">
                  <a:moveTo>
                    <a:pt x="605629" y="0"/>
                  </a:moveTo>
                  <a:lnTo>
                    <a:pt x="605629" y="0"/>
                  </a:lnTo>
                  <a:lnTo>
                    <a:pt x="652922" y="28583"/>
                  </a:lnTo>
                </a:path>
                <a:path w="751204" h="715010">
                  <a:moveTo>
                    <a:pt x="513283" y="50329"/>
                  </a:moveTo>
                  <a:lnTo>
                    <a:pt x="513283" y="50329"/>
                  </a:lnTo>
                  <a:lnTo>
                    <a:pt x="559456" y="78128"/>
                  </a:lnTo>
                </a:path>
                <a:path w="751204" h="715010">
                  <a:moveTo>
                    <a:pt x="418135" y="104358"/>
                  </a:moveTo>
                  <a:lnTo>
                    <a:pt x="418135" y="104358"/>
                  </a:lnTo>
                  <a:lnTo>
                    <a:pt x="464308" y="132941"/>
                  </a:lnTo>
                </a:path>
                <a:path w="751204" h="715010">
                  <a:moveTo>
                    <a:pt x="322090" y="159171"/>
                  </a:moveTo>
                  <a:lnTo>
                    <a:pt x="322090" y="159171"/>
                  </a:lnTo>
                  <a:lnTo>
                    <a:pt x="369160" y="186633"/>
                  </a:lnTo>
                </a:path>
                <a:path w="751204" h="715010">
                  <a:moveTo>
                    <a:pt x="226158" y="212863"/>
                  </a:moveTo>
                  <a:lnTo>
                    <a:pt x="226158" y="212863"/>
                  </a:lnTo>
                  <a:lnTo>
                    <a:pt x="272555" y="240662"/>
                  </a:lnTo>
                </a:path>
                <a:path w="751204" h="715010">
                  <a:moveTo>
                    <a:pt x="127648" y="266780"/>
                  </a:moveTo>
                  <a:lnTo>
                    <a:pt x="127648" y="266780"/>
                  </a:lnTo>
                  <a:lnTo>
                    <a:pt x="174157" y="295475"/>
                  </a:lnTo>
                </a:path>
                <a:path w="751204" h="715010">
                  <a:moveTo>
                    <a:pt x="33621" y="320472"/>
                  </a:moveTo>
                  <a:lnTo>
                    <a:pt x="33621" y="320472"/>
                  </a:lnTo>
                  <a:lnTo>
                    <a:pt x="79794" y="349168"/>
                  </a:lnTo>
                </a:path>
                <a:path w="751204" h="715010">
                  <a:moveTo>
                    <a:pt x="750312" y="14123"/>
                  </a:moveTo>
                  <a:lnTo>
                    <a:pt x="750312" y="14123"/>
                  </a:lnTo>
                  <a:lnTo>
                    <a:pt x="0" y="434358"/>
                  </a:lnTo>
                </a:path>
                <a:path w="751204" h="715010">
                  <a:moveTo>
                    <a:pt x="751096" y="53692"/>
                  </a:moveTo>
                  <a:lnTo>
                    <a:pt x="751096" y="53692"/>
                  </a:lnTo>
                  <a:lnTo>
                    <a:pt x="0" y="474711"/>
                  </a:lnTo>
                </a:path>
                <a:path w="751204" h="715010">
                  <a:moveTo>
                    <a:pt x="751096" y="93485"/>
                  </a:moveTo>
                  <a:lnTo>
                    <a:pt x="751096" y="93485"/>
                  </a:lnTo>
                  <a:lnTo>
                    <a:pt x="0" y="514168"/>
                  </a:lnTo>
                </a:path>
                <a:path w="751204" h="715010">
                  <a:moveTo>
                    <a:pt x="751096" y="133838"/>
                  </a:moveTo>
                  <a:lnTo>
                    <a:pt x="751096" y="133838"/>
                  </a:lnTo>
                  <a:lnTo>
                    <a:pt x="0" y="554857"/>
                  </a:lnTo>
                </a:path>
                <a:path w="751204" h="715010">
                  <a:moveTo>
                    <a:pt x="751096" y="173294"/>
                  </a:moveTo>
                  <a:lnTo>
                    <a:pt x="751096" y="173294"/>
                  </a:lnTo>
                  <a:lnTo>
                    <a:pt x="0" y="594314"/>
                  </a:lnTo>
                </a:path>
                <a:path w="751204" h="715010">
                  <a:moveTo>
                    <a:pt x="751096" y="213648"/>
                  </a:moveTo>
                  <a:lnTo>
                    <a:pt x="751096" y="213648"/>
                  </a:lnTo>
                  <a:lnTo>
                    <a:pt x="0" y="634667"/>
                  </a:lnTo>
                </a:path>
                <a:path w="751204" h="715010">
                  <a:moveTo>
                    <a:pt x="751096" y="253216"/>
                  </a:moveTo>
                  <a:lnTo>
                    <a:pt x="751096" y="253216"/>
                  </a:lnTo>
                  <a:lnTo>
                    <a:pt x="0" y="674236"/>
                  </a:lnTo>
                </a:path>
                <a:path w="751204" h="715010">
                  <a:moveTo>
                    <a:pt x="751096" y="293794"/>
                  </a:moveTo>
                  <a:lnTo>
                    <a:pt x="751096" y="293794"/>
                  </a:lnTo>
                  <a:lnTo>
                    <a:pt x="0" y="714589"/>
                  </a:lnTo>
                </a:path>
                <a:path w="751204" h="715010">
                  <a:moveTo>
                    <a:pt x="653707" y="29480"/>
                  </a:moveTo>
                  <a:lnTo>
                    <a:pt x="653707" y="29480"/>
                  </a:lnTo>
                  <a:lnTo>
                    <a:pt x="653707" y="68152"/>
                  </a:lnTo>
                </a:path>
                <a:path w="751204" h="715010">
                  <a:moveTo>
                    <a:pt x="561921" y="80706"/>
                  </a:moveTo>
                  <a:lnTo>
                    <a:pt x="561921" y="80706"/>
                  </a:lnTo>
                  <a:lnTo>
                    <a:pt x="561921" y="118481"/>
                  </a:lnTo>
                </a:path>
                <a:path w="751204" h="715010">
                  <a:moveTo>
                    <a:pt x="700777" y="41922"/>
                  </a:moveTo>
                  <a:lnTo>
                    <a:pt x="700777" y="41922"/>
                  </a:lnTo>
                  <a:lnTo>
                    <a:pt x="700777" y="82275"/>
                  </a:lnTo>
                </a:path>
                <a:path w="751204" h="715010">
                  <a:moveTo>
                    <a:pt x="603948" y="95166"/>
                  </a:moveTo>
                  <a:lnTo>
                    <a:pt x="603948" y="95166"/>
                  </a:lnTo>
                  <a:lnTo>
                    <a:pt x="603948" y="135519"/>
                  </a:lnTo>
                </a:path>
                <a:path w="751204" h="715010">
                  <a:moveTo>
                    <a:pt x="506334" y="150540"/>
                  </a:moveTo>
                  <a:lnTo>
                    <a:pt x="506334" y="150540"/>
                  </a:lnTo>
                  <a:lnTo>
                    <a:pt x="506334" y="190333"/>
                  </a:lnTo>
                </a:path>
                <a:path w="751204" h="715010">
                  <a:moveTo>
                    <a:pt x="411410" y="204456"/>
                  </a:moveTo>
                  <a:lnTo>
                    <a:pt x="411410" y="204456"/>
                  </a:lnTo>
                  <a:lnTo>
                    <a:pt x="411410" y="244809"/>
                  </a:lnTo>
                </a:path>
                <a:path w="751204" h="715010">
                  <a:moveTo>
                    <a:pt x="313797" y="257588"/>
                  </a:moveTo>
                  <a:lnTo>
                    <a:pt x="313797" y="257588"/>
                  </a:lnTo>
                  <a:lnTo>
                    <a:pt x="313797" y="297941"/>
                  </a:lnTo>
                </a:path>
                <a:path w="751204" h="715010">
                  <a:moveTo>
                    <a:pt x="465092" y="133838"/>
                  </a:moveTo>
                  <a:lnTo>
                    <a:pt x="465092" y="133838"/>
                  </a:lnTo>
                  <a:lnTo>
                    <a:pt x="465092" y="173294"/>
                  </a:lnTo>
                </a:path>
                <a:path w="751204" h="715010">
                  <a:moveTo>
                    <a:pt x="368263" y="186633"/>
                  </a:moveTo>
                  <a:lnTo>
                    <a:pt x="368263" y="186633"/>
                  </a:lnTo>
                  <a:lnTo>
                    <a:pt x="368263" y="227323"/>
                  </a:lnTo>
                </a:path>
                <a:path w="751204" h="715010">
                  <a:moveTo>
                    <a:pt x="272555" y="242343"/>
                  </a:moveTo>
                  <a:lnTo>
                    <a:pt x="272555" y="242343"/>
                  </a:lnTo>
                  <a:lnTo>
                    <a:pt x="272555" y="282697"/>
                  </a:lnTo>
                </a:path>
                <a:path w="751204" h="715010">
                  <a:moveTo>
                    <a:pt x="175838" y="296260"/>
                  </a:moveTo>
                  <a:lnTo>
                    <a:pt x="175838" y="296260"/>
                  </a:lnTo>
                  <a:lnTo>
                    <a:pt x="175838" y="335829"/>
                  </a:lnTo>
                </a:path>
                <a:path w="751204" h="715010">
                  <a:moveTo>
                    <a:pt x="465092" y="211966"/>
                  </a:moveTo>
                  <a:lnTo>
                    <a:pt x="465092" y="211966"/>
                  </a:lnTo>
                  <a:lnTo>
                    <a:pt x="465092" y="251535"/>
                  </a:lnTo>
                </a:path>
                <a:path w="751204" h="715010">
                  <a:moveTo>
                    <a:pt x="368263" y="265098"/>
                  </a:moveTo>
                  <a:lnTo>
                    <a:pt x="368263" y="265098"/>
                  </a:lnTo>
                  <a:lnTo>
                    <a:pt x="368263" y="305451"/>
                  </a:lnTo>
                </a:path>
                <a:path w="751204" h="715010">
                  <a:moveTo>
                    <a:pt x="272555" y="320472"/>
                  </a:moveTo>
                  <a:lnTo>
                    <a:pt x="272555" y="320472"/>
                  </a:lnTo>
                  <a:lnTo>
                    <a:pt x="272555" y="361161"/>
                  </a:lnTo>
                </a:path>
                <a:path w="751204" h="715010">
                  <a:moveTo>
                    <a:pt x="175838" y="374500"/>
                  </a:moveTo>
                  <a:lnTo>
                    <a:pt x="175838" y="374500"/>
                  </a:lnTo>
                  <a:lnTo>
                    <a:pt x="175838" y="413957"/>
                  </a:lnTo>
                </a:path>
                <a:path w="751204" h="715010">
                  <a:moveTo>
                    <a:pt x="218649" y="311280"/>
                  </a:moveTo>
                  <a:lnTo>
                    <a:pt x="218649" y="311280"/>
                  </a:lnTo>
                  <a:lnTo>
                    <a:pt x="218649" y="351634"/>
                  </a:lnTo>
                </a:path>
                <a:path w="751204" h="715010">
                  <a:moveTo>
                    <a:pt x="79794" y="350064"/>
                  </a:moveTo>
                  <a:lnTo>
                    <a:pt x="79794" y="350064"/>
                  </a:lnTo>
                  <a:lnTo>
                    <a:pt x="79794" y="389857"/>
                  </a:lnTo>
                </a:path>
                <a:path w="751204" h="715010">
                  <a:moveTo>
                    <a:pt x="79794" y="428529"/>
                  </a:moveTo>
                  <a:lnTo>
                    <a:pt x="79794" y="428529"/>
                  </a:lnTo>
                  <a:lnTo>
                    <a:pt x="79794" y="467986"/>
                  </a:lnTo>
                </a:path>
                <a:path w="751204" h="715010">
                  <a:moveTo>
                    <a:pt x="120924" y="365309"/>
                  </a:moveTo>
                  <a:lnTo>
                    <a:pt x="120924" y="365309"/>
                  </a:lnTo>
                  <a:lnTo>
                    <a:pt x="120924" y="404877"/>
                  </a:lnTo>
                </a:path>
                <a:path w="751204" h="715010">
                  <a:moveTo>
                    <a:pt x="24991" y="421803"/>
                  </a:moveTo>
                  <a:lnTo>
                    <a:pt x="24991" y="421803"/>
                  </a:lnTo>
                  <a:lnTo>
                    <a:pt x="24991" y="461372"/>
                  </a:lnTo>
                </a:path>
                <a:path w="751204" h="715010">
                  <a:moveTo>
                    <a:pt x="24991" y="501613"/>
                  </a:moveTo>
                  <a:lnTo>
                    <a:pt x="24991" y="501613"/>
                  </a:lnTo>
                  <a:lnTo>
                    <a:pt x="24991" y="541182"/>
                  </a:lnTo>
                </a:path>
                <a:path w="751204" h="715010">
                  <a:moveTo>
                    <a:pt x="24991" y="580638"/>
                  </a:moveTo>
                  <a:lnTo>
                    <a:pt x="24991" y="580638"/>
                  </a:lnTo>
                  <a:lnTo>
                    <a:pt x="24991" y="620207"/>
                  </a:lnTo>
                </a:path>
                <a:path w="751204" h="715010">
                  <a:moveTo>
                    <a:pt x="24991" y="659215"/>
                  </a:moveTo>
                  <a:lnTo>
                    <a:pt x="24991" y="659215"/>
                  </a:lnTo>
                  <a:lnTo>
                    <a:pt x="24991" y="699456"/>
                  </a:lnTo>
                </a:path>
                <a:path w="751204" h="715010">
                  <a:moveTo>
                    <a:pt x="700777" y="122068"/>
                  </a:moveTo>
                  <a:lnTo>
                    <a:pt x="700777" y="122068"/>
                  </a:lnTo>
                  <a:lnTo>
                    <a:pt x="700777" y="162421"/>
                  </a:lnTo>
                </a:path>
                <a:path w="751204" h="715010">
                  <a:moveTo>
                    <a:pt x="603948" y="174976"/>
                  </a:moveTo>
                  <a:lnTo>
                    <a:pt x="603948" y="174976"/>
                  </a:lnTo>
                  <a:lnTo>
                    <a:pt x="603948" y="215329"/>
                  </a:lnTo>
                </a:path>
                <a:path w="751204" h="715010">
                  <a:moveTo>
                    <a:pt x="506334" y="229004"/>
                  </a:moveTo>
                  <a:lnTo>
                    <a:pt x="506334" y="229004"/>
                  </a:lnTo>
                  <a:lnTo>
                    <a:pt x="506334" y="268461"/>
                  </a:lnTo>
                </a:path>
                <a:path w="751204" h="715010">
                  <a:moveTo>
                    <a:pt x="411410" y="284378"/>
                  </a:moveTo>
                  <a:lnTo>
                    <a:pt x="411410" y="284378"/>
                  </a:lnTo>
                  <a:lnTo>
                    <a:pt x="411410" y="324956"/>
                  </a:lnTo>
                </a:path>
                <a:path w="751204" h="715010">
                  <a:moveTo>
                    <a:pt x="313797" y="337510"/>
                  </a:moveTo>
                  <a:lnTo>
                    <a:pt x="313797" y="337510"/>
                  </a:lnTo>
                  <a:lnTo>
                    <a:pt x="313797" y="377863"/>
                  </a:lnTo>
                </a:path>
                <a:path w="751204" h="715010">
                  <a:moveTo>
                    <a:pt x="218649" y="392323"/>
                  </a:moveTo>
                  <a:lnTo>
                    <a:pt x="218649" y="392323"/>
                  </a:lnTo>
                  <a:lnTo>
                    <a:pt x="218649" y="431780"/>
                  </a:lnTo>
                </a:path>
                <a:path w="751204" h="715010">
                  <a:moveTo>
                    <a:pt x="120924" y="445231"/>
                  </a:moveTo>
                  <a:lnTo>
                    <a:pt x="120924" y="445231"/>
                  </a:lnTo>
                  <a:lnTo>
                    <a:pt x="120924" y="484687"/>
                  </a:lnTo>
                </a:path>
                <a:path w="751204" h="715010">
                  <a:moveTo>
                    <a:pt x="700777" y="201990"/>
                  </a:moveTo>
                  <a:lnTo>
                    <a:pt x="700777" y="201990"/>
                  </a:lnTo>
                  <a:lnTo>
                    <a:pt x="700777" y="242343"/>
                  </a:lnTo>
                </a:path>
                <a:path w="751204" h="715010">
                  <a:moveTo>
                    <a:pt x="603948" y="255907"/>
                  </a:moveTo>
                  <a:lnTo>
                    <a:pt x="603948" y="255907"/>
                  </a:lnTo>
                  <a:lnTo>
                    <a:pt x="603948" y="295475"/>
                  </a:lnTo>
                </a:path>
                <a:path w="751204" h="715010">
                  <a:moveTo>
                    <a:pt x="506334" y="308814"/>
                  </a:moveTo>
                  <a:lnTo>
                    <a:pt x="506334" y="308814"/>
                  </a:lnTo>
                  <a:lnTo>
                    <a:pt x="506334" y="348383"/>
                  </a:lnTo>
                </a:path>
                <a:path w="751204" h="715010">
                  <a:moveTo>
                    <a:pt x="411410" y="364524"/>
                  </a:moveTo>
                  <a:lnTo>
                    <a:pt x="411410" y="364524"/>
                  </a:lnTo>
                  <a:lnTo>
                    <a:pt x="411410" y="404877"/>
                  </a:lnTo>
                </a:path>
                <a:path w="751204" h="715010">
                  <a:moveTo>
                    <a:pt x="313797" y="417320"/>
                  </a:moveTo>
                  <a:lnTo>
                    <a:pt x="313797" y="417320"/>
                  </a:lnTo>
                  <a:lnTo>
                    <a:pt x="313797" y="458009"/>
                  </a:lnTo>
                </a:path>
                <a:path w="751204" h="715010">
                  <a:moveTo>
                    <a:pt x="218649" y="472133"/>
                  </a:moveTo>
                  <a:lnTo>
                    <a:pt x="218649" y="472133"/>
                  </a:lnTo>
                  <a:lnTo>
                    <a:pt x="218649" y="511702"/>
                  </a:lnTo>
                </a:path>
                <a:path w="751204" h="715010">
                  <a:moveTo>
                    <a:pt x="120924" y="525265"/>
                  </a:moveTo>
                  <a:lnTo>
                    <a:pt x="120924" y="525265"/>
                  </a:lnTo>
                  <a:lnTo>
                    <a:pt x="120924" y="564833"/>
                  </a:lnTo>
                </a:path>
                <a:path w="751204" h="715010">
                  <a:moveTo>
                    <a:pt x="700777" y="281800"/>
                  </a:moveTo>
                  <a:lnTo>
                    <a:pt x="700777" y="281800"/>
                  </a:lnTo>
                  <a:lnTo>
                    <a:pt x="700777" y="322490"/>
                  </a:lnTo>
                </a:path>
                <a:path w="751204" h="715010">
                  <a:moveTo>
                    <a:pt x="603948" y="335829"/>
                  </a:moveTo>
                  <a:lnTo>
                    <a:pt x="603948" y="335829"/>
                  </a:lnTo>
                  <a:lnTo>
                    <a:pt x="603948" y="375285"/>
                  </a:lnTo>
                </a:path>
                <a:path w="751204" h="715010">
                  <a:moveTo>
                    <a:pt x="506334" y="388960"/>
                  </a:moveTo>
                  <a:lnTo>
                    <a:pt x="506334" y="388960"/>
                  </a:lnTo>
                  <a:lnTo>
                    <a:pt x="506334" y="428529"/>
                  </a:lnTo>
                </a:path>
                <a:path w="751204" h="715010">
                  <a:moveTo>
                    <a:pt x="411410" y="444334"/>
                  </a:moveTo>
                  <a:lnTo>
                    <a:pt x="411410" y="444334"/>
                  </a:lnTo>
                  <a:lnTo>
                    <a:pt x="411410" y="484687"/>
                  </a:lnTo>
                </a:path>
              </a:pathLst>
            </a:custGeom>
            <a:ln w="50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82022" y="2356135"/>
              <a:ext cx="2367582" cy="3111008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4133358" y="3852503"/>
              <a:ext cx="702945" cy="603250"/>
            </a:xfrm>
            <a:custGeom>
              <a:avLst/>
              <a:gdLst/>
              <a:ahLst/>
              <a:cxnLst/>
              <a:rect l="l" t="t" r="r" b="b"/>
              <a:pathLst>
                <a:path w="702945" h="603250">
                  <a:moveTo>
                    <a:pt x="361091" y="387391"/>
                  </a:moveTo>
                  <a:lnTo>
                    <a:pt x="361091" y="387391"/>
                  </a:lnTo>
                  <a:lnTo>
                    <a:pt x="361091" y="426848"/>
                  </a:lnTo>
                </a:path>
                <a:path w="702945" h="603250">
                  <a:moveTo>
                    <a:pt x="265943" y="441083"/>
                  </a:moveTo>
                  <a:lnTo>
                    <a:pt x="265943" y="441083"/>
                  </a:lnTo>
                  <a:lnTo>
                    <a:pt x="265943" y="480876"/>
                  </a:lnTo>
                </a:path>
                <a:path w="702945" h="603250">
                  <a:moveTo>
                    <a:pt x="168217" y="494215"/>
                  </a:moveTo>
                  <a:lnTo>
                    <a:pt x="168217" y="494215"/>
                  </a:lnTo>
                  <a:lnTo>
                    <a:pt x="168217" y="533672"/>
                  </a:lnTo>
                </a:path>
                <a:path w="702945" h="603250">
                  <a:moveTo>
                    <a:pt x="702682" y="76559"/>
                  </a:moveTo>
                  <a:lnTo>
                    <a:pt x="702682" y="76559"/>
                  </a:lnTo>
                  <a:lnTo>
                    <a:pt x="702682" y="116351"/>
                  </a:lnTo>
                </a:path>
                <a:path w="702945" h="603250">
                  <a:moveTo>
                    <a:pt x="605853" y="129690"/>
                  </a:moveTo>
                  <a:lnTo>
                    <a:pt x="605853" y="129690"/>
                  </a:lnTo>
                  <a:lnTo>
                    <a:pt x="605853" y="170044"/>
                  </a:lnTo>
                </a:path>
                <a:path w="702945" h="603250">
                  <a:moveTo>
                    <a:pt x="508239" y="183719"/>
                  </a:moveTo>
                  <a:lnTo>
                    <a:pt x="508239" y="183719"/>
                  </a:lnTo>
                  <a:lnTo>
                    <a:pt x="508239" y="223176"/>
                  </a:lnTo>
                </a:path>
                <a:path w="702945" h="603250">
                  <a:moveTo>
                    <a:pt x="413091" y="239093"/>
                  </a:moveTo>
                  <a:lnTo>
                    <a:pt x="413091" y="239093"/>
                  </a:lnTo>
                  <a:lnTo>
                    <a:pt x="413091" y="278886"/>
                  </a:lnTo>
                </a:path>
                <a:path w="702945" h="603250">
                  <a:moveTo>
                    <a:pt x="315478" y="292225"/>
                  </a:moveTo>
                  <a:lnTo>
                    <a:pt x="315478" y="292225"/>
                  </a:lnTo>
                  <a:lnTo>
                    <a:pt x="315478" y="332578"/>
                  </a:lnTo>
                </a:path>
                <a:path w="702945" h="603250">
                  <a:moveTo>
                    <a:pt x="220554" y="346141"/>
                  </a:moveTo>
                  <a:lnTo>
                    <a:pt x="220554" y="346141"/>
                  </a:lnTo>
                  <a:lnTo>
                    <a:pt x="220554" y="386494"/>
                  </a:lnTo>
                </a:path>
                <a:path w="702945" h="603250">
                  <a:moveTo>
                    <a:pt x="122941" y="399833"/>
                  </a:moveTo>
                  <a:lnTo>
                    <a:pt x="122941" y="399833"/>
                  </a:lnTo>
                  <a:lnTo>
                    <a:pt x="122941" y="439402"/>
                  </a:lnTo>
                </a:path>
                <a:path w="702945" h="603250">
                  <a:moveTo>
                    <a:pt x="702682" y="156705"/>
                  </a:moveTo>
                  <a:lnTo>
                    <a:pt x="702682" y="156705"/>
                  </a:lnTo>
                  <a:lnTo>
                    <a:pt x="702682" y="196161"/>
                  </a:lnTo>
                </a:path>
                <a:path w="702945" h="603250">
                  <a:moveTo>
                    <a:pt x="605853" y="209500"/>
                  </a:moveTo>
                  <a:lnTo>
                    <a:pt x="605853" y="209500"/>
                  </a:lnTo>
                  <a:lnTo>
                    <a:pt x="605853" y="250190"/>
                  </a:lnTo>
                </a:path>
                <a:path w="702945" h="603250">
                  <a:moveTo>
                    <a:pt x="508239" y="263529"/>
                  </a:moveTo>
                  <a:lnTo>
                    <a:pt x="508239" y="263529"/>
                  </a:lnTo>
                  <a:lnTo>
                    <a:pt x="508239" y="302985"/>
                  </a:lnTo>
                </a:path>
                <a:path w="702945" h="603250">
                  <a:moveTo>
                    <a:pt x="413091" y="319127"/>
                  </a:moveTo>
                  <a:lnTo>
                    <a:pt x="413091" y="319127"/>
                  </a:lnTo>
                  <a:lnTo>
                    <a:pt x="413091" y="358695"/>
                  </a:lnTo>
                </a:path>
                <a:path w="702945" h="603250">
                  <a:moveTo>
                    <a:pt x="315478" y="372034"/>
                  </a:moveTo>
                  <a:lnTo>
                    <a:pt x="315478" y="372034"/>
                  </a:lnTo>
                  <a:lnTo>
                    <a:pt x="315478" y="412724"/>
                  </a:lnTo>
                </a:path>
                <a:path w="702945" h="603250">
                  <a:moveTo>
                    <a:pt x="220554" y="426063"/>
                  </a:moveTo>
                  <a:lnTo>
                    <a:pt x="220554" y="426063"/>
                  </a:lnTo>
                  <a:lnTo>
                    <a:pt x="220554" y="466416"/>
                  </a:lnTo>
                </a:path>
                <a:path w="702945" h="603250">
                  <a:moveTo>
                    <a:pt x="122941" y="479979"/>
                  </a:moveTo>
                  <a:lnTo>
                    <a:pt x="122941" y="479979"/>
                  </a:lnTo>
                  <a:lnTo>
                    <a:pt x="122941" y="519548"/>
                  </a:lnTo>
                </a:path>
                <a:path w="702945" h="603250">
                  <a:moveTo>
                    <a:pt x="702682" y="236515"/>
                  </a:moveTo>
                  <a:lnTo>
                    <a:pt x="702682" y="236515"/>
                  </a:lnTo>
                  <a:lnTo>
                    <a:pt x="702682" y="276083"/>
                  </a:lnTo>
                </a:path>
                <a:path w="702945" h="603250">
                  <a:moveTo>
                    <a:pt x="605853" y="289646"/>
                  </a:moveTo>
                  <a:lnTo>
                    <a:pt x="605853" y="289646"/>
                  </a:lnTo>
                  <a:lnTo>
                    <a:pt x="605853" y="330000"/>
                  </a:lnTo>
                </a:path>
                <a:path w="702945" h="603250">
                  <a:moveTo>
                    <a:pt x="508239" y="343339"/>
                  </a:moveTo>
                  <a:lnTo>
                    <a:pt x="508239" y="343339"/>
                  </a:lnTo>
                  <a:lnTo>
                    <a:pt x="508239" y="383132"/>
                  </a:lnTo>
                </a:path>
                <a:path w="702945" h="603250">
                  <a:moveTo>
                    <a:pt x="413091" y="399049"/>
                  </a:moveTo>
                  <a:lnTo>
                    <a:pt x="413091" y="399049"/>
                  </a:lnTo>
                  <a:lnTo>
                    <a:pt x="413091" y="438505"/>
                  </a:lnTo>
                </a:path>
                <a:path w="702945" h="603250">
                  <a:moveTo>
                    <a:pt x="315478" y="452181"/>
                  </a:moveTo>
                  <a:lnTo>
                    <a:pt x="315478" y="452181"/>
                  </a:lnTo>
                  <a:lnTo>
                    <a:pt x="315478" y="492534"/>
                  </a:lnTo>
                </a:path>
                <a:path w="702945" h="603250">
                  <a:moveTo>
                    <a:pt x="220554" y="505873"/>
                  </a:moveTo>
                  <a:lnTo>
                    <a:pt x="220554" y="505873"/>
                  </a:lnTo>
                  <a:lnTo>
                    <a:pt x="220554" y="546562"/>
                  </a:lnTo>
                </a:path>
                <a:path w="702945" h="603250">
                  <a:moveTo>
                    <a:pt x="122941" y="559901"/>
                  </a:moveTo>
                  <a:lnTo>
                    <a:pt x="122941" y="559901"/>
                  </a:lnTo>
                  <a:lnTo>
                    <a:pt x="122941" y="599358"/>
                  </a:lnTo>
                </a:path>
                <a:path w="702945" h="603250">
                  <a:moveTo>
                    <a:pt x="699320" y="0"/>
                  </a:moveTo>
                  <a:lnTo>
                    <a:pt x="699320" y="0"/>
                  </a:lnTo>
                  <a:lnTo>
                    <a:pt x="699320" y="40353"/>
                  </a:lnTo>
                </a:path>
                <a:path w="702945" h="603250">
                  <a:moveTo>
                    <a:pt x="602603" y="54028"/>
                  </a:moveTo>
                  <a:lnTo>
                    <a:pt x="602603" y="54028"/>
                  </a:lnTo>
                  <a:lnTo>
                    <a:pt x="602603" y="93485"/>
                  </a:lnTo>
                </a:path>
                <a:path w="702945" h="603250">
                  <a:moveTo>
                    <a:pt x="46397" y="324171"/>
                  </a:moveTo>
                  <a:lnTo>
                    <a:pt x="46397" y="324171"/>
                  </a:lnTo>
                  <a:lnTo>
                    <a:pt x="0" y="295475"/>
                  </a:lnTo>
                </a:path>
                <a:path w="702945" h="603250">
                  <a:moveTo>
                    <a:pt x="46397" y="363740"/>
                  </a:moveTo>
                  <a:lnTo>
                    <a:pt x="46397" y="363740"/>
                  </a:lnTo>
                  <a:lnTo>
                    <a:pt x="0" y="335044"/>
                  </a:lnTo>
                </a:path>
                <a:path w="702945" h="603250">
                  <a:moveTo>
                    <a:pt x="46397" y="403196"/>
                  </a:moveTo>
                  <a:lnTo>
                    <a:pt x="46397" y="403196"/>
                  </a:lnTo>
                  <a:lnTo>
                    <a:pt x="0" y="374500"/>
                  </a:lnTo>
                </a:path>
                <a:path w="702945" h="603250">
                  <a:moveTo>
                    <a:pt x="46397" y="443886"/>
                  </a:moveTo>
                  <a:lnTo>
                    <a:pt x="46397" y="443886"/>
                  </a:lnTo>
                  <a:lnTo>
                    <a:pt x="0" y="415190"/>
                  </a:lnTo>
                </a:path>
                <a:path w="702945" h="603250">
                  <a:moveTo>
                    <a:pt x="46397" y="483342"/>
                  </a:moveTo>
                  <a:lnTo>
                    <a:pt x="46397" y="483342"/>
                  </a:lnTo>
                  <a:lnTo>
                    <a:pt x="0" y="455543"/>
                  </a:lnTo>
                </a:path>
                <a:path w="702945" h="603250">
                  <a:moveTo>
                    <a:pt x="46397" y="522911"/>
                  </a:moveTo>
                  <a:lnTo>
                    <a:pt x="46397" y="522911"/>
                  </a:lnTo>
                  <a:lnTo>
                    <a:pt x="0" y="494215"/>
                  </a:lnTo>
                </a:path>
                <a:path w="702945" h="603250">
                  <a:moveTo>
                    <a:pt x="46397" y="562367"/>
                  </a:moveTo>
                  <a:lnTo>
                    <a:pt x="46397" y="562367"/>
                  </a:lnTo>
                  <a:lnTo>
                    <a:pt x="0" y="533672"/>
                  </a:lnTo>
                </a:path>
                <a:path w="702945" h="603250">
                  <a:moveTo>
                    <a:pt x="46397" y="602721"/>
                  </a:moveTo>
                  <a:lnTo>
                    <a:pt x="46397" y="602721"/>
                  </a:lnTo>
                  <a:lnTo>
                    <a:pt x="0" y="574025"/>
                  </a:lnTo>
                </a:path>
              </a:pathLst>
            </a:custGeom>
            <a:ln w="50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670288" y="3983876"/>
              <a:ext cx="64135" cy="161290"/>
            </a:xfrm>
            <a:custGeom>
              <a:avLst/>
              <a:gdLst/>
              <a:ahLst/>
              <a:cxnLst/>
              <a:rect l="l" t="t" r="r" b="b"/>
              <a:pathLst>
                <a:path w="64135" h="161289">
                  <a:moveTo>
                    <a:pt x="58164" y="0"/>
                  </a:moveTo>
                  <a:lnTo>
                    <a:pt x="43595" y="44500"/>
                  </a:lnTo>
                  <a:lnTo>
                    <a:pt x="18379" y="69833"/>
                  </a:lnTo>
                  <a:lnTo>
                    <a:pt x="0" y="95166"/>
                  </a:lnTo>
                  <a:lnTo>
                    <a:pt x="4931" y="159955"/>
                  </a:lnTo>
                  <a:lnTo>
                    <a:pt x="34517" y="160852"/>
                  </a:lnTo>
                  <a:lnTo>
                    <a:pt x="38762" y="128920"/>
                  </a:lnTo>
                  <a:lnTo>
                    <a:pt x="41846" y="102923"/>
                  </a:lnTo>
                  <a:lnTo>
                    <a:pt x="43595" y="82612"/>
                  </a:lnTo>
                  <a:lnTo>
                    <a:pt x="46535" y="70292"/>
                  </a:lnTo>
                  <a:lnTo>
                    <a:pt x="62311" y="33627"/>
                  </a:lnTo>
                  <a:lnTo>
                    <a:pt x="63642" y="10424"/>
                  </a:lnTo>
                  <a:lnTo>
                    <a:pt x="61948" y="5191"/>
                  </a:lnTo>
                  <a:lnTo>
                    <a:pt x="58164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670288" y="3983876"/>
              <a:ext cx="64135" cy="161290"/>
            </a:xfrm>
            <a:custGeom>
              <a:avLst/>
              <a:gdLst/>
              <a:ahLst/>
              <a:cxnLst/>
              <a:rect l="l" t="t" r="r" b="b"/>
              <a:pathLst>
                <a:path w="64135" h="161289">
                  <a:moveTo>
                    <a:pt x="58164" y="0"/>
                  </a:moveTo>
                  <a:lnTo>
                    <a:pt x="61948" y="5191"/>
                  </a:lnTo>
                  <a:lnTo>
                    <a:pt x="63642" y="10424"/>
                  </a:lnTo>
                  <a:lnTo>
                    <a:pt x="58425" y="49226"/>
                  </a:lnTo>
                  <a:lnTo>
                    <a:pt x="46535" y="70292"/>
                  </a:lnTo>
                  <a:lnTo>
                    <a:pt x="43595" y="82612"/>
                  </a:lnTo>
                  <a:lnTo>
                    <a:pt x="41846" y="102923"/>
                  </a:lnTo>
                  <a:lnTo>
                    <a:pt x="38762" y="128920"/>
                  </a:lnTo>
                  <a:lnTo>
                    <a:pt x="35825" y="151323"/>
                  </a:lnTo>
                  <a:lnTo>
                    <a:pt x="34517" y="160852"/>
                  </a:lnTo>
                  <a:lnTo>
                    <a:pt x="4931" y="159955"/>
                  </a:lnTo>
                  <a:lnTo>
                    <a:pt x="0" y="95166"/>
                  </a:lnTo>
                  <a:lnTo>
                    <a:pt x="18379" y="69833"/>
                  </a:lnTo>
                  <a:lnTo>
                    <a:pt x="29679" y="62880"/>
                  </a:lnTo>
                  <a:lnTo>
                    <a:pt x="36072" y="57923"/>
                  </a:lnTo>
                  <a:lnTo>
                    <a:pt x="53107" y="17248"/>
                  </a:lnTo>
                  <a:lnTo>
                    <a:pt x="58164" y="0"/>
                  </a:lnTo>
                  <a:close/>
                </a:path>
              </a:pathLst>
            </a:custGeom>
            <a:ln w="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537877" y="4001698"/>
              <a:ext cx="63500" cy="214629"/>
            </a:xfrm>
            <a:custGeom>
              <a:avLst/>
              <a:gdLst/>
              <a:ahLst/>
              <a:cxnLst/>
              <a:rect l="l" t="t" r="r" b="b"/>
              <a:pathLst>
                <a:path w="63500" h="214629">
                  <a:moveTo>
                    <a:pt x="43091" y="0"/>
                  </a:moveTo>
                  <a:lnTo>
                    <a:pt x="30416" y="37762"/>
                  </a:lnTo>
                  <a:lnTo>
                    <a:pt x="24235" y="41684"/>
                  </a:lnTo>
                  <a:lnTo>
                    <a:pt x="16751" y="47014"/>
                  </a:lnTo>
                  <a:lnTo>
                    <a:pt x="8573" y="56158"/>
                  </a:lnTo>
                  <a:lnTo>
                    <a:pt x="2406" y="65297"/>
                  </a:lnTo>
                  <a:lnTo>
                    <a:pt x="0" y="71683"/>
                  </a:lnTo>
                  <a:lnTo>
                    <a:pt x="1040" y="78321"/>
                  </a:lnTo>
                  <a:lnTo>
                    <a:pt x="5211" y="88216"/>
                  </a:lnTo>
                  <a:lnTo>
                    <a:pt x="12720" y="144711"/>
                  </a:lnTo>
                  <a:lnTo>
                    <a:pt x="10254" y="202775"/>
                  </a:lnTo>
                  <a:lnTo>
                    <a:pt x="43091" y="214544"/>
                  </a:lnTo>
                  <a:lnTo>
                    <a:pt x="63375" y="183383"/>
                  </a:lnTo>
                  <a:lnTo>
                    <a:pt x="63375" y="121059"/>
                  </a:lnTo>
                  <a:lnTo>
                    <a:pt x="49050" y="79587"/>
                  </a:lnTo>
                  <a:lnTo>
                    <a:pt x="43875" y="66470"/>
                  </a:lnTo>
                  <a:lnTo>
                    <a:pt x="42346" y="57813"/>
                  </a:lnTo>
                  <a:lnTo>
                    <a:pt x="43917" y="47737"/>
                  </a:lnTo>
                  <a:lnTo>
                    <a:pt x="46728" y="36883"/>
                  </a:lnTo>
                  <a:lnTo>
                    <a:pt x="48918" y="25893"/>
                  </a:lnTo>
                  <a:lnTo>
                    <a:pt x="49269" y="17039"/>
                  </a:lnTo>
                  <a:lnTo>
                    <a:pt x="48778" y="11391"/>
                  </a:lnTo>
                  <a:lnTo>
                    <a:pt x="46901" y="6520"/>
                  </a:lnTo>
                  <a:lnTo>
                    <a:pt x="43091" y="0"/>
                  </a:lnTo>
                  <a:close/>
                </a:path>
              </a:pathLst>
            </a:custGeom>
            <a:solidFill>
              <a:srgbClr val="A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537877" y="4001698"/>
              <a:ext cx="63500" cy="214629"/>
            </a:xfrm>
            <a:custGeom>
              <a:avLst/>
              <a:gdLst/>
              <a:ahLst/>
              <a:cxnLst/>
              <a:rect l="l" t="t" r="r" b="b"/>
              <a:pathLst>
                <a:path w="63500" h="214629">
                  <a:moveTo>
                    <a:pt x="43091" y="0"/>
                  </a:moveTo>
                  <a:lnTo>
                    <a:pt x="46901" y="6520"/>
                  </a:lnTo>
                  <a:lnTo>
                    <a:pt x="48778" y="11391"/>
                  </a:lnTo>
                  <a:lnTo>
                    <a:pt x="49269" y="17039"/>
                  </a:lnTo>
                  <a:lnTo>
                    <a:pt x="48918" y="25893"/>
                  </a:lnTo>
                  <a:lnTo>
                    <a:pt x="46728" y="36883"/>
                  </a:lnTo>
                  <a:lnTo>
                    <a:pt x="43917" y="47737"/>
                  </a:lnTo>
                  <a:lnTo>
                    <a:pt x="42346" y="57813"/>
                  </a:lnTo>
                  <a:lnTo>
                    <a:pt x="43875" y="66470"/>
                  </a:lnTo>
                  <a:lnTo>
                    <a:pt x="49050" y="79587"/>
                  </a:lnTo>
                  <a:lnTo>
                    <a:pt x="55516" y="97842"/>
                  </a:lnTo>
                  <a:lnTo>
                    <a:pt x="61038" y="114059"/>
                  </a:lnTo>
                  <a:lnTo>
                    <a:pt x="63375" y="121059"/>
                  </a:lnTo>
                  <a:lnTo>
                    <a:pt x="63375" y="183383"/>
                  </a:lnTo>
                  <a:lnTo>
                    <a:pt x="43091" y="214544"/>
                  </a:lnTo>
                  <a:lnTo>
                    <a:pt x="10254" y="202775"/>
                  </a:lnTo>
                  <a:lnTo>
                    <a:pt x="12720" y="144711"/>
                  </a:lnTo>
                  <a:lnTo>
                    <a:pt x="5211" y="88216"/>
                  </a:lnTo>
                  <a:lnTo>
                    <a:pt x="1040" y="78321"/>
                  </a:lnTo>
                  <a:lnTo>
                    <a:pt x="0" y="71683"/>
                  </a:lnTo>
                  <a:lnTo>
                    <a:pt x="2406" y="65297"/>
                  </a:lnTo>
                  <a:lnTo>
                    <a:pt x="8573" y="56158"/>
                  </a:lnTo>
                  <a:lnTo>
                    <a:pt x="16751" y="47014"/>
                  </a:lnTo>
                  <a:lnTo>
                    <a:pt x="24235" y="41684"/>
                  </a:lnTo>
                  <a:lnTo>
                    <a:pt x="30416" y="37762"/>
                  </a:lnTo>
                  <a:lnTo>
                    <a:pt x="34685" y="32843"/>
                  </a:lnTo>
                  <a:lnTo>
                    <a:pt x="37417" y="24070"/>
                  </a:lnTo>
                  <a:lnTo>
                    <a:pt x="40149" y="13184"/>
                  </a:lnTo>
                  <a:lnTo>
                    <a:pt x="42250" y="3917"/>
                  </a:lnTo>
                  <a:lnTo>
                    <a:pt x="43091" y="0"/>
                  </a:lnTo>
                  <a:close/>
                </a:path>
              </a:pathLst>
            </a:custGeom>
            <a:ln w="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481674" y="4096865"/>
              <a:ext cx="33655" cy="99060"/>
            </a:xfrm>
            <a:custGeom>
              <a:avLst/>
              <a:gdLst/>
              <a:ahLst/>
              <a:cxnLst/>
              <a:rect l="l" t="t" r="r" b="b"/>
              <a:pathLst>
                <a:path w="33654" h="99060">
                  <a:moveTo>
                    <a:pt x="25327" y="0"/>
                  </a:moveTo>
                  <a:lnTo>
                    <a:pt x="6051" y="42693"/>
                  </a:lnTo>
                  <a:lnTo>
                    <a:pt x="514" y="53336"/>
                  </a:lnTo>
                  <a:lnTo>
                    <a:pt x="10905" y="90966"/>
                  </a:lnTo>
                  <a:lnTo>
                    <a:pt x="21069" y="98977"/>
                  </a:lnTo>
                  <a:lnTo>
                    <a:pt x="25327" y="85638"/>
                  </a:lnTo>
                  <a:lnTo>
                    <a:pt x="27793" y="80706"/>
                  </a:lnTo>
                  <a:lnTo>
                    <a:pt x="30259" y="75662"/>
                  </a:lnTo>
                  <a:lnTo>
                    <a:pt x="31940" y="72299"/>
                  </a:lnTo>
                  <a:lnTo>
                    <a:pt x="25327" y="58624"/>
                  </a:lnTo>
                  <a:lnTo>
                    <a:pt x="22750" y="50329"/>
                  </a:lnTo>
                  <a:lnTo>
                    <a:pt x="23035" y="44159"/>
                  </a:lnTo>
                  <a:lnTo>
                    <a:pt x="26126" y="37705"/>
                  </a:lnTo>
                  <a:lnTo>
                    <a:pt x="29826" y="30389"/>
                  </a:lnTo>
                  <a:lnTo>
                    <a:pt x="31940" y="21633"/>
                  </a:lnTo>
                  <a:lnTo>
                    <a:pt x="33621" y="8294"/>
                  </a:lnTo>
                  <a:lnTo>
                    <a:pt x="25327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481674" y="4096865"/>
              <a:ext cx="33655" cy="99060"/>
            </a:xfrm>
            <a:custGeom>
              <a:avLst/>
              <a:gdLst/>
              <a:ahLst/>
              <a:cxnLst/>
              <a:rect l="l" t="t" r="r" b="b"/>
              <a:pathLst>
                <a:path w="33654" h="99060">
                  <a:moveTo>
                    <a:pt x="25327" y="0"/>
                  </a:moveTo>
                  <a:lnTo>
                    <a:pt x="33621" y="8294"/>
                  </a:lnTo>
                  <a:lnTo>
                    <a:pt x="31940" y="21633"/>
                  </a:lnTo>
                  <a:lnTo>
                    <a:pt x="29826" y="30389"/>
                  </a:lnTo>
                  <a:lnTo>
                    <a:pt x="26126" y="37705"/>
                  </a:lnTo>
                  <a:lnTo>
                    <a:pt x="23035" y="44159"/>
                  </a:lnTo>
                  <a:lnTo>
                    <a:pt x="22750" y="50329"/>
                  </a:lnTo>
                  <a:lnTo>
                    <a:pt x="25327" y="58624"/>
                  </a:lnTo>
                  <a:lnTo>
                    <a:pt x="31940" y="72299"/>
                  </a:lnTo>
                  <a:lnTo>
                    <a:pt x="30259" y="75662"/>
                  </a:lnTo>
                  <a:lnTo>
                    <a:pt x="27793" y="80706"/>
                  </a:lnTo>
                  <a:lnTo>
                    <a:pt x="25327" y="85638"/>
                  </a:lnTo>
                  <a:lnTo>
                    <a:pt x="21069" y="98977"/>
                  </a:lnTo>
                  <a:lnTo>
                    <a:pt x="10905" y="90966"/>
                  </a:lnTo>
                  <a:lnTo>
                    <a:pt x="5323" y="84910"/>
                  </a:lnTo>
                  <a:lnTo>
                    <a:pt x="2346" y="77760"/>
                  </a:lnTo>
                  <a:lnTo>
                    <a:pt x="0" y="66470"/>
                  </a:lnTo>
                  <a:lnTo>
                    <a:pt x="514" y="53336"/>
                  </a:lnTo>
                  <a:lnTo>
                    <a:pt x="6051" y="42693"/>
                  </a:lnTo>
                  <a:lnTo>
                    <a:pt x="13017" y="33794"/>
                  </a:lnTo>
                  <a:lnTo>
                    <a:pt x="17819" y="25893"/>
                  </a:lnTo>
                  <a:lnTo>
                    <a:pt x="20363" y="17969"/>
                  </a:lnTo>
                  <a:lnTo>
                    <a:pt x="22792" y="9499"/>
                  </a:lnTo>
                  <a:lnTo>
                    <a:pt x="24611" y="2753"/>
                  </a:lnTo>
                  <a:lnTo>
                    <a:pt x="25327" y="0"/>
                  </a:lnTo>
                  <a:close/>
                </a:path>
              </a:pathLst>
            </a:custGeom>
            <a:ln w="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504026" y="4025910"/>
              <a:ext cx="22225" cy="57785"/>
            </a:xfrm>
            <a:custGeom>
              <a:avLst/>
              <a:gdLst/>
              <a:ahLst/>
              <a:cxnLst/>
              <a:rect l="l" t="t" r="r" b="b"/>
              <a:pathLst>
                <a:path w="22225" h="57785">
                  <a:moveTo>
                    <a:pt x="11268" y="0"/>
                  </a:moveTo>
                  <a:lnTo>
                    <a:pt x="4052" y="8489"/>
                  </a:lnTo>
                  <a:lnTo>
                    <a:pt x="607" y="13689"/>
                  </a:lnTo>
                  <a:lnTo>
                    <a:pt x="0" y="17733"/>
                  </a:lnTo>
                  <a:lnTo>
                    <a:pt x="1294" y="22754"/>
                  </a:lnTo>
                  <a:lnTo>
                    <a:pt x="3759" y="31946"/>
                  </a:lnTo>
                  <a:lnTo>
                    <a:pt x="7906" y="36093"/>
                  </a:lnTo>
                  <a:lnTo>
                    <a:pt x="8802" y="41474"/>
                  </a:lnTo>
                  <a:lnTo>
                    <a:pt x="9587" y="46406"/>
                  </a:lnTo>
                  <a:lnTo>
                    <a:pt x="7906" y="57279"/>
                  </a:lnTo>
                  <a:lnTo>
                    <a:pt x="16742" y="49847"/>
                  </a:lnTo>
                  <a:lnTo>
                    <a:pt x="21018" y="44907"/>
                  </a:lnTo>
                  <a:lnTo>
                    <a:pt x="21932" y="40239"/>
                  </a:lnTo>
                  <a:lnTo>
                    <a:pt x="20682" y="33627"/>
                  </a:lnTo>
                  <a:lnTo>
                    <a:pt x="19113" y="22754"/>
                  </a:lnTo>
                  <a:lnTo>
                    <a:pt x="16535" y="18607"/>
                  </a:lnTo>
                  <a:lnTo>
                    <a:pt x="14630" y="14459"/>
                  </a:lnTo>
                  <a:lnTo>
                    <a:pt x="13733" y="11097"/>
                  </a:lnTo>
                  <a:lnTo>
                    <a:pt x="11268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504026" y="4025910"/>
              <a:ext cx="22225" cy="57785"/>
            </a:xfrm>
            <a:custGeom>
              <a:avLst/>
              <a:gdLst/>
              <a:ahLst/>
              <a:cxnLst/>
              <a:rect l="l" t="t" r="r" b="b"/>
              <a:pathLst>
                <a:path w="22225" h="57785">
                  <a:moveTo>
                    <a:pt x="11268" y="0"/>
                  </a:moveTo>
                  <a:lnTo>
                    <a:pt x="4052" y="8489"/>
                  </a:lnTo>
                  <a:lnTo>
                    <a:pt x="607" y="13689"/>
                  </a:lnTo>
                  <a:lnTo>
                    <a:pt x="0" y="17733"/>
                  </a:lnTo>
                  <a:lnTo>
                    <a:pt x="1294" y="22754"/>
                  </a:lnTo>
                  <a:lnTo>
                    <a:pt x="3759" y="31946"/>
                  </a:lnTo>
                  <a:lnTo>
                    <a:pt x="7906" y="36093"/>
                  </a:lnTo>
                  <a:lnTo>
                    <a:pt x="8802" y="41474"/>
                  </a:lnTo>
                  <a:lnTo>
                    <a:pt x="9587" y="46406"/>
                  </a:lnTo>
                  <a:lnTo>
                    <a:pt x="7906" y="57279"/>
                  </a:lnTo>
                  <a:lnTo>
                    <a:pt x="16742" y="49847"/>
                  </a:lnTo>
                  <a:lnTo>
                    <a:pt x="21018" y="44907"/>
                  </a:lnTo>
                  <a:lnTo>
                    <a:pt x="21932" y="40239"/>
                  </a:lnTo>
                  <a:lnTo>
                    <a:pt x="20682" y="33627"/>
                  </a:lnTo>
                  <a:lnTo>
                    <a:pt x="19113" y="22754"/>
                  </a:lnTo>
                  <a:lnTo>
                    <a:pt x="16535" y="18607"/>
                  </a:lnTo>
                  <a:lnTo>
                    <a:pt x="14630" y="14459"/>
                  </a:lnTo>
                  <a:lnTo>
                    <a:pt x="13733" y="11097"/>
                  </a:lnTo>
                  <a:lnTo>
                    <a:pt x="11268" y="0"/>
                  </a:lnTo>
                  <a:close/>
                </a:path>
              </a:pathLst>
            </a:custGeom>
            <a:ln w="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693935" y="3946885"/>
              <a:ext cx="22860" cy="52069"/>
            </a:xfrm>
            <a:custGeom>
              <a:avLst/>
              <a:gdLst/>
              <a:ahLst/>
              <a:cxnLst/>
              <a:rect l="l" t="t" r="r" b="b"/>
              <a:pathLst>
                <a:path w="22860" h="52070">
                  <a:moveTo>
                    <a:pt x="8293" y="0"/>
                  </a:moveTo>
                  <a:lnTo>
                    <a:pt x="0" y="10760"/>
                  </a:lnTo>
                  <a:lnTo>
                    <a:pt x="784" y="16141"/>
                  </a:lnTo>
                  <a:lnTo>
                    <a:pt x="1681" y="21073"/>
                  </a:lnTo>
                  <a:lnTo>
                    <a:pt x="12439" y="31946"/>
                  </a:lnTo>
                  <a:lnTo>
                    <a:pt x="14120" y="35309"/>
                  </a:lnTo>
                  <a:lnTo>
                    <a:pt x="15017" y="39456"/>
                  </a:lnTo>
                  <a:lnTo>
                    <a:pt x="15017" y="51450"/>
                  </a:lnTo>
                  <a:lnTo>
                    <a:pt x="22526" y="35309"/>
                  </a:lnTo>
                  <a:lnTo>
                    <a:pt x="20845" y="31946"/>
                  </a:lnTo>
                  <a:lnTo>
                    <a:pt x="19948" y="28583"/>
                  </a:lnTo>
                  <a:lnTo>
                    <a:pt x="15017" y="21970"/>
                  </a:lnTo>
                  <a:lnTo>
                    <a:pt x="11655" y="17822"/>
                  </a:lnTo>
                  <a:lnTo>
                    <a:pt x="8293" y="12442"/>
                  </a:lnTo>
                  <a:lnTo>
                    <a:pt x="8293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693935" y="3946885"/>
              <a:ext cx="22860" cy="52069"/>
            </a:xfrm>
            <a:custGeom>
              <a:avLst/>
              <a:gdLst/>
              <a:ahLst/>
              <a:cxnLst/>
              <a:rect l="l" t="t" r="r" b="b"/>
              <a:pathLst>
                <a:path w="22860" h="52070">
                  <a:moveTo>
                    <a:pt x="8293" y="0"/>
                  </a:moveTo>
                  <a:lnTo>
                    <a:pt x="0" y="10760"/>
                  </a:lnTo>
                  <a:lnTo>
                    <a:pt x="784" y="16141"/>
                  </a:lnTo>
                  <a:lnTo>
                    <a:pt x="1681" y="21073"/>
                  </a:lnTo>
                  <a:lnTo>
                    <a:pt x="12439" y="31946"/>
                  </a:lnTo>
                  <a:lnTo>
                    <a:pt x="14120" y="35309"/>
                  </a:lnTo>
                  <a:lnTo>
                    <a:pt x="15017" y="39456"/>
                  </a:lnTo>
                  <a:lnTo>
                    <a:pt x="15017" y="51450"/>
                  </a:lnTo>
                  <a:lnTo>
                    <a:pt x="22526" y="35309"/>
                  </a:lnTo>
                  <a:lnTo>
                    <a:pt x="20845" y="31946"/>
                  </a:lnTo>
                  <a:lnTo>
                    <a:pt x="19948" y="28583"/>
                  </a:lnTo>
                  <a:lnTo>
                    <a:pt x="15017" y="21970"/>
                  </a:lnTo>
                  <a:lnTo>
                    <a:pt x="11655" y="17822"/>
                  </a:lnTo>
                  <a:lnTo>
                    <a:pt x="8293" y="12442"/>
                  </a:lnTo>
                  <a:lnTo>
                    <a:pt x="8293" y="0"/>
                  </a:lnTo>
                  <a:close/>
                </a:path>
              </a:pathLst>
            </a:custGeom>
            <a:ln w="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453207" y="4185082"/>
              <a:ext cx="53975" cy="97155"/>
            </a:xfrm>
            <a:custGeom>
              <a:avLst/>
              <a:gdLst/>
              <a:ahLst/>
              <a:cxnLst/>
              <a:rect l="l" t="t" r="r" b="b"/>
              <a:pathLst>
                <a:path w="53975" h="97154">
                  <a:moveTo>
                    <a:pt x="25888" y="0"/>
                  </a:moveTo>
                  <a:lnTo>
                    <a:pt x="10870" y="33627"/>
                  </a:lnTo>
                  <a:lnTo>
                    <a:pt x="7508" y="41137"/>
                  </a:lnTo>
                  <a:lnTo>
                    <a:pt x="0" y="61426"/>
                  </a:lnTo>
                  <a:lnTo>
                    <a:pt x="25888" y="96847"/>
                  </a:lnTo>
                  <a:lnTo>
                    <a:pt x="53793" y="88440"/>
                  </a:lnTo>
                  <a:lnTo>
                    <a:pt x="49906" y="84601"/>
                  </a:lnTo>
                  <a:lnTo>
                    <a:pt x="41101" y="75466"/>
                  </a:lnTo>
                  <a:lnTo>
                    <a:pt x="31666" y="64607"/>
                  </a:lnTo>
                  <a:lnTo>
                    <a:pt x="25888" y="55597"/>
                  </a:lnTo>
                  <a:lnTo>
                    <a:pt x="25487" y="48646"/>
                  </a:lnTo>
                  <a:lnTo>
                    <a:pt x="28648" y="42020"/>
                  </a:lnTo>
                  <a:lnTo>
                    <a:pt x="32586" y="34617"/>
                  </a:lnTo>
                  <a:lnTo>
                    <a:pt x="34517" y="25332"/>
                  </a:lnTo>
                  <a:lnTo>
                    <a:pt x="34382" y="16740"/>
                  </a:lnTo>
                  <a:lnTo>
                    <a:pt x="33439" y="11237"/>
                  </a:lnTo>
                  <a:lnTo>
                    <a:pt x="30877" y="6448"/>
                  </a:lnTo>
                  <a:lnTo>
                    <a:pt x="25888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453208" y="4185082"/>
              <a:ext cx="53975" cy="97155"/>
            </a:xfrm>
            <a:custGeom>
              <a:avLst/>
              <a:gdLst/>
              <a:ahLst/>
              <a:cxnLst/>
              <a:rect l="l" t="t" r="r" b="b"/>
              <a:pathLst>
                <a:path w="53975" h="97154">
                  <a:moveTo>
                    <a:pt x="25888" y="0"/>
                  </a:moveTo>
                  <a:lnTo>
                    <a:pt x="30877" y="6448"/>
                  </a:lnTo>
                  <a:lnTo>
                    <a:pt x="33439" y="11237"/>
                  </a:lnTo>
                  <a:lnTo>
                    <a:pt x="34382" y="16740"/>
                  </a:lnTo>
                  <a:lnTo>
                    <a:pt x="34517" y="25332"/>
                  </a:lnTo>
                  <a:lnTo>
                    <a:pt x="32586" y="34617"/>
                  </a:lnTo>
                  <a:lnTo>
                    <a:pt x="28648" y="42020"/>
                  </a:lnTo>
                  <a:lnTo>
                    <a:pt x="25487" y="48646"/>
                  </a:lnTo>
                  <a:lnTo>
                    <a:pt x="49906" y="84601"/>
                  </a:lnTo>
                  <a:lnTo>
                    <a:pt x="53793" y="88440"/>
                  </a:lnTo>
                  <a:lnTo>
                    <a:pt x="25888" y="96847"/>
                  </a:lnTo>
                  <a:lnTo>
                    <a:pt x="0" y="61426"/>
                  </a:lnTo>
                  <a:lnTo>
                    <a:pt x="7508" y="41137"/>
                  </a:lnTo>
                  <a:lnTo>
                    <a:pt x="10870" y="33627"/>
                  </a:lnTo>
                  <a:lnTo>
                    <a:pt x="25888" y="0"/>
                  </a:lnTo>
                  <a:close/>
                </a:path>
              </a:pathLst>
            </a:custGeom>
            <a:ln w="50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661376" y="3976365"/>
              <a:ext cx="4445" cy="12700"/>
            </a:xfrm>
            <a:custGeom>
              <a:avLst/>
              <a:gdLst/>
              <a:ahLst/>
              <a:cxnLst/>
              <a:rect l="l" t="t" r="r" b="b"/>
              <a:pathLst>
                <a:path w="4445" h="12700">
                  <a:moveTo>
                    <a:pt x="3868" y="0"/>
                  </a:moveTo>
                  <a:lnTo>
                    <a:pt x="2811" y="4683"/>
                  </a:lnTo>
                  <a:lnTo>
                    <a:pt x="0" y="12497"/>
                  </a:lnTo>
                  <a:lnTo>
                    <a:pt x="3823" y="12424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520142" y="4357552"/>
              <a:ext cx="73025" cy="6350"/>
            </a:xfrm>
            <a:custGeom>
              <a:avLst/>
              <a:gdLst/>
              <a:ahLst/>
              <a:cxnLst/>
              <a:rect l="l" t="t" r="r" b="b"/>
              <a:pathLst>
                <a:path w="73025" h="6350">
                  <a:moveTo>
                    <a:pt x="65003" y="0"/>
                  </a:moveTo>
                  <a:lnTo>
                    <a:pt x="0" y="1234"/>
                  </a:lnTo>
                  <a:lnTo>
                    <a:pt x="6247" y="3402"/>
                  </a:lnTo>
                  <a:lnTo>
                    <a:pt x="39878" y="5432"/>
                  </a:lnTo>
                  <a:lnTo>
                    <a:pt x="58023" y="6190"/>
                  </a:lnTo>
                  <a:lnTo>
                    <a:pt x="66922" y="5751"/>
                  </a:lnTo>
                  <a:lnTo>
                    <a:pt x="72817" y="4187"/>
                  </a:lnTo>
                  <a:lnTo>
                    <a:pt x="65003" y="0"/>
                  </a:lnTo>
                  <a:close/>
                </a:path>
              </a:pathLst>
            </a:custGeom>
            <a:solidFill>
              <a:srgbClr val="6868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417004" y="3976365"/>
              <a:ext cx="375285" cy="386715"/>
            </a:xfrm>
            <a:custGeom>
              <a:avLst/>
              <a:gdLst/>
              <a:ahLst/>
              <a:cxnLst/>
              <a:rect l="l" t="t" r="r" b="b"/>
              <a:pathLst>
                <a:path w="375285" h="386714">
                  <a:moveTo>
                    <a:pt x="330613" y="311392"/>
                  </a:moveTo>
                  <a:lnTo>
                    <a:pt x="357268" y="292824"/>
                  </a:lnTo>
                  <a:lnTo>
                    <a:pt x="370706" y="279698"/>
                  </a:lnTo>
                  <a:lnTo>
                    <a:pt x="375024" y="265774"/>
                  </a:lnTo>
                  <a:lnTo>
                    <a:pt x="374320" y="244809"/>
                  </a:lnTo>
                  <a:lnTo>
                    <a:pt x="367687" y="218037"/>
                  </a:lnTo>
                  <a:lnTo>
                    <a:pt x="355549" y="192042"/>
                  </a:lnTo>
                  <a:lnTo>
                    <a:pt x="343746" y="168863"/>
                  </a:lnTo>
                  <a:lnTo>
                    <a:pt x="338122" y="150540"/>
                  </a:lnTo>
                  <a:lnTo>
                    <a:pt x="340650" y="131258"/>
                  </a:lnTo>
                  <a:lnTo>
                    <a:pt x="347087" y="108099"/>
                  </a:lnTo>
                  <a:lnTo>
                    <a:pt x="353692" y="86179"/>
                  </a:lnTo>
                  <a:lnTo>
                    <a:pt x="356725" y="70618"/>
                  </a:lnTo>
                  <a:lnTo>
                    <a:pt x="356340" y="59149"/>
                  </a:lnTo>
                  <a:lnTo>
                    <a:pt x="355492" y="48564"/>
                  </a:lnTo>
                  <a:lnTo>
                    <a:pt x="354645" y="40794"/>
                  </a:lnTo>
                  <a:lnTo>
                    <a:pt x="354260" y="37775"/>
                  </a:lnTo>
                  <a:lnTo>
                    <a:pt x="347728" y="53068"/>
                  </a:lnTo>
                  <a:lnTo>
                    <a:pt x="343613" y="61762"/>
                  </a:lnTo>
                  <a:lnTo>
                    <a:pt x="340170" y="67094"/>
                  </a:lnTo>
                  <a:lnTo>
                    <a:pt x="335656" y="72299"/>
                  </a:lnTo>
                  <a:lnTo>
                    <a:pt x="326202" y="80443"/>
                  </a:lnTo>
                  <a:lnTo>
                    <a:pt x="312219" y="90206"/>
                  </a:lnTo>
                  <a:lnTo>
                    <a:pt x="298384" y="100263"/>
                  </a:lnTo>
                  <a:lnTo>
                    <a:pt x="281806" y="140507"/>
                  </a:lnTo>
                  <a:lnTo>
                    <a:pt x="278612" y="163318"/>
                  </a:lnTo>
                  <a:lnTo>
                    <a:pt x="264992" y="153058"/>
                  </a:lnTo>
                  <a:lnTo>
                    <a:pt x="258327" y="144711"/>
                  </a:lnTo>
                  <a:lnTo>
                    <a:pt x="256706" y="133841"/>
                  </a:lnTo>
                  <a:lnTo>
                    <a:pt x="258215" y="116015"/>
                  </a:lnTo>
                  <a:lnTo>
                    <a:pt x="261735" y="98324"/>
                  </a:lnTo>
                  <a:lnTo>
                    <a:pt x="266200" y="88398"/>
                  </a:lnTo>
                  <a:lnTo>
                    <a:pt x="270035" y="82613"/>
                  </a:lnTo>
                  <a:lnTo>
                    <a:pt x="271664" y="77343"/>
                  </a:lnTo>
                  <a:lnTo>
                    <a:pt x="270736" y="69838"/>
                  </a:lnTo>
                  <a:lnTo>
                    <a:pt x="268694" y="61524"/>
                  </a:lnTo>
                  <a:lnTo>
                    <a:pt x="266652" y="54786"/>
                  </a:lnTo>
                  <a:lnTo>
                    <a:pt x="265724" y="52010"/>
                  </a:lnTo>
                  <a:lnTo>
                    <a:pt x="266111" y="63456"/>
                  </a:lnTo>
                  <a:lnTo>
                    <a:pt x="265458" y="70436"/>
                  </a:lnTo>
                  <a:lnTo>
                    <a:pt x="263061" y="75797"/>
                  </a:lnTo>
                  <a:lnTo>
                    <a:pt x="258215" y="82387"/>
                  </a:lnTo>
                  <a:lnTo>
                    <a:pt x="249398" y="92386"/>
                  </a:lnTo>
                  <a:lnTo>
                    <a:pt x="237776" y="104456"/>
                  </a:lnTo>
                  <a:lnTo>
                    <a:pt x="226932" y="116672"/>
                  </a:lnTo>
                  <a:lnTo>
                    <a:pt x="220447" y="127112"/>
                  </a:lnTo>
                  <a:lnTo>
                    <a:pt x="219029" y="144231"/>
                  </a:lnTo>
                  <a:lnTo>
                    <a:pt x="219187" y="169651"/>
                  </a:lnTo>
                  <a:lnTo>
                    <a:pt x="219975" y="192718"/>
                  </a:lnTo>
                  <a:lnTo>
                    <a:pt x="220447" y="202775"/>
                  </a:lnTo>
                  <a:lnTo>
                    <a:pt x="202877" y="196573"/>
                  </a:lnTo>
                  <a:lnTo>
                    <a:pt x="193775" y="190571"/>
                  </a:lnTo>
                  <a:lnTo>
                    <a:pt x="190220" y="181227"/>
                  </a:lnTo>
                  <a:lnTo>
                    <a:pt x="189292" y="165000"/>
                  </a:lnTo>
                  <a:lnTo>
                    <a:pt x="189010" y="146406"/>
                  </a:lnTo>
                  <a:lnTo>
                    <a:pt x="191491" y="130587"/>
                  </a:lnTo>
                  <a:lnTo>
                    <a:pt x="197944" y="114936"/>
                  </a:lnTo>
                  <a:lnTo>
                    <a:pt x="209577" y="96847"/>
                  </a:lnTo>
                  <a:lnTo>
                    <a:pt x="223454" y="78095"/>
                  </a:lnTo>
                  <a:lnTo>
                    <a:pt x="235367" y="61664"/>
                  </a:lnTo>
                  <a:lnTo>
                    <a:pt x="248143" y="15889"/>
                  </a:lnTo>
                  <a:lnTo>
                    <a:pt x="248241" y="0"/>
                  </a:lnTo>
                  <a:lnTo>
                    <a:pt x="245434" y="16411"/>
                  </a:lnTo>
                  <a:lnTo>
                    <a:pt x="241335" y="27042"/>
                  </a:lnTo>
                  <a:lnTo>
                    <a:pt x="233096" y="36538"/>
                  </a:lnTo>
                  <a:lnTo>
                    <a:pt x="217870" y="49544"/>
                  </a:lnTo>
                  <a:lnTo>
                    <a:pt x="198035" y="63775"/>
                  </a:lnTo>
                  <a:lnTo>
                    <a:pt x="179051" y="75368"/>
                  </a:lnTo>
                  <a:lnTo>
                    <a:pt x="164964" y="87108"/>
                  </a:lnTo>
                  <a:lnTo>
                    <a:pt x="159817" y="101779"/>
                  </a:lnTo>
                  <a:lnTo>
                    <a:pt x="161807" y="134328"/>
                  </a:lnTo>
                  <a:lnTo>
                    <a:pt x="163964" y="155023"/>
                  </a:lnTo>
                  <a:lnTo>
                    <a:pt x="166121" y="168236"/>
                  </a:lnTo>
                  <a:lnTo>
                    <a:pt x="168111" y="178339"/>
                  </a:lnTo>
                  <a:lnTo>
                    <a:pt x="169790" y="201915"/>
                  </a:lnTo>
                  <a:lnTo>
                    <a:pt x="165071" y="218482"/>
                  </a:lnTo>
                  <a:lnTo>
                    <a:pt x="158733" y="228260"/>
                  </a:lnTo>
                  <a:lnTo>
                    <a:pt x="155559" y="231470"/>
                  </a:lnTo>
                  <a:lnTo>
                    <a:pt x="150272" y="226200"/>
                  </a:lnTo>
                  <a:lnTo>
                    <a:pt x="147728" y="220415"/>
                  </a:lnTo>
                  <a:lnTo>
                    <a:pt x="147222" y="210490"/>
                  </a:lnTo>
                  <a:lnTo>
                    <a:pt x="148050" y="192799"/>
                  </a:lnTo>
                  <a:lnTo>
                    <a:pt x="148402" y="176337"/>
                  </a:lnTo>
                  <a:lnTo>
                    <a:pt x="148176" y="168376"/>
                  </a:lnTo>
                  <a:lnTo>
                    <a:pt x="147467" y="162959"/>
                  </a:lnTo>
                  <a:lnTo>
                    <a:pt x="146369" y="154127"/>
                  </a:lnTo>
                  <a:lnTo>
                    <a:pt x="144620" y="142579"/>
                  </a:lnTo>
                  <a:lnTo>
                    <a:pt x="141536" y="132787"/>
                  </a:lnTo>
                  <a:lnTo>
                    <a:pt x="138599" y="123940"/>
                  </a:lnTo>
                  <a:lnTo>
                    <a:pt x="137291" y="115231"/>
                  </a:lnTo>
                  <a:lnTo>
                    <a:pt x="137291" y="82387"/>
                  </a:lnTo>
                  <a:lnTo>
                    <a:pt x="131278" y="94616"/>
                  </a:lnTo>
                  <a:lnTo>
                    <a:pt x="127849" y="104133"/>
                  </a:lnTo>
                  <a:lnTo>
                    <a:pt x="125723" y="115837"/>
                  </a:lnTo>
                  <a:lnTo>
                    <a:pt x="123619" y="134623"/>
                  </a:lnTo>
                  <a:lnTo>
                    <a:pt x="116544" y="157419"/>
                  </a:lnTo>
                  <a:lnTo>
                    <a:pt x="104258" y="179207"/>
                  </a:lnTo>
                  <a:lnTo>
                    <a:pt x="92603" y="200197"/>
                  </a:lnTo>
                  <a:lnTo>
                    <a:pt x="87420" y="220597"/>
                  </a:lnTo>
                  <a:lnTo>
                    <a:pt x="91384" y="239373"/>
                  </a:lnTo>
                  <a:lnTo>
                    <a:pt x="120256" y="275187"/>
                  </a:lnTo>
                  <a:lnTo>
                    <a:pt x="139757" y="291328"/>
                  </a:lnTo>
                  <a:lnTo>
                    <a:pt x="93717" y="299616"/>
                  </a:lnTo>
                  <a:lnTo>
                    <a:pt x="68984" y="301304"/>
                  </a:lnTo>
                  <a:lnTo>
                    <a:pt x="57112" y="295426"/>
                  </a:lnTo>
                  <a:lnTo>
                    <a:pt x="49652" y="281015"/>
                  </a:lnTo>
                  <a:lnTo>
                    <a:pt x="43721" y="259346"/>
                  </a:lnTo>
                  <a:lnTo>
                    <a:pt x="41709" y="233768"/>
                  </a:lnTo>
                  <a:lnTo>
                    <a:pt x="42828" y="207181"/>
                  </a:lnTo>
                  <a:lnTo>
                    <a:pt x="46290" y="182486"/>
                  </a:lnTo>
                  <a:lnTo>
                    <a:pt x="45439" y="162379"/>
                  </a:lnTo>
                  <a:lnTo>
                    <a:pt x="37885" y="147653"/>
                  </a:lnTo>
                  <a:lnTo>
                    <a:pt x="29238" y="138602"/>
                  </a:lnTo>
                  <a:lnTo>
                    <a:pt x="25109" y="135519"/>
                  </a:lnTo>
                  <a:lnTo>
                    <a:pt x="31472" y="145000"/>
                  </a:lnTo>
                  <a:lnTo>
                    <a:pt x="34410" y="152095"/>
                  </a:lnTo>
                  <a:lnTo>
                    <a:pt x="34659" y="160346"/>
                  </a:lnTo>
                  <a:lnTo>
                    <a:pt x="32953" y="173294"/>
                  </a:lnTo>
                  <a:lnTo>
                    <a:pt x="24687" y="193877"/>
                  </a:lnTo>
                  <a:lnTo>
                    <a:pt x="10946" y="220261"/>
                  </a:lnTo>
                  <a:lnTo>
                    <a:pt x="0" y="248831"/>
                  </a:lnTo>
                  <a:lnTo>
                    <a:pt x="13597" y="306909"/>
                  </a:lnTo>
                  <a:lnTo>
                    <a:pt x="37016" y="341629"/>
                  </a:lnTo>
                  <a:lnTo>
                    <a:pt x="69303" y="370675"/>
                  </a:lnTo>
                  <a:lnTo>
                    <a:pt x="109386" y="384589"/>
                  </a:lnTo>
                  <a:lnTo>
                    <a:pt x="164398" y="386326"/>
                  </a:lnTo>
                  <a:lnTo>
                    <a:pt x="173702" y="385755"/>
                  </a:lnTo>
                  <a:lnTo>
                    <a:pt x="175955" y="385373"/>
                  </a:lnTo>
                  <a:lnTo>
                    <a:pt x="170070" y="381846"/>
                  </a:lnTo>
                  <a:lnTo>
                    <a:pt x="164594" y="379012"/>
                  </a:lnTo>
                  <a:lnTo>
                    <a:pt x="156366" y="375380"/>
                  </a:lnTo>
                  <a:lnTo>
                    <a:pt x="142222" y="369456"/>
                  </a:lnTo>
                  <a:lnTo>
                    <a:pt x="127257" y="362852"/>
                  </a:lnTo>
                  <a:lnTo>
                    <a:pt x="117903" y="356552"/>
                  </a:lnTo>
                  <a:lnTo>
                    <a:pt x="112499" y="350399"/>
                  </a:lnTo>
                  <a:lnTo>
                    <a:pt x="109386" y="344235"/>
                  </a:lnTo>
                  <a:lnTo>
                    <a:pt x="106136" y="335829"/>
                  </a:lnTo>
                  <a:lnTo>
                    <a:pt x="107705" y="322490"/>
                  </a:lnTo>
                  <a:lnTo>
                    <a:pt x="147349" y="343871"/>
                  </a:lnTo>
                  <a:lnTo>
                    <a:pt x="160255" y="344246"/>
                  </a:lnTo>
                  <a:lnTo>
                    <a:pt x="170576" y="345020"/>
                  </a:lnTo>
                  <a:lnTo>
                    <a:pt x="180697" y="349493"/>
                  </a:lnTo>
                  <a:lnTo>
                    <a:pt x="192038" y="356930"/>
                  </a:lnTo>
                  <a:lnTo>
                    <a:pt x="201276" y="363904"/>
                  </a:lnTo>
                  <a:lnTo>
                    <a:pt x="205094" y="366990"/>
                  </a:lnTo>
                  <a:lnTo>
                    <a:pt x="214916" y="353989"/>
                  </a:lnTo>
                  <a:lnTo>
                    <a:pt x="219789" y="345370"/>
                  </a:lnTo>
                  <a:lnTo>
                    <a:pt x="221153" y="337277"/>
                  </a:lnTo>
                  <a:lnTo>
                    <a:pt x="220447" y="325852"/>
                  </a:lnTo>
                  <a:lnTo>
                    <a:pt x="218633" y="312415"/>
                  </a:lnTo>
                  <a:lnTo>
                    <a:pt x="215516" y="300912"/>
                  </a:lnTo>
                  <a:lnTo>
                    <a:pt x="212568" y="290669"/>
                  </a:lnTo>
                  <a:lnTo>
                    <a:pt x="211258" y="281015"/>
                  </a:lnTo>
                  <a:lnTo>
                    <a:pt x="212168" y="271929"/>
                  </a:lnTo>
                  <a:lnTo>
                    <a:pt x="214172" y="263305"/>
                  </a:lnTo>
                  <a:lnTo>
                    <a:pt x="216175" y="256866"/>
                  </a:lnTo>
                  <a:lnTo>
                    <a:pt x="217085" y="254337"/>
                  </a:lnTo>
                  <a:lnTo>
                    <a:pt x="215247" y="265121"/>
                  </a:lnTo>
                  <a:lnTo>
                    <a:pt x="214984" y="271670"/>
                  </a:lnTo>
                  <a:lnTo>
                    <a:pt x="216613" y="276642"/>
                  </a:lnTo>
                  <a:lnTo>
                    <a:pt x="220447" y="282697"/>
                  </a:lnTo>
                  <a:lnTo>
                    <a:pt x="226680" y="289209"/>
                  </a:lnTo>
                  <a:lnTo>
                    <a:pt x="233406" y="295111"/>
                  </a:lnTo>
                  <a:lnTo>
                    <a:pt x="239564" y="301139"/>
                  </a:lnTo>
                  <a:lnTo>
                    <a:pt x="244094" y="308030"/>
                  </a:lnTo>
                  <a:lnTo>
                    <a:pt x="245898" y="318861"/>
                  </a:lnTo>
                  <a:lnTo>
                    <a:pt x="246588" y="333727"/>
                  </a:lnTo>
                  <a:lnTo>
                    <a:pt x="246647" y="346870"/>
                  </a:lnTo>
                  <a:lnTo>
                    <a:pt x="246560" y="352530"/>
                  </a:lnTo>
                  <a:lnTo>
                    <a:pt x="271039" y="345906"/>
                  </a:lnTo>
                  <a:lnTo>
                    <a:pt x="300242" y="320023"/>
                  </a:lnTo>
                  <a:lnTo>
                    <a:pt x="313575" y="270622"/>
                  </a:lnTo>
                  <a:lnTo>
                    <a:pt x="311449" y="254337"/>
                  </a:lnTo>
                  <a:lnTo>
                    <a:pt x="308069" y="238224"/>
                  </a:lnTo>
                  <a:lnTo>
                    <a:pt x="305005" y="222615"/>
                  </a:lnTo>
                  <a:lnTo>
                    <a:pt x="302781" y="208940"/>
                  </a:lnTo>
                  <a:lnTo>
                    <a:pt x="301923" y="198627"/>
                  </a:lnTo>
                  <a:lnTo>
                    <a:pt x="301923" y="187754"/>
                  </a:lnTo>
                  <a:lnTo>
                    <a:pt x="305285" y="179123"/>
                  </a:lnTo>
                  <a:lnTo>
                    <a:pt x="302086" y="192098"/>
                  </a:lnTo>
                  <a:lnTo>
                    <a:pt x="301545" y="200113"/>
                  </a:lnTo>
                  <a:lnTo>
                    <a:pt x="304134" y="206488"/>
                  </a:lnTo>
                  <a:lnTo>
                    <a:pt x="310328" y="214544"/>
                  </a:lnTo>
                  <a:lnTo>
                    <a:pt x="319364" y="224311"/>
                  </a:lnTo>
                  <a:lnTo>
                    <a:pt x="328483" y="233656"/>
                  </a:lnTo>
                  <a:lnTo>
                    <a:pt x="335670" y="243170"/>
                  </a:lnTo>
                  <a:lnTo>
                    <a:pt x="338906" y="253441"/>
                  </a:lnTo>
                  <a:lnTo>
                    <a:pt x="338319" y="268501"/>
                  </a:lnTo>
                  <a:lnTo>
                    <a:pt x="335390" y="287755"/>
                  </a:lnTo>
                  <a:lnTo>
                    <a:pt x="332145" y="304339"/>
                  </a:lnTo>
                  <a:lnTo>
                    <a:pt x="330613" y="311392"/>
                  </a:lnTo>
                  <a:close/>
                </a:path>
                <a:path w="375285" h="386714">
                  <a:moveTo>
                    <a:pt x="50436" y="313074"/>
                  </a:moveTo>
                  <a:lnTo>
                    <a:pt x="52902" y="331681"/>
                  </a:lnTo>
                  <a:lnTo>
                    <a:pt x="61307" y="335044"/>
                  </a:lnTo>
                  <a:lnTo>
                    <a:pt x="69040" y="339191"/>
                  </a:lnTo>
                  <a:lnTo>
                    <a:pt x="74868" y="339191"/>
                  </a:lnTo>
                  <a:lnTo>
                    <a:pt x="79911" y="341657"/>
                  </a:lnTo>
                  <a:lnTo>
                    <a:pt x="84058" y="344235"/>
                  </a:lnTo>
                  <a:lnTo>
                    <a:pt x="90782" y="352530"/>
                  </a:lnTo>
                  <a:lnTo>
                    <a:pt x="67135" y="320808"/>
                  </a:lnTo>
                  <a:lnTo>
                    <a:pt x="62988" y="320023"/>
                  </a:lnTo>
                  <a:lnTo>
                    <a:pt x="59626" y="318006"/>
                  </a:lnTo>
                  <a:lnTo>
                    <a:pt x="50436" y="313074"/>
                  </a:lnTo>
                  <a:close/>
                </a:path>
                <a:path w="375285" h="386714">
                  <a:moveTo>
                    <a:pt x="261577" y="202775"/>
                  </a:moveTo>
                  <a:lnTo>
                    <a:pt x="253284" y="212863"/>
                  </a:lnTo>
                  <a:lnTo>
                    <a:pt x="254965" y="217907"/>
                  </a:lnTo>
                  <a:lnTo>
                    <a:pt x="255750" y="223176"/>
                  </a:lnTo>
                  <a:lnTo>
                    <a:pt x="266621" y="234049"/>
                  </a:lnTo>
                  <a:lnTo>
                    <a:pt x="267405" y="237299"/>
                  </a:lnTo>
                  <a:lnTo>
                    <a:pt x="269086" y="241559"/>
                  </a:lnTo>
                  <a:lnTo>
                    <a:pt x="269086" y="253441"/>
                  </a:lnTo>
                  <a:lnTo>
                    <a:pt x="276931" y="237299"/>
                  </a:lnTo>
                  <a:lnTo>
                    <a:pt x="274914" y="234049"/>
                  </a:lnTo>
                  <a:lnTo>
                    <a:pt x="274129" y="230686"/>
                  </a:lnTo>
                  <a:lnTo>
                    <a:pt x="269086" y="223960"/>
                  </a:lnTo>
                  <a:lnTo>
                    <a:pt x="265724" y="219477"/>
                  </a:lnTo>
                  <a:lnTo>
                    <a:pt x="261577" y="214544"/>
                  </a:lnTo>
                  <a:lnTo>
                    <a:pt x="261577" y="202775"/>
                  </a:lnTo>
                  <a:close/>
                </a:path>
              </a:pathLst>
            </a:custGeom>
            <a:ln w="50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385512" y="1528154"/>
              <a:ext cx="287020" cy="400050"/>
            </a:xfrm>
            <a:custGeom>
              <a:avLst/>
              <a:gdLst/>
              <a:ahLst/>
              <a:cxnLst/>
              <a:rect l="l" t="t" r="r" b="b"/>
              <a:pathLst>
                <a:path w="287020" h="400050">
                  <a:moveTo>
                    <a:pt x="286788" y="0"/>
                  </a:moveTo>
                  <a:lnTo>
                    <a:pt x="0" y="164215"/>
                  </a:lnTo>
                  <a:lnTo>
                    <a:pt x="0" y="399833"/>
                  </a:lnTo>
                  <a:lnTo>
                    <a:pt x="286788" y="235954"/>
                  </a:lnTo>
                  <a:lnTo>
                    <a:pt x="286788" y="0"/>
                  </a:lnTo>
                  <a:close/>
                </a:path>
              </a:pathLst>
            </a:custGeom>
            <a:solidFill>
              <a:srgbClr val="66C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385512" y="1528154"/>
              <a:ext cx="287020" cy="400050"/>
            </a:xfrm>
            <a:custGeom>
              <a:avLst/>
              <a:gdLst/>
              <a:ahLst/>
              <a:cxnLst/>
              <a:rect l="l" t="t" r="r" b="b"/>
              <a:pathLst>
                <a:path w="287020" h="400050">
                  <a:moveTo>
                    <a:pt x="286788" y="235954"/>
                  </a:moveTo>
                  <a:lnTo>
                    <a:pt x="286788" y="0"/>
                  </a:lnTo>
                  <a:lnTo>
                    <a:pt x="0" y="164215"/>
                  </a:lnTo>
                  <a:lnTo>
                    <a:pt x="0" y="399833"/>
                  </a:lnTo>
                  <a:lnTo>
                    <a:pt x="286788" y="235954"/>
                  </a:lnTo>
                  <a:close/>
                </a:path>
              </a:pathLst>
            </a:custGeom>
            <a:ln w="108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888367" y="1405413"/>
              <a:ext cx="497205" cy="522605"/>
            </a:xfrm>
            <a:custGeom>
              <a:avLst/>
              <a:gdLst/>
              <a:ahLst/>
              <a:cxnLst/>
              <a:rect l="l" t="t" r="r" b="b"/>
              <a:pathLst>
                <a:path w="497204" h="522605">
                  <a:moveTo>
                    <a:pt x="0" y="0"/>
                  </a:moveTo>
                  <a:lnTo>
                    <a:pt x="0" y="235730"/>
                  </a:lnTo>
                  <a:lnTo>
                    <a:pt x="497144" y="522575"/>
                  </a:lnTo>
                  <a:lnTo>
                    <a:pt x="497144" y="2869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E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888367" y="1405413"/>
              <a:ext cx="497205" cy="522605"/>
            </a:xfrm>
            <a:custGeom>
              <a:avLst/>
              <a:gdLst/>
              <a:ahLst/>
              <a:cxnLst/>
              <a:rect l="l" t="t" r="r" b="b"/>
              <a:pathLst>
                <a:path w="497204" h="522605">
                  <a:moveTo>
                    <a:pt x="0" y="235730"/>
                  </a:moveTo>
                  <a:lnTo>
                    <a:pt x="0" y="0"/>
                  </a:lnTo>
                  <a:lnTo>
                    <a:pt x="497144" y="286956"/>
                  </a:lnTo>
                  <a:lnTo>
                    <a:pt x="497144" y="522575"/>
                  </a:lnTo>
                  <a:lnTo>
                    <a:pt x="0" y="235730"/>
                  </a:lnTo>
                  <a:close/>
                </a:path>
              </a:pathLst>
            </a:custGeom>
            <a:ln w="108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888367" y="1241309"/>
              <a:ext cx="783590" cy="451484"/>
            </a:xfrm>
            <a:custGeom>
              <a:avLst/>
              <a:gdLst/>
              <a:ahLst/>
              <a:cxnLst/>
              <a:rect l="l" t="t" r="r" b="b"/>
              <a:pathLst>
                <a:path w="783589" h="451485">
                  <a:moveTo>
                    <a:pt x="286788" y="0"/>
                  </a:moveTo>
                  <a:lnTo>
                    <a:pt x="0" y="164103"/>
                  </a:lnTo>
                  <a:lnTo>
                    <a:pt x="497144" y="451060"/>
                  </a:lnTo>
                  <a:lnTo>
                    <a:pt x="783148" y="286844"/>
                  </a:lnTo>
                  <a:lnTo>
                    <a:pt x="286788" y="0"/>
                  </a:lnTo>
                  <a:close/>
                </a:path>
              </a:pathLst>
            </a:custGeom>
            <a:solidFill>
              <a:srgbClr val="CA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888367" y="1241309"/>
              <a:ext cx="783590" cy="451484"/>
            </a:xfrm>
            <a:custGeom>
              <a:avLst/>
              <a:gdLst/>
              <a:ahLst/>
              <a:cxnLst/>
              <a:rect l="l" t="t" r="r" b="b"/>
              <a:pathLst>
                <a:path w="783589" h="451485">
                  <a:moveTo>
                    <a:pt x="286788" y="0"/>
                  </a:moveTo>
                  <a:lnTo>
                    <a:pt x="0" y="164103"/>
                  </a:lnTo>
                  <a:lnTo>
                    <a:pt x="497144" y="451060"/>
                  </a:lnTo>
                  <a:lnTo>
                    <a:pt x="783148" y="286844"/>
                  </a:lnTo>
                  <a:lnTo>
                    <a:pt x="286788" y="0"/>
                  </a:lnTo>
                  <a:close/>
                </a:path>
              </a:pathLst>
            </a:custGeom>
            <a:ln w="108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970627" y="1324916"/>
              <a:ext cx="236220" cy="161290"/>
            </a:xfrm>
            <a:custGeom>
              <a:avLst/>
              <a:gdLst/>
              <a:ahLst/>
              <a:cxnLst/>
              <a:rect l="l" t="t" r="r" b="b"/>
              <a:pathLst>
                <a:path w="236219" h="161290">
                  <a:moveTo>
                    <a:pt x="131977" y="0"/>
                  </a:moveTo>
                  <a:lnTo>
                    <a:pt x="88033" y="20055"/>
                  </a:lnTo>
                  <a:lnTo>
                    <a:pt x="18715" y="71080"/>
                  </a:lnTo>
                  <a:lnTo>
                    <a:pt x="896" y="60207"/>
                  </a:lnTo>
                  <a:lnTo>
                    <a:pt x="0" y="100560"/>
                  </a:lnTo>
                  <a:lnTo>
                    <a:pt x="63992" y="100560"/>
                  </a:lnTo>
                  <a:lnTo>
                    <a:pt x="45388" y="88006"/>
                  </a:lnTo>
                  <a:lnTo>
                    <a:pt x="58663" y="78121"/>
                  </a:lnTo>
                  <a:lnTo>
                    <a:pt x="92079" y="58778"/>
                  </a:lnTo>
                  <a:lnTo>
                    <a:pt x="136023" y="45446"/>
                  </a:lnTo>
                  <a:lnTo>
                    <a:pt x="180881" y="53594"/>
                  </a:lnTo>
                  <a:lnTo>
                    <a:pt x="212734" y="73329"/>
                  </a:lnTo>
                  <a:lnTo>
                    <a:pt x="217584" y="88314"/>
                  </a:lnTo>
                  <a:lnTo>
                    <a:pt x="190243" y="106116"/>
                  </a:lnTo>
                  <a:lnTo>
                    <a:pt x="125518" y="134300"/>
                  </a:lnTo>
                  <a:lnTo>
                    <a:pt x="102656" y="122531"/>
                  </a:lnTo>
                  <a:lnTo>
                    <a:pt x="102656" y="161202"/>
                  </a:lnTo>
                  <a:lnTo>
                    <a:pt x="166648" y="161202"/>
                  </a:lnTo>
                  <a:lnTo>
                    <a:pt x="150510" y="148760"/>
                  </a:lnTo>
                  <a:lnTo>
                    <a:pt x="170520" y="138908"/>
                  </a:lnTo>
                  <a:lnTo>
                    <a:pt x="209557" y="113577"/>
                  </a:lnTo>
                  <a:lnTo>
                    <a:pt x="236134" y="79104"/>
                  </a:lnTo>
                  <a:lnTo>
                    <a:pt x="218761" y="41824"/>
                  </a:lnTo>
                  <a:lnTo>
                    <a:pt x="169301" y="8170"/>
                  </a:lnTo>
                  <a:lnTo>
                    <a:pt x="131977" y="0"/>
                  </a:lnTo>
                  <a:close/>
                </a:path>
              </a:pathLst>
            </a:custGeom>
            <a:solidFill>
              <a:srgbClr val="00A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970627" y="1324916"/>
              <a:ext cx="236220" cy="161290"/>
            </a:xfrm>
            <a:custGeom>
              <a:avLst/>
              <a:gdLst/>
              <a:ahLst/>
              <a:cxnLst/>
              <a:rect l="l" t="t" r="r" b="b"/>
              <a:pathLst>
                <a:path w="236219" h="161290">
                  <a:moveTo>
                    <a:pt x="63992" y="100560"/>
                  </a:moveTo>
                  <a:lnTo>
                    <a:pt x="0" y="100560"/>
                  </a:lnTo>
                  <a:lnTo>
                    <a:pt x="896" y="60207"/>
                  </a:lnTo>
                  <a:lnTo>
                    <a:pt x="18715" y="71080"/>
                  </a:lnTo>
                  <a:lnTo>
                    <a:pt x="88033" y="20055"/>
                  </a:lnTo>
                  <a:lnTo>
                    <a:pt x="131977" y="0"/>
                  </a:lnTo>
                  <a:lnTo>
                    <a:pt x="169301" y="8170"/>
                  </a:lnTo>
                  <a:lnTo>
                    <a:pt x="218761" y="41824"/>
                  </a:lnTo>
                  <a:lnTo>
                    <a:pt x="236134" y="79104"/>
                  </a:lnTo>
                  <a:lnTo>
                    <a:pt x="209557" y="113577"/>
                  </a:lnTo>
                  <a:lnTo>
                    <a:pt x="170520" y="138908"/>
                  </a:lnTo>
                  <a:lnTo>
                    <a:pt x="150510" y="148760"/>
                  </a:lnTo>
                  <a:lnTo>
                    <a:pt x="166648" y="161202"/>
                  </a:lnTo>
                  <a:lnTo>
                    <a:pt x="102656" y="161202"/>
                  </a:lnTo>
                  <a:lnTo>
                    <a:pt x="102656" y="122531"/>
                  </a:lnTo>
                  <a:lnTo>
                    <a:pt x="125518" y="134300"/>
                  </a:lnTo>
                  <a:lnTo>
                    <a:pt x="190243" y="106116"/>
                  </a:lnTo>
                  <a:lnTo>
                    <a:pt x="217584" y="88314"/>
                  </a:lnTo>
                  <a:lnTo>
                    <a:pt x="212734" y="73329"/>
                  </a:lnTo>
                  <a:lnTo>
                    <a:pt x="180881" y="53594"/>
                  </a:lnTo>
                  <a:lnTo>
                    <a:pt x="136023" y="45446"/>
                  </a:lnTo>
                  <a:lnTo>
                    <a:pt x="92079" y="58778"/>
                  </a:lnTo>
                  <a:lnTo>
                    <a:pt x="58663" y="78121"/>
                  </a:lnTo>
                  <a:lnTo>
                    <a:pt x="45388" y="88006"/>
                  </a:lnTo>
                  <a:lnTo>
                    <a:pt x="63992" y="100560"/>
                  </a:lnTo>
                  <a:close/>
                </a:path>
              </a:pathLst>
            </a:custGeom>
            <a:ln w="33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250018" y="1485741"/>
              <a:ext cx="236220" cy="161290"/>
            </a:xfrm>
            <a:custGeom>
              <a:avLst/>
              <a:gdLst/>
              <a:ahLst/>
              <a:cxnLst/>
              <a:rect l="l" t="t" r="r" b="b"/>
              <a:pathLst>
                <a:path w="236220" h="161289">
                  <a:moveTo>
                    <a:pt x="131864" y="0"/>
                  </a:moveTo>
                  <a:lnTo>
                    <a:pt x="87921" y="20080"/>
                  </a:lnTo>
                  <a:lnTo>
                    <a:pt x="18603" y="71108"/>
                  </a:lnTo>
                  <a:lnTo>
                    <a:pt x="784" y="60235"/>
                  </a:lnTo>
                  <a:lnTo>
                    <a:pt x="0" y="100588"/>
                  </a:lnTo>
                  <a:lnTo>
                    <a:pt x="63992" y="100588"/>
                  </a:lnTo>
                  <a:lnTo>
                    <a:pt x="45276" y="88034"/>
                  </a:lnTo>
                  <a:lnTo>
                    <a:pt x="58551" y="78149"/>
                  </a:lnTo>
                  <a:lnTo>
                    <a:pt x="91967" y="58806"/>
                  </a:lnTo>
                  <a:lnTo>
                    <a:pt x="135911" y="45474"/>
                  </a:lnTo>
                  <a:lnTo>
                    <a:pt x="180769" y="53622"/>
                  </a:lnTo>
                  <a:lnTo>
                    <a:pt x="212622" y="73292"/>
                  </a:lnTo>
                  <a:lnTo>
                    <a:pt x="217472" y="88244"/>
                  </a:lnTo>
                  <a:lnTo>
                    <a:pt x="190131" y="106034"/>
                  </a:lnTo>
                  <a:lnTo>
                    <a:pt x="125406" y="134216"/>
                  </a:lnTo>
                  <a:lnTo>
                    <a:pt x="103441" y="122559"/>
                  </a:lnTo>
                  <a:lnTo>
                    <a:pt x="103441" y="161230"/>
                  </a:lnTo>
                  <a:lnTo>
                    <a:pt x="166648" y="161230"/>
                  </a:lnTo>
                  <a:lnTo>
                    <a:pt x="151295" y="148788"/>
                  </a:lnTo>
                  <a:lnTo>
                    <a:pt x="171164" y="138933"/>
                  </a:lnTo>
                  <a:lnTo>
                    <a:pt x="209894" y="113577"/>
                  </a:lnTo>
                  <a:lnTo>
                    <a:pt x="236162" y="79037"/>
                  </a:lnTo>
                  <a:lnTo>
                    <a:pt x="218649" y="41628"/>
                  </a:lnTo>
                  <a:lnTo>
                    <a:pt x="169189" y="8103"/>
                  </a:lnTo>
                  <a:lnTo>
                    <a:pt x="131864" y="0"/>
                  </a:lnTo>
                  <a:close/>
                </a:path>
              </a:pathLst>
            </a:custGeom>
            <a:solidFill>
              <a:srgbClr val="00A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250018" y="1485741"/>
              <a:ext cx="236220" cy="161290"/>
            </a:xfrm>
            <a:custGeom>
              <a:avLst/>
              <a:gdLst/>
              <a:ahLst/>
              <a:cxnLst/>
              <a:rect l="l" t="t" r="r" b="b"/>
              <a:pathLst>
                <a:path w="236220" h="161289">
                  <a:moveTo>
                    <a:pt x="63992" y="100588"/>
                  </a:moveTo>
                  <a:lnTo>
                    <a:pt x="0" y="100588"/>
                  </a:lnTo>
                  <a:lnTo>
                    <a:pt x="784" y="60235"/>
                  </a:lnTo>
                  <a:lnTo>
                    <a:pt x="18603" y="71108"/>
                  </a:lnTo>
                  <a:lnTo>
                    <a:pt x="87921" y="20080"/>
                  </a:lnTo>
                  <a:lnTo>
                    <a:pt x="131864" y="0"/>
                  </a:lnTo>
                  <a:lnTo>
                    <a:pt x="169189" y="8103"/>
                  </a:lnTo>
                  <a:lnTo>
                    <a:pt x="218649" y="41628"/>
                  </a:lnTo>
                  <a:lnTo>
                    <a:pt x="236162" y="79037"/>
                  </a:lnTo>
                  <a:lnTo>
                    <a:pt x="209894" y="113577"/>
                  </a:lnTo>
                  <a:lnTo>
                    <a:pt x="171164" y="138933"/>
                  </a:lnTo>
                  <a:lnTo>
                    <a:pt x="151295" y="148788"/>
                  </a:lnTo>
                  <a:lnTo>
                    <a:pt x="166648" y="161230"/>
                  </a:lnTo>
                  <a:lnTo>
                    <a:pt x="103441" y="161230"/>
                  </a:lnTo>
                  <a:lnTo>
                    <a:pt x="103441" y="122559"/>
                  </a:lnTo>
                  <a:lnTo>
                    <a:pt x="125406" y="134216"/>
                  </a:lnTo>
                  <a:lnTo>
                    <a:pt x="190131" y="106034"/>
                  </a:lnTo>
                  <a:lnTo>
                    <a:pt x="217472" y="88244"/>
                  </a:lnTo>
                  <a:lnTo>
                    <a:pt x="212622" y="73292"/>
                  </a:lnTo>
                  <a:lnTo>
                    <a:pt x="180769" y="53622"/>
                  </a:lnTo>
                  <a:lnTo>
                    <a:pt x="135911" y="45474"/>
                  </a:lnTo>
                  <a:lnTo>
                    <a:pt x="91967" y="58806"/>
                  </a:lnTo>
                  <a:lnTo>
                    <a:pt x="58551" y="78149"/>
                  </a:lnTo>
                  <a:lnTo>
                    <a:pt x="45276" y="88034"/>
                  </a:lnTo>
                  <a:lnTo>
                    <a:pt x="63992" y="100588"/>
                  </a:lnTo>
                  <a:close/>
                </a:path>
              </a:pathLst>
            </a:custGeom>
            <a:ln w="33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218866" y="1359791"/>
              <a:ext cx="235585" cy="161925"/>
            </a:xfrm>
            <a:custGeom>
              <a:avLst/>
              <a:gdLst/>
              <a:ahLst/>
              <a:cxnLst/>
              <a:rect l="l" t="t" r="r" b="b"/>
              <a:pathLst>
                <a:path w="235585" h="161925">
                  <a:moveTo>
                    <a:pt x="70600" y="0"/>
                  </a:moveTo>
                  <a:lnTo>
                    <a:pt x="85954" y="11993"/>
                  </a:lnTo>
                  <a:lnTo>
                    <a:pt x="65932" y="21686"/>
                  </a:lnTo>
                  <a:lnTo>
                    <a:pt x="26809" y="46742"/>
                  </a:lnTo>
                  <a:lnTo>
                    <a:pt x="0" y="81130"/>
                  </a:lnTo>
                  <a:lnTo>
                    <a:pt x="16919" y="118818"/>
                  </a:lnTo>
                  <a:lnTo>
                    <a:pt x="65447" y="153013"/>
                  </a:lnTo>
                  <a:lnTo>
                    <a:pt x="102555" y="161609"/>
                  </a:lnTo>
                  <a:lnTo>
                    <a:pt x="147080" y="142084"/>
                  </a:lnTo>
                  <a:lnTo>
                    <a:pt x="217861" y="91915"/>
                  </a:lnTo>
                  <a:lnTo>
                    <a:pt x="234784" y="102676"/>
                  </a:lnTo>
                  <a:lnTo>
                    <a:pt x="235568" y="63220"/>
                  </a:lnTo>
                  <a:lnTo>
                    <a:pt x="171576" y="62323"/>
                  </a:lnTo>
                  <a:lnTo>
                    <a:pt x="191076" y="75214"/>
                  </a:lnTo>
                  <a:lnTo>
                    <a:pt x="177679" y="84824"/>
                  </a:lnTo>
                  <a:lnTo>
                    <a:pt x="143993" y="103503"/>
                  </a:lnTo>
                  <a:lnTo>
                    <a:pt x="99779" y="116024"/>
                  </a:lnTo>
                  <a:lnTo>
                    <a:pt x="54798" y="107160"/>
                  </a:lnTo>
                  <a:lnTo>
                    <a:pt x="23413" y="86992"/>
                  </a:lnTo>
                  <a:lnTo>
                    <a:pt x="18894" y="71921"/>
                  </a:lnTo>
                  <a:lnTo>
                    <a:pt x="46588" y="54433"/>
                  </a:lnTo>
                  <a:lnTo>
                    <a:pt x="111842" y="27014"/>
                  </a:lnTo>
                  <a:lnTo>
                    <a:pt x="133808" y="39792"/>
                  </a:lnTo>
                  <a:lnTo>
                    <a:pt x="133808" y="896"/>
                  </a:lnTo>
                  <a:lnTo>
                    <a:pt x="70600" y="0"/>
                  </a:lnTo>
                  <a:close/>
                </a:path>
              </a:pathLst>
            </a:custGeom>
            <a:solidFill>
              <a:srgbClr val="00A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218866" y="1359791"/>
              <a:ext cx="235585" cy="161925"/>
            </a:xfrm>
            <a:custGeom>
              <a:avLst/>
              <a:gdLst/>
              <a:ahLst/>
              <a:cxnLst/>
              <a:rect l="l" t="t" r="r" b="b"/>
              <a:pathLst>
                <a:path w="235585" h="161925">
                  <a:moveTo>
                    <a:pt x="171576" y="62323"/>
                  </a:moveTo>
                  <a:lnTo>
                    <a:pt x="235568" y="63220"/>
                  </a:lnTo>
                  <a:lnTo>
                    <a:pt x="234784" y="102676"/>
                  </a:lnTo>
                  <a:lnTo>
                    <a:pt x="217861" y="91915"/>
                  </a:lnTo>
                  <a:lnTo>
                    <a:pt x="147080" y="142084"/>
                  </a:lnTo>
                  <a:lnTo>
                    <a:pt x="102555" y="161609"/>
                  </a:lnTo>
                  <a:lnTo>
                    <a:pt x="65447" y="153013"/>
                  </a:lnTo>
                  <a:lnTo>
                    <a:pt x="16919" y="118818"/>
                  </a:lnTo>
                  <a:lnTo>
                    <a:pt x="0" y="81130"/>
                  </a:lnTo>
                  <a:lnTo>
                    <a:pt x="26809" y="46742"/>
                  </a:lnTo>
                  <a:lnTo>
                    <a:pt x="65932" y="21686"/>
                  </a:lnTo>
                  <a:lnTo>
                    <a:pt x="85954" y="11993"/>
                  </a:lnTo>
                  <a:lnTo>
                    <a:pt x="70600" y="0"/>
                  </a:lnTo>
                  <a:lnTo>
                    <a:pt x="133808" y="896"/>
                  </a:lnTo>
                  <a:lnTo>
                    <a:pt x="133808" y="39792"/>
                  </a:lnTo>
                  <a:lnTo>
                    <a:pt x="111842" y="27014"/>
                  </a:lnTo>
                  <a:lnTo>
                    <a:pt x="46588" y="54433"/>
                  </a:lnTo>
                  <a:lnTo>
                    <a:pt x="18894" y="71921"/>
                  </a:lnTo>
                  <a:lnTo>
                    <a:pt x="23413" y="86992"/>
                  </a:lnTo>
                  <a:lnTo>
                    <a:pt x="54798" y="107160"/>
                  </a:lnTo>
                  <a:lnTo>
                    <a:pt x="99779" y="116024"/>
                  </a:lnTo>
                  <a:lnTo>
                    <a:pt x="143993" y="103503"/>
                  </a:lnTo>
                  <a:lnTo>
                    <a:pt x="177679" y="84824"/>
                  </a:lnTo>
                  <a:lnTo>
                    <a:pt x="191076" y="75214"/>
                  </a:lnTo>
                  <a:lnTo>
                    <a:pt x="171576" y="62323"/>
                  </a:lnTo>
                  <a:close/>
                </a:path>
              </a:pathLst>
            </a:custGeom>
            <a:ln w="33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385512" y="4079827"/>
              <a:ext cx="287020" cy="401320"/>
            </a:xfrm>
            <a:custGeom>
              <a:avLst/>
              <a:gdLst/>
              <a:ahLst/>
              <a:cxnLst/>
              <a:rect l="l" t="t" r="r" b="b"/>
              <a:pathLst>
                <a:path w="287020" h="401320">
                  <a:moveTo>
                    <a:pt x="286788" y="0"/>
                  </a:moveTo>
                  <a:lnTo>
                    <a:pt x="0" y="165000"/>
                  </a:lnTo>
                  <a:lnTo>
                    <a:pt x="0" y="400730"/>
                  </a:lnTo>
                  <a:lnTo>
                    <a:pt x="286788" y="236515"/>
                  </a:lnTo>
                  <a:lnTo>
                    <a:pt x="286788" y="0"/>
                  </a:lnTo>
                  <a:close/>
                </a:path>
              </a:pathLst>
            </a:custGeom>
            <a:solidFill>
              <a:srgbClr val="66CE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385512" y="4079827"/>
              <a:ext cx="287020" cy="401320"/>
            </a:xfrm>
            <a:custGeom>
              <a:avLst/>
              <a:gdLst/>
              <a:ahLst/>
              <a:cxnLst/>
              <a:rect l="l" t="t" r="r" b="b"/>
              <a:pathLst>
                <a:path w="287020" h="401320">
                  <a:moveTo>
                    <a:pt x="286788" y="236515"/>
                  </a:moveTo>
                  <a:lnTo>
                    <a:pt x="286788" y="0"/>
                  </a:lnTo>
                  <a:lnTo>
                    <a:pt x="0" y="165000"/>
                  </a:lnTo>
                  <a:lnTo>
                    <a:pt x="0" y="400730"/>
                  </a:lnTo>
                  <a:lnTo>
                    <a:pt x="286788" y="236515"/>
                  </a:lnTo>
                  <a:close/>
                </a:path>
              </a:pathLst>
            </a:custGeom>
            <a:ln w="108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888367" y="3957646"/>
              <a:ext cx="497205" cy="523240"/>
            </a:xfrm>
            <a:custGeom>
              <a:avLst/>
              <a:gdLst/>
              <a:ahLst/>
              <a:cxnLst/>
              <a:rect l="l" t="t" r="r" b="b"/>
              <a:pathLst>
                <a:path w="497204" h="523239">
                  <a:moveTo>
                    <a:pt x="0" y="0"/>
                  </a:moveTo>
                  <a:lnTo>
                    <a:pt x="0" y="235730"/>
                  </a:lnTo>
                  <a:lnTo>
                    <a:pt x="497144" y="522911"/>
                  </a:lnTo>
                  <a:lnTo>
                    <a:pt x="497144" y="287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7DE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888367" y="3957646"/>
              <a:ext cx="497205" cy="523240"/>
            </a:xfrm>
            <a:custGeom>
              <a:avLst/>
              <a:gdLst/>
              <a:ahLst/>
              <a:cxnLst/>
              <a:rect l="l" t="t" r="r" b="b"/>
              <a:pathLst>
                <a:path w="497204" h="523239">
                  <a:moveTo>
                    <a:pt x="0" y="235730"/>
                  </a:moveTo>
                  <a:lnTo>
                    <a:pt x="0" y="0"/>
                  </a:lnTo>
                  <a:lnTo>
                    <a:pt x="497144" y="287180"/>
                  </a:lnTo>
                  <a:lnTo>
                    <a:pt x="497144" y="522911"/>
                  </a:lnTo>
                  <a:lnTo>
                    <a:pt x="0" y="235730"/>
                  </a:lnTo>
                  <a:close/>
                </a:path>
              </a:pathLst>
            </a:custGeom>
            <a:ln w="108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2888367" y="3793542"/>
              <a:ext cx="783590" cy="451484"/>
            </a:xfrm>
            <a:custGeom>
              <a:avLst/>
              <a:gdLst/>
              <a:ahLst/>
              <a:cxnLst/>
              <a:rect l="l" t="t" r="r" b="b"/>
              <a:pathLst>
                <a:path w="783589" h="451485">
                  <a:moveTo>
                    <a:pt x="286788" y="0"/>
                  </a:moveTo>
                  <a:lnTo>
                    <a:pt x="0" y="164103"/>
                  </a:lnTo>
                  <a:lnTo>
                    <a:pt x="497144" y="451284"/>
                  </a:lnTo>
                  <a:lnTo>
                    <a:pt x="783148" y="286284"/>
                  </a:lnTo>
                  <a:lnTo>
                    <a:pt x="286788" y="0"/>
                  </a:lnTo>
                  <a:close/>
                </a:path>
              </a:pathLst>
            </a:custGeom>
            <a:solidFill>
              <a:srgbClr val="CAED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2888367" y="3793542"/>
              <a:ext cx="783590" cy="451484"/>
            </a:xfrm>
            <a:custGeom>
              <a:avLst/>
              <a:gdLst/>
              <a:ahLst/>
              <a:cxnLst/>
              <a:rect l="l" t="t" r="r" b="b"/>
              <a:pathLst>
                <a:path w="783589" h="451485">
                  <a:moveTo>
                    <a:pt x="286788" y="0"/>
                  </a:moveTo>
                  <a:lnTo>
                    <a:pt x="0" y="164103"/>
                  </a:lnTo>
                  <a:lnTo>
                    <a:pt x="497144" y="451284"/>
                  </a:lnTo>
                  <a:lnTo>
                    <a:pt x="783148" y="286284"/>
                  </a:lnTo>
                  <a:lnTo>
                    <a:pt x="286788" y="0"/>
                  </a:lnTo>
                  <a:close/>
                </a:path>
              </a:pathLst>
            </a:custGeom>
            <a:ln w="108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970627" y="3877192"/>
              <a:ext cx="236220" cy="161925"/>
            </a:xfrm>
            <a:custGeom>
              <a:avLst/>
              <a:gdLst/>
              <a:ahLst/>
              <a:cxnLst/>
              <a:rect l="l" t="t" r="r" b="b"/>
              <a:pathLst>
                <a:path w="236219" h="161925">
                  <a:moveTo>
                    <a:pt x="131977" y="0"/>
                  </a:moveTo>
                  <a:lnTo>
                    <a:pt x="88033" y="20155"/>
                  </a:lnTo>
                  <a:lnTo>
                    <a:pt x="18715" y="71374"/>
                  </a:lnTo>
                  <a:lnTo>
                    <a:pt x="896" y="60501"/>
                  </a:lnTo>
                  <a:lnTo>
                    <a:pt x="0" y="100855"/>
                  </a:lnTo>
                  <a:lnTo>
                    <a:pt x="63992" y="100855"/>
                  </a:lnTo>
                  <a:lnTo>
                    <a:pt x="45388" y="88300"/>
                  </a:lnTo>
                  <a:lnTo>
                    <a:pt x="58663" y="78413"/>
                  </a:lnTo>
                  <a:lnTo>
                    <a:pt x="92079" y="59058"/>
                  </a:lnTo>
                  <a:lnTo>
                    <a:pt x="136023" y="45693"/>
                  </a:lnTo>
                  <a:lnTo>
                    <a:pt x="180881" y="53776"/>
                  </a:lnTo>
                  <a:lnTo>
                    <a:pt x="212734" y="73511"/>
                  </a:lnTo>
                  <a:lnTo>
                    <a:pt x="217584" y="88497"/>
                  </a:lnTo>
                  <a:lnTo>
                    <a:pt x="190243" y="106298"/>
                  </a:lnTo>
                  <a:lnTo>
                    <a:pt x="125518" y="134482"/>
                  </a:lnTo>
                  <a:lnTo>
                    <a:pt x="102656" y="122825"/>
                  </a:lnTo>
                  <a:lnTo>
                    <a:pt x="102656" y="161497"/>
                  </a:lnTo>
                  <a:lnTo>
                    <a:pt x="166648" y="161497"/>
                  </a:lnTo>
                  <a:lnTo>
                    <a:pt x="150510" y="148718"/>
                  </a:lnTo>
                  <a:lnTo>
                    <a:pt x="170520" y="138898"/>
                  </a:lnTo>
                  <a:lnTo>
                    <a:pt x="209557" y="113619"/>
                  </a:lnTo>
                  <a:lnTo>
                    <a:pt x="236134" y="79156"/>
                  </a:lnTo>
                  <a:lnTo>
                    <a:pt x="218761" y="41782"/>
                  </a:lnTo>
                  <a:lnTo>
                    <a:pt x="169301" y="8133"/>
                  </a:lnTo>
                  <a:lnTo>
                    <a:pt x="131977" y="0"/>
                  </a:lnTo>
                  <a:close/>
                </a:path>
              </a:pathLst>
            </a:custGeom>
            <a:solidFill>
              <a:srgbClr val="00A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970627" y="3877192"/>
              <a:ext cx="236220" cy="161925"/>
            </a:xfrm>
            <a:custGeom>
              <a:avLst/>
              <a:gdLst/>
              <a:ahLst/>
              <a:cxnLst/>
              <a:rect l="l" t="t" r="r" b="b"/>
              <a:pathLst>
                <a:path w="236219" h="161925">
                  <a:moveTo>
                    <a:pt x="63992" y="100855"/>
                  </a:moveTo>
                  <a:lnTo>
                    <a:pt x="0" y="100855"/>
                  </a:lnTo>
                  <a:lnTo>
                    <a:pt x="896" y="60501"/>
                  </a:lnTo>
                  <a:lnTo>
                    <a:pt x="18715" y="71374"/>
                  </a:lnTo>
                  <a:lnTo>
                    <a:pt x="88033" y="20155"/>
                  </a:lnTo>
                  <a:lnTo>
                    <a:pt x="131977" y="0"/>
                  </a:lnTo>
                  <a:lnTo>
                    <a:pt x="169301" y="8133"/>
                  </a:lnTo>
                  <a:lnTo>
                    <a:pt x="218761" y="41782"/>
                  </a:lnTo>
                  <a:lnTo>
                    <a:pt x="236134" y="79156"/>
                  </a:lnTo>
                  <a:lnTo>
                    <a:pt x="209557" y="113619"/>
                  </a:lnTo>
                  <a:lnTo>
                    <a:pt x="170520" y="138898"/>
                  </a:lnTo>
                  <a:lnTo>
                    <a:pt x="150510" y="148718"/>
                  </a:lnTo>
                  <a:lnTo>
                    <a:pt x="166648" y="161497"/>
                  </a:lnTo>
                  <a:lnTo>
                    <a:pt x="102656" y="161497"/>
                  </a:lnTo>
                  <a:lnTo>
                    <a:pt x="102656" y="122825"/>
                  </a:lnTo>
                  <a:lnTo>
                    <a:pt x="125518" y="134482"/>
                  </a:lnTo>
                  <a:lnTo>
                    <a:pt x="190243" y="106298"/>
                  </a:lnTo>
                  <a:lnTo>
                    <a:pt x="217584" y="88497"/>
                  </a:lnTo>
                  <a:lnTo>
                    <a:pt x="212734" y="73511"/>
                  </a:lnTo>
                  <a:lnTo>
                    <a:pt x="180881" y="53776"/>
                  </a:lnTo>
                  <a:lnTo>
                    <a:pt x="136023" y="45693"/>
                  </a:lnTo>
                  <a:lnTo>
                    <a:pt x="92079" y="59058"/>
                  </a:lnTo>
                  <a:lnTo>
                    <a:pt x="58663" y="78413"/>
                  </a:lnTo>
                  <a:lnTo>
                    <a:pt x="45388" y="88300"/>
                  </a:lnTo>
                  <a:lnTo>
                    <a:pt x="63992" y="100855"/>
                  </a:lnTo>
                  <a:close/>
                </a:path>
              </a:pathLst>
            </a:custGeom>
            <a:ln w="33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250018" y="4038030"/>
              <a:ext cx="236220" cy="161925"/>
            </a:xfrm>
            <a:custGeom>
              <a:avLst/>
              <a:gdLst/>
              <a:ahLst/>
              <a:cxnLst/>
              <a:rect l="l" t="t" r="r" b="b"/>
              <a:pathLst>
                <a:path w="236220" h="161925">
                  <a:moveTo>
                    <a:pt x="131864" y="0"/>
                  </a:moveTo>
                  <a:lnTo>
                    <a:pt x="87921" y="20122"/>
                  </a:lnTo>
                  <a:lnTo>
                    <a:pt x="18603" y="71276"/>
                  </a:lnTo>
                  <a:lnTo>
                    <a:pt x="784" y="60515"/>
                  </a:lnTo>
                  <a:lnTo>
                    <a:pt x="0" y="100869"/>
                  </a:lnTo>
                  <a:lnTo>
                    <a:pt x="63992" y="100869"/>
                  </a:lnTo>
                  <a:lnTo>
                    <a:pt x="45276" y="87978"/>
                  </a:lnTo>
                  <a:lnTo>
                    <a:pt x="58551" y="78093"/>
                  </a:lnTo>
                  <a:lnTo>
                    <a:pt x="91967" y="58750"/>
                  </a:lnTo>
                  <a:lnTo>
                    <a:pt x="135911" y="45418"/>
                  </a:lnTo>
                  <a:lnTo>
                    <a:pt x="180769" y="53566"/>
                  </a:lnTo>
                  <a:lnTo>
                    <a:pt x="212622" y="73241"/>
                  </a:lnTo>
                  <a:lnTo>
                    <a:pt x="217472" y="88230"/>
                  </a:lnTo>
                  <a:lnTo>
                    <a:pt x="190131" y="106120"/>
                  </a:lnTo>
                  <a:lnTo>
                    <a:pt x="125406" y="134496"/>
                  </a:lnTo>
                  <a:lnTo>
                    <a:pt x="103441" y="122503"/>
                  </a:lnTo>
                  <a:lnTo>
                    <a:pt x="103441" y="161511"/>
                  </a:lnTo>
                  <a:lnTo>
                    <a:pt x="166648" y="161511"/>
                  </a:lnTo>
                  <a:lnTo>
                    <a:pt x="151295" y="148732"/>
                  </a:lnTo>
                  <a:lnTo>
                    <a:pt x="171164" y="138880"/>
                  </a:lnTo>
                  <a:lnTo>
                    <a:pt x="209894" y="113549"/>
                  </a:lnTo>
                  <a:lnTo>
                    <a:pt x="236162" y="79075"/>
                  </a:lnTo>
                  <a:lnTo>
                    <a:pt x="218649" y="41796"/>
                  </a:lnTo>
                  <a:lnTo>
                    <a:pt x="169189" y="8145"/>
                  </a:lnTo>
                  <a:lnTo>
                    <a:pt x="131864" y="0"/>
                  </a:lnTo>
                  <a:close/>
                </a:path>
              </a:pathLst>
            </a:custGeom>
            <a:solidFill>
              <a:srgbClr val="00A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250018" y="4038030"/>
              <a:ext cx="236220" cy="161925"/>
            </a:xfrm>
            <a:custGeom>
              <a:avLst/>
              <a:gdLst/>
              <a:ahLst/>
              <a:cxnLst/>
              <a:rect l="l" t="t" r="r" b="b"/>
              <a:pathLst>
                <a:path w="236220" h="161925">
                  <a:moveTo>
                    <a:pt x="63992" y="100869"/>
                  </a:moveTo>
                  <a:lnTo>
                    <a:pt x="0" y="100869"/>
                  </a:lnTo>
                  <a:lnTo>
                    <a:pt x="784" y="60515"/>
                  </a:lnTo>
                  <a:lnTo>
                    <a:pt x="18603" y="71276"/>
                  </a:lnTo>
                  <a:lnTo>
                    <a:pt x="87921" y="20122"/>
                  </a:lnTo>
                  <a:lnTo>
                    <a:pt x="131864" y="0"/>
                  </a:lnTo>
                  <a:lnTo>
                    <a:pt x="169189" y="8145"/>
                  </a:lnTo>
                  <a:lnTo>
                    <a:pt x="218649" y="41796"/>
                  </a:lnTo>
                  <a:lnTo>
                    <a:pt x="236162" y="79075"/>
                  </a:lnTo>
                  <a:lnTo>
                    <a:pt x="209894" y="113549"/>
                  </a:lnTo>
                  <a:lnTo>
                    <a:pt x="171164" y="138880"/>
                  </a:lnTo>
                  <a:lnTo>
                    <a:pt x="151295" y="148732"/>
                  </a:lnTo>
                  <a:lnTo>
                    <a:pt x="166648" y="161511"/>
                  </a:lnTo>
                  <a:lnTo>
                    <a:pt x="103441" y="161511"/>
                  </a:lnTo>
                  <a:lnTo>
                    <a:pt x="103441" y="122503"/>
                  </a:lnTo>
                  <a:lnTo>
                    <a:pt x="125406" y="134496"/>
                  </a:lnTo>
                  <a:lnTo>
                    <a:pt x="190131" y="106120"/>
                  </a:lnTo>
                  <a:lnTo>
                    <a:pt x="217472" y="88230"/>
                  </a:lnTo>
                  <a:lnTo>
                    <a:pt x="212622" y="73241"/>
                  </a:lnTo>
                  <a:lnTo>
                    <a:pt x="180769" y="53566"/>
                  </a:lnTo>
                  <a:lnTo>
                    <a:pt x="135911" y="45418"/>
                  </a:lnTo>
                  <a:lnTo>
                    <a:pt x="91967" y="58750"/>
                  </a:lnTo>
                  <a:lnTo>
                    <a:pt x="58551" y="78093"/>
                  </a:lnTo>
                  <a:lnTo>
                    <a:pt x="45276" y="87978"/>
                  </a:lnTo>
                  <a:lnTo>
                    <a:pt x="63992" y="100869"/>
                  </a:lnTo>
                  <a:close/>
                </a:path>
              </a:pathLst>
            </a:custGeom>
            <a:ln w="33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218866" y="3912361"/>
              <a:ext cx="235585" cy="161925"/>
            </a:xfrm>
            <a:custGeom>
              <a:avLst/>
              <a:gdLst/>
              <a:ahLst/>
              <a:cxnLst/>
              <a:rect l="l" t="t" r="r" b="b"/>
              <a:pathLst>
                <a:path w="235585" h="161925">
                  <a:moveTo>
                    <a:pt x="70600" y="0"/>
                  </a:moveTo>
                  <a:lnTo>
                    <a:pt x="85954" y="11657"/>
                  </a:lnTo>
                  <a:lnTo>
                    <a:pt x="65932" y="21276"/>
                  </a:lnTo>
                  <a:lnTo>
                    <a:pt x="26809" y="46238"/>
                  </a:lnTo>
                  <a:lnTo>
                    <a:pt x="0" y="80699"/>
                  </a:lnTo>
                  <a:lnTo>
                    <a:pt x="16919" y="118818"/>
                  </a:lnTo>
                  <a:lnTo>
                    <a:pt x="65447" y="152822"/>
                  </a:lnTo>
                  <a:lnTo>
                    <a:pt x="102555" y="161343"/>
                  </a:lnTo>
                  <a:lnTo>
                    <a:pt x="147080" y="141847"/>
                  </a:lnTo>
                  <a:lnTo>
                    <a:pt x="217861" y="91803"/>
                  </a:lnTo>
                  <a:lnTo>
                    <a:pt x="234784" y="102676"/>
                  </a:lnTo>
                  <a:lnTo>
                    <a:pt x="235568" y="63108"/>
                  </a:lnTo>
                  <a:lnTo>
                    <a:pt x="171576" y="62323"/>
                  </a:lnTo>
                  <a:lnTo>
                    <a:pt x="191076" y="74877"/>
                  </a:lnTo>
                  <a:lnTo>
                    <a:pt x="177679" y="84487"/>
                  </a:lnTo>
                  <a:lnTo>
                    <a:pt x="143993" y="103167"/>
                  </a:lnTo>
                  <a:lnTo>
                    <a:pt x="99779" y="115688"/>
                  </a:lnTo>
                  <a:lnTo>
                    <a:pt x="54798" y="106824"/>
                  </a:lnTo>
                  <a:lnTo>
                    <a:pt x="23413" y="86661"/>
                  </a:lnTo>
                  <a:lnTo>
                    <a:pt x="18894" y="71627"/>
                  </a:lnTo>
                  <a:lnTo>
                    <a:pt x="46588" y="54238"/>
                  </a:lnTo>
                  <a:lnTo>
                    <a:pt x="111842" y="27014"/>
                  </a:lnTo>
                  <a:lnTo>
                    <a:pt x="133808" y="39456"/>
                  </a:lnTo>
                  <a:lnTo>
                    <a:pt x="133808" y="784"/>
                  </a:lnTo>
                  <a:lnTo>
                    <a:pt x="70600" y="0"/>
                  </a:lnTo>
                  <a:close/>
                </a:path>
              </a:pathLst>
            </a:custGeom>
            <a:solidFill>
              <a:srgbClr val="00AC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218866" y="3912361"/>
              <a:ext cx="235585" cy="161925"/>
            </a:xfrm>
            <a:custGeom>
              <a:avLst/>
              <a:gdLst/>
              <a:ahLst/>
              <a:cxnLst/>
              <a:rect l="l" t="t" r="r" b="b"/>
              <a:pathLst>
                <a:path w="235585" h="161925">
                  <a:moveTo>
                    <a:pt x="171576" y="62323"/>
                  </a:moveTo>
                  <a:lnTo>
                    <a:pt x="235568" y="63108"/>
                  </a:lnTo>
                  <a:lnTo>
                    <a:pt x="234784" y="102676"/>
                  </a:lnTo>
                  <a:lnTo>
                    <a:pt x="217861" y="91803"/>
                  </a:lnTo>
                  <a:lnTo>
                    <a:pt x="147080" y="141847"/>
                  </a:lnTo>
                  <a:lnTo>
                    <a:pt x="102555" y="161343"/>
                  </a:lnTo>
                  <a:lnTo>
                    <a:pt x="65447" y="152822"/>
                  </a:lnTo>
                  <a:lnTo>
                    <a:pt x="16919" y="118818"/>
                  </a:lnTo>
                  <a:lnTo>
                    <a:pt x="0" y="80699"/>
                  </a:lnTo>
                  <a:lnTo>
                    <a:pt x="26809" y="46238"/>
                  </a:lnTo>
                  <a:lnTo>
                    <a:pt x="65932" y="21276"/>
                  </a:lnTo>
                  <a:lnTo>
                    <a:pt x="85954" y="11657"/>
                  </a:lnTo>
                  <a:lnTo>
                    <a:pt x="70600" y="0"/>
                  </a:lnTo>
                  <a:lnTo>
                    <a:pt x="133808" y="784"/>
                  </a:lnTo>
                  <a:lnTo>
                    <a:pt x="133808" y="39456"/>
                  </a:lnTo>
                  <a:lnTo>
                    <a:pt x="111842" y="27014"/>
                  </a:lnTo>
                  <a:lnTo>
                    <a:pt x="46588" y="54238"/>
                  </a:lnTo>
                  <a:lnTo>
                    <a:pt x="18894" y="71627"/>
                  </a:lnTo>
                  <a:lnTo>
                    <a:pt x="23413" y="86661"/>
                  </a:lnTo>
                  <a:lnTo>
                    <a:pt x="54798" y="106824"/>
                  </a:lnTo>
                  <a:lnTo>
                    <a:pt x="99779" y="115688"/>
                  </a:lnTo>
                  <a:lnTo>
                    <a:pt x="143993" y="103167"/>
                  </a:lnTo>
                  <a:lnTo>
                    <a:pt x="177679" y="84487"/>
                  </a:lnTo>
                  <a:lnTo>
                    <a:pt x="191076" y="74877"/>
                  </a:lnTo>
                  <a:lnTo>
                    <a:pt x="171576" y="62323"/>
                  </a:lnTo>
                  <a:close/>
                </a:path>
              </a:pathLst>
            </a:custGeom>
            <a:ln w="33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63084" y="978564"/>
              <a:ext cx="1437005" cy="1568450"/>
            </a:xfrm>
            <a:custGeom>
              <a:avLst/>
              <a:gdLst/>
              <a:ahLst/>
              <a:cxnLst/>
              <a:rect l="l" t="t" r="r" b="b"/>
              <a:pathLst>
                <a:path w="1437005" h="1568450">
                  <a:moveTo>
                    <a:pt x="1436945" y="1568285"/>
                  </a:moveTo>
                  <a:lnTo>
                    <a:pt x="0" y="1568285"/>
                  </a:lnTo>
                  <a:lnTo>
                    <a:pt x="0" y="0"/>
                  </a:lnTo>
                  <a:lnTo>
                    <a:pt x="1436945" y="0"/>
                  </a:lnTo>
                  <a:lnTo>
                    <a:pt x="1436945" y="1568285"/>
                  </a:lnTo>
                  <a:close/>
                </a:path>
              </a:pathLst>
            </a:custGeom>
            <a:ln w="219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2093" y="3616655"/>
              <a:ext cx="1458926" cy="1136740"/>
            </a:xfrm>
            <a:prstGeom prst="rect">
              <a:avLst/>
            </a:prstGeom>
          </p:spPr>
        </p:pic>
      </p:grpSp>
      <p:sp>
        <p:nvSpPr>
          <p:cNvPr id="123" name="object 123"/>
          <p:cNvSpPr txBox="1"/>
          <p:nvPr/>
        </p:nvSpPr>
        <p:spPr>
          <a:xfrm>
            <a:off x="5584524" y="4076363"/>
            <a:ext cx="1527810" cy="4025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26695">
              <a:lnSpc>
                <a:spcPct val="103200"/>
              </a:lnSpc>
              <a:spcBef>
                <a:spcPts val="85"/>
              </a:spcBef>
            </a:pPr>
            <a:r>
              <a:rPr sz="1200" b="1" dirty="0">
                <a:latin typeface="Times New Roman"/>
                <a:cs typeface="Times New Roman"/>
              </a:rPr>
              <a:t>service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network </a:t>
            </a:r>
            <a:r>
              <a:rPr sz="1200" b="1" dirty="0">
                <a:latin typeface="Times New Roman"/>
                <a:cs typeface="Times New Roman"/>
              </a:rPr>
              <a:t>(Web,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Mail,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DNS,</a:t>
            </a:r>
            <a:r>
              <a:rPr sz="1200" b="1" spc="4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etc.)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1069119" y="1579419"/>
            <a:ext cx="513080" cy="886460"/>
            <a:chOff x="1069119" y="1579419"/>
            <a:chExt cx="513080" cy="886460"/>
          </a:xfrm>
        </p:grpSpPr>
        <p:sp>
          <p:nvSpPr>
            <p:cNvPr id="125" name="object 125"/>
            <p:cNvSpPr/>
            <p:nvPr/>
          </p:nvSpPr>
          <p:spPr>
            <a:xfrm>
              <a:off x="1311434" y="1724316"/>
              <a:ext cx="257175" cy="734695"/>
            </a:xfrm>
            <a:custGeom>
              <a:avLst/>
              <a:gdLst/>
              <a:ahLst/>
              <a:cxnLst/>
              <a:rect l="l" t="t" r="r" b="b"/>
              <a:pathLst>
                <a:path w="257175" h="734694">
                  <a:moveTo>
                    <a:pt x="256742" y="0"/>
                  </a:moveTo>
                  <a:lnTo>
                    <a:pt x="0" y="149979"/>
                  </a:lnTo>
                  <a:lnTo>
                    <a:pt x="0" y="734093"/>
                  </a:lnTo>
                  <a:lnTo>
                    <a:pt x="5355" y="731692"/>
                  </a:lnTo>
                  <a:lnTo>
                    <a:pt x="54813" y="700465"/>
                  </a:lnTo>
                  <a:lnTo>
                    <a:pt x="80086" y="671272"/>
                  </a:lnTo>
                  <a:lnTo>
                    <a:pt x="84265" y="659215"/>
                  </a:lnTo>
                  <a:lnTo>
                    <a:pt x="256742" y="586916"/>
                  </a:lnTo>
                  <a:lnTo>
                    <a:pt x="25674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311434" y="1724316"/>
              <a:ext cx="257175" cy="734695"/>
            </a:xfrm>
            <a:custGeom>
              <a:avLst/>
              <a:gdLst/>
              <a:ahLst/>
              <a:cxnLst/>
              <a:rect l="l" t="t" r="r" b="b"/>
              <a:pathLst>
                <a:path w="257175" h="734694">
                  <a:moveTo>
                    <a:pt x="0" y="734093"/>
                  </a:moveTo>
                  <a:lnTo>
                    <a:pt x="0" y="149979"/>
                  </a:lnTo>
                  <a:lnTo>
                    <a:pt x="256742" y="0"/>
                  </a:lnTo>
                  <a:lnTo>
                    <a:pt x="256742" y="586916"/>
                  </a:lnTo>
                  <a:lnTo>
                    <a:pt x="84265" y="659215"/>
                  </a:lnTo>
                  <a:lnTo>
                    <a:pt x="80086" y="671272"/>
                  </a:lnTo>
                  <a:lnTo>
                    <a:pt x="54813" y="700465"/>
                  </a:lnTo>
                  <a:lnTo>
                    <a:pt x="18850" y="724887"/>
                  </a:lnTo>
                  <a:lnTo>
                    <a:pt x="0" y="734093"/>
                  </a:lnTo>
                  <a:close/>
                </a:path>
              </a:pathLst>
            </a:custGeom>
            <a:ln w="4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073564" y="1736310"/>
              <a:ext cx="222250" cy="715645"/>
            </a:xfrm>
            <a:custGeom>
              <a:avLst/>
              <a:gdLst/>
              <a:ahLst/>
              <a:cxnLst/>
              <a:rect l="l" t="t" r="r" b="b"/>
              <a:pathLst>
                <a:path w="222250" h="715644">
                  <a:moveTo>
                    <a:pt x="0" y="0"/>
                  </a:moveTo>
                  <a:lnTo>
                    <a:pt x="0" y="584113"/>
                  </a:lnTo>
                  <a:lnTo>
                    <a:pt x="222011" y="715374"/>
                  </a:lnTo>
                  <a:lnTo>
                    <a:pt x="222011" y="131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073564" y="1736310"/>
              <a:ext cx="222250" cy="715645"/>
            </a:xfrm>
            <a:custGeom>
              <a:avLst/>
              <a:gdLst/>
              <a:ahLst/>
              <a:cxnLst/>
              <a:rect l="l" t="t" r="r" b="b"/>
              <a:pathLst>
                <a:path w="222250" h="715644">
                  <a:moveTo>
                    <a:pt x="222011" y="715374"/>
                  </a:moveTo>
                  <a:lnTo>
                    <a:pt x="222011" y="131372"/>
                  </a:lnTo>
                  <a:lnTo>
                    <a:pt x="0" y="0"/>
                  </a:lnTo>
                  <a:lnTo>
                    <a:pt x="0" y="584113"/>
                  </a:lnTo>
                  <a:lnTo>
                    <a:pt x="222011" y="715374"/>
                  </a:lnTo>
                  <a:close/>
                </a:path>
              </a:pathLst>
            </a:custGeom>
            <a:ln w="83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295576" y="1867682"/>
              <a:ext cx="15875" cy="593725"/>
            </a:xfrm>
            <a:custGeom>
              <a:avLst/>
              <a:gdLst/>
              <a:ahLst/>
              <a:cxnLst/>
              <a:rect l="l" t="t" r="r" b="b"/>
              <a:pathLst>
                <a:path w="15875" h="593725">
                  <a:moveTo>
                    <a:pt x="0" y="0"/>
                  </a:moveTo>
                  <a:lnTo>
                    <a:pt x="0" y="584001"/>
                  </a:lnTo>
                  <a:lnTo>
                    <a:pt x="15857" y="593193"/>
                  </a:lnTo>
                  <a:lnTo>
                    <a:pt x="15857" y="9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295576" y="1867682"/>
              <a:ext cx="15875" cy="593725"/>
            </a:xfrm>
            <a:custGeom>
              <a:avLst/>
              <a:gdLst/>
              <a:ahLst/>
              <a:cxnLst/>
              <a:rect l="l" t="t" r="r" b="b"/>
              <a:pathLst>
                <a:path w="15875" h="593725">
                  <a:moveTo>
                    <a:pt x="0" y="584001"/>
                  </a:moveTo>
                  <a:lnTo>
                    <a:pt x="0" y="0"/>
                  </a:lnTo>
                  <a:lnTo>
                    <a:pt x="15857" y="9191"/>
                  </a:lnTo>
                  <a:lnTo>
                    <a:pt x="15857" y="593193"/>
                  </a:lnTo>
                  <a:lnTo>
                    <a:pt x="0" y="584001"/>
                  </a:lnTo>
                  <a:close/>
                </a:path>
              </a:pathLst>
            </a:custGeom>
            <a:ln w="83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073564" y="1583864"/>
              <a:ext cx="478790" cy="283845"/>
            </a:xfrm>
            <a:custGeom>
              <a:avLst/>
              <a:gdLst/>
              <a:ahLst/>
              <a:cxnLst/>
              <a:rect l="l" t="t" r="r" b="b"/>
              <a:pathLst>
                <a:path w="478790" h="283844">
                  <a:moveTo>
                    <a:pt x="256518" y="0"/>
                  </a:moveTo>
                  <a:lnTo>
                    <a:pt x="0" y="152445"/>
                  </a:lnTo>
                  <a:lnTo>
                    <a:pt x="222011" y="283818"/>
                  </a:lnTo>
                  <a:lnTo>
                    <a:pt x="478473" y="131260"/>
                  </a:lnTo>
                  <a:lnTo>
                    <a:pt x="256518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73564" y="1583864"/>
              <a:ext cx="478790" cy="283845"/>
            </a:xfrm>
            <a:custGeom>
              <a:avLst/>
              <a:gdLst/>
              <a:ahLst/>
              <a:cxnLst/>
              <a:rect l="l" t="t" r="r" b="b"/>
              <a:pathLst>
                <a:path w="478790" h="283844">
                  <a:moveTo>
                    <a:pt x="478473" y="131260"/>
                  </a:moveTo>
                  <a:lnTo>
                    <a:pt x="222011" y="283818"/>
                  </a:lnTo>
                  <a:lnTo>
                    <a:pt x="0" y="152445"/>
                  </a:lnTo>
                  <a:lnTo>
                    <a:pt x="256518" y="0"/>
                  </a:lnTo>
                  <a:lnTo>
                    <a:pt x="478473" y="131260"/>
                  </a:lnTo>
                  <a:close/>
                </a:path>
              </a:pathLst>
            </a:custGeom>
            <a:ln w="8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295576" y="1715124"/>
              <a:ext cx="273050" cy="159385"/>
            </a:xfrm>
            <a:custGeom>
              <a:avLst/>
              <a:gdLst/>
              <a:ahLst/>
              <a:cxnLst/>
              <a:rect l="l" t="t" r="r" b="b"/>
              <a:pathLst>
                <a:path w="273050" h="159385">
                  <a:moveTo>
                    <a:pt x="256462" y="0"/>
                  </a:moveTo>
                  <a:lnTo>
                    <a:pt x="0" y="152557"/>
                  </a:lnTo>
                  <a:lnTo>
                    <a:pt x="15857" y="159171"/>
                  </a:lnTo>
                  <a:lnTo>
                    <a:pt x="272600" y="9191"/>
                  </a:lnTo>
                  <a:lnTo>
                    <a:pt x="256462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295576" y="1715124"/>
              <a:ext cx="273050" cy="159385"/>
            </a:xfrm>
            <a:custGeom>
              <a:avLst/>
              <a:gdLst/>
              <a:ahLst/>
              <a:cxnLst/>
              <a:rect l="l" t="t" r="r" b="b"/>
              <a:pathLst>
                <a:path w="273050" h="159385">
                  <a:moveTo>
                    <a:pt x="256462" y="0"/>
                  </a:moveTo>
                  <a:lnTo>
                    <a:pt x="0" y="152557"/>
                  </a:lnTo>
                  <a:lnTo>
                    <a:pt x="15857" y="159171"/>
                  </a:lnTo>
                  <a:lnTo>
                    <a:pt x="272600" y="9191"/>
                  </a:lnTo>
                  <a:lnTo>
                    <a:pt x="256462" y="0"/>
                  </a:lnTo>
                  <a:close/>
                </a:path>
              </a:pathLst>
            </a:custGeom>
            <a:ln w="8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430217" y="1772515"/>
              <a:ext cx="149860" cy="627380"/>
            </a:xfrm>
            <a:custGeom>
              <a:avLst/>
              <a:gdLst/>
              <a:ahLst/>
              <a:cxnLst/>
              <a:rect l="l" t="t" r="r" b="b"/>
              <a:pathLst>
                <a:path w="149859" h="627380">
                  <a:moveTo>
                    <a:pt x="149726" y="0"/>
                  </a:moveTo>
                  <a:lnTo>
                    <a:pt x="0" y="81491"/>
                  </a:lnTo>
                  <a:lnTo>
                    <a:pt x="0" y="627157"/>
                  </a:lnTo>
                  <a:lnTo>
                    <a:pt x="149726" y="545329"/>
                  </a:lnTo>
                  <a:lnTo>
                    <a:pt x="149726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430217" y="1772515"/>
              <a:ext cx="149860" cy="627380"/>
            </a:xfrm>
            <a:custGeom>
              <a:avLst/>
              <a:gdLst/>
              <a:ahLst/>
              <a:cxnLst/>
              <a:rect l="l" t="t" r="r" b="b"/>
              <a:pathLst>
                <a:path w="149859" h="627380">
                  <a:moveTo>
                    <a:pt x="149726" y="545329"/>
                  </a:moveTo>
                  <a:lnTo>
                    <a:pt x="149726" y="0"/>
                  </a:lnTo>
                  <a:lnTo>
                    <a:pt x="0" y="81491"/>
                  </a:lnTo>
                  <a:lnTo>
                    <a:pt x="0" y="627157"/>
                  </a:lnTo>
                  <a:lnTo>
                    <a:pt x="149726" y="545329"/>
                  </a:lnTo>
                  <a:close/>
                </a:path>
              </a:pathLst>
            </a:custGeom>
            <a:ln w="4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415760" y="1846496"/>
              <a:ext cx="14604" cy="553720"/>
            </a:xfrm>
            <a:custGeom>
              <a:avLst/>
              <a:gdLst/>
              <a:ahLst/>
              <a:cxnLst/>
              <a:rect l="l" t="t" r="r" b="b"/>
              <a:pathLst>
                <a:path w="14605" h="553719">
                  <a:moveTo>
                    <a:pt x="0" y="0"/>
                  </a:moveTo>
                  <a:lnTo>
                    <a:pt x="0" y="548804"/>
                  </a:lnTo>
                  <a:lnTo>
                    <a:pt x="14457" y="553176"/>
                  </a:lnTo>
                  <a:lnTo>
                    <a:pt x="14457" y="75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415760" y="1846496"/>
              <a:ext cx="14604" cy="553720"/>
            </a:xfrm>
            <a:custGeom>
              <a:avLst/>
              <a:gdLst/>
              <a:ahLst/>
              <a:cxnLst/>
              <a:rect l="l" t="t" r="r" b="b"/>
              <a:pathLst>
                <a:path w="14605" h="553719">
                  <a:moveTo>
                    <a:pt x="0" y="548804"/>
                  </a:moveTo>
                  <a:lnTo>
                    <a:pt x="0" y="0"/>
                  </a:lnTo>
                  <a:lnTo>
                    <a:pt x="14457" y="7510"/>
                  </a:lnTo>
                  <a:lnTo>
                    <a:pt x="14457" y="553176"/>
                  </a:lnTo>
                  <a:lnTo>
                    <a:pt x="0" y="548804"/>
                  </a:lnTo>
                  <a:close/>
                </a:path>
              </a:pathLst>
            </a:custGeom>
            <a:ln w="4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395700" y="1846496"/>
              <a:ext cx="20320" cy="549275"/>
            </a:xfrm>
            <a:custGeom>
              <a:avLst/>
              <a:gdLst/>
              <a:ahLst/>
              <a:cxnLst/>
              <a:rect l="l" t="t" r="r" b="b"/>
              <a:pathLst>
                <a:path w="20319" h="549275">
                  <a:moveTo>
                    <a:pt x="20060" y="0"/>
                  </a:moveTo>
                  <a:lnTo>
                    <a:pt x="0" y="14235"/>
                  </a:lnTo>
                  <a:lnTo>
                    <a:pt x="0" y="542079"/>
                  </a:lnTo>
                  <a:lnTo>
                    <a:pt x="20060" y="548804"/>
                  </a:lnTo>
                  <a:lnTo>
                    <a:pt x="20060" y="0"/>
                  </a:lnTo>
                  <a:close/>
                </a:path>
              </a:pathLst>
            </a:custGeom>
            <a:solidFill>
              <a:srgbClr val="9E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395700" y="1846496"/>
              <a:ext cx="20320" cy="549275"/>
            </a:xfrm>
            <a:custGeom>
              <a:avLst/>
              <a:gdLst/>
              <a:ahLst/>
              <a:cxnLst/>
              <a:rect l="l" t="t" r="r" b="b"/>
              <a:pathLst>
                <a:path w="20319" h="549275">
                  <a:moveTo>
                    <a:pt x="20060" y="548804"/>
                  </a:moveTo>
                  <a:lnTo>
                    <a:pt x="20060" y="0"/>
                  </a:lnTo>
                  <a:lnTo>
                    <a:pt x="0" y="14235"/>
                  </a:lnTo>
                  <a:lnTo>
                    <a:pt x="0" y="542079"/>
                  </a:lnTo>
                  <a:lnTo>
                    <a:pt x="20060" y="548804"/>
                  </a:lnTo>
                  <a:close/>
                </a:path>
              </a:pathLst>
            </a:custGeom>
            <a:ln w="4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415760" y="1762988"/>
              <a:ext cx="164465" cy="91440"/>
            </a:xfrm>
            <a:custGeom>
              <a:avLst/>
              <a:gdLst/>
              <a:ahLst/>
              <a:cxnLst/>
              <a:rect l="l" t="t" r="r" b="b"/>
              <a:pathLst>
                <a:path w="164465" h="91439">
                  <a:moveTo>
                    <a:pt x="148269" y="0"/>
                  </a:moveTo>
                  <a:lnTo>
                    <a:pt x="0" y="83508"/>
                  </a:lnTo>
                  <a:lnTo>
                    <a:pt x="14457" y="91019"/>
                  </a:lnTo>
                  <a:lnTo>
                    <a:pt x="164183" y="9527"/>
                  </a:lnTo>
                  <a:lnTo>
                    <a:pt x="14826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295576" y="1762988"/>
              <a:ext cx="284480" cy="480695"/>
            </a:xfrm>
            <a:custGeom>
              <a:avLst/>
              <a:gdLst/>
              <a:ahLst/>
              <a:cxnLst/>
              <a:rect l="l" t="t" r="r" b="b"/>
              <a:pathLst>
                <a:path w="284480" h="480694">
                  <a:moveTo>
                    <a:pt x="268453" y="0"/>
                  </a:moveTo>
                  <a:lnTo>
                    <a:pt x="284367" y="9527"/>
                  </a:lnTo>
                  <a:lnTo>
                    <a:pt x="134641" y="91019"/>
                  </a:lnTo>
                  <a:lnTo>
                    <a:pt x="120184" y="83508"/>
                  </a:lnTo>
                  <a:lnTo>
                    <a:pt x="268453" y="0"/>
                  </a:lnTo>
                  <a:close/>
                </a:path>
                <a:path w="284480" h="480694">
                  <a:moveTo>
                    <a:pt x="0" y="468322"/>
                  </a:moveTo>
                  <a:lnTo>
                    <a:pt x="13358" y="480092"/>
                  </a:lnTo>
                  <a:lnTo>
                    <a:pt x="35030" y="470550"/>
                  </a:lnTo>
                  <a:lnTo>
                    <a:pt x="68161" y="450499"/>
                  </a:lnTo>
                  <a:lnTo>
                    <a:pt x="92332" y="419379"/>
                  </a:lnTo>
                  <a:lnTo>
                    <a:pt x="99892" y="404550"/>
                  </a:lnTo>
                  <a:lnTo>
                    <a:pt x="102701" y="398264"/>
                  </a:lnTo>
                </a:path>
              </a:pathLst>
            </a:custGeom>
            <a:ln w="4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475606" y="2147913"/>
              <a:ext cx="68580" cy="55244"/>
            </a:xfrm>
            <a:custGeom>
              <a:avLst/>
              <a:gdLst/>
              <a:ahLst/>
              <a:cxnLst/>
              <a:rect l="l" t="t" r="r" b="b"/>
              <a:pathLst>
                <a:path w="68580" h="55244">
                  <a:moveTo>
                    <a:pt x="68138" y="0"/>
                  </a:moveTo>
                  <a:lnTo>
                    <a:pt x="0" y="40353"/>
                  </a:lnTo>
                  <a:lnTo>
                    <a:pt x="0" y="54813"/>
                  </a:lnTo>
                  <a:lnTo>
                    <a:pt x="68138" y="14123"/>
                  </a:lnTo>
                  <a:lnTo>
                    <a:pt x="68138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475606" y="2147913"/>
              <a:ext cx="68580" cy="55244"/>
            </a:xfrm>
            <a:custGeom>
              <a:avLst/>
              <a:gdLst/>
              <a:ahLst/>
              <a:cxnLst/>
              <a:rect l="l" t="t" r="r" b="b"/>
              <a:pathLst>
                <a:path w="68580" h="55244">
                  <a:moveTo>
                    <a:pt x="68138" y="14123"/>
                  </a:moveTo>
                  <a:lnTo>
                    <a:pt x="68138" y="0"/>
                  </a:lnTo>
                  <a:lnTo>
                    <a:pt x="0" y="40353"/>
                  </a:lnTo>
                  <a:lnTo>
                    <a:pt x="0" y="54813"/>
                  </a:lnTo>
                  <a:lnTo>
                    <a:pt x="68138" y="14123"/>
                  </a:lnTo>
                  <a:close/>
                </a:path>
              </a:pathLst>
            </a:custGeom>
            <a:ln w="4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475606" y="2178178"/>
              <a:ext cx="68580" cy="55244"/>
            </a:xfrm>
            <a:custGeom>
              <a:avLst/>
              <a:gdLst/>
              <a:ahLst/>
              <a:cxnLst/>
              <a:rect l="l" t="t" r="r" b="b"/>
              <a:pathLst>
                <a:path w="68580" h="55244">
                  <a:moveTo>
                    <a:pt x="68138" y="0"/>
                  </a:moveTo>
                  <a:lnTo>
                    <a:pt x="0" y="40353"/>
                  </a:lnTo>
                  <a:lnTo>
                    <a:pt x="0" y="54813"/>
                  </a:lnTo>
                  <a:lnTo>
                    <a:pt x="68138" y="14235"/>
                  </a:lnTo>
                  <a:lnTo>
                    <a:pt x="68138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475606" y="2178178"/>
              <a:ext cx="68580" cy="55244"/>
            </a:xfrm>
            <a:custGeom>
              <a:avLst/>
              <a:gdLst/>
              <a:ahLst/>
              <a:cxnLst/>
              <a:rect l="l" t="t" r="r" b="b"/>
              <a:pathLst>
                <a:path w="68580" h="55244">
                  <a:moveTo>
                    <a:pt x="68138" y="14235"/>
                  </a:moveTo>
                  <a:lnTo>
                    <a:pt x="68138" y="0"/>
                  </a:lnTo>
                  <a:lnTo>
                    <a:pt x="0" y="40353"/>
                  </a:lnTo>
                  <a:lnTo>
                    <a:pt x="0" y="54813"/>
                  </a:lnTo>
                  <a:lnTo>
                    <a:pt x="68138" y="14235"/>
                  </a:lnTo>
                  <a:close/>
                </a:path>
              </a:pathLst>
            </a:custGeom>
            <a:ln w="4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475606" y="2208555"/>
              <a:ext cx="68580" cy="55244"/>
            </a:xfrm>
            <a:custGeom>
              <a:avLst/>
              <a:gdLst/>
              <a:ahLst/>
              <a:cxnLst/>
              <a:rect l="l" t="t" r="r" b="b"/>
              <a:pathLst>
                <a:path w="68580" h="55244">
                  <a:moveTo>
                    <a:pt x="68138" y="0"/>
                  </a:moveTo>
                  <a:lnTo>
                    <a:pt x="0" y="40353"/>
                  </a:lnTo>
                  <a:lnTo>
                    <a:pt x="0" y="54813"/>
                  </a:lnTo>
                  <a:lnTo>
                    <a:pt x="68138" y="14123"/>
                  </a:lnTo>
                  <a:lnTo>
                    <a:pt x="68138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475606" y="2208555"/>
              <a:ext cx="68580" cy="55244"/>
            </a:xfrm>
            <a:custGeom>
              <a:avLst/>
              <a:gdLst/>
              <a:ahLst/>
              <a:cxnLst/>
              <a:rect l="l" t="t" r="r" b="b"/>
              <a:pathLst>
                <a:path w="68580" h="55244">
                  <a:moveTo>
                    <a:pt x="68138" y="14123"/>
                  </a:moveTo>
                  <a:lnTo>
                    <a:pt x="68138" y="0"/>
                  </a:lnTo>
                  <a:lnTo>
                    <a:pt x="0" y="40353"/>
                  </a:lnTo>
                  <a:lnTo>
                    <a:pt x="0" y="54813"/>
                  </a:lnTo>
                  <a:lnTo>
                    <a:pt x="68138" y="14123"/>
                  </a:lnTo>
                  <a:close/>
                </a:path>
              </a:pathLst>
            </a:custGeom>
            <a:ln w="4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475606" y="2238820"/>
              <a:ext cx="68580" cy="54610"/>
            </a:xfrm>
            <a:custGeom>
              <a:avLst/>
              <a:gdLst/>
              <a:ahLst/>
              <a:cxnLst/>
              <a:rect l="l" t="t" r="r" b="b"/>
              <a:pathLst>
                <a:path w="68580" h="54610">
                  <a:moveTo>
                    <a:pt x="68138" y="0"/>
                  </a:moveTo>
                  <a:lnTo>
                    <a:pt x="0" y="40353"/>
                  </a:lnTo>
                  <a:lnTo>
                    <a:pt x="0" y="54589"/>
                  </a:lnTo>
                  <a:lnTo>
                    <a:pt x="68138" y="14235"/>
                  </a:lnTo>
                  <a:lnTo>
                    <a:pt x="68138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475606" y="2238820"/>
              <a:ext cx="68580" cy="54610"/>
            </a:xfrm>
            <a:custGeom>
              <a:avLst/>
              <a:gdLst/>
              <a:ahLst/>
              <a:cxnLst/>
              <a:rect l="l" t="t" r="r" b="b"/>
              <a:pathLst>
                <a:path w="68580" h="54610">
                  <a:moveTo>
                    <a:pt x="68138" y="14235"/>
                  </a:moveTo>
                  <a:lnTo>
                    <a:pt x="68138" y="0"/>
                  </a:lnTo>
                  <a:lnTo>
                    <a:pt x="0" y="40353"/>
                  </a:lnTo>
                  <a:lnTo>
                    <a:pt x="0" y="54589"/>
                  </a:lnTo>
                  <a:lnTo>
                    <a:pt x="68138" y="14235"/>
                  </a:lnTo>
                  <a:close/>
                </a:path>
              </a:pathLst>
            </a:custGeom>
            <a:ln w="4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475606" y="2269197"/>
              <a:ext cx="68580" cy="54610"/>
            </a:xfrm>
            <a:custGeom>
              <a:avLst/>
              <a:gdLst/>
              <a:ahLst/>
              <a:cxnLst/>
              <a:rect l="l" t="t" r="r" b="b"/>
              <a:pathLst>
                <a:path w="68580" h="54610">
                  <a:moveTo>
                    <a:pt x="68138" y="0"/>
                  </a:moveTo>
                  <a:lnTo>
                    <a:pt x="0" y="40353"/>
                  </a:lnTo>
                  <a:lnTo>
                    <a:pt x="0" y="54589"/>
                  </a:lnTo>
                  <a:lnTo>
                    <a:pt x="68138" y="14235"/>
                  </a:lnTo>
                  <a:lnTo>
                    <a:pt x="68138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475606" y="2269197"/>
              <a:ext cx="68580" cy="54610"/>
            </a:xfrm>
            <a:custGeom>
              <a:avLst/>
              <a:gdLst/>
              <a:ahLst/>
              <a:cxnLst/>
              <a:rect l="l" t="t" r="r" b="b"/>
              <a:pathLst>
                <a:path w="68580" h="54610">
                  <a:moveTo>
                    <a:pt x="68138" y="14235"/>
                  </a:moveTo>
                  <a:lnTo>
                    <a:pt x="68138" y="0"/>
                  </a:lnTo>
                  <a:lnTo>
                    <a:pt x="0" y="40353"/>
                  </a:lnTo>
                  <a:lnTo>
                    <a:pt x="0" y="54589"/>
                  </a:lnTo>
                  <a:lnTo>
                    <a:pt x="68138" y="14235"/>
                  </a:lnTo>
                  <a:close/>
                </a:path>
              </a:pathLst>
            </a:custGeom>
            <a:ln w="4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475606" y="2299574"/>
              <a:ext cx="68580" cy="54610"/>
            </a:xfrm>
            <a:custGeom>
              <a:avLst/>
              <a:gdLst/>
              <a:ahLst/>
              <a:cxnLst/>
              <a:rect l="l" t="t" r="r" b="b"/>
              <a:pathLst>
                <a:path w="68580" h="54610">
                  <a:moveTo>
                    <a:pt x="68138" y="0"/>
                  </a:moveTo>
                  <a:lnTo>
                    <a:pt x="0" y="40353"/>
                  </a:lnTo>
                  <a:lnTo>
                    <a:pt x="0" y="54476"/>
                  </a:lnTo>
                  <a:lnTo>
                    <a:pt x="68138" y="14123"/>
                  </a:lnTo>
                  <a:lnTo>
                    <a:pt x="68138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475606" y="2299574"/>
              <a:ext cx="68580" cy="54610"/>
            </a:xfrm>
            <a:custGeom>
              <a:avLst/>
              <a:gdLst/>
              <a:ahLst/>
              <a:cxnLst/>
              <a:rect l="l" t="t" r="r" b="b"/>
              <a:pathLst>
                <a:path w="68580" h="54610">
                  <a:moveTo>
                    <a:pt x="68138" y="14123"/>
                  </a:moveTo>
                  <a:lnTo>
                    <a:pt x="68138" y="0"/>
                  </a:lnTo>
                  <a:lnTo>
                    <a:pt x="0" y="40353"/>
                  </a:lnTo>
                  <a:lnTo>
                    <a:pt x="0" y="54476"/>
                  </a:lnTo>
                  <a:lnTo>
                    <a:pt x="68138" y="14123"/>
                  </a:lnTo>
                  <a:close/>
                </a:path>
              </a:pathLst>
            </a:custGeom>
            <a:ln w="4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434364" y="1958365"/>
              <a:ext cx="138430" cy="212725"/>
            </a:xfrm>
            <a:custGeom>
              <a:avLst/>
              <a:gdLst/>
              <a:ahLst/>
              <a:cxnLst/>
              <a:rect l="l" t="t" r="r" b="b"/>
              <a:pathLst>
                <a:path w="138430" h="212725">
                  <a:moveTo>
                    <a:pt x="138070" y="0"/>
                  </a:moveTo>
                  <a:lnTo>
                    <a:pt x="0" y="78464"/>
                  </a:lnTo>
                  <a:lnTo>
                    <a:pt x="0" y="212303"/>
                  </a:lnTo>
                  <a:lnTo>
                    <a:pt x="138070" y="134735"/>
                  </a:lnTo>
                  <a:lnTo>
                    <a:pt x="138070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073564" y="1762988"/>
              <a:ext cx="506730" cy="641350"/>
            </a:xfrm>
            <a:custGeom>
              <a:avLst/>
              <a:gdLst/>
              <a:ahLst/>
              <a:cxnLst/>
              <a:rect l="l" t="t" r="r" b="b"/>
              <a:pathLst>
                <a:path w="506730" h="641350">
                  <a:moveTo>
                    <a:pt x="498870" y="330112"/>
                  </a:moveTo>
                  <a:lnTo>
                    <a:pt x="498870" y="195377"/>
                  </a:lnTo>
                  <a:lnTo>
                    <a:pt x="360799" y="273841"/>
                  </a:lnTo>
                  <a:lnTo>
                    <a:pt x="360799" y="407680"/>
                  </a:lnTo>
                  <a:lnTo>
                    <a:pt x="498870" y="330112"/>
                  </a:lnTo>
                  <a:close/>
                </a:path>
                <a:path w="506730" h="641350">
                  <a:moveTo>
                    <a:pt x="0" y="0"/>
                  </a:moveTo>
                  <a:lnTo>
                    <a:pt x="0" y="0"/>
                  </a:lnTo>
                  <a:lnTo>
                    <a:pt x="217842" y="125543"/>
                  </a:lnTo>
                </a:path>
                <a:path w="506730" h="641350">
                  <a:moveTo>
                    <a:pt x="323032" y="410258"/>
                  </a:moveTo>
                  <a:lnTo>
                    <a:pt x="359118" y="428529"/>
                  </a:lnTo>
                  <a:lnTo>
                    <a:pt x="506379" y="341994"/>
                  </a:lnTo>
                </a:path>
                <a:path w="506730" h="641350">
                  <a:moveTo>
                    <a:pt x="362480" y="302537"/>
                  </a:moveTo>
                  <a:lnTo>
                    <a:pt x="362480" y="302537"/>
                  </a:lnTo>
                  <a:lnTo>
                    <a:pt x="497189" y="229901"/>
                  </a:lnTo>
                </a:path>
                <a:path w="506730" h="641350">
                  <a:moveTo>
                    <a:pt x="380075" y="277204"/>
                  </a:moveTo>
                  <a:lnTo>
                    <a:pt x="380075" y="277204"/>
                  </a:lnTo>
                  <a:lnTo>
                    <a:pt x="481836" y="224072"/>
                  </a:lnTo>
                </a:path>
                <a:path w="506730" h="641350">
                  <a:moveTo>
                    <a:pt x="362480" y="340312"/>
                  </a:moveTo>
                  <a:lnTo>
                    <a:pt x="362480" y="340312"/>
                  </a:lnTo>
                  <a:lnTo>
                    <a:pt x="497189" y="266107"/>
                  </a:lnTo>
                </a:path>
                <a:path w="506730" h="641350">
                  <a:moveTo>
                    <a:pt x="362480" y="376518"/>
                  </a:moveTo>
                  <a:lnTo>
                    <a:pt x="362480" y="376518"/>
                  </a:lnTo>
                  <a:lnTo>
                    <a:pt x="498870" y="300856"/>
                  </a:lnTo>
                </a:path>
                <a:path w="506730" h="641350">
                  <a:moveTo>
                    <a:pt x="321351" y="99426"/>
                  </a:moveTo>
                  <a:lnTo>
                    <a:pt x="321351" y="99426"/>
                  </a:lnTo>
                  <a:lnTo>
                    <a:pt x="285163" y="118818"/>
                  </a:lnTo>
                </a:path>
                <a:path w="506730" h="641350">
                  <a:moveTo>
                    <a:pt x="281834" y="134174"/>
                  </a:moveTo>
                  <a:lnTo>
                    <a:pt x="286833" y="131372"/>
                  </a:lnTo>
                  <a:lnTo>
                    <a:pt x="296023" y="123862"/>
                  </a:lnTo>
                  <a:lnTo>
                    <a:pt x="301850" y="118033"/>
                  </a:lnTo>
                  <a:lnTo>
                    <a:pt x="302747" y="109626"/>
                  </a:lnTo>
                </a:path>
                <a:path w="506730" h="641350">
                  <a:moveTo>
                    <a:pt x="282664" y="163430"/>
                  </a:moveTo>
                  <a:lnTo>
                    <a:pt x="291922" y="156482"/>
                  </a:lnTo>
                  <a:lnTo>
                    <a:pt x="297264" y="151983"/>
                  </a:lnTo>
                  <a:lnTo>
                    <a:pt x="300718" y="147967"/>
                  </a:lnTo>
                  <a:lnTo>
                    <a:pt x="304316" y="142469"/>
                  </a:lnTo>
                  <a:lnTo>
                    <a:pt x="311259" y="131939"/>
                  </a:lnTo>
                  <a:lnTo>
                    <a:pt x="317246" y="120359"/>
                  </a:lnTo>
                  <a:lnTo>
                    <a:pt x="321447" y="111006"/>
                  </a:lnTo>
                  <a:lnTo>
                    <a:pt x="323032" y="107160"/>
                  </a:lnTo>
                </a:path>
                <a:path w="506730" h="641350">
                  <a:moveTo>
                    <a:pt x="282664" y="197843"/>
                  </a:moveTo>
                  <a:lnTo>
                    <a:pt x="291922" y="190518"/>
                  </a:lnTo>
                  <a:lnTo>
                    <a:pt x="297264" y="185905"/>
                  </a:lnTo>
                  <a:lnTo>
                    <a:pt x="321447" y="144742"/>
                  </a:lnTo>
                  <a:lnTo>
                    <a:pt x="323032" y="140900"/>
                  </a:lnTo>
                </a:path>
                <a:path w="506730" h="641350">
                  <a:moveTo>
                    <a:pt x="282664" y="232367"/>
                  </a:moveTo>
                  <a:lnTo>
                    <a:pt x="291922" y="225030"/>
                  </a:lnTo>
                  <a:lnTo>
                    <a:pt x="297264" y="220331"/>
                  </a:lnTo>
                  <a:lnTo>
                    <a:pt x="300718" y="216242"/>
                  </a:lnTo>
                  <a:lnTo>
                    <a:pt x="304316" y="210733"/>
                  </a:lnTo>
                  <a:lnTo>
                    <a:pt x="311259" y="200139"/>
                  </a:lnTo>
                  <a:lnTo>
                    <a:pt x="317246" y="188525"/>
                  </a:lnTo>
                  <a:lnTo>
                    <a:pt x="321447" y="179160"/>
                  </a:lnTo>
                  <a:lnTo>
                    <a:pt x="323032" y="175312"/>
                  </a:lnTo>
                </a:path>
                <a:path w="506730" h="641350">
                  <a:moveTo>
                    <a:pt x="282664" y="266107"/>
                  </a:moveTo>
                  <a:lnTo>
                    <a:pt x="291922" y="258718"/>
                  </a:lnTo>
                  <a:lnTo>
                    <a:pt x="297264" y="254071"/>
                  </a:lnTo>
                  <a:lnTo>
                    <a:pt x="321447" y="213557"/>
                  </a:lnTo>
                  <a:lnTo>
                    <a:pt x="323032" y="209837"/>
                  </a:lnTo>
                </a:path>
                <a:path w="506730" h="641350">
                  <a:moveTo>
                    <a:pt x="282664" y="300856"/>
                  </a:moveTo>
                  <a:lnTo>
                    <a:pt x="291922" y="293324"/>
                  </a:lnTo>
                  <a:lnTo>
                    <a:pt x="297264" y="288526"/>
                  </a:lnTo>
                  <a:lnTo>
                    <a:pt x="300718" y="284399"/>
                  </a:lnTo>
                  <a:lnTo>
                    <a:pt x="304316" y="278886"/>
                  </a:lnTo>
                  <a:lnTo>
                    <a:pt x="311259" y="268450"/>
                  </a:lnTo>
                  <a:lnTo>
                    <a:pt x="317246" y="256859"/>
                  </a:lnTo>
                  <a:lnTo>
                    <a:pt x="321447" y="247454"/>
                  </a:lnTo>
                  <a:lnTo>
                    <a:pt x="323032" y="243576"/>
                  </a:lnTo>
                </a:path>
                <a:path w="506730" h="641350">
                  <a:moveTo>
                    <a:pt x="282664" y="334483"/>
                  </a:moveTo>
                  <a:lnTo>
                    <a:pt x="291922" y="326966"/>
                  </a:lnTo>
                  <a:lnTo>
                    <a:pt x="297264" y="322265"/>
                  </a:lnTo>
                  <a:lnTo>
                    <a:pt x="321447" y="281758"/>
                  </a:lnTo>
                  <a:lnTo>
                    <a:pt x="323032" y="277989"/>
                  </a:lnTo>
                </a:path>
                <a:path w="506730" h="641350">
                  <a:moveTo>
                    <a:pt x="282664" y="368223"/>
                  </a:moveTo>
                  <a:lnTo>
                    <a:pt x="291922" y="361146"/>
                  </a:lnTo>
                  <a:lnTo>
                    <a:pt x="297264" y="356580"/>
                  </a:lnTo>
                  <a:lnTo>
                    <a:pt x="300718" y="352539"/>
                  </a:lnTo>
                  <a:lnTo>
                    <a:pt x="304316" y="347038"/>
                  </a:lnTo>
                  <a:lnTo>
                    <a:pt x="311259" y="336603"/>
                  </a:lnTo>
                  <a:lnTo>
                    <a:pt x="317246" y="325012"/>
                  </a:lnTo>
                  <a:lnTo>
                    <a:pt x="321447" y="315606"/>
                  </a:lnTo>
                  <a:lnTo>
                    <a:pt x="323032" y="311729"/>
                  </a:lnTo>
                </a:path>
                <a:path w="506730" h="641350">
                  <a:moveTo>
                    <a:pt x="282664" y="402636"/>
                  </a:moveTo>
                  <a:lnTo>
                    <a:pt x="291922" y="395118"/>
                  </a:lnTo>
                  <a:lnTo>
                    <a:pt x="297264" y="390418"/>
                  </a:lnTo>
                  <a:lnTo>
                    <a:pt x="321447" y="349248"/>
                  </a:lnTo>
                  <a:lnTo>
                    <a:pt x="323032" y="345356"/>
                  </a:lnTo>
                </a:path>
                <a:path w="506730" h="641350">
                  <a:moveTo>
                    <a:pt x="282664" y="436375"/>
                  </a:moveTo>
                  <a:lnTo>
                    <a:pt x="291922" y="429298"/>
                  </a:lnTo>
                  <a:lnTo>
                    <a:pt x="297264" y="424732"/>
                  </a:lnTo>
                  <a:lnTo>
                    <a:pt x="300718" y="420691"/>
                  </a:lnTo>
                  <a:lnTo>
                    <a:pt x="304316" y="415190"/>
                  </a:lnTo>
                  <a:lnTo>
                    <a:pt x="311259" y="404755"/>
                  </a:lnTo>
                  <a:lnTo>
                    <a:pt x="317246" y="393164"/>
                  </a:lnTo>
                  <a:lnTo>
                    <a:pt x="321447" y="383759"/>
                  </a:lnTo>
                  <a:lnTo>
                    <a:pt x="323032" y="379881"/>
                  </a:lnTo>
                </a:path>
                <a:path w="506730" h="641350">
                  <a:moveTo>
                    <a:pt x="282664" y="470900"/>
                  </a:moveTo>
                  <a:lnTo>
                    <a:pt x="291922" y="463381"/>
                  </a:lnTo>
                  <a:lnTo>
                    <a:pt x="297264" y="458668"/>
                  </a:lnTo>
                  <a:lnTo>
                    <a:pt x="321447" y="418157"/>
                  </a:lnTo>
                  <a:lnTo>
                    <a:pt x="323032" y="414405"/>
                  </a:lnTo>
                </a:path>
                <a:path w="506730" h="641350">
                  <a:moveTo>
                    <a:pt x="282664" y="504528"/>
                  </a:moveTo>
                  <a:lnTo>
                    <a:pt x="291922" y="497450"/>
                  </a:lnTo>
                  <a:lnTo>
                    <a:pt x="297264" y="492884"/>
                  </a:lnTo>
                  <a:lnTo>
                    <a:pt x="300718" y="488843"/>
                  </a:lnTo>
                  <a:lnTo>
                    <a:pt x="304316" y="483342"/>
                  </a:lnTo>
                  <a:lnTo>
                    <a:pt x="311259" y="472907"/>
                  </a:lnTo>
                  <a:lnTo>
                    <a:pt x="317246" y="461316"/>
                  </a:lnTo>
                  <a:lnTo>
                    <a:pt x="321447" y="451911"/>
                  </a:lnTo>
                  <a:lnTo>
                    <a:pt x="323032" y="448033"/>
                  </a:lnTo>
                </a:path>
                <a:path w="506730" h="641350">
                  <a:moveTo>
                    <a:pt x="282664" y="539052"/>
                  </a:moveTo>
                  <a:lnTo>
                    <a:pt x="291922" y="531533"/>
                  </a:lnTo>
                  <a:lnTo>
                    <a:pt x="297264" y="526820"/>
                  </a:lnTo>
                  <a:lnTo>
                    <a:pt x="321447" y="485663"/>
                  </a:lnTo>
                  <a:lnTo>
                    <a:pt x="323032" y="481773"/>
                  </a:lnTo>
                </a:path>
                <a:path w="506730" h="641350">
                  <a:moveTo>
                    <a:pt x="282664" y="572680"/>
                  </a:moveTo>
                  <a:lnTo>
                    <a:pt x="291922" y="565667"/>
                  </a:lnTo>
                  <a:lnTo>
                    <a:pt x="297264" y="561134"/>
                  </a:lnTo>
                  <a:lnTo>
                    <a:pt x="300718" y="557106"/>
                  </a:lnTo>
                  <a:lnTo>
                    <a:pt x="304316" y="551607"/>
                  </a:lnTo>
                  <a:lnTo>
                    <a:pt x="311259" y="541107"/>
                  </a:lnTo>
                  <a:lnTo>
                    <a:pt x="317246" y="529482"/>
                  </a:lnTo>
                  <a:lnTo>
                    <a:pt x="321447" y="520065"/>
                  </a:lnTo>
                  <a:lnTo>
                    <a:pt x="323032" y="516185"/>
                  </a:lnTo>
                </a:path>
                <a:path w="506730" h="641350">
                  <a:moveTo>
                    <a:pt x="282664" y="607204"/>
                  </a:moveTo>
                  <a:lnTo>
                    <a:pt x="291922" y="599685"/>
                  </a:lnTo>
                  <a:lnTo>
                    <a:pt x="297264" y="594972"/>
                  </a:lnTo>
                  <a:lnTo>
                    <a:pt x="321447" y="554477"/>
                  </a:lnTo>
                  <a:lnTo>
                    <a:pt x="323032" y="550710"/>
                  </a:lnTo>
                </a:path>
                <a:path w="506730" h="641350">
                  <a:moveTo>
                    <a:pt x="282664" y="640832"/>
                  </a:moveTo>
                  <a:lnTo>
                    <a:pt x="291922" y="633819"/>
                  </a:lnTo>
                  <a:lnTo>
                    <a:pt x="297264" y="629287"/>
                  </a:lnTo>
                  <a:lnTo>
                    <a:pt x="300718" y="625258"/>
                  </a:lnTo>
                  <a:lnTo>
                    <a:pt x="304316" y="619759"/>
                  </a:lnTo>
                  <a:lnTo>
                    <a:pt x="311259" y="609324"/>
                  </a:lnTo>
                  <a:lnTo>
                    <a:pt x="317246" y="597733"/>
                  </a:lnTo>
                  <a:lnTo>
                    <a:pt x="321447" y="588327"/>
                  </a:lnTo>
                  <a:lnTo>
                    <a:pt x="323032" y="584450"/>
                  </a:lnTo>
                </a:path>
                <a:path w="506730" h="641350">
                  <a:moveTo>
                    <a:pt x="390386" y="161749"/>
                  </a:moveTo>
                  <a:lnTo>
                    <a:pt x="391955" y="161749"/>
                  </a:lnTo>
                  <a:lnTo>
                    <a:pt x="393636" y="160068"/>
                  </a:lnTo>
                  <a:lnTo>
                    <a:pt x="393636" y="158386"/>
                  </a:lnTo>
                  <a:lnTo>
                    <a:pt x="393636" y="157489"/>
                  </a:lnTo>
                  <a:lnTo>
                    <a:pt x="391955" y="155920"/>
                  </a:lnTo>
                  <a:lnTo>
                    <a:pt x="390386" y="155920"/>
                  </a:lnTo>
                  <a:lnTo>
                    <a:pt x="387808" y="155920"/>
                  </a:lnTo>
                  <a:lnTo>
                    <a:pt x="386127" y="157489"/>
                  </a:lnTo>
                  <a:lnTo>
                    <a:pt x="386127" y="158386"/>
                  </a:lnTo>
                  <a:lnTo>
                    <a:pt x="386127" y="160068"/>
                  </a:lnTo>
                  <a:lnTo>
                    <a:pt x="387808" y="161749"/>
                  </a:lnTo>
                  <a:lnTo>
                    <a:pt x="390386" y="161749"/>
                  </a:lnTo>
                  <a:close/>
                </a:path>
              </a:pathLst>
            </a:custGeom>
            <a:ln w="4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449381" y="1802780"/>
              <a:ext cx="114300" cy="137795"/>
            </a:xfrm>
            <a:custGeom>
              <a:avLst/>
              <a:gdLst/>
              <a:ahLst/>
              <a:cxnLst/>
              <a:rect l="l" t="t" r="r" b="b"/>
              <a:pathLst>
                <a:path w="114300" h="137794">
                  <a:moveTo>
                    <a:pt x="113863" y="0"/>
                  </a:moveTo>
                  <a:lnTo>
                    <a:pt x="0" y="62323"/>
                  </a:lnTo>
                  <a:lnTo>
                    <a:pt x="0" y="137201"/>
                  </a:lnTo>
                  <a:lnTo>
                    <a:pt x="113863" y="74877"/>
                  </a:lnTo>
                  <a:lnTo>
                    <a:pt x="113863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449381" y="1802780"/>
              <a:ext cx="114300" cy="257810"/>
            </a:xfrm>
            <a:custGeom>
              <a:avLst/>
              <a:gdLst/>
              <a:ahLst/>
              <a:cxnLst/>
              <a:rect l="l" t="t" r="r" b="b"/>
              <a:pathLst>
                <a:path w="114300" h="257810">
                  <a:moveTo>
                    <a:pt x="113863" y="74877"/>
                  </a:moveTo>
                  <a:lnTo>
                    <a:pt x="113863" y="0"/>
                  </a:lnTo>
                  <a:lnTo>
                    <a:pt x="0" y="62323"/>
                  </a:lnTo>
                  <a:lnTo>
                    <a:pt x="0" y="137201"/>
                  </a:lnTo>
                  <a:lnTo>
                    <a:pt x="113863" y="74877"/>
                  </a:lnTo>
                  <a:close/>
                </a:path>
                <a:path w="114300" h="257810">
                  <a:moveTo>
                    <a:pt x="108596" y="219589"/>
                  </a:moveTo>
                  <a:lnTo>
                    <a:pt x="108596" y="205353"/>
                  </a:lnTo>
                  <a:lnTo>
                    <a:pt x="41466" y="243240"/>
                  </a:lnTo>
                  <a:lnTo>
                    <a:pt x="41466" y="257476"/>
                  </a:lnTo>
                  <a:lnTo>
                    <a:pt x="108596" y="219589"/>
                  </a:lnTo>
                  <a:close/>
                </a:path>
              </a:pathLst>
            </a:custGeom>
            <a:ln w="4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491744" y="1920477"/>
              <a:ext cx="43180" cy="52069"/>
            </a:xfrm>
            <a:custGeom>
              <a:avLst/>
              <a:gdLst/>
              <a:ahLst/>
              <a:cxnLst/>
              <a:rect l="l" t="t" r="r" b="b"/>
              <a:pathLst>
                <a:path w="43180" h="52069">
                  <a:moveTo>
                    <a:pt x="42810" y="0"/>
                  </a:moveTo>
                  <a:lnTo>
                    <a:pt x="0" y="23651"/>
                  </a:lnTo>
                  <a:lnTo>
                    <a:pt x="0" y="51562"/>
                  </a:lnTo>
                  <a:lnTo>
                    <a:pt x="42810" y="28695"/>
                  </a:lnTo>
                  <a:lnTo>
                    <a:pt x="42810" y="0"/>
                  </a:lnTo>
                  <a:close/>
                </a:path>
              </a:pathLst>
            </a:custGeom>
            <a:solidFill>
              <a:srgbClr val="C3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446916" y="1817801"/>
              <a:ext cx="109855" cy="388620"/>
            </a:xfrm>
            <a:custGeom>
              <a:avLst/>
              <a:gdLst/>
              <a:ahLst/>
              <a:cxnLst/>
              <a:rect l="l" t="t" r="r" b="b"/>
              <a:pathLst>
                <a:path w="109855" h="388619">
                  <a:moveTo>
                    <a:pt x="87639" y="131372"/>
                  </a:moveTo>
                  <a:lnTo>
                    <a:pt x="87639" y="102676"/>
                  </a:lnTo>
                  <a:lnTo>
                    <a:pt x="44828" y="126328"/>
                  </a:lnTo>
                  <a:lnTo>
                    <a:pt x="44828" y="154239"/>
                  </a:lnTo>
                  <a:lnTo>
                    <a:pt x="87639" y="131372"/>
                  </a:lnTo>
                  <a:close/>
                </a:path>
                <a:path w="109855" h="388619">
                  <a:moveTo>
                    <a:pt x="47293" y="91019"/>
                  </a:moveTo>
                  <a:lnTo>
                    <a:pt x="48974" y="91019"/>
                  </a:lnTo>
                  <a:lnTo>
                    <a:pt x="50655" y="89337"/>
                  </a:lnTo>
                  <a:lnTo>
                    <a:pt x="50655" y="88553"/>
                  </a:lnTo>
                  <a:lnTo>
                    <a:pt x="50655" y="86871"/>
                  </a:lnTo>
                  <a:lnTo>
                    <a:pt x="48974" y="85190"/>
                  </a:lnTo>
                  <a:lnTo>
                    <a:pt x="47293" y="85190"/>
                  </a:lnTo>
                  <a:lnTo>
                    <a:pt x="44828" y="85190"/>
                  </a:lnTo>
                  <a:lnTo>
                    <a:pt x="42810" y="86871"/>
                  </a:lnTo>
                  <a:lnTo>
                    <a:pt x="42810" y="88553"/>
                  </a:lnTo>
                  <a:lnTo>
                    <a:pt x="42810" y="89337"/>
                  </a:lnTo>
                  <a:lnTo>
                    <a:pt x="44828" y="91019"/>
                  </a:lnTo>
                  <a:lnTo>
                    <a:pt x="47293" y="91019"/>
                  </a:lnTo>
                  <a:close/>
                </a:path>
                <a:path w="109855" h="388619">
                  <a:moveTo>
                    <a:pt x="59845" y="85190"/>
                  </a:moveTo>
                  <a:lnTo>
                    <a:pt x="61526" y="85190"/>
                  </a:lnTo>
                  <a:lnTo>
                    <a:pt x="63207" y="84405"/>
                  </a:lnTo>
                  <a:lnTo>
                    <a:pt x="63207" y="82724"/>
                  </a:lnTo>
                  <a:lnTo>
                    <a:pt x="63207" y="81042"/>
                  </a:lnTo>
                  <a:lnTo>
                    <a:pt x="61526" y="79361"/>
                  </a:lnTo>
                  <a:lnTo>
                    <a:pt x="59845" y="79361"/>
                  </a:lnTo>
                  <a:lnTo>
                    <a:pt x="57268" y="79361"/>
                  </a:lnTo>
                  <a:lnTo>
                    <a:pt x="55699" y="81042"/>
                  </a:lnTo>
                  <a:lnTo>
                    <a:pt x="55699" y="82724"/>
                  </a:lnTo>
                  <a:lnTo>
                    <a:pt x="55699" y="84405"/>
                  </a:lnTo>
                  <a:lnTo>
                    <a:pt x="57268" y="85190"/>
                  </a:lnTo>
                  <a:lnTo>
                    <a:pt x="59845" y="85190"/>
                  </a:lnTo>
                  <a:close/>
                </a:path>
                <a:path w="109855" h="388619">
                  <a:moveTo>
                    <a:pt x="71500" y="79361"/>
                  </a:moveTo>
                  <a:lnTo>
                    <a:pt x="73966" y="79361"/>
                  </a:lnTo>
                  <a:lnTo>
                    <a:pt x="75647" y="78240"/>
                  </a:lnTo>
                  <a:lnTo>
                    <a:pt x="75647" y="76559"/>
                  </a:lnTo>
                  <a:lnTo>
                    <a:pt x="75647" y="74877"/>
                  </a:lnTo>
                  <a:lnTo>
                    <a:pt x="73966" y="74093"/>
                  </a:lnTo>
                  <a:lnTo>
                    <a:pt x="71500" y="74093"/>
                  </a:lnTo>
                  <a:lnTo>
                    <a:pt x="69819" y="74093"/>
                  </a:lnTo>
                  <a:lnTo>
                    <a:pt x="68138" y="74877"/>
                  </a:lnTo>
                  <a:lnTo>
                    <a:pt x="68138" y="76559"/>
                  </a:lnTo>
                  <a:lnTo>
                    <a:pt x="68138" y="78240"/>
                  </a:lnTo>
                  <a:lnTo>
                    <a:pt x="69819" y="79361"/>
                  </a:lnTo>
                  <a:lnTo>
                    <a:pt x="71500" y="79361"/>
                  </a:lnTo>
                  <a:close/>
                </a:path>
                <a:path w="109855" h="388619">
                  <a:moveTo>
                    <a:pt x="102656" y="60754"/>
                  </a:moveTo>
                  <a:lnTo>
                    <a:pt x="105122" y="60754"/>
                  </a:lnTo>
                  <a:lnTo>
                    <a:pt x="106803" y="59072"/>
                  </a:lnTo>
                  <a:lnTo>
                    <a:pt x="106803" y="57391"/>
                  </a:lnTo>
                  <a:lnTo>
                    <a:pt x="106803" y="56494"/>
                  </a:lnTo>
                  <a:lnTo>
                    <a:pt x="105122" y="54813"/>
                  </a:lnTo>
                  <a:lnTo>
                    <a:pt x="102656" y="54813"/>
                  </a:lnTo>
                  <a:lnTo>
                    <a:pt x="100975" y="54813"/>
                  </a:lnTo>
                  <a:lnTo>
                    <a:pt x="99294" y="56494"/>
                  </a:lnTo>
                  <a:lnTo>
                    <a:pt x="99294" y="57391"/>
                  </a:lnTo>
                  <a:lnTo>
                    <a:pt x="99294" y="59072"/>
                  </a:lnTo>
                  <a:lnTo>
                    <a:pt x="100975" y="60754"/>
                  </a:lnTo>
                  <a:lnTo>
                    <a:pt x="102656" y="60754"/>
                  </a:lnTo>
                  <a:close/>
                </a:path>
                <a:path w="109855" h="388619">
                  <a:moveTo>
                    <a:pt x="33621" y="48199"/>
                  </a:moveTo>
                  <a:lnTo>
                    <a:pt x="33621" y="42931"/>
                  </a:lnTo>
                  <a:lnTo>
                    <a:pt x="11094" y="54813"/>
                  </a:lnTo>
                  <a:lnTo>
                    <a:pt x="11094" y="60754"/>
                  </a:lnTo>
                  <a:lnTo>
                    <a:pt x="33621" y="48199"/>
                  </a:lnTo>
                  <a:close/>
                </a:path>
                <a:path w="109855" h="388619">
                  <a:moveTo>
                    <a:pt x="109380" y="5044"/>
                  </a:moveTo>
                  <a:lnTo>
                    <a:pt x="109380" y="0"/>
                  </a:lnTo>
                  <a:lnTo>
                    <a:pt x="86854" y="11769"/>
                  </a:lnTo>
                  <a:lnTo>
                    <a:pt x="86854" y="17822"/>
                  </a:lnTo>
                  <a:lnTo>
                    <a:pt x="109380" y="5044"/>
                  </a:lnTo>
                  <a:close/>
                </a:path>
                <a:path w="109855" h="388619">
                  <a:moveTo>
                    <a:pt x="74863" y="36205"/>
                  </a:moveTo>
                  <a:lnTo>
                    <a:pt x="78449" y="36205"/>
                  </a:lnTo>
                  <a:lnTo>
                    <a:pt x="81811" y="32843"/>
                  </a:lnTo>
                  <a:lnTo>
                    <a:pt x="81811" y="28695"/>
                  </a:lnTo>
                  <a:lnTo>
                    <a:pt x="81811" y="25332"/>
                  </a:lnTo>
                  <a:lnTo>
                    <a:pt x="78449" y="22082"/>
                  </a:lnTo>
                  <a:lnTo>
                    <a:pt x="74863" y="22082"/>
                  </a:lnTo>
                  <a:lnTo>
                    <a:pt x="71500" y="22082"/>
                  </a:lnTo>
                  <a:lnTo>
                    <a:pt x="68138" y="25332"/>
                  </a:lnTo>
                  <a:lnTo>
                    <a:pt x="68138" y="28695"/>
                  </a:lnTo>
                  <a:lnTo>
                    <a:pt x="68138" y="32843"/>
                  </a:lnTo>
                  <a:lnTo>
                    <a:pt x="71500" y="36205"/>
                  </a:lnTo>
                  <a:lnTo>
                    <a:pt x="74863" y="36205"/>
                  </a:lnTo>
                  <a:close/>
                </a:path>
                <a:path w="109855" h="388619">
                  <a:moveTo>
                    <a:pt x="52336" y="48984"/>
                  </a:moveTo>
                  <a:lnTo>
                    <a:pt x="55699" y="48984"/>
                  </a:lnTo>
                  <a:lnTo>
                    <a:pt x="58949" y="45733"/>
                  </a:lnTo>
                  <a:lnTo>
                    <a:pt x="58949" y="41250"/>
                  </a:lnTo>
                  <a:lnTo>
                    <a:pt x="58949" y="37102"/>
                  </a:lnTo>
                  <a:lnTo>
                    <a:pt x="55699" y="34524"/>
                  </a:lnTo>
                  <a:lnTo>
                    <a:pt x="52336" y="34524"/>
                  </a:lnTo>
                  <a:lnTo>
                    <a:pt x="48974" y="34524"/>
                  </a:lnTo>
                  <a:lnTo>
                    <a:pt x="45612" y="37102"/>
                  </a:lnTo>
                  <a:lnTo>
                    <a:pt x="45612" y="41250"/>
                  </a:lnTo>
                  <a:lnTo>
                    <a:pt x="45612" y="45733"/>
                  </a:lnTo>
                  <a:lnTo>
                    <a:pt x="48974" y="48984"/>
                  </a:lnTo>
                  <a:lnTo>
                    <a:pt x="52336" y="48984"/>
                  </a:lnTo>
                  <a:close/>
                </a:path>
                <a:path w="109855" h="388619">
                  <a:moveTo>
                    <a:pt x="6724" y="388176"/>
                  </a:moveTo>
                  <a:lnTo>
                    <a:pt x="10310" y="388176"/>
                  </a:lnTo>
                  <a:lnTo>
                    <a:pt x="13672" y="384925"/>
                  </a:lnTo>
                  <a:lnTo>
                    <a:pt x="13672" y="380666"/>
                  </a:lnTo>
                  <a:lnTo>
                    <a:pt x="13672" y="377079"/>
                  </a:lnTo>
                  <a:lnTo>
                    <a:pt x="10310" y="373716"/>
                  </a:lnTo>
                  <a:lnTo>
                    <a:pt x="6724" y="373716"/>
                  </a:lnTo>
                  <a:lnTo>
                    <a:pt x="3362" y="373716"/>
                  </a:lnTo>
                  <a:lnTo>
                    <a:pt x="0" y="377079"/>
                  </a:lnTo>
                  <a:lnTo>
                    <a:pt x="0" y="380666"/>
                  </a:lnTo>
                  <a:lnTo>
                    <a:pt x="0" y="384925"/>
                  </a:lnTo>
                  <a:lnTo>
                    <a:pt x="3362" y="388176"/>
                  </a:lnTo>
                  <a:lnTo>
                    <a:pt x="6724" y="388176"/>
                  </a:lnTo>
                  <a:close/>
                </a:path>
              </a:pathLst>
            </a:custGeom>
            <a:ln w="4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1" name="object 161"/>
          <p:cNvSpPr txBox="1"/>
          <p:nvPr/>
        </p:nvSpPr>
        <p:spPr>
          <a:xfrm>
            <a:off x="7984962" y="2204195"/>
            <a:ext cx="104139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50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2" name="object 162"/>
          <p:cNvSpPr/>
          <p:nvPr/>
        </p:nvSpPr>
        <p:spPr>
          <a:xfrm>
            <a:off x="7941403" y="2225257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5" h="202564">
                <a:moveTo>
                  <a:pt x="202063" y="201990"/>
                </a:moveTo>
                <a:lnTo>
                  <a:pt x="0" y="201990"/>
                </a:lnTo>
                <a:lnTo>
                  <a:pt x="0" y="0"/>
                </a:lnTo>
                <a:lnTo>
                  <a:pt x="202063" y="0"/>
                </a:lnTo>
                <a:lnTo>
                  <a:pt x="202063" y="201990"/>
                </a:lnTo>
                <a:close/>
              </a:path>
            </a:pathLst>
          </a:custGeom>
          <a:ln w="100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 txBox="1"/>
          <p:nvPr/>
        </p:nvSpPr>
        <p:spPr>
          <a:xfrm>
            <a:off x="5826042" y="3438333"/>
            <a:ext cx="104139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5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2618017" y="1951538"/>
            <a:ext cx="104139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5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2574457" y="1973721"/>
            <a:ext cx="201930" cy="202565"/>
          </a:xfrm>
          <a:custGeom>
            <a:avLst/>
            <a:gdLst/>
            <a:ahLst/>
            <a:cxnLst/>
            <a:rect l="l" t="t" r="r" b="b"/>
            <a:pathLst>
              <a:path w="201930" h="202564">
                <a:moveTo>
                  <a:pt x="201726" y="201990"/>
                </a:moveTo>
                <a:lnTo>
                  <a:pt x="0" y="201990"/>
                </a:lnTo>
                <a:lnTo>
                  <a:pt x="0" y="0"/>
                </a:lnTo>
                <a:lnTo>
                  <a:pt x="201726" y="0"/>
                </a:lnTo>
                <a:lnTo>
                  <a:pt x="201726" y="201990"/>
                </a:lnTo>
                <a:close/>
              </a:path>
            </a:pathLst>
          </a:custGeom>
          <a:ln w="100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2639983" y="4537736"/>
            <a:ext cx="104139" cy="213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50" dirty="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2596199" y="4558798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201951" y="201990"/>
                </a:moveTo>
                <a:lnTo>
                  <a:pt x="0" y="201990"/>
                </a:lnTo>
                <a:lnTo>
                  <a:pt x="0" y="0"/>
                </a:lnTo>
                <a:lnTo>
                  <a:pt x="201951" y="0"/>
                </a:lnTo>
                <a:lnTo>
                  <a:pt x="201951" y="201990"/>
                </a:lnTo>
                <a:close/>
              </a:path>
            </a:pathLst>
          </a:custGeom>
          <a:ln w="100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4297" y="-62661"/>
            <a:ext cx="5914390" cy="158559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47140" marR="5080" indent="-1235075">
              <a:lnSpc>
                <a:spcPts val="5800"/>
              </a:lnSpc>
              <a:spcBef>
                <a:spcPts val="860"/>
              </a:spcBef>
            </a:pPr>
            <a:r>
              <a:rPr spc="-20" dirty="0"/>
              <a:t>Intrusion</a:t>
            </a:r>
            <a:r>
              <a:rPr spc="-265" dirty="0"/>
              <a:t> </a:t>
            </a:r>
            <a:r>
              <a:rPr spc="-25" dirty="0"/>
              <a:t>Detection </a:t>
            </a:r>
            <a:r>
              <a:rPr spc="-10" dirty="0"/>
              <a:t>Techniques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9920" marR="585470">
              <a:lnSpc>
                <a:spcPct val="120000"/>
              </a:lnSpc>
              <a:spcBef>
                <a:spcPts val="100"/>
              </a:spcBef>
            </a:pPr>
            <a:r>
              <a:rPr dirty="0"/>
              <a:t>Attacks</a:t>
            </a:r>
            <a:r>
              <a:rPr spc="55" dirty="0"/>
              <a:t> </a:t>
            </a:r>
            <a:r>
              <a:rPr dirty="0"/>
              <a:t>suitable</a:t>
            </a:r>
            <a:r>
              <a:rPr spc="55" dirty="0"/>
              <a:t> </a:t>
            </a:r>
            <a:r>
              <a:rPr spc="-25" dirty="0"/>
              <a:t>for </a:t>
            </a:r>
            <a:r>
              <a:rPr dirty="0"/>
              <a:t>Signature</a:t>
            </a:r>
            <a:r>
              <a:rPr spc="-45" dirty="0"/>
              <a:t> </a:t>
            </a:r>
            <a:r>
              <a:rPr spc="-10" dirty="0"/>
              <a:t>detection</a:t>
            </a:r>
          </a:p>
          <a:p>
            <a:pPr>
              <a:lnSpc>
                <a:spcPct val="100000"/>
              </a:lnSpc>
              <a:spcBef>
                <a:spcPts val="1160"/>
              </a:spcBef>
            </a:pPr>
            <a:endParaRPr spc="-10" dirty="0"/>
          </a:p>
          <a:p>
            <a:pPr marL="355600" marR="450215" indent="-342900">
              <a:lnSpc>
                <a:spcPct val="100000"/>
              </a:lnSpc>
              <a:buClr>
                <a:srgbClr val="E2BB92"/>
              </a:buClr>
              <a:buSzPct val="140000"/>
              <a:buFont typeface="Arial"/>
              <a:buChar char="•"/>
              <a:tabLst>
                <a:tab pos="355600" algn="l"/>
              </a:tabLst>
            </a:pPr>
            <a:r>
              <a:rPr sz="2000" dirty="0"/>
              <a:t>Application</a:t>
            </a:r>
            <a:r>
              <a:rPr sz="2000" spc="170" dirty="0"/>
              <a:t> </a:t>
            </a:r>
            <a:r>
              <a:rPr sz="2000" spc="-10" dirty="0"/>
              <a:t>layer </a:t>
            </a:r>
            <a:r>
              <a:rPr sz="2000" spc="-20" dirty="0"/>
              <a:t>reconnaissance</a:t>
            </a:r>
            <a:r>
              <a:rPr sz="2000" spc="-5" dirty="0"/>
              <a:t> </a:t>
            </a:r>
            <a:r>
              <a:rPr sz="2000" dirty="0"/>
              <a:t>and</a:t>
            </a:r>
            <a:r>
              <a:rPr sz="2000" spc="30" dirty="0"/>
              <a:t> </a:t>
            </a:r>
            <a:r>
              <a:rPr sz="2000" spc="-10" dirty="0"/>
              <a:t>attacks</a:t>
            </a:r>
            <a:endParaRPr sz="2000"/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E2BB92"/>
              </a:buClr>
              <a:buSzPct val="140000"/>
              <a:buFont typeface="Arial"/>
              <a:buChar char="•"/>
              <a:tabLst>
                <a:tab pos="354965" algn="l"/>
              </a:tabLst>
            </a:pPr>
            <a:r>
              <a:rPr sz="2000" spc="-25" dirty="0"/>
              <a:t>Transport</a:t>
            </a:r>
            <a:r>
              <a:rPr sz="2000" spc="-15" dirty="0"/>
              <a:t> </a:t>
            </a:r>
            <a:r>
              <a:rPr sz="2000" dirty="0"/>
              <a:t>layer</a:t>
            </a:r>
            <a:r>
              <a:rPr sz="2000" spc="5" dirty="0"/>
              <a:t> </a:t>
            </a:r>
            <a:r>
              <a:rPr sz="2000" spc="-10" dirty="0"/>
              <a:t>reconnaissance</a:t>
            </a:r>
            <a:endParaRPr sz="2000"/>
          </a:p>
          <a:p>
            <a:pPr marL="355600">
              <a:lnSpc>
                <a:spcPct val="100000"/>
              </a:lnSpc>
            </a:pPr>
            <a:r>
              <a:rPr sz="2000" dirty="0"/>
              <a:t>and</a:t>
            </a:r>
            <a:r>
              <a:rPr sz="2000" spc="45" dirty="0"/>
              <a:t> </a:t>
            </a:r>
            <a:r>
              <a:rPr sz="2000" spc="-10" dirty="0"/>
              <a:t>attacks</a:t>
            </a:r>
            <a:endParaRPr sz="2000"/>
          </a:p>
          <a:p>
            <a:pPr marL="355600" marR="95885" indent="-342900">
              <a:lnSpc>
                <a:spcPct val="100000"/>
              </a:lnSpc>
              <a:spcBef>
                <a:spcPts val="480"/>
              </a:spcBef>
              <a:buClr>
                <a:srgbClr val="E2BB92"/>
              </a:buClr>
              <a:buSzPct val="140000"/>
              <a:buFont typeface="Arial"/>
              <a:buChar char="•"/>
              <a:tabLst>
                <a:tab pos="355600" algn="l"/>
              </a:tabLst>
            </a:pPr>
            <a:r>
              <a:rPr sz="2000" dirty="0"/>
              <a:t>Network</a:t>
            </a:r>
            <a:r>
              <a:rPr sz="2000" spc="114" dirty="0"/>
              <a:t> </a:t>
            </a:r>
            <a:r>
              <a:rPr sz="2000" dirty="0"/>
              <a:t>layer</a:t>
            </a:r>
            <a:r>
              <a:rPr sz="2000" spc="130" dirty="0"/>
              <a:t> </a:t>
            </a:r>
            <a:r>
              <a:rPr sz="2000" spc="-10" dirty="0"/>
              <a:t>reconnaissance </a:t>
            </a:r>
            <a:r>
              <a:rPr sz="2000" dirty="0"/>
              <a:t>and</a:t>
            </a:r>
            <a:r>
              <a:rPr sz="2000" spc="45" dirty="0"/>
              <a:t> </a:t>
            </a:r>
            <a:r>
              <a:rPr sz="2000" spc="-10" dirty="0"/>
              <a:t>attacks</a:t>
            </a:r>
            <a:endParaRPr sz="2000"/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E2BB92"/>
              </a:buClr>
              <a:buSzPct val="140000"/>
              <a:buFont typeface="Arial"/>
              <a:buChar char="•"/>
              <a:tabLst>
                <a:tab pos="354965" algn="l"/>
              </a:tabLst>
            </a:pPr>
            <a:r>
              <a:rPr sz="2000" dirty="0"/>
              <a:t>Unexpected</a:t>
            </a:r>
            <a:r>
              <a:rPr sz="2000" spc="5" dirty="0"/>
              <a:t> </a:t>
            </a:r>
            <a:r>
              <a:rPr sz="2000" spc="-10" dirty="0"/>
              <a:t>application</a:t>
            </a:r>
            <a:endParaRPr sz="2000"/>
          </a:p>
          <a:p>
            <a:pPr marL="355600">
              <a:lnSpc>
                <a:spcPct val="100000"/>
              </a:lnSpc>
            </a:pPr>
            <a:r>
              <a:rPr sz="2000" spc="-10" dirty="0"/>
              <a:t>services</a:t>
            </a:r>
            <a:endParaRPr sz="2000"/>
          </a:p>
          <a:p>
            <a:pPr marL="354965" indent="-342265">
              <a:lnSpc>
                <a:spcPct val="100000"/>
              </a:lnSpc>
              <a:spcBef>
                <a:spcPts val="484"/>
              </a:spcBef>
              <a:buClr>
                <a:srgbClr val="E2BB92"/>
              </a:buClr>
              <a:buSzPct val="140000"/>
              <a:buFont typeface="Arial"/>
              <a:buChar char="•"/>
              <a:tabLst>
                <a:tab pos="354965" algn="l"/>
              </a:tabLst>
            </a:pPr>
            <a:r>
              <a:rPr sz="2000" dirty="0"/>
              <a:t>Policy</a:t>
            </a:r>
            <a:r>
              <a:rPr sz="2000" spc="40" dirty="0"/>
              <a:t> </a:t>
            </a:r>
            <a:r>
              <a:rPr sz="2000" spc="-10" dirty="0"/>
              <a:t>violations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5011673" y="1714881"/>
            <a:ext cx="3048635" cy="2902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705" marR="5080" indent="-20320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Attacks</a:t>
            </a:r>
            <a:r>
              <a:rPr sz="2400" spc="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suitable</a:t>
            </a:r>
            <a:r>
              <a:rPr sz="2400" spc="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Georgia"/>
                <a:cs typeface="Georgia"/>
              </a:rPr>
              <a:t>for </a:t>
            </a:r>
            <a:r>
              <a:rPr sz="2400" spc="50" dirty="0">
                <a:solidFill>
                  <a:srgbClr val="FFFFFF"/>
                </a:solidFill>
                <a:latin typeface="Georgia"/>
                <a:cs typeface="Georgia"/>
              </a:rPr>
              <a:t>Anomaly</a:t>
            </a:r>
            <a:r>
              <a:rPr sz="24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detection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295"/>
              </a:spcBef>
            </a:pPr>
            <a:endParaRPr sz="2400">
              <a:latin typeface="Georgia"/>
              <a:cs typeface="Georgia"/>
            </a:endParaRPr>
          </a:p>
          <a:p>
            <a:pPr marL="355600" marR="65405" indent="-342900">
              <a:lnSpc>
                <a:spcPct val="100000"/>
              </a:lnSpc>
              <a:buClr>
                <a:srgbClr val="E2BB92"/>
              </a:buClr>
              <a:buSzPct val="140000"/>
              <a:buFont typeface="Arial"/>
              <a:buChar char="•"/>
              <a:tabLst>
                <a:tab pos="355600" algn="l"/>
              </a:tabLst>
            </a:pPr>
            <a:r>
              <a:rPr sz="2000" spc="-20" dirty="0">
                <a:solidFill>
                  <a:srgbClr val="FFFFFF"/>
                </a:solidFill>
                <a:latin typeface="Georgia"/>
                <a:cs typeface="Georgia"/>
              </a:rPr>
              <a:t>Denial-</a:t>
            </a:r>
            <a:r>
              <a:rPr sz="2000" spc="-30" dirty="0">
                <a:solidFill>
                  <a:srgbClr val="FFFFFF"/>
                </a:solidFill>
                <a:latin typeface="Georgia"/>
                <a:cs typeface="Georgia"/>
              </a:rPr>
              <a:t>of-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service</a:t>
            </a:r>
            <a:r>
              <a:rPr sz="2000" spc="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Georgia"/>
                <a:cs typeface="Georgia"/>
              </a:rPr>
              <a:t>(DoS) </a:t>
            </a:r>
            <a:r>
              <a:rPr sz="2000" spc="-10" dirty="0">
                <a:solidFill>
                  <a:srgbClr val="FFFFFF"/>
                </a:solidFill>
                <a:latin typeface="Georgia"/>
                <a:cs typeface="Georgia"/>
              </a:rPr>
              <a:t>attacks</a:t>
            </a:r>
            <a:endParaRPr sz="2000">
              <a:latin typeface="Georgia"/>
              <a:cs typeface="Georgi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E2BB92"/>
              </a:buClr>
              <a:buSzPct val="140000"/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FFFFFF"/>
                </a:solidFill>
                <a:latin typeface="Georgia"/>
                <a:cs typeface="Georgia"/>
              </a:rPr>
              <a:t>Scanning</a:t>
            </a:r>
            <a:endParaRPr sz="2000">
              <a:latin typeface="Georgia"/>
              <a:cs typeface="Georgia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E2BB92"/>
              </a:buClr>
              <a:buSzPct val="140000"/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FFFFFF"/>
                </a:solidFill>
                <a:latin typeface="Georgia"/>
                <a:cs typeface="Georgia"/>
              </a:rPr>
              <a:t>Worms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062605" marR="5080" indent="-3048635">
              <a:lnSpc>
                <a:spcPts val="5800"/>
              </a:lnSpc>
              <a:spcBef>
                <a:spcPts val="860"/>
              </a:spcBef>
            </a:pPr>
            <a:r>
              <a:rPr spc="-10" dirty="0"/>
              <a:t>Stateful</a:t>
            </a:r>
            <a:r>
              <a:rPr spc="-260" dirty="0"/>
              <a:t> </a:t>
            </a:r>
            <a:r>
              <a:rPr spc="-10" dirty="0"/>
              <a:t>Protocol</a:t>
            </a:r>
            <a:r>
              <a:rPr spc="-315" dirty="0"/>
              <a:t> </a:t>
            </a:r>
            <a:r>
              <a:rPr spc="65" dirty="0"/>
              <a:t>Analysis </a:t>
            </a:r>
            <a:r>
              <a:rPr spc="-10" dirty="0"/>
              <a:t>(SPA)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2002663"/>
            <a:ext cx="7881620" cy="367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E2BB92"/>
              </a:buClr>
              <a:buSzPct val="139583"/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Subset</a:t>
            </a:r>
            <a:r>
              <a:rPr sz="2400" spc="-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400" spc="-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anomaly</a:t>
            </a:r>
            <a:r>
              <a:rPr sz="2400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detection</a:t>
            </a:r>
            <a:r>
              <a:rPr sz="2400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that</a:t>
            </a:r>
            <a:r>
              <a:rPr sz="24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compares</a:t>
            </a:r>
            <a:r>
              <a:rPr sz="2400" spc="-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observed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network</a:t>
            </a:r>
            <a:r>
              <a:rPr sz="24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traffic</a:t>
            </a:r>
            <a:r>
              <a:rPr sz="24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against</a:t>
            </a:r>
            <a:r>
              <a:rPr sz="2400" spc="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predetermined</a:t>
            </a:r>
            <a:r>
              <a:rPr sz="24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universal</a:t>
            </a:r>
            <a:r>
              <a:rPr sz="24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vendor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supplied</a:t>
            </a:r>
            <a:r>
              <a:rPr sz="24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profiles</a:t>
            </a:r>
            <a:r>
              <a:rPr sz="2400" spc="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400" spc="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benign</a:t>
            </a:r>
            <a:r>
              <a:rPr sz="2400" spc="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protocol</a:t>
            </a:r>
            <a:r>
              <a:rPr sz="2400" spc="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traffic</a:t>
            </a:r>
            <a:endParaRPr sz="2400">
              <a:latin typeface="Georgia"/>
              <a:cs typeface="Georgia"/>
            </a:endParaRPr>
          </a:p>
          <a:p>
            <a:pPr marL="756285" lvl="1" indent="-286385">
              <a:lnSpc>
                <a:spcPct val="100000"/>
              </a:lnSpc>
              <a:spcBef>
                <a:spcPts val="1225"/>
              </a:spcBef>
              <a:buClr>
                <a:srgbClr val="E2BB92"/>
              </a:buClr>
              <a:buSzPct val="140000"/>
              <a:buFont typeface="Arial"/>
              <a:buChar char="•"/>
              <a:tabLst>
                <a:tab pos="756285" algn="l"/>
              </a:tabLst>
            </a:pP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This</a:t>
            </a:r>
            <a:r>
              <a:rPr sz="20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distinguishes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it</a:t>
            </a:r>
            <a:r>
              <a:rPr sz="20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from</a:t>
            </a:r>
            <a:r>
              <a:rPr sz="20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anomaly</a:t>
            </a:r>
            <a:r>
              <a:rPr sz="2000" spc="-10" dirty="0">
                <a:solidFill>
                  <a:srgbClr val="FFFFFF"/>
                </a:solidFill>
                <a:latin typeface="Georgia"/>
                <a:cs typeface="Georgia"/>
              </a:rPr>
              <a:t> techniques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trained </a:t>
            </a:r>
            <a:r>
              <a:rPr sz="2000" spc="-20" dirty="0">
                <a:solidFill>
                  <a:srgbClr val="FFFFFF"/>
                </a:solidFill>
                <a:latin typeface="Georgia"/>
                <a:cs typeface="Georgia"/>
              </a:rPr>
              <a:t>with</a:t>
            </a:r>
            <a:endParaRPr sz="2000">
              <a:latin typeface="Georgia"/>
              <a:cs typeface="Georgi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organization</a:t>
            </a:r>
            <a:r>
              <a:rPr sz="2000" spc="-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specific</a:t>
            </a:r>
            <a:r>
              <a:rPr sz="20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traffic</a:t>
            </a:r>
            <a:r>
              <a:rPr sz="2000" spc="-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Georgia"/>
                <a:cs typeface="Georgia"/>
              </a:rPr>
              <a:t>protocols</a:t>
            </a:r>
            <a:endParaRPr sz="2000">
              <a:latin typeface="Georgia"/>
              <a:cs typeface="Georgia"/>
            </a:endParaRPr>
          </a:p>
          <a:p>
            <a:pPr marL="355600" marR="376555" indent="-342900">
              <a:lnSpc>
                <a:spcPct val="100000"/>
              </a:lnSpc>
              <a:spcBef>
                <a:spcPts val="1170"/>
              </a:spcBef>
              <a:buClr>
                <a:srgbClr val="E2BB92"/>
              </a:buClr>
              <a:buSzPct val="139583"/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Understands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tracks network,</a:t>
            </a:r>
            <a:r>
              <a:rPr sz="24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Georgia"/>
                <a:cs typeface="Georgia"/>
              </a:rPr>
              <a:t>transport,</a:t>
            </a:r>
            <a:r>
              <a:rPr sz="24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application</a:t>
            </a:r>
            <a:r>
              <a:rPr sz="24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protocol</a:t>
            </a:r>
            <a:r>
              <a:rPr sz="24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states</a:t>
            </a:r>
            <a:r>
              <a:rPr sz="24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24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ensure</a:t>
            </a:r>
            <a:r>
              <a:rPr sz="24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they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progress</a:t>
            </a:r>
            <a:r>
              <a:rPr sz="24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Georgia"/>
                <a:cs typeface="Georgia"/>
              </a:rPr>
              <a:t>as 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expected</a:t>
            </a:r>
            <a:endParaRPr sz="2400">
              <a:latin typeface="Georgia"/>
              <a:cs typeface="Georgia"/>
            </a:endParaRP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Clr>
                <a:srgbClr val="E2BB92"/>
              </a:buClr>
              <a:buSzPct val="139583"/>
              <a:buFont typeface="Arial"/>
              <a:buChar char="•"/>
              <a:tabLst>
                <a:tab pos="354965" algn="l"/>
              </a:tabLst>
            </a:pPr>
            <a:r>
              <a:rPr sz="2400" spc="24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400" spc="-11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key</a:t>
            </a:r>
            <a:r>
              <a:rPr sz="24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disadvantage</a:t>
            </a:r>
            <a:r>
              <a:rPr sz="24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is</a:t>
            </a:r>
            <a:r>
              <a:rPr sz="24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24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high</a:t>
            </a:r>
            <a:r>
              <a:rPr sz="2400" spc="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resource</a:t>
            </a:r>
            <a:r>
              <a:rPr sz="24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use</a:t>
            </a:r>
            <a:r>
              <a:rPr sz="24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it</a:t>
            </a:r>
            <a:r>
              <a:rPr sz="24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requires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815" rIns="0" bIns="0" rtlCol="0">
            <a:spAutoFit/>
          </a:bodyPr>
          <a:lstStyle/>
          <a:p>
            <a:pPr marL="2604770" marR="5080" indent="-1941830">
              <a:lnSpc>
                <a:spcPts val="5800"/>
              </a:lnSpc>
              <a:spcBef>
                <a:spcPts val="860"/>
              </a:spcBef>
            </a:pPr>
            <a:r>
              <a:rPr dirty="0"/>
              <a:t>Classes</a:t>
            </a:r>
            <a:r>
              <a:rPr spc="-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Intruders</a:t>
            </a:r>
            <a:r>
              <a:rPr spc="10" dirty="0"/>
              <a:t> </a:t>
            </a:r>
            <a:r>
              <a:rPr spc="-860" dirty="0"/>
              <a:t>– </a:t>
            </a:r>
            <a:r>
              <a:rPr spc="-10" dirty="0"/>
              <a:t>Activists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0875" y="2076068"/>
            <a:ext cx="7811770" cy="41484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28625" indent="-342900">
              <a:lnSpc>
                <a:spcPct val="100000"/>
              </a:lnSpc>
              <a:spcBef>
                <a:spcPts val="95"/>
              </a:spcBef>
              <a:buClr>
                <a:srgbClr val="E2BB92"/>
              </a:buClr>
              <a:buSzPct val="138636"/>
              <a:buFont typeface="Arial"/>
              <a:buChar char="•"/>
              <a:tabLst>
                <a:tab pos="355600" algn="l"/>
              </a:tabLst>
            </a:pPr>
            <a:r>
              <a:rPr sz="2200" spc="55" dirty="0">
                <a:solidFill>
                  <a:srgbClr val="FFFFFF"/>
                </a:solidFill>
                <a:latin typeface="Georgia"/>
                <a:cs typeface="Georgia"/>
              </a:rPr>
              <a:t>Are</a:t>
            </a:r>
            <a:r>
              <a:rPr sz="2200" spc="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either</a:t>
            </a:r>
            <a:r>
              <a:rPr sz="22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individuals,</a:t>
            </a:r>
            <a:r>
              <a:rPr sz="2200" spc="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usually</a:t>
            </a:r>
            <a:r>
              <a:rPr sz="22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working</a:t>
            </a:r>
            <a:r>
              <a:rPr sz="2200" spc="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as</a:t>
            </a:r>
            <a:r>
              <a:rPr sz="2200" spc="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insiders,</a:t>
            </a:r>
            <a:r>
              <a:rPr sz="2200" spc="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Georgia"/>
                <a:cs typeface="Georgia"/>
              </a:rPr>
              <a:t>or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members</a:t>
            </a:r>
            <a:r>
              <a:rPr sz="22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2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2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larger</a:t>
            </a:r>
            <a:r>
              <a:rPr sz="22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group</a:t>
            </a:r>
            <a:r>
              <a:rPr sz="22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2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outsider</a:t>
            </a:r>
            <a:r>
              <a:rPr sz="22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Georgia"/>
                <a:cs typeface="Georgia"/>
              </a:rPr>
              <a:t>attackers,</a:t>
            </a:r>
            <a:r>
              <a:rPr sz="22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Georgia"/>
                <a:cs typeface="Georgia"/>
              </a:rPr>
              <a:t>who</a:t>
            </a:r>
            <a:r>
              <a:rPr sz="22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Georgia"/>
                <a:cs typeface="Georgia"/>
              </a:rPr>
              <a:t>are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motivated</a:t>
            </a:r>
            <a:r>
              <a:rPr sz="22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by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social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or</a:t>
            </a:r>
            <a:r>
              <a:rPr sz="22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political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 causes</a:t>
            </a:r>
            <a:endParaRPr sz="2200">
              <a:latin typeface="Georgia"/>
              <a:cs typeface="Georgia"/>
            </a:endParaRPr>
          </a:p>
          <a:p>
            <a:pPr marL="354965" indent="-342265">
              <a:lnSpc>
                <a:spcPct val="100000"/>
              </a:lnSpc>
              <a:spcBef>
                <a:spcPts val="1405"/>
              </a:spcBef>
              <a:buClr>
                <a:srgbClr val="E2BB92"/>
              </a:buClr>
              <a:buSzPct val="138636"/>
              <a:buFont typeface="Arial"/>
              <a:buChar char="•"/>
              <a:tabLst>
                <a:tab pos="354965" algn="l"/>
              </a:tabLst>
            </a:pPr>
            <a:r>
              <a:rPr sz="2200" spc="50" dirty="0">
                <a:solidFill>
                  <a:srgbClr val="FFFFFF"/>
                </a:solidFill>
                <a:latin typeface="Georgia"/>
                <a:cs typeface="Georgia"/>
              </a:rPr>
              <a:t>Also</a:t>
            </a:r>
            <a:r>
              <a:rPr sz="2200" spc="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know</a:t>
            </a:r>
            <a:r>
              <a:rPr sz="2200" spc="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as</a:t>
            </a:r>
            <a:r>
              <a:rPr sz="2200" spc="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hacktivists</a:t>
            </a:r>
            <a:endParaRPr sz="2200">
              <a:latin typeface="Georgia"/>
              <a:cs typeface="Georgia"/>
            </a:endParaRPr>
          </a:p>
          <a:p>
            <a:pPr marL="1270000" lvl="1" indent="-342900">
              <a:lnSpc>
                <a:spcPct val="100000"/>
              </a:lnSpc>
              <a:spcBef>
                <a:spcPts val="325"/>
              </a:spcBef>
              <a:buClr>
                <a:srgbClr val="E2BB92"/>
              </a:buClr>
              <a:buSzPct val="138636"/>
              <a:buFont typeface="Arial"/>
              <a:buChar char="•"/>
              <a:tabLst>
                <a:tab pos="1270000" algn="l"/>
              </a:tabLst>
            </a:pP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Skill</a:t>
            </a:r>
            <a:r>
              <a:rPr sz="22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level</a:t>
            </a:r>
            <a:r>
              <a:rPr sz="22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is</a:t>
            </a:r>
            <a:r>
              <a:rPr sz="22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often</a:t>
            </a:r>
            <a:r>
              <a:rPr sz="22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quite </a:t>
            </a:r>
            <a:r>
              <a:rPr sz="2200" spc="40" dirty="0">
                <a:solidFill>
                  <a:srgbClr val="FFFFFF"/>
                </a:solidFill>
                <a:latin typeface="Georgia"/>
                <a:cs typeface="Georgia"/>
              </a:rPr>
              <a:t>low</a:t>
            </a:r>
            <a:endParaRPr sz="2200">
              <a:latin typeface="Georgia"/>
              <a:cs typeface="Georgia"/>
            </a:endParaRPr>
          </a:p>
          <a:p>
            <a:pPr marL="354965" indent="-342265">
              <a:lnSpc>
                <a:spcPct val="100000"/>
              </a:lnSpc>
              <a:spcBef>
                <a:spcPts val="1345"/>
              </a:spcBef>
              <a:buClr>
                <a:srgbClr val="E2BB92"/>
              </a:buClr>
              <a:buSzPct val="138636"/>
              <a:buFont typeface="Arial"/>
              <a:buChar char="•"/>
              <a:tabLst>
                <a:tab pos="354965" algn="l"/>
              </a:tabLst>
            </a:pPr>
            <a:r>
              <a:rPr sz="2200" spc="65" dirty="0">
                <a:solidFill>
                  <a:srgbClr val="FFFFFF"/>
                </a:solidFill>
                <a:latin typeface="Georgia"/>
                <a:cs typeface="Georgia"/>
              </a:rPr>
              <a:t>Aim</a:t>
            </a:r>
            <a:r>
              <a:rPr sz="22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their</a:t>
            </a:r>
            <a:r>
              <a:rPr sz="22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attacks</a:t>
            </a:r>
            <a:r>
              <a:rPr sz="22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is</a:t>
            </a:r>
            <a:r>
              <a:rPr sz="22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often</a:t>
            </a:r>
            <a:r>
              <a:rPr sz="22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22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promote</a:t>
            </a:r>
            <a:r>
              <a:rPr sz="22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22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publicize</a:t>
            </a:r>
            <a:r>
              <a:rPr sz="22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their</a:t>
            </a:r>
            <a:endParaRPr sz="22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cause</a:t>
            </a:r>
            <a:r>
              <a:rPr sz="2200" spc="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typically</a:t>
            </a:r>
            <a:r>
              <a:rPr sz="2200" spc="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through:</a:t>
            </a:r>
            <a:endParaRPr sz="2200">
              <a:latin typeface="Georgia"/>
              <a:cs typeface="Georgia"/>
            </a:endParaRPr>
          </a:p>
          <a:p>
            <a:pPr marL="1270000" lvl="1" indent="-342900">
              <a:lnSpc>
                <a:spcPct val="100000"/>
              </a:lnSpc>
              <a:spcBef>
                <a:spcPts val="340"/>
              </a:spcBef>
              <a:buClr>
                <a:srgbClr val="E2BB92"/>
              </a:buClr>
              <a:buSzPct val="138636"/>
              <a:buFont typeface="Arial"/>
              <a:buChar char="•"/>
              <a:tabLst>
                <a:tab pos="1270000" algn="l"/>
              </a:tabLst>
            </a:pPr>
            <a:r>
              <a:rPr sz="2200" spc="-20" dirty="0">
                <a:solidFill>
                  <a:srgbClr val="FFFFFF"/>
                </a:solidFill>
                <a:latin typeface="Georgia"/>
                <a:cs typeface="Georgia"/>
              </a:rPr>
              <a:t>Website</a:t>
            </a:r>
            <a:r>
              <a:rPr sz="2200" spc="-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defacement</a:t>
            </a:r>
            <a:endParaRPr sz="2200">
              <a:latin typeface="Georgia"/>
              <a:cs typeface="Georgia"/>
            </a:endParaRPr>
          </a:p>
          <a:p>
            <a:pPr marL="1270000" lvl="1" indent="-342900">
              <a:lnSpc>
                <a:spcPct val="100000"/>
              </a:lnSpc>
              <a:spcBef>
                <a:spcPts val="260"/>
              </a:spcBef>
              <a:buClr>
                <a:srgbClr val="E2BB92"/>
              </a:buClr>
              <a:buSzPct val="138636"/>
              <a:buFont typeface="Arial"/>
              <a:buChar char="•"/>
              <a:tabLst>
                <a:tab pos="1270000" algn="l"/>
              </a:tabLst>
            </a:pP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Denial</a:t>
            </a:r>
            <a:r>
              <a:rPr sz="22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2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service</a:t>
            </a:r>
            <a:r>
              <a:rPr sz="22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attacks</a:t>
            </a:r>
            <a:endParaRPr sz="2200">
              <a:latin typeface="Georgia"/>
              <a:cs typeface="Georgia"/>
            </a:endParaRPr>
          </a:p>
          <a:p>
            <a:pPr marL="1270000" marR="5080" lvl="1" indent="-342900">
              <a:lnSpc>
                <a:spcPts val="2110"/>
              </a:lnSpc>
              <a:spcBef>
                <a:spcPts val="790"/>
              </a:spcBef>
              <a:buClr>
                <a:srgbClr val="E2BB92"/>
              </a:buClr>
              <a:buSzPct val="138636"/>
              <a:buFont typeface="Arial"/>
              <a:buChar char="•"/>
              <a:tabLst>
                <a:tab pos="1270000" algn="l"/>
              </a:tabLst>
            </a:pP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Theft</a:t>
            </a:r>
            <a:r>
              <a:rPr sz="22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22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distribution</a:t>
            </a:r>
            <a:r>
              <a:rPr sz="22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r>
              <a:rPr sz="22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that</a:t>
            </a:r>
            <a:r>
              <a:rPr sz="22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results</a:t>
            </a:r>
            <a:r>
              <a:rPr sz="22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sz="22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negative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publicity</a:t>
            </a:r>
            <a:r>
              <a:rPr sz="22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or</a:t>
            </a:r>
            <a:r>
              <a:rPr sz="22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compromise</a:t>
            </a:r>
            <a:r>
              <a:rPr sz="22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2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their</a:t>
            </a:r>
            <a:r>
              <a:rPr sz="22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targets</a:t>
            </a:r>
            <a:endParaRPr sz="2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904" y="414909"/>
            <a:ext cx="53289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/>
              <a:t>Logging</a:t>
            </a:r>
            <a:r>
              <a:rPr spc="70" dirty="0"/>
              <a:t> </a:t>
            </a:r>
            <a:r>
              <a:rPr dirty="0"/>
              <a:t>of</a:t>
            </a:r>
            <a:r>
              <a:rPr spc="-135" dirty="0"/>
              <a:t> </a:t>
            </a:r>
            <a:r>
              <a:rPr spc="-10" dirty="0"/>
              <a:t>Alerts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0887"/>
            <a:ext cx="7762875" cy="474535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95"/>
              </a:spcBef>
              <a:buClr>
                <a:srgbClr val="E2BB92"/>
              </a:buClr>
              <a:buSzPct val="139583"/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Typical</a:t>
            </a:r>
            <a:r>
              <a:rPr sz="24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information</a:t>
            </a:r>
            <a:r>
              <a:rPr sz="2400" spc="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logged</a:t>
            </a:r>
            <a:r>
              <a:rPr sz="24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Georgia"/>
                <a:cs typeface="Georgia"/>
              </a:rPr>
              <a:t>by</a:t>
            </a:r>
            <a:r>
              <a:rPr sz="24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4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NIDS</a:t>
            </a:r>
            <a:r>
              <a:rPr sz="24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sensor</a:t>
            </a:r>
            <a:r>
              <a:rPr sz="24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includes:</a:t>
            </a:r>
            <a:endParaRPr sz="2400">
              <a:latin typeface="Georgia"/>
              <a:cs typeface="Georgia"/>
            </a:endParaRPr>
          </a:p>
          <a:p>
            <a:pPr marL="756285" lvl="1" indent="-286385">
              <a:lnSpc>
                <a:spcPct val="100000"/>
              </a:lnSpc>
              <a:spcBef>
                <a:spcPts val="1235"/>
              </a:spcBef>
              <a:buClr>
                <a:srgbClr val="E2BB92"/>
              </a:buClr>
              <a:buSzPct val="138888"/>
              <a:buFont typeface="Arial"/>
              <a:buChar char="•"/>
              <a:tabLst>
                <a:tab pos="756285" algn="l"/>
              </a:tabLst>
            </a:pP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Timestamp</a:t>
            </a:r>
            <a:endParaRPr sz="1800">
              <a:latin typeface="Georgia"/>
              <a:cs typeface="Georgia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Clr>
                <a:srgbClr val="E2BB92"/>
              </a:buClr>
              <a:buSzPct val="138888"/>
              <a:buFont typeface="Arial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Connection</a:t>
            </a:r>
            <a:r>
              <a:rPr sz="18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or</a:t>
            </a:r>
            <a:r>
              <a:rPr sz="1800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session</a:t>
            </a:r>
            <a:r>
              <a:rPr sz="1800" spc="-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Georgia"/>
                <a:cs typeface="Georgia"/>
              </a:rPr>
              <a:t>ID</a:t>
            </a:r>
            <a:endParaRPr sz="1800">
              <a:latin typeface="Georgia"/>
              <a:cs typeface="Georgia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Clr>
                <a:srgbClr val="E2BB92"/>
              </a:buClr>
              <a:buSzPct val="138888"/>
              <a:buFont typeface="Arial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Event</a:t>
            </a:r>
            <a:r>
              <a:rPr sz="1800" spc="-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or</a:t>
            </a:r>
            <a:r>
              <a:rPr sz="1800" spc="-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alert</a:t>
            </a:r>
            <a:r>
              <a:rPr sz="1800" spc="-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Georgia"/>
                <a:cs typeface="Georgia"/>
              </a:rPr>
              <a:t>type</a:t>
            </a:r>
            <a:endParaRPr sz="1800">
              <a:latin typeface="Georgia"/>
              <a:cs typeface="Georgia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Clr>
                <a:srgbClr val="E2BB92"/>
              </a:buClr>
              <a:buSzPct val="138888"/>
              <a:buFont typeface="Arial"/>
              <a:buChar char="•"/>
              <a:tabLst>
                <a:tab pos="756285" algn="l"/>
              </a:tabLst>
            </a:pP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Rating</a:t>
            </a:r>
            <a:endParaRPr sz="1800">
              <a:latin typeface="Georgia"/>
              <a:cs typeface="Georgia"/>
            </a:endParaRPr>
          </a:p>
          <a:p>
            <a:pPr marL="756285" lvl="1" indent="-286385">
              <a:lnSpc>
                <a:spcPct val="100000"/>
              </a:lnSpc>
              <a:spcBef>
                <a:spcPts val="1205"/>
              </a:spcBef>
              <a:buClr>
                <a:srgbClr val="E2BB92"/>
              </a:buClr>
              <a:buSzPct val="138888"/>
              <a:buFont typeface="Arial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Network,</a:t>
            </a:r>
            <a:r>
              <a:rPr sz="18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transport,</a:t>
            </a:r>
            <a:r>
              <a:rPr sz="1800" spc="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18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application</a:t>
            </a:r>
            <a:r>
              <a:rPr sz="18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layer</a:t>
            </a:r>
            <a:r>
              <a:rPr sz="18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protocols</a:t>
            </a:r>
            <a:endParaRPr sz="1800">
              <a:latin typeface="Georgia"/>
              <a:cs typeface="Georgia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Clr>
                <a:srgbClr val="E2BB92"/>
              </a:buClr>
              <a:buSzPct val="138888"/>
              <a:buFont typeface="Arial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Source</a:t>
            </a:r>
            <a:r>
              <a:rPr sz="18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destination</a:t>
            </a:r>
            <a:r>
              <a:rPr sz="18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Georgia"/>
                <a:cs typeface="Georgia"/>
              </a:rPr>
              <a:t>IP</a:t>
            </a:r>
            <a:r>
              <a:rPr sz="18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addresses</a:t>
            </a:r>
            <a:endParaRPr sz="1800">
              <a:latin typeface="Georgia"/>
              <a:cs typeface="Georgia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Clr>
                <a:srgbClr val="E2BB92"/>
              </a:buClr>
              <a:buSzPct val="138888"/>
              <a:buFont typeface="Arial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Source</a:t>
            </a:r>
            <a:r>
              <a:rPr sz="1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18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destination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TCP</a:t>
            </a:r>
            <a:r>
              <a:rPr sz="18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or</a:t>
            </a:r>
            <a:r>
              <a:rPr sz="1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UDP</a:t>
            </a:r>
            <a:r>
              <a:rPr sz="18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ports,</a:t>
            </a:r>
            <a:r>
              <a:rPr sz="1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or</a:t>
            </a:r>
            <a:r>
              <a:rPr sz="1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ICMP</a:t>
            </a:r>
            <a:r>
              <a:rPr sz="18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types</a:t>
            </a:r>
            <a:r>
              <a:rPr sz="18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18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codes</a:t>
            </a:r>
            <a:endParaRPr sz="1800">
              <a:latin typeface="Georgia"/>
              <a:cs typeface="Georgia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Clr>
                <a:srgbClr val="E2BB92"/>
              </a:buClr>
              <a:buSzPct val="138888"/>
              <a:buFont typeface="Arial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Number</a:t>
            </a:r>
            <a:r>
              <a:rPr sz="1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18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bytes</a:t>
            </a:r>
            <a:r>
              <a:rPr sz="1800" spc="459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transmitted</a:t>
            </a:r>
            <a:r>
              <a:rPr sz="1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over</a:t>
            </a:r>
            <a:r>
              <a:rPr sz="18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connection</a:t>
            </a:r>
            <a:endParaRPr sz="1800">
              <a:latin typeface="Georgia"/>
              <a:cs typeface="Georgia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Clr>
                <a:srgbClr val="E2BB92"/>
              </a:buClr>
              <a:buSzPct val="138888"/>
              <a:buFont typeface="Arial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Decoded</a:t>
            </a:r>
            <a:r>
              <a:rPr sz="18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payload</a:t>
            </a:r>
            <a:r>
              <a:rPr sz="18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data,</a:t>
            </a:r>
            <a:r>
              <a:rPr sz="1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such</a:t>
            </a:r>
            <a:r>
              <a:rPr sz="18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as</a:t>
            </a:r>
            <a:r>
              <a:rPr sz="18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application</a:t>
            </a:r>
            <a:r>
              <a:rPr sz="18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requests</a:t>
            </a:r>
            <a:r>
              <a:rPr sz="18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18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responses</a:t>
            </a:r>
            <a:endParaRPr sz="1800">
              <a:latin typeface="Georgia"/>
              <a:cs typeface="Georgia"/>
            </a:endParaRPr>
          </a:p>
          <a:p>
            <a:pPr marL="756285" lvl="1" indent="-286385">
              <a:lnSpc>
                <a:spcPct val="100000"/>
              </a:lnSpc>
              <a:spcBef>
                <a:spcPts val="1200"/>
              </a:spcBef>
              <a:buClr>
                <a:srgbClr val="E2BB92"/>
              </a:buClr>
              <a:buSzPct val="138888"/>
              <a:buFont typeface="Arial"/>
              <a:buChar char="•"/>
              <a:tabLst>
                <a:tab pos="756285" algn="l"/>
              </a:tabLst>
            </a:pPr>
            <a:r>
              <a:rPr sz="1800" spc="-55" dirty="0">
                <a:solidFill>
                  <a:srgbClr val="FFFFFF"/>
                </a:solidFill>
                <a:latin typeface="Georgia"/>
                <a:cs typeface="Georgia"/>
              </a:rPr>
              <a:t>State-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related</a:t>
            </a:r>
            <a:r>
              <a:rPr sz="18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information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7532" y="260604"/>
            <a:ext cx="7077709" cy="6431280"/>
            <a:chOff x="827532" y="260604"/>
            <a:chExt cx="7077709" cy="6431280"/>
          </a:xfrm>
        </p:grpSpPr>
        <p:sp>
          <p:nvSpPr>
            <p:cNvPr id="3" name="object 3"/>
            <p:cNvSpPr/>
            <p:nvPr/>
          </p:nvSpPr>
          <p:spPr>
            <a:xfrm>
              <a:off x="827532" y="260604"/>
              <a:ext cx="7077709" cy="6431280"/>
            </a:xfrm>
            <a:custGeom>
              <a:avLst/>
              <a:gdLst/>
              <a:ahLst/>
              <a:cxnLst/>
              <a:rect l="l" t="t" r="r" b="b"/>
              <a:pathLst>
                <a:path w="7077709" h="6431280">
                  <a:moveTo>
                    <a:pt x="7077456" y="0"/>
                  </a:moveTo>
                  <a:lnTo>
                    <a:pt x="0" y="0"/>
                  </a:lnTo>
                  <a:lnTo>
                    <a:pt x="0" y="6431280"/>
                  </a:lnTo>
                  <a:lnTo>
                    <a:pt x="7077456" y="6431280"/>
                  </a:lnTo>
                  <a:lnTo>
                    <a:pt x="7077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270" y="759340"/>
              <a:ext cx="5580810" cy="432637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442656" y="3163013"/>
            <a:ext cx="1271905" cy="358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7490" marR="5080" indent="-225425">
              <a:lnSpc>
                <a:spcPct val="100000"/>
              </a:lnSpc>
              <a:spcBef>
                <a:spcPts val="95"/>
              </a:spcBef>
            </a:pPr>
            <a:r>
              <a:rPr sz="1100" b="1" spc="-10" dirty="0">
                <a:latin typeface="Times New Roman"/>
                <a:cs typeface="Times New Roman"/>
              </a:rPr>
              <a:t>Distributed</a:t>
            </a:r>
            <a:r>
              <a:rPr sz="1100" b="1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detection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-5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inference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5554" y="2735816"/>
            <a:ext cx="554355" cy="358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055" marR="5080" indent="-46990">
              <a:lnSpc>
                <a:spcPct val="100000"/>
              </a:lnSpc>
              <a:spcBef>
                <a:spcPts val="95"/>
              </a:spcBef>
            </a:pPr>
            <a:r>
              <a:rPr sz="1100" b="1" spc="-10" dirty="0">
                <a:latin typeface="Times New Roman"/>
                <a:cs typeface="Times New Roman"/>
              </a:rPr>
              <a:t>Platform policies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3233" y="6316401"/>
            <a:ext cx="6099175" cy="24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b="1" dirty="0">
                <a:latin typeface="Times New Roman"/>
                <a:cs typeface="Times New Roman"/>
              </a:rPr>
              <a:t>Figure</a:t>
            </a:r>
            <a:r>
              <a:rPr sz="1450" b="1" spc="-25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8.6</a:t>
            </a:r>
            <a:r>
              <a:rPr sz="1450" b="1" spc="310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Overall</a:t>
            </a:r>
            <a:r>
              <a:rPr sz="1450" b="1" spc="-50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Architecture</a:t>
            </a:r>
            <a:r>
              <a:rPr sz="1450" b="1" spc="-25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of</a:t>
            </a:r>
            <a:r>
              <a:rPr sz="1450" b="1" spc="-20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an</a:t>
            </a:r>
            <a:r>
              <a:rPr sz="1450" b="1" spc="-75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Autonomic</a:t>
            </a:r>
            <a:r>
              <a:rPr sz="1450" b="1" spc="-25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Enterprise</a:t>
            </a:r>
            <a:r>
              <a:rPr sz="1450" b="1" spc="-25" dirty="0">
                <a:latin typeface="Times New Roman"/>
                <a:cs typeface="Times New Roman"/>
              </a:rPr>
              <a:t> </a:t>
            </a:r>
            <a:r>
              <a:rPr sz="1450" b="1" dirty="0">
                <a:latin typeface="Times New Roman"/>
                <a:cs typeface="Times New Roman"/>
              </a:rPr>
              <a:t>Security</a:t>
            </a:r>
            <a:r>
              <a:rPr sz="1450" b="1" spc="-20" dirty="0">
                <a:latin typeface="Times New Roman"/>
                <a:cs typeface="Times New Roman"/>
              </a:rPr>
              <a:t> </a:t>
            </a:r>
            <a:r>
              <a:rPr sz="1450" b="1" spc="-10" dirty="0">
                <a:latin typeface="Times New Roman"/>
                <a:cs typeface="Times New Roman"/>
              </a:rPr>
              <a:t>System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7980" y="2253802"/>
            <a:ext cx="554355" cy="359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 marR="5080" indent="-46355">
              <a:lnSpc>
                <a:spcPct val="100000"/>
              </a:lnSpc>
              <a:spcBef>
                <a:spcPts val="95"/>
              </a:spcBef>
            </a:pPr>
            <a:r>
              <a:rPr sz="1100" b="1" spc="-10" dirty="0">
                <a:latin typeface="Times New Roman"/>
                <a:cs typeface="Times New Roman"/>
              </a:rPr>
              <a:t>Platform policies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4474" y="799780"/>
            <a:ext cx="554355" cy="358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 marR="5080" indent="-46355">
              <a:lnSpc>
                <a:spcPct val="100000"/>
              </a:lnSpc>
              <a:spcBef>
                <a:spcPts val="95"/>
              </a:spcBef>
            </a:pPr>
            <a:r>
              <a:rPr sz="1100" b="1" spc="-10" dirty="0">
                <a:latin typeface="Times New Roman"/>
                <a:cs typeface="Times New Roman"/>
              </a:rPr>
              <a:t>Platform policies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9271" y="418493"/>
            <a:ext cx="1125220" cy="359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0" marR="5080" indent="-146685">
              <a:lnSpc>
                <a:spcPct val="100000"/>
              </a:lnSpc>
              <a:spcBef>
                <a:spcPts val="95"/>
              </a:spcBef>
            </a:pPr>
            <a:r>
              <a:rPr sz="1100" b="1" spc="-10" dirty="0">
                <a:latin typeface="Times New Roman"/>
                <a:cs typeface="Times New Roman"/>
              </a:rPr>
              <a:t>Adaptive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feedback based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policies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54471" y="1888359"/>
            <a:ext cx="394335" cy="359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485">
              <a:lnSpc>
                <a:spcPts val="1315"/>
              </a:lnSpc>
              <a:spcBef>
                <a:spcPts val="95"/>
              </a:spcBef>
            </a:pPr>
            <a:r>
              <a:rPr sz="1100" b="1" spc="-25" dirty="0">
                <a:latin typeface="Times New Roman"/>
                <a:cs typeface="Times New Roman"/>
              </a:rPr>
              <a:t>PEP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100" b="1" spc="-10" dirty="0">
                <a:latin typeface="Times New Roman"/>
                <a:cs typeface="Times New Roman"/>
              </a:rPr>
              <a:t>events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2064" y="5542703"/>
            <a:ext cx="2498725" cy="358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315"/>
              </a:lnSpc>
              <a:spcBef>
                <a:spcPts val="95"/>
              </a:spcBef>
            </a:pPr>
            <a:r>
              <a:rPr sz="1100" b="1" spc="-20" dirty="0">
                <a:latin typeface="Times New Roman"/>
                <a:cs typeface="Times New Roman"/>
              </a:rPr>
              <a:t>PEP</a:t>
            </a:r>
            <a:r>
              <a:rPr sz="1100" b="1" spc="-6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=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policy</a:t>
            </a:r>
            <a:r>
              <a:rPr sz="1100" b="1" spc="-10" dirty="0">
                <a:latin typeface="Times New Roman"/>
                <a:cs typeface="Times New Roman"/>
              </a:rPr>
              <a:t> enforcement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point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100" b="1" dirty="0">
                <a:latin typeface="Times New Roman"/>
                <a:cs typeface="Times New Roman"/>
              </a:rPr>
              <a:t>DDI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=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distributed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detection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infer</a:t>
            </a:r>
            <a:r>
              <a:rPr sz="1100" b="1" spc="-15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ence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25692" y="1785896"/>
            <a:ext cx="394335" cy="359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">
              <a:lnSpc>
                <a:spcPts val="1315"/>
              </a:lnSpc>
              <a:spcBef>
                <a:spcPts val="95"/>
              </a:spcBef>
            </a:pPr>
            <a:r>
              <a:rPr sz="1100" b="1" spc="-25" dirty="0">
                <a:latin typeface="Times New Roman"/>
                <a:cs typeface="Times New Roman"/>
              </a:rPr>
              <a:t>DDI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sz="1100" b="1" spc="-10" dirty="0">
                <a:latin typeface="Times New Roman"/>
                <a:cs typeface="Times New Roman"/>
              </a:rPr>
              <a:t>events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05128" y="751786"/>
            <a:ext cx="608965" cy="359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014" marR="5080" indent="-107950">
              <a:lnSpc>
                <a:spcPct val="100000"/>
              </a:lnSpc>
              <a:spcBef>
                <a:spcPts val="95"/>
              </a:spcBef>
            </a:pPr>
            <a:r>
              <a:rPr sz="1100" b="1" spc="-20" dirty="0">
                <a:latin typeface="Times New Roman"/>
                <a:cs typeface="Times New Roman"/>
              </a:rPr>
              <a:t>Summary </a:t>
            </a:r>
            <a:r>
              <a:rPr sz="1100" b="1" spc="-10" dirty="0">
                <a:latin typeface="Times New Roman"/>
                <a:cs typeface="Times New Roman"/>
              </a:rPr>
              <a:t>events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13497" y="3465081"/>
            <a:ext cx="554355" cy="359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" marR="5080" indent="-80645">
              <a:lnSpc>
                <a:spcPct val="100000"/>
              </a:lnSpc>
              <a:spcBef>
                <a:spcPts val="95"/>
              </a:spcBef>
            </a:pPr>
            <a:r>
              <a:rPr sz="1100" b="1" spc="-10" dirty="0">
                <a:latin typeface="Times New Roman"/>
                <a:cs typeface="Times New Roman"/>
              </a:rPr>
              <a:t>Platform events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95478" y="2361468"/>
            <a:ext cx="554355" cy="359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345" marR="5080" indent="-81280">
              <a:lnSpc>
                <a:spcPct val="100000"/>
              </a:lnSpc>
              <a:spcBef>
                <a:spcPts val="95"/>
              </a:spcBef>
            </a:pPr>
            <a:r>
              <a:rPr sz="1100" b="1" spc="-10" dirty="0">
                <a:latin typeface="Times New Roman"/>
                <a:cs typeface="Times New Roman"/>
              </a:rPr>
              <a:t>Platform events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07059" y="1694073"/>
            <a:ext cx="1296670" cy="755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4845" marR="5080" indent="-185420">
              <a:lnSpc>
                <a:spcPct val="100000"/>
              </a:lnSpc>
              <a:spcBef>
                <a:spcPts val="95"/>
              </a:spcBef>
            </a:pPr>
            <a:r>
              <a:rPr sz="1100" b="1" spc="-10" dirty="0">
                <a:latin typeface="Times New Roman"/>
                <a:cs typeface="Times New Roman"/>
              </a:rPr>
              <a:t>Collaborative policies</a:t>
            </a:r>
            <a:endParaRPr sz="1100">
              <a:latin typeface="Times New Roman"/>
              <a:cs typeface="Times New Roman"/>
            </a:endParaRPr>
          </a:p>
          <a:p>
            <a:pPr marL="50800" marR="760730" indent="-38735">
              <a:lnSpc>
                <a:spcPct val="100000"/>
              </a:lnSpc>
              <a:spcBef>
                <a:spcPts val="480"/>
              </a:spcBef>
            </a:pPr>
            <a:r>
              <a:rPr sz="1100" b="1" spc="-20" dirty="0">
                <a:latin typeface="Times New Roman"/>
                <a:cs typeface="Times New Roman"/>
              </a:rPr>
              <a:t>Network </a:t>
            </a:r>
            <a:r>
              <a:rPr sz="1100" b="1" spc="-10" dirty="0">
                <a:latin typeface="Times New Roman"/>
                <a:cs typeface="Times New Roman"/>
              </a:rPr>
              <a:t>policies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 rot="19980000">
            <a:off x="4101726" y="3666078"/>
            <a:ext cx="390485" cy="137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b="1" spc="-10" dirty="0">
                <a:latin typeface="Times New Roman"/>
                <a:cs typeface="Times New Roman"/>
              </a:rPr>
              <a:t>go</a:t>
            </a:r>
            <a:r>
              <a:rPr sz="1575" b="1" spc="-15" baseline="2645" dirty="0">
                <a:latin typeface="Times New Roman"/>
                <a:cs typeface="Times New Roman"/>
              </a:rPr>
              <a:t>ssip</a:t>
            </a:r>
            <a:endParaRPr sz="1575" baseline="264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1" y="548640"/>
            <a:ext cx="9108948" cy="576072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0351" y="126872"/>
            <a:ext cx="30048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E2BB92"/>
                </a:solidFill>
              </a:rPr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5438" y="1060450"/>
            <a:ext cx="3573779" cy="515175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69900" marR="15875" indent="-457200">
              <a:lnSpc>
                <a:spcPct val="80000"/>
              </a:lnSpc>
              <a:spcBef>
                <a:spcPts val="725"/>
              </a:spcBef>
              <a:buClr>
                <a:srgbClr val="E2BB92"/>
              </a:buClr>
              <a:buSzPct val="138461"/>
              <a:buFont typeface="Arial"/>
              <a:buChar char="•"/>
              <a:tabLst>
                <a:tab pos="469900" algn="l"/>
              </a:tabLst>
            </a:pPr>
            <a:r>
              <a:rPr sz="2600" spc="-40" dirty="0">
                <a:solidFill>
                  <a:srgbClr val="FFFFFF"/>
                </a:solidFill>
                <a:latin typeface="Georgia"/>
                <a:cs typeface="Georgia"/>
              </a:rPr>
              <a:t>Host-</a:t>
            </a: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based</a:t>
            </a:r>
            <a:r>
              <a:rPr sz="26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Georgia"/>
                <a:cs typeface="Georgia"/>
              </a:rPr>
              <a:t>intrusion detection</a:t>
            </a:r>
            <a:endParaRPr sz="2600">
              <a:latin typeface="Georgia"/>
              <a:cs typeface="Georgia"/>
            </a:endParaRPr>
          </a:p>
          <a:p>
            <a:pPr marL="756285" lvl="1" indent="-286385">
              <a:lnSpc>
                <a:spcPct val="100000"/>
              </a:lnSpc>
              <a:spcBef>
                <a:spcPts val="35"/>
              </a:spcBef>
              <a:buClr>
                <a:srgbClr val="E2BB92"/>
              </a:buClr>
              <a:buSzPct val="138888"/>
              <a:buFont typeface="Arial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r>
              <a:rPr sz="18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sources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18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sensors</a:t>
            </a:r>
            <a:endParaRPr sz="1800">
              <a:latin typeface="Georgia"/>
              <a:cs typeface="Georgia"/>
            </a:endParaRPr>
          </a:p>
          <a:p>
            <a:pPr marL="756285" lvl="1" indent="-286385">
              <a:lnSpc>
                <a:spcPct val="100000"/>
              </a:lnSpc>
              <a:buClr>
                <a:srgbClr val="E2BB92"/>
              </a:buClr>
              <a:buSzPct val="138888"/>
              <a:buFont typeface="Arial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Anomaly</a:t>
            </a:r>
            <a:r>
              <a:rPr sz="1800" spc="2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Georgia"/>
                <a:cs typeface="Georgia"/>
              </a:rPr>
              <a:t>HIDS</a:t>
            </a:r>
            <a:endParaRPr sz="1800">
              <a:latin typeface="Georgia"/>
              <a:cs typeface="Georgia"/>
            </a:endParaRPr>
          </a:p>
          <a:p>
            <a:pPr marL="756285" lvl="1" indent="-286385">
              <a:lnSpc>
                <a:spcPct val="100000"/>
              </a:lnSpc>
              <a:buClr>
                <a:srgbClr val="E2BB92"/>
              </a:buClr>
              <a:buSzPct val="138888"/>
              <a:buFont typeface="Arial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Signature</a:t>
            </a:r>
            <a:r>
              <a:rPr sz="1800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or</a:t>
            </a:r>
            <a:r>
              <a:rPr sz="1800" spc="-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heuristic</a:t>
            </a:r>
            <a:r>
              <a:rPr sz="18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Georgia"/>
                <a:cs typeface="Georgia"/>
              </a:rPr>
              <a:t>HIDS</a:t>
            </a:r>
            <a:endParaRPr sz="1800">
              <a:latin typeface="Georgia"/>
              <a:cs typeface="Georgia"/>
            </a:endParaRPr>
          </a:p>
          <a:p>
            <a:pPr marL="756285" lvl="1" indent="-286385">
              <a:lnSpc>
                <a:spcPts val="2145"/>
              </a:lnSpc>
              <a:buClr>
                <a:srgbClr val="E2BB92"/>
              </a:buClr>
              <a:buSzPct val="138888"/>
              <a:buFont typeface="Arial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Distributed</a:t>
            </a:r>
            <a:r>
              <a:rPr sz="1800" spc="-20" dirty="0">
                <a:solidFill>
                  <a:srgbClr val="FFFFFF"/>
                </a:solidFill>
                <a:latin typeface="Georgia"/>
                <a:cs typeface="Georgia"/>
              </a:rPr>
              <a:t> HIDS</a:t>
            </a:r>
            <a:endParaRPr sz="1800">
              <a:latin typeface="Georgia"/>
              <a:cs typeface="Georgia"/>
            </a:endParaRPr>
          </a:p>
          <a:p>
            <a:pPr marL="469900" marR="323850" indent="-457200">
              <a:lnSpc>
                <a:spcPct val="80000"/>
              </a:lnSpc>
              <a:spcBef>
                <a:spcPts val="610"/>
              </a:spcBef>
              <a:buClr>
                <a:srgbClr val="E2BB92"/>
              </a:buClr>
              <a:buSzPct val="138461"/>
              <a:buFont typeface="Arial"/>
              <a:buChar char="•"/>
              <a:tabLst>
                <a:tab pos="469900" algn="l"/>
              </a:tabLst>
            </a:pP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Network-</a:t>
            </a:r>
            <a:r>
              <a:rPr sz="2600" spc="-10" dirty="0">
                <a:solidFill>
                  <a:srgbClr val="FFFFFF"/>
                </a:solidFill>
                <a:latin typeface="Georgia"/>
                <a:cs typeface="Georgia"/>
              </a:rPr>
              <a:t>based </a:t>
            </a: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intrusion</a:t>
            </a:r>
            <a:r>
              <a:rPr sz="2600" spc="-1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Georgia"/>
                <a:cs typeface="Georgia"/>
              </a:rPr>
              <a:t>detection</a:t>
            </a:r>
            <a:endParaRPr sz="2600">
              <a:latin typeface="Georgia"/>
              <a:cs typeface="Georgia"/>
            </a:endParaRPr>
          </a:p>
          <a:p>
            <a:pPr marL="756285" lvl="1" indent="-286385">
              <a:lnSpc>
                <a:spcPct val="100000"/>
              </a:lnSpc>
              <a:spcBef>
                <a:spcPts val="30"/>
              </a:spcBef>
              <a:buClr>
                <a:srgbClr val="E2BB92"/>
              </a:buClr>
              <a:buSzPct val="138888"/>
              <a:buFont typeface="Arial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Types</a:t>
            </a:r>
            <a:r>
              <a:rPr sz="18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18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network</a:t>
            </a:r>
            <a:r>
              <a:rPr sz="18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sensors</a:t>
            </a:r>
            <a:endParaRPr sz="1800">
              <a:latin typeface="Georgia"/>
              <a:cs typeface="Georgia"/>
            </a:endParaRPr>
          </a:p>
          <a:p>
            <a:pPr marL="756285" lvl="1" indent="-286385">
              <a:lnSpc>
                <a:spcPct val="100000"/>
              </a:lnSpc>
              <a:buClr>
                <a:srgbClr val="E2BB92"/>
              </a:buClr>
              <a:buSzPct val="138888"/>
              <a:buFont typeface="Arial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NIDS</a:t>
            </a:r>
            <a:r>
              <a:rPr sz="18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sensor</a:t>
            </a:r>
            <a:r>
              <a:rPr sz="1800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deployment</a:t>
            </a:r>
            <a:endParaRPr sz="1800">
              <a:latin typeface="Georgia"/>
              <a:cs typeface="Georgia"/>
            </a:endParaRPr>
          </a:p>
          <a:p>
            <a:pPr marL="756285" marR="880110" lvl="1" indent="-287020">
              <a:lnSpc>
                <a:spcPct val="80000"/>
              </a:lnSpc>
              <a:spcBef>
                <a:spcPts val="434"/>
              </a:spcBef>
              <a:buClr>
                <a:srgbClr val="E2BB92"/>
              </a:buClr>
              <a:buSzPct val="138888"/>
              <a:buFont typeface="Arial"/>
              <a:buChar char="•"/>
              <a:tabLst>
                <a:tab pos="756285" algn="l"/>
              </a:tabLst>
            </a:pP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Intrusion</a:t>
            </a:r>
            <a:r>
              <a:rPr sz="1800" spc="-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detection techniques</a:t>
            </a:r>
            <a:endParaRPr sz="1800">
              <a:latin typeface="Georgia"/>
              <a:cs typeface="Georgia"/>
            </a:endParaRPr>
          </a:p>
          <a:p>
            <a:pPr marL="756285" lvl="1" indent="-286385">
              <a:lnSpc>
                <a:spcPts val="2145"/>
              </a:lnSpc>
              <a:buClr>
                <a:srgbClr val="E2BB92"/>
              </a:buClr>
              <a:buSzPct val="138888"/>
              <a:buFont typeface="Arial"/>
              <a:buChar char="•"/>
              <a:tabLst>
                <a:tab pos="756285" algn="l"/>
              </a:tabLst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Logging</a:t>
            </a:r>
            <a:r>
              <a:rPr sz="1800" spc="1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1800" spc="1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alerts</a:t>
            </a:r>
            <a:endParaRPr sz="1800">
              <a:latin typeface="Georgia"/>
              <a:cs typeface="Georgia"/>
            </a:endParaRPr>
          </a:p>
          <a:p>
            <a:pPr marL="469900" marR="622300" indent="-457200">
              <a:lnSpc>
                <a:spcPct val="80000"/>
              </a:lnSpc>
              <a:spcBef>
                <a:spcPts val="610"/>
              </a:spcBef>
              <a:buClr>
                <a:srgbClr val="E2BB92"/>
              </a:buClr>
              <a:buSzPct val="138461"/>
              <a:buFont typeface="Arial"/>
              <a:buChar char="•"/>
              <a:tabLst>
                <a:tab pos="469900" algn="l"/>
              </a:tabLst>
            </a:pP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Example</a:t>
            </a:r>
            <a:r>
              <a:rPr sz="26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Georgia"/>
                <a:cs typeface="Georgia"/>
              </a:rPr>
              <a:t>system: Snort</a:t>
            </a:r>
            <a:endParaRPr sz="2600">
              <a:latin typeface="Georgia"/>
              <a:cs typeface="Georgia"/>
            </a:endParaRPr>
          </a:p>
          <a:p>
            <a:pPr marL="756285" lvl="1" indent="-286385">
              <a:lnSpc>
                <a:spcPct val="100000"/>
              </a:lnSpc>
              <a:spcBef>
                <a:spcPts val="30"/>
              </a:spcBef>
              <a:buClr>
                <a:srgbClr val="E2BB92"/>
              </a:buClr>
              <a:buSzPct val="138888"/>
              <a:buFont typeface="Arial"/>
              <a:buChar char="•"/>
              <a:tabLst>
                <a:tab pos="756285" algn="l"/>
              </a:tabLst>
            </a:pP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Snort</a:t>
            </a:r>
            <a:r>
              <a:rPr sz="1800" spc="-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architecture</a:t>
            </a:r>
            <a:endParaRPr sz="1800">
              <a:latin typeface="Georgia"/>
              <a:cs typeface="Georgia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lr>
                <a:srgbClr val="E2BB92"/>
              </a:buClr>
              <a:buSzPct val="138888"/>
              <a:buFont typeface="Arial"/>
              <a:buChar char="•"/>
              <a:tabLst>
                <a:tab pos="756285" algn="l"/>
              </a:tabLst>
            </a:pPr>
            <a:r>
              <a:rPr sz="1800" spc="-20" dirty="0">
                <a:solidFill>
                  <a:srgbClr val="FFFFFF"/>
                </a:solidFill>
                <a:latin typeface="Georgia"/>
                <a:cs typeface="Georgia"/>
              </a:rPr>
              <a:t>Snort</a:t>
            </a:r>
            <a:r>
              <a:rPr sz="1800" spc="-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rules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473" y="1205610"/>
            <a:ext cx="3940810" cy="492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E2BB92"/>
              </a:buClr>
              <a:buSzPct val="139583"/>
              <a:buFont typeface="Arial"/>
              <a:buChar char="•"/>
              <a:tabLst>
                <a:tab pos="354965" algn="l"/>
              </a:tabLst>
            </a:pP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Intruders</a:t>
            </a:r>
            <a:endParaRPr sz="2400">
              <a:latin typeface="Georgia"/>
              <a:cs typeface="Georgia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Clr>
                <a:srgbClr val="E2BB92"/>
              </a:buClr>
              <a:buSzPct val="140625"/>
              <a:buFont typeface="Arial"/>
              <a:buChar char="•"/>
              <a:tabLst>
                <a:tab pos="756285" algn="l"/>
              </a:tabLst>
            </a:pPr>
            <a:r>
              <a:rPr sz="1600" spc="-10" dirty="0">
                <a:solidFill>
                  <a:srgbClr val="FFFFFF"/>
                </a:solidFill>
                <a:latin typeface="Georgia"/>
                <a:cs typeface="Georgia"/>
              </a:rPr>
              <a:t>Intruder</a:t>
            </a:r>
            <a:r>
              <a:rPr sz="16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Georgia"/>
                <a:cs typeface="Georgia"/>
              </a:rPr>
              <a:t>behavior</a:t>
            </a:r>
            <a:endParaRPr sz="1600">
              <a:latin typeface="Georgia"/>
              <a:cs typeface="Georgia"/>
            </a:endParaRPr>
          </a:p>
          <a:p>
            <a:pPr marL="354965" indent="-342265">
              <a:lnSpc>
                <a:spcPct val="100000"/>
              </a:lnSpc>
              <a:spcBef>
                <a:spcPts val="520"/>
              </a:spcBef>
              <a:buClr>
                <a:srgbClr val="E2BB92"/>
              </a:buClr>
              <a:buSzPct val="139583"/>
              <a:buFont typeface="Arial"/>
              <a:buChar char="•"/>
              <a:tabLst>
                <a:tab pos="354965" algn="l"/>
              </a:tabLst>
            </a:pPr>
            <a:r>
              <a:rPr sz="2400" spc="-20" dirty="0">
                <a:solidFill>
                  <a:srgbClr val="FFFFFF"/>
                </a:solidFill>
                <a:latin typeface="Georgia"/>
                <a:cs typeface="Georgia"/>
              </a:rPr>
              <a:t>Intrusion</a:t>
            </a:r>
            <a:r>
              <a:rPr sz="2400" spc="-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detection</a:t>
            </a:r>
            <a:endParaRPr sz="2400">
              <a:latin typeface="Georgia"/>
              <a:cs typeface="Georgia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Clr>
                <a:srgbClr val="E2BB92"/>
              </a:buClr>
              <a:buSzPct val="140625"/>
              <a:buFont typeface="Arial"/>
              <a:buChar char="•"/>
              <a:tabLst>
                <a:tab pos="756285" algn="l"/>
              </a:tabLst>
            </a:pPr>
            <a:r>
              <a:rPr sz="1600" spc="-20" dirty="0">
                <a:solidFill>
                  <a:srgbClr val="FFFFFF"/>
                </a:solidFill>
                <a:latin typeface="Georgia"/>
                <a:cs typeface="Georgia"/>
              </a:rPr>
              <a:t>Basic</a:t>
            </a:r>
            <a:r>
              <a:rPr sz="16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Georgia"/>
                <a:cs typeface="Georgia"/>
              </a:rPr>
              <a:t>principles</a:t>
            </a:r>
            <a:endParaRPr sz="1600">
              <a:latin typeface="Georgia"/>
              <a:cs typeface="Georgia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Clr>
                <a:srgbClr val="E2BB92"/>
              </a:buClr>
              <a:buSzPct val="140625"/>
              <a:buFont typeface="Arial"/>
              <a:buChar char="•"/>
              <a:tabLst>
                <a:tab pos="756285" algn="l"/>
              </a:tabLst>
            </a:pPr>
            <a:r>
              <a:rPr sz="160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Georgia"/>
                <a:cs typeface="Georgia"/>
              </a:rPr>
              <a:t>base-</a:t>
            </a:r>
            <a:r>
              <a:rPr sz="1600" dirty="0">
                <a:solidFill>
                  <a:srgbClr val="FFFFFF"/>
                </a:solidFill>
                <a:latin typeface="Georgia"/>
                <a:cs typeface="Georgia"/>
              </a:rPr>
              <a:t>rate</a:t>
            </a:r>
            <a:r>
              <a:rPr sz="16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Georgia"/>
                <a:cs typeface="Georgia"/>
              </a:rPr>
              <a:t>fallacy</a:t>
            </a:r>
            <a:endParaRPr sz="1600">
              <a:latin typeface="Georgia"/>
              <a:cs typeface="Georgia"/>
            </a:endParaRPr>
          </a:p>
          <a:p>
            <a:pPr marL="756285" lvl="1" indent="-287020">
              <a:lnSpc>
                <a:spcPct val="100000"/>
              </a:lnSpc>
              <a:spcBef>
                <a:spcPts val="384"/>
              </a:spcBef>
              <a:buClr>
                <a:srgbClr val="E2BB92"/>
              </a:buClr>
              <a:buSzPct val="140625"/>
              <a:buFont typeface="Arial"/>
              <a:buChar char="•"/>
              <a:tabLst>
                <a:tab pos="756285" algn="l"/>
              </a:tabLst>
            </a:pPr>
            <a:r>
              <a:rPr sz="1600" spc="-10" dirty="0">
                <a:solidFill>
                  <a:srgbClr val="FFFFFF"/>
                </a:solidFill>
                <a:latin typeface="Georgia"/>
                <a:cs typeface="Georgia"/>
              </a:rPr>
              <a:t>Requirements</a:t>
            </a:r>
            <a:endParaRPr sz="1600">
              <a:latin typeface="Georgia"/>
              <a:cs typeface="Georgia"/>
            </a:endParaRPr>
          </a:p>
          <a:p>
            <a:pPr marL="354965" indent="-342265">
              <a:lnSpc>
                <a:spcPct val="100000"/>
              </a:lnSpc>
              <a:spcBef>
                <a:spcPts val="520"/>
              </a:spcBef>
              <a:buClr>
                <a:srgbClr val="E2BB92"/>
              </a:buClr>
              <a:buSzPct val="139583"/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Analysis</a:t>
            </a:r>
            <a:r>
              <a:rPr sz="2400" spc="2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approaches</a:t>
            </a:r>
            <a:endParaRPr sz="2400">
              <a:latin typeface="Georgia"/>
              <a:cs typeface="Georgia"/>
            </a:endParaRPr>
          </a:p>
          <a:p>
            <a:pPr marL="756285" lvl="1" indent="-287020">
              <a:lnSpc>
                <a:spcPct val="100000"/>
              </a:lnSpc>
              <a:spcBef>
                <a:spcPts val="440"/>
              </a:spcBef>
              <a:buClr>
                <a:srgbClr val="E2BB92"/>
              </a:buClr>
              <a:buSzPct val="140625"/>
              <a:buFont typeface="Arial"/>
              <a:buChar char="•"/>
              <a:tabLst>
                <a:tab pos="756285" algn="l"/>
              </a:tabLst>
            </a:pPr>
            <a:r>
              <a:rPr sz="1600" dirty="0">
                <a:solidFill>
                  <a:srgbClr val="FFFFFF"/>
                </a:solidFill>
                <a:latin typeface="Georgia"/>
                <a:cs typeface="Georgia"/>
              </a:rPr>
              <a:t>Anomaly</a:t>
            </a:r>
            <a:r>
              <a:rPr sz="1600" spc="2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Georgia"/>
                <a:cs typeface="Georgia"/>
              </a:rPr>
              <a:t>detection</a:t>
            </a:r>
            <a:endParaRPr sz="1600">
              <a:latin typeface="Georgia"/>
              <a:cs typeface="Georgia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Clr>
                <a:srgbClr val="E2BB92"/>
              </a:buClr>
              <a:buSzPct val="140625"/>
              <a:buFont typeface="Arial"/>
              <a:buChar char="•"/>
              <a:tabLst>
                <a:tab pos="756285" algn="l"/>
              </a:tabLst>
            </a:pPr>
            <a:r>
              <a:rPr sz="1600" dirty="0">
                <a:solidFill>
                  <a:srgbClr val="FFFFFF"/>
                </a:solidFill>
                <a:latin typeface="Georgia"/>
                <a:cs typeface="Georgia"/>
              </a:rPr>
              <a:t>Signature</a:t>
            </a:r>
            <a:r>
              <a:rPr sz="1600" spc="-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FFFFFF"/>
                </a:solidFill>
                <a:latin typeface="Georgia"/>
                <a:cs typeface="Georgia"/>
              </a:rPr>
              <a:t>or</a:t>
            </a:r>
            <a:r>
              <a:rPr sz="1600" spc="-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dirty="0">
                <a:solidFill>
                  <a:srgbClr val="FFFFFF"/>
                </a:solidFill>
                <a:latin typeface="Georgia"/>
                <a:cs typeface="Georgia"/>
              </a:rPr>
              <a:t>heuristic</a:t>
            </a:r>
            <a:r>
              <a:rPr sz="1600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Georgia"/>
                <a:cs typeface="Georgia"/>
              </a:rPr>
              <a:t>detection</a:t>
            </a:r>
            <a:endParaRPr sz="1600">
              <a:latin typeface="Georgia"/>
              <a:cs typeface="Georgia"/>
            </a:endParaRPr>
          </a:p>
          <a:p>
            <a:pPr marL="354965" marR="925194" indent="-342900">
              <a:lnSpc>
                <a:spcPct val="100000"/>
              </a:lnSpc>
              <a:spcBef>
                <a:spcPts val="480"/>
              </a:spcBef>
              <a:buClr>
                <a:srgbClr val="E2BB92"/>
              </a:buClr>
              <a:buSzPct val="138636"/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Distributed</a:t>
            </a:r>
            <a:r>
              <a:rPr sz="2200" spc="-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or</a:t>
            </a:r>
            <a:r>
              <a:rPr sz="22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hybrid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intrusion</a:t>
            </a:r>
            <a:r>
              <a:rPr sz="2200" spc="-1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detection</a:t>
            </a:r>
            <a:endParaRPr sz="2200">
              <a:latin typeface="Georgia"/>
              <a:cs typeface="Georgia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Clr>
                <a:srgbClr val="E2BB92"/>
              </a:buClr>
              <a:buSzPct val="138636"/>
              <a:buFont typeface="Arial"/>
              <a:buChar char="•"/>
              <a:tabLst>
                <a:tab pos="354965" algn="l"/>
              </a:tabLst>
            </a:pPr>
            <a:r>
              <a:rPr sz="2200" spc="-20" dirty="0">
                <a:solidFill>
                  <a:srgbClr val="FFFFFF"/>
                </a:solidFill>
                <a:latin typeface="Georgia"/>
                <a:cs typeface="Georgia"/>
              </a:rPr>
              <a:t>Intrusion</a:t>
            </a:r>
            <a:r>
              <a:rPr sz="2200" spc="-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detection</a:t>
            </a:r>
            <a:r>
              <a:rPr sz="2200" spc="-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exchange</a:t>
            </a:r>
            <a:endParaRPr sz="2200">
              <a:latin typeface="Georgia"/>
              <a:cs typeface="Georgia"/>
            </a:endParaRPr>
          </a:p>
          <a:p>
            <a:pPr marL="354965">
              <a:lnSpc>
                <a:spcPct val="100000"/>
              </a:lnSpc>
            </a:pP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format</a:t>
            </a:r>
            <a:endParaRPr sz="2200">
              <a:latin typeface="Georgia"/>
              <a:cs typeface="Georgia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Clr>
                <a:srgbClr val="E2BB92"/>
              </a:buClr>
              <a:buSzPct val="138636"/>
              <a:buFont typeface="Arial"/>
              <a:buChar char="•"/>
              <a:tabLst>
                <a:tab pos="354965" algn="l"/>
              </a:tabLst>
            </a:pP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Honeypots</a:t>
            </a:r>
            <a:endParaRPr sz="2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621" y="185902"/>
            <a:ext cx="7701915" cy="149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74750">
              <a:lnSpc>
                <a:spcPct val="109800"/>
              </a:lnSpc>
              <a:spcBef>
                <a:spcPts val="100"/>
              </a:spcBef>
            </a:pPr>
            <a:r>
              <a:rPr sz="4400" dirty="0"/>
              <a:t>Classes</a:t>
            </a:r>
            <a:r>
              <a:rPr sz="4400" spc="-10" dirty="0"/>
              <a:t> </a:t>
            </a:r>
            <a:r>
              <a:rPr sz="4400" dirty="0"/>
              <a:t>of</a:t>
            </a:r>
            <a:r>
              <a:rPr sz="4400" spc="25" dirty="0"/>
              <a:t> </a:t>
            </a:r>
            <a:r>
              <a:rPr sz="4400" spc="-20" dirty="0"/>
              <a:t>Intruders</a:t>
            </a:r>
            <a:r>
              <a:rPr sz="4400" spc="10" dirty="0"/>
              <a:t> </a:t>
            </a:r>
            <a:r>
              <a:rPr sz="4400" spc="-700" dirty="0"/>
              <a:t>– </a:t>
            </a:r>
            <a:r>
              <a:rPr sz="4400" spc="-110" dirty="0"/>
              <a:t>State-</a:t>
            </a:r>
            <a:r>
              <a:rPr sz="4400" dirty="0"/>
              <a:t>Sponsored</a:t>
            </a:r>
            <a:r>
              <a:rPr sz="4400" spc="15" dirty="0"/>
              <a:t> </a:t>
            </a:r>
            <a:r>
              <a:rPr sz="4400" spc="-10" dirty="0"/>
              <a:t>Organizations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67868" y="2133599"/>
            <a:ext cx="3401695" cy="1359535"/>
          </a:xfrm>
          <a:custGeom>
            <a:avLst/>
            <a:gdLst/>
            <a:ahLst/>
            <a:cxnLst/>
            <a:rect l="l" t="t" r="r" b="b"/>
            <a:pathLst>
              <a:path w="3401695" h="1359535">
                <a:moveTo>
                  <a:pt x="3401568" y="679704"/>
                </a:moveTo>
                <a:lnTo>
                  <a:pt x="2721864" y="0"/>
                </a:lnTo>
                <a:lnTo>
                  <a:pt x="0" y="0"/>
                </a:lnTo>
                <a:lnTo>
                  <a:pt x="679704" y="679704"/>
                </a:lnTo>
                <a:lnTo>
                  <a:pt x="0" y="1359408"/>
                </a:lnTo>
                <a:lnTo>
                  <a:pt x="2721864" y="1359408"/>
                </a:lnTo>
                <a:lnTo>
                  <a:pt x="3401568" y="679704"/>
                </a:lnTo>
                <a:close/>
              </a:path>
            </a:pathLst>
          </a:custGeom>
          <a:solidFill>
            <a:srgbClr val="60888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3348" y="3645408"/>
            <a:ext cx="4137659" cy="1504188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087112" y="5236464"/>
            <a:ext cx="3733800" cy="1361440"/>
          </a:xfrm>
          <a:custGeom>
            <a:avLst/>
            <a:gdLst/>
            <a:ahLst/>
            <a:cxnLst/>
            <a:rect l="l" t="t" r="r" b="b"/>
            <a:pathLst>
              <a:path w="3733800" h="1361440">
                <a:moveTo>
                  <a:pt x="3733800" y="680466"/>
                </a:moveTo>
                <a:lnTo>
                  <a:pt x="3053334" y="0"/>
                </a:lnTo>
                <a:lnTo>
                  <a:pt x="0" y="0"/>
                </a:lnTo>
                <a:lnTo>
                  <a:pt x="680466" y="680466"/>
                </a:lnTo>
                <a:lnTo>
                  <a:pt x="0" y="1360932"/>
                </a:lnTo>
                <a:lnTo>
                  <a:pt x="3053334" y="1360932"/>
                </a:lnTo>
                <a:lnTo>
                  <a:pt x="3733800" y="680466"/>
                </a:lnTo>
                <a:close/>
              </a:path>
            </a:pathLst>
          </a:custGeom>
          <a:solidFill>
            <a:srgbClr val="638B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91260" y="2422525"/>
            <a:ext cx="6959600" cy="42068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993005" indent="635" algn="ctr">
              <a:lnSpc>
                <a:spcPct val="101099"/>
              </a:lnSpc>
              <a:spcBef>
                <a:spcPts val="85"/>
              </a:spcBef>
            </a:pPr>
            <a:r>
              <a:rPr sz="1400" b="1" dirty="0">
                <a:latin typeface="P052"/>
                <a:cs typeface="P052"/>
              </a:rPr>
              <a:t>Groups</a:t>
            </a:r>
            <a:r>
              <a:rPr sz="1400" b="1" spc="-25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of</a:t>
            </a:r>
            <a:r>
              <a:rPr sz="1400" b="1" spc="-40" dirty="0">
                <a:latin typeface="P052"/>
                <a:cs typeface="P052"/>
              </a:rPr>
              <a:t> </a:t>
            </a:r>
            <a:r>
              <a:rPr sz="1400" b="1" spc="-10" dirty="0">
                <a:latin typeface="P052"/>
                <a:cs typeface="P052"/>
              </a:rPr>
              <a:t>hackers </a:t>
            </a:r>
            <a:r>
              <a:rPr sz="1400" b="1" dirty="0">
                <a:latin typeface="P052"/>
                <a:cs typeface="P052"/>
              </a:rPr>
              <a:t>sponsored</a:t>
            </a:r>
            <a:r>
              <a:rPr sz="1400" b="1" spc="-60" dirty="0">
                <a:latin typeface="P052"/>
                <a:cs typeface="P052"/>
              </a:rPr>
              <a:t> </a:t>
            </a:r>
            <a:r>
              <a:rPr sz="1400" b="1" spc="-25" dirty="0">
                <a:latin typeface="P052"/>
                <a:cs typeface="P052"/>
              </a:rPr>
              <a:t>by </a:t>
            </a:r>
            <a:r>
              <a:rPr sz="1400" b="1" dirty="0">
                <a:latin typeface="P052"/>
                <a:cs typeface="P052"/>
              </a:rPr>
              <a:t>governments</a:t>
            </a:r>
            <a:r>
              <a:rPr sz="1400" b="1" spc="-45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to</a:t>
            </a:r>
            <a:r>
              <a:rPr sz="1400" b="1" spc="-20" dirty="0">
                <a:latin typeface="P052"/>
                <a:cs typeface="P052"/>
              </a:rPr>
              <a:t> </a:t>
            </a:r>
            <a:r>
              <a:rPr sz="1400" b="1" spc="-10" dirty="0">
                <a:latin typeface="P052"/>
                <a:cs typeface="P052"/>
              </a:rPr>
              <a:t>conduct </a:t>
            </a:r>
            <a:r>
              <a:rPr sz="1400" b="1" dirty="0">
                <a:latin typeface="P052"/>
                <a:cs typeface="P052"/>
              </a:rPr>
              <a:t>espionage</a:t>
            </a:r>
            <a:r>
              <a:rPr sz="1400" b="1" spc="-40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or</a:t>
            </a:r>
            <a:r>
              <a:rPr sz="1400" b="1" spc="-25" dirty="0">
                <a:latin typeface="P052"/>
                <a:cs typeface="P052"/>
              </a:rPr>
              <a:t> </a:t>
            </a:r>
            <a:r>
              <a:rPr sz="1400" b="1" spc="-10" dirty="0">
                <a:latin typeface="P052"/>
                <a:cs typeface="P052"/>
              </a:rPr>
              <a:t>sabotage activities</a:t>
            </a:r>
            <a:endParaRPr sz="1400" dirty="0">
              <a:latin typeface="P052"/>
              <a:cs typeface="P052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endParaRPr sz="1400" dirty="0">
              <a:latin typeface="P052"/>
              <a:cs typeface="P052"/>
            </a:endParaRPr>
          </a:p>
          <a:p>
            <a:pPr marL="1990725" marR="2361565" indent="-1270" algn="ctr">
              <a:lnSpc>
                <a:spcPct val="101200"/>
              </a:lnSpc>
            </a:pPr>
            <a:r>
              <a:rPr sz="1400" b="1" dirty="0">
                <a:latin typeface="P052"/>
                <a:cs typeface="P052"/>
              </a:rPr>
              <a:t>Also</a:t>
            </a:r>
            <a:r>
              <a:rPr sz="1400" b="1" spc="-35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known</a:t>
            </a:r>
            <a:r>
              <a:rPr sz="1400" b="1" spc="-15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as</a:t>
            </a:r>
            <a:r>
              <a:rPr sz="1400" b="1" spc="-20" dirty="0">
                <a:latin typeface="P052"/>
                <a:cs typeface="P052"/>
              </a:rPr>
              <a:t> </a:t>
            </a:r>
            <a:r>
              <a:rPr sz="1400" b="1" spc="-10" dirty="0">
                <a:latin typeface="P052"/>
                <a:cs typeface="P052"/>
              </a:rPr>
              <a:t>Advanced </a:t>
            </a:r>
            <a:r>
              <a:rPr sz="1400" b="1" dirty="0">
                <a:latin typeface="P052"/>
                <a:cs typeface="P052"/>
              </a:rPr>
              <a:t>Persistent</a:t>
            </a:r>
            <a:r>
              <a:rPr sz="1400" b="1" spc="-55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Threats</a:t>
            </a:r>
            <a:r>
              <a:rPr sz="1400" b="1" spc="-45" dirty="0">
                <a:latin typeface="P052"/>
                <a:cs typeface="P052"/>
              </a:rPr>
              <a:t> </a:t>
            </a:r>
            <a:r>
              <a:rPr sz="1400" b="1" spc="-20" dirty="0">
                <a:latin typeface="P052"/>
                <a:cs typeface="P052"/>
              </a:rPr>
              <a:t>(APTs)</a:t>
            </a:r>
            <a:r>
              <a:rPr sz="1400" b="1" spc="-35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due</a:t>
            </a:r>
            <a:r>
              <a:rPr sz="1400" b="1" spc="-20" dirty="0">
                <a:latin typeface="P052"/>
                <a:cs typeface="P052"/>
              </a:rPr>
              <a:t> </a:t>
            </a:r>
            <a:r>
              <a:rPr sz="1400" b="1" spc="-25" dirty="0">
                <a:latin typeface="P052"/>
                <a:cs typeface="P052"/>
              </a:rPr>
              <a:t>to </a:t>
            </a:r>
            <a:r>
              <a:rPr sz="1400" b="1" dirty="0">
                <a:latin typeface="P052"/>
                <a:cs typeface="P052"/>
              </a:rPr>
              <a:t>the</a:t>
            </a:r>
            <a:r>
              <a:rPr sz="1400" b="1" spc="-10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covert</a:t>
            </a:r>
            <a:r>
              <a:rPr sz="1400" b="1" spc="-35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nature</a:t>
            </a:r>
            <a:r>
              <a:rPr sz="1400" b="1" spc="-30" dirty="0">
                <a:latin typeface="P052"/>
                <a:cs typeface="P052"/>
              </a:rPr>
              <a:t> </a:t>
            </a:r>
            <a:r>
              <a:rPr sz="1400" b="1" spc="-25" dirty="0">
                <a:latin typeface="P052"/>
                <a:cs typeface="P052"/>
              </a:rPr>
              <a:t>and </a:t>
            </a:r>
            <a:r>
              <a:rPr sz="1400" b="1" dirty="0">
                <a:latin typeface="P052"/>
                <a:cs typeface="P052"/>
              </a:rPr>
              <a:t>persistence</a:t>
            </a:r>
            <a:r>
              <a:rPr sz="1400" b="1" spc="-50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over</a:t>
            </a:r>
            <a:r>
              <a:rPr sz="1400" b="1" spc="-30" dirty="0">
                <a:latin typeface="P052"/>
                <a:cs typeface="P052"/>
              </a:rPr>
              <a:t> </a:t>
            </a:r>
            <a:r>
              <a:rPr sz="1400" b="1" spc="-10" dirty="0">
                <a:latin typeface="P052"/>
                <a:cs typeface="P052"/>
              </a:rPr>
              <a:t>extended </a:t>
            </a:r>
            <a:r>
              <a:rPr sz="1400" b="1" dirty="0">
                <a:latin typeface="P052"/>
                <a:cs typeface="P052"/>
              </a:rPr>
              <a:t>periods</a:t>
            </a:r>
            <a:r>
              <a:rPr sz="1400" b="1" spc="-35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involved</a:t>
            </a:r>
            <a:r>
              <a:rPr sz="1400" b="1" spc="-35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with</a:t>
            </a:r>
            <a:r>
              <a:rPr sz="1400" b="1" spc="-25" dirty="0">
                <a:latin typeface="P052"/>
                <a:cs typeface="P052"/>
              </a:rPr>
              <a:t> any </a:t>
            </a:r>
            <a:r>
              <a:rPr sz="1400" b="1" dirty="0">
                <a:latin typeface="P052"/>
                <a:cs typeface="P052"/>
              </a:rPr>
              <a:t>attacks</a:t>
            </a:r>
            <a:r>
              <a:rPr sz="1400" b="1" spc="-40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in</a:t>
            </a:r>
            <a:r>
              <a:rPr sz="1400" b="1" spc="-5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this</a:t>
            </a:r>
            <a:r>
              <a:rPr sz="1400" b="1" spc="-25" dirty="0">
                <a:latin typeface="P052"/>
                <a:cs typeface="P052"/>
              </a:rPr>
              <a:t> </a:t>
            </a:r>
            <a:r>
              <a:rPr sz="1400" b="1" spc="-10" dirty="0">
                <a:latin typeface="P052"/>
                <a:cs typeface="P052"/>
              </a:rPr>
              <a:t>class</a:t>
            </a:r>
            <a:endParaRPr sz="1400" dirty="0">
              <a:latin typeface="P052"/>
              <a:cs typeface="P052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400" dirty="0">
              <a:latin typeface="P052"/>
              <a:cs typeface="P052"/>
            </a:endParaRPr>
          </a:p>
          <a:p>
            <a:pPr marL="4594225" marR="5080" indent="-635" algn="ctr">
              <a:lnSpc>
                <a:spcPct val="101099"/>
              </a:lnSpc>
            </a:pPr>
            <a:r>
              <a:rPr sz="1400" b="1" spc="-10" dirty="0">
                <a:latin typeface="P052"/>
                <a:cs typeface="P052"/>
              </a:rPr>
              <a:t>Widespread</a:t>
            </a:r>
            <a:r>
              <a:rPr sz="1400" b="1" spc="-35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nature</a:t>
            </a:r>
            <a:r>
              <a:rPr sz="1400" b="1" spc="-5" dirty="0">
                <a:latin typeface="P052"/>
                <a:cs typeface="P052"/>
              </a:rPr>
              <a:t> </a:t>
            </a:r>
            <a:r>
              <a:rPr sz="1400" b="1" spc="-25" dirty="0">
                <a:latin typeface="P052"/>
                <a:cs typeface="P052"/>
              </a:rPr>
              <a:t>and</a:t>
            </a:r>
            <a:r>
              <a:rPr sz="1400" b="1" spc="500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scope</a:t>
            </a:r>
            <a:r>
              <a:rPr sz="1400" b="1" spc="-25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of these</a:t>
            </a:r>
            <a:r>
              <a:rPr sz="1400" b="1" spc="-35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activities</a:t>
            </a:r>
            <a:r>
              <a:rPr sz="1400" b="1" spc="-35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by</a:t>
            </a:r>
            <a:r>
              <a:rPr sz="1400" b="1" spc="-10" dirty="0">
                <a:latin typeface="P052"/>
                <a:cs typeface="P052"/>
              </a:rPr>
              <a:t> </a:t>
            </a:r>
            <a:r>
              <a:rPr sz="1400" b="1" spc="-50" dirty="0">
                <a:latin typeface="P052"/>
                <a:cs typeface="P052"/>
              </a:rPr>
              <a:t>a </a:t>
            </a:r>
            <a:r>
              <a:rPr sz="1400" b="1" dirty="0">
                <a:latin typeface="P052"/>
                <a:cs typeface="P052"/>
              </a:rPr>
              <a:t>wide</a:t>
            </a:r>
            <a:r>
              <a:rPr sz="1400" b="1" spc="-10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range</a:t>
            </a:r>
            <a:r>
              <a:rPr sz="1400" b="1" spc="-35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of</a:t>
            </a:r>
            <a:r>
              <a:rPr sz="1400" b="1" spc="-10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countries</a:t>
            </a:r>
            <a:r>
              <a:rPr sz="1400" b="1" spc="-40" dirty="0">
                <a:latin typeface="P052"/>
                <a:cs typeface="P052"/>
              </a:rPr>
              <a:t> </a:t>
            </a:r>
            <a:r>
              <a:rPr sz="1400" b="1" spc="-20" dirty="0">
                <a:latin typeface="P052"/>
                <a:cs typeface="P052"/>
              </a:rPr>
              <a:t>from </a:t>
            </a:r>
            <a:r>
              <a:rPr sz="1400" b="1" dirty="0">
                <a:latin typeface="P052"/>
                <a:cs typeface="P052"/>
              </a:rPr>
              <a:t>China</a:t>
            </a:r>
            <a:r>
              <a:rPr sz="1400" b="1" spc="-15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to</a:t>
            </a:r>
            <a:r>
              <a:rPr sz="1400" b="1" spc="-20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the</a:t>
            </a:r>
            <a:r>
              <a:rPr sz="1400" b="1" spc="-10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USA,</a:t>
            </a:r>
            <a:r>
              <a:rPr sz="1400" b="1" spc="-20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UK,</a:t>
            </a:r>
            <a:r>
              <a:rPr sz="1400" b="1" spc="-25" dirty="0">
                <a:latin typeface="P052"/>
                <a:cs typeface="P052"/>
              </a:rPr>
              <a:t> and </a:t>
            </a:r>
            <a:r>
              <a:rPr sz="1400" b="1" dirty="0">
                <a:latin typeface="P052"/>
                <a:cs typeface="P052"/>
              </a:rPr>
              <a:t>their</a:t>
            </a:r>
            <a:r>
              <a:rPr sz="1400" b="1" spc="-40" dirty="0">
                <a:latin typeface="P052"/>
                <a:cs typeface="P052"/>
              </a:rPr>
              <a:t> </a:t>
            </a:r>
            <a:r>
              <a:rPr sz="1400" b="1" dirty="0">
                <a:latin typeface="P052"/>
                <a:cs typeface="P052"/>
              </a:rPr>
              <a:t>intelligence</a:t>
            </a:r>
            <a:r>
              <a:rPr sz="1400" b="1" spc="-45" dirty="0">
                <a:latin typeface="P052"/>
                <a:cs typeface="P052"/>
              </a:rPr>
              <a:t> </a:t>
            </a:r>
            <a:r>
              <a:rPr sz="1400" b="1" spc="-10" dirty="0">
                <a:latin typeface="P052"/>
                <a:cs typeface="P052"/>
              </a:rPr>
              <a:t>allies</a:t>
            </a:r>
            <a:endParaRPr sz="1400" dirty="0">
              <a:latin typeface="P052"/>
              <a:cs typeface="P05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815" rIns="0" bIns="0" rtlCol="0">
            <a:spAutoFit/>
          </a:bodyPr>
          <a:lstStyle/>
          <a:p>
            <a:pPr marL="2905125" marR="5080" indent="-2242185">
              <a:lnSpc>
                <a:spcPts val="5800"/>
              </a:lnSpc>
              <a:spcBef>
                <a:spcPts val="860"/>
              </a:spcBef>
            </a:pPr>
            <a:r>
              <a:rPr dirty="0"/>
              <a:t>Classes</a:t>
            </a:r>
            <a:r>
              <a:rPr spc="-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10" dirty="0"/>
              <a:t>Intruders</a:t>
            </a:r>
            <a:r>
              <a:rPr spc="10" dirty="0"/>
              <a:t> </a:t>
            </a:r>
            <a:r>
              <a:rPr spc="-860" dirty="0"/>
              <a:t>– </a:t>
            </a:r>
            <a:r>
              <a:rPr spc="-10" dirty="0"/>
              <a:t>Others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59683" rIns="0" bIns="0" rtlCol="0">
            <a:spAutoFit/>
          </a:bodyPr>
          <a:lstStyle/>
          <a:p>
            <a:pPr marL="365125" indent="-342265">
              <a:lnSpc>
                <a:spcPct val="100000"/>
              </a:lnSpc>
              <a:spcBef>
                <a:spcPts val="464"/>
              </a:spcBef>
              <a:buClr>
                <a:srgbClr val="E2BB92"/>
              </a:buClr>
              <a:buSzPct val="138636"/>
              <a:buFont typeface="Arial"/>
              <a:buChar char="•"/>
              <a:tabLst>
                <a:tab pos="365125" algn="l"/>
              </a:tabLst>
            </a:pPr>
            <a:r>
              <a:rPr dirty="0"/>
              <a:t>Hackers with motivations</a:t>
            </a:r>
            <a:r>
              <a:rPr spc="-10" dirty="0"/>
              <a:t> </a:t>
            </a:r>
            <a:r>
              <a:rPr dirty="0"/>
              <a:t>other</a:t>
            </a:r>
            <a:r>
              <a:rPr spc="-10" dirty="0"/>
              <a:t> </a:t>
            </a:r>
            <a:r>
              <a:rPr dirty="0"/>
              <a:t>than</a:t>
            </a:r>
            <a:r>
              <a:rPr spc="-20" dirty="0"/>
              <a:t> </a:t>
            </a:r>
            <a:r>
              <a:rPr dirty="0"/>
              <a:t>those</a:t>
            </a:r>
            <a:r>
              <a:rPr spc="-5" dirty="0"/>
              <a:t> </a:t>
            </a:r>
            <a:r>
              <a:rPr dirty="0"/>
              <a:t>previously</a:t>
            </a:r>
            <a:r>
              <a:rPr spc="30" dirty="0"/>
              <a:t> </a:t>
            </a:r>
            <a:r>
              <a:rPr spc="-10" dirty="0"/>
              <a:t>listed</a:t>
            </a:r>
          </a:p>
          <a:p>
            <a:pPr marL="365125" indent="-342265">
              <a:lnSpc>
                <a:spcPct val="100000"/>
              </a:lnSpc>
              <a:spcBef>
                <a:spcPts val="1400"/>
              </a:spcBef>
              <a:buClr>
                <a:srgbClr val="E2BB92"/>
              </a:buClr>
              <a:buSzPct val="138636"/>
              <a:buFont typeface="Arial"/>
              <a:buChar char="•"/>
              <a:tabLst>
                <a:tab pos="365125" algn="l"/>
              </a:tabLst>
            </a:pPr>
            <a:r>
              <a:rPr dirty="0"/>
              <a:t>Include</a:t>
            </a:r>
            <a:r>
              <a:rPr spc="-45" dirty="0"/>
              <a:t> </a:t>
            </a:r>
            <a:r>
              <a:rPr dirty="0"/>
              <a:t>classic</a:t>
            </a:r>
            <a:r>
              <a:rPr spc="-30" dirty="0"/>
              <a:t> </a:t>
            </a:r>
            <a:r>
              <a:rPr dirty="0"/>
              <a:t>hackers</a:t>
            </a:r>
            <a:r>
              <a:rPr spc="-50" dirty="0"/>
              <a:t> </a:t>
            </a:r>
            <a:r>
              <a:rPr dirty="0"/>
              <a:t>or</a:t>
            </a:r>
            <a:r>
              <a:rPr spc="-30" dirty="0"/>
              <a:t> </a:t>
            </a:r>
            <a:r>
              <a:rPr dirty="0"/>
              <a:t>crackers</a:t>
            </a:r>
            <a:r>
              <a:rPr spc="-15" dirty="0"/>
              <a:t> </a:t>
            </a:r>
            <a:r>
              <a:rPr spc="70" dirty="0"/>
              <a:t>who</a:t>
            </a:r>
            <a:r>
              <a:rPr spc="-50" dirty="0"/>
              <a:t> </a:t>
            </a:r>
            <a:r>
              <a:rPr dirty="0"/>
              <a:t>are</a:t>
            </a:r>
            <a:r>
              <a:rPr spc="-45" dirty="0"/>
              <a:t> </a:t>
            </a:r>
            <a:r>
              <a:rPr dirty="0"/>
              <a:t>motivated</a:t>
            </a:r>
            <a:r>
              <a:rPr spc="-55" dirty="0"/>
              <a:t> </a:t>
            </a:r>
            <a:r>
              <a:rPr spc="-25" dirty="0"/>
              <a:t>by</a:t>
            </a:r>
          </a:p>
          <a:p>
            <a:pPr marL="36576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technical</a:t>
            </a:r>
            <a:r>
              <a:rPr dirty="0"/>
              <a:t> challenge or</a:t>
            </a:r>
            <a:r>
              <a:rPr spc="45" dirty="0"/>
              <a:t> </a:t>
            </a:r>
            <a:r>
              <a:rPr dirty="0"/>
              <a:t>by</a:t>
            </a:r>
            <a:r>
              <a:rPr spc="30" dirty="0"/>
              <a:t> </a:t>
            </a:r>
            <a:r>
              <a:rPr spc="-25" dirty="0"/>
              <a:t>peer-</a:t>
            </a:r>
            <a:r>
              <a:rPr dirty="0"/>
              <a:t>group</a:t>
            </a:r>
            <a:r>
              <a:rPr spc="55" dirty="0"/>
              <a:t> </a:t>
            </a:r>
            <a:r>
              <a:rPr spc="-10" dirty="0"/>
              <a:t>esteem</a:t>
            </a:r>
            <a:r>
              <a:rPr spc="15" dirty="0"/>
              <a:t> </a:t>
            </a:r>
            <a:r>
              <a:rPr dirty="0"/>
              <a:t>and</a:t>
            </a:r>
            <a:r>
              <a:rPr spc="25" dirty="0"/>
              <a:t> </a:t>
            </a:r>
            <a:r>
              <a:rPr spc="-10" dirty="0"/>
              <a:t>reputation</a:t>
            </a:r>
          </a:p>
          <a:p>
            <a:pPr marL="365760" marR="5080" indent="-342900">
              <a:lnSpc>
                <a:spcPct val="100000"/>
              </a:lnSpc>
              <a:spcBef>
                <a:spcPts val="1405"/>
              </a:spcBef>
              <a:buClr>
                <a:srgbClr val="E2BB92"/>
              </a:buClr>
              <a:buSzPct val="138636"/>
              <a:buFont typeface="Arial"/>
              <a:buChar char="•"/>
              <a:tabLst>
                <a:tab pos="365760" algn="l"/>
              </a:tabLst>
            </a:pPr>
            <a:r>
              <a:rPr dirty="0"/>
              <a:t>Many of</a:t>
            </a:r>
            <a:r>
              <a:rPr spc="5" dirty="0"/>
              <a:t> </a:t>
            </a:r>
            <a:r>
              <a:rPr dirty="0"/>
              <a:t>those</a:t>
            </a:r>
            <a:r>
              <a:rPr spc="-15" dirty="0"/>
              <a:t> </a:t>
            </a:r>
            <a:r>
              <a:rPr dirty="0"/>
              <a:t>responsible</a:t>
            </a:r>
            <a:r>
              <a:rPr spc="10" dirty="0"/>
              <a:t> </a:t>
            </a:r>
            <a:r>
              <a:rPr dirty="0"/>
              <a:t>for</a:t>
            </a:r>
            <a:r>
              <a:rPr spc="10" dirty="0"/>
              <a:t> </a:t>
            </a:r>
            <a:r>
              <a:rPr dirty="0"/>
              <a:t>discovering</a:t>
            </a:r>
            <a:r>
              <a:rPr spc="25" dirty="0"/>
              <a:t> </a:t>
            </a:r>
            <a:r>
              <a:rPr spc="50" dirty="0"/>
              <a:t>new</a:t>
            </a:r>
            <a:r>
              <a:rPr dirty="0"/>
              <a:t> categories </a:t>
            </a:r>
            <a:r>
              <a:rPr spc="-25" dirty="0"/>
              <a:t>of </a:t>
            </a:r>
            <a:r>
              <a:rPr dirty="0"/>
              <a:t>buffer</a:t>
            </a:r>
            <a:r>
              <a:rPr spc="85" dirty="0"/>
              <a:t> </a:t>
            </a:r>
            <a:r>
              <a:rPr dirty="0"/>
              <a:t>overflow</a:t>
            </a:r>
            <a:r>
              <a:rPr spc="90" dirty="0"/>
              <a:t> </a:t>
            </a:r>
            <a:r>
              <a:rPr dirty="0"/>
              <a:t>vulnerabilities</a:t>
            </a:r>
            <a:r>
              <a:rPr spc="65" dirty="0"/>
              <a:t> </a:t>
            </a:r>
            <a:r>
              <a:rPr dirty="0"/>
              <a:t>could</a:t>
            </a:r>
            <a:r>
              <a:rPr spc="85" dirty="0"/>
              <a:t> </a:t>
            </a:r>
            <a:r>
              <a:rPr dirty="0"/>
              <a:t>be</a:t>
            </a:r>
            <a:r>
              <a:rPr spc="60" dirty="0"/>
              <a:t> </a:t>
            </a:r>
            <a:r>
              <a:rPr dirty="0"/>
              <a:t>regarded</a:t>
            </a:r>
            <a:r>
              <a:rPr spc="95" dirty="0"/>
              <a:t> </a:t>
            </a:r>
            <a:r>
              <a:rPr dirty="0"/>
              <a:t>as</a:t>
            </a:r>
            <a:r>
              <a:rPr spc="80" dirty="0"/>
              <a:t> </a:t>
            </a:r>
            <a:r>
              <a:rPr spc="-10" dirty="0"/>
              <a:t>members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this</a:t>
            </a:r>
            <a:r>
              <a:rPr spc="-25" dirty="0"/>
              <a:t> </a:t>
            </a:r>
            <a:r>
              <a:rPr spc="-20" dirty="0"/>
              <a:t>class</a:t>
            </a:r>
          </a:p>
          <a:p>
            <a:pPr marL="365760" marR="13335" indent="-342900">
              <a:lnSpc>
                <a:spcPct val="100000"/>
              </a:lnSpc>
              <a:spcBef>
                <a:spcPts val="1395"/>
              </a:spcBef>
              <a:buClr>
                <a:srgbClr val="E2BB92"/>
              </a:buClr>
              <a:buSzPct val="138636"/>
              <a:buFont typeface="Arial"/>
              <a:buChar char="•"/>
              <a:tabLst>
                <a:tab pos="365760" algn="l"/>
              </a:tabLst>
            </a:pPr>
            <a:r>
              <a:rPr dirty="0"/>
              <a:t>Given</a:t>
            </a:r>
            <a:r>
              <a:rPr spc="-1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55" dirty="0"/>
              <a:t>wide</a:t>
            </a:r>
            <a:r>
              <a:rPr dirty="0"/>
              <a:t> availability of</a:t>
            </a:r>
            <a:r>
              <a:rPr spc="5" dirty="0"/>
              <a:t> </a:t>
            </a:r>
            <a:r>
              <a:rPr spc="-10" dirty="0"/>
              <a:t>attack</a:t>
            </a:r>
            <a:r>
              <a:rPr spc="-20" dirty="0"/>
              <a:t> </a:t>
            </a:r>
            <a:r>
              <a:rPr spc="-10" dirty="0"/>
              <a:t>toolkits,</a:t>
            </a:r>
            <a:r>
              <a:rPr dirty="0"/>
              <a:t> there</a:t>
            </a:r>
            <a:r>
              <a:rPr spc="-10" dirty="0"/>
              <a:t> </a:t>
            </a:r>
            <a:r>
              <a:rPr dirty="0"/>
              <a:t>is a</a:t>
            </a:r>
            <a:r>
              <a:rPr spc="10" dirty="0"/>
              <a:t> </a:t>
            </a:r>
            <a:r>
              <a:rPr dirty="0"/>
              <a:t>pool </a:t>
            </a:r>
            <a:r>
              <a:rPr spc="-25" dirty="0"/>
              <a:t>of </a:t>
            </a:r>
            <a:r>
              <a:rPr dirty="0"/>
              <a:t>“hobby</a:t>
            </a:r>
            <a:r>
              <a:rPr spc="55" dirty="0"/>
              <a:t> </a:t>
            </a:r>
            <a:r>
              <a:rPr dirty="0"/>
              <a:t>hackers”</a:t>
            </a:r>
            <a:r>
              <a:rPr spc="70" dirty="0"/>
              <a:t> </a:t>
            </a:r>
            <a:r>
              <a:rPr dirty="0"/>
              <a:t>using</a:t>
            </a:r>
            <a:r>
              <a:rPr spc="75" dirty="0"/>
              <a:t> </a:t>
            </a:r>
            <a:r>
              <a:rPr dirty="0"/>
              <a:t>them</a:t>
            </a:r>
            <a:r>
              <a:rPr spc="40" dirty="0"/>
              <a:t> </a:t>
            </a:r>
            <a:r>
              <a:rPr dirty="0"/>
              <a:t>to</a:t>
            </a:r>
            <a:r>
              <a:rPr spc="75" dirty="0"/>
              <a:t> </a:t>
            </a:r>
            <a:r>
              <a:rPr dirty="0"/>
              <a:t>explore</a:t>
            </a:r>
            <a:r>
              <a:rPr spc="90" dirty="0"/>
              <a:t> </a:t>
            </a:r>
            <a:r>
              <a:rPr dirty="0"/>
              <a:t>system</a:t>
            </a:r>
            <a:r>
              <a:rPr spc="50" dirty="0"/>
              <a:t> </a:t>
            </a:r>
            <a:r>
              <a:rPr dirty="0"/>
              <a:t>and</a:t>
            </a:r>
            <a:r>
              <a:rPr spc="75" dirty="0"/>
              <a:t> </a:t>
            </a:r>
            <a:r>
              <a:rPr spc="-10" dirty="0"/>
              <a:t>network security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815" rIns="0" bIns="0" rtlCol="0">
            <a:spAutoFit/>
          </a:bodyPr>
          <a:lstStyle/>
          <a:p>
            <a:pPr marL="2225675" marR="5080" indent="-1643380">
              <a:lnSpc>
                <a:spcPts val="5800"/>
              </a:lnSpc>
              <a:spcBef>
                <a:spcPts val="860"/>
              </a:spcBef>
            </a:pPr>
            <a:r>
              <a:rPr spc="-20" dirty="0"/>
              <a:t>Intruder</a:t>
            </a:r>
            <a:r>
              <a:rPr spc="-30" dirty="0"/>
              <a:t> </a:t>
            </a:r>
            <a:r>
              <a:rPr dirty="0"/>
              <a:t>Skill</a:t>
            </a:r>
            <a:r>
              <a:rPr spc="-30" dirty="0"/>
              <a:t> </a:t>
            </a:r>
            <a:r>
              <a:rPr dirty="0"/>
              <a:t>Levels</a:t>
            </a:r>
            <a:r>
              <a:rPr spc="-25" dirty="0"/>
              <a:t> </a:t>
            </a:r>
            <a:r>
              <a:rPr spc="-850" dirty="0"/>
              <a:t>– </a:t>
            </a:r>
            <a:r>
              <a:rPr spc="40" dirty="0"/>
              <a:t>Apprentice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0875" y="2148077"/>
            <a:ext cx="8060690" cy="3241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E2BB92"/>
              </a:buClr>
              <a:buSzPct val="138636"/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Hackers</a:t>
            </a:r>
            <a:r>
              <a:rPr sz="22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with</a:t>
            </a:r>
            <a:r>
              <a:rPr sz="22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minimal</a:t>
            </a:r>
            <a:r>
              <a:rPr sz="22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Georgia"/>
                <a:cs typeface="Georgia"/>
              </a:rPr>
              <a:t>technical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 skill</a:t>
            </a:r>
            <a:r>
              <a:rPr sz="22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65" dirty="0">
                <a:solidFill>
                  <a:srgbClr val="FFFFFF"/>
                </a:solidFill>
                <a:latin typeface="Georgia"/>
                <a:cs typeface="Georgia"/>
              </a:rPr>
              <a:t>who</a:t>
            </a:r>
            <a:r>
              <a:rPr sz="22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primarily</a:t>
            </a:r>
            <a:r>
              <a:rPr sz="2200" spc="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Georgia"/>
                <a:cs typeface="Georgia"/>
              </a:rPr>
              <a:t>use</a:t>
            </a:r>
            <a:endParaRPr sz="22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existing</a:t>
            </a:r>
            <a:r>
              <a:rPr sz="2200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attack</a:t>
            </a:r>
            <a:r>
              <a:rPr sz="2200" spc="-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toolkits</a:t>
            </a:r>
            <a:endParaRPr sz="2200">
              <a:latin typeface="Georgia"/>
              <a:cs typeface="Georgia"/>
            </a:endParaRPr>
          </a:p>
          <a:p>
            <a:pPr marL="355600" marR="1151890" indent="-342900">
              <a:lnSpc>
                <a:spcPct val="100000"/>
              </a:lnSpc>
              <a:spcBef>
                <a:spcPts val="1405"/>
              </a:spcBef>
              <a:buClr>
                <a:srgbClr val="E2BB92"/>
              </a:buClr>
              <a:buSzPct val="138636"/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They</a:t>
            </a:r>
            <a:r>
              <a:rPr sz="22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likely</a:t>
            </a:r>
            <a:r>
              <a:rPr sz="22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comprise</a:t>
            </a:r>
            <a:r>
              <a:rPr sz="22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22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largest</a:t>
            </a:r>
            <a:r>
              <a:rPr sz="22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number</a:t>
            </a:r>
            <a:r>
              <a:rPr sz="22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2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attackers,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including</a:t>
            </a:r>
            <a:r>
              <a:rPr sz="22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many criminal</a:t>
            </a:r>
            <a:r>
              <a:rPr sz="22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22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activist</a:t>
            </a:r>
            <a:r>
              <a:rPr sz="22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attackers</a:t>
            </a:r>
            <a:endParaRPr sz="2200">
              <a:latin typeface="Georgia"/>
              <a:cs typeface="Georgia"/>
            </a:endParaRPr>
          </a:p>
          <a:p>
            <a:pPr marL="354965" indent="-342265">
              <a:lnSpc>
                <a:spcPct val="100000"/>
              </a:lnSpc>
              <a:spcBef>
                <a:spcPts val="1405"/>
              </a:spcBef>
              <a:buClr>
                <a:srgbClr val="E2BB92"/>
              </a:buClr>
              <a:buSzPct val="138636"/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Given</a:t>
            </a:r>
            <a:r>
              <a:rPr sz="22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their</a:t>
            </a:r>
            <a:r>
              <a:rPr sz="22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use</a:t>
            </a:r>
            <a:r>
              <a:rPr sz="22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2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existing known</a:t>
            </a:r>
            <a:r>
              <a:rPr sz="22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tools,</a:t>
            </a:r>
            <a:r>
              <a:rPr sz="22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these</a:t>
            </a:r>
            <a:r>
              <a:rPr sz="22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attackers</a:t>
            </a:r>
            <a:r>
              <a:rPr sz="22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are </a:t>
            </a:r>
            <a:r>
              <a:rPr sz="2200" spc="-25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endParaRPr sz="22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easiest</a:t>
            </a:r>
            <a:r>
              <a:rPr sz="22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to defend</a:t>
            </a:r>
            <a:r>
              <a:rPr sz="22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against</a:t>
            </a:r>
            <a:endParaRPr sz="2200">
              <a:latin typeface="Georgia"/>
              <a:cs typeface="Georgia"/>
            </a:endParaRPr>
          </a:p>
          <a:p>
            <a:pPr marL="355600" marR="469265" indent="-342900">
              <a:lnSpc>
                <a:spcPct val="100000"/>
              </a:lnSpc>
              <a:spcBef>
                <a:spcPts val="1395"/>
              </a:spcBef>
              <a:buClr>
                <a:srgbClr val="E2BB92"/>
              </a:buClr>
              <a:buSzPct val="138636"/>
              <a:buFont typeface="Arial"/>
              <a:buChar char="•"/>
              <a:tabLst>
                <a:tab pos="355600" algn="l"/>
              </a:tabLst>
            </a:pPr>
            <a:r>
              <a:rPr sz="2200" spc="50" dirty="0">
                <a:solidFill>
                  <a:srgbClr val="FFFFFF"/>
                </a:solidFill>
                <a:latin typeface="Georgia"/>
                <a:cs typeface="Georgia"/>
              </a:rPr>
              <a:t>Also</a:t>
            </a:r>
            <a:r>
              <a:rPr sz="2200" spc="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known</a:t>
            </a:r>
            <a:r>
              <a:rPr sz="2200" spc="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as</a:t>
            </a:r>
            <a:r>
              <a:rPr sz="2200" spc="8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“script-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kiddies”</a:t>
            </a:r>
            <a:r>
              <a:rPr sz="2200" spc="1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due</a:t>
            </a:r>
            <a:r>
              <a:rPr sz="22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2200" spc="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their</a:t>
            </a:r>
            <a:r>
              <a:rPr sz="2200" spc="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use</a:t>
            </a:r>
            <a:r>
              <a:rPr sz="2200" spc="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200" spc="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existing </a:t>
            </a:r>
            <a:r>
              <a:rPr sz="2200" dirty="0">
                <a:solidFill>
                  <a:srgbClr val="FFFFFF"/>
                </a:solidFill>
                <a:latin typeface="Georgia"/>
                <a:cs typeface="Georgia"/>
              </a:rPr>
              <a:t>scripts</a:t>
            </a:r>
            <a:r>
              <a:rPr sz="2200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Georgia"/>
                <a:cs typeface="Georgia"/>
              </a:rPr>
              <a:t>(tools)</a:t>
            </a:r>
            <a:endParaRPr sz="2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237" rIns="0" bIns="0" rtlCol="0">
            <a:spAutoFit/>
          </a:bodyPr>
          <a:lstStyle/>
          <a:p>
            <a:pPr marL="2061210" marR="5080" indent="-1478915">
              <a:lnSpc>
                <a:spcPts val="5800"/>
              </a:lnSpc>
              <a:spcBef>
                <a:spcPts val="860"/>
              </a:spcBef>
            </a:pPr>
            <a:r>
              <a:rPr spc="-10" dirty="0"/>
              <a:t>Intruder</a:t>
            </a:r>
            <a:r>
              <a:rPr spc="-50" dirty="0"/>
              <a:t> </a:t>
            </a:r>
            <a:r>
              <a:rPr dirty="0"/>
              <a:t>Skill</a:t>
            </a:r>
            <a:r>
              <a:rPr spc="-55" dirty="0"/>
              <a:t> </a:t>
            </a:r>
            <a:r>
              <a:rPr dirty="0"/>
              <a:t>Levels</a:t>
            </a:r>
            <a:r>
              <a:rPr spc="-40" dirty="0"/>
              <a:t> </a:t>
            </a:r>
            <a:r>
              <a:rPr spc="-850" dirty="0"/>
              <a:t>– </a:t>
            </a:r>
            <a:r>
              <a:rPr spc="-10" dirty="0"/>
              <a:t>Journeyman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303" y="1930400"/>
            <a:ext cx="7964170" cy="3434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27355" indent="-342900">
              <a:lnSpc>
                <a:spcPct val="100000"/>
              </a:lnSpc>
              <a:spcBef>
                <a:spcPts val="100"/>
              </a:spcBef>
              <a:buClr>
                <a:srgbClr val="E2BB92"/>
              </a:buClr>
              <a:buSzPct val="139583"/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Hackers</a:t>
            </a:r>
            <a:r>
              <a:rPr sz="24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with</a:t>
            </a:r>
            <a:r>
              <a:rPr sz="24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sufficient</a:t>
            </a:r>
            <a:r>
              <a:rPr sz="24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technical</a:t>
            </a:r>
            <a:r>
              <a:rPr sz="24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skills</a:t>
            </a:r>
            <a:r>
              <a:rPr sz="24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24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modify</a:t>
            </a:r>
            <a:r>
              <a:rPr sz="24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Georgia"/>
                <a:cs typeface="Georgia"/>
              </a:rPr>
              <a:t>and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extend attack</a:t>
            </a:r>
            <a:r>
              <a:rPr sz="24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toolkits</a:t>
            </a:r>
            <a:r>
              <a:rPr sz="24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24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use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Georgia"/>
                <a:cs typeface="Georgia"/>
              </a:rPr>
              <a:t>newly</a:t>
            </a:r>
            <a:r>
              <a:rPr sz="24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discovered,</a:t>
            </a:r>
            <a:r>
              <a:rPr sz="24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Georgia"/>
                <a:cs typeface="Georgia"/>
              </a:rPr>
              <a:t>or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purchased,</a:t>
            </a:r>
            <a:r>
              <a:rPr sz="24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vulnerabilities</a:t>
            </a:r>
            <a:endParaRPr sz="2400">
              <a:latin typeface="Georgia"/>
              <a:cs typeface="Georgia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Clr>
                <a:srgbClr val="E2BB92"/>
              </a:buClr>
              <a:buSzPct val="139583"/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They</a:t>
            </a:r>
            <a:r>
              <a:rPr sz="24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may</a:t>
            </a:r>
            <a:r>
              <a:rPr sz="24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24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able</a:t>
            </a:r>
            <a:r>
              <a:rPr sz="24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24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locate</a:t>
            </a:r>
            <a:r>
              <a:rPr sz="24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Georgia"/>
                <a:cs typeface="Georgia"/>
              </a:rPr>
              <a:t>new</a:t>
            </a:r>
            <a:r>
              <a:rPr sz="24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vulnerabilities</a:t>
            </a:r>
            <a:r>
              <a:rPr sz="24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24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exploit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that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are</a:t>
            </a:r>
            <a:r>
              <a:rPr sz="24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similar</a:t>
            </a:r>
            <a:r>
              <a:rPr sz="24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24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some</a:t>
            </a:r>
            <a:r>
              <a:rPr sz="24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already</a:t>
            </a:r>
            <a:r>
              <a:rPr sz="24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known</a:t>
            </a:r>
            <a:endParaRPr sz="2400">
              <a:latin typeface="Georgia"/>
              <a:cs typeface="Georgia"/>
            </a:endParaRPr>
          </a:p>
          <a:p>
            <a:pPr marL="355600" marR="162560" indent="-342900">
              <a:lnSpc>
                <a:spcPct val="100000"/>
              </a:lnSpc>
              <a:spcBef>
                <a:spcPts val="1205"/>
              </a:spcBef>
              <a:buClr>
                <a:srgbClr val="E2BB92"/>
              </a:buClr>
              <a:buSzPct val="139583"/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Hackers</a:t>
            </a:r>
            <a:r>
              <a:rPr sz="24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with</a:t>
            </a:r>
            <a:r>
              <a:rPr sz="2400" spc="5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such</a:t>
            </a:r>
            <a:r>
              <a:rPr sz="24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skills</a:t>
            </a:r>
            <a:r>
              <a:rPr sz="24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are</a:t>
            </a:r>
            <a:r>
              <a:rPr sz="2400" spc="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likely</a:t>
            </a:r>
            <a:r>
              <a:rPr sz="2400" spc="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found</a:t>
            </a:r>
            <a:r>
              <a:rPr sz="24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in</a:t>
            </a:r>
            <a:r>
              <a:rPr sz="24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all</a:t>
            </a:r>
            <a:r>
              <a:rPr sz="2400" spc="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intruder classes</a:t>
            </a:r>
            <a:endParaRPr sz="2400">
              <a:latin typeface="Georgia"/>
              <a:cs typeface="Georgia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Clr>
                <a:srgbClr val="E2BB92"/>
              </a:buClr>
              <a:buSzPct val="139583"/>
              <a:buFont typeface="Arial"/>
              <a:buChar char="•"/>
              <a:tabLst>
                <a:tab pos="354965" algn="l"/>
              </a:tabLst>
            </a:pPr>
            <a:r>
              <a:rPr sz="2400" spc="60" dirty="0">
                <a:solidFill>
                  <a:srgbClr val="FFFFFF"/>
                </a:solidFill>
                <a:latin typeface="Georgia"/>
                <a:cs typeface="Georgia"/>
              </a:rPr>
              <a:t>Adapt</a:t>
            </a:r>
            <a:r>
              <a:rPr sz="24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tools</a:t>
            </a:r>
            <a:r>
              <a:rPr sz="2400" spc="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for</a:t>
            </a:r>
            <a:r>
              <a:rPr sz="24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use</a:t>
            </a:r>
            <a:r>
              <a:rPr sz="24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by</a:t>
            </a:r>
            <a:r>
              <a:rPr sz="24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others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884170" marR="5080" indent="-2297430">
              <a:lnSpc>
                <a:spcPts val="5800"/>
              </a:lnSpc>
              <a:spcBef>
                <a:spcPts val="860"/>
              </a:spcBef>
            </a:pPr>
            <a:r>
              <a:rPr spc="-20" dirty="0"/>
              <a:t>Intruder</a:t>
            </a:r>
            <a:r>
              <a:rPr spc="-30" dirty="0"/>
              <a:t> </a:t>
            </a:r>
            <a:r>
              <a:rPr dirty="0"/>
              <a:t>Skill</a:t>
            </a:r>
            <a:r>
              <a:rPr spc="-30" dirty="0"/>
              <a:t> </a:t>
            </a:r>
            <a:r>
              <a:rPr dirty="0"/>
              <a:t>Levels</a:t>
            </a:r>
            <a:r>
              <a:rPr spc="-25" dirty="0"/>
              <a:t> </a:t>
            </a:r>
            <a:r>
              <a:rPr spc="-850" dirty="0"/>
              <a:t>– </a:t>
            </a:r>
            <a:r>
              <a:rPr spc="-10" dirty="0"/>
              <a:t>Master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180" y="2099564"/>
            <a:ext cx="7526020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3525" indent="-342900">
              <a:lnSpc>
                <a:spcPct val="100000"/>
              </a:lnSpc>
              <a:spcBef>
                <a:spcPts val="100"/>
              </a:spcBef>
              <a:buClr>
                <a:srgbClr val="E2BB92"/>
              </a:buClr>
              <a:buSzPct val="139583"/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Hackers</a:t>
            </a:r>
            <a:r>
              <a:rPr sz="24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with</a:t>
            </a:r>
            <a:r>
              <a:rPr sz="24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high-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level</a:t>
            </a:r>
            <a:r>
              <a:rPr sz="24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technical</a:t>
            </a:r>
            <a:r>
              <a:rPr sz="24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skills</a:t>
            </a:r>
            <a:r>
              <a:rPr sz="24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capable</a:t>
            </a:r>
            <a:r>
              <a:rPr sz="24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Georgia"/>
                <a:cs typeface="Georgia"/>
              </a:rPr>
              <a:t>of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discovering</a:t>
            </a:r>
            <a:r>
              <a:rPr sz="24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brand</a:t>
            </a:r>
            <a:r>
              <a:rPr sz="24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Georgia"/>
                <a:cs typeface="Georgia"/>
              </a:rPr>
              <a:t>new</a:t>
            </a:r>
            <a:r>
              <a:rPr sz="24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categories</a:t>
            </a:r>
            <a:r>
              <a:rPr sz="24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4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vulnerabilities</a:t>
            </a:r>
            <a:endParaRPr sz="2400">
              <a:latin typeface="Georgia"/>
              <a:cs typeface="Georgia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E2BB92"/>
              </a:buClr>
              <a:buSzPct val="139583"/>
              <a:buFont typeface="Arial"/>
              <a:buChar char="•"/>
              <a:tabLst>
                <a:tab pos="354965" algn="l"/>
              </a:tabLst>
            </a:pPr>
            <a:r>
              <a:rPr sz="2400" spc="-25" dirty="0">
                <a:solidFill>
                  <a:srgbClr val="FFFFFF"/>
                </a:solidFill>
                <a:latin typeface="Georgia"/>
                <a:cs typeface="Georgia"/>
              </a:rPr>
              <a:t>Write</a:t>
            </a:r>
            <a:r>
              <a:rPr sz="24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Georgia"/>
                <a:cs typeface="Georgia"/>
              </a:rPr>
              <a:t>new</a:t>
            </a:r>
            <a:r>
              <a:rPr sz="24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powerful</a:t>
            </a:r>
            <a:r>
              <a:rPr sz="24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attack</a:t>
            </a:r>
            <a:r>
              <a:rPr sz="24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toolkits</a:t>
            </a:r>
            <a:endParaRPr sz="2400">
              <a:latin typeface="Georgia"/>
              <a:cs typeface="Georgia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E2BB92"/>
              </a:buClr>
              <a:buSzPct val="139583"/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Some</a:t>
            </a:r>
            <a:r>
              <a:rPr sz="24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4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better</a:t>
            </a:r>
            <a:r>
              <a:rPr sz="24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known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 classical</a:t>
            </a:r>
            <a:r>
              <a:rPr sz="24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hackers</a:t>
            </a:r>
            <a:r>
              <a:rPr sz="24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are</a:t>
            </a:r>
            <a:r>
              <a:rPr sz="24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400" spc="-20" dirty="0">
                <a:solidFill>
                  <a:srgbClr val="FFFFFF"/>
                </a:solidFill>
                <a:latin typeface="Georgia"/>
                <a:cs typeface="Georgia"/>
              </a:rPr>
              <a:t> this 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level</a:t>
            </a:r>
            <a:endParaRPr sz="2400">
              <a:latin typeface="Georgia"/>
              <a:cs typeface="Georgia"/>
            </a:endParaRPr>
          </a:p>
          <a:p>
            <a:pPr marL="355600" marR="1873250" indent="-342900">
              <a:lnSpc>
                <a:spcPct val="100000"/>
              </a:lnSpc>
              <a:spcBef>
                <a:spcPts val="580"/>
              </a:spcBef>
              <a:buClr>
                <a:srgbClr val="E2BB92"/>
              </a:buClr>
              <a:buSzPct val="139583"/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Some</a:t>
            </a:r>
            <a:r>
              <a:rPr sz="2400" spc="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are</a:t>
            </a:r>
            <a:r>
              <a:rPr sz="2400" spc="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employed</a:t>
            </a:r>
            <a:r>
              <a:rPr sz="2400" spc="7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by</a:t>
            </a:r>
            <a:r>
              <a:rPr sz="2400" spc="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Georgia"/>
                <a:cs typeface="Georgia"/>
              </a:rPr>
              <a:t>state-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sponsored organizations</a:t>
            </a:r>
            <a:endParaRPr sz="2400">
              <a:latin typeface="Georgia"/>
              <a:cs typeface="Georgia"/>
            </a:endParaRPr>
          </a:p>
          <a:p>
            <a:pPr marL="355600" marR="697865" indent="-342900">
              <a:lnSpc>
                <a:spcPct val="100000"/>
              </a:lnSpc>
              <a:spcBef>
                <a:spcPts val="575"/>
              </a:spcBef>
              <a:buClr>
                <a:srgbClr val="E2BB92"/>
              </a:buClr>
              <a:buSzPct val="139583"/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Defending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against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these</a:t>
            </a:r>
            <a:r>
              <a:rPr sz="24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attacks</a:t>
            </a:r>
            <a:r>
              <a:rPr sz="24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is</a:t>
            </a:r>
            <a:r>
              <a:rPr sz="24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24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24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Georgia"/>
                <a:cs typeface="Georgia"/>
              </a:rPr>
              <a:t>highest difficulty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7777" y="431038"/>
            <a:ext cx="672845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Examples</a:t>
            </a:r>
            <a:r>
              <a:rPr spc="-5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25" dirty="0"/>
              <a:t>Intrusion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544" y="3291332"/>
            <a:ext cx="2047239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card</a:t>
            </a:r>
            <a:r>
              <a:rPr sz="26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Georgia"/>
                <a:cs typeface="Georgia"/>
              </a:rPr>
              <a:t>numbers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544" y="5193538"/>
            <a:ext cx="12490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rgbClr val="FFFFFF"/>
                </a:solidFill>
                <a:latin typeface="Georgia"/>
                <a:cs typeface="Georgia"/>
              </a:rPr>
              <a:t>network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644" y="1785366"/>
            <a:ext cx="7149465" cy="464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E2BB92"/>
              </a:buClr>
              <a:buSzPct val="138461"/>
              <a:buFont typeface="Arial"/>
              <a:buChar char="•"/>
              <a:tabLst>
                <a:tab pos="354965" algn="l"/>
              </a:tabLst>
            </a:pP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Remote</a:t>
            </a:r>
            <a:r>
              <a:rPr sz="2600" spc="-8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root</a:t>
            </a:r>
            <a:r>
              <a:rPr sz="2600" spc="-9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Georgia"/>
                <a:cs typeface="Georgia"/>
              </a:rPr>
              <a:t>compromise</a:t>
            </a:r>
            <a:endParaRPr sz="2600">
              <a:latin typeface="Georgia"/>
              <a:cs typeface="Georgia"/>
            </a:endParaRPr>
          </a:p>
          <a:p>
            <a:pPr marL="354965" indent="-342265">
              <a:lnSpc>
                <a:spcPct val="100000"/>
              </a:lnSpc>
              <a:buClr>
                <a:srgbClr val="E2BB92"/>
              </a:buClr>
              <a:buSzPct val="138461"/>
              <a:buFont typeface="Arial"/>
              <a:buChar char="•"/>
              <a:tabLst>
                <a:tab pos="354965" algn="l"/>
              </a:tabLst>
            </a:pP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Web</a:t>
            </a:r>
            <a:r>
              <a:rPr sz="2600" spc="-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server</a:t>
            </a:r>
            <a:r>
              <a:rPr sz="2600" spc="-6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Georgia"/>
                <a:cs typeface="Georgia"/>
              </a:rPr>
              <a:t>defacement</a:t>
            </a:r>
            <a:endParaRPr sz="2600">
              <a:latin typeface="Georgia"/>
              <a:cs typeface="Georgia"/>
            </a:endParaRPr>
          </a:p>
          <a:p>
            <a:pPr marL="354965" indent="-342265">
              <a:lnSpc>
                <a:spcPct val="100000"/>
              </a:lnSpc>
              <a:buClr>
                <a:srgbClr val="E2BB92"/>
              </a:buClr>
              <a:buSzPct val="138461"/>
              <a:buFont typeface="Arial"/>
              <a:buChar char="•"/>
              <a:tabLst>
                <a:tab pos="354965" algn="l"/>
              </a:tabLst>
            </a:pPr>
            <a:r>
              <a:rPr sz="2600" spc="-10" dirty="0">
                <a:solidFill>
                  <a:srgbClr val="FFFFFF"/>
                </a:solidFill>
                <a:latin typeface="Georgia"/>
                <a:cs typeface="Georgia"/>
              </a:rPr>
              <a:t>Guessing/cracking</a:t>
            </a:r>
            <a:r>
              <a:rPr sz="2600" spc="-1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Georgia"/>
                <a:cs typeface="Georgia"/>
              </a:rPr>
              <a:t>passwords</a:t>
            </a:r>
            <a:endParaRPr sz="2600">
              <a:latin typeface="Georgia"/>
              <a:cs typeface="Georgia"/>
            </a:endParaRPr>
          </a:p>
          <a:p>
            <a:pPr marL="354965" indent="-342265">
              <a:lnSpc>
                <a:spcPct val="100000"/>
              </a:lnSpc>
              <a:buClr>
                <a:srgbClr val="E2BB92"/>
              </a:buClr>
              <a:buSzPct val="138461"/>
              <a:buFont typeface="Arial"/>
              <a:buChar char="•"/>
              <a:tabLst>
                <a:tab pos="354965" algn="l"/>
              </a:tabLst>
            </a:pPr>
            <a:r>
              <a:rPr sz="2600" spc="65" dirty="0">
                <a:solidFill>
                  <a:srgbClr val="FFFFFF"/>
                </a:solidFill>
                <a:latin typeface="Georgia"/>
                <a:cs typeface="Georgia"/>
              </a:rPr>
              <a:t>Copying</a:t>
            </a:r>
            <a:r>
              <a:rPr sz="2600" spc="-6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databases</a:t>
            </a:r>
            <a:r>
              <a:rPr sz="2600" spc="-9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containing</a:t>
            </a:r>
            <a:r>
              <a:rPr sz="2600" spc="-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Georgia"/>
                <a:cs typeface="Georgia"/>
              </a:rPr>
              <a:t>credit</a:t>
            </a:r>
            <a:endParaRPr sz="2600">
              <a:latin typeface="Georgia"/>
              <a:cs typeface="Georgia"/>
            </a:endParaRPr>
          </a:p>
          <a:p>
            <a:pPr marL="354965" indent="-342265">
              <a:lnSpc>
                <a:spcPct val="100000"/>
              </a:lnSpc>
              <a:spcBef>
                <a:spcPts val="2495"/>
              </a:spcBef>
              <a:buClr>
                <a:srgbClr val="E2BB92"/>
              </a:buClr>
              <a:buSzPct val="138461"/>
              <a:buFont typeface="Arial"/>
              <a:buChar char="•"/>
              <a:tabLst>
                <a:tab pos="354965" algn="l"/>
              </a:tabLst>
            </a:pPr>
            <a:r>
              <a:rPr sz="2600" spc="50" dirty="0">
                <a:solidFill>
                  <a:srgbClr val="FFFFFF"/>
                </a:solidFill>
                <a:latin typeface="Georgia"/>
                <a:cs typeface="Georgia"/>
              </a:rPr>
              <a:t>Viewing</a:t>
            </a:r>
            <a:r>
              <a:rPr sz="26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sensitive</a:t>
            </a:r>
            <a:r>
              <a:rPr sz="2600" spc="5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data</a:t>
            </a:r>
            <a:r>
              <a:rPr sz="2600" spc="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without</a:t>
            </a:r>
            <a:r>
              <a:rPr sz="2600" spc="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Georgia"/>
                <a:cs typeface="Georgia"/>
              </a:rPr>
              <a:t>authorization</a:t>
            </a:r>
            <a:endParaRPr sz="2600">
              <a:latin typeface="Georgia"/>
              <a:cs typeface="Georgia"/>
            </a:endParaRPr>
          </a:p>
          <a:p>
            <a:pPr marL="354965" indent="-342265">
              <a:lnSpc>
                <a:spcPct val="100000"/>
              </a:lnSpc>
              <a:buClr>
                <a:srgbClr val="E2BB92"/>
              </a:buClr>
              <a:buSzPct val="138461"/>
              <a:buFont typeface="Arial"/>
              <a:buChar char="•"/>
              <a:tabLst>
                <a:tab pos="354965" algn="l"/>
              </a:tabLst>
            </a:pP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Running</a:t>
            </a:r>
            <a:r>
              <a:rPr sz="26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6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packet</a:t>
            </a:r>
            <a:r>
              <a:rPr sz="26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Georgia"/>
                <a:cs typeface="Georgia"/>
              </a:rPr>
              <a:t>sniffer</a:t>
            </a:r>
            <a:endParaRPr sz="2600">
              <a:latin typeface="Georgia"/>
              <a:cs typeface="Georgia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E2BB92"/>
              </a:buClr>
              <a:buSzPct val="138461"/>
              <a:buFont typeface="Arial"/>
              <a:buChar char="•"/>
              <a:tabLst>
                <a:tab pos="354965" algn="l"/>
              </a:tabLst>
            </a:pP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Distributing</a:t>
            </a:r>
            <a:r>
              <a:rPr sz="2600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pirated</a:t>
            </a:r>
            <a:r>
              <a:rPr sz="26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Georgia"/>
                <a:cs typeface="Georgia"/>
              </a:rPr>
              <a:t>software</a:t>
            </a:r>
            <a:endParaRPr sz="2600">
              <a:latin typeface="Georgia"/>
              <a:cs typeface="Georgia"/>
            </a:endParaRPr>
          </a:p>
          <a:p>
            <a:pPr marL="354965" indent="-342265">
              <a:lnSpc>
                <a:spcPct val="100000"/>
              </a:lnSpc>
              <a:buClr>
                <a:srgbClr val="E2BB92"/>
              </a:buClr>
              <a:buSzPct val="138461"/>
              <a:buFont typeface="Arial"/>
              <a:buChar char="•"/>
              <a:tabLst>
                <a:tab pos="354965" algn="l"/>
              </a:tabLst>
            </a:pP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Using</a:t>
            </a:r>
            <a:r>
              <a:rPr sz="2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an</a:t>
            </a:r>
            <a:r>
              <a:rPr sz="2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unsecured</a:t>
            </a:r>
            <a:r>
              <a:rPr sz="26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modem</a:t>
            </a:r>
            <a:r>
              <a:rPr sz="26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26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access</a:t>
            </a:r>
            <a:r>
              <a:rPr sz="2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Georgia"/>
                <a:cs typeface="Georgia"/>
              </a:rPr>
              <a:t>internal</a:t>
            </a:r>
            <a:endParaRPr sz="2600">
              <a:latin typeface="Georgia"/>
              <a:cs typeface="Georgia"/>
            </a:endParaRPr>
          </a:p>
          <a:p>
            <a:pPr marL="354965" indent="-342265">
              <a:lnSpc>
                <a:spcPct val="100000"/>
              </a:lnSpc>
              <a:spcBef>
                <a:spcPts val="2495"/>
              </a:spcBef>
              <a:buClr>
                <a:srgbClr val="E2BB92"/>
              </a:buClr>
              <a:buSzPct val="138461"/>
              <a:buFont typeface="Arial"/>
              <a:buChar char="•"/>
              <a:tabLst>
                <a:tab pos="354965" algn="l"/>
              </a:tabLst>
            </a:pPr>
            <a:r>
              <a:rPr sz="2600" spc="-10" dirty="0">
                <a:solidFill>
                  <a:srgbClr val="FFFFFF"/>
                </a:solidFill>
                <a:latin typeface="Georgia"/>
                <a:cs typeface="Georgia"/>
              </a:rPr>
              <a:t>Impersonating</a:t>
            </a:r>
            <a:r>
              <a:rPr sz="2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an</a:t>
            </a:r>
            <a:r>
              <a:rPr sz="2600" spc="-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executive</a:t>
            </a:r>
            <a:r>
              <a:rPr sz="26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26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get</a:t>
            </a:r>
            <a:r>
              <a:rPr sz="2600" spc="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Georgia"/>
                <a:cs typeface="Georgia"/>
              </a:rPr>
              <a:t>information</a:t>
            </a:r>
            <a:endParaRPr sz="2600">
              <a:latin typeface="Georgia"/>
              <a:cs typeface="Georgia"/>
            </a:endParaRPr>
          </a:p>
          <a:p>
            <a:pPr marL="354965" indent="-342265">
              <a:lnSpc>
                <a:spcPct val="100000"/>
              </a:lnSpc>
              <a:buClr>
                <a:srgbClr val="E2BB92"/>
              </a:buClr>
              <a:buSzPct val="138461"/>
              <a:buFont typeface="Arial"/>
              <a:buChar char="•"/>
              <a:tabLst>
                <a:tab pos="354965" algn="l"/>
              </a:tabLst>
            </a:pP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Using</a:t>
            </a:r>
            <a:r>
              <a:rPr sz="26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an</a:t>
            </a:r>
            <a:r>
              <a:rPr sz="2600" spc="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600" dirty="0">
                <a:solidFill>
                  <a:srgbClr val="FFFFFF"/>
                </a:solidFill>
                <a:latin typeface="Georgia"/>
                <a:cs typeface="Georgia"/>
              </a:rPr>
              <a:t>unattended </a:t>
            </a:r>
            <a:r>
              <a:rPr sz="2600" spc="-10" dirty="0">
                <a:solidFill>
                  <a:srgbClr val="FFFFFF"/>
                </a:solidFill>
                <a:latin typeface="Georgia"/>
                <a:cs typeface="Georgia"/>
              </a:rPr>
              <a:t>workstation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5771</TotalTime>
  <Words>2141</Words>
  <Application>Microsoft Office PowerPoint</Application>
  <PresentationFormat>On-screen Show (4:3)</PresentationFormat>
  <Paragraphs>317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Georgia</vt:lpstr>
      <vt:lpstr>P052</vt:lpstr>
      <vt:lpstr>Times New Roman</vt:lpstr>
      <vt:lpstr>UKIJ Qolyazma</vt:lpstr>
      <vt:lpstr>Verdana</vt:lpstr>
      <vt:lpstr>Office Theme</vt:lpstr>
      <vt:lpstr>Chapter 8 Intrusion Detection</vt:lpstr>
      <vt:lpstr>Classes of Intruders – Cyber Criminals</vt:lpstr>
      <vt:lpstr>Classes of Intruders – Activists</vt:lpstr>
      <vt:lpstr>Classes of Intruders – State-Sponsored Organizations</vt:lpstr>
      <vt:lpstr>Classes of Intruders – Others</vt:lpstr>
      <vt:lpstr>Intruder Skill Levels – Apprentice</vt:lpstr>
      <vt:lpstr>Intruder Skill Levels – Journeyman</vt:lpstr>
      <vt:lpstr>Intruder Skill Levels – Master</vt:lpstr>
      <vt:lpstr>Examples of Intrusion</vt:lpstr>
      <vt:lpstr>Intruder Behavior</vt:lpstr>
      <vt:lpstr>PowerPoint Presentation</vt:lpstr>
      <vt:lpstr>Definitions</vt:lpstr>
      <vt:lpstr>Intrusion Detection System (IDS)</vt:lpstr>
      <vt:lpstr>PowerPoint Presentation</vt:lpstr>
      <vt:lpstr>IDS Requirements</vt:lpstr>
      <vt:lpstr>PowerPoint Presentation</vt:lpstr>
      <vt:lpstr>Analysis Approaches</vt:lpstr>
      <vt:lpstr>Anomaly Detection</vt:lpstr>
      <vt:lpstr>Signature or Heuristic Detection</vt:lpstr>
      <vt:lpstr>Host-Based Intrusion Detection (HIDS)</vt:lpstr>
      <vt:lpstr>Data Sources and Sensors</vt:lpstr>
      <vt:lpstr>Table 8.2</vt:lpstr>
      <vt:lpstr>PowerPoint Presentation</vt:lpstr>
      <vt:lpstr>Filter for security interest</vt:lpstr>
      <vt:lpstr>Network-Based IDS (NIDS)</vt:lpstr>
      <vt:lpstr>PowerPoint Presentation</vt:lpstr>
      <vt:lpstr>Internet</vt:lpstr>
      <vt:lpstr>Intrusion Detection Techniques</vt:lpstr>
      <vt:lpstr>Stateful Protocol Analysis (SPA)</vt:lpstr>
      <vt:lpstr>Logging of Alerts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6 Lecture Overheads</dc:subject>
  <dc:creator>Dr Lawrie Brown</dc:creator>
  <cp:lastModifiedBy>Dr. Abdul Aziz</cp:lastModifiedBy>
  <cp:revision>1</cp:revision>
  <dcterms:created xsi:type="dcterms:W3CDTF">2023-11-21T17:59:21Z</dcterms:created>
  <dcterms:modified xsi:type="dcterms:W3CDTF">2023-11-27T03:42:03Z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2023-11-21T00:00:00Z</vt:filetime>
  </property>
  <property fmtid="{D5CDD505-2E9C-101B-9397-08002B2CF9AE}" pid="5" name="Producer">
    <vt:lpwstr>3-Heights(TM) PDF Security Shell 4.8.25.2 (http://www.pdf-tools.com)</vt:lpwstr>
  </property>
</Properties>
</file>