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39"/>
  </p:notesMasterIdLst>
  <p:sldIdLst>
    <p:sldId id="406" r:id="rId2"/>
    <p:sldId id="359" r:id="rId3"/>
    <p:sldId id="363" r:id="rId4"/>
    <p:sldId id="400" r:id="rId5"/>
    <p:sldId id="401" r:id="rId6"/>
    <p:sldId id="387" r:id="rId7"/>
    <p:sldId id="364" r:id="rId8"/>
    <p:sldId id="365" r:id="rId9"/>
    <p:sldId id="260" r:id="rId10"/>
    <p:sldId id="261" r:id="rId11"/>
    <p:sldId id="262" r:id="rId12"/>
    <p:sldId id="263" r:id="rId13"/>
    <p:sldId id="264" r:id="rId14"/>
    <p:sldId id="395" r:id="rId15"/>
    <p:sldId id="266" r:id="rId16"/>
    <p:sldId id="267" r:id="rId17"/>
    <p:sldId id="396" r:id="rId18"/>
    <p:sldId id="269" r:id="rId19"/>
    <p:sldId id="388" r:id="rId20"/>
    <p:sldId id="369" r:id="rId21"/>
    <p:sldId id="272" r:id="rId22"/>
    <p:sldId id="370" r:id="rId23"/>
    <p:sldId id="274" r:id="rId24"/>
    <p:sldId id="371" r:id="rId25"/>
    <p:sldId id="380" r:id="rId26"/>
    <p:sldId id="381" r:id="rId27"/>
    <p:sldId id="434" r:id="rId28"/>
    <p:sldId id="402" r:id="rId29"/>
    <p:sldId id="435" r:id="rId30"/>
    <p:sldId id="403" r:id="rId31"/>
    <p:sldId id="382" r:id="rId32"/>
    <p:sldId id="436" r:id="rId33"/>
    <p:sldId id="437" r:id="rId34"/>
    <p:sldId id="404" r:id="rId35"/>
    <p:sldId id="405" r:id="rId36"/>
    <p:sldId id="438" r:id="rId37"/>
    <p:sldId id="390" r:id="rId3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0" autoAdjust="0"/>
    <p:restoredTop sz="90392" autoAdjust="0"/>
  </p:normalViewPr>
  <p:slideViewPr>
    <p:cSldViewPr>
      <p:cViewPr>
        <p:scale>
          <a:sx n="90" d="100"/>
          <a:sy n="90" d="100"/>
        </p:scale>
        <p:origin x="1435" y="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BCA061-82DD-9749-A2DF-C4ED768F499B}" type="doc">
      <dgm:prSet loTypeId="urn:microsoft.com/office/officeart/2008/layout/VerticalAccentList" loCatId="list" qsTypeId="urn:microsoft.com/office/officeart/2005/8/quickstyle/simple4" qsCatId="simple" csTypeId="urn:microsoft.com/office/officeart/2005/8/colors/accent1_2" csCatId="accent1" phldr="1"/>
      <dgm:spPr/>
      <dgm:t>
        <a:bodyPr/>
        <a:lstStyle/>
        <a:p>
          <a:endParaRPr lang="en-US"/>
        </a:p>
      </dgm:t>
    </dgm:pt>
    <dgm:pt modelId="{A3CD91D2-8899-084F-BE82-872B8AD4B478}">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r>
            <a:rPr lang="en-US" b="1" dirty="0">
              <a:solidFill>
                <a:schemeClr val="bg1"/>
              </a:solidFill>
            </a:rPr>
            <a:t>Design goals</a:t>
          </a:r>
          <a:endParaRPr lang="en-US" dirty="0">
            <a:solidFill>
              <a:schemeClr val="bg1"/>
            </a:solidFill>
          </a:endParaRPr>
        </a:p>
      </dgm:t>
    </dgm:pt>
    <dgm:pt modelId="{0F6D0B2C-5BB2-D641-A41C-7AA7C9E31E78}" type="parTrans" cxnId="{4768E39E-AEA8-CD43-A6E4-79B565FEE1D4}">
      <dgm:prSet/>
      <dgm:spPr/>
      <dgm:t>
        <a:bodyPr/>
        <a:lstStyle/>
        <a:p>
          <a:endParaRPr lang="en-US"/>
        </a:p>
      </dgm:t>
    </dgm:pt>
    <dgm:pt modelId="{C7FEB8EE-DDF2-6E41-8DD7-FBD5DC36DB2D}" type="sibTrans" cxnId="{4768E39E-AEA8-CD43-A6E4-79B565FEE1D4}">
      <dgm:prSet/>
      <dgm:spPr/>
      <dgm:t>
        <a:bodyPr/>
        <a:lstStyle/>
        <a:p>
          <a:endParaRPr lang="en-US"/>
        </a:p>
      </dgm:t>
    </dgm:pt>
    <dgm:pt modelId="{AC8D4089-26EE-0649-89EB-CC0FAB38D3BF}">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buFont typeface="+mj-lt"/>
            <a:buNone/>
          </a:pPr>
          <a:r>
            <a:rPr lang="en-US" b="0" dirty="0">
              <a:solidFill>
                <a:schemeClr val="bg1"/>
              </a:solidFill>
              <a:latin typeface="+mj-lt"/>
            </a:rPr>
            <a:t>All traffic from inside to outside, and vice versa, must pass through the firewall</a:t>
          </a:r>
        </a:p>
      </dgm:t>
    </dgm:pt>
    <dgm:pt modelId="{ACB3EAF2-B19B-EF45-BBEF-2B47182BB993}" type="parTrans" cxnId="{4A002075-948A-044F-9DE3-850216B6DA41}">
      <dgm:prSet/>
      <dgm:spPr/>
      <dgm:t>
        <a:bodyPr/>
        <a:lstStyle/>
        <a:p>
          <a:endParaRPr lang="en-US"/>
        </a:p>
      </dgm:t>
    </dgm:pt>
    <dgm:pt modelId="{307D3FA7-8EC8-DF43-8908-7C6CF1700048}" type="sibTrans" cxnId="{4A002075-948A-044F-9DE3-850216B6DA41}">
      <dgm:prSet/>
      <dgm:spPr/>
      <dgm:t>
        <a:bodyPr/>
        <a:lstStyle/>
        <a:p>
          <a:endParaRPr lang="en-US"/>
        </a:p>
      </dgm:t>
    </dgm:pt>
    <dgm:pt modelId="{E7980283-04EA-504C-9F3B-3F4A495A050F}">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buNone/>
          </a:pPr>
          <a:r>
            <a:rPr lang="en-US" b="0" dirty="0">
              <a:solidFill>
                <a:schemeClr val="bg1"/>
              </a:solidFill>
              <a:latin typeface="+mj-lt"/>
            </a:rPr>
            <a:t>Only authorized traffic as defined by the local security policy will be allowed to pass</a:t>
          </a:r>
        </a:p>
      </dgm:t>
    </dgm:pt>
    <dgm:pt modelId="{98D7D4ED-BE17-7C49-A20D-F5E5D91D2CF3}" type="parTrans" cxnId="{A7200FA9-714C-C847-A65E-BA1EB93B30DA}">
      <dgm:prSet/>
      <dgm:spPr/>
      <dgm:t>
        <a:bodyPr/>
        <a:lstStyle/>
        <a:p>
          <a:endParaRPr lang="en-US"/>
        </a:p>
      </dgm:t>
    </dgm:pt>
    <dgm:pt modelId="{ED3326BB-FCCA-C74E-B3E8-FB1697361BDF}" type="sibTrans" cxnId="{A7200FA9-714C-C847-A65E-BA1EB93B30DA}">
      <dgm:prSet/>
      <dgm:spPr/>
      <dgm:t>
        <a:bodyPr/>
        <a:lstStyle/>
        <a:p>
          <a:endParaRPr lang="en-US"/>
        </a:p>
      </dgm:t>
    </dgm:pt>
    <dgm:pt modelId="{2224D1E7-67E5-F446-B991-6E0B9C8D9413}">
      <dgm:prSet/>
      <dgm:spPr>
        <a:solidFill>
          <a:schemeClr val="accent2"/>
        </a:solidFill>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gm:spPr>
      <dgm:t>
        <a:bodyPr/>
        <a:lstStyle/>
        <a:p>
          <a:pPr rtl="0">
            <a:buNone/>
          </a:pPr>
          <a:r>
            <a:rPr lang="en-US" b="0" dirty="0">
              <a:solidFill>
                <a:schemeClr val="bg1"/>
              </a:solidFill>
              <a:latin typeface="+mj-lt"/>
            </a:rPr>
            <a:t>The firewall itself is immune to penetration</a:t>
          </a:r>
        </a:p>
      </dgm:t>
    </dgm:pt>
    <dgm:pt modelId="{39F1D755-D868-814D-9406-B257C7675F95}" type="parTrans" cxnId="{C01573EF-D8CC-324A-AE78-39C61C7F2116}">
      <dgm:prSet/>
      <dgm:spPr/>
      <dgm:t>
        <a:bodyPr/>
        <a:lstStyle/>
        <a:p>
          <a:endParaRPr lang="en-US"/>
        </a:p>
      </dgm:t>
    </dgm:pt>
    <dgm:pt modelId="{F5AC9BBA-3429-DF4A-A459-4333EB201522}" type="sibTrans" cxnId="{C01573EF-D8CC-324A-AE78-39C61C7F2116}">
      <dgm:prSet/>
      <dgm:spPr/>
      <dgm:t>
        <a:bodyPr/>
        <a:lstStyle/>
        <a:p>
          <a:endParaRPr lang="en-US"/>
        </a:p>
      </dgm:t>
    </dgm:pt>
    <dgm:pt modelId="{C6B6EF1D-4DAF-6D42-8C4D-E33F6890DBD2}">
      <dgm:prSet/>
      <dgm:spPr>
        <a:solidFill>
          <a:schemeClr val="accent2"/>
        </a:solidFill>
        <a:scene3d>
          <a:camera prst="orthographicFront"/>
          <a:lightRig rig="threePt" dir="t"/>
        </a:scene3d>
        <a:sp3d prstMaterial="dkEdge">
          <a:bevelT prst="slope"/>
          <a:bevelB w="165100" prst="coolSlant"/>
        </a:sp3d>
      </dgm:spPr>
      <dgm:t>
        <a:bodyPr/>
        <a:lstStyle/>
        <a:p>
          <a:pPr rtl="0"/>
          <a:endParaRPr lang="en-US" b="1" dirty="0">
            <a:solidFill>
              <a:schemeClr val="bg1"/>
            </a:solidFill>
          </a:endParaRPr>
        </a:p>
      </dgm:t>
    </dgm:pt>
    <dgm:pt modelId="{3C27227C-ADB4-BC4E-BF7F-CA815CF6793A}" type="sibTrans" cxnId="{956438BF-54B9-9E4C-8DF9-F2D972185241}">
      <dgm:prSet/>
      <dgm:spPr/>
      <dgm:t>
        <a:bodyPr/>
        <a:lstStyle/>
        <a:p>
          <a:endParaRPr lang="en-US"/>
        </a:p>
      </dgm:t>
    </dgm:pt>
    <dgm:pt modelId="{90A7CC7A-173D-7340-B92F-5AB115782776}" type="parTrans" cxnId="{956438BF-54B9-9E4C-8DF9-F2D972185241}">
      <dgm:prSet/>
      <dgm:spPr/>
      <dgm:t>
        <a:bodyPr/>
        <a:lstStyle/>
        <a:p>
          <a:endParaRPr lang="en-US"/>
        </a:p>
      </dgm:t>
    </dgm:pt>
    <dgm:pt modelId="{5055CE4B-2B3E-6741-8576-59E607070FDC}" type="pres">
      <dgm:prSet presAssocID="{9FBCA061-82DD-9749-A2DF-C4ED768F499B}" presName="Name0" presStyleCnt="0">
        <dgm:presLayoutVars>
          <dgm:chMax/>
          <dgm:chPref/>
          <dgm:dir/>
        </dgm:presLayoutVars>
      </dgm:prSet>
      <dgm:spPr/>
    </dgm:pt>
    <dgm:pt modelId="{653CD750-FE2F-9444-B7FE-64FA78C6E403}" type="pres">
      <dgm:prSet presAssocID="{A3CD91D2-8899-084F-BE82-872B8AD4B478}" presName="parenttextcomposite" presStyleCnt="0"/>
      <dgm:spPr/>
    </dgm:pt>
    <dgm:pt modelId="{8A0F78AA-4F0A-E942-8D7A-16EF48F04133}" type="pres">
      <dgm:prSet presAssocID="{A3CD91D2-8899-084F-BE82-872B8AD4B478}" presName="parenttext" presStyleLbl="revTx" presStyleIdx="0" presStyleCnt="2" custScaleY="151910" custLinFactNeighborX="355" custLinFactNeighborY="-83364">
        <dgm:presLayoutVars>
          <dgm:chMax/>
          <dgm:chPref val="2"/>
          <dgm:bulletEnabled val="1"/>
        </dgm:presLayoutVars>
      </dgm:prSet>
      <dgm:spPr/>
    </dgm:pt>
    <dgm:pt modelId="{0D15F70A-E27A-6543-BA3A-4320319B6615}" type="pres">
      <dgm:prSet presAssocID="{A3CD91D2-8899-084F-BE82-872B8AD4B478}" presName="composite" presStyleCnt="0"/>
      <dgm:spPr/>
    </dgm:pt>
    <dgm:pt modelId="{1C1DEC84-9C5B-604D-84C4-60E85E655135}" type="pres">
      <dgm:prSet presAssocID="{A3CD91D2-8899-084F-BE82-872B8AD4B478}" presName="chevron1" presStyleLbl="alignNode1" presStyleIdx="0" presStyleCnt="14"/>
      <dgm:spPr/>
    </dgm:pt>
    <dgm:pt modelId="{2A8DF3A5-F037-8E4C-8375-A2A9F05C7CD1}" type="pres">
      <dgm:prSet presAssocID="{A3CD91D2-8899-084F-BE82-872B8AD4B478}" presName="chevron2" presStyleLbl="alignNode1" presStyleIdx="1" presStyleCnt="14"/>
      <dgm:spPr/>
    </dgm:pt>
    <dgm:pt modelId="{27235DC7-1949-BB4C-9443-1F1276F9E9A2}" type="pres">
      <dgm:prSet presAssocID="{A3CD91D2-8899-084F-BE82-872B8AD4B478}" presName="chevron3" presStyleLbl="alignNode1" presStyleIdx="2" presStyleCnt="14"/>
      <dgm:spPr/>
    </dgm:pt>
    <dgm:pt modelId="{426BA5A9-25D4-8B46-998D-E2F8284A045A}" type="pres">
      <dgm:prSet presAssocID="{A3CD91D2-8899-084F-BE82-872B8AD4B478}" presName="chevron4" presStyleLbl="alignNode1" presStyleIdx="3" presStyleCnt="14"/>
      <dgm:spPr/>
    </dgm:pt>
    <dgm:pt modelId="{1E584223-C961-0C46-87F4-C620E88EF2E8}" type="pres">
      <dgm:prSet presAssocID="{A3CD91D2-8899-084F-BE82-872B8AD4B478}" presName="chevron5" presStyleLbl="alignNode1" presStyleIdx="4" presStyleCnt="14"/>
      <dgm:spPr/>
    </dgm:pt>
    <dgm:pt modelId="{6A2513BE-81D5-8347-94D4-DC189B384BD6}" type="pres">
      <dgm:prSet presAssocID="{A3CD91D2-8899-084F-BE82-872B8AD4B478}" presName="chevron6" presStyleLbl="alignNode1" presStyleIdx="5" presStyleCnt="14"/>
      <dgm:spPr/>
    </dgm:pt>
    <dgm:pt modelId="{A1563A79-4585-8444-8E00-23024449E160}" type="pres">
      <dgm:prSet presAssocID="{A3CD91D2-8899-084F-BE82-872B8AD4B478}" presName="chevron7" presStyleLbl="alignNode1" presStyleIdx="6" presStyleCnt="14" custLinFactNeighborX="6024" custLinFactNeighborY="-28242"/>
      <dgm:spPr/>
    </dgm:pt>
    <dgm:pt modelId="{590BED3A-8A8E-D74F-9406-A285C54132BD}" type="pres">
      <dgm:prSet presAssocID="{A3CD91D2-8899-084F-BE82-872B8AD4B478}" presName="childtext" presStyleLbl="solidFgAcc1" presStyleIdx="0" presStyleCnt="1" custScaleY="147933" custLinFactNeighborX="351" custLinFactNeighborY="-39374">
        <dgm:presLayoutVars>
          <dgm:chMax/>
          <dgm:chPref val="0"/>
          <dgm:bulletEnabled val="1"/>
        </dgm:presLayoutVars>
      </dgm:prSet>
      <dgm:spPr/>
    </dgm:pt>
    <dgm:pt modelId="{FA6145AB-4513-AD4C-8FE5-54F5FB1A8C98}" type="pres">
      <dgm:prSet presAssocID="{C7FEB8EE-DDF2-6E41-8DD7-FBD5DC36DB2D}" presName="sibTrans" presStyleCnt="0"/>
      <dgm:spPr/>
    </dgm:pt>
    <dgm:pt modelId="{5A1C645D-690D-D943-98F9-70FB448D2D46}" type="pres">
      <dgm:prSet presAssocID="{C6B6EF1D-4DAF-6D42-8C4D-E33F6890DBD2}" presName="parenttextcomposite" presStyleCnt="0"/>
      <dgm:spPr/>
    </dgm:pt>
    <dgm:pt modelId="{07F9588F-9EB3-E741-8885-CDA2FEF36DE1}" type="pres">
      <dgm:prSet presAssocID="{C6B6EF1D-4DAF-6D42-8C4D-E33F6890DBD2}" presName="parenttext" presStyleLbl="revTx" presStyleIdx="1" presStyleCnt="2">
        <dgm:presLayoutVars>
          <dgm:chMax/>
          <dgm:chPref val="2"/>
          <dgm:bulletEnabled val="1"/>
        </dgm:presLayoutVars>
      </dgm:prSet>
      <dgm:spPr/>
    </dgm:pt>
    <dgm:pt modelId="{31A6E4BE-782D-A64A-A0DA-3233A6253DA1}" type="pres">
      <dgm:prSet presAssocID="{C6B6EF1D-4DAF-6D42-8C4D-E33F6890DBD2}" presName="parallelogramComposite" presStyleCnt="0"/>
      <dgm:spPr/>
    </dgm:pt>
    <dgm:pt modelId="{AF025BF2-0141-C34A-8C86-0BD4F9F0C5E3}" type="pres">
      <dgm:prSet presAssocID="{C6B6EF1D-4DAF-6D42-8C4D-E33F6890DBD2}" presName="parallelogram1" presStyleLbl="alignNode1" presStyleIdx="7" presStyleCnt="14"/>
      <dgm:spPr/>
    </dgm:pt>
    <dgm:pt modelId="{42D0A897-69A3-2641-B153-81B19E477D6E}" type="pres">
      <dgm:prSet presAssocID="{C6B6EF1D-4DAF-6D42-8C4D-E33F6890DBD2}" presName="parallelogram2" presStyleLbl="alignNode1" presStyleIdx="8" presStyleCnt="14"/>
      <dgm:spPr/>
    </dgm:pt>
    <dgm:pt modelId="{A185987E-C74B-D84A-9B29-DB29AF855B16}" type="pres">
      <dgm:prSet presAssocID="{C6B6EF1D-4DAF-6D42-8C4D-E33F6890DBD2}" presName="parallelogram3" presStyleLbl="alignNode1" presStyleIdx="9" presStyleCnt="14"/>
      <dgm:spPr/>
    </dgm:pt>
    <dgm:pt modelId="{AB324266-514F-D343-8006-47637E25945D}" type="pres">
      <dgm:prSet presAssocID="{C6B6EF1D-4DAF-6D42-8C4D-E33F6890DBD2}" presName="parallelogram4" presStyleLbl="alignNode1" presStyleIdx="10" presStyleCnt="14"/>
      <dgm:spPr/>
    </dgm:pt>
    <dgm:pt modelId="{23D90628-57E6-5047-ABE3-E85023B7BE99}" type="pres">
      <dgm:prSet presAssocID="{C6B6EF1D-4DAF-6D42-8C4D-E33F6890DBD2}" presName="parallelogram5" presStyleLbl="alignNode1" presStyleIdx="11" presStyleCnt="14"/>
      <dgm:spPr/>
    </dgm:pt>
    <dgm:pt modelId="{648DAA55-B913-DC4E-ABF6-1961E9B665F4}" type="pres">
      <dgm:prSet presAssocID="{C6B6EF1D-4DAF-6D42-8C4D-E33F6890DBD2}" presName="parallelogram6" presStyleLbl="alignNode1" presStyleIdx="12" presStyleCnt="14"/>
      <dgm:spPr/>
    </dgm:pt>
    <dgm:pt modelId="{2C82763D-9AF5-8043-9C95-491A5A4DFE73}" type="pres">
      <dgm:prSet presAssocID="{C6B6EF1D-4DAF-6D42-8C4D-E33F6890DBD2}" presName="parallelogram7" presStyleLbl="alignNode1" presStyleIdx="13" presStyleCnt="14"/>
      <dgm:spPr/>
    </dgm:pt>
  </dgm:ptLst>
  <dgm:cxnLst>
    <dgm:cxn modelId="{1915A416-675A-EB46-92A2-048E69D8F410}" type="presOf" srcId="{2224D1E7-67E5-F446-B991-6E0B9C8D9413}" destId="{590BED3A-8A8E-D74F-9406-A285C54132BD}" srcOrd="0" destOrd="2" presId="urn:microsoft.com/office/officeart/2008/layout/VerticalAccentList"/>
    <dgm:cxn modelId="{338AAD1F-EF27-B14B-8BE4-2B8985F50643}" type="presOf" srcId="{A3CD91D2-8899-084F-BE82-872B8AD4B478}" destId="{8A0F78AA-4F0A-E942-8D7A-16EF48F04133}" srcOrd="0" destOrd="0" presId="urn:microsoft.com/office/officeart/2008/layout/VerticalAccentList"/>
    <dgm:cxn modelId="{76F88645-091A-0F48-84B7-0E9D253E7F82}" type="presOf" srcId="{C6B6EF1D-4DAF-6D42-8C4D-E33F6890DBD2}" destId="{07F9588F-9EB3-E741-8885-CDA2FEF36DE1}" srcOrd="0" destOrd="0" presId="urn:microsoft.com/office/officeart/2008/layout/VerticalAccentList"/>
    <dgm:cxn modelId="{5386874E-55B1-ED45-85C1-F54A5D01FFC7}" type="presOf" srcId="{9FBCA061-82DD-9749-A2DF-C4ED768F499B}" destId="{5055CE4B-2B3E-6741-8576-59E607070FDC}" srcOrd="0" destOrd="0" presId="urn:microsoft.com/office/officeart/2008/layout/VerticalAccentList"/>
    <dgm:cxn modelId="{4A002075-948A-044F-9DE3-850216B6DA41}" srcId="{A3CD91D2-8899-084F-BE82-872B8AD4B478}" destId="{AC8D4089-26EE-0649-89EB-CC0FAB38D3BF}" srcOrd="0" destOrd="0" parTransId="{ACB3EAF2-B19B-EF45-BBEF-2B47182BB993}" sibTransId="{307D3FA7-8EC8-DF43-8908-7C6CF1700048}"/>
    <dgm:cxn modelId="{D7B8E07A-598F-D74A-BD6C-20122761EFD8}" type="presOf" srcId="{AC8D4089-26EE-0649-89EB-CC0FAB38D3BF}" destId="{590BED3A-8A8E-D74F-9406-A285C54132BD}" srcOrd="0" destOrd="0" presId="urn:microsoft.com/office/officeart/2008/layout/VerticalAccentList"/>
    <dgm:cxn modelId="{4768E39E-AEA8-CD43-A6E4-79B565FEE1D4}" srcId="{9FBCA061-82DD-9749-A2DF-C4ED768F499B}" destId="{A3CD91D2-8899-084F-BE82-872B8AD4B478}" srcOrd="0" destOrd="0" parTransId="{0F6D0B2C-5BB2-D641-A41C-7AA7C9E31E78}" sibTransId="{C7FEB8EE-DDF2-6E41-8DD7-FBD5DC36DB2D}"/>
    <dgm:cxn modelId="{A7200FA9-714C-C847-A65E-BA1EB93B30DA}" srcId="{A3CD91D2-8899-084F-BE82-872B8AD4B478}" destId="{E7980283-04EA-504C-9F3B-3F4A495A050F}" srcOrd="1" destOrd="0" parTransId="{98D7D4ED-BE17-7C49-A20D-F5E5D91D2CF3}" sibTransId="{ED3326BB-FCCA-C74E-B3E8-FB1697361BDF}"/>
    <dgm:cxn modelId="{A8B9A2BE-3F2F-4A40-B759-8668E690B51E}" type="presOf" srcId="{E7980283-04EA-504C-9F3B-3F4A495A050F}" destId="{590BED3A-8A8E-D74F-9406-A285C54132BD}" srcOrd="0" destOrd="1" presId="urn:microsoft.com/office/officeart/2008/layout/VerticalAccentList"/>
    <dgm:cxn modelId="{956438BF-54B9-9E4C-8DF9-F2D972185241}" srcId="{9FBCA061-82DD-9749-A2DF-C4ED768F499B}" destId="{C6B6EF1D-4DAF-6D42-8C4D-E33F6890DBD2}" srcOrd="1" destOrd="0" parTransId="{90A7CC7A-173D-7340-B92F-5AB115782776}" sibTransId="{3C27227C-ADB4-BC4E-BF7F-CA815CF6793A}"/>
    <dgm:cxn modelId="{C01573EF-D8CC-324A-AE78-39C61C7F2116}" srcId="{A3CD91D2-8899-084F-BE82-872B8AD4B478}" destId="{2224D1E7-67E5-F446-B991-6E0B9C8D9413}" srcOrd="2" destOrd="0" parTransId="{39F1D755-D868-814D-9406-B257C7675F95}" sibTransId="{F5AC9BBA-3429-DF4A-A459-4333EB201522}"/>
    <dgm:cxn modelId="{83B7771E-C3C7-7F42-A884-4C42FFA918F8}" type="presParOf" srcId="{5055CE4B-2B3E-6741-8576-59E607070FDC}" destId="{653CD750-FE2F-9444-B7FE-64FA78C6E403}" srcOrd="0" destOrd="0" presId="urn:microsoft.com/office/officeart/2008/layout/VerticalAccentList"/>
    <dgm:cxn modelId="{3AF604E7-B24F-B748-9A19-A08B75DAF862}" type="presParOf" srcId="{653CD750-FE2F-9444-B7FE-64FA78C6E403}" destId="{8A0F78AA-4F0A-E942-8D7A-16EF48F04133}" srcOrd="0" destOrd="0" presId="urn:microsoft.com/office/officeart/2008/layout/VerticalAccentList"/>
    <dgm:cxn modelId="{F9EB8421-F555-ED42-905E-641650DE16C3}" type="presParOf" srcId="{5055CE4B-2B3E-6741-8576-59E607070FDC}" destId="{0D15F70A-E27A-6543-BA3A-4320319B6615}" srcOrd="1" destOrd="0" presId="urn:microsoft.com/office/officeart/2008/layout/VerticalAccentList"/>
    <dgm:cxn modelId="{8B8F4597-BDDC-D54B-98BD-033A84C2E05E}" type="presParOf" srcId="{0D15F70A-E27A-6543-BA3A-4320319B6615}" destId="{1C1DEC84-9C5B-604D-84C4-60E85E655135}" srcOrd="0" destOrd="0" presId="urn:microsoft.com/office/officeart/2008/layout/VerticalAccentList"/>
    <dgm:cxn modelId="{2EE26BC3-8545-064C-AE01-53746ECF0BB3}" type="presParOf" srcId="{0D15F70A-E27A-6543-BA3A-4320319B6615}" destId="{2A8DF3A5-F037-8E4C-8375-A2A9F05C7CD1}" srcOrd="1" destOrd="0" presId="urn:microsoft.com/office/officeart/2008/layout/VerticalAccentList"/>
    <dgm:cxn modelId="{77750760-DC19-3546-8FE0-1B1CA243213E}" type="presParOf" srcId="{0D15F70A-E27A-6543-BA3A-4320319B6615}" destId="{27235DC7-1949-BB4C-9443-1F1276F9E9A2}" srcOrd="2" destOrd="0" presId="urn:microsoft.com/office/officeart/2008/layout/VerticalAccentList"/>
    <dgm:cxn modelId="{E21EAE54-4B50-A44A-B95F-4E6EC8F3F682}" type="presParOf" srcId="{0D15F70A-E27A-6543-BA3A-4320319B6615}" destId="{426BA5A9-25D4-8B46-998D-E2F8284A045A}" srcOrd="3" destOrd="0" presId="urn:microsoft.com/office/officeart/2008/layout/VerticalAccentList"/>
    <dgm:cxn modelId="{8BDE74D4-C1D7-FD49-9685-67309E0967CC}" type="presParOf" srcId="{0D15F70A-E27A-6543-BA3A-4320319B6615}" destId="{1E584223-C961-0C46-87F4-C620E88EF2E8}" srcOrd="4" destOrd="0" presId="urn:microsoft.com/office/officeart/2008/layout/VerticalAccentList"/>
    <dgm:cxn modelId="{42605F88-9569-C742-B46A-397510547E4F}" type="presParOf" srcId="{0D15F70A-E27A-6543-BA3A-4320319B6615}" destId="{6A2513BE-81D5-8347-94D4-DC189B384BD6}" srcOrd="5" destOrd="0" presId="urn:microsoft.com/office/officeart/2008/layout/VerticalAccentList"/>
    <dgm:cxn modelId="{17752AE5-FB6E-3848-B0B0-9D0D3DAACA48}" type="presParOf" srcId="{0D15F70A-E27A-6543-BA3A-4320319B6615}" destId="{A1563A79-4585-8444-8E00-23024449E160}" srcOrd="6" destOrd="0" presId="urn:microsoft.com/office/officeart/2008/layout/VerticalAccentList"/>
    <dgm:cxn modelId="{E6DA0306-6547-B342-8FAC-42FEEB2CC414}" type="presParOf" srcId="{0D15F70A-E27A-6543-BA3A-4320319B6615}" destId="{590BED3A-8A8E-D74F-9406-A285C54132BD}" srcOrd="7" destOrd="0" presId="urn:microsoft.com/office/officeart/2008/layout/VerticalAccentList"/>
    <dgm:cxn modelId="{462376B0-AAB1-1147-ACDD-15C4696E5B88}" type="presParOf" srcId="{5055CE4B-2B3E-6741-8576-59E607070FDC}" destId="{FA6145AB-4513-AD4C-8FE5-54F5FB1A8C98}" srcOrd="2" destOrd="0" presId="urn:microsoft.com/office/officeart/2008/layout/VerticalAccentList"/>
    <dgm:cxn modelId="{11BBB564-FBB2-D647-82D3-6CD7791B3001}" type="presParOf" srcId="{5055CE4B-2B3E-6741-8576-59E607070FDC}" destId="{5A1C645D-690D-D943-98F9-70FB448D2D46}" srcOrd="3" destOrd="0" presId="urn:microsoft.com/office/officeart/2008/layout/VerticalAccentList"/>
    <dgm:cxn modelId="{7D7B54E7-641C-2E43-8A9A-77A2AC81DEB1}" type="presParOf" srcId="{5A1C645D-690D-D943-98F9-70FB448D2D46}" destId="{07F9588F-9EB3-E741-8885-CDA2FEF36DE1}" srcOrd="0" destOrd="0" presId="urn:microsoft.com/office/officeart/2008/layout/VerticalAccentList"/>
    <dgm:cxn modelId="{7F228CD8-9785-B74D-A66E-EC08C5459EF6}" type="presParOf" srcId="{5055CE4B-2B3E-6741-8576-59E607070FDC}" destId="{31A6E4BE-782D-A64A-A0DA-3233A6253DA1}" srcOrd="4" destOrd="0" presId="urn:microsoft.com/office/officeart/2008/layout/VerticalAccentList"/>
    <dgm:cxn modelId="{42F75C96-B40C-D44E-A1E3-8EA656F6C4F8}" type="presParOf" srcId="{31A6E4BE-782D-A64A-A0DA-3233A6253DA1}" destId="{AF025BF2-0141-C34A-8C86-0BD4F9F0C5E3}" srcOrd="0" destOrd="0" presId="urn:microsoft.com/office/officeart/2008/layout/VerticalAccentList"/>
    <dgm:cxn modelId="{1842985C-3B6E-E54A-A3A6-40DAF58F7975}" type="presParOf" srcId="{31A6E4BE-782D-A64A-A0DA-3233A6253DA1}" destId="{42D0A897-69A3-2641-B153-81B19E477D6E}" srcOrd="1" destOrd="0" presId="urn:microsoft.com/office/officeart/2008/layout/VerticalAccentList"/>
    <dgm:cxn modelId="{463593A6-967B-4742-8CB8-C5DEF64E7D62}" type="presParOf" srcId="{31A6E4BE-782D-A64A-A0DA-3233A6253DA1}" destId="{A185987E-C74B-D84A-9B29-DB29AF855B16}" srcOrd="2" destOrd="0" presId="urn:microsoft.com/office/officeart/2008/layout/VerticalAccentList"/>
    <dgm:cxn modelId="{3CA581B3-49C0-0B46-9CC4-536C88BDA967}" type="presParOf" srcId="{31A6E4BE-782D-A64A-A0DA-3233A6253DA1}" destId="{AB324266-514F-D343-8006-47637E25945D}" srcOrd="3" destOrd="0" presId="urn:microsoft.com/office/officeart/2008/layout/VerticalAccentList"/>
    <dgm:cxn modelId="{EE35B41F-1C31-764D-95D0-6FD6938FC577}" type="presParOf" srcId="{31A6E4BE-782D-A64A-A0DA-3233A6253DA1}" destId="{23D90628-57E6-5047-ABE3-E85023B7BE99}" srcOrd="4" destOrd="0" presId="urn:microsoft.com/office/officeart/2008/layout/VerticalAccentList"/>
    <dgm:cxn modelId="{F6D57E1C-244E-D246-8ADA-3559C284C69B}" type="presParOf" srcId="{31A6E4BE-782D-A64A-A0DA-3233A6253DA1}" destId="{648DAA55-B913-DC4E-ABF6-1961E9B665F4}" srcOrd="5" destOrd="0" presId="urn:microsoft.com/office/officeart/2008/layout/VerticalAccentList"/>
    <dgm:cxn modelId="{5D490884-B2A0-9A43-A134-E06C9441152E}" type="presParOf" srcId="{31A6E4BE-782D-A64A-A0DA-3233A6253DA1}" destId="{2C82763D-9AF5-8043-9C95-491A5A4DFE73}"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54A004-15AC-4844-AF32-473067E8DE17}"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0486AA29-E5A5-9243-960E-82795CCEDD27}">
      <dgm:prSet phldrT="[Text]"/>
      <dgm:spPr>
        <a:solidFill>
          <a:schemeClr val="accent3">
            <a:lumMod val="75000"/>
          </a:schemeClr>
        </a:solidFill>
      </dgm:spPr>
      <dgm:t>
        <a:bodyPr/>
        <a:lstStyle/>
        <a:p>
          <a:r>
            <a:rPr lang="en-US" dirty="0"/>
            <a:t>IP address and protocol values</a:t>
          </a:r>
        </a:p>
      </dgm:t>
    </dgm:pt>
    <dgm:pt modelId="{070B335D-329F-CA42-9BAD-58D5BEB322B0}" type="parTrans" cxnId="{9936FDBD-7C2F-6148-9B39-A66689E195D1}">
      <dgm:prSet/>
      <dgm:spPr/>
      <dgm:t>
        <a:bodyPr/>
        <a:lstStyle/>
        <a:p>
          <a:endParaRPr lang="en-US"/>
        </a:p>
      </dgm:t>
    </dgm:pt>
    <dgm:pt modelId="{E2A68C5E-BD77-5343-9F30-F57BDA2C42B1}" type="sibTrans" cxnId="{9936FDBD-7C2F-6148-9B39-A66689E195D1}">
      <dgm:prSet/>
      <dgm:spPr/>
      <dgm:t>
        <a:bodyPr/>
        <a:lstStyle/>
        <a:p>
          <a:endParaRPr lang="en-US"/>
        </a:p>
      </dgm:t>
    </dgm:pt>
    <dgm:pt modelId="{9E1BB278-1A1A-4A46-9020-9AF352B689A7}">
      <dgm:prSet/>
      <dgm:spPr>
        <a:solidFill>
          <a:schemeClr val="accent3">
            <a:lumMod val="60000"/>
            <a:lumOff val="40000"/>
          </a:schemeClr>
        </a:solidFill>
      </dgm:spPr>
      <dgm:t>
        <a:bodyPr/>
        <a:lstStyle/>
        <a:p>
          <a:r>
            <a:rPr lang="en-US" b="1" dirty="0">
              <a:solidFill>
                <a:schemeClr val="bg1"/>
              </a:solidFill>
            </a:rPr>
            <a:t>This type of filtering is used by </a:t>
          </a:r>
          <a:r>
            <a:rPr lang="en-US" b="1" dirty="0">
              <a:solidFill>
                <a:schemeClr val="bg1"/>
              </a:solidFill>
              <a:effectLst>
                <a:outerShdw blurRad="38100" dist="38100" dir="2700000" algn="tl">
                  <a:srgbClr val="000000">
                    <a:alpha val="43137"/>
                  </a:srgbClr>
                </a:outerShdw>
              </a:effectLst>
            </a:rPr>
            <a:t>packet filter and </a:t>
          </a:r>
          <a:r>
            <a:rPr lang="en-US" b="1" dirty="0" err="1">
              <a:solidFill>
                <a:schemeClr val="bg1"/>
              </a:solidFill>
              <a:effectLst>
                <a:outerShdw blurRad="38100" dist="38100" dir="2700000" algn="tl">
                  <a:srgbClr val="000000">
                    <a:alpha val="43137"/>
                  </a:srgbClr>
                </a:outerShdw>
              </a:effectLst>
            </a:rPr>
            <a:t>stateful</a:t>
          </a:r>
          <a:r>
            <a:rPr lang="en-US" b="1" dirty="0">
              <a:solidFill>
                <a:schemeClr val="bg1"/>
              </a:solidFill>
              <a:effectLst>
                <a:outerShdw blurRad="38100" dist="38100" dir="2700000" algn="tl">
                  <a:srgbClr val="000000">
                    <a:alpha val="43137"/>
                  </a:srgbClr>
                </a:outerShdw>
              </a:effectLst>
            </a:rPr>
            <a:t> inspection firewalls</a:t>
          </a:r>
        </a:p>
      </dgm:t>
    </dgm:pt>
    <dgm:pt modelId="{6332A092-2E55-F74C-8198-63DB6CBDEA8B}" type="parTrans" cxnId="{461FE593-1ED8-7743-B5C9-63A8F6D95BDE}">
      <dgm:prSet/>
      <dgm:spPr/>
      <dgm:t>
        <a:bodyPr/>
        <a:lstStyle/>
        <a:p>
          <a:endParaRPr lang="en-US"/>
        </a:p>
      </dgm:t>
    </dgm:pt>
    <dgm:pt modelId="{9FBDDBE0-8995-5E42-A114-7173C576B282}" type="sibTrans" cxnId="{461FE593-1ED8-7743-B5C9-63A8F6D95BDE}">
      <dgm:prSet/>
      <dgm:spPr/>
      <dgm:t>
        <a:bodyPr/>
        <a:lstStyle/>
        <a:p>
          <a:endParaRPr lang="en-US"/>
        </a:p>
      </dgm:t>
    </dgm:pt>
    <dgm:pt modelId="{E7AF7DA3-8F39-6644-86AD-A3F4E4EC57DA}">
      <dgm:prSet/>
      <dgm:spPr>
        <a:solidFill>
          <a:schemeClr val="accent3">
            <a:lumMod val="60000"/>
            <a:lumOff val="40000"/>
          </a:schemeClr>
        </a:solidFill>
      </dgm:spPr>
      <dgm:t>
        <a:bodyPr/>
        <a:lstStyle/>
        <a:p>
          <a:r>
            <a:rPr lang="en-US" b="1" dirty="0">
              <a:solidFill>
                <a:srgbClr val="000000"/>
              </a:solidFill>
            </a:rPr>
            <a:t>Typically used to limit access to specific services</a:t>
          </a:r>
        </a:p>
      </dgm:t>
    </dgm:pt>
    <dgm:pt modelId="{0139B2E6-72B2-454C-ABC6-0F1EA86B5FFE}" type="parTrans" cxnId="{C54C729A-E052-BC47-90EC-5D5CCD65118B}">
      <dgm:prSet/>
      <dgm:spPr/>
      <dgm:t>
        <a:bodyPr/>
        <a:lstStyle/>
        <a:p>
          <a:endParaRPr lang="en-US"/>
        </a:p>
      </dgm:t>
    </dgm:pt>
    <dgm:pt modelId="{5C580AA9-B324-B441-9021-8AD86790616F}" type="sibTrans" cxnId="{C54C729A-E052-BC47-90EC-5D5CCD65118B}">
      <dgm:prSet/>
      <dgm:spPr/>
      <dgm:t>
        <a:bodyPr/>
        <a:lstStyle/>
        <a:p>
          <a:endParaRPr lang="en-US"/>
        </a:p>
      </dgm:t>
    </dgm:pt>
    <dgm:pt modelId="{A386BD18-CBF6-354F-A16C-70A68D4BE74B}">
      <dgm:prSet/>
      <dgm:spPr>
        <a:solidFill>
          <a:schemeClr val="accent5">
            <a:lumMod val="75000"/>
          </a:schemeClr>
        </a:solidFill>
      </dgm:spPr>
      <dgm:t>
        <a:bodyPr/>
        <a:lstStyle/>
        <a:p>
          <a:r>
            <a:rPr lang="en-US"/>
            <a:t>Application protocol</a:t>
          </a:r>
          <a:endParaRPr lang="en-US" dirty="0"/>
        </a:p>
      </dgm:t>
    </dgm:pt>
    <dgm:pt modelId="{DE34E86F-7325-1045-A71F-BEC02514AAEF}" type="parTrans" cxnId="{A2FB220E-6CD7-4946-95E9-44BF054A99F8}">
      <dgm:prSet/>
      <dgm:spPr/>
      <dgm:t>
        <a:bodyPr/>
        <a:lstStyle/>
        <a:p>
          <a:endParaRPr lang="en-US"/>
        </a:p>
      </dgm:t>
    </dgm:pt>
    <dgm:pt modelId="{285C3DF3-0969-F540-934F-9AB4BC0A4CE0}" type="sibTrans" cxnId="{A2FB220E-6CD7-4946-95E9-44BF054A99F8}">
      <dgm:prSet/>
      <dgm:spPr/>
      <dgm:t>
        <a:bodyPr/>
        <a:lstStyle/>
        <a:p>
          <a:endParaRPr lang="en-US"/>
        </a:p>
      </dgm:t>
    </dgm:pt>
    <dgm:pt modelId="{B69DBFFA-08CD-F54C-B63E-77ADAA1B6D69}">
      <dgm:prSet/>
      <dgm:spPr>
        <a:solidFill>
          <a:schemeClr val="accent5">
            <a:lumMod val="60000"/>
            <a:lumOff val="40000"/>
          </a:schemeClr>
        </a:solidFill>
      </dgm:spPr>
      <dgm:t>
        <a:bodyPr/>
        <a:lstStyle/>
        <a:p>
          <a:r>
            <a:rPr lang="en-US" b="1" dirty="0">
              <a:solidFill>
                <a:schemeClr val="bg1"/>
              </a:solidFill>
            </a:rPr>
            <a:t>This type of filtering is used by an application-level gateway that relays and monitors the exchange of information for specific application protocols</a:t>
          </a:r>
        </a:p>
      </dgm:t>
    </dgm:pt>
    <dgm:pt modelId="{98C2B27E-7D38-B54A-966D-8FE01A8D6D78}" type="parTrans" cxnId="{17BB972E-0CDF-2A4F-9AB6-F07117A20488}">
      <dgm:prSet/>
      <dgm:spPr/>
      <dgm:t>
        <a:bodyPr/>
        <a:lstStyle/>
        <a:p>
          <a:endParaRPr lang="en-US"/>
        </a:p>
      </dgm:t>
    </dgm:pt>
    <dgm:pt modelId="{28D9838E-6430-FD45-926B-BB88A3CAD589}" type="sibTrans" cxnId="{17BB972E-0CDF-2A4F-9AB6-F07117A20488}">
      <dgm:prSet/>
      <dgm:spPr/>
      <dgm:t>
        <a:bodyPr/>
        <a:lstStyle/>
        <a:p>
          <a:endParaRPr lang="en-US"/>
        </a:p>
      </dgm:t>
    </dgm:pt>
    <dgm:pt modelId="{57CDA6A9-2D07-E34A-8471-2E2640D84F93}">
      <dgm:prSet/>
      <dgm:spPr>
        <a:solidFill>
          <a:schemeClr val="accent3">
            <a:lumMod val="75000"/>
          </a:schemeClr>
        </a:solidFill>
      </dgm:spPr>
      <dgm:t>
        <a:bodyPr/>
        <a:lstStyle/>
        <a:p>
          <a:r>
            <a:rPr lang="en-US"/>
            <a:t>User identity</a:t>
          </a:r>
          <a:endParaRPr lang="en-US" dirty="0"/>
        </a:p>
      </dgm:t>
    </dgm:pt>
    <dgm:pt modelId="{C5384C59-4227-1246-91DE-9259F4F88104}" type="parTrans" cxnId="{DC38D7B0-2D2B-4147-A8EF-5E12715B28D6}">
      <dgm:prSet/>
      <dgm:spPr/>
      <dgm:t>
        <a:bodyPr/>
        <a:lstStyle/>
        <a:p>
          <a:endParaRPr lang="en-US"/>
        </a:p>
      </dgm:t>
    </dgm:pt>
    <dgm:pt modelId="{CF55997B-5A21-C940-AE32-4F0DEE926114}" type="sibTrans" cxnId="{DC38D7B0-2D2B-4147-A8EF-5E12715B28D6}">
      <dgm:prSet/>
      <dgm:spPr/>
      <dgm:t>
        <a:bodyPr/>
        <a:lstStyle/>
        <a:p>
          <a:endParaRPr lang="en-US"/>
        </a:p>
      </dgm:t>
    </dgm:pt>
    <dgm:pt modelId="{4B3CBF0C-CAE4-2F48-B104-30296EE6E18F}">
      <dgm:prSet/>
      <dgm:spPr>
        <a:solidFill>
          <a:schemeClr val="accent3">
            <a:lumMod val="60000"/>
            <a:lumOff val="40000"/>
          </a:schemeClr>
        </a:solidFill>
      </dgm:spPr>
      <dgm:t>
        <a:bodyPr/>
        <a:lstStyle/>
        <a:p>
          <a:r>
            <a:rPr lang="en-US" b="1" dirty="0">
              <a:solidFill>
                <a:srgbClr val="000000"/>
              </a:solidFill>
            </a:rPr>
            <a:t>Typically for inside users who identify themselves using some form of secure authentication technology</a:t>
          </a:r>
        </a:p>
      </dgm:t>
    </dgm:pt>
    <dgm:pt modelId="{E7B150D6-D58B-AC4F-95C3-93FD0DD335B2}" type="parTrans" cxnId="{22B55D53-8383-4042-83FB-DCB791774E43}">
      <dgm:prSet/>
      <dgm:spPr/>
      <dgm:t>
        <a:bodyPr/>
        <a:lstStyle/>
        <a:p>
          <a:endParaRPr lang="en-US"/>
        </a:p>
      </dgm:t>
    </dgm:pt>
    <dgm:pt modelId="{CC998714-1FD8-0445-83B8-ADDE3821F0C9}" type="sibTrans" cxnId="{22B55D53-8383-4042-83FB-DCB791774E43}">
      <dgm:prSet/>
      <dgm:spPr/>
      <dgm:t>
        <a:bodyPr/>
        <a:lstStyle/>
        <a:p>
          <a:endParaRPr lang="en-US"/>
        </a:p>
      </dgm:t>
    </dgm:pt>
    <dgm:pt modelId="{11A54360-05EA-6249-B427-0AEB8956CC27}">
      <dgm:prSet/>
      <dgm:spPr>
        <a:solidFill>
          <a:schemeClr val="accent5">
            <a:lumMod val="75000"/>
          </a:schemeClr>
        </a:solidFill>
      </dgm:spPr>
      <dgm:t>
        <a:bodyPr/>
        <a:lstStyle/>
        <a:p>
          <a:r>
            <a:rPr lang="en-US"/>
            <a:t>Network activity</a:t>
          </a:r>
          <a:endParaRPr lang="en-US" dirty="0"/>
        </a:p>
      </dgm:t>
    </dgm:pt>
    <dgm:pt modelId="{78BB2D74-FCA7-6F47-B257-BB3BB7890BCF}" type="parTrans" cxnId="{48F5DD62-2BB1-DC4D-BFEC-8B4B41A03AF3}">
      <dgm:prSet/>
      <dgm:spPr/>
      <dgm:t>
        <a:bodyPr/>
        <a:lstStyle/>
        <a:p>
          <a:endParaRPr lang="en-US"/>
        </a:p>
      </dgm:t>
    </dgm:pt>
    <dgm:pt modelId="{F6771AA0-EF1F-D74A-9899-8E4D92E71818}" type="sibTrans" cxnId="{48F5DD62-2BB1-DC4D-BFEC-8B4B41A03AF3}">
      <dgm:prSet/>
      <dgm:spPr/>
      <dgm:t>
        <a:bodyPr/>
        <a:lstStyle/>
        <a:p>
          <a:endParaRPr lang="en-US"/>
        </a:p>
      </dgm:t>
    </dgm:pt>
    <dgm:pt modelId="{445F2316-3501-4142-84BD-8F530C00D190}">
      <dgm:prSet/>
      <dgm:spPr>
        <a:solidFill>
          <a:schemeClr val="accent5">
            <a:lumMod val="60000"/>
            <a:lumOff val="40000"/>
          </a:schemeClr>
        </a:solidFill>
      </dgm:spPr>
      <dgm:t>
        <a:bodyPr/>
        <a:lstStyle/>
        <a:p>
          <a:r>
            <a:rPr lang="en-US" b="1" dirty="0">
              <a:solidFill>
                <a:srgbClr val="000000"/>
              </a:solidFill>
            </a:rPr>
            <a:t>Controls access based on considerations such as the time or request, rate of requests, or other activity patterns</a:t>
          </a:r>
        </a:p>
      </dgm:t>
    </dgm:pt>
    <dgm:pt modelId="{9BE3046E-6330-124D-864E-FD05B3E7DD6E}" type="parTrans" cxnId="{CB8E7B5D-3F41-0A4F-A087-9C91224AB0A4}">
      <dgm:prSet/>
      <dgm:spPr/>
      <dgm:t>
        <a:bodyPr/>
        <a:lstStyle/>
        <a:p>
          <a:endParaRPr lang="en-US"/>
        </a:p>
      </dgm:t>
    </dgm:pt>
    <dgm:pt modelId="{C45F7CB5-7CBC-1B46-9803-EEF81298AD49}" type="sibTrans" cxnId="{CB8E7B5D-3F41-0A4F-A087-9C91224AB0A4}">
      <dgm:prSet/>
      <dgm:spPr/>
      <dgm:t>
        <a:bodyPr/>
        <a:lstStyle/>
        <a:p>
          <a:endParaRPr lang="en-US"/>
        </a:p>
      </dgm:t>
    </dgm:pt>
    <dgm:pt modelId="{813B946C-81D6-DA4E-906A-5D3346D4B772}" type="pres">
      <dgm:prSet presAssocID="{1C54A004-15AC-4844-AF32-473067E8DE17}" presName="theList" presStyleCnt="0">
        <dgm:presLayoutVars>
          <dgm:dir/>
          <dgm:animLvl val="lvl"/>
          <dgm:resizeHandles val="exact"/>
        </dgm:presLayoutVars>
      </dgm:prSet>
      <dgm:spPr/>
    </dgm:pt>
    <dgm:pt modelId="{15986667-D2BA-7F4B-A59A-AB1F66D9DF53}" type="pres">
      <dgm:prSet presAssocID="{0486AA29-E5A5-9243-960E-82795CCEDD27}" presName="compNode" presStyleCnt="0"/>
      <dgm:spPr/>
    </dgm:pt>
    <dgm:pt modelId="{F74D3B63-52AA-0F4D-B509-89B391844F76}" type="pres">
      <dgm:prSet presAssocID="{0486AA29-E5A5-9243-960E-82795CCEDD27}" presName="aNode" presStyleLbl="bgShp" presStyleIdx="0" presStyleCnt="4"/>
      <dgm:spPr/>
    </dgm:pt>
    <dgm:pt modelId="{C548B9DE-C5DC-6844-977B-D8B3C7D73A02}" type="pres">
      <dgm:prSet presAssocID="{0486AA29-E5A5-9243-960E-82795CCEDD27}" presName="textNode" presStyleLbl="bgShp" presStyleIdx="0" presStyleCnt="4"/>
      <dgm:spPr/>
    </dgm:pt>
    <dgm:pt modelId="{E79FF505-2B64-7145-9800-2C2C12455361}" type="pres">
      <dgm:prSet presAssocID="{0486AA29-E5A5-9243-960E-82795CCEDD27}" presName="compChildNode" presStyleCnt="0"/>
      <dgm:spPr/>
    </dgm:pt>
    <dgm:pt modelId="{A6A77317-625E-E748-9E04-D65329F26D53}" type="pres">
      <dgm:prSet presAssocID="{0486AA29-E5A5-9243-960E-82795CCEDD27}" presName="theInnerList" presStyleCnt="0"/>
      <dgm:spPr/>
    </dgm:pt>
    <dgm:pt modelId="{233409E2-3517-7A4C-BEB5-5263C444841E}" type="pres">
      <dgm:prSet presAssocID="{9E1BB278-1A1A-4A46-9020-9AF352B689A7}" presName="childNode" presStyleLbl="node1" presStyleIdx="0" presStyleCnt="5">
        <dgm:presLayoutVars>
          <dgm:bulletEnabled val="1"/>
        </dgm:presLayoutVars>
      </dgm:prSet>
      <dgm:spPr/>
    </dgm:pt>
    <dgm:pt modelId="{40DB0604-1C52-B748-8459-BAD79D6B68A5}" type="pres">
      <dgm:prSet presAssocID="{9E1BB278-1A1A-4A46-9020-9AF352B689A7}" presName="aSpace2" presStyleCnt="0"/>
      <dgm:spPr/>
    </dgm:pt>
    <dgm:pt modelId="{4577C2A4-77EB-034F-ACEE-CA8EB258F917}" type="pres">
      <dgm:prSet presAssocID="{E7AF7DA3-8F39-6644-86AD-A3F4E4EC57DA}" presName="childNode" presStyleLbl="node1" presStyleIdx="1" presStyleCnt="5">
        <dgm:presLayoutVars>
          <dgm:bulletEnabled val="1"/>
        </dgm:presLayoutVars>
      </dgm:prSet>
      <dgm:spPr/>
    </dgm:pt>
    <dgm:pt modelId="{C39FFFAF-1B3F-A544-BA7A-5111B168112B}" type="pres">
      <dgm:prSet presAssocID="{0486AA29-E5A5-9243-960E-82795CCEDD27}" presName="aSpace" presStyleCnt="0"/>
      <dgm:spPr/>
    </dgm:pt>
    <dgm:pt modelId="{F506E3B0-BA8B-C54C-920B-DAF66C3AB2ED}" type="pres">
      <dgm:prSet presAssocID="{A386BD18-CBF6-354F-A16C-70A68D4BE74B}" presName="compNode" presStyleCnt="0"/>
      <dgm:spPr/>
    </dgm:pt>
    <dgm:pt modelId="{69066A2D-01B8-BD48-83E0-6DECB12724EA}" type="pres">
      <dgm:prSet presAssocID="{A386BD18-CBF6-354F-A16C-70A68D4BE74B}" presName="aNode" presStyleLbl="bgShp" presStyleIdx="1" presStyleCnt="4"/>
      <dgm:spPr/>
    </dgm:pt>
    <dgm:pt modelId="{2E3A8245-3DBF-9440-A505-C2F4FE3386D0}" type="pres">
      <dgm:prSet presAssocID="{A386BD18-CBF6-354F-A16C-70A68D4BE74B}" presName="textNode" presStyleLbl="bgShp" presStyleIdx="1" presStyleCnt="4"/>
      <dgm:spPr/>
    </dgm:pt>
    <dgm:pt modelId="{07F2628C-D176-D741-8F61-85961CB1EA9D}" type="pres">
      <dgm:prSet presAssocID="{A386BD18-CBF6-354F-A16C-70A68D4BE74B}" presName="compChildNode" presStyleCnt="0"/>
      <dgm:spPr/>
    </dgm:pt>
    <dgm:pt modelId="{D4400DDE-C2D4-C44F-A433-630C4C3C8ED9}" type="pres">
      <dgm:prSet presAssocID="{A386BD18-CBF6-354F-A16C-70A68D4BE74B}" presName="theInnerList" presStyleCnt="0"/>
      <dgm:spPr/>
    </dgm:pt>
    <dgm:pt modelId="{F5203C34-B1E2-054E-B5B5-A3A3CB4C512C}" type="pres">
      <dgm:prSet presAssocID="{B69DBFFA-08CD-F54C-B63E-77ADAA1B6D69}" presName="childNode" presStyleLbl="node1" presStyleIdx="2" presStyleCnt="5">
        <dgm:presLayoutVars>
          <dgm:bulletEnabled val="1"/>
        </dgm:presLayoutVars>
      </dgm:prSet>
      <dgm:spPr/>
    </dgm:pt>
    <dgm:pt modelId="{C37709BE-D787-ED4E-A579-91870AB622BB}" type="pres">
      <dgm:prSet presAssocID="{A386BD18-CBF6-354F-A16C-70A68D4BE74B}" presName="aSpace" presStyleCnt="0"/>
      <dgm:spPr/>
    </dgm:pt>
    <dgm:pt modelId="{C53523C4-7B02-8048-9C50-9A2386AA29B9}" type="pres">
      <dgm:prSet presAssocID="{57CDA6A9-2D07-E34A-8471-2E2640D84F93}" presName="compNode" presStyleCnt="0"/>
      <dgm:spPr/>
    </dgm:pt>
    <dgm:pt modelId="{5EF363CB-8B94-2443-BEF3-EF6DDD0821FD}" type="pres">
      <dgm:prSet presAssocID="{57CDA6A9-2D07-E34A-8471-2E2640D84F93}" presName="aNode" presStyleLbl="bgShp" presStyleIdx="2" presStyleCnt="4"/>
      <dgm:spPr/>
    </dgm:pt>
    <dgm:pt modelId="{A99B5541-C20B-614C-B947-E843A2A4EEB9}" type="pres">
      <dgm:prSet presAssocID="{57CDA6A9-2D07-E34A-8471-2E2640D84F93}" presName="textNode" presStyleLbl="bgShp" presStyleIdx="2" presStyleCnt="4"/>
      <dgm:spPr/>
    </dgm:pt>
    <dgm:pt modelId="{70FA25A6-F1B4-1449-957C-619BB490C5C6}" type="pres">
      <dgm:prSet presAssocID="{57CDA6A9-2D07-E34A-8471-2E2640D84F93}" presName="compChildNode" presStyleCnt="0"/>
      <dgm:spPr/>
    </dgm:pt>
    <dgm:pt modelId="{C9DE6BF9-FC05-4741-930C-3D568BA29E5E}" type="pres">
      <dgm:prSet presAssocID="{57CDA6A9-2D07-E34A-8471-2E2640D84F93}" presName="theInnerList" presStyleCnt="0"/>
      <dgm:spPr/>
    </dgm:pt>
    <dgm:pt modelId="{21407BB1-ACEF-CF4A-9F72-95F2944F9C99}" type="pres">
      <dgm:prSet presAssocID="{4B3CBF0C-CAE4-2F48-B104-30296EE6E18F}" presName="childNode" presStyleLbl="node1" presStyleIdx="3" presStyleCnt="5">
        <dgm:presLayoutVars>
          <dgm:bulletEnabled val="1"/>
        </dgm:presLayoutVars>
      </dgm:prSet>
      <dgm:spPr/>
    </dgm:pt>
    <dgm:pt modelId="{83ADD24E-978F-BC44-8F34-699AAA7E29A1}" type="pres">
      <dgm:prSet presAssocID="{57CDA6A9-2D07-E34A-8471-2E2640D84F93}" presName="aSpace" presStyleCnt="0"/>
      <dgm:spPr/>
    </dgm:pt>
    <dgm:pt modelId="{BCEE3A85-066B-FA44-8CD5-0F9E61BB6A6E}" type="pres">
      <dgm:prSet presAssocID="{11A54360-05EA-6249-B427-0AEB8956CC27}" presName="compNode" presStyleCnt="0"/>
      <dgm:spPr/>
    </dgm:pt>
    <dgm:pt modelId="{6E4984E4-D558-E841-A9CC-6760B3ECF2E1}" type="pres">
      <dgm:prSet presAssocID="{11A54360-05EA-6249-B427-0AEB8956CC27}" presName="aNode" presStyleLbl="bgShp" presStyleIdx="3" presStyleCnt="4"/>
      <dgm:spPr/>
    </dgm:pt>
    <dgm:pt modelId="{8C3DA6FF-F1DE-0243-867A-3D4A7637864C}" type="pres">
      <dgm:prSet presAssocID="{11A54360-05EA-6249-B427-0AEB8956CC27}" presName="textNode" presStyleLbl="bgShp" presStyleIdx="3" presStyleCnt="4"/>
      <dgm:spPr/>
    </dgm:pt>
    <dgm:pt modelId="{0078F2CE-84B9-2049-9FBB-E5E084BD25EB}" type="pres">
      <dgm:prSet presAssocID="{11A54360-05EA-6249-B427-0AEB8956CC27}" presName="compChildNode" presStyleCnt="0"/>
      <dgm:spPr/>
    </dgm:pt>
    <dgm:pt modelId="{950BF534-5452-B14F-81D6-30487881F73E}" type="pres">
      <dgm:prSet presAssocID="{11A54360-05EA-6249-B427-0AEB8956CC27}" presName="theInnerList" presStyleCnt="0"/>
      <dgm:spPr/>
    </dgm:pt>
    <dgm:pt modelId="{6EC0DA58-F2F0-834F-854D-AFA80713B70B}" type="pres">
      <dgm:prSet presAssocID="{445F2316-3501-4142-84BD-8F530C00D190}" presName="childNode" presStyleLbl="node1" presStyleIdx="4" presStyleCnt="5">
        <dgm:presLayoutVars>
          <dgm:bulletEnabled val="1"/>
        </dgm:presLayoutVars>
      </dgm:prSet>
      <dgm:spPr/>
    </dgm:pt>
  </dgm:ptLst>
  <dgm:cxnLst>
    <dgm:cxn modelId="{A2FB220E-6CD7-4946-95E9-44BF054A99F8}" srcId="{1C54A004-15AC-4844-AF32-473067E8DE17}" destId="{A386BD18-CBF6-354F-A16C-70A68D4BE74B}" srcOrd="1" destOrd="0" parTransId="{DE34E86F-7325-1045-A71F-BEC02514AAEF}" sibTransId="{285C3DF3-0969-F540-934F-9AB4BC0A4CE0}"/>
    <dgm:cxn modelId="{17BB972E-0CDF-2A4F-9AB6-F07117A20488}" srcId="{A386BD18-CBF6-354F-A16C-70A68D4BE74B}" destId="{B69DBFFA-08CD-F54C-B63E-77ADAA1B6D69}" srcOrd="0" destOrd="0" parTransId="{98C2B27E-7D38-B54A-966D-8FE01A8D6D78}" sibTransId="{28D9838E-6430-FD45-926B-BB88A3CAD589}"/>
    <dgm:cxn modelId="{198A3131-041F-334D-A5FC-7375BF095AAB}" type="presOf" srcId="{11A54360-05EA-6249-B427-0AEB8956CC27}" destId="{8C3DA6FF-F1DE-0243-867A-3D4A7637864C}" srcOrd="1" destOrd="0" presId="urn:microsoft.com/office/officeart/2005/8/layout/lProcess2"/>
    <dgm:cxn modelId="{110FD133-320D-AB4F-9028-250379BBE5ED}" type="presOf" srcId="{E7AF7DA3-8F39-6644-86AD-A3F4E4EC57DA}" destId="{4577C2A4-77EB-034F-ACEE-CA8EB258F917}" srcOrd="0" destOrd="0" presId="urn:microsoft.com/office/officeart/2005/8/layout/lProcess2"/>
    <dgm:cxn modelId="{CB8E7B5D-3F41-0A4F-A087-9C91224AB0A4}" srcId="{11A54360-05EA-6249-B427-0AEB8956CC27}" destId="{445F2316-3501-4142-84BD-8F530C00D190}" srcOrd="0" destOrd="0" parTransId="{9BE3046E-6330-124D-864E-FD05B3E7DD6E}" sibTransId="{C45F7CB5-7CBC-1B46-9803-EEF81298AD49}"/>
    <dgm:cxn modelId="{48F5DD62-2BB1-DC4D-BFEC-8B4B41A03AF3}" srcId="{1C54A004-15AC-4844-AF32-473067E8DE17}" destId="{11A54360-05EA-6249-B427-0AEB8956CC27}" srcOrd="3" destOrd="0" parTransId="{78BB2D74-FCA7-6F47-B257-BB3BB7890BCF}" sibTransId="{F6771AA0-EF1F-D74A-9899-8E4D92E71818}"/>
    <dgm:cxn modelId="{EC72C946-1036-5F42-8901-38B3C0D598EC}" type="presOf" srcId="{B69DBFFA-08CD-F54C-B63E-77ADAA1B6D69}" destId="{F5203C34-B1E2-054E-B5B5-A3A3CB4C512C}" srcOrd="0" destOrd="0" presId="urn:microsoft.com/office/officeart/2005/8/layout/lProcess2"/>
    <dgm:cxn modelId="{085E886A-FF25-8B48-95F5-89470DE7E7BA}" type="presOf" srcId="{4B3CBF0C-CAE4-2F48-B104-30296EE6E18F}" destId="{21407BB1-ACEF-CF4A-9F72-95F2944F9C99}" srcOrd="0" destOrd="0" presId="urn:microsoft.com/office/officeart/2005/8/layout/lProcess2"/>
    <dgm:cxn modelId="{22B55D53-8383-4042-83FB-DCB791774E43}" srcId="{57CDA6A9-2D07-E34A-8471-2E2640D84F93}" destId="{4B3CBF0C-CAE4-2F48-B104-30296EE6E18F}" srcOrd="0" destOrd="0" parTransId="{E7B150D6-D58B-AC4F-95C3-93FD0DD335B2}" sibTransId="{CC998714-1FD8-0445-83B8-ADDE3821F0C9}"/>
    <dgm:cxn modelId="{461FE593-1ED8-7743-B5C9-63A8F6D95BDE}" srcId="{0486AA29-E5A5-9243-960E-82795CCEDD27}" destId="{9E1BB278-1A1A-4A46-9020-9AF352B689A7}" srcOrd="0" destOrd="0" parTransId="{6332A092-2E55-F74C-8198-63DB6CBDEA8B}" sibTransId="{9FBDDBE0-8995-5E42-A114-7173C576B282}"/>
    <dgm:cxn modelId="{244C1F96-C92B-C343-97FE-D17C2CED6939}" type="presOf" srcId="{9E1BB278-1A1A-4A46-9020-9AF352B689A7}" destId="{233409E2-3517-7A4C-BEB5-5263C444841E}" srcOrd="0" destOrd="0" presId="urn:microsoft.com/office/officeart/2005/8/layout/lProcess2"/>
    <dgm:cxn modelId="{C54C729A-E052-BC47-90EC-5D5CCD65118B}" srcId="{0486AA29-E5A5-9243-960E-82795CCEDD27}" destId="{E7AF7DA3-8F39-6644-86AD-A3F4E4EC57DA}" srcOrd="1" destOrd="0" parTransId="{0139B2E6-72B2-454C-ABC6-0F1EA86B5FFE}" sibTransId="{5C580AA9-B324-B441-9021-8AD86790616F}"/>
    <dgm:cxn modelId="{DC38D7B0-2D2B-4147-A8EF-5E12715B28D6}" srcId="{1C54A004-15AC-4844-AF32-473067E8DE17}" destId="{57CDA6A9-2D07-E34A-8471-2E2640D84F93}" srcOrd="2" destOrd="0" parTransId="{C5384C59-4227-1246-91DE-9259F4F88104}" sibTransId="{CF55997B-5A21-C940-AE32-4F0DEE926114}"/>
    <dgm:cxn modelId="{9936FDBD-7C2F-6148-9B39-A66689E195D1}" srcId="{1C54A004-15AC-4844-AF32-473067E8DE17}" destId="{0486AA29-E5A5-9243-960E-82795CCEDD27}" srcOrd="0" destOrd="0" parTransId="{070B335D-329F-CA42-9BAD-58D5BEB322B0}" sibTransId="{E2A68C5E-BD77-5343-9F30-F57BDA2C42B1}"/>
    <dgm:cxn modelId="{F86784CA-6325-D44E-9212-44CCEA3ECD60}" type="presOf" srcId="{0486AA29-E5A5-9243-960E-82795CCEDD27}" destId="{C548B9DE-C5DC-6844-977B-D8B3C7D73A02}" srcOrd="1" destOrd="0" presId="urn:microsoft.com/office/officeart/2005/8/layout/lProcess2"/>
    <dgm:cxn modelId="{5FF60ED8-2542-A049-AB1E-980AC5D7EC93}" type="presOf" srcId="{0486AA29-E5A5-9243-960E-82795CCEDD27}" destId="{F74D3B63-52AA-0F4D-B509-89B391844F76}" srcOrd="0" destOrd="0" presId="urn:microsoft.com/office/officeart/2005/8/layout/lProcess2"/>
    <dgm:cxn modelId="{C12C7BD9-870D-534E-9C3C-270A3D0CC136}" type="presOf" srcId="{A386BD18-CBF6-354F-A16C-70A68D4BE74B}" destId="{2E3A8245-3DBF-9440-A505-C2F4FE3386D0}" srcOrd="1" destOrd="0" presId="urn:microsoft.com/office/officeart/2005/8/layout/lProcess2"/>
    <dgm:cxn modelId="{DA6096EF-B70F-C34B-AADE-09CE9D651AD2}" type="presOf" srcId="{57CDA6A9-2D07-E34A-8471-2E2640D84F93}" destId="{A99B5541-C20B-614C-B947-E843A2A4EEB9}" srcOrd="1" destOrd="0" presId="urn:microsoft.com/office/officeart/2005/8/layout/lProcess2"/>
    <dgm:cxn modelId="{FCF8DCF0-E244-974F-8B6C-22F31F7173EA}" type="presOf" srcId="{11A54360-05EA-6249-B427-0AEB8956CC27}" destId="{6E4984E4-D558-E841-A9CC-6760B3ECF2E1}" srcOrd="0" destOrd="0" presId="urn:microsoft.com/office/officeart/2005/8/layout/lProcess2"/>
    <dgm:cxn modelId="{B9BDEFF0-80FC-8942-9E48-4E804F347F00}" type="presOf" srcId="{57CDA6A9-2D07-E34A-8471-2E2640D84F93}" destId="{5EF363CB-8B94-2443-BEF3-EF6DDD0821FD}" srcOrd="0" destOrd="0" presId="urn:microsoft.com/office/officeart/2005/8/layout/lProcess2"/>
    <dgm:cxn modelId="{ACB84AF2-01CC-114E-940F-DE66705276E8}" type="presOf" srcId="{445F2316-3501-4142-84BD-8F530C00D190}" destId="{6EC0DA58-F2F0-834F-854D-AFA80713B70B}" srcOrd="0" destOrd="0" presId="urn:microsoft.com/office/officeart/2005/8/layout/lProcess2"/>
    <dgm:cxn modelId="{A3F812F5-EFCB-034D-94E3-7513FA964A5A}" type="presOf" srcId="{A386BD18-CBF6-354F-A16C-70A68D4BE74B}" destId="{69066A2D-01B8-BD48-83E0-6DECB12724EA}" srcOrd="0" destOrd="0" presId="urn:microsoft.com/office/officeart/2005/8/layout/lProcess2"/>
    <dgm:cxn modelId="{FBC067FF-14F2-C24B-8E38-75966ACAC571}" type="presOf" srcId="{1C54A004-15AC-4844-AF32-473067E8DE17}" destId="{813B946C-81D6-DA4E-906A-5D3346D4B772}" srcOrd="0" destOrd="0" presId="urn:microsoft.com/office/officeart/2005/8/layout/lProcess2"/>
    <dgm:cxn modelId="{6A8EB4AA-982C-014E-AAC6-D594E8FE949B}" type="presParOf" srcId="{813B946C-81D6-DA4E-906A-5D3346D4B772}" destId="{15986667-D2BA-7F4B-A59A-AB1F66D9DF53}" srcOrd="0" destOrd="0" presId="urn:microsoft.com/office/officeart/2005/8/layout/lProcess2"/>
    <dgm:cxn modelId="{7DEBD44A-63D0-5F49-A813-0C311C4E5D26}" type="presParOf" srcId="{15986667-D2BA-7F4B-A59A-AB1F66D9DF53}" destId="{F74D3B63-52AA-0F4D-B509-89B391844F76}" srcOrd="0" destOrd="0" presId="urn:microsoft.com/office/officeart/2005/8/layout/lProcess2"/>
    <dgm:cxn modelId="{0CB80E1D-D772-9E4C-BB6C-B47AE7B0905D}" type="presParOf" srcId="{15986667-D2BA-7F4B-A59A-AB1F66D9DF53}" destId="{C548B9DE-C5DC-6844-977B-D8B3C7D73A02}" srcOrd="1" destOrd="0" presId="urn:microsoft.com/office/officeart/2005/8/layout/lProcess2"/>
    <dgm:cxn modelId="{57DB8612-F2B7-AF49-AA42-FAB3DB425CF8}" type="presParOf" srcId="{15986667-D2BA-7F4B-A59A-AB1F66D9DF53}" destId="{E79FF505-2B64-7145-9800-2C2C12455361}" srcOrd="2" destOrd="0" presId="urn:microsoft.com/office/officeart/2005/8/layout/lProcess2"/>
    <dgm:cxn modelId="{57B659B3-F33B-A046-A909-D25720F46F00}" type="presParOf" srcId="{E79FF505-2B64-7145-9800-2C2C12455361}" destId="{A6A77317-625E-E748-9E04-D65329F26D53}" srcOrd="0" destOrd="0" presId="urn:microsoft.com/office/officeart/2005/8/layout/lProcess2"/>
    <dgm:cxn modelId="{9997555C-09AD-FA46-A8F2-289EB9E1FC43}" type="presParOf" srcId="{A6A77317-625E-E748-9E04-D65329F26D53}" destId="{233409E2-3517-7A4C-BEB5-5263C444841E}" srcOrd="0" destOrd="0" presId="urn:microsoft.com/office/officeart/2005/8/layout/lProcess2"/>
    <dgm:cxn modelId="{2E80D9EA-98AC-8A4B-822C-67AC2808932E}" type="presParOf" srcId="{A6A77317-625E-E748-9E04-D65329F26D53}" destId="{40DB0604-1C52-B748-8459-BAD79D6B68A5}" srcOrd="1" destOrd="0" presId="urn:microsoft.com/office/officeart/2005/8/layout/lProcess2"/>
    <dgm:cxn modelId="{CDAC666C-C6E9-F64B-B68B-20BE68AF38AB}" type="presParOf" srcId="{A6A77317-625E-E748-9E04-D65329F26D53}" destId="{4577C2A4-77EB-034F-ACEE-CA8EB258F917}" srcOrd="2" destOrd="0" presId="urn:microsoft.com/office/officeart/2005/8/layout/lProcess2"/>
    <dgm:cxn modelId="{94CEB5B4-893B-B44B-B336-978C92080F27}" type="presParOf" srcId="{813B946C-81D6-DA4E-906A-5D3346D4B772}" destId="{C39FFFAF-1B3F-A544-BA7A-5111B168112B}" srcOrd="1" destOrd="0" presId="urn:microsoft.com/office/officeart/2005/8/layout/lProcess2"/>
    <dgm:cxn modelId="{DE88FEF5-E9B3-EF44-B7C8-04515023D286}" type="presParOf" srcId="{813B946C-81D6-DA4E-906A-5D3346D4B772}" destId="{F506E3B0-BA8B-C54C-920B-DAF66C3AB2ED}" srcOrd="2" destOrd="0" presId="urn:microsoft.com/office/officeart/2005/8/layout/lProcess2"/>
    <dgm:cxn modelId="{3808029B-2964-674F-8F5B-83FCBEF07401}" type="presParOf" srcId="{F506E3B0-BA8B-C54C-920B-DAF66C3AB2ED}" destId="{69066A2D-01B8-BD48-83E0-6DECB12724EA}" srcOrd="0" destOrd="0" presId="urn:microsoft.com/office/officeart/2005/8/layout/lProcess2"/>
    <dgm:cxn modelId="{D39A6137-AF16-6744-B977-3445FEE162E0}" type="presParOf" srcId="{F506E3B0-BA8B-C54C-920B-DAF66C3AB2ED}" destId="{2E3A8245-3DBF-9440-A505-C2F4FE3386D0}" srcOrd="1" destOrd="0" presId="urn:microsoft.com/office/officeart/2005/8/layout/lProcess2"/>
    <dgm:cxn modelId="{B15B6E53-0EC4-3B43-B175-9DABCD744179}" type="presParOf" srcId="{F506E3B0-BA8B-C54C-920B-DAF66C3AB2ED}" destId="{07F2628C-D176-D741-8F61-85961CB1EA9D}" srcOrd="2" destOrd="0" presId="urn:microsoft.com/office/officeart/2005/8/layout/lProcess2"/>
    <dgm:cxn modelId="{7718FE46-5D8D-A941-B949-796EC45A14ED}" type="presParOf" srcId="{07F2628C-D176-D741-8F61-85961CB1EA9D}" destId="{D4400DDE-C2D4-C44F-A433-630C4C3C8ED9}" srcOrd="0" destOrd="0" presId="urn:microsoft.com/office/officeart/2005/8/layout/lProcess2"/>
    <dgm:cxn modelId="{FDBE7D61-21D0-4147-A535-1A511264D4FF}" type="presParOf" srcId="{D4400DDE-C2D4-C44F-A433-630C4C3C8ED9}" destId="{F5203C34-B1E2-054E-B5B5-A3A3CB4C512C}" srcOrd="0" destOrd="0" presId="urn:microsoft.com/office/officeart/2005/8/layout/lProcess2"/>
    <dgm:cxn modelId="{39790C1E-0005-664C-A828-80DA1036D7BD}" type="presParOf" srcId="{813B946C-81D6-DA4E-906A-5D3346D4B772}" destId="{C37709BE-D787-ED4E-A579-91870AB622BB}" srcOrd="3" destOrd="0" presId="urn:microsoft.com/office/officeart/2005/8/layout/lProcess2"/>
    <dgm:cxn modelId="{7BA7C256-9BAF-3040-A4C9-1C093B6583AF}" type="presParOf" srcId="{813B946C-81D6-DA4E-906A-5D3346D4B772}" destId="{C53523C4-7B02-8048-9C50-9A2386AA29B9}" srcOrd="4" destOrd="0" presId="urn:microsoft.com/office/officeart/2005/8/layout/lProcess2"/>
    <dgm:cxn modelId="{7E96338A-03E2-F346-83A6-706FAA363446}" type="presParOf" srcId="{C53523C4-7B02-8048-9C50-9A2386AA29B9}" destId="{5EF363CB-8B94-2443-BEF3-EF6DDD0821FD}" srcOrd="0" destOrd="0" presId="urn:microsoft.com/office/officeart/2005/8/layout/lProcess2"/>
    <dgm:cxn modelId="{1BB2F00E-ADAF-034C-B360-2EEF839015EC}" type="presParOf" srcId="{C53523C4-7B02-8048-9C50-9A2386AA29B9}" destId="{A99B5541-C20B-614C-B947-E843A2A4EEB9}" srcOrd="1" destOrd="0" presId="urn:microsoft.com/office/officeart/2005/8/layout/lProcess2"/>
    <dgm:cxn modelId="{6544BF09-6CBE-CC4E-B60A-EEB0DCCA9061}" type="presParOf" srcId="{C53523C4-7B02-8048-9C50-9A2386AA29B9}" destId="{70FA25A6-F1B4-1449-957C-619BB490C5C6}" srcOrd="2" destOrd="0" presId="urn:microsoft.com/office/officeart/2005/8/layout/lProcess2"/>
    <dgm:cxn modelId="{791263EB-7590-3F40-9161-41C45C20C63F}" type="presParOf" srcId="{70FA25A6-F1B4-1449-957C-619BB490C5C6}" destId="{C9DE6BF9-FC05-4741-930C-3D568BA29E5E}" srcOrd="0" destOrd="0" presId="urn:microsoft.com/office/officeart/2005/8/layout/lProcess2"/>
    <dgm:cxn modelId="{3F6FACF7-50A6-AA4F-8F33-E4F1E352D1AB}" type="presParOf" srcId="{C9DE6BF9-FC05-4741-930C-3D568BA29E5E}" destId="{21407BB1-ACEF-CF4A-9F72-95F2944F9C99}" srcOrd="0" destOrd="0" presId="urn:microsoft.com/office/officeart/2005/8/layout/lProcess2"/>
    <dgm:cxn modelId="{2F293B64-48C4-0343-AC44-EA4FB86FA598}" type="presParOf" srcId="{813B946C-81D6-DA4E-906A-5D3346D4B772}" destId="{83ADD24E-978F-BC44-8F34-699AAA7E29A1}" srcOrd="5" destOrd="0" presId="urn:microsoft.com/office/officeart/2005/8/layout/lProcess2"/>
    <dgm:cxn modelId="{F9B8AA21-E5C4-064B-9A22-A30A413B652F}" type="presParOf" srcId="{813B946C-81D6-DA4E-906A-5D3346D4B772}" destId="{BCEE3A85-066B-FA44-8CD5-0F9E61BB6A6E}" srcOrd="6" destOrd="0" presId="urn:microsoft.com/office/officeart/2005/8/layout/lProcess2"/>
    <dgm:cxn modelId="{40C6C866-E443-354E-8B73-675175463299}" type="presParOf" srcId="{BCEE3A85-066B-FA44-8CD5-0F9E61BB6A6E}" destId="{6E4984E4-D558-E841-A9CC-6760B3ECF2E1}" srcOrd="0" destOrd="0" presId="urn:microsoft.com/office/officeart/2005/8/layout/lProcess2"/>
    <dgm:cxn modelId="{CF2F69DB-1487-B24B-9228-429E47914A1B}" type="presParOf" srcId="{BCEE3A85-066B-FA44-8CD5-0F9E61BB6A6E}" destId="{8C3DA6FF-F1DE-0243-867A-3D4A7637864C}" srcOrd="1" destOrd="0" presId="urn:microsoft.com/office/officeart/2005/8/layout/lProcess2"/>
    <dgm:cxn modelId="{0635C57F-9678-434E-B079-C2BE91158FDF}" type="presParOf" srcId="{BCEE3A85-066B-FA44-8CD5-0F9E61BB6A6E}" destId="{0078F2CE-84B9-2049-9FBB-E5E084BD25EB}" srcOrd="2" destOrd="0" presId="urn:microsoft.com/office/officeart/2005/8/layout/lProcess2"/>
    <dgm:cxn modelId="{2BF19C01-873F-3D4B-893A-2C463A9B7E7C}" type="presParOf" srcId="{0078F2CE-84B9-2049-9FBB-E5E084BD25EB}" destId="{950BF534-5452-B14F-81D6-30487881F73E}" srcOrd="0" destOrd="0" presId="urn:microsoft.com/office/officeart/2005/8/layout/lProcess2"/>
    <dgm:cxn modelId="{5F9FBFC1-3700-A840-84D7-069687C5F4F9}" type="presParOf" srcId="{950BF534-5452-B14F-81D6-30487881F73E}" destId="{6EC0DA58-F2F0-834F-854D-AFA80713B70B}"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9EAEA0-0DEF-9F49-AEF8-985A7A256938}"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FA9CCA27-0A90-AA46-ACED-C3F654F93F65}">
      <dgm:prSet custT="1"/>
      <dgm:spPr/>
      <dgm:t>
        <a:bodyPr/>
        <a:lstStyle/>
        <a:p>
          <a:pPr rtl="0"/>
          <a:r>
            <a:rPr lang="en-US" sz="2800" dirty="0">
              <a:solidFill>
                <a:schemeClr val="accent6">
                  <a:lumMod val="40000"/>
                  <a:lumOff val="60000"/>
                </a:schemeClr>
              </a:solidFill>
            </a:rPr>
            <a:t>Capabilities:</a:t>
          </a:r>
          <a:endParaRPr lang="en-US" sz="3600" dirty="0">
            <a:solidFill>
              <a:schemeClr val="accent6">
                <a:lumMod val="40000"/>
                <a:lumOff val="60000"/>
              </a:schemeClr>
            </a:solidFill>
          </a:endParaRPr>
        </a:p>
      </dgm:t>
    </dgm:pt>
    <dgm:pt modelId="{0B8BDFFC-0B05-A747-94E9-5E9700F87AF3}" type="parTrans" cxnId="{F8E9D748-F0EA-DE4C-AFD5-BFD85FFBEA95}">
      <dgm:prSet/>
      <dgm:spPr/>
      <dgm:t>
        <a:bodyPr/>
        <a:lstStyle/>
        <a:p>
          <a:endParaRPr lang="en-US"/>
        </a:p>
      </dgm:t>
    </dgm:pt>
    <dgm:pt modelId="{8D732C1F-6AD4-EC49-ABC6-A60EA42AA983}" type="sibTrans" cxnId="{F8E9D748-F0EA-DE4C-AFD5-BFD85FFBEA95}">
      <dgm:prSet/>
      <dgm:spPr/>
      <dgm:t>
        <a:bodyPr/>
        <a:lstStyle/>
        <a:p>
          <a:endParaRPr lang="en-US"/>
        </a:p>
      </dgm:t>
    </dgm:pt>
    <dgm:pt modelId="{F851A604-A55C-464B-970C-447F32885FC1}">
      <dgm:prSet custT="1"/>
      <dgm:spPr/>
      <dgm:t>
        <a:bodyPr/>
        <a:lstStyle/>
        <a:p>
          <a:pPr rtl="0"/>
          <a:r>
            <a:rPr lang="en-US" sz="1600" b="1" kern="1200" dirty="0">
              <a:latin typeface="+mn-lt"/>
            </a:rPr>
            <a:t>Defines a single choke point</a:t>
          </a:r>
          <a:endParaRPr lang="en-US" sz="1600" kern="1200" dirty="0">
            <a:latin typeface="+mn-lt"/>
          </a:endParaRPr>
        </a:p>
      </dgm:t>
    </dgm:pt>
    <dgm:pt modelId="{7BC191CD-FA71-C64B-8292-17F69CED2905}" type="parTrans" cxnId="{823FB284-9894-C542-B307-12BF66282797}">
      <dgm:prSet/>
      <dgm:spPr/>
      <dgm:t>
        <a:bodyPr/>
        <a:lstStyle/>
        <a:p>
          <a:endParaRPr lang="en-US"/>
        </a:p>
      </dgm:t>
    </dgm:pt>
    <dgm:pt modelId="{1CDD5FAF-FD05-3C41-BE24-768AA57737CC}" type="sibTrans" cxnId="{823FB284-9894-C542-B307-12BF66282797}">
      <dgm:prSet/>
      <dgm:spPr/>
      <dgm:t>
        <a:bodyPr/>
        <a:lstStyle/>
        <a:p>
          <a:endParaRPr lang="en-US"/>
        </a:p>
      </dgm:t>
    </dgm:pt>
    <dgm:pt modelId="{BBCEEBE8-1098-C34A-B0A0-5B59650C1D1D}">
      <dgm:prSet custT="1"/>
      <dgm:spPr/>
      <dgm:t>
        <a:bodyPr/>
        <a:lstStyle/>
        <a:p>
          <a:pPr rtl="0"/>
          <a:r>
            <a:rPr lang="en-US" sz="1600" b="1" kern="1200" dirty="0">
              <a:latin typeface="+mn-lt"/>
            </a:rPr>
            <a:t>Provides a location for monitoring security events</a:t>
          </a:r>
          <a:endParaRPr lang="en-US" sz="1600" kern="1200" dirty="0">
            <a:latin typeface="+mn-lt"/>
          </a:endParaRPr>
        </a:p>
      </dgm:t>
    </dgm:pt>
    <dgm:pt modelId="{BDB5F818-06A6-DA4C-BD18-886D0143313B}" type="parTrans" cxnId="{6C8A7988-8B7C-1E4D-A450-A70E4AE2F509}">
      <dgm:prSet/>
      <dgm:spPr/>
      <dgm:t>
        <a:bodyPr/>
        <a:lstStyle/>
        <a:p>
          <a:endParaRPr lang="en-US"/>
        </a:p>
      </dgm:t>
    </dgm:pt>
    <dgm:pt modelId="{E0037007-67A6-2446-9587-C2057651B532}" type="sibTrans" cxnId="{6C8A7988-8B7C-1E4D-A450-A70E4AE2F509}">
      <dgm:prSet/>
      <dgm:spPr/>
      <dgm:t>
        <a:bodyPr/>
        <a:lstStyle/>
        <a:p>
          <a:endParaRPr lang="en-US"/>
        </a:p>
      </dgm:t>
    </dgm:pt>
    <dgm:pt modelId="{F7EC8A34-7DAC-8543-88B6-1BE6AAE113DF}">
      <dgm:prSet custT="1"/>
      <dgm:spPr/>
      <dgm:t>
        <a:bodyPr/>
        <a:lstStyle/>
        <a:p>
          <a:pPr rtl="0"/>
          <a:r>
            <a:rPr lang="en-US" sz="1600" b="1" kern="1200" dirty="0">
              <a:latin typeface="+mn-lt"/>
            </a:rPr>
            <a:t>Convenient platform for several Internet functions that are not security related</a:t>
          </a:r>
          <a:endParaRPr lang="en-US" sz="1600" kern="1200" dirty="0">
            <a:latin typeface="+mn-lt"/>
          </a:endParaRPr>
        </a:p>
      </dgm:t>
    </dgm:pt>
    <dgm:pt modelId="{B405BB63-3F08-844E-BD69-1AB13858420C}" type="parTrans" cxnId="{49615B76-9034-3849-89C5-DAE5ADD54DF5}">
      <dgm:prSet/>
      <dgm:spPr/>
      <dgm:t>
        <a:bodyPr/>
        <a:lstStyle/>
        <a:p>
          <a:endParaRPr lang="en-US"/>
        </a:p>
      </dgm:t>
    </dgm:pt>
    <dgm:pt modelId="{9D3095F5-F545-5F4B-90F8-5B1E16C0C86B}" type="sibTrans" cxnId="{49615B76-9034-3849-89C5-DAE5ADD54DF5}">
      <dgm:prSet/>
      <dgm:spPr/>
      <dgm:t>
        <a:bodyPr/>
        <a:lstStyle/>
        <a:p>
          <a:endParaRPr lang="en-US"/>
        </a:p>
      </dgm:t>
    </dgm:pt>
    <dgm:pt modelId="{BD75E155-2369-EA4E-98D6-A7BEFBD5F922}">
      <dgm:prSet custT="1"/>
      <dgm:spPr/>
      <dgm:t>
        <a:bodyPr/>
        <a:lstStyle/>
        <a:p>
          <a:pPr rtl="0"/>
          <a:r>
            <a:rPr lang="en-US" sz="1600" b="1" kern="1200" dirty="0">
              <a:latin typeface="+mn-lt"/>
            </a:rPr>
            <a:t>Can serve as the platform for IPSec</a:t>
          </a:r>
          <a:endParaRPr lang="en-US" sz="1600" kern="1200" dirty="0">
            <a:latin typeface="+mn-lt"/>
          </a:endParaRPr>
        </a:p>
      </dgm:t>
    </dgm:pt>
    <dgm:pt modelId="{8EF7223B-FF3E-0F40-95D2-398929EB1DBC}" type="parTrans" cxnId="{8BCF5552-681A-E248-A040-1CA9EB39CE4C}">
      <dgm:prSet/>
      <dgm:spPr/>
      <dgm:t>
        <a:bodyPr/>
        <a:lstStyle/>
        <a:p>
          <a:endParaRPr lang="en-US"/>
        </a:p>
      </dgm:t>
    </dgm:pt>
    <dgm:pt modelId="{59D4B0A9-2243-6940-898B-9C848F2FBF03}" type="sibTrans" cxnId="{8BCF5552-681A-E248-A040-1CA9EB39CE4C}">
      <dgm:prSet/>
      <dgm:spPr/>
      <dgm:t>
        <a:bodyPr/>
        <a:lstStyle/>
        <a:p>
          <a:endParaRPr lang="en-US"/>
        </a:p>
      </dgm:t>
    </dgm:pt>
    <dgm:pt modelId="{658CA3B0-35C8-7F46-9AB5-C8FDAD73655A}">
      <dgm:prSet custT="1"/>
      <dgm:spPr/>
      <dgm:t>
        <a:bodyPr/>
        <a:lstStyle/>
        <a:p>
          <a:pPr rtl="0"/>
          <a:r>
            <a:rPr lang="en-US" sz="2800" dirty="0">
              <a:solidFill>
                <a:schemeClr val="accent6">
                  <a:lumMod val="40000"/>
                  <a:lumOff val="60000"/>
                </a:schemeClr>
              </a:solidFill>
            </a:rPr>
            <a:t>Limitations:</a:t>
          </a:r>
        </a:p>
      </dgm:t>
    </dgm:pt>
    <dgm:pt modelId="{9483F094-1320-A249-9D6F-9A7C4BF008C6}" type="parTrans" cxnId="{00376A1A-FA5E-2E43-9B4E-540194741CA7}">
      <dgm:prSet/>
      <dgm:spPr/>
      <dgm:t>
        <a:bodyPr/>
        <a:lstStyle/>
        <a:p>
          <a:endParaRPr lang="en-US"/>
        </a:p>
      </dgm:t>
    </dgm:pt>
    <dgm:pt modelId="{7094A2EE-F635-C54E-8098-E73CCD244C48}" type="sibTrans" cxnId="{00376A1A-FA5E-2E43-9B4E-540194741CA7}">
      <dgm:prSet/>
      <dgm:spPr/>
      <dgm:t>
        <a:bodyPr/>
        <a:lstStyle/>
        <a:p>
          <a:endParaRPr lang="en-US"/>
        </a:p>
      </dgm:t>
    </dgm:pt>
    <dgm:pt modelId="{4591B7C3-CCE9-2547-BB80-107715315C8E}">
      <dgm:prSet custT="1"/>
      <dgm:spPr/>
      <dgm:t>
        <a:bodyPr/>
        <a:lstStyle/>
        <a:p>
          <a:pPr rtl="0"/>
          <a:r>
            <a:rPr lang="en-US" sz="1600" b="1" kern="1200" dirty="0"/>
            <a:t>Cannot protect against attacks bypassing firewall</a:t>
          </a:r>
        </a:p>
      </dgm:t>
    </dgm:pt>
    <dgm:pt modelId="{25F4B0C7-B364-CE4D-BB4E-7A36C056B63F}" type="parTrans" cxnId="{F97FFE47-D1BE-B24D-A3F6-0DCE497AC76F}">
      <dgm:prSet/>
      <dgm:spPr/>
      <dgm:t>
        <a:bodyPr/>
        <a:lstStyle/>
        <a:p>
          <a:endParaRPr lang="en-US"/>
        </a:p>
      </dgm:t>
    </dgm:pt>
    <dgm:pt modelId="{13950F49-1790-1C41-85F1-4431AB9619A2}" type="sibTrans" cxnId="{F97FFE47-D1BE-B24D-A3F6-0DCE497AC76F}">
      <dgm:prSet/>
      <dgm:spPr/>
      <dgm:t>
        <a:bodyPr/>
        <a:lstStyle/>
        <a:p>
          <a:endParaRPr lang="en-US"/>
        </a:p>
      </dgm:t>
    </dgm:pt>
    <dgm:pt modelId="{534DB5A8-80B9-3D4F-9CA0-84A475D8DD4C}">
      <dgm:prSet custT="1"/>
      <dgm:spPr/>
      <dgm:t>
        <a:bodyPr/>
        <a:lstStyle/>
        <a:p>
          <a:pPr rtl="0"/>
          <a:r>
            <a:rPr lang="en-US" sz="1600" b="1" kern="1200" dirty="0"/>
            <a:t>May not protect fully against internal threats</a:t>
          </a:r>
        </a:p>
      </dgm:t>
    </dgm:pt>
    <dgm:pt modelId="{9F5373C6-00A1-544F-9156-E8B6F15E55BC}" type="parTrans" cxnId="{4353A27C-88C5-7C4E-BE9C-1A431F47CF9F}">
      <dgm:prSet/>
      <dgm:spPr/>
      <dgm:t>
        <a:bodyPr/>
        <a:lstStyle/>
        <a:p>
          <a:endParaRPr lang="en-US"/>
        </a:p>
      </dgm:t>
    </dgm:pt>
    <dgm:pt modelId="{2615DAC3-F437-4941-99D3-3C3B315B80F3}" type="sibTrans" cxnId="{4353A27C-88C5-7C4E-BE9C-1A431F47CF9F}">
      <dgm:prSet/>
      <dgm:spPr/>
      <dgm:t>
        <a:bodyPr/>
        <a:lstStyle/>
        <a:p>
          <a:endParaRPr lang="en-US"/>
        </a:p>
      </dgm:t>
    </dgm:pt>
    <dgm:pt modelId="{E47080D8-DFD5-914E-BB20-CBA41ACE196B}">
      <dgm:prSet custT="1"/>
      <dgm:spPr/>
      <dgm:t>
        <a:bodyPr/>
        <a:lstStyle/>
        <a:p>
          <a:pPr rtl="0"/>
          <a:r>
            <a:rPr lang="en-US" sz="1600" b="1" kern="1200" dirty="0"/>
            <a:t>Improperly secured wireless LAN can be accessed from outside the organization</a:t>
          </a:r>
        </a:p>
      </dgm:t>
    </dgm:pt>
    <dgm:pt modelId="{FF9C0A2B-0495-5F41-84A1-D88DEE460EC0}" type="parTrans" cxnId="{75E72BB2-3EF9-5F4B-B279-7C4735DA2B33}">
      <dgm:prSet/>
      <dgm:spPr/>
      <dgm:t>
        <a:bodyPr/>
        <a:lstStyle/>
        <a:p>
          <a:endParaRPr lang="en-US"/>
        </a:p>
      </dgm:t>
    </dgm:pt>
    <dgm:pt modelId="{E0C803C5-80CD-4B4D-879E-24CC1F684529}" type="sibTrans" cxnId="{75E72BB2-3EF9-5F4B-B279-7C4735DA2B33}">
      <dgm:prSet/>
      <dgm:spPr/>
      <dgm:t>
        <a:bodyPr/>
        <a:lstStyle/>
        <a:p>
          <a:endParaRPr lang="en-US"/>
        </a:p>
      </dgm:t>
    </dgm:pt>
    <dgm:pt modelId="{89175B89-43FB-1F41-B4CB-AF3920DC50EC}">
      <dgm:prSet custT="1"/>
      <dgm:spPr/>
      <dgm:t>
        <a:bodyPr/>
        <a:lstStyle/>
        <a:p>
          <a:pPr rtl="0"/>
          <a:r>
            <a:rPr lang="en-US" sz="1600" b="1" kern="1200" dirty="0"/>
            <a:t>Laptop, PDA, or portable storage device may be infected outside the corporate network then used internally</a:t>
          </a:r>
        </a:p>
      </dgm:t>
    </dgm:pt>
    <dgm:pt modelId="{6F32D59F-DE64-1940-9907-67980CE4F8FD}" type="parTrans" cxnId="{2B446EC3-30AA-3C47-993C-18B8A4C2B0B2}">
      <dgm:prSet/>
      <dgm:spPr/>
      <dgm:t>
        <a:bodyPr/>
        <a:lstStyle/>
        <a:p>
          <a:endParaRPr lang="en-US"/>
        </a:p>
      </dgm:t>
    </dgm:pt>
    <dgm:pt modelId="{6CD63CA8-9065-4840-AF41-C2A75FD5B9D8}" type="sibTrans" cxnId="{2B446EC3-30AA-3C47-993C-18B8A4C2B0B2}">
      <dgm:prSet/>
      <dgm:spPr/>
      <dgm:t>
        <a:bodyPr/>
        <a:lstStyle/>
        <a:p>
          <a:endParaRPr lang="en-US"/>
        </a:p>
      </dgm:t>
    </dgm:pt>
    <dgm:pt modelId="{499F6BA9-C59E-DC49-9AF5-B861FBC3EB4A}" type="pres">
      <dgm:prSet presAssocID="{BF9EAEA0-0DEF-9F49-AEF8-985A7A256938}" presName="compositeShape" presStyleCnt="0">
        <dgm:presLayoutVars>
          <dgm:chMax val="2"/>
          <dgm:dir/>
          <dgm:resizeHandles val="exact"/>
        </dgm:presLayoutVars>
      </dgm:prSet>
      <dgm:spPr/>
    </dgm:pt>
    <dgm:pt modelId="{28F38D06-2BC8-E34E-A0A3-A545334E51CB}" type="pres">
      <dgm:prSet presAssocID="{FA9CCA27-0A90-AA46-ACED-C3F654F93F65}" presName="upArrow" presStyleLbl="node1" presStyleIdx="0" presStyleCnt="2" custScaleX="79240" custScaleY="92308"/>
      <dgm:spPr>
        <a:ln>
          <a:solidFill>
            <a:schemeClr val="bg1"/>
          </a:solidFill>
        </a:ln>
        <a:effectLst>
          <a:outerShdw blurRad="50800" dist="38100" dir="2700000" algn="tl" rotWithShape="0">
            <a:schemeClr val="bg1">
              <a:alpha val="43000"/>
            </a:schemeClr>
          </a:outerShdw>
        </a:effectLst>
        <a:scene3d>
          <a:camera prst="orthographicFront"/>
          <a:lightRig rig="threePt" dir="t"/>
        </a:scene3d>
        <a:sp3d prstMaterial="metal">
          <a:bevelT w="152400" h="50800" prst="softRound"/>
        </a:sp3d>
      </dgm:spPr>
    </dgm:pt>
    <dgm:pt modelId="{694D615A-D47F-0B4A-A54E-BF0D6280097D}" type="pres">
      <dgm:prSet presAssocID="{FA9CCA27-0A90-AA46-ACED-C3F654F93F65}" presName="upArrowText" presStyleLbl="revTx" presStyleIdx="0" presStyleCnt="2">
        <dgm:presLayoutVars>
          <dgm:chMax val="0"/>
          <dgm:bulletEnabled val="1"/>
        </dgm:presLayoutVars>
      </dgm:prSet>
      <dgm:spPr/>
    </dgm:pt>
    <dgm:pt modelId="{880788A9-BD7C-A741-82DB-60534BD9E767}" type="pres">
      <dgm:prSet presAssocID="{658CA3B0-35C8-7F46-9AB5-C8FDAD73655A}" presName="downArrow" presStyleLbl="node1" presStyleIdx="1" presStyleCnt="2" custScaleX="82613" custScaleY="89744"/>
      <dgm:spPr>
        <a:ln>
          <a:solidFill>
            <a:schemeClr val="bg1"/>
          </a:solidFill>
        </a:ln>
        <a:effectLst>
          <a:outerShdw blurRad="50800" dist="38100" dir="2700000" algn="tl" rotWithShape="0">
            <a:srgbClr val="000000">
              <a:alpha val="43000"/>
            </a:srgbClr>
          </a:outerShdw>
        </a:effectLst>
        <a:scene3d>
          <a:camera prst="orthographicFront"/>
          <a:lightRig rig="threePt" dir="t"/>
        </a:scene3d>
        <a:sp3d prstMaterial="metal">
          <a:bevelT w="152400" h="50800" prst="softRound"/>
        </a:sp3d>
      </dgm:spPr>
    </dgm:pt>
    <dgm:pt modelId="{B28C4838-0A62-2445-9959-1E0D100E9251}" type="pres">
      <dgm:prSet presAssocID="{658CA3B0-35C8-7F46-9AB5-C8FDAD73655A}" presName="downArrowText" presStyleLbl="revTx" presStyleIdx="1" presStyleCnt="2" custScaleX="109620" custScaleY="118590" custLinFactNeighborX="774" custLinFactNeighborY="3029">
        <dgm:presLayoutVars>
          <dgm:chMax val="0"/>
          <dgm:bulletEnabled val="1"/>
        </dgm:presLayoutVars>
      </dgm:prSet>
      <dgm:spPr/>
    </dgm:pt>
  </dgm:ptLst>
  <dgm:cxnLst>
    <dgm:cxn modelId="{00376A1A-FA5E-2E43-9B4E-540194741CA7}" srcId="{BF9EAEA0-0DEF-9F49-AEF8-985A7A256938}" destId="{658CA3B0-35C8-7F46-9AB5-C8FDAD73655A}" srcOrd="1" destOrd="0" parTransId="{9483F094-1320-A249-9D6F-9A7C4BF008C6}" sibTransId="{7094A2EE-F635-C54E-8098-E73CCD244C48}"/>
    <dgm:cxn modelId="{9E2A5723-1086-434A-8A70-5580B57153AC}" type="presOf" srcId="{658CA3B0-35C8-7F46-9AB5-C8FDAD73655A}" destId="{B28C4838-0A62-2445-9959-1E0D100E9251}" srcOrd="0" destOrd="0" presId="urn:microsoft.com/office/officeart/2005/8/layout/arrow4"/>
    <dgm:cxn modelId="{464DD428-F193-7F41-BF5F-268FF4656B26}" type="presOf" srcId="{BF9EAEA0-0DEF-9F49-AEF8-985A7A256938}" destId="{499F6BA9-C59E-DC49-9AF5-B861FBC3EB4A}" srcOrd="0" destOrd="0" presId="urn:microsoft.com/office/officeart/2005/8/layout/arrow4"/>
    <dgm:cxn modelId="{99DB442C-9BB1-FE4A-B0C5-7B55520EA8DD}" type="presOf" srcId="{89175B89-43FB-1F41-B4CB-AF3920DC50EC}" destId="{B28C4838-0A62-2445-9959-1E0D100E9251}" srcOrd="0" destOrd="4" presId="urn:microsoft.com/office/officeart/2005/8/layout/arrow4"/>
    <dgm:cxn modelId="{3AFAE935-1E42-D047-AD75-261FC83C7A5E}" type="presOf" srcId="{FA9CCA27-0A90-AA46-ACED-C3F654F93F65}" destId="{694D615A-D47F-0B4A-A54E-BF0D6280097D}" srcOrd="0" destOrd="0" presId="urn:microsoft.com/office/officeart/2005/8/layout/arrow4"/>
    <dgm:cxn modelId="{F97FFE47-D1BE-B24D-A3F6-0DCE497AC76F}" srcId="{658CA3B0-35C8-7F46-9AB5-C8FDAD73655A}" destId="{4591B7C3-CCE9-2547-BB80-107715315C8E}" srcOrd="0" destOrd="0" parTransId="{25F4B0C7-B364-CE4D-BB4E-7A36C056B63F}" sibTransId="{13950F49-1790-1C41-85F1-4431AB9619A2}"/>
    <dgm:cxn modelId="{F8E9D748-F0EA-DE4C-AFD5-BFD85FFBEA95}" srcId="{BF9EAEA0-0DEF-9F49-AEF8-985A7A256938}" destId="{FA9CCA27-0A90-AA46-ACED-C3F654F93F65}" srcOrd="0" destOrd="0" parTransId="{0B8BDFFC-0B05-A747-94E9-5E9700F87AF3}" sibTransId="{8D732C1F-6AD4-EC49-ABC6-A60EA42AA983}"/>
    <dgm:cxn modelId="{0418326C-CB3C-5B40-B6AB-B72F5219C2CC}" type="presOf" srcId="{F7EC8A34-7DAC-8543-88B6-1BE6AAE113DF}" destId="{694D615A-D47F-0B4A-A54E-BF0D6280097D}" srcOrd="0" destOrd="3" presId="urn:microsoft.com/office/officeart/2005/8/layout/arrow4"/>
    <dgm:cxn modelId="{8BCF5552-681A-E248-A040-1CA9EB39CE4C}" srcId="{FA9CCA27-0A90-AA46-ACED-C3F654F93F65}" destId="{BD75E155-2369-EA4E-98D6-A7BEFBD5F922}" srcOrd="3" destOrd="0" parTransId="{8EF7223B-FF3E-0F40-95D2-398929EB1DBC}" sibTransId="{59D4B0A9-2243-6940-898B-9C848F2FBF03}"/>
    <dgm:cxn modelId="{49615B76-9034-3849-89C5-DAE5ADD54DF5}" srcId="{FA9CCA27-0A90-AA46-ACED-C3F654F93F65}" destId="{F7EC8A34-7DAC-8543-88B6-1BE6AAE113DF}" srcOrd="2" destOrd="0" parTransId="{B405BB63-3F08-844E-BD69-1AB13858420C}" sibTransId="{9D3095F5-F545-5F4B-90F8-5B1E16C0C86B}"/>
    <dgm:cxn modelId="{A744AB56-47CF-514C-A2D4-754D047C1499}" type="presOf" srcId="{534DB5A8-80B9-3D4F-9CA0-84A475D8DD4C}" destId="{B28C4838-0A62-2445-9959-1E0D100E9251}" srcOrd="0" destOrd="2" presId="urn:microsoft.com/office/officeart/2005/8/layout/arrow4"/>
    <dgm:cxn modelId="{79CB5877-63D1-3B4F-AD51-755E30192CD6}" type="presOf" srcId="{4591B7C3-CCE9-2547-BB80-107715315C8E}" destId="{B28C4838-0A62-2445-9959-1E0D100E9251}" srcOrd="0" destOrd="1" presId="urn:microsoft.com/office/officeart/2005/8/layout/arrow4"/>
    <dgm:cxn modelId="{080C417C-6A9F-DA4F-82AF-DBA0E16FBB0E}" type="presOf" srcId="{F851A604-A55C-464B-970C-447F32885FC1}" destId="{694D615A-D47F-0B4A-A54E-BF0D6280097D}" srcOrd="0" destOrd="1" presId="urn:microsoft.com/office/officeart/2005/8/layout/arrow4"/>
    <dgm:cxn modelId="{4353A27C-88C5-7C4E-BE9C-1A431F47CF9F}" srcId="{658CA3B0-35C8-7F46-9AB5-C8FDAD73655A}" destId="{534DB5A8-80B9-3D4F-9CA0-84A475D8DD4C}" srcOrd="1" destOrd="0" parTransId="{9F5373C6-00A1-544F-9156-E8B6F15E55BC}" sibTransId="{2615DAC3-F437-4941-99D3-3C3B315B80F3}"/>
    <dgm:cxn modelId="{823FB284-9894-C542-B307-12BF66282797}" srcId="{FA9CCA27-0A90-AA46-ACED-C3F654F93F65}" destId="{F851A604-A55C-464B-970C-447F32885FC1}" srcOrd="0" destOrd="0" parTransId="{7BC191CD-FA71-C64B-8292-17F69CED2905}" sibTransId="{1CDD5FAF-FD05-3C41-BE24-768AA57737CC}"/>
    <dgm:cxn modelId="{6C8A7988-8B7C-1E4D-A450-A70E4AE2F509}" srcId="{FA9CCA27-0A90-AA46-ACED-C3F654F93F65}" destId="{BBCEEBE8-1098-C34A-B0A0-5B59650C1D1D}" srcOrd="1" destOrd="0" parTransId="{BDB5F818-06A6-DA4C-BD18-886D0143313B}" sibTransId="{E0037007-67A6-2446-9587-C2057651B532}"/>
    <dgm:cxn modelId="{3EF4548D-6D6A-064B-9B28-643E3A80BF68}" type="presOf" srcId="{E47080D8-DFD5-914E-BB20-CBA41ACE196B}" destId="{B28C4838-0A62-2445-9959-1E0D100E9251}" srcOrd="0" destOrd="3" presId="urn:microsoft.com/office/officeart/2005/8/layout/arrow4"/>
    <dgm:cxn modelId="{4E6A9F9B-A8C8-4744-AB28-A53655C24CB1}" type="presOf" srcId="{BD75E155-2369-EA4E-98D6-A7BEFBD5F922}" destId="{694D615A-D47F-0B4A-A54E-BF0D6280097D}" srcOrd="0" destOrd="4" presId="urn:microsoft.com/office/officeart/2005/8/layout/arrow4"/>
    <dgm:cxn modelId="{75E72BB2-3EF9-5F4B-B279-7C4735DA2B33}" srcId="{658CA3B0-35C8-7F46-9AB5-C8FDAD73655A}" destId="{E47080D8-DFD5-914E-BB20-CBA41ACE196B}" srcOrd="2" destOrd="0" parTransId="{FF9C0A2B-0495-5F41-84A1-D88DEE460EC0}" sibTransId="{E0C803C5-80CD-4B4D-879E-24CC1F684529}"/>
    <dgm:cxn modelId="{E1B764C2-A0D5-084A-B457-0D4C9F6E1A72}" type="presOf" srcId="{BBCEEBE8-1098-C34A-B0A0-5B59650C1D1D}" destId="{694D615A-D47F-0B4A-A54E-BF0D6280097D}" srcOrd="0" destOrd="2" presId="urn:microsoft.com/office/officeart/2005/8/layout/arrow4"/>
    <dgm:cxn modelId="{2B446EC3-30AA-3C47-993C-18B8A4C2B0B2}" srcId="{658CA3B0-35C8-7F46-9AB5-C8FDAD73655A}" destId="{89175B89-43FB-1F41-B4CB-AF3920DC50EC}" srcOrd="3" destOrd="0" parTransId="{6F32D59F-DE64-1940-9907-67980CE4F8FD}" sibTransId="{6CD63CA8-9065-4840-AF41-C2A75FD5B9D8}"/>
    <dgm:cxn modelId="{3D377064-BBB0-5044-8921-9584744C9269}" type="presParOf" srcId="{499F6BA9-C59E-DC49-9AF5-B861FBC3EB4A}" destId="{28F38D06-2BC8-E34E-A0A3-A545334E51CB}" srcOrd="0" destOrd="0" presId="urn:microsoft.com/office/officeart/2005/8/layout/arrow4"/>
    <dgm:cxn modelId="{E5168286-B067-A54E-9F42-7C734C1E0ABC}" type="presParOf" srcId="{499F6BA9-C59E-DC49-9AF5-B861FBC3EB4A}" destId="{694D615A-D47F-0B4A-A54E-BF0D6280097D}" srcOrd="1" destOrd="0" presId="urn:microsoft.com/office/officeart/2005/8/layout/arrow4"/>
    <dgm:cxn modelId="{CA837A12-6993-3840-BD41-5FEFAFB7BB01}" type="presParOf" srcId="{499F6BA9-C59E-DC49-9AF5-B861FBC3EB4A}" destId="{880788A9-BD7C-A741-82DB-60534BD9E767}" srcOrd="2" destOrd="0" presId="urn:microsoft.com/office/officeart/2005/8/layout/arrow4"/>
    <dgm:cxn modelId="{57CCE704-0F7B-414D-921B-91883CBF8932}" type="presParOf" srcId="{499F6BA9-C59E-DC49-9AF5-B861FBC3EB4A}" destId="{B28C4838-0A62-2445-9959-1E0D100E9251}"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dgm:spPr>
        <a:solidFill>
          <a:schemeClr val="accent5">
            <a:lumMod val="75000"/>
          </a:schemeClr>
        </a:solidFill>
        <a:ln>
          <a:solidFill>
            <a:schemeClr val="accent5">
              <a:lumMod val="50000"/>
            </a:schemeClr>
          </a:solidFill>
        </a:ln>
      </dgm:spPr>
      <dgm:t>
        <a:bodyPr/>
        <a:lstStyle/>
        <a:p>
          <a:r>
            <a:rPr lang="en-US" dirty="0">
              <a:solidFill>
                <a:schemeClr val="bg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IP protocol field</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a:solidFill>
          <a:schemeClr val="accent5">
            <a:lumMod val="40000"/>
            <a:lumOff val="60000"/>
            <a:alpha val="90000"/>
          </a:schemeClr>
        </a:solidFill>
        <a:ln>
          <a:solidFill>
            <a:schemeClr val="accent5">
              <a:lumMod val="50000"/>
              <a:alpha val="90000"/>
            </a:schemeClr>
          </a:solidFill>
        </a:ln>
      </dgm:spPr>
      <dgm:t>
        <a:bodyPr/>
        <a:lstStyle/>
        <a:p>
          <a:r>
            <a:rPr lang="en-US" dirty="0">
              <a:effectLst/>
            </a:rPr>
            <a:t>Interface</a:t>
          </a: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a:ln>
      <a:solidFill>
        <a:schemeClr val="accent5">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39F22D-C2EC-034D-B2F2-9526C10DD7EE}"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DC08FFCB-FF60-9741-B84C-A7D2D03D4D17}">
      <dgm:prSet custT="1"/>
      <dgm:spPr>
        <a:solidFill>
          <a:schemeClr val="tx1"/>
        </a:solidFill>
        <a:ln w="31750">
          <a:solidFill>
            <a:schemeClr val="accent1"/>
          </a:solidFill>
        </a:ln>
      </dgm:spPr>
      <dgm:t>
        <a:bodyPr/>
        <a:lstStyle/>
        <a:p>
          <a:pPr rtl="0">
            <a:spcBef>
              <a:spcPct val="0"/>
            </a:spcBef>
            <a:spcAft>
              <a:spcPts val="1200"/>
            </a:spcAft>
          </a:pPr>
          <a:r>
            <a:rPr lang="en-US" sz="1600" b="1" dirty="0">
              <a:solidFill>
                <a:srgbClr val="000000"/>
              </a:solidFill>
            </a:rPr>
            <a:t>Tightens rules for TCP traffic by creating a directory of outbound TCP connections</a:t>
          </a:r>
          <a:endParaRPr lang="en-US" sz="1600" dirty="0">
            <a:solidFill>
              <a:srgbClr val="000000"/>
            </a:solidFill>
          </a:endParaRPr>
        </a:p>
      </dgm:t>
    </dgm:pt>
    <dgm:pt modelId="{65C5BE99-9E42-C844-B971-245876CB968C}" type="parTrans" cxnId="{E2DC4D2F-44A7-684C-BDB7-50DF869F348D}">
      <dgm:prSet/>
      <dgm:spPr/>
      <dgm:t>
        <a:bodyPr/>
        <a:lstStyle/>
        <a:p>
          <a:endParaRPr lang="en-US"/>
        </a:p>
      </dgm:t>
    </dgm:pt>
    <dgm:pt modelId="{1530D343-91BB-7A45-9CF0-C9ECD8E968E6}" type="sibTrans" cxnId="{E2DC4D2F-44A7-684C-BDB7-50DF869F348D}">
      <dgm:prSet/>
      <dgm:spPr/>
      <dgm:t>
        <a:bodyPr/>
        <a:lstStyle/>
        <a:p>
          <a:endParaRPr lang="en-US"/>
        </a:p>
      </dgm:t>
    </dgm:pt>
    <dgm:pt modelId="{5681ED43-DBB5-9D40-A1EC-D9DD2D80A1B3}">
      <dgm:prSet custT="1"/>
      <dgm:spPr>
        <a:solidFill>
          <a:schemeClr val="tx1"/>
        </a:solidFill>
        <a:ln w="31750">
          <a:solidFill>
            <a:schemeClr val="accent1"/>
          </a:solidFill>
        </a:ln>
      </dgm:spPr>
      <dgm:t>
        <a:bodyPr/>
        <a:lstStyle/>
        <a:p>
          <a:pPr rtl="0">
            <a:spcBef>
              <a:spcPts val="1800"/>
            </a:spcBef>
            <a:spcAft>
              <a:spcPts val="1200"/>
            </a:spcAft>
          </a:pPr>
          <a:r>
            <a:rPr lang="en-US" sz="1400" b="1" dirty="0">
              <a:solidFill>
                <a:srgbClr val="000000"/>
              </a:solidFill>
            </a:rPr>
            <a:t>There is an entry for each currently established connection</a:t>
          </a:r>
          <a:endParaRPr lang="en-US" sz="1400" dirty="0">
            <a:solidFill>
              <a:srgbClr val="000000"/>
            </a:solidFill>
          </a:endParaRPr>
        </a:p>
      </dgm:t>
    </dgm:pt>
    <dgm:pt modelId="{45B678DB-3495-E54E-8429-A0B8E7E85BE6}" type="parTrans" cxnId="{A6EBFFE6-5E76-F049-AEA9-C60A096F5217}">
      <dgm:prSet/>
      <dgm:spPr/>
      <dgm:t>
        <a:bodyPr/>
        <a:lstStyle/>
        <a:p>
          <a:endParaRPr lang="en-US"/>
        </a:p>
      </dgm:t>
    </dgm:pt>
    <dgm:pt modelId="{344340CB-B715-FE4E-9A3C-1A6415072CBB}" type="sibTrans" cxnId="{A6EBFFE6-5E76-F049-AEA9-C60A096F5217}">
      <dgm:prSet/>
      <dgm:spPr/>
      <dgm:t>
        <a:bodyPr/>
        <a:lstStyle/>
        <a:p>
          <a:endParaRPr lang="en-US"/>
        </a:p>
      </dgm:t>
    </dgm:pt>
    <dgm:pt modelId="{F218C2DF-0792-8545-BA38-1CB926073E7F}">
      <dgm:prSet custT="1"/>
      <dgm:spPr>
        <a:solidFill>
          <a:schemeClr val="tx1"/>
        </a:solidFill>
        <a:ln w="31750">
          <a:solidFill>
            <a:schemeClr val="accent1"/>
          </a:solidFill>
        </a:ln>
      </dgm:spPr>
      <dgm:t>
        <a:bodyPr/>
        <a:lstStyle/>
        <a:p>
          <a:pPr rtl="0">
            <a:spcBef>
              <a:spcPts val="1800"/>
            </a:spcBef>
            <a:spcAft>
              <a:spcPts val="1200"/>
            </a:spcAft>
          </a:pPr>
          <a:r>
            <a:rPr lang="en-US" sz="1400" b="1" dirty="0">
              <a:solidFill>
                <a:srgbClr val="000000"/>
              </a:solidFill>
            </a:rPr>
            <a:t>Packet filter allows incoming traffic to high numbered ports only for those packets that fit the profile of one of the entries in this directory</a:t>
          </a:r>
          <a:endParaRPr lang="en-US" sz="1400" dirty="0">
            <a:solidFill>
              <a:srgbClr val="000000"/>
            </a:solidFill>
          </a:endParaRPr>
        </a:p>
      </dgm:t>
    </dgm:pt>
    <dgm:pt modelId="{7A6335A5-3FE8-B44C-957E-89B3ACFD20F9}" type="parTrans" cxnId="{763F75C0-5E79-8C44-B2F4-B2B275E53AC8}">
      <dgm:prSet/>
      <dgm:spPr/>
      <dgm:t>
        <a:bodyPr/>
        <a:lstStyle/>
        <a:p>
          <a:endParaRPr lang="en-US"/>
        </a:p>
      </dgm:t>
    </dgm:pt>
    <dgm:pt modelId="{13FAA812-6513-A14E-BF04-7F2863A2F79B}" type="sibTrans" cxnId="{763F75C0-5E79-8C44-B2F4-B2B275E53AC8}">
      <dgm:prSet/>
      <dgm:spPr/>
      <dgm:t>
        <a:bodyPr/>
        <a:lstStyle/>
        <a:p>
          <a:endParaRPr lang="en-US"/>
        </a:p>
      </dgm:t>
    </dgm:pt>
    <dgm:pt modelId="{B0D0EE88-33FF-F94F-9D0A-84FBB3DDAE7E}">
      <dgm:prSet/>
      <dgm:spPr>
        <a:solidFill>
          <a:schemeClr val="tx1"/>
        </a:solidFill>
        <a:ln w="31750">
          <a:solidFill>
            <a:schemeClr val="accent1"/>
          </a:solidFill>
        </a:ln>
      </dgm:spPr>
      <dgm:t>
        <a:bodyPr/>
        <a:lstStyle/>
        <a:p>
          <a:pPr rtl="0">
            <a:spcAft>
              <a:spcPts val="1200"/>
            </a:spcAft>
          </a:pPr>
          <a:r>
            <a:rPr lang="en-US" sz="1600" b="1" dirty="0">
              <a:solidFill>
                <a:srgbClr val="000000"/>
              </a:solidFill>
            </a:rPr>
            <a:t>Reviews packet information but also records information about TCP connections</a:t>
          </a:r>
          <a:endParaRPr lang="en-US" sz="1600" dirty="0">
            <a:solidFill>
              <a:srgbClr val="000000"/>
            </a:solidFill>
          </a:endParaRPr>
        </a:p>
      </dgm:t>
    </dgm:pt>
    <dgm:pt modelId="{A197FDCC-C39E-D84C-A007-38A193EBC831}" type="parTrans" cxnId="{A4FCD3BB-86C1-C14F-8213-A6C8097D7C44}">
      <dgm:prSet/>
      <dgm:spPr/>
      <dgm:t>
        <a:bodyPr/>
        <a:lstStyle/>
        <a:p>
          <a:endParaRPr lang="en-US"/>
        </a:p>
      </dgm:t>
    </dgm:pt>
    <dgm:pt modelId="{42C29396-F441-134D-A60F-976F053FDDF9}" type="sibTrans" cxnId="{A4FCD3BB-86C1-C14F-8213-A6C8097D7C44}">
      <dgm:prSet/>
      <dgm:spPr/>
      <dgm:t>
        <a:bodyPr/>
        <a:lstStyle/>
        <a:p>
          <a:endParaRPr lang="en-US"/>
        </a:p>
      </dgm:t>
    </dgm:pt>
    <dgm:pt modelId="{3D014868-35AD-6F44-89CF-98805423867F}">
      <dgm:prSet custT="1"/>
      <dgm:spPr>
        <a:solidFill>
          <a:schemeClr val="tx1"/>
        </a:solidFill>
        <a:ln w="31750">
          <a:solidFill>
            <a:schemeClr val="accent1"/>
          </a:solidFill>
        </a:ln>
      </dgm:spPr>
      <dgm:t>
        <a:bodyPr/>
        <a:lstStyle/>
        <a:p>
          <a:pPr rtl="0">
            <a:spcAft>
              <a:spcPts val="1200"/>
            </a:spcAft>
          </a:pPr>
          <a:r>
            <a:rPr lang="en-US" sz="1400" b="1" dirty="0">
              <a:solidFill>
                <a:srgbClr val="000000"/>
              </a:solidFill>
            </a:rPr>
            <a:t>Keeps track of TCP sequence numbers to prevent attacks that depend on the sequence number</a:t>
          </a:r>
        </a:p>
      </dgm:t>
    </dgm:pt>
    <dgm:pt modelId="{51EC145C-15FD-4A47-8130-99D2D7F24B85}" type="parTrans" cxnId="{B5E08413-1F8D-C44D-A998-79D3A21EE2BB}">
      <dgm:prSet/>
      <dgm:spPr/>
      <dgm:t>
        <a:bodyPr/>
        <a:lstStyle/>
        <a:p>
          <a:endParaRPr lang="en-US"/>
        </a:p>
      </dgm:t>
    </dgm:pt>
    <dgm:pt modelId="{45171108-5D38-7F41-8A3A-92F0BD87D393}" type="sibTrans" cxnId="{B5E08413-1F8D-C44D-A998-79D3A21EE2BB}">
      <dgm:prSet/>
      <dgm:spPr/>
      <dgm:t>
        <a:bodyPr/>
        <a:lstStyle/>
        <a:p>
          <a:endParaRPr lang="en-US"/>
        </a:p>
      </dgm:t>
    </dgm:pt>
    <dgm:pt modelId="{EC383345-80D9-604F-8AA7-19B0B67A62BF}">
      <dgm:prSet custT="1"/>
      <dgm:spPr>
        <a:solidFill>
          <a:schemeClr val="tx1"/>
        </a:solidFill>
        <a:ln w="31750">
          <a:solidFill>
            <a:schemeClr val="accent1"/>
          </a:solidFill>
        </a:ln>
      </dgm:spPr>
      <dgm:t>
        <a:bodyPr/>
        <a:lstStyle/>
        <a:p>
          <a:pPr rtl="0">
            <a:spcAft>
              <a:spcPts val="1200"/>
            </a:spcAft>
          </a:pPr>
          <a:r>
            <a:rPr lang="en-US" sz="1400" b="1" dirty="0">
              <a:solidFill>
                <a:srgbClr val="000000"/>
              </a:solidFill>
            </a:rPr>
            <a:t>Inspects data for protocols like FTP, IM and SIPS commands</a:t>
          </a:r>
        </a:p>
      </dgm:t>
    </dgm:pt>
    <dgm:pt modelId="{A05408B5-23B3-8E46-A7AE-98E9B208D63B}" type="parTrans" cxnId="{78231357-0522-4749-A281-16FEEB3937FB}">
      <dgm:prSet/>
      <dgm:spPr/>
      <dgm:t>
        <a:bodyPr/>
        <a:lstStyle/>
        <a:p>
          <a:endParaRPr lang="en-US"/>
        </a:p>
      </dgm:t>
    </dgm:pt>
    <dgm:pt modelId="{C458B549-B143-E14A-AEF1-76DA939EAB7E}" type="sibTrans" cxnId="{78231357-0522-4749-A281-16FEEB3937FB}">
      <dgm:prSet/>
      <dgm:spPr/>
      <dgm:t>
        <a:bodyPr/>
        <a:lstStyle/>
        <a:p>
          <a:endParaRPr lang="en-US"/>
        </a:p>
      </dgm:t>
    </dgm:pt>
    <dgm:pt modelId="{B351D380-CC1C-AA47-A9BA-EE07327472E9}">
      <dgm:prSet/>
      <dgm:spPr/>
      <dgm:t>
        <a:bodyPr/>
        <a:lstStyle/>
        <a:p>
          <a:endParaRPr lang="en-US"/>
        </a:p>
      </dgm:t>
    </dgm:pt>
    <dgm:pt modelId="{4AA74A32-762E-D540-A331-2FDF61F48040}" type="parTrans" cxnId="{738476AE-EAD1-1546-923C-C35DB62CBBC7}">
      <dgm:prSet/>
      <dgm:spPr/>
      <dgm:t>
        <a:bodyPr/>
        <a:lstStyle/>
        <a:p>
          <a:endParaRPr lang="en-US"/>
        </a:p>
      </dgm:t>
    </dgm:pt>
    <dgm:pt modelId="{96B6E814-135F-A442-B050-48073AD52A4C}" type="sibTrans" cxnId="{738476AE-EAD1-1546-923C-C35DB62CBBC7}">
      <dgm:prSet/>
      <dgm:spPr/>
      <dgm:t>
        <a:bodyPr/>
        <a:lstStyle/>
        <a:p>
          <a:endParaRPr lang="en-US"/>
        </a:p>
      </dgm:t>
    </dgm:pt>
    <dgm:pt modelId="{57A7F977-8514-274F-A51F-D2502DE027EC}">
      <dgm:prSet/>
      <dgm:spPr/>
      <dgm:t>
        <a:bodyPr/>
        <a:lstStyle/>
        <a:p>
          <a:endParaRPr lang="en-US" dirty="0"/>
        </a:p>
      </dgm:t>
    </dgm:pt>
    <dgm:pt modelId="{37B64D4B-0F82-5B44-97DB-62F446BD444A}" type="parTrans" cxnId="{734CC8EE-A06B-654A-A28A-E4D2D076C02C}">
      <dgm:prSet/>
      <dgm:spPr/>
      <dgm:t>
        <a:bodyPr/>
        <a:lstStyle/>
        <a:p>
          <a:endParaRPr lang="en-US"/>
        </a:p>
      </dgm:t>
    </dgm:pt>
    <dgm:pt modelId="{A7505AED-E530-7844-B07C-4EE1BB96D685}" type="sibTrans" cxnId="{734CC8EE-A06B-654A-A28A-E4D2D076C02C}">
      <dgm:prSet/>
      <dgm:spPr/>
      <dgm:t>
        <a:bodyPr/>
        <a:lstStyle/>
        <a:p>
          <a:endParaRPr lang="en-US"/>
        </a:p>
      </dgm:t>
    </dgm:pt>
    <dgm:pt modelId="{EA86DD4A-FD25-324C-BFD6-09EEA0C17BC5}" type="pres">
      <dgm:prSet presAssocID="{F839F22D-C2EC-034D-B2F2-9526C10DD7EE}" presName="matrix" presStyleCnt="0">
        <dgm:presLayoutVars>
          <dgm:chMax val="1"/>
          <dgm:dir/>
          <dgm:resizeHandles val="exact"/>
        </dgm:presLayoutVars>
      </dgm:prSet>
      <dgm:spPr/>
    </dgm:pt>
    <dgm:pt modelId="{6468884E-25F0-8E45-87AD-FFCD76ECA1C4}" type="pres">
      <dgm:prSet presAssocID="{F839F22D-C2EC-034D-B2F2-9526C10DD7EE}" presName="diamond" presStyleLbl="bgShp" presStyleIdx="0" presStyleCnt="1"/>
      <dgm:spPr/>
    </dgm:pt>
    <dgm:pt modelId="{EFC93CCD-45E6-BD4E-A080-C49B7B85857D}" type="pres">
      <dgm:prSet presAssocID="{F839F22D-C2EC-034D-B2F2-9526C10DD7EE}" presName="quad1" presStyleLbl="node1" presStyleIdx="0" presStyleCnt="4" custScaleX="165120" custScaleY="160481" custLinFactNeighborX="-42674" custLinFactNeighborY="57041">
        <dgm:presLayoutVars>
          <dgm:chMax val="0"/>
          <dgm:chPref val="0"/>
          <dgm:bulletEnabled val="1"/>
        </dgm:presLayoutVars>
      </dgm:prSet>
      <dgm:spPr/>
    </dgm:pt>
    <dgm:pt modelId="{94C5E0A6-2ACD-614C-8942-2E2B0E6E0DBA}" type="pres">
      <dgm:prSet presAssocID="{F839F22D-C2EC-034D-B2F2-9526C10DD7EE}" presName="quad2" presStyleLbl="node1" presStyleIdx="1" presStyleCnt="4" custScaleX="160419" custScaleY="154599" custLinFactNeighborX="49608" custLinFactNeighborY="56980">
        <dgm:presLayoutVars>
          <dgm:chMax val="0"/>
          <dgm:chPref val="0"/>
          <dgm:bulletEnabled val="1"/>
        </dgm:presLayoutVars>
      </dgm:prSet>
      <dgm:spPr/>
    </dgm:pt>
    <dgm:pt modelId="{E2FA6206-43E2-9C4F-9C4A-69E3356DFFF0}" type="pres">
      <dgm:prSet presAssocID="{F839F22D-C2EC-034D-B2F2-9526C10DD7EE}" presName="quad3" presStyleLbl="node1" presStyleIdx="2" presStyleCnt="4" custFlipVert="0" custFlipHor="0" custScaleX="13960" custScaleY="13960" custLinFactNeighborX="98601" custLinFactNeighborY="-33242">
        <dgm:presLayoutVars>
          <dgm:chMax val="0"/>
          <dgm:chPref val="0"/>
          <dgm:bulletEnabled val="1"/>
        </dgm:presLayoutVars>
      </dgm:prSet>
      <dgm:spPr/>
    </dgm:pt>
    <dgm:pt modelId="{C2E21EDD-344F-DC49-916B-AA2A8594287A}" type="pres">
      <dgm:prSet presAssocID="{F839F22D-C2EC-034D-B2F2-9526C10DD7EE}" presName="quad4" presStyleLbl="node1" presStyleIdx="3" presStyleCnt="4" custFlipVert="1" custFlipHor="0" custScaleX="18152" custScaleY="18478" custLinFactNeighborX="-9091" custLinFactNeighborY="11528">
        <dgm:presLayoutVars>
          <dgm:chMax val="0"/>
          <dgm:chPref val="0"/>
          <dgm:bulletEnabled val="1"/>
        </dgm:presLayoutVars>
      </dgm:prSet>
      <dgm:spPr/>
    </dgm:pt>
  </dgm:ptLst>
  <dgm:cxnLst>
    <dgm:cxn modelId="{63332A07-FF58-C64E-8A1B-C7F2DEFB46D5}" type="presOf" srcId="{F839F22D-C2EC-034D-B2F2-9526C10DD7EE}" destId="{EA86DD4A-FD25-324C-BFD6-09EEA0C17BC5}" srcOrd="0" destOrd="0" presId="urn:microsoft.com/office/officeart/2005/8/layout/matrix3"/>
    <dgm:cxn modelId="{C3720F0D-9C85-354F-BC19-EB4E902007C6}" type="presOf" srcId="{EC383345-80D9-604F-8AA7-19B0B67A62BF}" destId="{94C5E0A6-2ACD-614C-8942-2E2B0E6E0DBA}" srcOrd="0" destOrd="2" presId="urn:microsoft.com/office/officeart/2005/8/layout/matrix3"/>
    <dgm:cxn modelId="{B5E08413-1F8D-C44D-A998-79D3A21EE2BB}" srcId="{B0D0EE88-33FF-F94F-9D0A-84FBB3DDAE7E}" destId="{3D014868-35AD-6F44-89CF-98805423867F}" srcOrd="0" destOrd="0" parTransId="{51EC145C-15FD-4A47-8130-99D2D7F24B85}" sibTransId="{45171108-5D38-7F41-8A3A-92F0BD87D393}"/>
    <dgm:cxn modelId="{F911352E-E067-CC46-8548-3E9FB77E491B}" type="presOf" srcId="{57A7F977-8514-274F-A51F-D2502DE027EC}" destId="{C2E21EDD-344F-DC49-916B-AA2A8594287A}" srcOrd="0" destOrd="0" presId="urn:microsoft.com/office/officeart/2005/8/layout/matrix3"/>
    <dgm:cxn modelId="{E2DC4D2F-44A7-684C-BDB7-50DF869F348D}" srcId="{F839F22D-C2EC-034D-B2F2-9526C10DD7EE}" destId="{DC08FFCB-FF60-9741-B84C-A7D2D03D4D17}" srcOrd="0" destOrd="0" parTransId="{65C5BE99-9E42-C844-B971-245876CB968C}" sibTransId="{1530D343-91BB-7A45-9CF0-C9ECD8E968E6}"/>
    <dgm:cxn modelId="{2B59FA40-7A06-414A-A4F3-0CB4F774E7D0}" type="presOf" srcId="{B351D380-CC1C-AA47-A9BA-EE07327472E9}" destId="{E2FA6206-43E2-9C4F-9C4A-69E3356DFFF0}" srcOrd="0" destOrd="0" presId="urn:microsoft.com/office/officeart/2005/8/layout/matrix3"/>
    <dgm:cxn modelId="{80CB554C-4C79-5D4E-8EEA-79A3B0C96487}" type="presOf" srcId="{F218C2DF-0792-8545-BA38-1CB926073E7F}" destId="{EFC93CCD-45E6-BD4E-A080-C49B7B85857D}" srcOrd="0" destOrd="2" presId="urn:microsoft.com/office/officeart/2005/8/layout/matrix3"/>
    <dgm:cxn modelId="{CAB27A74-8847-B143-9C28-2CBD55AD7BEF}" type="presOf" srcId="{3D014868-35AD-6F44-89CF-98805423867F}" destId="{94C5E0A6-2ACD-614C-8942-2E2B0E6E0DBA}" srcOrd="0" destOrd="1" presId="urn:microsoft.com/office/officeart/2005/8/layout/matrix3"/>
    <dgm:cxn modelId="{78231357-0522-4749-A281-16FEEB3937FB}" srcId="{B0D0EE88-33FF-F94F-9D0A-84FBB3DDAE7E}" destId="{EC383345-80D9-604F-8AA7-19B0B67A62BF}" srcOrd="1" destOrd="0" parTransId="{A05408B5-23B3-8E46-A7AE-98E9B208D63B}" sibTransId="{C458B549-B143-E14A-AEF1-76DA939EAB7E}"/>
    <dgm:cxn modelId="{65640185-7D1B-EE4D-B12A-1854971E9BAE}" type="presOf" srcId="{5681ED43-DBB5-9D40-A1EC-D9DD2D80A1B3}" destId="{EFC93CCD-45E6-BD4E-A080-C49B7B85857D}" srcOrd="0" destOrd="1" presId="urn:microsoft.com/office/officeart/2005/8/layout/matrix3"/>
    <dgm:cxn modelId="{2A74EFA1-EDDE-8341-B5BE-12393F901674}" type="presOf" srcId="{B0D0EE88-33FF-F94F-9D0A-84FBB3DDAE7E}" destId="{94C5E0A6-2ACD-614C-8942-2E2B0E6E0DBA}" srcOrd="0" destOrd="0" presId="urn:microsoft.com/office/officeart/2005/8/layout/matrix3"/>
    <dgm:cxn modelId="{738476AE-EAD1-1546-923C-C35DB62CBBC7}" srcId="{F839F22D-C2EC-034D-B2F2-9526C10DD7EE}" destId="{B351D380-CC1C-AA47-A9BA-EE07327472E9}" srcOrd="2" destOrd="0" parTransId="{4AA74A32-762E-D540-A331-2FDF61F48040}" sibTransId="{96B6E814-135F-A442-B050-48073AD52A4C}"/>
    <dgm:cxn modelId="{A4FCD3BB-86C1-C14F-8213-A6C8097D7C44}" srcId="{F839F22D-C2EC-034D-B2F2-9526C10DD7EE}" destId="{B0D0EE88-33FF-F94F-9D0A-84FBB3DDAE7E}" srcOrd="1" destOrd="0" parTransId="{A197FDCC-C39E-D84C-A007-38A193EBC831}" sibTransId="{42C29396-F441-134D-A60F-976F053FDDF9}"/>
    <dgm:cxn modelId="{763F75C0-5E79-8C44-B2F4-B2B275E53AC8}" srcId="{DC08FFCB-FF60-9741-B84C-A7D2D03D4D17}" destId="{F218C2DF-0792-8545-BA38-1CB926073E7F}" srcOrd="1" destOrd="0" parTransId="{7A6335A5-3FE8-B44C-957E-89B3ACFD20F9}" sibTransId="{13FAA812-6513-A14E-BF04-7F2863A2F79B}"/>
    <dgm:cxn modelId="{C79FADCE-E9F2-734E-8C99-1E2459736415}" type="presOf" srcId="{DC08FFCB-FF60-9741-B84C-A7D2D03D4D17}" destId="{EFC93CCD-45E6-BD4E-A080-C49B7B85857D}" srcOrd="0" destOrd="0" presId="urn:microsoft.com/office/officeart/2005/8/layout/matrix3"/>
    <dgm:cxn modelId="{A6EBFFE6-5E76-F049-AEA9-C60A096F5217}" srcId="{DC08FFCB-FF60-9741-B84C-A7D2D03D4D17}" destId="{5681ED43-DBB5-9D40-A1EC-D9DD2D80A1B3}" srcOrd="0" destOrd="0" parTransId="{45B678DB-3495-E54E-8429-A0B8E7E85BE6}" sibTransId="{344340CB-B715-FE4E-9A3C-1A6415072CBB}"/>
    <dgm:cxn modelId="{734CC8EE-A06B-654A-A28A-E4D2D076C02C}" srcId="{F839F22D-C2EC-034D-B2F2-9526C10DD7EE}" destId="{57A7F977-8514-274F-A51F-D2502DE027EC}" srcOrd="3" destOrd="0" parTransId="{37B64D4B-0F82-5B44-97DB-62F446BD444A}" sibTransId="{A7505AED-E530-7844-B07C-4EE1BB96D685}"/>
    <dgm:cxn modelId="{7BA34395-67CE-2541-AA17-3F7B5A4B2CB0}" type="presParOf" srcId="{EA86DD4A-FD25-324C-BFD6-09EEA0C17BC5}" destId="{6468884E-25F0-8E45-87AD-FFCD76ECA1C4}" srcOrd="0" destOrd="0" presId="urn:microsoft.com/office/officeart/2005/8/layout/matrix3"/>
    <dgm:cxn modelId="{10969C5D-1B9B-264C-BB80-D83A9F88CC4E}" type="presParOf" srcId="{EA86DD4A-FD25-324C-BFD6-09EEA0C17BC5}" destId="{EFC93CCD-45E6-BD4E-A080-C49B7B85857D}" srcOrd="1" destOrd="0" presId="urn:microsoft.com/office/officeart/2005/8/layout/matrix3"/>
    <dgm:cxn modelId="{89BCCC78-B51D-CA4B-8DDC-5B01F1EAE2A3}" type="presParOf" srcId="{EA86DD4A-FD25-324C-BFD6-09EEA0C17BC5}" destId="{94C5E0A6-2ACD-614C-8942-2E2B0E6E0DBA}" srcOrd="2" destOrd="0" presId="urn:microsoft.com/office/officeart/2005/8/layout/matrix3"/>
    <dgm:cxn modelId="{911E46FE-5247-B040-9C10-59D5FD38BD9F}" type="presParOf" srcId="{EA86DD4A-FD25-324C-BFD6-09EEA0C17BC5}" destId="{E2FA6206-43E2-9C4F-9C4A-69E3356DFFF0}" srcOrd="3" destOrd="0" presId="urn:microsoft.com/office/officeart/2005/8/layout/matrix3"/>
    <dgm:cxn modelId="{DDE19DAA-EB45-0F4A-8429-CF1A03C176E4}" type="presParOf" srcId="{EA86DD4A-FD25-324C-BFD6-09EEA0C17BC5}" destId="{C2E21EDD-344F-DC49-916B-AA2A8594287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988646-F496-604B-B659-C1DEB4D0C74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D75566CC-FF07-CA4D-9753-F29D779B7F76}">
      <dgm:prSet custT="1"/>
      <dgm:spPr>
        <a:solidFill>
          <a:schemeClr val="accent3">
            <a:lumMod val="75000"/>
          </a:schemeClr>
        </a:solidFill>
        <a:ln>
          <a:solidFill>
            <a:schemeClr val="accent3">
              <a:lumMod val="50000"/>
            </a:schemeClr>
          </a:solidFill>
        </a:ln>
      </dgm:spPr>
      <dgm:t>
        <a:bodyPr/>
        <a:lstStyle/>
        <a:p>
          <a:pPr rtl="0"/>
          <a:r>
            <a:rPr lang="en-US" sz="2800" b="1" dirty="0">
              <a:solidFill>
                <a:srgbClr val="000000"/>
              </a:solidFill>
            </a:rPr>
            <a:t>Circuit level proxy</a:t>
          </a:r>
          <a:endParaRPr lang="en-US" sz="2800" dirty="0">
            <a:solidFill>
              <a:srgbClr val="000000"/>
            </a:solidFill>
          </a:endParaRPr>
        </a:p>
      </dgm:t>
    </dgm:pt>
    <dgm:pt modelId="{1F8E94BC-B363-2744-8CD4-8EA85A7EA2F4}" type="parTrans" cxnId="{220D6303-CDEA-8843-B99F-397BD1A066B9}">
      <dgm:prSet/>
      <dgm:spPr/>
      <dgm:t>
        <a:bodyPr/>
        <a:lstStyle/>
        <a:p>
          <a:endParaRPr lang="en-US"/>
        </a:p>
      </dgm:t>
    </dgm:pt>
    <dgm:pt modelId="{47DFA51D-45D8-BB46-B05B-7BC276C26CCB}" type="sibTrans" cxnId="{220D6303-CDEA-8843-B99F-397BD1A066B9}">
      <dgm:prSet/>
      <dgm:spPr/>
      <dgm:t>
        <a:bodyPr/>
        <a:lstStyle/>
        <a:p>
          <a:endParaRPr lang="en-US"/>
        </a:p>
      </dgm:t>
    </dgm:pt>
    <dgm:pt modelId="{540E916F-F75C-4B48-9C55-418947E8114E}">
      <dgm:prSet/>
      <dgm:spPr/>
      <dgm:t>
        <a:bodyPr/>
        <a:lstStyle/>
        <a:p>
          <a:pPr rtl="0">
            <a:spcAft>
              <a:spcPts val="752"/>
            </a:spcAft>
          </a:pPr>
          <a:r>
            <a:rPr lang="en-US" b="0" dirty="0">
              <a:latin typeface="+mn-lt"/>
            </a:rPr>
            <a:t>Sets up two TCP connections, one between itself and a TCP user on an inner host and one on an outside host</a:t>
          </a:r>
        </a:p>
      </dgm:t>
    </dgm:pt>
    <dgm:pt modelId="{7223BF3C-BC87-384D-B98A-EE5E9E670C65}" type="parTrans" cxnId="{68CDF76C-AFA8-B34E-A1D7-C89DF889A142}">
      <dgm:prSet/>
      <dgm:spPr/>
      <dgm:t>
        <a:bodyPr/>
        <a:lstStyle/>
        <a:p>
          <a:endParaRPr lang="en-US"/>
        </a:p>
      </dgm:t>
    </dgm:pt>
    <dgm:pt modelId="{375A6F6B-CD6C-2945-AAFA-01A3C77212BF}" type="sibTrans" cxnId="{68CDF76C-AFA8-B34E-A1D7-C89DF889A142}">
      <dgm:prSet/>
      <dgm:spPr/>
      <dgm:t>
        <a:bodyPr/>
        <a:lstStyle/>
        <a:p>
          <a:endParaRPr lang="en-US"/>
        </a:p>
      </dgm:t>
    </dgm:pt>
    <dgm:pt modelId="{A3BCE070-2B5A-2A44-9557-8745A9FEF67E}">
      <dgm:prSet/>
      <dgm:spPr/>
      <dgm:t>
        <a:bodyPr/>
        <a:lstStyle/>
        <a:p>
          <a:pPr rtl="0">
            <a:spcAft>
              <a:spcPts val="752"/>
            </a:spcAft>
          </a:pPr>
          <a:r>
            <a:rPr lang="en-US" b="0" dirty="0">
              <a:latin typeface="+mn-lt"/>
            </a:rPr>
            <a:t>Relays TCP segments from one connection to the other without examining contents</a:t>
          </a:r>
        </a:p>
      </dgm:t>
    </dgm:pt>
    <dgm:pt modelId="{436FBC72-1D47-114B-B64E-A27A14E0B552}" type="parTrans" cxnId="{4A5F5DF4-1127-D74E-A252-DA00E8AD02AD}">
      <dgm:prSet/>
      <dgm:spPr/>
      <dgm:t>
        <a:bodyPr/>
        <a:lstStyle/>
        <a:p>
          <a:endParaRPr lang="en-US"/>
        </a:p>
      </dgm:t>
    </dgm:pt>
    <dgm:pt modelId="{B84970BC-F67F-3A45-84DD-C96E5970EB2F}" type="sibTrans" cxnId="{4A5F5DF4-1127-D74E-A252-DA00E8AD02AD}">
      <dgm:prSet/>
      <dgm:spPr/>
      <dgm:t>
        <a:bodyPr/>
        <a:lstStyle/>
        <a:p>
          <a:endParaRPr lang="en-US"/>
        </a:p>
      </dgm:t>
    </dgm:pt>
    <dgm:pt modelId="{C1D59386-8DC9-6A4C-917E-DEEB50338D1D}">
      <dgm:prSet/>
      <dgm:spPr/>
      <dgm:t>
        <a:bodyPr/>
        <a:lstStyle/>
        <a:p>
          <a:pPr rtl="0">
            <a:spcAft>
              <a:spcPts val="752"/>
            </a:spcAft>
          </a:pPr>
          <a:r>
            <a:rPr lang="en-US" b="0" dirty="0">
              <a:latin typeface="+mn-lt"/>
            </a:rPr>
            <a:t>Security function consists of determining which connections will be allowed</a:t>
          </a:r>
        </a:p>
      </dgm:t>
    </dgm:pt>
    <dgm:pt modelId="{04197AEA-5ADC-5F4A-A89F-DAFE8496C960}" type="parTrans" cxnId="{7FD2C5E7-A90C-C84C-A0B2-C90E869E9BFF}">
      <dgm:prSet/>
      <dgm:spPr/>
      <dgm:t>
        <a:bodyPr/>
        <a:lstStyle/>
        <a:p>
          <a:endParaRPr lang="en-US"/>
        </a:p>
      </dgm:t>
    </dgm:pt>
    <dgm:pt modelId="{EC3A7385-A860-8F4C-97D8-3F75C28CDEC2}" type="sibTrans" cxnId="{7FD2C5E7-A90C-C84C-A0B2-C90E869E9BFF}">
      <dgm:prSet/>
      <dgm:spPr/>
      <dgm:t>
        <a:bodyPr/>
        <a:lstStyle/>
        <a:p>
          <a:endParaRPr lang="en-US"/>
        </a:p>
      </dgm:t>
    </dgm:pt>
    <dgm:pt modelId="{63AC3098-2EBF-B84B-9929-A8C8CE88A39B}">
      <dgm:prSet/>
      <dgm:spPr>
        <a:solidFill>
          <a:schemeClr val="accent5">
            <a:lumMod val="75000"/>
          </a:schemeClr>
        </a:solidFill>
        <a:ln>
          <a:solidFill>
            <a:schemeClr val="accent5">
              <a:lumMod val="50000"/>
            </a:schemeClr>
          </a:solidFill>
        </a:ln>
      </dgm:spPr>
      <dgm:t>
        <a:bodyPr/>
        <a:lstStyle/>
        <a:p>
          <a:pPr rtl="0"/>
          <a:r>
            <a:rPr lang="en-US" b="1" dirty="0">
              <a:solidFill>
                <a:schemeClr val="bg1"/>
              </a:solidFill>
            </a:rPr>
            <a:t>Typically used when inside users are trusted</a:t>
          </a:r>
          <a:endParaRPr lang="en-US" dirty="0">
            <a:solidFill>
              <a:schemeClr val="bg1"/>
            </a:solidFill>
          </a:endParaRPr>
        </a:p>
      </dgm:t>
    </dgm:pt>
    <dgm:pt modelId="{2EBD9CF5-23B0-E047-82AD-67A3256EC9F6}" type="parTrans" cxnId="{BB20F18E-4107-EF49-B3E6-3DE743FE151D}">
      <dgm:prSet/>
      <dgm:spPr/>
      <dgm:t>
        <a:bodyPr/>
        <a:lstStyle/>
        <a:p>
          <a:endParaRPr lang="en-US"/>
        </a:p>
      </dgm:t>
    </dgm:pt>
    <dgm:pt modelId="{29F2F9D0-B10E-574B-9AB3-DE2124DFEBA7}" type="sibTrans" cxnId="{BB20F18E-4107-EF49-B3E6-3DE743FE151D}">
      <dgm:prSet/>
      <dgm:spPr/>
      <dgm:t>
        <a:bodyPr/>
        <a:lstStyle/>
        <a:p>
          <a:endParaRPr lang="en-US"/>
        </a:p>
      </dgm:t>
    </dgm:pt>
    <dgm:pt modelId="{B34C4E02-9D86-654D-94A8-26736D7A07D8}">
      <dgm:prSet/>
      <dgm:spPr/>
      <dgm:t>
        <a:bodyPr/>
        <a:lstStyle/>
        <a:p>
          <a:pPr rtl="0">
            <a:spcAft>
              <a:spcPts val="752"/>
            </a:spcAft>
          </a:pPr>
          <a:r>
            <a:rPr lang="en-US" b="0" dirty="0">
              <a:latin typeface="+mn-lt"/>
            </a:rPr>
            <a:t>May use application-level gateway inbound and circuit-level gateway outbound</a:t>
          </a:r>
        </a:p>
      </dgm:t>
    </dgm:pt>
    <dgm:pt modelId="{BF2717B6-0520-6B49-B417-996AB8A6A230}" type="parTrans" cxnId="{DD414C96-5AD3-CC4D-ABF3-FD3AE13A6E9D}">
      <dgm:prSet/>
      <dgm:spPr/>
      <dgm:t>
        <a:bodyPr/>
        <a:lstStyle/>
        <a:p>
          <a:endParaRPr lang="en-US"/>
        </a:p>
      </dgm:t>
    </dgm:pt>
    <dgm:pt modelId="{48E695E7-21C7-7742-9D5C-0FC47CCD4168}" type="sibTrans" cxnId="{DD414C96-5AD3-CC4D-ABF3-FD3AE13A6E9D}">
      <dgm:prSet/>
      <dgm:spPr/>
      <dgm:t>
        <a:bodyPr/>
        <a:lstStyle/>
        <a:p>
          <a:endParaRPr lang="en-US"/>
        </a:p>
      </dgm:t>
    </dgm:pt>
    <dgm:pt modelId="{F2CF24C9-8CBE-DA40-AB20-7446C201188D}">
      <dgm:prSet/>
      <dgm:spPr/>
      <dgm:t>
        <a:bodyPr/>
        <a:lstStyle/>
        <a:p>
          <a:pPr rtl="0">
            <a:spcAft>
              <a:spcPts val="752"/>
            </a:spcAft>
          </a:pPr>
          <a:r>
            <a:rPr lang="en-US" b="0" dirty="0">
              <a:latin typeface="+mn-lt"/>
            </a:rPr>
            <a:t>Lower overheads </a:t>
          </a:r>
        </a:p>
      </dgm:t>
    </dgm:pt>
    <dgm:pt modelId="{57364D15-6F67-244A-82B5-830C28116704}" type="parTrans" cxnId="{5987A88B-2FD8-794D-9752-97734E44D804}">
      <dgm:prSet/>
      <dgm:spPr/>
      <dgm:t>
        <a:bodyPr/>
        <a:lstStyle/>
        <a:p>
          <a:endParaRPr lang="en-US"/>
        </a:p>
      </dgm:t>
    </dgm:pt>
    <dgm:pt modelId="{E2699DBA-EBC1-0340-9ADE-4A69768DCA64}" type="sibTrans" cxnId="{5987A88B-2FD8-794D-9752-97734E44D804}">
      <dgm:prSet/>
      <dgm:spPr/>
      <dgm:t>
        <a:bodyPr/>
        <a:lstStyle/>
        <a:p>
          <a:endParaRPr lang="en-US"/>
        </a:p>
      </dgm:t>
    </dgm:pt>
    <dgm:pt modelId="{D2CF4D7C-D9FF-7247-B975-6180D65D9C60}" type="pres">
      <dgm:prSet presAssocID="{36988646-F496-604B-B659-C1DEB4D0C748}" presName="linear" presStyleCnt="0">
        <dgm:presLayoutVars>
          <dgm:animLvl val="lvl"/>
          <dgm:resizeHandles val="exact"/>
        </dgm:presLayoutVars>
      </dgm:prSet>
      <dgm:spPr/>
    </dgm:pt>
    <dgm:pt modelId="{BA7038D4-9790-5948-8810-AD467ED2458B}" type="pres">
      <dgm:prSet presAssocID="{D75566CC-FF07-CA4D-9753-F29D779B7F76}" presName="parentText" presStyleLbl="node1" presStyleIdx="0" presStyleCnt="2" custScaleX="42593" custScaleY="71197" custLinFactNeighborX="-25926" custLinFactNeighborY="-4089">
        <dgm:presLayoutVars>
          <dgm:chMax val="0"/>
          <dgm:bulletEnabled val="1"/>
        </dgm:presLayoutVars>
      </dgm:prSet>
      <dgm:spPr/>
    </dgm:pt>
    <dgm:pt modelId="{2BD3D853-2CC5-4E4E-AC3F-13C688B338D0}" type="pres">
      <dgm:prSet presAssocID="{D75566CC-FF07-CA4D-9753-F29D779B7F76}" presName="childText" presStyleLbl="revTx" presStyleIdx="0" presStyleCnt="2" custScaleY="88106" custLinFactNeighborX="-926" custLinFactNeighborY="9498">
        <dgm:presLayoutVars>
          <dgm:bulletEnabled val="1"/>
        </dgm:presLayoutVars>
      </dgm:prSet>
      <dgm:spPr/>
    </dgm:pt>
    <dgm:pt modelId="{680A8BD4-A2A2-1445-974B-A604BFA74D21}" type="pres">
      <dgm:prSet presAssocID="{63AC3098-2EBF-B84B-9929-A8C8CE88A39B}" presName="parentText" presStyleLbl="node1" presStyleIdx="1" presStyleCnt="2" custScaleX="90741" custScaleY="77415" custLinFactNeighborX="-147" custLinFactNeighborY="-13101">
        <dgm:presLayoutVars>
          <dgm:chMax val="0"/>
          <dgm:bulletEnabled val="1"/>
        </dgm:presLayoutVars>
      </dgm:prSet>
      <dgm:spPr/>
    </dgm:pt>
    <dgm:pt modelId="{49812E46-A3E8-5943-BDE1-B7EDEAAF5C2F}" type="pres">
      <dgm:prSet presAssocID="{63AC3098-2EBF-B84B-9929-A8C8CE88A39B}" presName="childText" presStyleLbl="revTx" presStyleIdx="1" presStyleCnt="2">
        <dgm:presLayoutVars>
          <dgm:bulletEnabled val="1"/>
        </dgm:presLayoutVars>
      </dgm:prSet>
      <dgm:spPr/>
    </dgm:pt>
  </dgm:ptLst>
  <dgm:cxnLst>
    <dgm:cxn modelId="{6E04E900-58A9-CE44-A30B-B93864263F12}" type="presOf" srcId="{63AC3098-2EBF-B84B-9929-A8C8CE88A39B}" destId="{680A8BD4-A2A2-1445-974B-A604BFA74D21}" srcOrd="0" destOrd="0" presId="urn:microsoft.com/office/officeart/2005/8/layout/vList2"/>
    <dgm:cxn modelId="{220D6303-CDEA-8843-B99F-397BD1A066B9}" srcId="{36988646-F496-604B-B659-C1DEB4D0C748}" destId="{D75566CC-FF07-CA4D-9753-F29D779B7F76}" srcOrd="0" destOrd="0" parTransId="{1F8E94BC-B363-2744-8CD4-8EA85A7EA2F4}" sibTransId="{47DFA51D-45D8-BB46-B05B-7BC276C26CCB}"/>
    <dgm:cxn modelId="{90B4012F-F8CA-9544-B3E0-258668D6DA5A}" type="presOf" srcId="{C1D59386-8DC9-6A4C-917E-DEEB50338D1D}" destId="{2BD3D853-2CC5-4E4E-AC3F-13C688B338D0}" srcOrd="0" destOrd="2" presId="urn:microsoft.com/office/officeart/2005/8/layout/vList2"/>
    <dgm:cxn modelId="{4BA7B83A-18F2-B44F-A34C-298842F8EEC7}" type="presOf" srcId="{D75566CC-FF07-CA4D-9753-F29D779B7F76}" destId="{BA7038D4-9790-5948-8810-AD467ED2458B}" srcOrd="0" destOrd="0" presId="urn:microsoft.com/office/officeart/2005/8/layout/vList2"/>
    <dgm:cxn modelId="{9CEC8645-EC48-254C-B938-16429F51A160}" type="presOf" srcId="{36988646-F496-604B-B659-C1DEB4D0C748}" destId="{D2CF4D7C-D9FF-7247-B975-6180D65D9C60}" srcOrd="0" destOrd="0" presId="urn:microsoft.com/office/officeart/2005/8/layout/vList2"/>
    <dgm:cxn modelId="{68CDF76C-AFA8-B34E-A1D7-C89DF889A142}" srcId="{D75566CC-FF07-CA4D-9753-F29D779B7F76}" destId="{540E916F-F75C-4B48-9C55-418947E8114E}" srcOrd="0" destOrd="0" parTransId="{7223BF3C-BC87-384D-B98A-EE5E9E670C65}" sibTransId="{375A6F6B-CD6C-2945-AAFA-01A3C77212BF}"/>
    <dgm:cxn modelId="{5987A88B-2FD8-794D-9752-97734E44D804}" srcId="{63AC3098-2EBF-B84B-9929-A8C8CE88A39B}" destId="{F2CF24C9-8CBE-DA40-AB20-7446C201188D}" srcOrd="1" destOrd="0" parTransId="{57364D15-6F67-244A-82B5-830C28116704}" sibTransId="{E2699DBA-EBC1-0340-9ADE-4A69768DCA64}"/>
    <dgm:cxn modelId="{BB20F18E-4107-EF49-B3E6-3DE743FE151D}" srcId="{36988646-F496-604B-B659-C1DEB4D0C748}" destId="{63AC3098-2EBF-B84B-9929-A8C8CE88A39B}" srcOrd="1" destOrd="0" parTransId="{2EBD9CF5-23B0-E047-82AD-67A3256EC9F6}" sibTransId="{29F2F9D0-B10E-574B-9AB3-DE2124DFEBA7}"/>
    <dgm:cxn modelId="{EC656A92-E987-B448-8FE0-1C91853C928A}" type="presOf" srcId="{540E916F-F75C-4B48-9C55-418947E8114E}" destId="{2BD3D853-2CC5-4E4E-AC3F-13C688B338D0}" srcOrd="0" destOrd="0" presId="urn:microsoft.com/office/officeart/2005/8/layout/vList2"/>
    <dgm:cxn modelId="{DD414C96-5AD3-CC4D-ABF3-FD3AE13A6E9D}" srcId="{63AC3098-2EBF-B84B-9929-A8C8CE88A39B}" destId="{B34C4E02-9D86-654D-94A8-26736D7A07D8}" srcOrd="0" destOrd="0" parTransId="{BF2717B6-0520-6B49-B417-996AB8A6A230}" sibTransId="{48E695E7-21C7-7742-9D5C-0FC47CCD4168}"/>
    <dgm:cxn modelId="{698F5EAD-92B2-E64F-B936-F1C440B416CD}" type="presOf" srcId="{F2CF24C9-8CBE-DA40-AB20-7446C201188D}" destId="{49812E46-A3E8-5943-BDE1-B7EDEAAF5C2F}" srcOrd="0" destOrd="1" presId="urn:microsoft.com/office/officeart/2005/8/layout/vList2"/>
    <dgm:cxn modelId="{96D850B8-06F9-9949-AACB-2AE6DEEFF47D}" type="presOf" srcId="{B34C4E02-9D86-654D-94A8-26736D7A07D8}" destId="{49812E46-A3E8-5943-BDE1-B7EDEAAF5C2F}" srcOrd="0" destOrd="0" presId="urn:microsoft.com/office/officeart/2005/8/layout/vList2"/>
    <dgm:cxn modelId="{7FD2C5E7-A90C-C84C-A0B2-C90E869E9BFF}" srcId="{D75566CC-FF07-CA4D-9753-F29D779B7F76}" destId="{C1D59386-8DC9-6A4C-917E-DEEB50338D1D}" srcOrd="2" destOrd="0" parTransId="{04197AEA-5ADC-5F4A-A89F-DAFE8496C960}" sibTransId="{EC3A7385-A860-8F4C-97D8-3F75C28CDEC2}"/>
    <dgm:cxn modelId="{4A5F5DF4-1127-D74E-A252-DA00E8AD02AD}" srcId="{D75566CC-FF07-CA4D-9753-F29D779B7F76}" destId="{A3BCE070-2B5A-2A44-9557-8745A9FEF67E}" srcOrd="1" destOrd="0" parTransId="{436FBC72-1D47-114B-B64E-A27A14E0B552}" sibTransId="{B84970BC-F67F-3A45-84DD-C96E5970EB2F}"/>
    <dgm:cxn modelId="{1EA96DF6-31FA-E045-8567-A8CD8DF00CAA}" type="presOf" srcId="{A3BCE070-2B5A-2A44-9557-8745A9FEF67E}" destId="{2BD3D853-2CC5-4E4E-AC3F-13C688B338D0}" srcOrd="0" destOrd="1" presId="urn:microsoft.com/office/officeart/2005/8/layout/vList2"/>
    <dgm:cxn modelId="{CF774A67-924D-1A49-B716-A35ADB1BA04B}" type="presParOf" srcId="{D2CF4D7C-D9FF-7247-B975-6180D65D9C60}" destId="{BA7038D4-9790-5948-8810-AD467ED2458B}" srcOrd="0" destOrd="0" presId="urn:microsoft.com/office/officeart/2005/8/layout/vList2"/>
    <dgm:cxn modelId="{334B0566-926B-DA4A-9496-247B7767513D}" type="presParOf" srcId="{D2CF4D7C-D9FF-7247-B975-6180D65D9C60}" destId="{2BD3D853-2CC5-4E4E-AC3F-13C688B338D0}" srcOrd="1" destOrd="0" presId="urn:microsoft.com/office/officeart/2005/8/layout/vList2"/>
    <dgm:cxn modelId="{0F37097E-3E2D-EF43-9186-A0634A98DFDB}" type="presParOf" srcId="{D2CF4D7C-D9FF-7247-B975-6180D65D9C60}" destId="{680A8BD4-A2A2-1445-974B-A604BFA74D21}" srcOrd="2" destOrd="0" presId="urn:microsoft.com/office/officeart/2005/8/layout/vList2"/>
    <dgm:cxn modelId="{DD45F20E-743D-8640-B466-F957543AB51A}" type="presParOf" srcId="{D2CF4D7C-D9FF-7247-B975-6180D65D9C60}" destId="{49812E46-A3E8-5943-BDE1-B7EDEAAF5C2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76DF96D-59B4-8E41-9E90-4DBEBBA7D98C}" type="doc">
      <dgm:prSet loTypeId="urn:microsoft.com/office/officeart/2005/8/layout/cycle8" loCatId="cycle" qsTypeId="urn:microsoft.com/office/officeart/2005/8/quickstyle/simple4" qsCatId="simple" csTypeId="urn:microsoft.com/office/officeart/2005/8/colors/accent1_2" csCatId="accent1" phldr="1"/>
      <dgm:spPr/>
    </dgm:pt>
    <dgm:pt modelId="{C71B31FA-71D3-3543-8BDF-C6A154C3FE40}">
      <dgm:prSet phldrT="[Text]" custT="1"/>
      <dgm:spPr>
        <a:solidFill>
          <a:schemeClr val="accent6"/>
        </a:solidFill>
      </dgm:spPr>
      <dgm:t>
        <a:bodyPr/>
        <a:lstStyle/>
        <a:p>
          <a:r>
            <a:rPr lang="en-US" sz="1800" b="1" i="0" baseline="0" dirty="0">
              <a:solidFill>
                <a:srgbClr val="000000"/>
              </a:solidFill>
              <a:effectLst/>
              <a:latin typeface="+mj-lt"/>
            </a:rPr>
            <a:t>SOCKS server</a:t>
          </a:r>
        </a:p>
      </dgm:t>
    </dgm:pt>
    <dgm:pt modelId="{0BD399DF-40AE-F14F-BC52-AB99B207E6E6}" type="parTrans" cxnId="{9E758577-A06A-554B-BB3F-59F54910DEBF}">
      <dgm:prSet/>
      <dgm:spPr/>
      <dgm:t>
        <a:bodyPr/>
        <a:lstStyle/>
        <a:p>
          <a:endParaRPr lang="en-US"/>
        </a:p>
      </dgm:t>
    </dgm:pt>
    <dgm:pt modelId="{50FA53DD-BC2A-DC4D-B2A4-B63D1B36F504}" type="sibTrans" cxnId="{9E758577-A06A-554B-BB3F-59F54910DEBF}">
      <dgm:prSet/>
      <dgm:spPr/>
      <dgm:t>
        <a:bodyPr/>
        <a:lstStyle/>
        <a:p>
          <a:endParaRPr lang="en-US"/>
        </a:p>
      </dgm:t>
    </dgm:pt>
    <dgm:pt modelId="{9F5D06A0-5B0B-3246-A9BD-F69E8FE1DA26}">
      <dgm:prSet custT="1"/>
      <dgm:spPr>
        <a:solidFill>
          <a:schemeClr val="accent5">
            <a:lumMod val="75000"/>
          </a:schemeClr>
        </a:solidFill>
      </dgm:spPr>
      <dgm:t>
        <a:bodyPr/>
        <a:lstStyle/>
        <a:p>
          <a:r>
            <a:rPr lang="en-US" sz="1800" b="1" i="0" baseline="0" dirty="0">
              <a:solidFill>
                <a:srgbClr val="000000"/>
              </a:solidFill>
              <a:effectLst/>
              <a:latin typeface="+mj-lt"/>
            </a:rPr>
            <a:t>SOCKS client library</a:t>
          </a:r>
        </a:p>
      </dgm:t>
    </dgm:pt>
    <dgm:pt modelId="{890AC871-F595-ED49-B7A6-94482E1C05B6}" type="parTrans" cxnId="{08BFDAE8-C061-AC4A-AB87-4ADFFB56EF9E}">
      <dgm:prSet/>
      <dgm:spPr/>
      <dgm:t>
        <a:bodyPr/>
        <a:lstStyle/>
        <a:p>
          <a:endParaRPr lang="en-US"/>
        </a:p>
      </dgm:t>
    </dgm:pt>
    <dgm:pt modelId="{826D7949-7CB2-0C4F-A34F-00010B2908CC}" type="sibTrans" cxnId="{08BFDAE8-C061-AC4A-AB87-4ADFFB56EF9E}">
      <dgm:prSet/>
      <dgm:spPr/>
      <dgm:t>
        <a:bodyPr/>
        <a:lstStyle/>
        <a:p>
          <a:endParaRPr lang="en-US"/>
        </a:p>
      </dgm:t>
    </dgm:pt>
    <dgm:pt modelId="{BC92D3D9-5D25-F946-AD8E-62095D864DEE}">
      <dgm:prSet custT="1"/>
      <dgm:spPr>
        <a:solidFill>
          <a:schemeClr val="accent3">
            <a:lumMod val="75000"/>
          </a:schemeClr>
        </a:solidFill>
      </dgm:spPr>
      <dgm:t>
        <a:bodyPr/>
        <a:lstStyle/>
        <a:p>
          <a:r>
            <a:rPr lang="en-US" sz="1600" b="1" i="0" baseline="0" dirty="0">
              <a:solidFill>
                <a:srgbClr val="000000"/>
              </a:solidFill>
              <a:effectLst/>
              <a:latin typeface="+mj-lt"/>
            </a:rPr>
            <a:t>SOCKS-</a:t>
          </a:r>
          <a:r>
            <a:rPr lang="en-US" sz="1600" b="1" i="0" baseline="0" dirty="0" err="1">
              <a:solidFill>
                <a:srgbClr val="000000"/>
              </a:solidFill>
              <a:effectLst/>
              <a:latin typeface="+mj-lt"/>
            </a:rPr>
            <a:t>ified</a:t>
          </a:r>
          <a:r>
            <a:rPr lang="en-US" sz="1600" b="1" i="0" baseline="0" dirty="0">
              <a:solidFill>
                <a:srgbClr val="000000"/>
              </a:solidFill>
              <a:effectLst/>
              <a:latin typeface="+mj-lt"/>
            </a:rPr>
            <a:t> client applications</a:t>
          </a:r>
        </a:p>
      </dgm:t>
    </dgm:pt>
    <dgm:pt modelId="{60838FF5-197D-4D4F-A442-C0C50CC2F110}" type="parTrans" cxnId="{64C0D90A-867D-5541-BA76-A5132659A6F8}">
      <dgm:prSet/>
      <dgm:spPr/>
      <dgm:t>
        <a:bodyPr/>
        <a:lstStyle/>
        <a:p>
          <a:endParaRPr lang="en-US"/>
        </a:p>
      </dgm:t>
    </dgm:pt>
    <dgm:pt modelId="{B683A9DE-17C5-8848-A1C9-2CF326902797}" type="sibTrans" cxnId="{64C0D90A-867D-5541-BA76-A5132659A6F8}">
      <dgm:prSet/>
      <dgm:spPr/>
      <dgm:t>
        <a:bodyPr/>
        <a:lstStyle/>
        <a:p>
          <a:endParaRPr lang="en-US"/>
        </a:p>
      </dgm:t>
    </dgm:pt>
    <dgm:pt modelId="{9E755548-F601-6240-A0B6-7716E0FD7F38}" type="pres">
      <dgm:prSet presAssocID="{976DF96D-59B4-8E41-9E90-4DBEBBA7D98C}" presName="compositeShape" presStyleCnt="0">
        <dgm:presLayoutVars>
          <dgm:chMax val="7"/>
          <dgm:dir/>
          <dgm:resizeHandles val="exact"/>
        </dgm:presLayoutVars>
      </dgm:prSet>
      <dgm:spPr/>
    </dgm:pt>
    <dgm:pt modelId="{6AA695DF-2B56-4E46-81C2-D5E3B37329A7}" type="pres">
      <dgm:prSet presAssocID="{976DF96D-59B4-8E41-9E90-4DBEBBA7D98C}" presName="wedge1" presStyleLbl="node1" presStyleIdx="0" presStyleCnt="3"/>
      <dgm:spPr/>
    </dgm:pt>
    <dgm:pt modelId="{E4C36F1B-7DB0-BE47-AEF1-1984376DFEC1}" type="pres">
      <dgm:prSet presAssocID="{976DF96D-59B4-8E41-9E90-4DBEBBA7D98C}" presName="dummy1a" presStyleCnt="0"/>
      <dgm:spPr/>
    </dgm:pt>
    <dgm:pt modelId="{792EF7C8-BFDB-2F4F-83A4-EC7E6F617241}" type="pres">
      <dgm:prSet presAssocID="{976DF96D-59B4-8E41-9E90-4DBEBBA7D98C}" presName="dummy1b" presStyleCnt="0"/>
      <dgm:spPr/>
    </dgm:pt>
    <dgm:pt modelId="{E68056CA-20ED-4442-A9D1-2CC2B3DB9DE5}" type="pres">
      <dgm:prSet presAssocID="{976DF96D-59B4-8E41-9E90-4DBEBBA7D98C}" presName="wedge1Tx" presStyleLbl="node1" presStyleIdx="0" presStyleCnt="3">
        <dgm:presLayoutVars>
          <dgm:chMax val="0"/>
          <dgm:chPref val="0"/>
          <dgm:bulletEnabled val="1"/>
        </dgm:presLayoutVars>
      </dgm:prSet>
      <dgm:spPr/>
    </dgm:pt>
    <dgm:pt modelId="{1D5EE016-9D49-B349-AAC6-E27D3F667411}" type="pres">
      <dgm:prSet presAssocID="{976DF96D-59B4-8E41-9E90-4DBEBBA7D98C}" presName="wedge2" presStyleLbl="node1" presStyleIdx="1" presStyleCnt="3" custLinFactNeighborX="565" custLinFactNeighborY="-212"/>
      <dgm:spPr/>
    </dgm:pt>
    <dgm:pt modelId="{C8B11015-FD21-D44E-8813-AEDEAA4BDF0A}" type="pres">
      <dgm:prSet presAssocID="{976DF96D-59B4-8E41-9E90-4DBEBBA7D98C}" presName="dummy2a" presStyleCnt="0"/>
      <dgm:spPr/>
    </dgm:pt>
    <dgm:pt modelId="{83A7C3F7-9543-2D49-A817-7ACC801CB950}" type="pres">
      <dgm:prSet presAssocID="{976DF96D-59B4-8E41-9E90-4DBEBBA7D98C}" presName="dummy2b" presStyleCnt="0"/>
      <dgm:spPr/>
    </dgm:pt>
    <dgm:pt modelId="{ABAB57E2-6DFF-194E-8B64-3A387503C68D}" type="pres">
      <dgm:prSet presAssocID="{976DF96D-59B4-8E41-9E90-4DBEBBA7D98C}" presName="wedge2Tx" presStyleLbl="node1" presStyleIdx="1" presStyleCnt="3">
        <dgm:presLayoutVars>
          <dgm:chMax val="0"/>
          <dgm:chPref val="0"/>
          <dgm:bulletEnabled val="1"/>
        </dgm:presLayoutVars>
      </dgm:prSet>
      <dgm:spPr/>
    </dgm:pt>
    <dgm:pt modelId="{763A31FD-2F52-3B4E-9516-F7DAA7030D86}" type="pres">
      <dgm:prSet presAssocID="{976DF96D-59B4-8E41-9E90-4DBEBBA7D98C}" presName="wedge3" presStyleLbl="node1" presStyleIdx="2" presStyleCnt="3"/>
      <dgm:spPr/>
    </dgm:pt>
    <dgm:pt modelId="{C8E23A6D-11D4-8340-9D2A-B27BACF7DB41}" type="pres">
      <dgm:prSet presAssocID="{976DF96D-59B4-8E41-9E90-4DBEBBA7D98C}" presName="dummy3a" presStyleCnt="0"/>
      <dgm:spPr/>
    </dgm:pt>
    <dgm:pt modelId="{DF2ECD4E-6A07-1F4D-97D0-CA345F5A2B72}" type="pres">
      <dgm:prSet presAssocID="{976DF96D-59B4-8E41-9E90-4DBEBBA7D98C}" presName="dummy3b" presStyleCnt="0"/>
      <dgm:spPr/>
    </dgm:pt>
    <dgm:pt modelId="{D9BA1667-4574-174A-B8AD-D5823081893E}" type="pres">
      <dgm:prSet presAssocID="{976DF96D-59B4-8E41-9E90-4DBEBBA7D98C}" presName="wedge3Tx" presStyleLbl="node1" presStyleIdx="2" presStyleCnt="3">
        <dgm:presLayoutVars>
          <dgm:chMax val="0"/>
          <dgm:chPref val="0"/>
          <dgm:bulletEnabled val="1"/>
        </dgm:presLayoutVars>
      </dgm:prSet>
      <dgm:spPr/>
    </dgm:pt>
    <dgm:pt modelId="{9A295D6F-0776-3643-8F22-B6ED1E29021E}" type="pres">
      <dgm:prSet presAssocID="{50FA53DD-BC2A-DC4D-B2A4-B63D1B36F504}" presName="arrowWedge1" presStyleLbl="fgSibTrans2D1" presStyleIdx="0" presStyleCnt="3"/>
      <dgm:spPr>
        <a:solidFill>
          <a:schemeClr val="tx1"/>
        </a:solidFill>
      </dgm:spPr>
    </dgm:pt>
    <dgm:pt modelId="{7CF524E1-9020-0A4E-A3EF-8EB024E2515E}" type="pres">
      <dgm:prSet presAssocID="{826D7949-7CB2-0C4F-A34F-00010B2908CC}" presName="arrowWedge2" presStyleLbl="fgSibTrans2D1" presStyleIdx="1" presStyleCnt="3"/>
      <dgm:spPr>
        <a:solidFill>
          <a:schemeClr val="tx1"/>
        </a:solidFill>
      </dgm:spPr>
    </dgm:pt>
    <dgm:pt modelId="{1905C2F3-686C-7A42-8B3C-887B46EBE657}" type="pres">
      <dgm:prSet presAssocID="{B683A9DE-17C5-8848-A1C9-2CF326902797}" presName="arrowWedge3" presStyleLbl="fgSibTrans2D1" presStyleIdx="2" presStyleCnt="3"/>
      <dgm:spPr>
        <a:solidFill>
          <a:schemeClr val="tx1"/>
        </a:solidFill>
      </dgm:spPr>
    </dgm:pt>
  </dgm:ptLst>
  <dgm:cxnLst>
    <dgm:cxn modelId="{64C0D90A-867D-5541-BA76-A5132659A6F8}" srcId="{976DF96D-59B4-8E41-9E90-4DBEBBA7D98C}" destId="{BC92D3D9-5D25-F946-AD8E-62095D864DEE}" srcOrd="2" destOrd="0" parTransId="{60838FF5-197D-4D4F-A442-C0C50CC2F110}" sibTransId="{B683A9DE-17C5-8848-A1C9-2CF326902797}"/>
    <dgm:cxn modelId="{909EF033-F7EE-3447-8620-DD541107DF3C}" type="presOf" srcId="{C71B31FA-71D3-3543-8BDF-C6A154C3FE40}" destId="{E68056CA-20ED-4442-A9D1-2CC2B3DB9DE5}" srcOrd="1" destOrd="0" presId="urn:microsoft.com/office/officeart/2005/8/layout/cycle8"/>
    <dgm:cxn modelId="{A1775545-8998-D84A-8B1D-E5BBF3696CD9}" type="presOf" srcId="{BC92D3D9-5D25-F946-AD8E-62095D864DEE}" destId="{D9BA1667-4574-174A-B8AD-D5823081893E}" srcOrd="1" destOrd="0" presId="urn:microsoft.com/office/officeart/2005/8/layout/cycle8"/>
    <dgm:cxn modelId="{EE514E6B-F214-A141-8D66-CFD6013C70C0}" type="presOf" srcId="{976DF96D-59B4-8E41-9E90-4DBEBBA7D98C}" destId="{9E755548-F601-6240-A0B6-7716E0FD7F38}" srcOrd="0" destOrd="0" presId="urn:microsoft.com/office/officeart/2005/8/layout/cycle8"/>
    <dgm:cxn modelId="{2CF0A671-7145-4E48-BDA6-D2F7D6062C77}" type="presOf" srcId="{9F5D06A0-5B0B-3246-A9BD-F69E8FE1DA26}" destId="{ABAB57E2-6DFF-194E-8B64-3A387503C68D}" srcOrd="1" destOrd="0" presId="urn:microsoft.com/office/officeart/2005/8/layout/cycle8"/>
    <dgm:cxn modelId="{9E758577-A06A-554B-BB3F-59F54910DEBF}" srcId="{976DF96D-59B4-8E41-9E90-4DBEBBA7D98C}" destId="{C71B31FA-71D3-3543-8BDF-C6A154C3FE40}" srcOrd="0" destOrd="0" parTransId="{0BD399DF-40AE-F14F-BC52-AB99B207E6E6}" sibTransId="{50FA53DD-BC2A-DC4D-B2A4-B63D1B36F504}"/>
    <dgm:cxn modelId="{D3061FA5-EDA8-B44C-8A79-69A3FA252DC7}" type="presOf" srcId="{9F5D06A0-5B0B-3246-A9BD-F69E8FE1DA26}" destId="{1D5EE016-9D49-B349-AAC6-E27D3F667411}" srcOrd="0" destOrd="0" presId="urn:microsoft.com/office/officeart/2005/8/layout/cycle8"/>
    <dgm:cxn modelId="{8F75EFCA-2A65-8D47-8620-7DDE1D93A62E}" type="presOf" srcId="{C71B31FA-71D3-3543-8BDF-C6A154C3FE40}" destId="{6AA695DF-2B56-4E46-81C2-D5E3B37329A7}" srcOrd="0" destOrd="0" presId="urn:microsoft.com/office/officeart/2005/8/layout/cycle8"/>
    <dgm:cxn modelId="{08BFDAE8-C061-AC4A-AB87-4ADFFB56EF9E}" srcId="{976DF96D-59B4-8E41-9E90-4DBEBBA7D98C}" destId="{9F5D06A0-5B0B-3246-A9BD-F69E8FE1DA26}" srcOrd="1" destOrd="0" parTransId="{890AC871-F595-ED49-B7A6-94482E1C05B6}" sibTransId="{826D7949-7CB2-0C4F-A34F-00010B2908CC}"/>
    <dgm:cxn modelId="{D60E35EA-F557-7048-9A01-443EF0C29C6B}" type="presOf" srcId="{BC92D3D9-5D25-F946-AD8E-62095D864DEE}" destId="{763A31FD-2F52-3B4E-9516-F7DAA7030D86}" srcOrd="0" destOrd="0" presId="urn:microsoft.com/office/officeart/2005/8/layout/cycle8"/>
    <dgm:cxn modelId="{7A2212BC-FF8E-FE4C-92E3-DB79CCAF012E}" type="presParOf" srcId="{9E755548-F601-6240-A0B6-7716E0FD7F38}" destId="{6AA695DF-2B56-4E46-81C2-D5E3B37329A7}" srcOrd="0" destOrd="0" presId="urn:microsoft.com/office/officeart/2005/8/layout/cycle8"/>
    <dgm:cxn modelId="{86AF9C80-7891-774A-A2BB-F533898D4022}" type="presParOf" srcId="{9E755548-F601-6240-A0B6-7716E0FD7F38}" destId="{E4C36F1B-7DB0-BE47-AEF1-1984376DFEC1}" srcOrd="1" destOrd="0" presId="urn:microsoft.com/office/officeart/2005/8/layout/cycle8"/>
    <dgm:cxn modelId="{2A2B4B24-DA80-D946-A7F0-07C0C046406B}" type="presParOf" srcId="{9E755548-F601-6240-A0B6-7716E0FD7F38}" destId="{792EF7C8-BFDB-2F4F-83A4-EC7E6F617241}" srcOrd="2" destOrd="0" presId="urn:microsoft.com/office/officeart/2005/8/layout/cycle8"/>
    <dgm:cxn modelId="{099982C1-E98C-0E4C-9814-7024006E40CB}" type="presParOf" srcId="{9E755548-F601-6240-A0B6-7716E0FD7F38}" destId="{E68056CA-20ED-4442-A9D1-2CC2B3DB9DE5}" srcOrd="3" destOrd="0" presId="urn:microsoft.com/office/officeart/2005/8/layout/cycle8"/>
    <dgm:cxn modelId="{5AFBDE7B-EBC4-1A4C-A9FF-AAEA445D3ECD}" type="presParOf" srcId="{9E755548-F601-6240-A0B6-7716E0FD7F38}" destId="{1D5EE016-9D49-B349-AAC6-E27D3F667411}" srcOrd="4" destOrd="0" presId="urn:microsoft.com/office/officeart/2005/8/layout/cycle8"/>
    <dgm:cxn modelId="{079C758A-B46B-B94A-A0C2-3A3A47A8B1FA}" type="presParOf" srcId="{9E755548-F601-6240-A0B6-7716E0FD7F38}" destId="{C8B11015-FD21-D44E-8813-AEDEAA4BDF0A}" srcOrd="5" destOrd="0" presId="urn:microsoft.com/office/officeart/2005/8/layout/cycle8"/>
    <dgm:cxn modelId="{171F4076-710F-7D4B-9A6C-BE7CAF23E692}" type="presParOf" srcId="{9E755548-F601-6240-A0B6-7716E0FD7F38}" destId="{83A7C3F7-9543-2D49-A817-7ACC801CB950}" srcOrd="6" destOrd="0" presId="urn:microsoft.com/office/officeart/2005/8/layout/cycle8"/>
    <dgm:cxn modelId="{78C906B9-1C55-3244-B815-A780B4EC18AE}" type="presParOf" srcId="{9E755548-F601-6240-A0B6-7716E0FD7F38}" destId="{ABAB57E2-6DFF-194E-8B64-3A387503C68D}" srcOrd="7" destOrd="0" presId="urn:microsoft.com/office/officeart/2005/8/layout/cycle8"/>
    <dgm:cxn modelId="{45EF08CF-4C1A-3A4E-9482-7E37DA5BD3EB}" type="presParOf" srcId="{9E755548-F601-6240-A0B6-7716E0FD7F38}" destId="{763A31FD-2F52-3B4E-9516-F7DAA7030D86}" srcOrd="8" destOrd="0" presId="urn:microsoft.com/office/officeart/2005/8/layout/cycle8"/>
    <dgm:cxn modelId="{8F37DE72-9605-064A-A614-CBBD7358B6F8}" type="presParOf" srcId="{9E755548-F601-6240-A0B6-7716E0FD7F38}" destId="{C8E23A6D-11D4-8340-9D2A-B27BACF7DB41}" srcOrd="9" destOrd="0" presId="urn:microsoft.com/office/officeart/2005/8/layout/cycle8"/>
    <dgm:cxn modelId="{F871A126-BE27-E44B-B173-D0357F754C96}" type="presParOf" srcId="{9E755548-F601-6240-A0B6-7716E0FD7F38}" destId="{DF2ECD4E-6A07-1F4D-97D0-CA345F5A2B72}" srcOrd="10" destOrd="0" presId="urn:microsoft.com/office/officeart/2005/8/layout/cycle8"/>
    <dgm:cxn modelId="{A4817442-3FF0-934B-B954-0C396EFB468A}" type="presParOf" srcId="{9E755548-F601-6240-A0B6-7716E0FD7F38}" destId="{D9BA1667-4574-174A-B8AD-D5823081893E}" srcOrd="11" destOrd="0" presId="urn:microsoft.com/office/officeart/2005/8/layout/cycle8"/>
    <dgm:cxn modelId="{92711B01-F9B7-9B4B-92D5-F1670476D9AA}" type="presParOf" srcId="{9E755548-F601-6240-A0B6-7716E0FD7F38}" destId="{9A295D6F-0776-3643-8F22-B6ED1E29021E}" srcOrd="12" destOrd="0" presId="urn:microsoft.com/office/officeart/2005/8/layout/cycle8"/>
    <dgm:cxn modelId="{BD2EC76C-06D7-1140-A885-8A113B2FC0DF}" type="presParOf" srcId="{9E755548-F601-6240-A0B6-7716E0FD7F38}" destId="{7CF524E1-9020-0A4E-A3EF-8EB024E2515E}" srcOrd="13" destOrd="0" presId="urn:microsoft.com/office/officeart/2005/8/layout/cycle8"/>
    <dgm:cxn modelId="{84848336-9B0E-FE4D-A46A-691FDAD45094}" type="presParOf" srcId="{9E755548-F601-6240-A0B6-7716E0FD7F38}" destId="{1905C2F3-686C-7A42-8B3C-887B46EBE657}"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21BC0E-6413-ED43-95B8-7EC7FE54C930}"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00F0E840-7DE4-5B47-BB60-7E11921F698E}">
      <dgm:prSet phldrT="[Text]"/>
      <dgm:spPr>
        <a:solidFill>
          <a:schemeClr val="accent3">
            <a:lumMod val="75000"/>
          </a:schemeClr>
        </a:solidFill>
        <a:ln>
          <a:solidFill>
            <a:schemeClr val="bg1"/>
          </a:solidFill>
        </a:ln>
      </dgm:spPr>
      <dgm:t>
        <a:bodyPr/>
        <a:lstStyle/>
        <a:p>
          <a:r>
            <a:rPr lang="en-US" b="1" baseline="0" dirty="0">
              <a:solidFill>
                <a:schemeClr val="bg1"/>
              </a:solidFill>
              <a:effectLst/>
              <a:latin typeface="+mj-lt"/>
            </a:rPr>
            <a:t>Pattern matching</a:t>
          </a:r>
        </a:p>
      </dgm:t>
    </dgm:pt>
    <dgm:pt modelId="{4C3152AC-82FB-424D-81A0-AA54C5E3528D}" type="parTrans" cxnId="{9415FE31-182D-4647-85B9-93BEA7BD488B}">
      <dgm:prSet/>
      <dgm:spPr/>
      <dgm:t>
        <a:bodyPr/>
        <a:lstStyle/>
        <a:p>
          <a:endParaRPr lang="en-US"/>
        </a:p>
      </dgm:t>
    </dgm:pt>
    <dgm:pt modelId="{3FB2ED0B-AE86-8D40-8D20-1F7B5BC3688E}" type="sibTrans" cxnId="{9415FE31-182D-4647-85B9-93BEA7BD488B}">
      <dgm:prSet/>
      <dgm:spPr/>
      <dgm:t>
        <a:bodyPr/>
        <a:lstStyle/>
        <a:p>
          <a:endParaRPr lang="en-US"/>
        </a:p>
      </dgm:t>
    </dgm:pt>
    <dgm:pt modelId="{4C4D0F70-2A3D-2645-997E-5C83FEF7EA03}">
      <dgm:prSet/>
      <dgm:spPr>
        <a:solidFill>
          <a:schemeClr val="accent5">
            <a:lumMod val="75000"/>
          </a:schemeClr>
        </a:solidFill>
        <a:ln>
          <a:solidFill>
            <a:schemeClr val="bg1"/>
          </a:solidFill>
        </a:ln>
      </dgm:spPr>
      <dgm:t>
        <a:bodyPr/>
        <a:lstStyle/>
        <a:p>
          <a:r>
            <a:rPr lang="en-US" b="1" baseline="0" dirty="0" err="1">
              <a:solidFill>
                <a:schemeClr val="bg1"/>
              </a:solidFill>
              <a:effectLst/>
              <a:latin typeface="+mj-lt"/>
            </a:rPr>
            <a:t>Stateful</a:t>
          </a:r>
          <a:r>
            <a:rPr lang="en-US" b="1" baseline="0" dirty="0">
              <a:solidFill>
                <a:schemeClr val="bg1"/>
              </a:solidFill>
              <a:effectLst/>
              <a:latin typeface="+mj-lt"/>
            </a:rPr>
            <a:t> matching</a:t>
          </a:r>
        </a:p>
      </dgm:t>
    </dgm:pt>
    <dgm:pt modelId="{D3066B2B-C113-794D-8551-658FF1DB5F01}" type="parTrans" cxnId="{50A95CD5-06C7-544B-B205-C0A3598201C3}">
      <dgm:prSet/>
      <dgm:spPr/>
      <dgm:t>
        <a:bodyPr/>
        <a:lstStyle/>
        <a:p>
          <a:endParaRPr lang="en-US"/>
        </a:p>
      </dgm:t>
    </dgm:pt>
    <dgm:pt modelId="{6B4B0D90-C170-7B43-A917-48BFBA0E7BD9}" type="sibTrans" cxnId="{50A95CD5-06C7-544B-B205-C0A3598201C3}">
      <dgm:prSet/>
      <dgm:spPr/>
      <dgm:t>
        <a:bodyPr/>
        <a:lstStyle/>
        <a:p>
          <a:endParaRPr lang="en-US"/>
        </a:p>
      </dgm:t>
    </dgm:pt>
    <dgm:pt modelId="{44BFFB0B-CC39-9749-A4B7-3FFC2A43A822}">
      <dgm:prSet/>
      <dgm:spPr>
        <a:solidFill>
          <a:schemeClr val="accent1"/>
        </a:solidFill>
        <a:ln>
          <a:solidFill>
            <a:schemeClr val="bg1"/>
          </a:solidFill>
        </a:ln>
      </dgm:spPr>
      <dgm:t>
        <a:bodyPr/>
        <a:lstStyle/>
        <a:p>
          <a:r>
            <a:rPr lang="en-US" b="1" baseline="0" dirty="0">
              <a:solidFill>
                <a:schemeClr val="bg1"/>
              </a:solidFill>
              <a:effectLst/>
              <a:latin typeface="+mj-lt"/>
            </a:rPr>
            <a:t>Protocol anomaly</a:t>
          </a:r>
        </a:p>
      </dgm:t>
    </dgm:pt>
    <dgm:pt modelId="{653282BA-6EDC-D249-9858-386E079E3959}" type="parTrans" cxnId="{69AF907F-8A43-5046-A1AB-EB97F0164D7D}">
      <dgm:prSet/>
      <dgm:spPr/>
      <dgm:t>
        <a:bodyPr/>
        <a:lstStyle/>
        <a:p>
          <a:endParaRPr lang="en-US"/>
        </a:p>
      </dgm:t>
    </dgm:pt>
    <dgm:pt modelId="{23EF5BE4-BC06-4F4A-87FB-015C5A90A56C}" type="sibTrans" cxnId="{69AF907F-8A43-5046-A1AB-EB97F0164D7D}">
      <dgm:prSet/>
      <dgm:spPr/>
      <dgm:t>
        <a:bodyPr/>
        <a:lstStyle/>
        <a:p>
          <a:endParaRPr lang="en-US"/>
        </a:p>
      </dgm:t>
    </dgm:pt>
    <dgm:pt modelId="{4B5C8D81-F9FE-B24D-A9DB-8871C78D80EC}">
      <dgm:prSet/>
      <dgm:spPr>
        <a:solidFill>
          <a:schemeClr val="accent5">
            <a:lumMod val="75000"/>
          </a:schemeClr>
        </a:solidFill>
        <a:ln>
          <a:solidFill>
            <a:schemeClr val="bg1"/>
          </a:solidFill>
        </a:ln>
      </dgm:spPr>
      <dgm:t>
        <a:bodyPr/>
        <a:lstStyle/>
        <a:p>
          <a:r>
            <a:rPr lang="en-US" b="1" baseline="0" dirty="0">
              <a:solidFill>
                <a:schemeClr val="bg1"/>
              </a:solidFill>
              <a:effectLst/>
              <a:latin typeface="+mj-lt"/>
            </a:rPr>
            <a:t>Traffic anomaly</a:t>
          </a:r>
        </a:p>
      </dgm:t>
    </dgm:pt>
    <dgm:pt modelId="{066A6769-ECD1-C54D-86FC-49B59C149FEE}" type="parTrans" cxnId="{FD0CBCB2-B611-434B-9E44-C1E5E831EE29}">
      <dgm:prSet/>
      <dgm:spPr/>
      <dgm:t>
        <a:bodyPr/>
        <a:lstStyle/>
        <a:p>
          <a:endParaRPr lang="en-US"/>
        </a:p>
      </dgm:t>
    </dgm:pt>
    <dgm:pt modelId="{3009E277-96B2-AF43-93FE-565E2A5B5777}" type="sibTrans" cxnId="{FD0CBCB2-B611-434B-9E44-C1E5E831EE29}">
      <dgm:prSet/>
      <dgm:spPr/>
      <dgm:t>
        <a:bodyPr/>
        <a:lstStyle/>
        <a:p>
          <a:endParaRPr lang="en-US"/>
        </a:p>
      </dgm:t>
    </dgm:pt>
    <dgm:pt modelId="{E6AFB670-A1F0-1B4B-9B47-20A3E3BF52CE}">
      <dgm:prSet/>
      <dgm:spPr>
        <a:solidFill>
          <a:schemeClr val="accent3">
            <a:lumMod val="75000"/>
          </a:schemeClr>
        </a:solidFill>
        <a:ln>
          <a:solidFill>
            <a:schemeClr val="bg1"/>
          </a:solidFill>
        </a:ln>
      </dgm:spPr>
      <dgm:t>
        <a:bodyPr/>
        <a:lstStyle/>
        <a:p>
          <a:r>
            <a:rPr lang="en-US" b="1" baseline="0" dirty="0">
              <a:solidFill>
                <a:schemeClr val="bg1"/>
              </a:solidFill>
              <a:effectLst/>
              <a:latin typeface="+mj-lt"/>
            </a:rPr>
            <a:t>Statistical anomaly</a:t>
          </a:r>
        </a:p>
      </dgm:t>
    </dgm:pt>
    <dgm:pt modelId="{D6E3E0F3-35BD-194C-8BE5-FDDFBE90372E}" type="parTrans" cxnId="{3D464980-4973-3049-A7FB-ADBF253BC1C2}">
      <dgm:prSet/>
      <dgm:spPr/>
      <dgm:t>
        <a:bodyPr/>
        <a:lstStyle/>
        <a:p>
          <a:endParaRPr lang="en-US"/>
        </a:p>
      </dgm:t>
    </dgm:pt>
    <dgm:pt modelId="{3CC9F7BD-5E45-0D47-A0E5-823F9C48A096}" type="sibTrans" cxnId="{3D464980-4973-3049-A7FB-ADBF253BC1C2}">
      <dgm:prSet/>
      <dgm:spPr/>
      <dgm:t>
        <a:bodyPr/>
        <a:lstStyle/>
        <a:p>
          <a:endParaRPr lang="en-US"/>
        </a:p>
      </dgm:t>
    </dgm:pt>
    <dgm:pt modelId="{6136DCE2-5AD5-D141-9080-BA87CD541460}" type="pres">
      <dgm:prSet presAssocID="{2D21BC0E-6413-ED43-95B8-7EC7FE54C930}" presName="Name0" presStyleCnt="0">
        <dgm:presLayoutVars>
          <dgm:dir/>
          <dgm:resizeHandles val="exact"/>
        </dgm:presLayoutVars>
      </dgm:prSet>
      <dgm:spPr/>
    </dgm:pt>
    <dgm:pt modelId="{FD61621C-40F9-2242-9E07-47B868528A4B}" type="pres">
      <dgm:prSet presAssocID="{00F0E840-7DE4-5B47-BB60-7E11921F698E}" presName="Name5" presStyleLbl="vennNode1" presStyleIdx="0" presStyleCnt="5">
        <dgm:presLayoutVars>
          <dgm:bulletEnabled val="1"/>
        </dgm:presLayoutVars>
      </dgm:prSet>
      <dgm:spPr/>
    </dgm:pt>
    <dgm:pt modelId="{DE7F06B3-21C0-F844-BF98-FB1B87FF8284}" type="pres">
      <dgm:prSet presAssocID="{3FB2ED0B-AE86-8D40-8D20-1F7B5BC3688E}" presName="space" presStyleCnt="0"/>
      <dgm:spPr/>
    </dgm:pt>
    <dgm:pt modelId="{2AFA1C34-9C9C-5F4E-BD76-AA2A429D8A35}" type="pres">
      <dgm:prSet presAssocID="{4C4D0F70-2A3D-2645-997E-5C83FEF7EA03}" presName="Name5" presStyleLbl="vennNode1" presStyleIdx="1" presStyleCnt="5">
        <dgm:presLayoutVars>
          <dgm:bulletEnabled val="1"/>
        </dgm:presLayoutVars>
      </dgm:prSet>
      <dgm:spPr/>
    </dgm:pt>
    <dgm:pt modelId="{D439179B-D88C-CF41-B7EF-3C2476E2F8E3}" type="pres">
      <dgm:prSet presAssocID="{6B4B0D90-C170-7B43-A917-48BFBA0E7BD9}" presName="space" presStyleCnt="0"/>
      <dgm:spPr/>
    </dgm:pt>
    <dgm:pt modelId="{D9B31B60-4DAE-404A-AD0A-90713C885688}" type="pres">
      <dgm:prSet presAssocID="{44BFFB0B-CC39-9749-A4B7-3FFC2A43A822}" presName="Name5" presStyleLbl="vennNode1" presStyleIdx="2" presStyleCnt="5">
        <dgm:presLayoutVars>
          <dgm:bulletEnabled val="1"/>
        </dgm:presLayoutVars>
      </dgm:prSet>
      <dgm:spPr/>
    </dgm:pt>
    <dgm:pt modelId="{F6E48EFF-D0E4-3C46-AF31-820A387CD1C4}" type="pres">
      <dgm:prSet presAssocID="{23EF5BE4-BC06-4F4A-87FB-015C5A90A56C}" presName="space" presStyleCnt="0"/>
      <dgm:spPr/>
    </dgm:pt>
    <dgm:pt modelId="{D4660AD0-B920-D44D-9B51-7EBD4D38D3FC}" type="pres">
      <dgm:prSet presAssocID="{4B5C8D81-F9FE-B24D-A9DB-8871C78D80EC}" presName="Name5" presStyleLbl="vennNode1" presStyleIdx="3" presStyleCnt="5">
        <dgm:presLayoutVars>
          <dgm:bulletEnabled val="1"/>
        </dgm:presLayoutVars>
      </dgm:prSet>
      <dgm:spPr/>
    </dgm:pt>
    <dgm:pt modelId="{06719C2F-7F15-9B4C-ADBC-7F3A5C5764D9}" type="pres">
      <dgm:prSet presAssocID="{3009E277-96B2-AF43-93FE-565E2A5B5777}" presName="space" presStyleCnt="0"/>
      <dgm:spPr/>
    </dgm:pt>
    <dgm:pt modelId="{5F4430A6-EDA8-5C45-B705-F8A7084E98D5}" type="pres">
      <dgm:prSet presAssocID="{E6AFB670-A1F0-1B4B-9B47-20A3E3BF52CE}" presName="Name5" presStyleLbl="vennNode1" presStyleIdx="4" presStyleCnt="5">
        <dgm:presLayoutVars>
          <dgm:bulletEnabled val="1"/>
        </dgm:presLayoutVars>
      </dgm:prSet>
      <dgm:spPr/>
    </dgm:pt>
  </dgm:ptLst>
  <dgm:cxnLst>
    <dgm:cxn modelId="{243DDA03-BBD7-DC4C-AD66-D564663D9D4C}" type="presOf" srcId="{4B5C8D81-F9FE-B24D-A9DB-8871C78D80EC}" destId="{D4660AD0-B920-D44D-9B51-7EBD4D38D3FC}" srcOrd="0" destOrd="0" presId="urn:microsoft.com/office/officeart/2005/8/layout/venn3"/>
    <dgm:cxn modelId="{1F1D1328-14D0-594F-8B92-5D59806CD5E7}" type="presOf" srcId="{2D21BC0E-6413-ED43-95B8-7EC7FE54C930}" destId="{6136DCE2-5AD5-D141-9080-BA87CD541460}" srcOrd="0" destOrd="0" presId="urn:microsoft.com/office/officeart/2005/8/layout/venn3"/>
    <dgm:cxn modelId="{7A44AA2C-EA2C-7F4E-923E-CD27CA1F2F8A}" type="presOf" srcId="{E6AFB670-A1F0-1B4B-9B47-20A3E3BF52CE}" destId="{5F4430A6-EDA8-5C45-B705-F8A7084E98D5}" srcOrd="0" destOrd="0" presId="urn:microsoft.com/office/officeart/2005/8/layout/venn3"/>
    <dgm:cxn modelId="{9415FE31-182D-4647-85B9-93BEA7BD488B}" srcId="{2D21BC0E-6413-ED43-95B8-7EC7FE54C930}" destId="{00F0E840-7DE4-5B47-BB60-7E11921F698E}" srcOrd="0" destOrd="0" parTransId="{4C3152AC-82FB-424D-81A0-AA54C5E3528D}" sibTransId="{3FB2ED0B-AE86-8D40-8D20-1F7B5BC3688E}"/>
    <dgm:cxn modelId="{69AF907F-8A43-5046-A1AB-EB97F0164D7D}" srcId="{2D21BC0E-6413-ED43-95B8-7EC7FE54C930}" destId="{44BFFB0B-CC39-9749-A4B7-3FFC2A43A822}" srcOrd="2" destOrd="0" parTransId="{653282BA-6EDC-D249-9858-386E079E3959}" sibTransId="{23EF5BE4-BC06-4F4A-87FB-015C5A90A56C}"/>
    <dgm:cxn modelId="{3D464980-4973-3049-A7FB-ADBF253BC1C2}" srcId="{2D21BC0E-6413-ED43-95B8-7EC7FE54C930}" destId="{E6AFB670-A1F0-1B4B-9B47-20A3E3BF52CE}" srcOrd="4" destOrd="0" parTransId="{D6E3E0F3-35BD-194C-8BE5-FDDFBE90372E}" sibTransId="{3CC9F7BD-5E45-0D47-A0E5-823F9C48A096}"/>
    <dgm:cxn modelId="{FD0CBCB2-B611-434B-9E44-C1E5E831EE29}" srcId="{2D21BC0E-6413-ED43-95B8-7EC7FE54C930}" destId="{4B5C8D81-F9FE-B24D-A9DB-8871C78D80EC}" srcOrd="3" destOrd="0" parTransId="{066A6769-ECD1-C54D-86FC-49B59C149FEE}" sibTransId="{3009E277-96B2-AF43-93FE-565E2A5B5777}"/>
    <dgm:cxn modelId="{F3C99ECB-21AB-624B-BF5F-C9D9A124044B}" type="presOf" srcId="{4C4D0F70-2A3D-2645-997E-5C83FEF7EA03}" destId="{2AFA1C34-9C9C-5F4E-BD76-AA2A429D8A35}" srcOrd="0" destOrd="0" presId="urn:microsoft.com/office/officeart/2005/8/layout/venn3"/>
    <dgm:cxn modelId="{C9D043CF-8147-A244-9A99-A430849FF3A1}" type="presOf" srcId="{44BFFB0B-CC39-9749-A4B7-3FFC2A43A822}" destId="{D9B31B60-4DAE-404A-AD0A-90713C885688}" srcOrd="0" destOrd="0" presId="urn:microsoft.com/office/officeart/2005/8/layout/venn3"/>
    <dgm:cxn modelId="{50A95CD5-06C7-544B-B205-C0A3598201C3}" srcId="{2D21BC0E-6413-ED43-95B8-7EC7FE54C930}" destId="{4C4D0F70-2A3D-2645-997E-5C83FEF7EA03}" srcOrd="1" destOrd="0" parTransId="{D3066B2B-C113-794D-8551-658FF1DB5F01}" sibTransId="{6B4B0D90-C170-7B43-A917-48BFBA0E7BD9}"/>
    <dgm:cxn modelId="{821534EF-4DF0-F645-B0B7-A711C3F73FEE}" type="presOf" srcId="{00F0E840-7DE4-5B47-BB60-7E11921F698E}" destId="{FD61621C-40F9-2242-9E07-47B868528A4B}" srcOrd="0" destOrd="0" presId="urn:microsoft.com/office/officeart/2005/8/layout/venn3"/>
    <dgm:cxn modelId="{9B1738E8-9721-DD4A-9DD5-3058FA50F693}" type="presParOf" srcId="{6136DCE2-5AD5-D141-9080-BA87CD541460}" destId="{FD61621C-40F9-2242-9E07-47B868528A4B}" srcOrd="0" destOrd="0" presId="urn:microsoft.com/office/officeart/2005/8/layout/venn3"/>
    <dgm:cxn modelId="{234F2726-7BE8-3344-A6E2-0CA47977E132}" type="presParOf" srcId="{6136DCE2-5AD5-D141-9080-BA87CD541460}" destId="{DE7F06B3-21C0-F844-BF98-FB1B87FF8284}" srcOrd="1" destOrd="0" presId="urn:microsoft.com/office/officeart/2005/8/layout/venn3"/>
    <dgm:cxn modelId="{24016DE0-2D01-1B44-9083-4C4EF597BBA3}" type="presParOf" srcId="{6136DCE2-5AD5-D141-9080-BA87CD541460}" destId="{2AFA1C34-9C9C-5F4E-BD76-AA2A429D8A35}" srcOrd="2" destOrd="0" presId="urn:microsoft.com/office/officeart/2005/8/layout/venn3"/>
    <dgm:cxn modelId="{F6D8B962-03A6-C14D-9042-968EDB12F336}" type="presParOf" srcId="{6136DCE2-5AD5-D141-9080-BA87CD541460}" destId="{D439179B-D88C-CF41-B7EF-3C2476E2F8E3}" srcOrd="3" destOrd="0" presId="urn:microsoft.com/office/officeart/2005/8/layout/venn3"/>
    <dgm:cxn modelId="{0E31D743-3998-E34C-A0D3-B78A666652B7}" type="presParOf" srcId="{6136DCE2-5AD5-D141-9080-BA87CD541460}" destId="{D9B31B60-4DAE-404A-AD0A-90713C885688}" srcOrd="4" destOrd="0" presId="urn:microsoft.com/office/officeart/2005/8/layout/venn3"/>
    <dgm:cxn modelId="{ED475606-6AFE-4143-867E-023CE7F93AB1}" type="presParOf" srcId="{6136DCE2-5AD5-D141-9080-BA87CD541460}" destId="{F6E48EFF-D0E4-3C46-AF31-820A387CD1C4}" srcOrd="5" destOrd="0" presId="urn:microsoft.com/office/officeart/2005/8/layout/venn3"/>
    <dgm:cxn modelId="{9A965E8C-0EDC-0646-B7ED-3CE6737728CE}" type="presParOf" srcId="{6136DCE2-5AD5-D141-9080-BA87CD541460}" destId="{D4660AD0-B920-D44D-9B51-7EBD4D38D3FC}" srcOrd="6" destOrd="0" presId="urn:microsoft.com/office/officeart/2005/8/layout/venn3"/>
    <dgm:cxn modelId="{FDAF4DB2-75A0-D04E-91D5-0063E11955DF}" type="presParOf" srcId="{6136DCE2-5AD5-D141-9080-BA87CD541460}" destId="{06719C2F-7F15-9B4C-ADBC-7F3A5C5764D9}" srcOrd="7" destOrd="0" presId="urn:microsoft.com/office/officeart/2005/8/layout/venn3"/>
    <dgm:cxn modelId="{3C6C6F2C-BEDD-6242-AA62-CC8A11685593}" type="presParOf" srcId="{6136DCE2-5AD5-D141-9080-BA87CD541460}" destId="{5F4430A6-EDA8-5C45-B705-F8A7084E98D5}"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939175-7B8B-A044-8545-9FC6FD027471}"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0B6CE952-8468-5847-A61F-9188FAA68F62}">
      <dgm:prSet phldrT="[Text]"/>
      <dgm:spPr>
        <a:solidFill>
          <a:schemeClr val="accent3">
            <a:lumMod val="75000"/>
          </a:schemeClr>
        </a:solidFill>
      </dgm:spPr>
      <dgm:t>
        <a:bodyPr/>
        <a:lstStyle/>
        <a:p>
          <a:r>
            <a:rPr lang="en-US" dirty="0">
              <a:ea typeface="+mn-ea"/>
            </a:rPr>
            <a:t>Drop</a:t>
          </a:r>
          <a:endParaRPr lang="en-US" dirty="0"/>
        </a:p>
      </dgm:t>
    </dgm:pt>
    <dgm:pt modelId="{152B4547-8149-BC41-89E0-A798814870DC}" type="parTrans" cxnId="{B232BCA9-D499-BC4A-BDD9-DFF7811D7ACC}">
      <dgm:prSet/>
      <dgm:spPr/>
      <dgm:t>
        <a:bodyPr/>
        <a:lstStyle/>
        <a:p>
          <a:endParaRPr lang="en-US"/>
        </a:p>
      </dgm:t>
    </dgm:pt>
    <dgm:pt modelId="{E8C0F2E5-C7EE-BF4E-A1A7-10743F0ACB76}" type="sibTrans" cxnId="{B232BCA9-D499-BC4A-BDD9-DFF7811D7ACC}">
      <dgm:prSet/>
      <dgm:spPr/>
      <dgm:t>
        <a:bodyPr/>
        <a:lstStyle/>
        <a:p>
          <a:endParaRPr lang="en-US"/>
        </a:p>
      </dgm:t>
    </dgm:pt>
    <dgm:pt modelId="{4F18CC8C-FD77-8248-91A4-59E7EBED85C2}">
      <dgm:prSet/>
      <dgm:spPr>
        <a:solidFill>
          <a:schemeClr val="accent3">
            <a:lumMod val="40000"/>
            <a:lumOff val="60000"/>
          </a:schemeClr>
        </a:solidFill>
      </dgm:spPr>
      <dgm:t>
        <a:bodyPr/>
        <a:lstStyle/>
        <a:p>
          <a:r>
            <a:rPr lang="en-US" b="1" dirty="0">
              <a:solidFill>
                <a:schemeClr val="bg1"/>
              </a:solidFill>
              <a:effectLst/>
              <a:ea typeface="+mn-ea"/>
            </a:rPr>
            <a:t>Snort rejects a packet based on the options defined in the rule and logs the result</a:t>
          </a:r>
        </a:p>
      </dgm:t>
    </dgm:pt>
    <dgm:pt modelId="{C68B9A13-514B-1A47-B062-007AB99CD20E}" type="parTrans" cxnId="{CAB8CD6B-12ED-E54B-98A4-8683F08B9D14}">
      <dgm:prSet/>
      <dgm:spPr/>
      <dgm:t>
        <a:bodyPr/>
        <a:lstStyle/>
        <a:p>
          <a:endParaRPr lang="en-US"/>
        </a:p>
      </dgm:t>
    </dgm:pt>
    <dgm:pt modelId="{0D973EE6-7E6F-8349-B8E0-A2AF33CEAC49}" type="sibTrans" cxnId="{CAB8CD6B-12ED-E54B-98A4-8683F08B9D14}">
      <dgm:prSet/>
      <dgm:spPr/>
      <dgm:t>
        <a:bodyPr/>
        <a:lstStyle/>
        <a:p>
          <a:endParaRPr lang="en-US"/>
        </a:p>
      </dgm:t>
    </dgm:pt>
    <dgm:pt modelId="{68E55782-D5C7-F045-9C9C-4EF549009D94}">
      <dgm:prSet/>
      <dgm:spPr>
        <a:solidFill>
          <a:schemeClr val="accent6"/>
        </a:solidFill>
      </dgm:spPr>
      <dgm:t>
        <a:bodyPr/>
        <a:lstStyle/>
        <a:p>
          <a:r>
            <a:rPr lang="en-US" dirty="0">
              <a:ea typeface="+mn-ea"/>
            </a:rPr>
            <a:t>Reject</a:t>
          </a:r>
        </a:p>
      </dgm:t>
    </dgm:pt>
    <dgm:pt modelId="{B6D26789-0847-5740-8A90-3F5207604663}" type="parTrans" cxnId="{76F0042F-51E4-4146-ABEA-F96F9F4A3AF4}">
      <dgm:prSet/>
      <dgm:spPr/>
      <dgm:t>
        <a:bodyPr/>
        <a:lstStyle/>
        <a:p>
          <a:endParaRPr lang="en-US"/>
        </a:p>
      </dgm:t>
    </dgm:pt>
    <dgm:pt modelId="{63D35733-DF5C-874F-A589-8961F3C547CD}" type="sibTrans" cxnId="{76F0042F-51E4-4146-ABEA-F96F9F4A3AF4}">
      <dgm:prSet/>
      <dgm:spPr/>
      <dgm:t>
        <a:bodyPr/>
        <a:lstStyle/>
        <a:p>
          <a:endParaRPr lang="en-US"/>
        </a:p>
      </dgm:t>
    </dgm:pt>
    <dgm:pt modelId="{404300EC-6BEC-9C4F-B8BC-718B438F0318}">
      <dgm:prSet/>
      <dgm:spPr>
        <a:solidFill>
          <a:schemeClr val="accent6">
            <a:lumMod val="40000"/>
            <a:lumOff val="60000"/>
          </a:schemeClr>
        </a:solidFill>
      </dgm:spPr>
      <dgm:t>
        <a:bodyPr/>
        <a:lstStyle/>
        <a:p>
          <a:r>
            <a:rPr lang="en-US" b="1" dirty="0">
              <a:solidFill>
                <a:schemeClr val="bg1"/>
              </a:solidFill>
              <a:effectLst/>
              <a:ea typeface="+mn-ea"/>
            </a:rPr>
            <a:t>Packet is rejected and result is logged and an error message is returned</a:t>
          </a:r>
        </a:p>
      </dgm:t>
    </dgm:pt>
    <dgm:pt modelId="{4600C447-3790-684C-AAEF-550FE0012283}" type="parTrans" cxnId="{3713D531-AF73-BB4A-BA62-1A9FA95F2658}">
      <dgm:prSet/>
      <dgm:spPr/>
      <dgm:t>
        <a:bodyPr/>
        <a:lstStyle/>
        <a:p>
          <a:endParaRPr lang="en-US"/>
        </a:p>
      </dgm:t>
    </dgm:pt>
    <dgm:pt modelId="{92DFEAE5-2C50-404A-9F21-FFF345EBB64D}" type="sibTrans" cxnId="{3713D531-AF73-BB4A-BA62-1A9FA95F2658}">
      <dgm:prSet/>
      <dgm:spPr/>
      <dgm:t>
        <a:bodyPr/>
        <a:lstStyle/>
        <a:p>
          <a:endParaRPr lang="en-US"/>
        </a:p>
      </dgm:t>
    </dgm:pt>
    <dgm:pt modelId="{DEB85526-A29C-2D47-8AFB-B9EA86EDD177}">
      <dgm:prSet/>
      <dgm:spPr>
        <a:solidFill>
          <a:schemeClr val="accent5">
            <a:lumMod val="75000"/>
          </a:schemeClr>
        </a:solidFill>
      </dgm:spPr>
      <dgm:t>
        <a:bodyPr/>
        <a:lstStyle/>
        <a:p>
          <a:r>
            <a:rPr lang="en-US">
              <a:ea typeface="+mn-ea"/>
            </a:rPr>
            <a:t>Sdrop</a:t>
          </a:r>
          <a:endParaRPr lang="en-US" dirty="0">
            <a:ea typeface="+mn-ea"/>
          </a:endParaRPr>
        </a:p>
      </dgm:t>
    </dgm:pt>
    <dgm:pt modelId="{8580917C-A61D-784B-84FC-833D6BF33806}" type="parTrans" cxnId="{ACCBC0C9-F53E-6D4F-8D58-6F4BC75873F1}">
      <dgm:prSet/>
      <dgm:spPr/>
      <dgm:t>
        <a:bodyPr/>
        <a:lstStyle/>
        <a:p>
          <a:endParaRPr lang="en-US"/>
        </a:p>
      </dgm:t>
    </dgm:pt>
    <dgm:pt modelId="{FE07A9D9-11D5-6645-BED2-8970D5EB5F71}" type="sibTrans" cxnId="{ACCBC0C9-F53E-6D4F-8D58-6F4BC75873F1}">
      <dgm:prSet/>
      <dgm:spPr/>
      <dgm:t>
        <a:bodyPr/>
        <a:lstStyle/>
        <a:p>
          <a:endParaRPr lang="en-US"/>
        </a:p>
      </dgm:t>
    </dgm:pt>
    <dgm:pt modelId="{357EA2D4-6A4E-6A4E-9869-58F872E86CBF}">
      <dgm:prSet/>
      <dgm:spPr>
        <a:solidFill>
          <a:schemeClr val="accent5">
            <a:lumMod val="40000"/>
            <a:lumOff val="60000"/>
          </a:schemeClr>
        </a:solidFill>
      </dgm:spPr>
      <dgm:t>
        <a:bodyPr/>
        <a:lstStyle/>
        <a:p>
          <a:r>
            <a:rPr lang="en-US" b="1" dirty="0">
              <a:solidFill>
                <a:schemeClr val="bg1"/>
              </a:solidFill>
              <a:effectLst/>
              <a:ea typeface="+mn-ea"/>
            </a:rPr>
            <a:t>Packet is rejected but not logged</a:t>
          </a:r>
        </a:p>
      </dgm:t>
    </dgm:pt>
    <dgm:pt modelId="{9794F0BA-BCE1-CB41-AEF6-F6F73BC2A334}" type="parTrans" cxnId="{16A46005-E37B-6847-9A52-0EEB4815521E}">
      <dgm:prSet/>
      <dgm:spPr/>
      <dgm:t>
        <a:bodyPr/>
        <a:lstStyle/>
        <a:p>
          <a:endParaRPr lang="en-US"/>
        </a:p>
      </dgm:t>
    </dgm:pt>
    <dgm:pt modelId="{E8ECF139-52E7-D244-917E-A574672C4E6F}" type="sibTrans" cxnId="{16A46005-E37B-6847-9A52-0EEB4815521E}">
      <dgm:prSet/>
      <dgm:spPr/>
      <dgm:t>
        <a:bodyPr/>
        <a:lstStyle/>
        <a:p>
          <a:endParaRPr lang="en-US"/>
        </a:p>
      </dgm:t>
    </dgm:pt>
    <dgm:pt modelId="{13319F34-2C36-B04F-A881-663921A56DC6}" type="pres">
      <dgm:prSet presAssocID="{F9939175-7B8B-A044-8545-9FC6FD027471}" presName="theList" presStyleCnt="0">
        <dgm:presLayoutVars>
          <dgm:dir/>
          <dgm:animLvl val="lvl"/>
          <dgm:resizeHandles val="exact"/>
        </dgm:presLayoutVars>
      </dgm:prSet>
      <dgm:spPr/>
    </dgm:pt>
    <dgm:pt modelId="{AA2A5824-A4A6-F24E-B99F-7F220267CDAF}" type="pres">
      <dgm:prSet presAssocID="{0B6CE952-8468-5847-A61F-9188FAA68F62}" presName="compNode" presStyleCnt="0"/>
      <dgm:spPr/>
    </dgm:pt>
    <dgm:pt modelId="{C7D2DB4E-75D6-9B4C-9172-3BCE3275973B}" type="pres">
      <dgm:prSet presAssocID="{0B6CE952-8468-5847-A61F-9188FAA68F62}" presName="aNode" presStyleLbl="bgShp" presStyleIdx="0" presStyleCnt="3"/>
      <dgm:spPr/>
    </dgm:pt>
    <dgm:pt modelId="{3CCE460B-41BD-3641-A15B-1953EF2086BB}" type="pres">
      <dgm:prSet presAssocID="{0B6CE952-8468-5847-A61F-9188FAA68F62}" presName="textNode" presStyleLbl="bgShp" presStyleIdx="0" presStyleCnt="3"/>
      <dgm:spPr/>
    </dgm:pt>
    <dgm:pt modelId="{43C806B7-271A-2A41-9A70-E59DFDB1761B}" type="pres">
      <dgm:prSet presAssocID="{0B6CE952-8468-5847-A61F-9188FAA68F62}" presName="compChildNode" presStyleCnt="0"/>
      <dgm:spPr/>
    </dgm:pt>
    <dgm:pt modelId="{53C50D03-F3E6-734F-B0DA-2D5AB854DDE2}" type="pres">
      <dgm:prSet presAssocID="{0B6CE952-8468-5847-A61F-9188FAA68F62}" presName="theInnerList" presStyleCnt="0"/>
      <dgm:spPr/>
    </dgm:pt>
    <dgm:pt modelId="{FFCF2C7A-BAC5-B74E-8611-DAFEE85A797E}" type="pres">
      <dgm:prSet presAssocID="{4F18CC8C-FD77-8248-91A4-59E7EBED85C2}" presName="childNode" presStyleLbl="node1" presStyleIdx="0" presStyleCnt="3">
        <dgm:presLayoutVars>
          <dgm:bulletEnabled val="1"/>
        </dgm:presLayoutVars>
      </dgm:prSet>
      <dgm:spPr/>
    </dgm:pt>
    <dgm:pt modelId="{E4683720-6DE7-C046-92D7-C1B9F8D1390B}" type="pres">
      <dgm:prSet presAssocID="{0B6CE952-8468-5847-A61F-9188FAA68F62}" presName="aSpace" presStyleCnt="0"/>
      <dgm:spPr/>
    </dgm:pt>
    <dgm:pt modelId="{D9945241-46E2-9148-B27F-5434F0A4ECED}" type="pres">
      <dgm:prSet presAssocID="{68E55782-D5C7-F045-9C9C-4EF549009D94}" presName="compNode" presStyleCnt="0"/>
      <dgm:spPr/>
    </dgm:pt>
    <dgm:pt modelId="{46736263-9C1B-B34F-BAE3-EE2264480AF7}" type="pres">
      <dgm:prSet presAssocID="{68E55782-D5C7-F045-9C9C-4EF549009D94}" presName="aNode" presStyleLbl="bgShp" presStyleIdx="1" presStyleCnt="3"/>
      <dgm:spPr/>
    </dgm:pt>
    <dgm:pt modelId="{170C77E5-9D2E-0943-9CAE-DF38D754C163}" type="pres">
      <dgm:prSet presAssocID="{68E55782-D5C7-F045-9C9C-4EF549009D94}" presName="textNode" presStyleLbl="bgShp" presStyleIdx="1" presStyleCnt="3"/>
      <dgm:spPr/>
    </dgm:pt>
    <dgm:pt modelId="{CDB2B394-B555-8144-945E-CABC2F26C16B}" type="pres">
      <dgm:prSet presAssocID="{68E55782-D5C7-F045-9C9C-4EF549009D94}" presName="compChildNode" presStyleCnt="0"/>
      <dgm:spPr/>
    </dgm:pt>
    <dgm:pt modelId="{F20B180E-D824-9547-8B56-50394D7196B1}" type="pres">
      <dgm:prSet presAssocID="{68E55782-D5C7-F045-9C9C-4EF549009D94}" presName="theInnerList" presStyleCnt="0"/>
      <dgm:spPr/>
    </dgm:pt>
    <dgm:pt modelId="{B7FFB6DE-C664-9440-9596-251E74FF2E69}" type="pres">
      <dgm:prSet presAssocID="{404300EC-6BEC-9C4F-B8BC-718B438F0318}" presName="childNode" presStyleLbl="node1" presStyleIdx="1" presStyleCnt="3">
        <dgm:presLayoutVars>
          <dgm:bulletEnabled val="1"/>
        </dgm:presLayoutVars>
      </dgm:prSet>
      <dgm:spPr/>
    </dgm:pt>
    <dgm:pt modelId="{2AFF846E-8440-7048-BD36-076C96884EEE}" type="pres">
      <dgm:prSet presAssocID="{68E55782-D5C7-F045-9C9C-4EF549009D94}" presName="aSpace" presStyleCnt="0"/>
      <dgm:spPr/>
    </dgm:pt>
    <dgm:pt modelId="{DC7600AF-8CD4-4F41-A99C-C90BB2E34D17}" type="pres">
      <dgm:prSet presAssocID="{DEB85526-A29C-2D47-8AFB-B9EA86EDD177}" presName="compNode" presStyleCnt="0"/>
      <dgm:spPr/>
    </dgm:pt>
    <dgm:pt modelId="{BD6AD5D4-0FD5-044C-B5D0-D67A7E98E2BB}" type="pres">
      <dgm:prSet presAssocID="{DEB85526-A29C-2D47-8AFB-B9EA86EDD177}" presName="aNode" presStyleLbl="bgShp" presStyleIdx="2" presStyleCnt="3"/>
      <dgm:spPr/>
    </dgm:pt>
    <dgm:pt modelId="{7DC35266-9A5F-B345-A0DB-C9A8BF90F708}" type="pres">
      <dgm:prSet presAssocID="{DEB85526-A29C-2D47-8AFB-B9EA86EDD177}" presName="textNode" presStyleLbl="bgShp" presStyleIdx="2" presStyleCnt="3"/>
      <dgm:spPr/>
    </dgm:pt>
    <dgm:pt modelId="{CFEF63E1-4B9C-6E4D-8413-AD0EB56FB278}" type="pres">
      <dgm:prSet presAssocID="{DEB85526-A29C-2D47-8AFB-B9EA86EDD177}" presName="compChildNode" presStyleCnt="0"/>
      <dgm:spPr/>
    </dgm:pt>
    <dgm:pt modelId="{71E7E43D-AAF0-C145-A383-85EE271EB718}" type="pres">
      <dgm:prSet presAssocID="{DEB85526-A29C-2D47-8AFB-B9EA86EDD177}" presName="theInnerList" presStyleCnt="0"/>
      <dgm:spPr/>
    </dgm:pt>
    <dgm:pt modelId="{38E1A635-F1B1-A242-BE4A-DADD34AD60FF}" type="pres">
      <dgm:prSet presAssocID="{357EA2D4-6A4E-6A4E-9869-58F872E86CBF}" presName="childNode" presStyleLbl="node1" presStyleIdx="2" presStyleCnt="3">
        <dgm:presLayoutVars>
          <dgm:bulletEnabled val="1"/>
        </dgm:presLayoutVars>
      </dgm:prSet>
      <dgm:spPr/>
    </dgm:pt>
  </dgm:ptLst>
  <dgm:cxnLst>
    <dgm:cxn modelId="{16A46005-E37B-6847-9A52-0EEB4815521E}" srcId="{DEB85526-A29C-2D47-8AFB-B9EA86EDD177}" destId="{357EA2D4-6A4E-6A4E-9869-58F872E86CBF}" srcOrd="0" destOrd="0" parTransId="{9794F0BA-BCE1-CB41-AEF6-F6F73BC2A334}" sibTransId="{E8ECF139-52E7-D244-917E-A574672C4E6F}"/>
    <dgm:cxn modelId="{F024190C-E2CA-874F-9B63-37274A976B11}" type="presOf" srcId="{404300EC-6BEC-9C4F-B8BC-718B438F0318}" destId="{B7FFB6DE-C664-9440-9596-251E74FF2E69}" srcOrd="0" destOrd="0" presId="urn:microsoft.com/office/officeart/2005/8/layout/lProcess2"/>
    <dgm:cxn modelId="{76F0042F-51E4-4146-ABEA-F96F9F4A3AF4}" srcId="{F9939175-7B8B-A044-8545-9FC6FD027471}" destId="{68E55782-D5C7-F045-9C9C-4EF549009D94}" srcOrd="1" destOrd="0" parTransId="{B6D26789-0847-5740-8A90-3F5207604663}" sibTransId="{63D35733-DF5C-874F-A589-8961F3C547CD}"/>
    <dgm:cxn modelId="{3713D531-AF73-BB4A-BA62-1A9FA95F2658}" srcId="{68E55782-D5C7-F045-9C9C-4EF549009D94}" destId="{404300EC-6BEC-9C4F-B8BC-718B438F0318}" srcOrd="0" destOrd="0" parTransId="{4600C447-3790-684C-AAEF-550FE0012283}" sibTransId="{92DFEAE5-2C50-404A-9F21-FFF345EBB64D}"/>
    <dgm:cxn modelId="{06013849-EC27-144F-91C2-D0E344260466}" type="presOf" srcId="{0B6CE952-8468-5847-A61F-9188FAA68F62}" destId="{C7D2DB4E-75D6-9B4C-9172-3BCE3275973B}" srcOrd="0" destOrd="0" presId="urn:microsoft.com/office/officeart/2005/8/layout/lProcess2"/>
    <dgm:cxn modelId="{CAB8CD6B-12ED-E54B-98A4-8683F08B9D14}" srcId="{0B6CE952-8468-5847-A61F-9188FAA68F62}" destId="{4F18CC8C-FD77-8248-91A4-59E7EBED85C2}" srcOrd="0" destOrd="0" parTransId="{C68B9A13-514B-1A47-B062-007AB99CD20E}" sibTransId="{0D973EE6-7E6F-8349-B8E0-A2AF33CEAC49}"/>
    <dgm:cxn modelId="{1A67DE76-1450-104F-BFBA-0DE4E735C877}" type="presOf" srcId="{68E55782-D5C7-F045-9C9C-4EF549009D94}" destId="{46736263-9C1B-B34F-BAE3-EE2264480AF7}" srcOrd="0" destOrd="0" presId="urn:microsoft.com/office/officeart/2005/8/layout/lProcess2"/>
    <dgm:cxn modelId="{979BF47A-4948-EF42-AFA2-8A819AA717E3}" type="presOf" srcId="{F9939175-7B8B-A044-8545-9FC6FD027471}" destId="{13319F34-2C36-B04F-A881-663921A56DC6}" srcOrd="0" destOrd="0" presId="urn:microsoft.com/office/officeart/2005/8/layout/lProcess2"/>
    <dgm:cxn modelId="{B232BCA9-D499-BC4A-BDD9-DFF7811D7ACC}" srcId="{F9939175-7B8B-A044-8545-9FC6FD027471}" destId="{0B6CE952-8468-5847-A61F-9188FAA68F62}" srcOrd="0" destOrd="0" parTransId="{152B4547-8149-BC41-89E0-A798814870DC}" sibTransId="{E8C0F2E5-C7EE-BF4E-A1A7-10743F0ACB76}"/>
    <dgm:cxn modelId="{EB13F5A9-B44E-E044-8283-B781CF63101B}" type="presOf" srcId="{68E55782-D5C7-F045-9C9C-4EF549009D94}" destId="{170C77E5-9D2E-0943-9CAE-DF38D754C163}" srcOrd="1" destOrd="0" presId="urn:microsoft.com/office/officeart/2005/8/layout/lProcess2"/>
    <dgm:cxn modelId="{7F9C1DAA-5E4E-2340-BEF6-142868FA33A0}" type="presOf" srcId="{DEB85526-A29C-2D47-8AFB-B9EA86EDD177}" destId="{7DC35266-9A5F-B345-A0DB-C9A8BF90F708}" srcOrd="1" destOrd="0" presId="urn:microsoft.com/office/officeart/2005/8/layout/lProcess2"/>
    <dgm:cxn modelId="{7EB9CCAB-7AA8-BF4F-B227-5585367DB00C}" type="presOf" srcId="{DEB85526-A29C-2D47-8AFB-B9EA86EDD177}" destId="{BD6AD5D4-0FD5-044C-B5D0-D67A7E98E2BB}" srcOrd="0" destOrd="0" presId="urn:microsoft.com/office/officeart/2005/8/layout/lProcess2"/>
    <dgm:cxn modelId="{648018C3-4945-F649-9258-F6B685A02613}" type="presOf" srcId="{4F18CC8C-FD77-8248-91A4-59E7EBED85C2}" destId="{FFCF2C7A-BAC5-B74E-8611-DAFEE85A797E}" srcOrd="0" destOrd="0" presId="urn:microsoft.com/office/officeart/2005/8/layout/lProcess2"/>
    <dgm:cxn modelId="{A01ACBC3-1340-8441-9E34-AAE833730592}" type="presOf" srcId="{357EA2D4-6A4E-6A4E-9869-58F872E86CBF}" destId="{38E1A635-F1B1-A242-BE4A-DADD34AD60FF}" srcOrd="0" destOrd="0" presId="urn:microsoft.com/office/officeart/2005/8/layout/lProcess2"/>
    <dgm:cxn modelId="{ACCBC0C9-F53E-6D4F-8D58-6F4BC75873F1}" srcId="{F9939175-7B8B-A044-8545-9FC6FD027471}" destId="{DEB85526-A29C-2D47-8AFB-B9EA86EDD177}" srcOrd="2" destOrd="0" parTransId="{8580917C-A61D-784B-84FC-833D6BF33806}" sibTransId="{FE07A9D9-11D5-6645-BED2-8970D5EB5F71}"/>
    <dgm:cxn modelId="{78DB6AD2-48CA-1244-A884-BDEBD1FAB180}" type="presOf" srcId="{0B6CE952-8468-5847-A61F-9188FAA68F62}" destId="{3CCE460B-41BD-3641-A15B-1953EF2086BB}" srcOrd="1" destOrd="0" presId="urn:microsoft.com/office/officeart/2005/8/layout/lProcess2"/>
    <dgm:cxn modelId="{42AE88AE-1C2B-0D45-8A94-59194460576C}" type="presParOf" srcId="{13319F34-2C36-B04F-A881-663921A56DC6}" destId="{AA2A5824-A4A6-F24E-B99F-7F220267CDAF}" srcOrd="0" destOrd="0" presId="urn:microsoft.com/office/officeart/2005/8/layout/lProcess2"/>
    <dgm:cxn modelId="{B75CEBD6-48CB-EC4A-96A8-22F6F6D977BC}" type="presParOf" srcId="{AA2A5824-A4A6-F24E-B99F-7F220267CDAF}" destId="{C7D2DB4E-75D6-9B4C-9172-3BCE3275973B}" srcOrd="0" destOrd="0" presId="urn:microsoft.com/office/officeart/2005/8/layout/lProcess2"/>
    <dgm:cxn modelId="{FDC396CD-64F6-D04E-9C8C-AD1571772325}" type="presParOf" srcId="{AA2A5824-A4A6-F24E-B99F-7F220267CDAF}" destId="{3CCE460B-41BD-3641-A15B-1953EF2086BB}" srcOrd="1" destOrd="0" presId="urn:microsoft.com/office/officeart/2005/8/layout/lProcess2"/>
    <dgm:cxn modelId="{6333FBE7-B531-2143-AC42-0203BD3DC480}" type="presParOf" srcId="{AA2A5824-A4A6-F24E-B99F-7F220267CDAF}" destId="{43C806B7-271A-2A41-9A70-E59DFDB1761B}" srcOrd="2" destOrd="0" presId="urn:microsoft.com/office/officeart/2005/8/layout/lProcess2"/>
    <dgm:cxn modelId="{F8C44BA2-5CA6-DA4A-A3EC-7B9C2B7C46E6}" type="presParOf" srcId="{43C806B7-271A-2A41-9A70-E59DFDB1761B}" destId="{53C50D03-F3E6-734F-B0DA-2D5AB854DDE2}" srcOrd="0" destOrd="0" presId="urn:microsoft.com/office/officeart/2005/8/layout/lProcess2"/>
    <dgm:cxn modelId="{EFDDDBA2-F55D-5A42-A568-A6E430EEDC5B}" type="presParOf" srcId="{53C50D03-F3E6-734F-B0DA-2D5AB854DDE2}" destId="{FFCF2C7A-BAC5-B74E-8611-DAFEE85A797E}" srcOrd="0" destOrd="0" presId="urn:microsoft.com/office/officeart/2005/8/layout/lProcess2"/>
    <dgm:cxn modelId="{1FCFEAB4-9AAF-E84F-9993-4C6B0BF99029}" type="presParOf" srcId="{13319F34-2C36-B04F-A881-663921A56DC6}" destId="{E4683720-6DE7-C046-92D7-C1B9F8D1390B}" srcOrd="1" destOrd="0" presId="urn:microsoft.com/office/officeart/2005/8/layout/lProcess2"/>
    <dgm:cxn modelId="{510CC8E5-78D6-4C48-9B27-37654AE7FC7F}" type="presParOf" srcId="{13319F34-2C36-B04F-A881-663921A56DC6}" destId="{D9945241-46E2-9148-B27F-5434F0A4ECED}" srcOrd="2" destOrd="0" presId="urn:microsoft.com/office/officeart/2005/8/layout/lProcess2"/>
    <dgm:cxn modelId="{B98631DB-F89F-4845-9240-CF932170CF57}" type="presParOf" srcId="{D9945241-46E2-9148-B27F-5434F0A4ECED}" destId="{46736263-9C1B-B34F-BAE3-EE2264480AF7}" srcOrd="0" destOrd="0" presId="urn:microsoft.com/office/officeart/2005/8/layout/lProcess2"/>
    <dgm:cxn modelId="{4B571DA1-674F-0E43-937F-47DB8BBF293F}" type="presParOf" srcId="{D9945241-46E2-9148-B27F-5434F0A4ECED}" destId="{170C77E5-9D2E-0943-9CAE-DF38D754C163}" srcOrd="1" destOrd="0" presId="urn:microsoft.com/office/officeart/2005/8/layout/lProcess2"/>
    <dgm:cxn modelId="{5759A40B-6CD5-8345-9F3E-1ABB35687D85}" type="presParOf" srcId="{D9945241-46E2-9148-B27F-5434F0A4ECED}" destId="{CDB2B394-B555-8144-945E-CABC2F26C16B}" srcOrd="2" destOrd="0" presId="urn:microsoft.com/office/officeart/2005/8/layout/lProcess2"/>
    <dgm:cxn modelId="{25190231-0644-9C47-9E9D-3CE7868E4096}" type="presParOf" srcId="{CDB2B394-B555-8144-945E-CABC2F26C16B}" destId="{F20B180E-D824-9547-8B56-50394D7196B1}" srcOrd="0" destOrd="0" presId="urn:microsoft.com/office/officeart/2005/8/layout/lProcess2"/>
    <dgm:cxn modelId="{637B5D5B-8AF6-CE49-8C20-574674F4134E}" type="presParOf" srcId="{F20B180E-D824-9547-8B56-50394D7196B1}" destId="{B7FFB6DE-C664-9440-9596-251E74FF2E69}" srcOrd="0" destOrd="0" presId="urn:microsoft.com/office/officeart/2005/8/layout/lProcess2"/>
    <dgm:cxn modelId="{42D57766-2F3F-694C-B8A4-CECD684BCBFC}" type="presParOf" srcId="{13319F34-2C36-B04F-A881-663921A56DC6}" destId="{2AFF846E-8440-7048-BD36-076C96884EEE}" srcOrd="3" destOrd="0" presId="urn:microsoft.com/office/officeart/2005/8/layout/lProcess2"/>
    <dgm:cxn modelId="{7D582B33-8426-294D-B9F2-1DF551B64D33}" type="presParOf" srcId="{13319F34-2C36-B04F-A881-663921A56DC6}" destId="{DC7600AF-8CD4-4F41-A99C-C90BB2E34D17}" srcOrd="4" destOrd="0" presId="urn:microsoft.com/office/officeart/2005/8/layout/lProcess2"/>
    <dgm:cxn modelId="{9C6AA695-697E-844A-8C61-B99ECD9CBF67}" type="presParOf" srcId="{DC7600AF-8CD4-4F41-A99C-C90BB2E34D17}" destId="{BD6AD5D4-0FD5-044C-B5D0-D67A7E98E2BB}" srcOrd="0" destOrd="0" presId="urn:microsoft.com/office/officeart/2005/8/layout/lProcess2"/>
    <dgm:cxn modelId="{6FB764AF-706B-6D45-8958-4A68BC597A50}" type="presParOf" srcId="{DC7600AF-8CD4-4F41-A99C-C90BB2E34D17}" destId="{7DC35266-9A5F-B345-A0DB-C9A8BF90F708}" srcOrd="1" destOrd="0" presId="urn:microsoft.com/office/officeart/2005/8/layout/lProcess2"/>
    <dgm:cxn modelId="{D70DD5B1-52B1-8A43-A2E9-62B5A28D9B8E}" type="presParOf" srcId="{DC7600AF-8CD4-4F41-A99C-C90BB2E34D17}" destId="{CFEF63E1-4B9C-6E4D-8413-AD0EB56FB278}" srcOrd="2" destOrd="0" presId="urn:microsoft.com/office/officeart/2005/8/layout/lProcess2"/>
    <dgm:cxn modelId="{D6C7F778-5BFA-8441-870E-68A6785537F9}" type="presParOf" srcId="{CFEF63E1-4B9C-6E4D-8413-AD0EB56FB278}" destId="{71E7E43D-AAF0-C145-A383-85EE271EB718}" srcOrd="0" destOrd="0" presId="urn:microsoft.com/office/officeart/2005/8/layout/lProcess2"/>
    <dgm:cxn modelId="{ECAC6055-D7C6-C949-AB62-ECE861CF326B}" type="presParOf" srcId="{71E7E43D-AAF0-C145-A383-85EE271EB718}" destId="{38E1A635-F1B1-A242-BE4A-DADD34AD60F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F78AA-4F0A-E942-8D7A-16EF48F04133}">
      <dsp:nvSpPr>
        <dsp:cNvPr id="0" name=""/>
        <dsp:cNvSpPr/>
      </dsp:nvSpPr>
      <dsp:spPr>
        <a:xfrm>
          <a:off x="150149" y="48968"/>
          <a:ext cx="7406640" cy="1022856"/>
        </a:xfrm>
        <a:prstGeom prst="rect">
          <a:avLst/>
        </a:prstGeom>
        <a:solidFill>
          <a:schemeClr val="accent2"/>
        </a:solidFill>
        <a:ln>
          <a:noFill/>
        </a:ln>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b" anchorCtr="0">
          <a:noAutofit/>
        </a:bodyPr>
        <a:lstStyle/>
        <a:p>
          <a:pPr marL="0" lvl="0" indent="0" algn="l" defTabSz="1555750" rtl="0">
            <a:lnSpc>
              <a:spcPct val="90000"/>
            </a:lnSpc>
            <a:spcBef>
              <a:spcPct val="0"/>
            </a:spcBef>
            <a:spcAft>
              <a:spcPct val="35000"/>
            </a:spcAft>
            <a:buNone/>
          </a:pPr>
          <a:r>
            <a:rPr lang="en-US" sz="3500" b="1" kern="1200" dirty="0">
              <a:solidFill>
                <a:schemeClr val="bg1"/>
              </a:solidFill>
            </a:rPr>
            <a:t>Design goals</a:t>
          </a:r>
          <a:endParaRPr lang="en-US" sz="3500" kern="1200" dirty="0">
            <a:solidFill>
              <a:schemeClr val="bg1"/>
            </a:solidFill>
          </a:endParaRPr>
        </a:p>
      </dsp:txBody>
      <dsp:txXfrm>
        <a:off x="150149" y="48968"/>
        <a:ext cx="7406640" cy="1022856"/>
      </dsp:txXfrm>
    </dsp:sp>
    <dsp:sp modelId="{1C1DEC84-9C5B-604D-84C4-60E85E655135}">
      <dsp:nvSpPr>
        <dsp:cNvPr id="0" name=""/>
        <dsp:cNvSpPr/>
      </dsp:nvSpPr>
      <dsp:spPr>
        <a:xfrm>
          <a:off x="123855"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A8DF3A5-F037-8E4C-8375-A2A9F05C7CD1}">
      <dsp:nvSpPr>
        <dsp:cNvPr id="0" name=""/>
        <dsp:cNvSpPr/>
      </dsp:nvSpPr>
      <dsp:spPr>
        <a:xfrm>
          <a:off x="1164899"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7235DC7-1949-BB4C-9443-1F1276F9E9A2}">
      <dsp:nvSpPr>
        <dsp:cNvPr id="0" name=""/>
        <dsp:cNvSpPr/>
      </dsp:nvSpPr>
      <dsp:spPr>
        <a:xfrm>
          <a:off x="2206767"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26BA5A9-25D4-8B46-998D-E2F8284A045A}">
      <dsp:nvSpPr>
        <dsp:cNvPr id="0" name=""/>
        <dsp:cNvSpPr/>
      </dsp:nvSpPr>
      <dsp:spPr>
        <a:xfrm>
          <a:off x="3247811"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E584223-C961-0C46-87F4-C620E88EF2E8}">
      <dsp:nvSpPr>
        <dsp:cNvPr id="0" name=""/>
        <dsp:cNvSpPr/>
      </dsp:nvSpPr>
      <dsp:spPr>
        <a:xfrm>
          <a:off x="4289679"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A2513BE-81D5-8347-94D4-DC189B384BD6}">
      <dsp:nvSpPr>
        <dsp:cNvPr id="0" name=""/>
        <dsp:cNvSpPr/>
      </dsp:nvSpPr>
      <dsp:spPr>
        <a:xfrm>
          <a:off x="5330723" y="1758961"/>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1563A79-4585-8444-8E00-23024449E160}">
      <dsp:nvSpPr>
        <dsp:cNvPr id="0" name=""/>
        <dsp:cNvSpPr/>
      </dsp:nvSpPr>
      <dsp:spPr>
        <a:xfrm>
          <a:off x="6476995" y="1371593"/>
          <a:ext cx="1733153" cy="1371600"/>
        </a:xfrm>
        <a:prstGeom prst="chevron">
          <a:avLst>
            <a:gd name="adj" fmla="val 7061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90BED3A-8A8E-D74F-9406-A285C54132BD}">
      <dsp:nvSpPr>
        <dsp:cNvPr id="0" name=""/>
        <dsp:cNvSpPr/>
      </dsp:nvSpPr>
      <dsp:spPr>
        <a:xfrm>
          <a:off x="150190" y="1201098"/>
          <a:ext cx="7502926" cy="1623239"/>
        </a:xfrm>
        <a:prstGeom prst="rect">
          <a:avLst/>
        </a:prstGeom>
        <a:solidFill>
          <a:schemeClr val="accent2"/>
        </a:solidFill>
        <a:ln w="9525" cap="flat" cmpd="sng" algn="ctr">
          <a:solidFill>
            <a:schemeClr val="accent1">
              <a:hueOff val="0"/>
              <a:satOff val="0"/>
              <a:lumOff val="0"/>
              <a:alphaOff val="0"/>
            </a:schemeClr>
          </a:solidFill>
          <a:prstDash val="solid"/>
        </a:ln>
        <a:effectLst>
          <a:outerShdw blurRad="50800" dist="38100" dir="2700000" algn="tl" rotWithShape="0">
            <a:srgbClr val="000000">
              <a:alpha val="43000"/>
            </a:srgbClr>
          </a:outerShdw>
        </a:effectLst>
        <a:scene3d>
          <a:camera prst="orthographicFront"/>
          <a:lightRig rig="contrasting" dir="t"/>
        </a:scene3d>
        <a:sp3d prstMaterial="dkEdge">
          <a:bevelT prst="slope"/>
          <a:bevelB w="165100" prst="coolSlan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800100" rtl="0">
            <a:lnSpc>
              <a:spcPct val="90000"/>
            </a:lnSpc>
            <a:spcBef>
              <a:spcPct val="0"/>
            </a:spcBef>
            <a:spcAft>
              <a:spcPct val="35000"/>
            </a:spcAft>
            <a:buFont typeface="+mj-lt"/>
            <a:buNone/>
          </a:pPr>
          <a:r>
            <a:rPr lang="en-US" sz="1800" b="0" kern="1200" dirty="0">
              <a:solidFill>
                <a:schemeClr val="bg1"/>
              </a:solidFill>
              <a:latin typeface="+mj-lt"/>
            </a:rPr>
            <a:t>All traffic from inside to outside, and vice versa, must pass through the firewall</a:t>
          </a:r>
        </a:p>
        <a:p>
          <a:pPr marL="0" lvl="0" indent="0" algn="l" defTabSz="800100" rtl="0">
            <a:lnSpc>
              <a:spcPct val="90000"/>
            </a:lnSpc>
            <a:spcBef>
              <a:spcPct val="0"/>
            </a:spcBef>
            <a:spcAft>
              <a:spcPct val="35000"/>
            </a:spcAft>
            <a:buNone/>
          </a:pPr>
          <a:r>
            <a:rPr lang="en-US" sz="1800" b="0" kern="1200" dirty="0">
              <a:solidFill>
                <a:schemeClr val="bg1"/>
              </a:solidFill>
              <a:latin typeface="+mj-lt"/>
            </a:rPr>
            <a:t>Only authorized traffic as defined by the local security policy will be allowed to pass</a:t>
          </a:r>
        </a:p>
        <a:p>
          <a:pPr marL="0" lvl="0" indent="0" algn="l" defTabSz="800100" rtl="0">
            <a:lnSpc>
              <a:spcPct val="90000"/>
            </a:lnSpc>
            <a:spcBef>
              <a:spcPct val="0"/>
            </a:spcBef>
            <a:spcAft>
              <a:spcPct val="35000"/>
            </a:spcAft>
            <a:buNone/>
          </a:pPr>
          <a:r>
            <a:rPr lang="en-US" sz="1800" b="0" kern="1200" dirty="0">
              <a:solidFill>
                <a:schemeClr val="bg1"/>
              </a:solidFill>
              <a:latin typeface="+mj-lt"/>
            </a:rPr>
            <a:t>The firewall itself is immune to penetration</a:t>
          </a:r>
        </a:p>
      </dsp:txBody>
      <dsp:txXfrm>
        <a:off x="150190" y="1201098"/>
        <a:ext cx="7502926" cy="1623239"/>
      </dsp:txXfrm>
    </dsp:sp>
    <dsp:sp modelId="{07F9588F-9EB3-E741-8885-CDA2FEF36DE1}">
      <dsp:nvSpPr>
        <dsp:cNvPr id="0" name=""/>
        <dsp:cNvSpPr/>
      </dsp:nvSpPr>
      <dsp:spPr>
        <a:xfrm>
          <a:off x="123855" y="3352392"/>
          <a:ext cx="7406640" cy="673330"/>
        </a:xfrm>
        <a:prstGeom prst="rect">
          <a:avLst/>
        </a:prstGeom>
        <a:solidFill>
          <a:schemeClr val="accent2"/>
        </a:solidFill>
        <a:ln>
          <a:noFill/>
        </a:ln>
        <a:effectLst/>
        <a:scene3d>
          <a:camera prst="orthographicFront"/>
          <a:lightRig rig="threePt" dir="t"/>
        </a:scene3d>
        <a:sp3d prstMaterial="dkEdge">
          <a:bevelT prst="slope"/>
          <a:bevelB w="165100" prst="coolSlant"/>
        </a:sp3d>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b" anchorCtr="0">
          <a:noAutofit/>
        </a:bodyPr>
        <a:lstStyle/>
        <a:p>
          <a:pPr marL="0" lvl="0" indent="0" algn="l" defTabSz="1289050" rtl="0">
            <a:lnSpc>
              <a:spcPct val="90000"/>
            </a:lnSpc>
            <a:spcBef>
              <a:spcPct val="0"/>
            </a:spcBef>
            <a:spcAft>
              <a:spcPct val="35000"/>
            </a:spcAft>
            <a:buNone/>
          </a:pPr>
          <a:endParaRPr lang="en-US" sz="2900" b="1" kern="1200" dirty="0">
            <a:solidFill>
              <a:schemeClr val="bg1"/>
            </a:solidFill>
          </a:endParaRPr>
        </a:p>
      </dsp:txBody>
      <dsp:txXfrm>
        <a:off x="123855" y="3352392"/>
        <a:ext cx="7406640" cy="673330"/>
      </dsp:txXfrm>
    </dsp:sp>
    <dsp:sp modelId="{AF025BF2-0141-C34A-8C86-0BD4F9F0C5E3}">
      <dsp:nvSpPr>
        <dsp:cNvPr id="0" name=""/>
        <dsp:cNvSpPr/>
      </dsp:nvSpPr>
      <dsp:spPr>
        <a:xfrm>
          <a:off x="123855"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2D0A897-69A3-2641-B153-81B19E477D6E}">
      <dsp:nvSpPr>
        <dsp:cNvPr id="0" name=""/>
        <dsp:cNvSpPr/>
      </dsp:nvSpPr>
      <dsp:spPr>
        <a:xfrm>
          <a:off x="1169014"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185987E-C74B-D84A-9B29-DB29AF855B16}">
      <dsp:nvSpPr>
        <dsp:cNvPr id="0" name=""/>
        <dsp:cNvSpPr/>
      </dsp:nvSpPr>
      <dsp:spPr>
        <a:xfrm>
          <a:off x="2214173"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B324266-514F-D343-8006-47637E25945D}">
      <dsp:nvSpPr>
        <dsp:cNvPr id="0" name=""/>
        <dsp:cNvSpPr/>
      </dsp:nvSpPr>
      <dsp:spPr>
        <a:xfrm>
          <a:off x="3259333"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3D90628-57E6-5047-ABE3-E85023B7BE99}">
      <dsp:nvSpPr>
        <dsp:cNvPr id="0" name=""/>
        <dsp:cNvSpPr/>
      </dsp:nvSpPr>
      <dsp:spPr>
        <a:xfrm>
          <a:off x="4304492"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48DAA55-B913-DC4E-ABF6-1961E9B665F4}">
      <dsp:nvSpPr>
        <dsp:cNvPr id="0" name=""/>
        <dsp:cNvSpPr/>
      </dsp:nvSpPr>
      <dsp:spPr>
        <a:xfrm>
          <a:off x="5349651"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C82763D-9AF5-8043-9C95-491A5A4DFE73}">
      <dsp:nvSpPr>
        <dsp:cNvPr id="0" name=""/>
        <dsp:cNvSpPr/>
      </dsp:nvSpPr>
      <dsp:spPr>
        <a:xfrm>
          <a:off x="6394810" y="4025723"/>
          <a:ext cx="987552" cy="164592"/>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D3B63-52AA-0F4D-B509-89B391844F76}">
      <dsp:nvSpPr>
        <dsp:cNvPr id="0" name=""/>
        <dsp:cNvSpPr/>
      </dsp:nvSpPr>
      <dsp:spPr>
        <a:xfrm>
          <a:off x="1873" y="0"/>
          <a:ext cx="1838734" cy="4368800"/>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IP address and protocol values</a:t>
          </a:r>
        </a:p>
      </dsp:txBody>
      <dsp:txXfrm>
        <a:off x="1873" y="0"/>
        <a:ext cx="1838734" cy="1310640"/>
      </dsp:txXfrm>
    </dsp:sp>
    <dsp:sp modelId="{233409E2-3517-7A4C-BEB5-5263C444841E}">
      <dsp:nvSpPr>
        <dsp:cNvPr id="0" name=""/>
        <dsp:cNvSpPr/>
      </dsp:nvSpPr>
      <dsp:spPr>
        <a:xfrm>
          <a:off x="185747" y="1311919"/>
          <a:ext cx="1470987" cy="1317252"/>
        </a:xfrm>
        <a:prstGeom prst="roundRect">
          <a:avLst>
            <a:gd name="adj" fmla="val 10000"/>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This type of filtering is used by </a:t>
          </a:r>
          <a:r>
            <a:rPr lang="en-US" sz="1200" b="1" kern="1200" dirty="0">
              <a:solidFill>
                <a:schemeClr val="bg1"/>
              </a:solidFill>
              <a:effectLst>
                <a:outerShdw blurRad="38100" dist="38100" dir="2700000" algn="tl">
                  <a:srgbClr val="000000">
                    <a:alpha val="43137"/>
                  </a:srgbClr>
                </a:outerShdw>
              </a:effectLst>
            </a:rPr>
            <a:t>packet filter and </a:t>
          </a:r>
          <a:r>
            <a:rPr lang="en-US" sz="1200" b="1" kern="1200" dirty="0" err="1">
              <a:solidFill>
                <a:schemeClr val="bg1"/>
              </a:solidFill>
              <a:effectLst>
                <a:outerShdw blurRad="38100" dist="38100" dir="2700000" algn="tl">
                  <a:srgbClr val="000000">
                    <a:alpha val="43137"/>
                  </a:srgbClr>
                </a:outerShdw>
              </a:effectLst>
            </a:rPr>
            <a:t>stateful</a:t>
          </a:r>
          <a:r>
            <a:rPr lang="en-US" sz="1200" b="1" kern="1200" dirty="0">
              <a:solidFill>
                <a:schemeClr val="bg1"/>
              </a:solidFill>
              <a:effectLst>
                <a:outerShdw blurRad="38100" dist="38100" dir="2700000" algn="tl">
                  <a:srgbClr val="000000">
                    <a:alpha val="43137"/>
                  </a:srgbClr>
                </a:outerShdw>
              </a:effectLst>
            </a:rPr>
            <a:t> inspection firewalls</a:t>
          </a:r>
        </a:p>
      </dsp:txBody>
      <dsp:txXfrm>
        <a:off x="224328" y="1350500"/>
        <a:ext cx="1393825" cy="1240090"/>
      </dsp:txXfrm>
    </dsp:sp>
    <dsp:sp modelId="{4577C2A4-77EB-034F-ACEE-CA8EB258F917}">
      <dsp:nvSpPr>
        <dsp:cNvPr id="0" name=""/>
        <dsp:cNvSpPr/>
      </dsp:nvSpPr>
      <dsp:spPr>
        <a:xfrm>
          <a:off x="185747" y="2831827"/>
          <a:ext cx="1470987" cy="1317252"/>
        </a:xfrm>
        <a:prstGeom prst="roundRect">
          <a:avLst>
            <a:gd name="adj" fmla="val 10000"/>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rPr>
            <a:t>Typically used to limit access to specific services</a:t>
          </a:r>
        </a:p>
      </dsp:txBody>
      <dsp:txXfrm>
        <a:off x="224328" y="2870408"/>
        <a:ext cx="1393825" cy="1240090"/>
      </dsp:txXfrm>
    </dsp:sp>
    <dsp:sp modelId="{69066A2D-01B8-BD48-83E0-6DECB12724EA}">
      <dsp:nvSpPr>
        <dsp:cNvPr id="0" name=""/>
        <dsp:cNvSpPr/>
      </dsp:nvSpPr>
      <dsp:spPr>
        <a:xfrm>
          <a:off x="1978513" y="0"/>
          <a:ext cx="1838734" cy="436880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Application protocol</a:t>
          </a:r>
          <a:endParaRPr lang="en-US" sz="2300" kern="1200" dirty="0"/>
        </a:p>
      </dsp:txBody>
      <dsp:txXfrm>
        <a:off x="1978513" y="0"/>
        <a:ext cx="1838734" cy="1310640"/>
      </dsp:txXfrm>
    </dsp:sp>
    <dsp:sp modelId="{F5203C34-B1E2-054E-B5B5-A3A3CB4C512C}">
      <dsp:nvSpPr>
        <dsp:cNvPr id="0" name=""/>
        <dsp:cNvSpPr/>
      </dsp:nvSpPr>
      <dsp:spPr>
        <a:xfrm>
          <a:off x="2162386" y="1310640"/>
          <a:ext cx="1470987" cy="2839720"/>
        </a:xfrm>
        <a:prstGeom prst="roundRect">
          <a:avLst>
            <a:gd name="adj" fmla="val 10000"/>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This type of filtering is used by an application-level gateway that relays and monitors the exchange of information for specific application protocols</a:t>
          </a:r>
        </a:p>
      </dsp:txBody>
      <dsp:txXfrm>
        <a:off x="2205470" y="1353724"/>
        <a:ext cx="1384819" cy="2753552"/>
      </dsp:txXfrm>
    </dsp:sp>
    <dsp:sp modelId="{5EF363CB-8B94-2443-BEF3-EF6DDD0821FD}">
      <dsp:nvSpPr>
        <dsp:cNvPr id="0" name=""/>
        <dsp:cNvSpPr/>
      </dsp:nvSpPr>
      <dsp:spPr>
        <a:xfrm>
          <a:off x="3955152" y="0"/>
          <a:ext cx="1838734" cy="4368800"/>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User identity</a:t>
          </a:r>
          <a:endParaRPr lang="en-US" sz="2300" kern="1200" dirty="0"/>
        </a:p>
      </dsp:txBody>
      <dsp:txXfrm>
        <a:off x="3955152" y="0"/>
        <a:ext cx="1838734" cy="1310640"/>
      </dsp:txXfrm>
    </dsp:sp>
    <dsp:sp modelId="{21407BB1-ACEF-CF4A-9F72-95F2944F9C99}">
      <dsp:nvSpPr>
        <dsp:cNvPr id="0" name=""/>
        <dsp:cNvSpPr/>
      </dsp:nvSpPr>
      <dsp:spPr>
        <a:xfrm>
          <a:off x="4139025" y="1310640"/>
          <a:ext cx="1470987" cy="2839720"/>
        </a:xfrm>
        <a:prstGeom prst="roundRect">
          <a:avLst>
            <a:gd name="adj" fmla="val 10000"/>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rPr>
            <a:t>Typically for inside users who identify themselves using some form of secure authentication technology</a:t>
          </a:r>
        </a:p>
      </dsp:txBody>
      <dsp:txXfrm>
        <a:off x="4182109" y="1353724"/>
        <a:ext cx="1384819" cy="2753552"/>
      </dsp:txXfrm>
    </dsp:sp>
    <dsp:sp modelId="{6E4984E4-D558-E841-A9CC-6760B3ECF2E1}">
      <dsp:nvSpPr>
        <dsp:cNvPr id="0" name=""/>
        <dsp:cNvSpPr/>
      </dsp:nvSpPr>
      <dsp:spPr>
        <a:xfrm>
          <a:off x="5931791" y="0"/>
          <a:ext cx="1838734" cy="4368800"/>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Network activity</a:t>
          </a:r>
          <a:endParaRPr lang="en-US" sz="2300" kern="1200" dirty="0"/>
        </a:p>
      </dsp:txBody>
      <dsp:txXfrm>
        <a:off x="5931791" y="0"/>
        <a:ext cx="1838734" cy="1310640"/>
      </dsp:txXfrm>
    </dsp:sp>
    <dsp:sp modelId="{6EC0DA58-F2F0-834F-854D-AFA80713B70B}">
      <dsp:nvSpPr>
        <dsp:cNvPr id="0" name=""/>
        <dsp:cNvSpPr/>
      </dsp:nvSpPr>
      <dsp:spPr>
        <a:xfrm>
          <a:off x="6115665" y="1310640"/>
          <a:ext cx="1470987" cy="2839720"/>
        </a:xfrm>
        <a:prstGeom prst="roundRect">
          <a:avLst>
            <a:gd name="adj" fmla="val 10000"/>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0000"/>
              </a:solidFill>
            </a:rPr>
            <a:t>Controls access based on considerations such as the time or request, rate of requests, or other activity patterns</a:t>
          </a:r>
        </a:p>
      </dsp:txBody>
      <dsp:txXfrm>
        <a:off x="6158749" y="1353724"/>
        <a:ext cx="1384819" cy="2753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38D06-2BC8-E34E-A0A3-A545334E51CB}">
      <dsp:nvSpPr>
        <dsp:cNvPr id="0" name=""/>
        <dsp:cNvSpPr/>
      </dsp:nvSpPr>
      <dsp:spPr>
        <a:xfrm>
          <a:off x="34638" y="-19695"/>
          <a:ext cx="2151974" cy="2268340"/>
        </a:xfrm>
        <a:prstGeom prst="up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50800" dist="38100" dir="2700000" algn="tl" rotWithShape="0">
            <a:schemeClr val="bg1">
              <a:alpha val="43000"/>
            </a:schemeClr>
          </a:outerShdw>
        </a:effectLst>
        <a:scene3d>
          <a:camera prst="orthographicFront"/>
          <a:lightRig rig="threePt" dir="t"/>
        </a:scene3d>
        <a:sp3d prstMaterial="metal">
          <a:bevelT w="152400" h="50800" prst="softRound"/>
        </a:sp3d>
      </dsp:spPr>
      <dsp:style>
        <a:lnRef idx="0">
          <a:scrgbClr r="0" g="0" b="0"/>
        </a:lnRef>
        <a:fillRef idx="3">
          <a:scrgbClr r="0" g="0" b="0"/>
        </a:fillRef>
        <a:effectRef idx="2">
          <a:scrgbClr r="0" g="0" b="0"/>
        </a:effectRef>
        <a:fontRef idx="minor">
          <a:schemeClr val="lt1"/>
        </a:fontRef>
      </dsp:style>
    </dsp:sp>
    <dsp:sp modelId="{694D615A-D47F-0B4A-A54E-BF0D6280097D}">
      <dsp:nvSpPr>
        <dsp:cNvPr id="0" name=""/>
        <dsp:cNvSpPr/>
      </dsp:nvSpPr>
      <dsp:spPr>
        <a:xfrm>
          <a:off x="2549982" y="-114205"/>
          <a:ext cx="4608576" cy="245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rtl="0">
            <a:lnSpc>
              <a:spcPct val="90000"/>
            </a:lnSpc>
            <a:spcBef>
              <a:spcPct val="0"/>
            </a:spcBef>
            <a:spcAft>
              <a:spcPct val="35000"/>
            </a:spcAft>
            <a:buNone/>
          </a:pPr>
          <a:r>
            <a:rPr lang="en-US" sz="2800" kern="1200" dirty="0">
              <a:solidFill>
                <a:schemeClr val="accent6">
                  <a:lumMod val="40000"/>
                  <a:lumOff val="60000"/>
                </a:schemeClr>
              </a:solidFill>
            </a:rPr>
            <a:t>Capabilities:</a:t>
          </a:r>
          <a:endParaRPr lang="en-US" sz="3600" kern="1200" dirty="0">
            <a:solidFill>
              <a:schemeClr val="accent6">
                <a:lumMod val="40000"/>
                <a:lumOff val="60000"/>
              </a:schemeClr>
            </a:solidFill>
          </a:endParaRPr>
        </a:p>
        <a:p>
          <a:pPr marL="171450" lvl="1" indent="-171450" algn="l" defTabSz="711200" rtl="0">
            <a:lnSpc>
              <a:spcPct val="90000"/>
            </a:lnSpc>
            <a:spcBef>
              <a:spcPct val="0"/>
            </a:spcBef>
            <a:spcAft>
              <a:spcPct val="15000"/>
            </a:spcAft>
            <a:buChar char="•"/>
          </a:pPr>
          <a:r>
            <a:rPr lang="en-US" sz="1600" b="1" kern="1200" dirty="0">
              <a:latin typeface="+mn-lt"/>
            </a:rPr>
            <a:t>Defines a single choke point</a:t>
          </a:r>
          <a:endParaRPr lang="en-US" sz="1600" kern="1200" dirty="0">
            <a:latin typeface="+mn-lt"/>
          </a:endParaRPr>
        </a:p>
        <a:p>
          <a:pPr marL="171450" lvl="1" indent="-171450" algn="l" defTabSz="711200" rtl="0">
            <a:lnSpc>
              <a:spcPct val="90000"/>
            </a:lnSpc>
            <a:spcBef>
              <a:spcPct val="0"/>
            </a:spcBef>
            <a:spcAft>
              <a:spcPct val="15000"/>
            </a:spcAft>
            <a:buChar char="•"/>
          </a:pPr>
          <a:r>
            <a:rPr lang="en-US" sz="1600" b="1" kern="1200" dirty="0">
              <a:latin typeface="+mn-lt"/>
            </a:rPr>
            <a:t>Provides a location for monitoring security events</a:t>
          </a:r>
          <a:endParaRPr lang="en-US" sz="1600" kern="1200" dirty="0">
            <a:latin typeface="+mn-lt"/>
          </a:endParaRPr>
        </a:p>
        <a:p>
          <a:pPr marL="171450" lvl="1" indent="-171450" algn="l" defTabSz="711200" rtl="0">
            <a:lnSpc>
              <a:spcPct val="90000"/>
            </a:lnSpc>
            <a:spcBef>
              <a:spcPct val="0"/>
            </a:spcBef>
            <a:spcAft>
              <a:spcPct val="15000"/>
            </a:spcAft>
            <a:buChar char="•"/>
          </a:pPr>
          <a:r>
            <a:rPr lang="en-US" sz="1600" b="1" kern="1200" dirty="0">
              <a:latin typeface="+mn-lt"/>
            </a:rPr>
            <a:t>Convenient platform for several Internet functions that are not security related</a:t>
          </a:r>
          <a:endParaRPr lang="en-US" sz="1600" kern="1200" dirty="0">
            <a:latin typeface="+mn-lt"/>
          </a:endParaRPr>
        </a:p>
        <a:p>
          <a:pPr marL="171450" lvl="1" indent="-171450" algn="l" defTabSz="711200" rtl="0">
            <a:lnSpc>
              <a:spcPct val="90000"/>
            </a:lnSpc>
            <a:spcBef>
              <a:spcPct val="0"/>
            </a:spcBef>
            <a:spcAft>
              <a:spcPct val="15000"/>
            </a:spcAft>
            <a:buChar char="•"/>
          </a:pPr>
          <a:r>
            <a:rPr lang="en-US" sz="1600" b="1" kern="1200" dirty="0">
              <a:latin typeface="+mn-lt"/>
            </a:rPr>
            <a:t>Can serve as the platform for IPSec</a:t>
          </a:r>
          <a:endParaRPr lang="en-US" sz="1600" kern="1200" dirty="0">
            <a:latin typeface="+mn-lt"/>
          </a:endParaRPr>
        </a:p>
      </dsp:txBody>
      <dsp:txXfrm>
        <a:off x="2549982" y="-114205"/>
        <a:ext cx="4608576" cy="2457360"/>
      </dsp:txXfrm>
    </dsp:sp>
    <dsp:sp modelId="{880788A9-BD7C-A741-82DB-60534BD9E767}">
      <dsp:nvSpPr>
        <dsp:cNvPr id="0" name=""/>
        <dsp:cNvSpPr/>
      </dsp:nvSpPr>
      <dsp:spPr>
        <a:xfrm>
          <a:off x="803567" y="2673948"/>
          <a:ext cx="2243577" cy="2205334"/>
        </a:xfrm>
        <a:prstGeom prst="downArrow">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bg1"/>
          </a:solidFill>
        </a:ln>
        <a:effectLst>
          <a:outerShdw blurRad="50800" dist="38100" dir="2700000" algn="tl" rotWithShape="0">
            <a:srgbClr val="000000">
              <a:alpha val="43000"/>
            </a:srgbClr>
          </a:outerShdw>
        </a:effectLst>
        <a:scene3d>
          <a:camera prst="orthographicFront"/>
          <a:lightRig rig="threePt" dir="t"/>
        </a:scene3d>
        <a:sp3d prstMaterial="metal">
          <a:bevelT w="152400" h="50800" prst="softRound"/>
        </a:sp3d>
      </dsp:spPr>
      <dsp:style>
        <a:lnRef idx="0">
          <a:scrgbClr r="0" g="0" b="0"/>
        </a:lnRef>
        <a:fillRef idx="3">
          <a:scrgbClr r="0" g="0" b="0"/>
        </a:fillRef>
        <a:effectRef idx="2">
          <a:scrgbClr r="0" g="0" b="0"/>
        </a:effectRef>
        <a:fontRef idx="minor">
          <a:schemeClr val="lt1"/>
        </a:fontRef>
      </dsp:style>
    </dsp:sp>
    <dsp:sp modelId="{B28C4838-0A62-2445-9959-1E0D100E9251}">
      <dsp:nvSpPr>
        <dsp:cNvPr id="0" name=""/>
        <dsp:cNvSpPr/>
      </dsp:nvSpPr>
      <dsp:spPr>
        <a:xfrm>
          <a:off x="3177678" y="2319523"/>
          <a:ext cx="5051921" cy="2914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marL="0" lvl="0" indent="0" algn="l" defTabSz="1244600" rtl="0">
            <a:lnSpc>
              <a:spcPct val="90000"/>
            </a:lnSpc>
            <a:spcBef>
              <a:spcPct val="0"/>
            </a:spcBef>
            <a:spcAft>
              <a:spcPct val="35000"/>
            </a:spcAft>
            <a:buNone/>
          </a:pPr>
          <a:r>
            <a:rPr lang="en-US" sz="2800" kern="1200" dirty="0">
              <a:solidFill>
                <a:schemeClr val="accent6">
                  <a:lumMod val="40000"/>
                  <a:lumOff val="60000"/>
                </a:schemeClr>
              </a:solidFill>
            </a:rPr>
            <a:t>Limitations:</a:t>
          </a:r>
        </a:p>
        <a:p>
          <a:pPr marL="171450" lvl="1" indent="-171450" algn="l" defTabSz="711200" rtl="0">
            <a:lnSpc>
              <a:spcPct val="90000"/>
            </a:lnSpc>
            <a:spcBef>
              <a:spcPct val="0"/>
            </a:spcBef>
            <a:spcAft>
              <a:spcPct val="15000"/>
            </a:spcAft>
            <a:buChar char="•"/>
          </a:pPr>
          <a:r>
            <a:rPr lang="en-US" sz="1600" b="1" kern="1200" dirty="0"/>
            <a:t>Cannot protect against attacks bypassing firewall</a:t>
          </a:r>
        </a:p>
        <a:p>
          <a:pPr marL="171450" lvl="1" indent="-171450" algn="l" defTabSz="711200" rtl="0">
            <a:lnSpc>
              <a:spcPct val="90000"/>
            </a:lnSpc>
            <a:spcBef>
              <a:spcPct val="0"/>
            </a:spcBef>
            <a:spcAft>
              <a:spcPct val="15000"/>
            </a:spcAft>
            <a:buChar char="•"/>
          </a:pPr>
          <a:r>
            <a:rPr lang="en-US" sz="1600" b="1" kern="1200" dirty="0"/>
            <a:t>May not protect fully against internal threats</a:t>
          </a:r>
        </a:p>
        <a:p>
          <a:pPr marL="171450" lvl="1" indent="-171450" algn="l" defTabSz="711200" rtl="0">
            <a:lnSpc>
              <a:spcPct val="90000"/>
            </a:lnSpc>
            <a:spcBef>
              <a:spcPct val="0"/>
            </a:spcBef>
            <a:spcAft>
              <a:spcPct val="15000"/>
            </a:spcAft>
            <a:buChar char="•"/>
          </a:pPr>
          <a:r>
            <a:rPr lang="en-US" sz="1600" b="1" kern="1200" dirty="0"/>
            <a:t>Improperly secured wireless LAN can be accessed from outside the organization</a:t>
          </a:r>
        </a:p>
        <a:p>
          <a:pPr marL="171450" lvl="1" indent="-171450" algn="l" defTabSz="711200" rtl="0">
            <a:lnSpc>
              <a:spcPct val="90000"/>
            </a:lnSpc>
            <a:spcBef>
              <a:spcPct val="0"/>
            </a:spcBef>
            <a:spcAft>
              <a:spcPct val="15000"/>
            </a:spcAft>
            <a:buChar char="•"/>
          </a:pPr>
          <a:r>
            <a:rPr lang="en-US" sz="1600" b="1" kern="1200" dirty="0"/>
            <a:t>Laptop, PDA, or portable storage device may be infected outside the corporate network then used internally</a:t>
          </a:r>
        </a:p>
      </dsp:txBody>
      <dsp:txXfrm>
        <a:off x="3177678" y="2319523"/>
        <a:ext cx="5051921" cy="29141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11180"/>
          <a:ext cx="7239000" cy="460800"/>
        </a:xfrm>
        <a:prstGeom prst="rect">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effectLst/>
            </a:rPr>
            <a:t>Filtering rules are based on information contained in a network packet</a:t>
          </a:r>
        </a:p>
      </dsp:txBody>
      <dsp:txXfrm>
        <a:off x="0" y="11180"/>
        <a:ext cx="7239000" cy="460800"/>
      </dsp:txXfrm>
    </dsp:sp>
    <dsp:sp modelId="{F43A4F69-133B-A849-99D7-8121D32013C5}">
      <dsp:nvSpPr>
        <dsp:cNvPr id="0" name=""/>
        <dsp:cNvSpPr/>
      </dsp:nvSpPr>
      <dsp:spPr>
        <a:xfrm>
          <a:off x="0" y="471980"/>
          <a:ext cx="7239000" cy="1625040"/>
        </a:xfrm>
        <a:prstGeom prst="rect">
          <a:avLst/>
        </a:prstGeom>
        <a:solidFill>
          <a:schemeClr val="accent5">
            <a:lumMod val="40000"/>
            <a:lumOff val="60000"/>
            <a:alpha val="90000"/>
          </a:schemeClr>
        </a:solidFill>
        <a:ln w="9525" cap="flat" cmpd="sng" algn="ctr">
          <a:solidFill>
            <a:schemeClr val="accent5">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field</a:t>
          </a:r>
        </a:p>
        <a:p>
          <a:pPr marL="171450" lvl="1" indent="-171450" algn="l" defTabSz="711200">
            <a:lnSpc>
              <a:spcPct val="90000"/>
            </a:lnSpc>
            <a:spcBef>
              <a:spcPct val="0"/>
            </a:spcBef>
            <a:spcAft>
              <a:spcPct val="15000"/>
            </a:spcAft>
            <a:buChar char="•"/>
          </a:pPr>
          <a:r>
            <a:rPr lang="en-US" sz="1600" kern="1200" dirty="0">
              <a:effectLst/>
            </a:rPr>
            <a:t>Interface</a:t>
          </a:r>
        </a:p>
      </dsp:txBody>
      <dsp:txXfrm>
        <a:off x="0" y="471980"/>
        <a:ext cx="7239000" cy="1625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8884E-25F0-8E45-87AD-FFCD76ECA1C4}">
      <dsp:nvSpPr>
        <dsp:cNvPr id="0" name=""/>
        <dsp:cNvSpPr/>
      </dsp:nvSpPr>
      <dsp:spPr>
        <a:xfrm>
          <a:off x="1787959" y="59461"/>
          <a:ext cx="5184576" cy="5184576"/>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FC93CCD-45E6-BD4E-A080-C49B7B85857D}">
      <dsp:nvSpPr>
        <dsp:cNvPr id="0" name=""/>
        <dsp:cNvSpPr/>
      </dsp:nvSpPr>
      <dsp:spPr>
        <a:xfrm>
          <a:off x="759274" y="1093898"/>
          <a:ext cx="3338701" cy="3244901"/>
        </a:xfrm>
        <a:prstGeom prst="roundRect">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rtl="0">
            <a:lnSpc>
              <a:spcPct val="90000"/>
            </a:lnSpc>
            <a:spcBef>
              <a:spcPct val="0"/>
            </a:spcBef>
            <a:spcAft>
              <a:spcPts val="1200"/>
            </a:spcAft>
            <a:buNone/>
          </a:pPr>
          <a:r>
            <a:rPr lang="en-US" sz="1600" b="1" kern="1200" dirty="0">
              <a:solidFill>
                <a:srgbClr val="000000"/>
              </a:solidFill>
            </a:rPr>
            <a:t>Tightens rules for TCP traffic by creating a directory of outbound TCP connections</a:t>
          </a:r>
          <a:endParaRPr lang="en-US" sz="1600" kern="1200" dirty="0">
            <a:solidFill>
              <a:srgbClr val="000000"/>
            </a:solidFill>
          </a:endParaRPr>
        </a:p>
        <a:p>
          <a:pPr marL="114300" lvl="1" indent="-114300" algn="l" defTabSz="622300" rtl="0">
            <a:lnSpc>
              <a:spcPct val="90000"/>
            </a:lnSpc>
            <a:spcBef>
              <a:spcPct val="0"/>
            </a:spcBef>
            <a:spcAft>
              <a:spcPts val="1200"/>
            </a:spcAft>
            <a:buChar char="•"/>
          </a:pPr>
          <a:r>
            <a:rPr lang="en-US" sz="1400" b="1" kern="1200" dirty="0">
              <a:solidFill>
                <a:srgbClr val="000000"/>
              </a:solidFill>
            </a:rPr>
            <a:t>There is an entry for each currently established connection</a:t>
          </a:r>
          <a:endParaRPr lang="en-US" sz="1400" kern="1200" dirty="0">
            <a:solidFill>
              <a:srgbClr val="000000"/>
            </a:solidFill>
          </a:endParaRPr>
        </a:p>
        <a:p>
          <a:pPr marL="114300" lvl="1" indent="-114300" algn="l" defTabSz="622300" rtl="0">
            <a:lnSpc>
              <a:spcPct val="90000"/>
            </a:lnSpc>
            <a:spcBef>
              <a:spcPct val="0"/>
            </a:spcBef>
            <a:spcAft>
              <a:spcPts val="1200"/>
            </a:spcAft>
            <a:buChar char="•"/>
          </a:pPr>
          <a:r>
            <a:rPr lang="en-US" sz="1400" b="1" kern="1200" dirty="0">
              <a:solidFill>
                <a:srgbClr val="000000"/>
              </a:solidFill>
            </a:rPr>
            <a:t>Packet filter allows incoming traffic to high numbered ports only for those packets that fit the profile of one of the entries in this directory</a:t>
          </a:r>
          <a:endParaRPr lang="en-US" sz="1400" kern="1200" dirty="0">
            <a:solidFill>
              <a:srgbClr val="000000"/>
            </a:solidFill>
          </a:endParaRPr>
        </a:p>
      </dsp:txBody>
      <dsp:txXfrm>
        <a:off x="917677" y="1252301"/>
        <a:ext cx="3021895" cy="2928095"/>
      </dsp:txXfrm>
    </dsp:sp>
    <dsp:sp modelId="{94C5E0A6-2ACD-614C-8942-2E2B0E6E0DBA}">
      <dsp:nvSpPr>
        <dsp:cNvPr id="0" name=""/>
        <dsp:cNvSpPr/>
      </dsp:nvSpPr>
      <dsp:spPr>
        <a:xfrm>
          <a:off x="4850250" y="1152131"/>
          <a:ext cx="3243647" cy="3125968"/>
        </a:xfrm>
        <a:prstGeom prst="roundRect">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711200" rtl="0">
            <a:lnSpc>
              <a:spcPct val="90000"/>
            </a:lnSpc>
            <a:spcBef>
              <a:spcPct val="0"/>
            </a:spcBef>
            <a:spcAft>
              <a:spcPts val="1200"/>
            </a:spcAft>
            <a:buNone/>
          </a:pPr>
          <a:r>
            <a:rPr lang="en-US" sz="1600" b="1" kern="1200" dirty="0">
              <a:solidFill>
                <a:srgbClr val="000000"/>
              </a:solidFill>
            </a:rPr>
            <a:t>Reviews packet information but also records information about TCP connections</a:t>
          </a:r>
          <a:endParaRPr lang="en-US" sz="1600" kern="1200" dirty="0">
            <a:solidFill>
              <a:srgbClr val="000000"/>
            </a:solidFill>
          </a:endParaRPr>
        </a:p>
        <a:p>
          <a:pPr marL="114300" lvl="1" indent="-114300" algn="l" defTabSz="622300" rtl="0">
            <a:lnSpc>
              <a:spcPct val="90000"/>
            </a:lnSpc>
            <a:spcBef>
              <a:spcPct val="0"/>
            </a:spcBef>
            <a:spcAft>
              <a:spcPts val="1200"/>
            </a:spcAft>
            <a:buChar char="•"/>
          </a:pPr>
          <a:r>
            <a:rPr lang="en-US" sz="1400" b="1" kern="1200" dirty="0">
              <a:solidFill>
                <a:srgbClr val="000000"/>
              </a:solidFill>
            </a:rPr>
            <a:t>Keeps track of TCP sequence numbers to prevent attacks that depend on the sequence number</a:t>
          </a:r>
        </a:p>
        <a:p>
          <a:pPr marL="114300" lvl="1" indent="-114300" algn="l" defTabSz="622300" rtl="0">
            <a:lnSpc>
              <a:spcPct val="90000"/>
            </a:lnSpc>
            <a:spcBef>
              <a:spcPct val="0"/>
            </a:spcBef>
            <a:spcAft>
              <a:spcPts val="1200"/>
            </a:spcAft>
            <a:buChar char="•"/>
          </a:pPr>
          <a:r>
            <a:rPr lang="en-US" sz="1400" b="1" kern="1200" dirty="0">
              <a:solidFill>
                <a:srgbClr val="000000"/>
              </a:solidFill>
            </a:rPr>
            <a:t>Inspects data for protocols like FTP, IM and SIPS commands</a:t>
          </a:r>
        </a:p>
      </dsp:txBody>
      <dsp:txXfrm>
        <a:off x="5002847" y="1304728"/>
        <a:ext cx="2938453" cy="2820774"/>
      </dsp:txXfrm>
    </dsp:sp>
    <dsp:sp modelId="{E2FA6206-43E2-9C4F-9C4A-69E3356DFFF0}">
      <dsp:nvSpPr>
        <dsp:cNvPr id="0" name=""/>
        <dsp:cNvSpPr/>
      </dsp:nvSpPr>
      <dsp:spPr>
        <a:xfrm>
          <a:off x="4274191" y="2057370"/>
          <a:ext cx="282269" cy="28226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287970" y="2071149"/>
        <a:ext cx="254711" cy="254711"/>
      </dsp:txXfrm>
    </dsp:sp>
    <dsp:sp modelId="{C2E21EDD-344F-DC49-916B-AA2A8594287A}">
      <dsp:nvSpPr>
        <dsp:cNvPr id="0" name=""/>
        <dsp:cNvSpPr/>
      </dsp:nvSpPr>
      <dsp:spPr>
        <a:xfrm flipV="1">
          <a:off x="4274197" y="2959316"/>
          <a:ext cx="367030" cy="37362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4292114" y="2977233"/>
        <a:ext cx="331196" cy="3377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038D4-9790-5948-8810-AD467ED2458B}">
      <dsp:nvSpPr>
        <dsp:cNvPr id="0" name=""/>
        <dsp:cNvSpPr/>
      </dsp:nvSpPr>
      <dsp:spPr>
        <a:xfrm>
          <a:off x="228577" y="0"/>
          <a:ext cx="3505233" cy="974615"/>
        </a:xfrm>
        <a:prstGeom prst="roundRect">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b="1" kern="1200" dirty="0">
              <a:solidFill>
                <a:srgbClr val="000000"/>
              </a:solidFill>
            </a:rPr>
            <a:t>Circuit level proxy</a:t>
          </a:r>
          <a:endParaRPr lang="en-US" sz="2800" kern="1200" dirty="0">
            <a:solidFill>
              <a:srgbClr val="000000"/>
            </a:solidFill>
          </a:endParaRPr>
        </a:p>
      </dsp:txBody>
      <dsp:txXfrm>
        <a:off x="276154" y="47577"/>
        <a:ext cx="3410079" cy="879461"/>
      </dsp:txXfrm>
    </dsp:sp>
    <dsp:sp modelId="{2BD3D853-2CC5-4E4E-AC3F-13C688B338D0}">
      <dsp:nvSpPr>
        <dsp:cNvPr id="0" name=""/>
        <dsp:cNvSpPr/>
      </dsp:nvSpPr>
      <dsp:spPr>
        <a:xfrm>
          <a:off x="0" y="1151492"/>
          <a:ext cx="8229600" cy="268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ts val="752"/>
            </a:spcAft>
            <a:buChar char="•"/>
          </a:pPr>
          <a:r>
            <a:rPr lang="en-US" sz="2100" b="0" kern="1200" dirty="0">
              <a:latin typeface="+mn-lt"/>
            </a:rPr>
            <a:t>Sets up two TCP connections, one between itself and a TCP user on an inner host and one on an outside host</a:t>
          </a:r>
        </a:p>
        <a:p>
          <a:pPr marL="228600" lvl="1" indent="-228600" algn="l" defTabSz="933450" rtl="0">
            <a:lnSpc>
              <a:spcPct val="90000"/>
            </a:lnSpc>
            <a:spcBef>
              <a:spcPct val="0"/>
            </a:spcBef>
            <a:spcAft>
              <a:spcPts val="752"/>
            </a:spcAft>
            <a:buChar char="•"/>
          </a:pPr>
          <a:r>
            <a:rPr lang="en-US" sz="2100" b="0" kern="1200" dirty="0">
              <a:latin typeface="+mn-lt"/>
            </a:rPr>
            <a:t>Relays TCP segments from one connection to the other without examining contents</a:t>
          </a:r>
        </a:p>
        <a:p>
          <a:pPr marL="228600" lvl="1" indent="-228600" algn="l" defTabSz="933450" rtl="0">
            <a:lnSpc>
              <a:spcPct val="90000"/>
            </a:lnSpc>
            <a:spcBef>
              <a:spcPct val="0"/>
            </a:spcBef>
            <a:spcAft>
              <a:spcPts val="752"/>
            </a:spcAft>
            <a:buChar char="•"/>
          </a:pPr>
          <a:r>
            <a:rPr lang="en-US" sz="2100" b="0" kern="1200" dirty="0">
              <a:latin typeface="+mn-lt"/>
            </a:rPr>
            <a:t>Security function consists of determining which connections will be allowed</a:t>
          </a:r>
        </a:p>
      </dsp:txBody>
      <dsp:txXfrm>
        <a:off x="0" y="1151492"/>
        <a:ext cx="8229600" cy="2684625"/>
      </dsp:txXfrm>
    </dsp:sp>
    <dsp:sp modelId="{680A8BD4-A2A2-1445-974B-A604BFA74D21}">
      <dsp:nvSpPr>
        <dsp:cNvPr id="0" name=""/>
        <dsp:cNvSpPr/>
      </dsp:nvSpPr>
      <dsp:spPr>
        <a:xfrm>
          <a:off x="368891" y="3528198"/>
          <a:ext cx="7467621" cy="1059733"/>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dirty="0">
              <a:solidFill>
                <a:schemeClr val="bg1"/>
              </a:solidFill>
            </a:rPr>
            <a:t>Typically used when inside users are trusted</a:t>
          </a:r>
          <a:endParaRPr lang="en-US" sz="2700" kern="1200" dirty="0">
            <a:solidFill>
              <a:schemeClr val="bg1"/>
            </a:solidFill>
          </a:endParaRPr>
        </a:p>
      </dsp:txBody>
      <dsp:txXfrm>
        <a:off x="420623" y="3579930"/>
        <a:ext cx="7364157" cy="956269"/>
      </dsp:txXfrm>
    </dsp:sp>
    <dsp:sp modelId="{49812E46-A3E8-5943-BDE1-B7EDEAAF5C2F}">
      <dsp:nvSpPr>
        <dsp:cNvPr id="0" name=""/>
        <dsp:cNvSpPr/>
      </dsp:nvSpPr>
      <dsp:spPr>
        <a:xfrm>
          <a:off x="0" y="4765833"/>
          <a:ext cx="8229600"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4290" rIns="192024" bIns="34290" numCol="1" spcCol="1270" anchor="t" anchorCtr="0">
          <a:noAutofit/>
        </a:bodyPr>
        <a:lstStyle/>
        <a:p>
          <a:pPr marL="228600" lvl="1" indent="-228600" algn="l" defTabSz="933450" rtl="0">
            <a:lnSpc>
              <a:spcPct val="90000"/>
            </a:lnSpc>
            <a:spcBef>
              <a:spcPct val="0"/>
            </a:spcBef>
            <a:spcAft>
              <a:spcPts val="752"/>
            </a:spcAft>
            <a:buChar char="•"/>
          </a:pPr>
          <a:r>
            <a:rPr lang="en-US" sz="2100" b="0" kern="1200" dirty="0">
              <a:latin typeface="+mn-lt"/>
            </a:rPr>
            <a:t>May use application-level gateway inbound and circuit-level gateway outbound</a:t>
          </a:r>
        </a:p>
        <a:p>
          <a:pPr marL="228600" lvl="1" indent="-228600" algn="l" defTabSz="933450" rtl="0">
            <a:lnSpc>
              <a:spcPct val="90000"/>
            </a:lnSpc>
            <a:spcBef>
              <a:spcPct val="0"/>
            </a:spcBef>
            <a:spcAft>
              <a:spcPts val="752"/>
            </a:spcAft>
            <a:buChar char="•"/>
          </a:pPr>
          <a:r>
            <a:rPr lang="en-US" sz="2100" b="0" kern="1200" dirty="0">
              <a:latin typeface="+mn-lt"/>
            </a:rPr>
            <a:t>Lower overheads </a:t>
          </a:r>
        </a:p>
      </dsp:txBody>
      <dsp:txXfrm>
        <a:off x="0" y="4765833"/>
        <a:ext cx="8229600" cy="1357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695DF-2B56-4E46-81C2-D5E3B37329A7}">
      <dsp:nvSpPr>
        <dsp:cNvPr id="0" name=""/>
        <dsp:cNvSpPr/>
      </dsp:nvSpPr>
      <dsp:spPr>
        <a:xfrm>
          <a:off x="437441" y="406526"/>
          <a:ext cx="3776472" cy="3776472"/>
        </a:xfrm>
        <a:prstGeom prst="pie">
          <a:avLst>
            <a:gd name="adj1" fmla="val 16200000"/>
            <a:gd name="adj2" fmla="val 180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rgbClr val="000000"/>
              </a:solidFill>
              <a:effectLst/>
              <a:latin typeface="+mj-lt"/>
            </a:rPr>
            <a:t>SOCKS server</a:t>
          </a:r>
        </a:p>
      </dsp:txBody>
      <dsp:txXfrm>
        <a:off x="2427732" y="1206779"/>
        <a:ext cx="1348740" cy="1123950"/>
      </dsp:txXfrm>
    </dsp:sp>
    <dsp:sp modelId="{1D5EE016-9D49-B349-AAC6-E27D3F667411}">
      <dsp:nvSpPr>
        <dsp:cNvPr id="0" name=""/>
        <dsp:cNvSpPr/>
      </dsp:nvSpPr>
      <dsp:spPr>
        <a:xfrm>
          <a:off x="381001" y="533394"/>
          <a:ext cx="3776472" cy="3776472"/>
        </a:xfrm>
        <a:prstGeom prst="pie">
          <a:avLst>
            <a:gd name="adj1" fmla="val 1800000"/>
            <a:gd name="adj2" fmla="val 900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solidFill>
                <a:srgbClr val="000000"/>
              </a:solidFill>
              <a:effectLst/>
              <a:latin typeface="+mj-lt"/>
            </a:rPr>
            <a:t>SOCKS client library</a:t>
          </a:r>
        </a:p>
      </dsp:txBody>
      <dsp:txXfrm>
        <a:off x="1280161" y="2983605"/>
        <a:ext cx="2023110" cy="989076"/>
      </dsp:txXfrm>
    </dsp:sp>
    <dsp:sp modelId="{763A31FD-2F52-3B4E-9516-F7DAA7030D86}">
      <dsp:nvSpPr>
        <dsp:cNvPr id="0" name=""/>
        <dsp:cNvSpPr/>
      </dsp:nvSpPr>
      <dsp:spPr>
        <a:xfrm>
          <a:off x="281886" y="406526"/>
          <a:ext cx="3776472" cy="3776472"/>
        </a:xfrm>
        <a:prstGeom prst="pie">
          <a:avLst>
            <a:gd name="adj1" fmla="val 9000000"/>
            <a:gd name="adj2" fmla="val 1620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solidFill>
                <a:srgbClr val="000000"/>
              </a:solidFill>
              <a:effectLst/>
              <a:latin typeface="+mj-lt"/>
            </a:rPr>
            <a:t>SOCKS-</a:t>
          </a:r>
          <a:r>
            <a:rPr lang="en-US" sz="1600" b="1" i="0" kern="1200" baseline="0" dirty="0" err="1">
              <a:solidFill>
                <a:srgbClr val="000000"/>
              </a:solidFill>
              <a:effectLst/>
              <a:latin typeface="+mj-lt"/>
            </a:rPr>
            <a:t>ified</a:t>
          </a:r>
          <a:r>
            <a:rPr lang="en-US" sz="1600" b="1" i="0" kern="1200" baseline="0" dirty="0">
              <a:solidFill>
                <a:srgbClr val="000000"/>
              </a:solidFill>
              <a:effectLst/>
              <a:latin typeface="+mj-lt"/>
            </a:rPr>
            <a:t> client applications</a:t>
          </a:r>
        </a:p>
      </dsp:txBody>
      <dsp:txXfrm>
        <a:off x="719327" y="1206779"/>
        <a:ext cx="1348740" cy="1123950"/>
      </dsp:txXfrm>
    </dsp:sp>
    <dsp:sp modelId="{9A295D6F-0776-3643-8F22-B6ED1E29021E}">
      <dsp:nvSpPr>
        <dsp:cNvPr id="0" name=""/>
        <dsp:cNvSpPr/>
      </dsp:nvSpPr>
      <dsp:spPr>
        <a:xfrm>
          <a:off x="203971" y="172745"/>
          <a:ext cx="4244035" cy="4244035"/>
        </a:xfrm>
        <a:prstGeom prst="circularArrow">
          <a:avLst>
            <a:gd name="adj1" fmla="val 5085"/>
            <a:gd name="adj2" fmla="val 327528"/>
            <a:gd name="adj3" fmla="val 1472472"/>
            <a:gd name="adj4" fmla="val 16199432"/>
            <a:gd name="adj5" fmla="val 5932"/>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CF524E1-9020-0A4E-A3EF-8EB024E2515E}">
      <dsp:nvSpPr>
        <dsp:cNvPr id="0" name=""/>
        <dsp:cNvSpPr/>
      </dsp:nvSpPr>
      <dsp:spPr>
        <a:xfrm>
          <a:off x="147219" y="299374"/>
          <a:ext cx="4244035" cy="4244035"/>
        </a:xfrm>
        <a:prstGeom prst="circularArrow">
          <a:avLst>
            <a:gd name="adj1" fmla="val 5085"/>
            <a:gd name="adj2" fmla="val 327528"/>
            <a:gd name="adj3" fmla="val 8671970"/>
            <a:gd name="adj4" fmla="val 1800502"/>
            <a:gd name="adj5" fmla="val 5932"/>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905C2F3-686C-7A42-8B3C-887B46EBE657}">
      <dsp:nvSpPr>
        <dsp:cNvPr id="0" name=""/>
        <dsp:cNvSpPr/>
      </dsp:nvSpPr>
      <dsp:spPr>
        <a:xfrm>
          <a:off x="47793" y="172745"/>
          <a:ext cx="4244035" cy="4244035"/>
        </a:xfrm>
        <a:prstGeom prst="circularArrow">
          <a:avLst>
            <a:gd name="adj1" fmla="val 5085"/>
            <a:gd name="adj2" fmla="val 327528"/>
            <a:gd name="adj3" fmla="val 15873039"/>
            <a:gd name="adj4" fmla="val 9000000"/>
            <a:gd name="adj5" fmla="val 5932"/>
          </a:avLst>
        </a:prstGeom>
        <a:solidFill>
          <a:schemeClr val="tx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1621C-40F9-2242-9E07-47B868528A4B}">
      <dsp:nvSpPr>
        <dsp:cNvPr id="0" name=""/>
        <dsp:cNvSpPr/>
      </dsp:nvSpPr>
      <dsp:spPr>
        <a:xfrm>
          <a:off x="1032" y="1025317"/>
          <a:ext cx="2013365" cy="2013365"/>
        </a:xfrm>
        <a:prstGeom prst="ellipse">
          <a:avLst/>
        </a:prstGeom>
        <a:solidFill>
          <a:schemeClr val="accent3">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solidFill>
                <a:schemeClr val="bg1"/>
              </a:solidFill>
              <a:effectLst/>
              <a:latin typeface="+mj-lt"/>
            </a:rPr>
            <a:t>Pattern matching</a:t>
          </a:r>
        </a:p>
      </dsp:txBody>
      <dsp:txXfrm>
        <a:off x="295882" y="1320167"/>
        <a:ext cx="1423665" cy="1423665"/>
      </dsp:txXfrm>
    </dsp:sp>
    <dsp:sp modelId="{2AFA1C34-9C9C-5F4E-BD76-AA2A429D8A35}">
      <dsp:nvSpPr>
        <dsp:cNvPr id="0" name=""/>
        <dsp:cNvSpPr/>
      </dsp:nvSpPr>
      <dsp:spPr>
        <a:xfrm>
          <a:off x="1611724" y="1025317"/>
          <a:ext cx="2013365" cy="2013365"/>
        </a:xfrm>
        <a:prstGeom prst="ellipse">
          <a:avLst/>
        </a:prstGeom>
        <a:solidFill>
          <a:schemeClr val="accent5">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err="1">
              <a:solidFill>
                <a:schemeClr val="bg1"/>
              </a:solidFill>
              <a:effectLst/>
              <a:latin typeface="+mj-lt"/>
            </a:rPr>
            <a:t>Stateful</a:t>
          </a:r>
          <a:r>
            <a:rPr lang="en-US" sz="2000" b="1" kern="1200" baseline="0" dirty="0">
              <a:solidFill>
                <a:schemeClr val="bg1"/>
              </a:solidFill>
              <a:effectLst/>
              <a:latin typeface="+mj-lt"/>
            </a:rPr>
            <a:t> matching</a:t>
          </a:r>
        </a:p>
      </dsp:txBody>
      <dsp:txXfrm>
        <a:off x="1906574" y="1320167"/>
        <a:ext cx="1423665" cy="1423665"/>
      </dsp:txXfrm>
    </dsp:sp>
    <dsp:sp modelId="{D9B31B60-4DAE-404A-AD0A-90713C885688}">
      <dsp:nvSpPr>
        <dsp:cNvPr id="0" name=""/>
        <dsp:cNvSpPr/>
      </dsp:nvSpPr>
      <dsp:spPr>
        <a:xfrm>
          <a:off x="3222417" y="1025317"/>
          <a:ext cx="2013365" cy="2013365"/>
        </a:xfrm>
        <a:prstGeom prst="ellipse">
          <a:avLst/>
        </a:prstGeom>
        <a:solidFill>
          <a:schemeClr val="accent1"/>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solidFill>
                <a:schemeClr val="bg1"/>
              </a:solidFill>
              <a:effectLst/>
              <a:latin typeface="+mj-lt"/>
            </a:rPr>
            <a:t>Protocol anomaly</a:t>
          </a:r>
        </a:p>
      </dsp:txBody>
      <dsp:txXfrm>
        <a:off x="3517267" y="1320167"/>
        <a:ext cx="1423665" cy="1423665"/>
      </dsp:txXfrm>
    </dsp:sp>
    <dsp:sp modelId="{D4660AD0-B920-D44D-9B51-7EBD4D38D3FC}">
      <dsp:nvSpPr>
        <dsp:cNvPr id="0" name=""/>
        <dsp:cNvSpPr/>
      </dsp:nvSpPr>
      <dsp:spPr>
        <a:xfrm>
          <a:off x="4833109" y="1025317"/>
          <a:ext cx="2013365" cy="2013365"/>
        </a:xfrm>
        <a:prstGeom prst="ellipse">
          <a:avLst/>
        </a:prstGeom>
        <a:solidFill>
          <a:schemeClr val="accent5">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solidFill>
                <a:schemeClr val="bg1"/>
              </a:solidFill>
              <a:effectLst/>
              <a:latin typeface="+mj-lt"/>
            </a:rPr>
            <a:t>Traffic anomaly</a:t>
          </a:r>
        </a:p>
      </dsp:txBody>
      <dsp:txXfrm>
        <a:off x="5127959" y="1320167"/>
        <a:ext cx="1423665" cy="1423665"/>
      </dsp:txXfrm>
    </dsp:sp>
    <dsp:sp modelId="{5F4430A6-EDA8-5C45-B705-F8A7084E98D5}">
      <dsp:nvSpPr>
        <dsp:cNvPr id="0" name=""/>
        <dsp:cNvSpPr/>
      </dsp:nvSpPr>
      <dsp:spPr>
        <a:xfrm>
          <a:off x="6443802" y="1025317"/>
          <a:ext cx="2013365" cy="2013365"/>
        </a:xfrm>
        <a:prstGeom prst="ellipse">
          <a:avLst/>
        </a:prstGeom>
        <a:solidFill>
          <a:schemeClr val="accent3">
            <a:lumMod val="75000"/>
          </a:schemeClr>
        </a:solidFill>
        <a:ln>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10802" tIns="25400" rIns="110802" bIns="25400" numCol="1" spcCol="1270" anchor="ctr" anchorCtr="0">
          <a:noAutofit/>
        </a:bodyPr>
        <a:lstStyle/>
        <a:p>
          <a:pPr marL="0" lvl="0" indent="0" algn="ctr" defTabSz="889000">
            <a:lnSpc>
              <a:spcPct val="90000"/>
            </a:lnSpc>
            <a:spcBef>
              <a:spcPct val="0"/>
            </a:spcBef>
            <a:spcAft>
              <a:spcPct val="35000"/>
            </a:spcAft>
            <a:buNone/>
          </a:pPr>
          <a:r>
            <a:rPr lang="en-US" sz="2000" b="1" kern="1200" baseline="0" dirty="0">
              <a:solidFill>
                <a:schemeClr val="bg1"/>
              </a:solidFill>
              <a:effectLst/>
              <a:latin typeface="+mj-lt"/>
            </a:rPr>
            <a:t>Statistical anomaly</a:t>
          </a:r>
        </a:p>
      </dsp:txBody>
      <dsp:txXfrm>
        <a:off x="6738652" y="1320167"/>
        <a:ext cx="1423665" cy="14236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2DB4E-75D6-9B4C-9172-3BCE3275973B}">
      <dsp:nvSpPr>
        <dsp:cNvPr id="0" name=""/>
        <dsp:cNvSpPr/>
      </dsp:nvSpPr>
      <dsp:spPr>
        <a:xfrm>
          <a:off x="539" y="0"/>
          <a:ext cx="1402705" cy="4894263"/>
        </a:xfrm>
        <a:prstGeom prst="roundRect">
          <a:avLst>
            <a:gd name="adj" fmla="val 10000"/>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ea typeface="+mn-ea"/>
            </a:rPr>
            <a:t>Drop</a:t>
          </a:r>
          <a:endParaRPr lang="en-US" sz="3300" kern="1200" dirty="0"/>
        </a:p>
      </dsp:txBody>
      <dsp:txXfrm>
        <a:off x="539" y="0"/>
        <a:ext cx="1402705" cy="1468278"/>
      </dsp:txXfrm>
    </dsp:sp>
    <dsp:sp modelId="{FFCF2C7A-BAC5-B74E-8611-DAFEE85A797E}">
      <dsp:nvSpPr>
        <dsp:cNvPr id="0" name=""/>
        <dsp:cNvSpPr/>
      </dsp:nvSpPr>
      <dsp:spPr>
        <a:xfrm>
          <a:off x="140810" y="1468278"/>
          <a:ext cx="1122164" cy="3181270"/>
        </a:xfrm>
        <a:prstGeom prst="roundRect">
          <a:avLst>
            <a:gd name="adj" fmla="val 10000"/>
          </a:avLst>
        </a:prstGeom>
        <a:solidFill>
          <a:schemeClr val="accent3">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1"/>
              </a:solidFill>
              <a:effectLst/>
              <a:ea typeface="+mn-ea"/>
            </a:rPr>
            <a:t>Snort rejects a packet based on the options defined in the rule and logs the result</a:t>
          </a:r>
        </a:p>
      </dsp:txBody>
      <dsp:txXfrm>
        <a:off x="173677" y="1501145"/>
        <a:ext cx="1056430" cy="3115536"/>
      </dsp:txXfrm>
    </dsp:sp>
    <dsp:sp modelId="{46736263-9C1B-B34F-BAE3-EE2264480AF7}">
      <dsp:nvSpPr>
        <dsp:cNvPr id="0" name=""/>
        <dsp:cNvSpPr/>
      </dsp:nvSpPr>
      <dsp:spPr>
        <a:xfrm>
          <a:off x="1508447" y="0"/>
          <a:ext cx="1402705" cy="4894263"/>
        </a:xfrm>
        <a:prstGeom prst="roundRect">
          <a:avLst>
            <a:gd name="adj" fmla="val 10000"/>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ea typeface="+mn-ea"/>
            </a:rPr>
            <a:t>Reject</a:t>
          </a:r>
        </a:p>
      </dsp:txBody>
      <dsp:txXfrm>
        <a:off x="1508447" y="0"/>
        <a:ext cx="1402705" cy="1468278"/>
      </dsp:txXfrm>
    </dsp:sp>
    <dsp:sp modelId="{B7FFB6DE-C664-9440-9596-251E74FF2E69}">
      <dsp:nvSpPr>
        <dsp:cNvPr id="0" name=""/>
        <dsp:cNvSpPr/>
      </dsp:nvSpPr>
      <dsp:spPr>
        <a:xfrm>
          <a:off x="1648717" y="1468278"/>
          <a:ext cx="1122164" cy="3181270"/>
        </a:xfrm>
        <a:prstGeom prst="roundRect">
          <a:avLst>
            <a:gd name="adj" fmla="val 10000"/>
          </a:avLst>
        </a:prstGeom>
        <a:solidFill>
          <a:schemeClr val="accent6">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1"/>
              </a:solidFill>
              <a:effectLst/>
              <a:ea typeface="+mn-ea"/>
            </a:rPr>
            <a:t>Packet is rejected and result is logged and an error message is returned</a:t>
          </a:r>
        </a:p>
      </dsp:txBody>
      <dsp:txXfrm>
        <a:off x="1681584" y="1501145"/>
        <a:ext cx="1056430" cy="3115536"/>
      </dsp:txXfrm>
    </dsp:sp>
    <dsp:sp modelId="{BD6AD5D4-0FD5-044C-B5D0-D67A7E98E2BB}">
      <dsp:nvSpPr>
        <dsp:cNvPr id="0" name=""/>
        <dsp:cNvSpPr/>
      </dsp:nvSpPr>
      <dsp:spPr>
        <a:xfrm>
          <a:off x="3016355" y="0"/>
          <a:ext cx="1402705" cy="4894263"/>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ea typeface="+mn-ea"/>
            </a:rPr>
            <a:t>Sdrop</a:t>
          </a:r>
          <a:endParaRPr lang="en-US" sz="3300" kern="1200" dirty="0">
            <a:ea typeface="+mn-ea"/>
          </a:endParaRPr>
        </a:p>
      </dsp:txBody>
      <dsp:txXfrm>
        <a:off x="3016355" y="0"/>
        <a:ext cx="1402705" cy="1468278"/>
      </dsp:txXfrm>
    </dsp:sp>
    <dsp:sp modelId="{38E1A635-F1B1-A242-BE4A-DADD34AD60FF}">
      <dsp:nvSpPr>
        <dsp:cNvPr id="0" name=""/>
        <dsp:cNvSpPr/>
      </dsp:nvSpPr>
      <dsp:spPr>
        <a:xfrm>
          <a:off x="3156625" y="1468278"/>
          <a:ext cx="1122164" cy="3181270"/>
        </a:xfrm>
        <a:prstGeom prst="roundRect">
          <a:avLst>
            <a:gd name="adj" fmla="val 10000"/>
          </a:avLst>
        </a:prstGeom>
        <a:solidFill>
          <a:schemeClr val="accent5">
            <a:lumMod val="40000"/>
            <a:lumOff val="6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bg1"/>
              </a:solidFill>
              <a:effectLst/>
              <a:ea typeface="+mn-ea"/>
            </a:rPr>
            <a:t>Packet is rejected but not logged</a:t>
          </a:r>
        </a:p>
      </dsp:txBody>
      <dsp:txXfrm>
        <a:off x="3189492" y="1501145"/>
        <a:ext cx="1056430" cy="3115536"/>
      </dsp:txXfrm>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CB9A57B6-678D-4943-9AEF-24E9B821E96F}" type="slidenum">
              <a:rPr lang="en-AU"/>
              <a:pPr>
                <a:defRPr/>
              </a:pPr>
              <a:t>‹#›</a:t>
            </a:fld>
            <a:endParaRPr lang="en-AU"/>
          </a:p>
        </p:txBody>
      </p:sp>
    </p:spTree>
    <p:extLst>
      <p:ext uri="{BB962C8B-B14F-4D97-AF65-F5344CB8AC3E}">
        <p14:creationId xmlns:p14="http://schemas.microsoft.com/office/powerpoint/2010/main" val="22415858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753A9054-2F55-0B44-96D5-2448AA8BB5B4}" type="slidenum">
              <a:rPr lang="en-AU"/>
              <a:pPr/>
              <a:t>2</a:t>
            </a:fld>
            <a:endParaRPr lang="en-AU"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652643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17</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t>
            </a:r>
            <a:r>
              <a:rPr lang="en-US" i="0" dirty="0"/>
              <a:t>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644284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b="1" dirty="0" err="1">
                <a:ea typeface="+mn-ea"/>
                <a:cs typeface="+mn-cs"/>
              </a:rPr>
              <a:t>stateful</a:t>
            </a:r>
            <a:r>
              <a:rPr lang="en-US" b="1" dirty="0">
                <a:ea typeface="+mn-ea"/>
                <a:cs typeface="+mn-cs"/>
              </a:rPr>
              <a:t> inspection packet firewall </a:t>
            </a:r>
            <a:r>
              <a:rPr lang="en-US" dirty="0">
                <a:ea typeface="+mn-ea"/>
                <a:cs typeface="+mn-cs"/>
              </a:rPr>
              <a:t>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19</a:t>
            </a:fld>
            <a:endParaRPr lang="en-AU"/>
          </a:p>
        </p:txBody>
      </p:sp>
    </p:spTree>
    <p:extLst>
      <p:ext uri="{BB962C8B-B14F-4D97-AF65-F5344CB8AC3E}">
        <p14:creationId xmlns:p14="http://schemas.microsoft.com/office/powerpoint/2010/main" val="2050747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20</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t>
            </a:r>
            <a:r>
              <a:rPr lang="en-US" b="1" dirty="0">
                <a:ea typeface="ＭＳ Ｐゴシック" pitchFamily="-110" charset="-128"/>
                <a:cs typeface="ＭＳ Ｐゴシック" pitchFamily="-110" charset="-128"/>
              </a:rPr>
              <a:t>application-level gateway, </a:t>
            </a:r>
            <a:r>
              <a:rPr lang="en-US" dirty="0">
                <a:ea typeface="ＭＳ Ｐゴシック" pitchFamily="-110" charset="-128"/>
                <a:cs typeface="ＭＳ Ｐゴシック" pitchFamily="-110" charset="-128"/>
              </a:rPr>
              <a:t>also called </a:t>
            </a:r>
            <a:r>
              <a:rPr lang="en-US" b="0" dirty="0">
                <a:ea typeface="ＭＳ Ｐゴシック" pitchFamily="-110" charset="-128"/>
                <a:cs typeface="ＭＳ Ｐゴシック" pitchFamily="-110" charset="-128"/>
              </a:rPr>
              <a:t>an application proxy , acts as a relay of</a:t>
            </a:r>
          </a:p>
          <a:p>
            <a:pPr eaLnBrk="1" hangingPunct="1"/>
            <a:r>
              <a:rPr lang="en-US" b="0"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47633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E6B68E0-397F-A049-A303-7DEEE245A6CB}" type="slidenum">
              <a:rPr lang="en-AU"/>
              <a:pPr/>
              <a:t>22</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fourth type of firewall is the </a:t>
            </a:r>
            <a:r>
              <a:rPr lang="en-US" b="1" dirty="0">
                <a:ea typeface="ＭＳ Ｐゴシック" pitchFamily="-110" charset="-128"/>
                <a:cs typeface="ＭＳ Ｐゴシック" pitchFamily="-110" charset="-128"/>
              </a:rPr>
              <a:t>circuit-level gateway </a:t>
            </a:r>
            <a:r>
              <a:rPr lang="en-US" b="0" dirty="0">
                <a:ea typeface="ＭＳ Ｐゴシック" pitchFamily="-110" charset="-128"/>
                <a:cs typeface="ＭＳ Ｐゴシック" pitchFamily="-110" charset="-128"/>
              </a:rPr>
              <a:t>or circuit-level proxy ( Figure 9.1e ).</a:t>
            </a:r>
          </a:p>
          <a:p>
            <a:pPr eaLnBrk="1" hangingPunct="1"/>
            <a:r>
              <a:rPr lang="en-US" b="0" dirty="0">
                <a:ea typeface="ＭＳ Ｐゴシック" pitchFamily="-110" charset="-128"/>
                <a:cs typeface="ＭＳ Ｐゴシック" pitchFamily="-110" charset="-128"/>
              </a:rPr>
              <a:t>This can be a stand-alone system or it can be a specialized function performed by an</a:t>
            </a:r>
          </a:p>
          <a:p>
            <a:pPr eaLnBrk="1" hangingPunct="1"/>
            <a:r>
              <a:rPr lang="en-US" b="0" dirty="0">
                <a:ea typeface="ＭＳ Ｐゴシック" pitchFamily="-110" charset="-128"/>
                <a:cs typeface="ＭＳ Ｐゴシック" pitchFamily="-110" charset="-128"/>
              </a:rPr>
              <a:t>application-level gateway for certain applications. As with an application gateway,</a:t>
            </a:r>
          </a:p>
          <a:p>
            <a:pPr eaLnBrk="1" hangingPunct="1"/>
            <a:r>
              <a:rPr lang="en-US" b="0" dirty="0">
                <a:ea typeface="ＭＳ Ｐゴシック" pitchFamily="-110" charset="-128"/>
                <a:cs typeface="ＭＳ Ｐゴシック" pitchFamily="-110" charset="-128"/>
              </a:rPr>
              <a:t>a circuit-level gateway does not permit an end-to-end TCP connection; rather,</a:t>
            </a:r>
          </a:p>
          <a:p>
            <a:pPr eaLnBrk="1" hangingPunct="1"/>
            <a:r>
              <a:rPr lang="en-US" b="0" dirty="0">
                <a:ea typeface="ＭＳ Ｐゴシック" pitchFamily="-110" charset="-128"/>
                <a:cs typeface="ＭＳ Ｐゴシック" pitchFamily="-110" charset="-128"/>
              </a:rPr>
              <a:t>the gateway sets up two TCP connections, one between itself and a TCP user on</a:t>
            </a:r>
          </a:p>
          <a:p>
            <a:pPr eaLnBrk="1" hangingPunct="1"/>
            <a:r>
              <a:rPr lang="en-US" b="0" dirty="0">
                <a:ea typeface="ＭＳ Ｐゴシック" pitchFamily="-110" charset="-128"/>
                <a:cs typeface="ＭＳ Ｐゴシック" pitchFamily="-110" charset="-128"/>
              </a:rPr>
              <a:t>an inner host and one between itself and a TCP user on an outside host. Once the</a:t>
            </a:r>
          </a:p>
          <a:p>
            <a:pPr eaLnBrk="1" hangingPunct="1"/>
            <a:r>
              <a:rPr lang="en-US" b="0" dirty="0">
                <a:ea typeface="ＭＳ Ｐゴシック" pitchFamily="-110" charset="-128"/>
                <a:cs typeface="ＭＳ Ｐゴシック" pitchFamily="-110" charset="-128"/>
              </a:rPr>
              <a:t>two connections are established, the gateway typically relays TCP segments from</a:t>
            </a:r>
          </a:p>
          <a:p>
            <a:pPr eaLnBrk="1" hangingPunct="1"/>
            <a:r>
              <a:rPr lang="en-US" b="0" dirty="0">
                <a:ea typeface="ＭＳ Ｐゴシック" pitchFamily="-110" charset="-128"/>
                <a:cs typeface="ＭＳ Ｐゴシック" pitchFamily="-110" charset="-128"/>
              </a:rPr>
              <a:t>one connection to the other without examining the contents. The security function</a:t>
            </a:r>
          </a:p>
          <a:p>
            <a:pPr eaLnBrk="1" hangingPunct="1"/>
            <a:r>
              <a:rPr lang="en-US" b="0" dirty="0">
                <a:ea typeface="ＭＳ Ｐゴシック" pitchFamily="-110" charset="-128"/>
                <a:cs typeface="ＭＳ Ｐゴシック" pitchFamily="-110" charset="-128"/>
              </a:rPr>
              <a:t>consists of determining which connections will be allowed.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typical use of circuit-level gateways is a situation in which the system</a:t>
            </a:r>
          </a:p>
          <a:p>
            <a:pPr eaLnBrk="1" hangingPunct="1"/>
            <a:r>
              <a:rPr lang="en-US" b="0" dirty="0">
                <a:ea typeface="ＭＳ Ｐゴシック" pitchFamily="-110" charset="-128"/>
                <a:cs typeface="ＭＳ Ｐゴシック" pitchFamily="-110" charset="-128"/>
              </a:rPr>
              <a:t>administrator trusts the internal users. The gateway can be configured to support</a:t>
            </a:r>
          </a:p>
          <a:p>
            <a:pPr eaLnBrk="1" hangingPunct="1"/>
            <a:r>
              <a:rPr lang="en-US" b="0" dirty="0">
                <a:ea typeface="ＭＳ Ｐゴシック" pitchFamily="-110" charset="-128"/>
                <a:cs typeface="ＭＳ Ｐゴシック" pitchFamily="-110" charset="-128"/>
              </a:rPr>
              <a:t>application-level or proxy service on inbound connections and circuit-level functions</a:t>
            </a:r>
          </a:p>
          <a:p>
            <a:pPr eaLnBrk="1" hangingPunct="1"/>
            <a:r>
              <a:rPr lang="en-US" b="0" dirty="0">
                <a:ea typeface="ＭＳ Ｐゴシック" pitchFamily="-110" charset="-128"/>
                <a:cs typeface="ＭＳ Ｐゴシック" pitchFamily="-110" charset="-128"/>
              </a:rPr>
              <a:t>for outbound connections. In this configuration, the gateway can incur the processing</a:t>
            </a:r>
          </a:p>
          <a:p>
            <a:pPr eaLnBrk="1" hangingPunct="1"/>
            <a:r>
              <a:rPr lang="en-US" b="0" dirty="0">
                <a:ea typeface="ＭＳ Ｐゴシック" pitchFamily="-110" charset="-128"/>
                <a:cs typeface="ＭＳ Ｐゴシック" pitchFamily="-110" charset="-128"/>
              </a:rPr>
              <a:t>overhead of examining incoming application data for forbidden functions but</a:t>
            </a:r>
          </a:p>
          <a:p>
            <a:pPr eaLnBrk="1" hangingPunct="1"/>
            <a:r>
              <a:rPr lang="en-US" b="0" dirty="0">
                <a:ea typeface="ＭＳ Ｐゴシック" pitchFamily="-110" charset="-128"/>
                <a:cs typeface="ＭＳ Ｐゴシック" pitchFamily="-110" charset="-128"/>
              </a:rPr>
              <a:t>does not incur that overhead on outgoing data.</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949597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2DCA1D3-5C8D-354E-A949-3B3E899CB424}" type="slidenum">
              <a:rPr lang="en-AU"/>
              <a:pPr/>
              <a:t>24</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example of a circuit-level gateway implementation is the SOCKS package</a:t>
            </a:r>
          </a:p>
          <a:p>
            <a:pPr eaLnBrk="1" hangingPunct="1"/>
            <a:r>
              <a:rPr lang="en-US" dirty="0">
                <a:ea typeface="ＭＳ Ｐゴシック" pitchFamily="-110" charset="-128"/>
                <a:cs typeface="ＭＳ Ｐゴシック" pitchFamily="-110" charset="-128"/>
              </a:rPr>
              <a:t>[KOBL92]; version 5 of SOCKS is specified in RFC 1928. The RFC defines SOCKS</a:t>
            </a:r>
          </a:p>
          <a:p>
            <a:pPr eaLnBrk="1" hangingPunct="1"/>
            <a:r>
              <a:rPr lang="en-US" dirty="0">
                <a:ea typeface="ＭＳ Ｐゴシック" pitchFamily="-110" charset="-128"/>
                <a:cs typeface="ＭＳ Ｐゴシック" pitchFamily="-110" charset="-128"/>
              </a:rPr>
              <a:t>in the following fashion: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protocol described here is designed to provide a framework for client-server</a:t>
            </a:r>
          </a:p>
          <a:p>
            <a:pPr eaLnBrk="1" hangingPunct="1"/>
            <a:r>
              <a:rPr lang="en-US" dirty="0">
                <a:ea typeface="ＭＳ Ｐゴシック" pitchFamily="-110" charset="-128"/>
                <a:cs typeface="ＭＳ Ｐゴシック" pitchFamily="-110" charset="-128"/>
              </a:rPr>
              <a:t>applications in both the TCP and UDP domains to conveniently and</a:t>
            </a:r>
          </a:p>
          <a:p>
            <a:pPr eaLnBrk="1" hangingPunct="1"/>
            <a:r>
              <a:rPr lang="en-US" dirty="0">
                <a:ea typeface="ＭＳ Ｐゴシック" pitchFamily="-110" charset="-128"/>
                <a:cs typeface="ＭＳ Ｐゴシック" pitchFamily="-110" charset="-128"/>
              </a:rPr>
              <a:t>securely use the services of a network firewall. The protocol is conceptually</a:t>
            </a:r>
          </a:p>
          <a:p>
            <a:pPr eaLnBrk="1" hangingPunct="1"/>
            <a:r>
              <a:rPr lang="en-US" dirty="0">
                <a:ea typeface="ＭＳ Ｐゴシック" pitchFamily="-110" charset="-128"/>
                <a:cs typeface="ＭＳ Ｐゴシック" pitchFamily="-110" charset="-128"/>
              </a:rPr>
              <a:t>a “shim-layer” between the application layer and the transport layer, and as</a:t>
            </a:r>
          </a:p>
          <a:p>
            <a:pPr eaLnBrk="1" hangingPunct="1"/>
            <a:r>
              <a:rPr lang="en-US" dirty="0">
                <a:ea typeface="ＭＳ Ｐゴシック" pitchFamily="-110" charset="-128"/>
                <a:cs typeface="ＭＳ Ｐゴシック" pitchFamily="-110" charset="-128"/>
              </a:rPr>
              <a:t>such does not provide network-layer gateway services, such as forwarding of</a:t>
            </a:r>
          </a:p>
          <a:p>
            <a:pPr eaLnBrk="1" hangingPunct="1"/>
            <a:r>
              <a:rPr lang="en-US" dirty="0">
                <a:ea typeface="ＭＳ Ｐゴシック" pitchFamily="-110" charset="-128"/>
                <a:cs typeface="ＭＳ Ｐゴシック" pitchFamily="-110" charset="-128"/>
              </a:rPr>
              <a:t>ICMP messages.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SOCKS consists of the following components: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SOCKS server, which often runs on a UNIX-based firewall. SOCKS is</a:t>
            </a:r>
          </a:p>
          <a:p>
            <a:pPr eaLnBrk="1" hangingPunct="1"/>
            <a:r>
              <a:rPr lang="en-US" dirty="0">
                <a:ea typeface="ＭＳ Ｐゴシック" pitchFamily="-110" charset="-128"/>
                <a:cs typeface="ＭＳ Ｐゴシック" pitchFamily="-110" charset="-128"/>
              </a:rPr>
              <a:t>also implemented on Windows systems.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SOCKS client library, which runs on internal hosts protected by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SOCKS-</a:t>
            </a:r>
            <a:r>
              <a:rPr lang="en-US" dirty="0" err="1">
                <a:ea typeface="ＭＳ Ｐゴシック" pitchFamily="-110" charset="-128"/>
                <a:cs typeface="ＭＳ Ｐゴシック" pitchFamily="-110" charset="-128"/>
              </a:rPr>
              <a:t>ified</a:t>
            </a:r>
            <a:r>
              <a:rPr lang="en-US" dirty="0">
                <a:ea typeface="ＭＳ Ｐゴシック" pitchFamily="-110" charset="-128"/>
                <a:cs typeface="ＭＳ Ｐゴシック" pitchFamily="-110" charset="-128"/>
              </a:rPr>
              <a:t> versions of several standard client programs such as FTP and</a:t>
            </a:r>
          </a:p>
          <a:p>
            <a:pPr eaLnBrk="1" hangingPunct="1"/>
            <a:r>
              <a:rPr lang="en-US" dirty="0">
                <a:ea typeface="ＭＳ Ｐゴシック" pitchFamily="-110" charset="-128"/>
                <a:cs typeface="ＭＳ Ｐゴシック" pitchFamily="-110" charset="-128"/>
              </a:rPr>
              <a:t>TELNET. The implementation of the SOCKS protocol typically involves</a:t>
            </a:r>
          </a:p>
          <a:p>
            <a:pPr eaLnBrk="1" hangingPunct="1"/>
            <a:r>
              <a:rPr lang="en-US" dirty="0">
                <a:ea typeface="ＭＳ Ｐゴシック" pitchFamily="-110" charset="-128"/>
                <a:cs typeface="ＭＳ Ｐゴシック" pitchFamily="-110" charset="-128"/>
              </a:rPr>
              <a:t>either the recompilation or relinking of TCP-based client applications, or the</a:t>
            </a:r>
          </a:p>
          <a:p>
            <a:pPr eaLnBrk="1" hangingPunct="1"/>
            <a:r>
              <a:rPr lang="en-US" dirty="0">
                <a:ea typeface="ＭＳ Ｐゴシック" pitchFamily="-110" charset="-128"/>
                <a:cs typeface="ＭＳ Ｐゴシック" pitchFamily="-110" charset="-128"/>
              </a:rPr>
              <a:t>use of alternate dynamically loaded libraries, to use the appropriate encapsulation</a:t>
            </a:r>
          </a:p>
          <a:p>
            <a:pPr eaLnBrk="1" hangingPunct="1"/>
            <a:r>
              <a:rPr lang="en-US" dirty="0">
                <a:ea typeface="ＭＳ Ｐゴシック" pitchFamily="-110" charset="-128"/>
                <a:cs typeface="ＭＳ Ｐゴシック" pitchFamily="-110" charset="-128"/>
              </a:rPr>
              <a:t>routines in the SOCKS library.</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a TCP-based client wishes to establish a connection to an object that is</a:t>
            </a:r>
          </a:p>
          <a:p>
            <a:pPr eaLnBrk="1" hangingPunct="1"/>
            <a:r>
              <a:rPr lang="en-US" dirty="0">
                <a:ea typeface="ＭＳ Ｐゴシック" pitchFamily="-110" charset="-128"/>
                <a:cs typeface="ＭＳ Ｐゴシック" pitchFamily="-110" charset="-128"/>
              </a:rPr>
              <a:t>reachable only via a firewall (such determination is left up to the implementation),</a:t>
            </a:r>
          </a:p>
          <a:p>
            <a:pPr eaLnBrk="1" hangingPunct="1"/>
            <a:r>
              <a:rPr lang="en-US" dirty="0">
                <a:ea typeface="ＭＳ Ｐゴシック" pitchFamily="-110" charset="-128"/>
                <a:cs typeface="ＭＳ Ｐゴシック" pitchFamily="-110" charset="-128"/>
              </a:rPr>
              <a:t>it must open a TCP connection to the appropriate SOCKS port on the SOCKS</a:t>
            </a:r>
          </a:p>
          <a:p>
            <a:pPr eaLnBrk="1" hangingPunct="1"/>
            <a:r>
              <a:rPr lang="en-US" dirty="0">
                <a:ea typeface="ＭＳ Ｐゴシック" pitchFamily="-110" charset="-128"/>
                <a:cs typeface="ＭＳ Ｐゴシック" pitchFamily="-110" charset="-128"/>
              </a:rPr>
              <a:t>server system. The SOCKS service is located on TCP port 1080. If the connection</a:t>
            </a:r>
          </a:p>
          <a:p>
            <a:pPr eaLnBrk="1" hangingPunct="1"/>
            <a:r>
              <a:rPr lang="en-US" dirty="0">
                <a:ea typeface="ＭＳ Ｐゴシック" pitchFamily="-110" charset="-128"/>
                <a:cs typeface="ＭＳ Ｐゴシック" pitchFamily="-110" charset="-128"/>
              </a:rPr>
              <a:t>request succeeds, the client enters a negotiation for the authentication method to</a:t>
            </a:r>
          </a:p>
          <a:p>
            <a:pPr eaLnBrk="1" hangingPunct="1"/>
            <a:r>
              <a:rPr lang="en-US" dirty="0">
                <a:ea typeface="ＭＳ Ｐゴシック" pitchFamily="-110" charset="-128"/>
                <a:cs typeface="ＭＳ Ｐゴシック" pitchFamily="-110" charset="-128"/>
              </a:rPr>
              <a:t>be used, authenticates with the chosen method, and then sends a relay request. The</a:t>
            </a:r>
          </a:p>
          <a:p>
            <a:pPr eaLnBrk="1" hangingPunct="1"/>
            <a:r>
              <a:rPr lang="en-US" dirty="0">
                <a:ea typeface="ＭＳ Ｐゴシック" pitchFamily="-110" charset="-128"/>
                <a:cs typeface="ＭＳ Ｐゴシック" pitchFamily="-110" charset="-128"/>
              </a:rPr>
              <a:t>SOCKS server evaluates the request and either establishes the appropriate connection</a:t>
            </a:r>
          </a:p>
          <a:p>
            <a:pPr eaLnBrk="1" hangingPunct="1"/>
            <a:r>
              <a:rPr lang="en-US" dirty="0">
                <a:ea typeface="ＭＳ Ｐゴシック" pitchFamily="-110" charset="-128"/>
                <a:cs typeface="ＭＳ Ｐゴシック" pitchFamily="-110" charset="-128"/>
              </a:rPr>
              <a:t>or denies it. UDP exchanges are handled in a similar fashion. In essence, a TCP</a:t>
            </a:r>
          </a:p>
          <a:p>
            <a:pPr eaLnBrk="1" hangingPunct="1"/>
            <a:r>
              <a:rPr lang="en-US" dirty="0">
                <a:ea typeface="ＭＳ Ｐゴシック" pitchFamily="-110" charset="-128"/>
                <a:cs typeface="ＭＳ Ｐゴシック" pitchFamily="-110" charset="-128"/>
              </a:rPr>
              <a:t>connection is opened to authenticate a user to send and receive UDP segments, and</a:t>
            </a:r>
          </a:p>
          <a:p>
            <a:pPr eaLnBrk="1" hangingPunct="1"/>
            <a:r>
              <a:rPr lang="en-US" dirty="0">
                <a:ea typeface="ＭＳ Ｐゴシック" pitchFamily="-110" charset="-128"/>
                <a:cs typeface="ＭＳ Ｐゴシック" pitchFamily="-110" charset="-128"/>
              </a:rPr>
              <a:t>the UDP segments are forwarded as long as the TCP connection is open.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480299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25</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57443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26</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Modification of system resources</a:t>
            </a:r>
            <a:r>
              <a:rPr lang="en-US" b="0" dirty="0">
                <a:ea typeface="ＭＳ Ｐゴシック" pitchFamily="-110" charset="-128"/>
                <a:cs typeface="ＭＳ Ｐゴシック" pitchFamily="-110" charset="-128"/>
              </a:rPr>
              <a:t>: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Privilege-escalation exploits</a:t>
            </a:r>
            <a:r>
              <a:rPr lang="en-US" b="0" dirty="0">
                <a:ea typeface="ＭＳ Ｐゴシック" pitchFamily="-110" charset="-128"/>
                <a:cs typeface="ＭＳ Ｐゴシック" pitchFamily="-110" charset="-128"/>
              </a:rPr>
              <a:t>: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Buffer-overflow exploits</a:t>
            </a:r>
            <a:r>
              <a:rPr lang="en-US" b="0" dirty="0">
                <a:ea typeface="ＭＳ Ｐゴシック" pitchFamily="-110" charset="-128"/>
                <a:cs typeface="ＭＳ Ｐゴシック" pitchFamily="-110" charset="-128"/>
              </a:rPr>
              <a:t>: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Access to e-mail contact list:</a:t>
            </a:r>
            <a:r>
              <a:rPr lang="en-US" b="0" dirty="0">
                <a:ea typeface="ＭＳ Ｐゴシック" pitchFamily="-110" charset="-128"/>
                <a:cs typeface="ＭＳ Ｐゴシック" pitchFamily="-110" charset="-128"/>
              </a:rPr>
              <a: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Directory traversal</a:t>
            </a:r>
            <a:r>
              <a:rPr lang="en-US" b="0" dirty="0">
                <a:ea typeface="ＭＳ Ｐゴシック" pitchFamily="-110" charset="-128"/>
                <a:cs typeface="ＭＳ Ｐゴシック" pitchFamily="-110" charset="-128"/>
              </a:rPr>
              <a:t>: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400408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27</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Modification of system resources</a:t>
            </a:r>
            <a:r>
              <a:rPr lang="en-US" b="0" dirty="0">
                <a:ea typeface="ＭＳ Ｐゴシック" pitchFamily="-110" charset="-128"/>
                <a:cs typeface="ＭＳ Ｐゴシック" pitchFamily="-110" charset="-128"/>
              </a:rPr>
              <a:t>: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Privilege-escalation exploits</a:t>
            </a:r>
            <a:r>
              <a:rPr lang="en-US" b="0" dirty="0">
                <a:ea typeface="ＭＳ Ｐゴシック" pitchFamily="-110" charset="-128"/>
                <a:cs typeface="ＭＳ Ｐゴシック" pitchFamily="-110" charset="-128"/>
              </a:rPr>
              <a:t>: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Buffer-overflow exploits</a:t>
            </a:r>
            <a:r>
              <a:rPr lang="en-US" b="0" dirty="0">
                <a:ea typeface="ＭＳ Ｐゴシック" pitchFamily="-110" charset="-128"/>
                <a:cs typeface="ＭＳ Ｐゴシック" pitchFamily="-110" charset="-128"/>
              </a:rPr>
              <a:t>: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Access to e-mail contact list:</a:t>
            </a:r>
            <a:r>
              <a:rPr lang="en-US" b="0" dirty="0">
                <a:ea typeface="ＭＳ Ｐゴシック" pitchFamily="-110" charset="-128"/>
                <a:cs typeface="ＭＳ Ｐゴシック" pitchFamily="-110" charset="-128"/>
              </a:rPr>
              <a: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Directory traversal</a:t>
            </a:r>
            <a:r>
              <a:rPr lang="en-US" b="0" dirty="0">
                <a:ea typeface="ＭＳ Ｐゴシック" pitchFamily="-110" charset="-128"/>
                <a:cs typeface="ＭＳ Ｐゴシック" pitchFamily="-110" charset="-128"/>
              </a:rPr>
              <a:t>: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70817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28</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System calls: </a:t>
            </a:r>
            <a:r>
              <a:rPr lang="en-US" b="0" dirty="0">
                <a:ea typeface="ＭＳ Ｐゴシック" pitchFamily="-110" charset="-128"/>
                <a:cs typeface="ＭＳ Ｐゴシック" pitchFamily="-110" charset="-128"/>
              </a:rPr>
              <a:t>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File system access: </a:t>
            </a:r>
            <a:r>
              <a:rPr lang="en-US" b="0" dirty="0">
                <a:ea typeface="ＭＳ Ｐゴシック" pitchFamily="-110" charset="-128"/>
                <a:cs typeface="ＭＳ Ｐゴシック" pitchFamily="-110" charset="-128"/>
              </a:rPr>
              <a:t>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marL="171450" indent="-171450" eaLnBrk="1" hangingPunct="1">
              <a:buFont typeface="Arial" charset="0"/>
              <a:buChar char="•"/>
            </a:pPr>
            <a:r>
              <a:rPr lang="en-US" b="1" dirty="0">
                <a:ea typeface="ＭＳ Ｐゴシック" pitchFamily="-110" charset="-128"/>
                <a:cs typeface="ＭＳ Ｐゴシック" pitchFamily="-110" charset="-128"/>
              </a:rPr>
              <a:t>System registry settings</a:t>
            </a:r>
            <a:r>
              <a:rPr lang="en-US" b="0" dirty="0">
                <a:ea typeface="ＭＳ Ｐゴシック" pitchFamily="-110" charset="-128"/>
                <a:cs typeface="ＭＳ Ｐゴシック" pitchFamily="-110" charset="-128"/>
              </a:rPr>
              <a:t>: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Host input/output: </a:t>
            </a:r>
            <a:r>
              <a:rPr lang="en-US" b="0" dirty="0">
                <a:ea typeface="ＭＳ Ｐゴシック" pitchFamily="-110" charset="-128"/>
                <a:cs typeface="ＭＳ Ｐゴシック" pitchFamily="-110" charset="-128"/>
              </a:rPr>
              <a:t>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9397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30</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64867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6040D90-9518-7642-8D9D-C76558F724F8}" type="slidenum">
              <a:rPr lang="en-AU"/>
              <a:pPr/>
              <a:t>3</a:t>
            </a:fld>
            <a:endParaRPr lang="en-AU"/>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r>
              <a:rPr lang="en-US" b="0" dirty="0">
                <a:ea typeface="ＭＳ Ｐゴシック" pitchFamily="-110" charset="-128"/>
                <a:cs typeface="ＭＳ Ｐゴシック" pitchFamily="-110" charset="-128"/>
              </a:rPr>
              <a:t>3. The firewall itself is immune to penetration. </a:t>
            </a:r>
            <a:r>
              <a:rPr lang="en-US" sz="1200" kern="1200" dirty="0">
                <a:solidFill>
                  <a:schemeClr val="tx1"/>
                </a:solidFill>
                <a:effectLst/>
                <a:latin typeface="Arial" pitchFamily="-110" charset="0"/>
                <a:ea typeface="ＭＳ Ｐゴシック" pitchFamily="-1" charset="-128"/>
                <a:cs typeface="ＭＳ Ｐゴシック" pitchFamily="-1" charset="-128"/>
              </a:rPr>
              <a:t> This implies the use of a hardened</a:t>
            </a:r>
          </a:p>
          <a:p>
            <a:r>
              <a:rPr lang="en-US" sz="1200" kern="1200" dirty="0">
                <a:solidFill>
                  <a:schemeClr val="tx1"/>
                </a:solidFill>
                <a:effectLst/>
                <a:latin typeface="Arial" pitchFamily="-110" charset="0"/>
                <a:ea typeface="ＭＳ Ｐゴシック" pitchFamily="-1" charset="-128"/>
                <a:cs typeface="ＭＳ Ｐゴシック" pitchFamily="-1" charset="-128"/>
              </a:rPr>
              <a:t>system with a secured operating system, as we will describe in Chapter 12.</a:t>
            </a:r>
          </a:p>
        </p:txBody>
      </p:sp>
    </p:spTree>
    <p:extLst>
      <p:ext uri="{BB962C8B-B14F-4D97-AF65-F5344CB8AC3E}">
        <p14:creationId xmlns:p14="http://schemas.microsoft.com/office/powerpoint/2010/main" val="682845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31</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In terms of the general methods used by a NIPS device to identify malicious</a:t>
            </a:r>
          </a:p>
          <a:p>
            <a:pPr eaLnBrk="1" hangingPunct="1"/>
            <a:r>
              <a:rPr lang="en-US" dirty="0">
                <a:ea typeface="ＭＳ Ｐゴシック" pitchFamily="-110" charset="-128"/>
                <a:cs typeface="ＭＳ Ｐゴシック" pitchFamily="-110" charset="-128"/>
              </a:rPr>
              <a:t>packets, the following are typical: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Pattern matching: </a:t>
            </a:r>
            <a:r>
              <a:rPr lang="en-US" b="0" dirty="0">
                <a:ea typeface="ＭＳ Ｐゴシック" pitchFamily="-110" charset="-128"/>
                <a:cs typeface="ＭＳ Ｐゴシック" pitchFamily="-110" charset="-128"/>
              </a:rPr>
              <a:t>Scans incoming packets for specific byte sequences (the</a:t>
            </a:r>
          </a:p>
          <a:p>
            <a:pPr eaLnBrk="1" hangingPunct="1"/>
            <a:r>
              <a:rPr lang="en-US" dirty="0">
                <a:ea typeface="ＭＳ Ｐゴシック" pitchFamily="-110" charset="-128"/>
                <a:cs typeface="ＭＳ Ｐゴシック" pitchFamily="-110" charset="-128"/>
              </a:rPr>
              <a:t>signature) stored in a database of known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err="1">
                <a:ea typeface="ＭＳ Ｐゴシック" pitchFamily="-110" charset="-128"/>
                <a:cs typeface="ＭＳ Ｐゴシック" pitchFamily="-110" charset="-128"/>
              </a:rPr>
              <a:t>Stateful</a:t>
            </a:r>
            <a:r>
              <a:rPr lang="en-US" b="1" dirty="0">
                <a:ea typeface="ＭＳ Ｐゴシック" pitchFamily="-110" charset="-128"/>
                <a:cs typeface="ＭＳ Ｐゴシック" pitchFamily="-110" charset="-128"/>
              </a:rPr>
              <a:t> matching: </a:t>
            </a:r>
            <a:r>
              <a:rPr lang="en-US" b="0" dirty="0">
                <a:ea typeface="ＭＳ Ｐゴシック" pitchFamily="-110" charset="-128"/>
                <a:cs typeface="ＭＳ Ｐゴシック" pitchFamily="-110" charset="-128"/>
              </a:rPr>
              <a:t>Scans for attack signatures in the context of a traffic stream</a:t>
            </a:r>
          </a:p>
          <a:p>
            <a:pPr eaLnBrk="1" hangingPunct="1"/>
            <a:r>
              <a:rPr lang="en-US" dirty="0">
                <a:ea typeface="ＭＳ Ｐゴシック" pitchFamily="-110" charset="-128"/>
                <a:cs typeface="ＭＳ Ｐゴシック" pitchFamily="-110" charset="-128"/>
              </a:rPr>
              <a:t>rather than individual packets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Protocol anomaly: </a:t>
            </a:r>
            <a:r>
              <a:rPr lang="en-US" b="0" dirty="0">
                <a:ea typeface="ＭＳ Ｐゴシック" pitchFamily="-110" charset="-128"/>
                <a:cs typeface="ＭＳ Ｐゴシック" pitchFamily="-110" charset="-128"/>
              </a:rPr>
              <a:t>Looks for deviation from standards set forth in RFCs</a:t>
            </a:r>
          </a:p>
          <a:p>
            <a:pPr eaLnBrk="1" hangingPunct="1"/>
            <a:endParaRPr lang="en-US" b="1" dirty="0">
              <a:ea typeface="ＭＳ Ｐゴシック" pitchFamily="-110" charset="-128"/>
              <a:cs typeface="ＭＳ Ｐゴシック" pitchFamily="-110" charset="-128"/>
            </a:endParaRPr>
          </a:p>
          <a:p>
            <a:pPr eaLnBrk="1" hangingPunct="1"/>
            <a:r>
              <a:rPr lang="en-US" b="1" dirty="0">
                <a:ea typeface="ＭＳ Ｐゴシック" pitchFamily="-110" charset="-128"/>
                <a:cs typeface="ＭＳ Ｐゴシック" pitchFamily="-110" charset="-128"/>
              </a:rPr>
              <a:t>Traffic anomaly: </a:t>
            </a:r>
            <a:r>
              <a:rPr lang="en-US" b="0" dirty="0">
                <a:ea typeface="ＭＳ Ｐゴシック" pitchFamily="-110" charset="-128"/>
                <a:cs typeface="ＭＳ Ｐゴシック" pitchFamily="-110" charset="-128"/>
              </a:rPr>
              <a:t>Watches for unusual traffic activities, such as a flood of UDP</a:t>
            </a:r>
          </a:p>
          <a:p>
            <a:pPr eaLnBrk="1" hangingPunct="1"/>
            <a:r>
              <a:rPr lang="en-US" dirty="0">
                <a:ea typeface="ＭＳ Ｐゴシック" pitchFamily="-110" charset="-128"/>
                <a:cs typeface="ＭＳ Ｐゴシック" pitchFamily="-110" charset="-128"/>
              </a:rPr>
              <a:t>packets or a new service appearing on the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Statistical anomaly: </a:t>
            </a:r>
            <a:r>
              <a:rPr lang="en-US" b="0" dirty="0">
                <a:ea typeface="ＭＳ Ｐゴシック" pitchFamily="-110" charset="-128"/>
                <a:cs typeface="ＭＳ Ｐゴシック" pitchFamily="-110" charset="-128"/>
              </a:rPr>
              <a:t>Develops baselines of normal traffic activity and throughput,</a:t>
            </a:r>
          </a:p>
          <a:p>
            <a:pPr eaLnBrk="1" hangingPunct="1"/>
            <a:r>
              <a:rPr lang="en-US" dirty="0">
                <a:ea typeface="ＭＳ Ｐゴシック" pitchFamily="-110" charset="-128"/>
                <a:cs typeface="ＭＳ Ｐゴシック" pitchFamily="-110" charset="-128"/>
              </a:rPr>
              <a:t>and alerts on deviations from those baselines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555436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34</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The final category of IPS is in a distributed or hybrid approach. This gathers data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from a large number of host and network-based sensors, relays this intelligence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central analysis system able to correlate, and analyze the data, which can then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return updated signatures and behavior patterns to enable all of the coordinated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to respond and defend against malicious behavior. A number of such systems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have been proposed. One of the best known is the digital immune system.</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The digital immune system is a comprehensive defense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against malicious behavior caused by malware, developed by IBM [KEPH97a,</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KEPH97b, WHIT99], and subsequently refined by Symantec [SYMA01] </a:t>
            </a:r>
            <a:r>
              <a:rPr lang="en-US" sz="1200" kern="1200" dirty="0">
                <a:solidFill>
                  <a:schemeClr val="tx1"/>
                </a:solidFill>
                <a:effectLst/>
                <a:latin typeface="Arial" pitchFamily="-110" charset="0"/>
                <a:ea typeface="ＭＳ Ｐゴシック" pitchFamily="-1" charset="-128"/>
                <a:cs typeface="ＭＳ Ｐゴシック" pitchFamily="-1" charset="-128"/>
              </a:rPr>
              <a:t> and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pitchFamily="-110" charset="0"/>
                <a:ea typeface="ＭＳ Ｐゴシック" pitchFamily="-1" charset="-128"/>
                <a:cs typeface="ＭＳ Ｐゴシック" pitchFamily="-1" charset="-128"/>
              </a:rPr>
              <a:t>incorporated into its Central Quarantine produce [SYMA05].</a:t>
            </a:r>
            <a:r>
              <a:rPr lang="en-US" sz="1200" kern="1200" baseline="0" dirty="0">
                <a:solidFill>
                  <a:schemeClr val="tx1"/>
                </a:solidFill>
                <a:effectLst/>
                <a:latin typeface="Arial"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motivation for this development includes the rising threat of Internet-based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malware, the increasing speed of its propagation provided by the Internet, and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 to acquire a global view of the situation.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 response to the threat posed by these Internet-based capabilities, IBM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developed the original prototype digital immune system. This system expands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 of program emulation discussed in Section 6.10 and provides a general-purpose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emulation and malware detection system. The objective of this system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provide rapid response time so that malware can be stamped out almost as soon as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they are introduced. When new malware enters an organization, the immune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automatically captures it, analyzes it, adds detection and shielding for it, removes it,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and passes information about it to client systems, so the malware can be detected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before it is allowed to run elsewhere.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success of the digital immune system depends on the ability of the malware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analysis system to detect new and innovative malware strains. By constantly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analyzing and monitoring malware found in the wild, it should be possible to continually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update the digital immune software to keep up with the threat.</a:t>
            </a:r>
          </a:p>
        </p:txBody>
      </p:sp>
    </p:spTree>
    <p:extLst>
      <p:ext uri="{BB962C8B-B14F-4D97-AF65-F5344CB8AC3E}">
        <p14:creationId xmlns:p14="http://schemas.microsoft.com/office/powerpoint/2010/main" val="2683409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9.5 shows an example of a hybrid architecture designed originally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 worms [SIDI05]. The system works as follows (numbers in figure refer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numbers in the following list):</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1.  Sensors deployed at various network and host locations detect potential malware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scanning, infection or execution. The sensor logic can also be incorporated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IDS sensors.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2.  The sensors send alerts and copies of detected malware to a central server,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correlates and analyzes this information. The correlation server determines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likelihood that malware is being observed and its key characteristics.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3.  The server forwards its information to a protected environment, where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potential malware may be sandboxed for analysis and testing.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The protected system tests the suspicious software against an appropriately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instrumented version of the targeted application to identify the vulnerability.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5. The protected system generates one or more software patches and tests these.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6. If the patch is not susceptible to the infection and does not compromise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application’s functionality, the system sends the patch to the application host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update the targeted application.</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35</a:t>
            </a:fld>
            <a:endParaRPr lang="en-AU"/>
          </a:p>
        </p:txBody>
      </p:sp>
    </p:spTree>
    <p:extLst>
      <p:ext uri="{BB962C8B-B14F-4D97-AF65-F5344CB8AC3E}">
        <p14:creationId xmlns:p14="http://schemas.microsoft.com/office/powerpoint/2010/main" val="3972923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eaLnBrk="1" hangingPunct="1">
              <a:defRPr/>
            </a:pPr>
            <a:r>
              <a:rPr lang="en-US" b="0" dirty="0">
                <a:ea typeface="+mn-ea"/>
                <a:cs typeface="+mn-cs"/>
              </a:rPr>
              <a:t>We introduced Snort in Section</a:t>
            </a:r>
            <a:r>
              <a:rPr lang="en-US" b="0" baseline="0" dirty="0">
                <a:ea typeface="+mn-ea"/>
                <a:cs typeface="+mn-cs"/>
              </a:rPr>
              <a:t> 8.9</a:t>
            </a:r>
            <a:r>
              <a:rPr lang="en-US" b="0" dirty="0">
                <a:ea typeface="+mn-ea"/>
                <a:cs typeface="+mn-cs"/>
              </a:rPr>
              <a:t> as a lightweight intrusion detection system.</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a:ea typeface="+mn-ea"/>
                <a:cs typeface="+mn-cs"/>
              </a:rPr>
              <a:t>A modified version of Snort, known as Snort Inline </a:t>
            </a:r>
            <a:r>
              <a:rPr lang="pt-BR" sz="1200" b="0" kern="1200" dirty="0">
                <a:solidFill>
                  <a:schemeClr val="tx1"/>
                </a:solidFill>
                <a:effectLst/>
                <a:latin typeface="Arial" pitchFamily="-110" charset="0"/>
                <a:ea typeface="ＭＳ Ｐゴシック" pitchFamily="-1" charset="-128"/>
                <a:cs typeface="ＭＳ Ｐゴシック" pitchFamily="-1" charset="-128"/>
              </a:rPr>
              <a:t>[KURU12],</a:t>
            </a:r>
          </a:p>
          <a:p>
            <a:pPr eaLnBrk="1" hangingPunct="1">
              <a:defRPr/>
            </a:pPr>
            <a:r>
              <a:rPr lang="en-US" b="0" dirty="0">
                <a:ea typeface="+mn-ea"/>
                <a:cs typeface="+mn-cs"/>
              </a:rPr>
              <a:t>enhances Snort to function 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a:t>
            </a:r>
            <a:r>
              <a:rPr lang="en-US" b="1" dirty="0">
                <a:ea typeface="+mn-ea"/>
                <a:cs typeface="+mn-cs"/>
              </a:rPr>
              <a:t>Drop</a:t>
            </a:r>
            <a:r>
              <a:rPr lang="en-US" b="0" dirty="0">
                <a:ea typeface="+mn-ea"/>
                <a:cs typeface="+mn-cs"/>
              </a:rPr>
              <a:t>: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a:t>
            </a:r>
            <a:r>
              <a:rPr lang="en-US" b="1" dirty="0">
                <a:ea typeface="+mn-ea"/>
                <a:cs typeface="+mn-cs"/>
              </a:rPr>
              <a:t>Reject:</a:t>
            </a:r>
            <a:r>
              <a:rPr lang="en-US" b="0" dirty="0">
                <a:ea typeface="+mn-ea"/>
                <a:cs typeface="+mn-cs"/>
              </a:rPr>
              <a: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1"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a:t>
            </a:r>
            <a:r>
              <a:rPr lang="en-US" b="0" dirty="0" err="1">
                <a:ea typeface="+mn-ea"/>
                <a:cs typeface="+mn-cs"/>
              </a:rPr>
              <a:t>honeypot</a:t>
            </a:r>
            <a:r>
              <a:rPr lang="en-US" b="0" dirty="0">
                <a:ea typeface="+mn-ea"/>
                <a:cs typeface="+mn-cs"/>
              </a:rPr>
              <a:t> implementation</a:t>
            </a:r>
          </a:p>
          <a:p>
            <a:pPr eaLnBrk="1" hangingPunct="1">
              <a:defRPr/>
            </a:pPr>
            <a:r>
              <a:rPr lang="en-US" b="0" dirty="0">
                <a:ea typeface="+mn-ea"/>
                <a:cs typeface="+mn-cs"/>
              </a:rPr>
              <a:t>[SPIT03]. Instead of blocking detected attacks, the </a:t>
            </a:r>
            <a:r>
              <a:rPr lang="en-US" b="0" dirty="0" err="1">
                <a:ea typeface="+mn-ea"/>
                <a:cs typeface="+mn-cs"/>
              </a:rPr>
              <a:t>honeypot</a:t>
            </a:r>
            <a:r>
              <a:rPr lang="en-US" b="0" dirty="0">
                <a:ea typeface="+mn-ea"/>
                <a:cs typeface="+mn-cs"/>
              </a:rPr>
              <a: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a:t>
            </a:r>
            <a:r>
              <a:rPr lang="en-US" b="0" dirty="0" err="1">
                <a:ea typeface="+mn-ea"/>
                <a:cs typeface="+mn-cs"/>
              </a:rPr>
              <a:t>honeypot</a:t>
            </a:r>
            <a:r>
              <a:rPr lang="en-US" b="0" dirty="0">
                <a:ea typeface="+mn-ea"/>
                <a:cs typeface="+mn-cs"/>
              </a:rPr>
              <a:t> can continue to monitor the attackers while reducing the</a:t>
            </a:r>
          </a:p>
          <a:p>
            <a:pPr eaLnBrk="1" hangingPunct="1">
              <a:defRPr/>
            </a:pPr>
            <a:r>
              <a:rPr lang="en-US" b="0" dirty="0">
                <a:ea typeface="+mn-ea"/>
                <a:cs typeface="+mn-cs"/>
              </a:rPr>
              <a:t>risk of harming remote systems.</a:t>
            </a:r>
          </a:p>
        </p:txBody>
      </p:sp>
      <p:sp>
        <p:nvSpPr>
          <p:cNvPr id="67588" name="Slide Number Placeholder 3"/>
          <p:cNvSpPr>
            <a:spLocks noGrp="1"/>
          </p:cNvSpPr>
          <p:nvPr>
            <p:ph type="sldNum" sz="quarter" idx="5"/>
          </p:nvPr>
        </p:nvSpPr>
        <p:spPr>
          <a:noFill/>
        </p:spPr>
        <p:txBody>
          <a:bodyPr/>
          <a:lstStyle/>
          <a:p>
            <a:fld id="{307E9E2E-327D-AF43-B423-FAFBDBA9C7E7}" type="slidenum">
              <a:rPr lang="en-AU" smtClean="0"/>
              <a:pPr/>
              <a:t>37</a:t>
            </a:fld>
            <a:endParaRPr lang="en-AU"/>
          </a:p>
        </p:txBody>
      </p:sp>
    </p:spTree>
    <p:extLst>
      <p:ext uri="{BB962C8B-B14F-4D97-AF65-F5344CB8AC3E}">
        <p14:creationId xmlns:p14="http://schemas.microsoft.com/office/powerpoint/2010/main" val="2625244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 charset="-128"/>
                <a:cs typeface="ＭＳ Ｐゴシック" pitchFamily="-1" charset="-128"/>
              </a:rPr>
              <a:t> NIST SP 800-41 (</a:t>
            </a:r>
            <a:r>
              <a:rPr lang="en-US" sz="1200" i="1" kern="1200" dirty="0">
                <a:solidFill>
                  <a:schemeClr val="tx1"/>
                </a:solidFill>
                <a:effectLst/>
                <a:latin typeface="Arial" pitchFamily="-110" charset="0"/>
                <a:ea typeface="ＭＳ Ｐゴシック" pitchFamily="-1" charset="-128"/>
                <a:cs typeface="ＭＳ Ｐゴシック" pitchFamily="-1" charset="-128"/>
              </a:rPr>
              <a:t>Guidelines on Firewalls and Firewall Policy</a:t>
            </a:r>
            <a:r>
              <a:rPr lang="en-US" sz="1200" kern="1200" dirty="0">
                <a:solidFill>
                  <a:schemeClr val="tx1"/>
                </a:solidFill>
                <a:effectLst/>
                <a:latin typeface="Arial" pitchFamily="-110" charset="0"/>
                <a:ea typeface="ＭＳ Ｐゴシック" pitchFamily="-1" charset="-128"/>
                <a:cs typeface="ＭＳ Ｐゴシック" pitchFamily="-1" charset="-128"/>
              </a:rPr>
              <a:t>, September 2009)</a:t>
            </a:r>
          </a:p>
          <a:p>
            <a:r>
              <a:rPr lang="en-US" sz="1200" kern="1200" dirty="0">
                <a:solidFill>
                  <a:schemeClr val="tx1"/>
                </a:solidFill>
                <a:effectLst/>
                <a:latin typeface="Arial" pitchFamily="-110" charset="0"/>
                <a:ea typeface="ＭＳ Ｐゴシック" pitchFamily="-1" charset="-128"/>
                <a:cs typeface="ＭＳ Ｐゴシック" pitchFamily="-1" charset="-128"/>
              </a:rPr>
              <a:t>lists a range of characteristics that a firewall access policy could use to filter traffic,</a:t>
            </a:r>
          </a:p>
          <a:p>
            <a:r>
              <a:rPr lang="en-US" sz="1200" kern="1200" dirty="0">
                <a:solidFill>
                  <a:schemeClr val="tx1"/>
                </a:solidFill>
                <a:effectLst/>
                <a:latin typeface="Arial" pitchFamily="-110" charset="0"/>
                <a:ea typeface="ＭＳ Ｐゴシック" pitchFamily="-1" charset="-128"/>
                <a:cs typeface="ＭＳ Ｐゴシック" pitchFamily="-1" charset="-128"/>
              </a:rPr>
              <a:t>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IP Address and Protocol Values</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Application Protocol: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for example, checking Simple Mail Transfer Protocol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User Identity: </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t>
            </a:r>
            <a:r>
              <a:rPr lang="en-US" sz="1200" b="1" i="0" u="none" strike="noStrike" kern="1200" baseline="0" dirty="0">
                <a:solidFill>
                  <a:schemeClr val="tx1"/>
                </a:solidFill>
                <a:latin typeface="Arial" pitchFamily="-110" charset="0"/>
                <a:ea typeface="ＭＳ Ｐゴシック" pitchFamily="-1" charset="-128"/>
                <a:cs typeface="ＭＳ Ｐゴシック" pitchFamily="-1" charset="-128"/>
              </a:rPr>
              <a:t>Network Activity</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for example, only in business hours; rate of requests, for example,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90DE3F3-678D-6747-BD15-A3A87E5F3F11}" type="slidenum">
              <a:rPr lang="en-AU"/>
              <a:pPr/>
              <a:t>6</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IPSec.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723605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C5487EC-21AD-B94A-BBD9-2716F9AB99B5}" type="slidenum">
              <a:rPr lang="en-AU"/>
              <a:pPr/>
              <a:t>7</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 charset="-128"/>
                <a:cs typeface="ＭＳ Ｐゴシック" pitchFamily="-1" charset="-128"/>
              </a:rPr>
              <a:t> A firewall can monitor network traffic at a number of levels, from low-level network</a:t>
            </a:r>
          </a:p>
          <a:p>
            <a:r>
              <a:rPr lang="en-US" sz="1200" kern="1200" dirty="0">
                <a:solidFill>
                  <a:schemeClr val="tx1"/>
                </a:solidFill>
                <a:effectLst/>
                <a:latin typeface="Arial" pitchFamily="-110" charset="0"/>
                <a:ea typeface="ＭＳ Ｐゴシック" pitchFamily="-1" charset="-128"/>
                <a:cs typeface="ＭＳ Ｐゴシック" pitchFamily="-1" charset="-128"/>
              </a:rPr>
              <a:t>packets, either individually or as part of a flow, to all traffic within a transport connection,</a:t>
            </a:r>
          </a:p>
          <a:p>
            <a:r>
              <a:rPr lang="en-US" sz="1200" kern="1200" dirty="0">
                <a:solidFill>
                  <a:schemeClr val="tx1"/>
                </a:solidFill>
                <a:effectLst/>
                <a:latin typeface="Arial" pitchFamily="-110" charset="0"/>
                <a:ea typeface="ＭＳ Ｐゴシック" pitchFamily="-1" charset="-128"/>
                <a:cs typeface="ＭＳ Ｐゴシック" pitchFamily="-1" charset="-128"/>
              </a:rPr>
              <a:t>up to inspecting details of application protocols. The choice of which level</a:t>
            </a:r>
          </a:p>
          <a:p>
            <a:r>
              <a:rPr lang="en-US" sz="1200" kern="1200" dirty="0">
                <a:solidFill>
                  <a:schemeClr val="tx1"/>
                </a:solidFill>
                <a:effectLst/>
                <a:latin typeface="Arial" pitchFamily="-110" charset="0"/>
                <a:ea typeface="ＭＳ Ｐゴシック" pitchFamily="-1" charset="-128"/>
                <a:cs typeface="ＭＳ Ｐゴシック" pitchFamily="-1" charset="-128"/>
              </a:rPr>
              <a:t>is appropriate is determined by the desired firewall access policy. It can operate as a</a:t>
            </a:r>
          </a:p>
          <a:p>
            <a:r>
              <a:rPr lang="en-US" sz="1200" kern="1200" dirty="0">
                <a:solidFill>
                  <a:schemeClr val="tx1"/>
                </a:solidFill>
                <a:effectLst/>
                <a:latin typeface="Arial" pitchFamily="-110" charset="0"/>
                <a:ea typeface="ＭＳ Ｐゴシック" pitchFamily="-1" charset="-128"/>
                <a:cs typeface="ＭＳ Ｐゴシック" pitchFamily="-1" charset="-128"/>
              </a:rPr>
              <a:t>positive filter, allowing to pass only packets that meet specific criteria, or as a negative</a:t>
            </a:r>
          </a:p>
          <a:p>
            <a:r>
              <a:rPr lang="en-US" sz="1200" kern="1200" dirty="0">
                <a:solidFill>
                  <a:schemeClr val="tx1"/>
                </a:solidFill>
                <a:effectLst/>
                <a:latin typeface="Arial" pitchFamily="-110" charset="0"/>
                <a:ea typeface="ＭＳ Ｐゴシック" pitchFamily="-1" charset="-128"/>
                <a:cs typeface="ＭＳ Ｐゴシック" pitchFamily="-1" charset="-128"/>
              </a:rPr>
              <a:t> filter, rejecting any packet that meets certain criteria. The criteria implement the</a:t>
            </a:r>
          </a:p>
          <a:p>
            <a:r>
              <a:rPr lang="en-US" sz="1200" kern="1200" dirty="0">
                <a:solidFill>
                  <a:schemeClr val="tx1"/>
                </a:solidFill>
                <a:effectLst/>
                <a:latin typeface="Arial" pitchFamily="-110" charset="0"/>
                <a:ea typeface="ＭＳ Ｐゴシック" pitchFamily="-1" charset="-128"/>
                <a:cs typeface="ＭＳ Ｐゴシック" pitchFamily="-1" charset="-128"/>
              </a:rPr>
              <a:t>access policy for the firewall that we discussed in the previous section. Depending</a:t>
            </a:r>
          </a:p>
          <a:p>
            <a:r>
              <a:rPr lang="en-US" sz="1200" kern="1200" dirty="0">
                <a:solidFill>
                  <a:schemeClr val="tx1"/>
                </a:solidFill>
                <a:effectLst/>
                <a:latin typeface="Arial" pitchFamily="-110" charset="0"/>
                <a:ea typeface="ＭＳ Ｐゴシック" pitchFamily="-1" charset="-128"/>
                <a:cs typeface="ＭＳ Ｐゴシック" pitchFamily="-1" charset="-128"/>
              </a:rPr>
              <a:t>on the type of firewall, it may examine one or more protocol headers in each packet,</a:t>
            </a:r>
          </a:p>
          <a:p>
            <a:r>
              <a:rPr lang="en-US" sz="1200" kern="1200" dirty="0">
                <a:solidFill>
                  <a:schemeClr val="tx1"/>
                </a:solidFill>
                <a:effectLst/>
                <a:latin typeface="Arial" pitchFamily="-110" charset="0"/>
                <a:ea typeface="ＭＳ Ｐゴシック" pitchFamily="-1" charset="-128"/>
                <a:cs typeface="ＭＳ Ｐゴシック" pitchFamily="-1" charset="-128"/>
              </a:rPr>
              <a:t>the payload of each packet, or the pattern generated by a sequence of packets. In this</a:t>
            </a:r>
          </a:p>
          <a:p>
            <a:r>
              <a:rPr lang="en-US" sz="1200" kern="1200" dirty="0">
                <a:solidFill>
                  <a:schemeClr val="tx1"/>
                </a:solidFill>
                <a:effectLst/>
                <a:latin typeface="Arial" pitchFamily="-110" charset="0"/>
                <a:ea typeface="ＭＳ Ｐゴシック" pitchFamily="-1" charset="-128"/>
                <a:cs typeface="ＭＳ Ｐゴシック" pitchFamily="-1" charset="-128"/>
              </a:rPr>
              <a:t>section, we look at the principal types of firewalls.</a:t>
            </a:r>
          </a:p>
          <a:p>
            <a:endParaRPr lang="en-US" sz="1200" kern="1200" dirty="0">
              <a:solidFill>
                <a:schemeClr val="tx1"/>
              </a:solidFill>
              <a:effectLst/>
              <a:latin typeface="Arial" pitchFamily="-110"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432552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8</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a:t>
            </a:r>
            <a:r>
              <a:rPr lang="en-US" b="1" dirty="0">
                <a:ea typeface="ＭＳ Ｐゴシック" pitchFamily="-110" charset="-128"/>
                <a:cs typeface="ＭＳ Ｐゴシック" pitchFamily="-110" charset="-128"/>
              </a:rPr>
              <a:t>packet filtering firewall </a:t>
            </a:r>
            <a:r>
              <a:rPr lang="en-US" b="0" dirty="0">
                <a:ea typeface="ＭＳ Ｐゴシック" pitchFamily="-110" charset="-128"/>
                <a:cs typeface="ＭＳ Ｐゴシック" pitchFamily="-110" charset="-128"/>
              </a:rPr>
              <a:t>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Source IP address: </a:t>
            </a:r>
            <a:r>
              <a:rPr lang="en-US" b="0" dirty="0">
                <a:ea typeface="ＭＳ Ｐゴシック" pitchFamily="-110" charset="-128"/>
                <a:cs typeface="ＭＳ Ｐゴシック" pitchFamily="-110" charset="-128"/>
              </a:rPr>
              <a:t>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Destination IP address</a:t>
            </a:r>
            <a:r>
              <a:rPr lang="en-US" b="0" dirty="0">
                <a:ea typeface="ＭＳ Ｐゴシック" pitchFamily="-110" charset="-128"/>
                <a:cs typeface="ＭＳ Ｐゴシック" pitchFamily="-110" charset="-128"/>
              </a:rPr>
              <a:t>: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Source and destination transport-level address: </a:t>
            </a:r>
            <a:r>
              <a:rPr lang="en-US" b="0" dirty="0">
                <a:ea typeface="ＭＳ Ｐゴシック" pitchFamily="-110" charset="-128"/>
                <a:cs typeface="ＭＳ Ｐゴシック" pitchFamily="-110" charset="-128"/>
              </a:rPr>
              <a:t>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HTTP.</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IP protocol field</a:t>
            </a:r>
            <a:r>
              <a:rPr lang="en-US" b="0" dirty="0">
                <a:ea typeface="ＭＳ Ｐゴシック" pitchFamily="-110" charset="-128"/>
                <a:cs typeface="ＭＳ Ｐゴシック" pitchFamily="-110" charset="-128"/>
              </a:rPr>
              <a:t>: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Interface:</a:t>
            </a:r>
            <a:r>
              <a:rPr lang="en-US" b="0" dirty="0">
                <a:ea typeface="ＭＳ Ｐゴシック" pitchFamily="-110" charset="-128"/>
                <a:cs typeface="ＭＳ Ｐゴシック" pitchFamily="-110" charset="-128"/>
              </a:rPr>
              <a:t>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for which interface of the firewall the packet is destined.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Default =</a:t>
            </a:r>
            <a:r>
              <a:rPr lang="en-US" b="1" baseline="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discard: </a:t>
            </a:r>
            <a:r>
              <a:rPr lang="en-US" b="0" dirty="0">
                <a:ea typeface="ＭＳ Ｐゴシック" pitchFamily="-110" charset="-128"/>
                <a:cs typeface="ＭＳ Ｐゴシック" pitchFamily="-110" charset="-128"/>
              </a:rPr>
              <a:t>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Default =</a:t>
            </a:r>
            <a:r>
              <a:rPr lang="en-US" b="1" baseline="0"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forward:</a:t>
            </a:r>
            <a:r>
              <a:rPr lang="en-US" b="0" dirty="0">
                <a:ea typeface="ＭＳ Ｐゴシック" pitchFamily="-110" charset="-128"/>
                <a:cs typeface="ＭＳ Ｐゴシック" pitchFamily="-110" charset="-128"/>
              </a:rPr>
              <a:t>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13749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CFDF0A59-09FF-4562-9DA4-66D76D4515F4}" type="slidenum">
              <a:rPr lang="en-PK" smtClean="0"/>
              <a:t>13</a:t>
            </a:fld>
            <a:endParaRPr lang="en-PK"/>
          </a:p>
        </p:txBody>
      </p:sp>
    </p:spTree>
    <p:extLst>
      <p:ext uri="{BB962C8B-B14F-4D97-AF65-F5344CB8AC3E}">
        <p14:creationId xmlns:p14="http://schemas.microsoft.com/office/powerpoint/2010/main" val="238861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NIST SP 800-41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a:t>
            </a:r>
            <a:r>
              <a:rPr lang="en-US" b="0" i="0" dirty="0"/>
              <a:t>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a:t>
            </a:r>
            <a:r>
              <a:rPr lang="en-US" b="1" dirty="0"/>
              <a:t>IP address spoofing </a:t>
            </a:r>
            <a:r>
              <a:rPr lang="en-US" b="0" dirty="0"/>
              <a:t>: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a:t>
            </a:r>
            <a:r>
              <a:rPr lang="en-US" b="1" dirty="0"/>
              <a:t>Source routing attacks: </a:t>
            </a:r>
            <a:r>
              <a:rPr lang="en-US" b="0" dirty="0"/>
              <a:t>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a:t>
            </a:r>
            <a:r>
              <a:rPr lang="en-US" b="1" dirty="0"/>
              <a:t>Tiny fragment attacks</a:t>
            </a:r>
            <a:r>
              <a:rPr lang="en-US" b="0" dirty="0"/>
              <a:t>: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7125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hf sldNum="0"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191A4B-6E26-640C-F992-465244504A2A}"/>
              </a:ext>
            </a:extLst>
          </p:cNvPr>
          <p:cNvPicPr>
            <a:picLocks noChangeAspect="1"/>
          </p:cNvPicPr>
          <p:nvPr/>
        </p:nvPicPr>
        <p:blipFill>
          <a:blip r:embed="rId2"/>
          <a:stretch>
            <a:fillRect/>
          </a:stretch>
        </p:blipFill>
        <p:spPr>
          <a:xfrm>
            <a:off x="10216" y="0"/>
            <a:ext cx="6737036" cy="4797152"/>
          </a:xfrm>
          <a:prstGeom prst="rect">
            <a:avLst/>
          </a:prstGeom>
        </p:spPr>
      </p:pic>
      <p:pic>
        <p:nvPicPr>
          <p:cNvPr id="5" name="Picture 4">
            <a:extLst>
              <a:ext uri="{FF2B5EF4-FFF2-40B4-BE49-F238E27FC236}">
                <a16:creationId xmlns:a16="http://schemas.microsoft.com/office/drawing/2014/main" id="{6AC27153-CEA5-C143-EC65-F7479F045BE5}"/>
              </a:ext>
            </a:extLst>
          </p:cNvPr>
          <p:cNvPicPr>
            <a:picLocks noChangeAspect="1"/>
          </p:cNvPicPr>
          <p:nvPr/>
        </p:nvPicPr>
        <p:blipFill>
          <a:blip r:embed="rId3"/>
          <a:stretch>
            <a:fillRect/>
          </a:stretch>
        </p:blipFill>
        <p:spPr>
          <a:xfrm>
            <a:off x="611560" y="4791835"/>
            <a:ext cx="4608512" cy="1236430"/>
          </a:xfrm>
          <a:prstGeom prst="rect">
            <a:avLst/>
          </a:prstGeom>
        </p:spPr>
      </p:pic>
    </p:spTree>
    <p:extLst>
      <p:ext uri="{BB962C8B-B14F-4D97-AF65-F5344CB8AC3E}">
        <p14:creationId xmlns:p14="http://schemas.microsoft.com/office/powerpoint/2010/main" val="43362444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459" y="260604"/>
            <a:ext cx="8679180" cy="4506468"/>
          </a:xfrm>
          <a:prstGeom prst="rect">
            <a:avLst/>
          </a:prstGeom>
        </p:spPr>
      </p:pic>
      <p:pic>
        <p:nvPicPr>
          <p:cNvPr id="3" name="object 3"/>
          <p:cNvPicPr/>
          <p:nvPr/>
        </p:nvPicPr>
        <p:blipFill>
          <a:blip r:embed="rId3" cstate="print"/>
          <a:stretch>
            <a:fillRect/>
          </a:stretch>
        </p:blipFill>
        <p:spPr>
          <a:xfrm>
            <a:off x="216408" y="5085588"/>
            <a:ext cx="8697468" cy="1295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1459" y="332231"/>
            <a:ext cx="8755380" cy="2695956"/>
          </a:xfrm>
          <a:prstGeom prst="rect">
            <a:avLst/>
          </a:prstGeom>
        </p:spPr>
      </p:pic>
      <p:pic>
        <p:nvPicPr>
          <p:cNvPr id="3" name="object 3"/>
          <p:cNvPicPr/>
          <p:nvPr/>
        </p:nvPicPr>
        <p:blipFill>
          <a:blip r:embed="rId3" cstate="print"/>
          <a:stretch>
            <a:fillRect/>
          </a:stretch>
        </p:blipFill>
        <p:spPr>
          <a:xfrm>
            <a:off x="251458" y="3033123"/>
            <a:ext cx="8755379" cy="21244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0895" y="2493264"/>
            <a:ext cx="8345424" cy="3191256"/>
          </a:xfrm>
          <a:prstGeom prst="rect">
            <a:avLst/>
          </a:prstGeom>
        </p:spPr>
      </p:pic>
      <p:grpSp>
        <p:nvGrpSpPr>
          <p:cNvPr id="3" name="object 3"/>
          <p:cNvGrpSpPr/>
          <p:nvPr/>
        </p:nvGrpSpPr>
        <p:grpSpPr>
          <a:xfrm>
            <a:off x="323088" y="405384"/>
            <a:ext cx="8383905" cy="1460500"/>
            <a:chOff x="323088" y="405384"/>
            <a:chExt cx="8383905" cy="1460500"/>
          </a:xfrm>
        </p:grpSpPr>
        <p:pic>
          <p:nvPicPr>
            <p:cNvPr id="4" name="object 4"/>
            <p:cNvPicPr/>
            <p:nvPr/>
          </p:nvPicPr>
          <p:blipFill>
            <a:blip r:embed="rId3" cstate="print"/>
            <a:stretch>
              <a:fillRect/>
            </a:stretch>
          </p:blipFill>
          <p:spPr>
            <a:xfrm>
              <a:off x="323088" y="405384"/>
              <a:ext cx="8383524" cy="952500"/>
            </a:xfrm>
            <a:prstGeom prst="rect">
              <a:avLst/>
            </a:prstGeom>
          </p:spPr>
        </p:pic>
        <p:pic>
          <p:nvPicPr>
            <p:cNvPr id="5" name="object 5"/>
            <p:cNvPicPr/>
            <p:nvPr/>
          </p:nvPicPr>
          <p:blipFill>
            <a:blip r:embed="rId4" cstate="print"/>
            <a:stretch>
              <a:fillRect/>
            </a:stretch>
          </p:blipFill>
          <p:spPr>
            <a:xfrm>
              <a:off x="589788" y="1341120"/>
              <a:ext cx="8078723" cy="524255"/>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868" y="114300"/>
            <a:ext cx="7703820" cy="6451600"/>
            <a:chOff x="467868" y="114300"/>
            <a:chExt cx="7703820" cy="6451600"/>
          </a:xfrm>
        </p:grpSpPr>
        <p:pic>
          <p:nvPicPr>
            <p:cNvPr id="3" name="object 3"/>
            <p:cNvPicPr/>
            <p:nvPr/>
          </p:nvPicPr>
          <p:blipFill>
            <a:blip r:embed="rId3" cstate="print"/>
            <a:stretch>
              <a:fillRect/>
            </a:stretch>
          </p:blipFill>
          <p:spPr>
            <a:xfrm>
              <a:off x="467868" y="114300"/>
              <a:ext cx="7415783" cy="2307336"/>
            </a:xfrm>
            <a:prstGeom prst="rect">
              <a:avLst/>
            </a:prstGeom>
          </p:spPr>
        </p:pic>
        <p:pic>
          <p:nvPicPr>
            <p:cNvPr id="4" name="object 4"/>
            <p:cNvPicPr/>
            <p:nvPr/>
          </p:nvPicPr>
          <p:blipFill>
            <a:blip r:embed="rId4" cstate="print"/>
            <a:stretch>
              <a:fillRect/>
            </a:stretch>
          </p:blipFill>
          <p:spPr>
            <a:xfrm>
              <a:off x="755904" y="2427732"/>
              <a:ext cx="7415783" cy="4137660"/>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88640"/>
            <a:ext cx="8229600" cy="1524000"/>
          </a:xfrm>
        </p:spPr>
        <p:txBody>
          <a:bodyPr wrap="square" numCol="1" anchorCtr="0" compatLnSpc="1">
            <a:prstTxWarp prst="textNoShape">
              <a:avLst/>
            </a:prstTxWarp>
          </a:bodyPr>
          <a:lstStyle/>
          <a:p>
            <a:r>
              <a:rPr lang="en-US" sz="4300" dirty="0">
                <a:solidFill>
                  <a:schemeClr val="accent6">
                    <a:lumMod val="40000"/>
                    <a:lumOff val="60000"/>
                  </a:schemeClr>
                </a:solidFill>
                <a:effectLst/>
              </a:rPr>
              <a:t>Packet Filter </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Advantages And Weaknesses</a:t>
            </a:r>
          </a:p>
        </p:txBody>
      </p:sp>
      <p:sp>
        <p:nvSpPr>
          <p:cNvPr id="217091" name="Rectangle 3"/>
          <p:cNvSpPr>
            <a:spLocks noGrp="1" noChangeArrowheads="1"/>
          </p:cNvSpPr>
          <p:nvPr>
            <p:ph idx="1"/>
          </p:nvPr>
        </p:nvSpPr>
        <p:spPr>
          <a:xfrm>
            <a:off x="457200" y="2057400"/>
            <a:ext cx="8153400" cy="4419600"/>
          </a:xfrm>
        </p:spPr>
        <p:txBody>
          <a:bodyPr wrap="square" numCol="1" anchor="t" anchorCtr="0" compatLnSpc="1">
            <a:prstTxWarp prst="textNoShape">
              <a:avLst/>
            </a:prstTxWarp>
            <a:normAutofit/>
          </a:bodyPr>
          <a:lstStyle/>
          <a:p>
            <a:pPr>
              <a:lnSpc>
                <a:spcPct val="90000"/>
              </a:lnSpc>
              <a:buClr>
                <a:schemeClr val="accent6">
                  <a:lumMod val="60000"/>
                  <a:lumOff val="40000"/>
                </a:schemeClr>
              </a:buClr>
              <a:buSzPct val="140000"/>
              <a:buFont typeface="Arial" charset="0"/>
              <a:buChar char="•"/>
            </a:pPr>
            <a:r>
              <a:rPr lang="en-US" sz="3600" dirty="0">
                <a:effectLst>
                  <a:outerShdw blurRad="38100" dist="38100" dir="2700000" algn="tl">
                    <a:srgbClr val="0064E2"/>
                  </a:outerShdw>
                </a:effectLst>
                <a:latin typeface="+mn-lt"/>
              </a:rPr>
              <a:t>Advantages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Simplicity</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Typically, transparent to users and are very fast</a:t>
            </a:r>
          </a:p>
          <a:p>
            <a:pPr>
              <a:lnSpc>
                <a:spcPct val="90000"/>
              </a:lnSpc>
              <a:buClr>
                <a:schemeClr val="accent6">
                  <a:lumMod val="60000"/>
                  <a:lumOff val="40000"/>
                </a:schemeClr>
              </a:buClr>
              <a:buSzPct val="140000"/>
              <a:buFont typeface="Arial" charset="0"/>
              <a:buChar char="•"/>
            </a:pPr>
            <a:r>
              <a:rPr lang="en-US" sz="3600" dirty="0">
                <a:effectLst>
                  <a:outerShdw blurRad="38100" dist="38100" dir="2700000" algn="tl">
                    <a:srgbClr val="0064E2"/>
                  </a:outerShdw>
                </a:effectLst>
                <a:latin typeface="+mn-lt"/>
              </a:rPr>
              <a:t>Weaknesses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Cannot prevent attacks that employ application specific vulnerabilities or functions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Limited logging functionality</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Do not support advanced user authentication</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Vulnerable to attacks on TCP/IP protocol bugs</a:t>
            </a:r>
          </a:p>
          <a:p>
            <a:pPr lvl="1">
              <a:lnSpc>
                <a:spcPct val="90000"/>
              </a:lnSpc>
              <a:buClr>
                <a:schemeClr val="accent6">
                  <a:lumMod val="60000"/>
                  <a:lumOff val="40000"/>
                </a:schemeClr>
              </a:buClr>
              <a:buSzPct val="140000"/>
              <a:buFont typeface="Arial" charset="0"/>
              <a:buChar char="•"/>
            </a:pPr>
            <a:r>
              <a:rPr lang="en-US" sz="2400" dirty="0">
                <a:effectLst>
                  <a:outerShdw blurRad="38100" dist="38100" dir="2700000" algn="tl">
                    <a:srgbClr val="0064E2"/>
                  </a:outerShdw>
                </a:effectLst>
                <a:latin typeface="+mn-lt"/>
              </a:rPr>
              <a:t>Improper configuration can lead to breaches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644" y="1133855"/>
            <a:ext cx="8744712" cy="45902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9220" rIns="0" bIns="0" rtlCol="0">
            <a:spAutoFit/>
          </a:bodyPr>
          <a:lstStyle/>
          <a:p>
            <a:pPr marL="287020" marR="5080" indent="-273050">
              <a:lnSpc>
                <a:spcPts val="5800"/>
              </a:lnSpc>
              <a:spcBef>
                <a:spcPts val="860"/>
              </a:spcBef>
            </a:pPr>
            <a:r>
              <a:rPr sz="5400" dirty="0">
                <a:solidFill>
                  <a:srgbClr val="C5D1D6"/>
                </a:solidFill>
              </a:rPr>
              <a:t>Why</a:t>
            </a:r>
            <a:r>
              <a:rPr sz="5400" spc="-25" dirty="0">
                <a:solidFill>
                  <a:srgbClr val="C5D1D6"/>
                </a:solidFill>
              </a:rPr>
              <a:t> </a:t>
            </a:r>
            <a:r>
              <a:rPr sz="5400" spc="-60" dirty="0">
                <a:solidFill>
                  <a:srgbClr val="C5D1D6"/>
                </a:solidFill>
              </a:rPr>
              <a:t>we</a:t>
            </a:r>
            <a:r>
              <a:rPr sz="5400" spc="-25" dirty="0">
                <a:solidFill>
                  <a:srgbClr val="C5D1D6"/>
                </a:solidFill>
              </a:rPr>
              <a:t> </a:t>
            </a:r>
            <a:r>
              <a:rPr sz="5400" spc="-5" dirty="0">
                <a:solidFill>
                  <a:srgbClr val="C5D1D6"/>
                </a:solidFill>
              </a:rPr>
              <a:t>need</a:t>
            </a:r>
            <a:r>
              <a:rPr sz="5400" spc="-15" dirty="0">
                <a:solidFill>
                  <a:srgbClr val="C5D1D6"/>
                </a:solidFill>
              </a:rPr>
              <a:t> </a:t>
            </a:r>
            <a:r>
              <a:rPr sz="5400" dirty="0"/>
              <a:t>Stateful </a:t>
            </a:r>
            <a:r>
              <a:rPr sz="5400" spc="-1335" dirty="0"/>
              <a:t> </a:t>
            </a:r>
            <a:r>
              <a:rPr sz="5400" dirty="0"/>
              <a:t>Inspection</a:t>
            </a:r>
            <a:r>
              <a:rPr sz="5400" spc="-30" dirty="0"/>
              <a:t> </a:t>
            </a:r>
            <a:r>
              <a:rPr sz="5400" spc="-20" dirty="0"/>
              <a:t>Firewall?</a:t>
            </a:r>
            <a:endParaRPr sz="5400"/>
          </a:p>
        </p:txBody>
      </p:sp>
      <p:pic>
        <p:nvPicPr>
          <p:cNvPr id="3" name="object 3"/>
          <p:cNvPicPr/>
          <p:nvPr/>
        </p:nvPicPr>
        <p:blipFill>
          <a:blip r:embed="rId2" cstate="print"/>
          <a:stretch>
            <a:fillRect/>
          </a:stretch>
        </p:blipFill>
        <p:spPr>
          <a:xfrm>
            <a:off x="251459" y="2060448"/>
            <a:ext cx="8706612" cy="838200"/>
          </a:xfrm>
          <a:prstGeom prst="rect">
            <a:avLst/>
          </a:prstGeom>
        </p:spPr>
      </p:pic>
      <p:pic>
        <p:nvPicPr>
          <p:cNvPr id="4" name="object 4"/>
          <p:cNvPicPr/>
          <p:nvPr/>
        </p:nvPicPr>
        <p:blipFill>
          <a:blip r:embed="rId3" cstate="print"/>
          <a:stretch>
            <a:fillRect/>
          </a:stretch>
        </p:blipFill>
        <p:spPr>
          <a:xfrm>
            <a:off x="251459" y="4148328"/>
            <a:ext cx="8726424" cy="14386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dirty="0" err="1">
                <a:solidFill>
                  <a:schemeClr val="accent6">
                    <a:lumMod val="40000"/>
                    <a:lumOff val="60000"/>
                  </a:schemeClr>
                </a:solidFill>
                <a:ea typeface="+mj-ea"/>
                <a:cs typeface="+mj-cs"/>
              </a:rPr>
              <a:t>Stateful</a:t>
            </a:r>
            <a:r>
              <a:rPr lang="en-US" dirty="0">
                <a:solidFill>
                  <a:schemeClr val="accent6">
                    <a:lumMod val="40000"/>
                    <a:lumOff val="60000"/>
                  </a:schemeClr>
                </a:solidFill>
                <a:ea typeface="+mj-ea"/>
                <a:cs typeface="+mj-cs"/>
              </a:rPr>
              <a:t> Inspection Firewall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27135805"/>
              </p:ext>
            </p:extLst>
          </p:nvPr>
        </p:nvGraphicFramePr>
        <p:xfrm>
          <a:off x="251520" y="1628800"/>
          <a:ext cx="8712968"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086" y="128981"/>
            <a:ext cx="7409180" cy="757555"/>
          </a:xfrm>
          <a:prstGeom prst="rect">
            <a:avLst/>
          </a:prstGeom>
        </p:spPr>
        <p:txBody>
          <a:bodyPr vert="horz" wrap="square" lIns="0" tIns="12700" rIns="0" bIns="0" rtlCol="0">
            <a:spAutoFit/>
          </a:bodyPr>
          <a:lstStyle/>
          <a:p>
            <a:pPr marL="12700">
              <a:lnSpc>
                <a:spcPct val="100000"/>
              </a:lnSpc>
              <a:spcBef>
                <a:spcPts val="100"/>
              </a:spcBef>
            </a:pPr>
            <a:r>
              <a:rPr sz="4800" spc="-5" dirty="0"/>
              <a:t>Stateful</a:t>
            </a:r>
            <a:r>
              <a:rPr sz="4800" spc="-10" dirty="0"/>
              <a:t> </a:t>
            </a:r>
            <a:r>
              <a:rPr sz="4800" dirty="0"/>
              <a:t>Inspection</a:t>
            </a:r>
            <a:r>
              <a:rPr sz="4800" spc="-25" dirty="0"/>
              <a:t> </a:t>
            </a:r>
            <a:r>
              <a:rPr sz="4800" spc="-20" dirty="0"/>
              <a:t>Firewall</a:t>
            </a:r>
            <a:endParaRPr sz="4800"/>
          </a:p>
        </p:txBody>
      </p:sp>
      <p:grpSp>
        <p:nvGrpSpPr>
          <p:cNvPr id="3" name="object 3"/>
          <p:cNvGrpSpPr/>
          <p:nvPr/>
        </p:nvGrpSpPr>
        <p:grpSpPr>
          <a:xfrm>
            <a:off x="294131" y="1124711"/>
            <a:ext cx="8764524" cy="5604308"/>
            <a:chOff x="294131" y="1124711"/>
            <a:chExt cx="8764524" cy="5604308"/>
          </a:xfrm>
        </p:grpSpPr>
        <p:pic>
          <p:nvPicPr>
            <p:cNvPr id="4" name="object 4"/>
            <p:cNvPicPr/>
            <p:nvPr/>
          </p:nvPicPr>
          <p:blipFill>
            <a:blip r:embed="rId2" cstate="print"/>
            <a:stretch>
              <a:fillRect/>
            </a:stretch>
          </p:blipFill>
          <p:spPr>
            <a:xfrm>
              <a:off x="294131" y="1124711"/>
              <a:ext cx="8764524" cy="2019300"/>
            </a:xfrm>
            <a:prstGeom prst="rect">
              <a:avLst/>
            </a:prstGeom>
          </p:spPr>
        </p:pic>
        <p:pic>
          <p:nvPicPr>
            <p:cNvPr id="5" name="object 5"/>
            <p:cNvPicPr/>
            <p:nvPr/>
          </p:nvPicPr>
          <p:blipFill>
            <a:blip r:embed="rId3" cstate="print"/>
            <a:stretch>
              <a:fillRect/>
            </a:stretch>
          </p:blipFill>
          <p:spPr>
            <a:xfrm>
              <a:off x="2566416" y="3127807"/>
              <a:ext cx="4011168" cy="3601212"/>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821" y="188640"/>
            <a:ext cx="9144000" cy="2062103"/>
          </a:xfrm>
          <a:prstGeom prst="rect">
            <a:avLst/>
          </a:prstGeom>
          <a:noFill/>
        </p:spPr>
        <p:txBody>
          <a:bodyPr>
            <a:spAutoFit/>
          </a:bodyPr>
          <a:lstStyle/>
          <a:p>
            <a:pPr algn="ctr">
              <a:spcBef>
                <a:spcPts val="600"/>
              </a:spcBef>
              <a:spcAft>
                <a:spcPts val="600"/>
              </a:spcAft>
              <a:defRPr/>
            </a:pPr>
            <a:r>
              <a:rPr lang="en-US" sz="3600" dirty="0">
                <a:solidFill>
                  <a:schemeClr val="accent6">
                    <a:lumMod val="40000"/>
                    <a:lumOff val="60000"/>
                  </a:schemeClr>
                </a:solidFill>
                <a:latin typeface="+mn-lt"/>
              </a:rPr>
              <a:t>Table 9.2  </a:t>
            </a:r>
          </a:p>
          <a:p>
            <a:pPr algn="ctr">
              <a:spcBef>
                <a:spcPts val="600"/>
              </a:spcBef>
              <a:spcAft>
                <a:spcPts val="600"/>
              </a:spcAft>
              <a:defRPr/>
            </a:pPr>
            <a:r>
              <a:rPr lang="en-US" sz="3600" dirty="0">
                <a:solidFill>
                  <a:schemeClr val="accent6">
                    <a:lumMod val="40000"/>
                    <a:lumOff val="60000"/>
                  </a:schemeClr>
                </a:solidFill>
                <a:latin typeface="+mn-lt"/>
              </a:rPr>
              <a:t>Example </a:t>
            </a:r>
            <a:r>
              <a:rPr lang="en-US" sz="3600" dirty="0" err="1">
                <a:solidFill>
                  <a:schemeClr val="accent6">
                    <a:lumMod val="40000"/>
                    <a:lumOff val="60000"/>
                  </a:schemeClr>
                </a:solidFill>
                <a:latin typeface="+mn-lt"/>
              </a:rPr>
              <a:t>Stateful</a:t>
            </a:r>
            <a:r>
              <a:rPr lang="en-US" sz="3600" dirty="0">
                <a:solidFill>
                  <a:schemeClr val="accent6">
                    <a:lumMod val="40000"/>
                    <a:lumOff val="60000"/>
                  </a:schemeClr>
                </a:solidFill>
                <a:latin typeface="+mn-lt"/>
              </a:rPr>
              <a:t> Firewall </a:t>
            </a:r>
          </a:p>
          <a:p>
            <a:pPr algn="ctr">
              <a:spcBef>
                <a:spcPts val="600"/>
              </a:spcBef>
              <a:spcAft>
                <a:spcPts val="600"/>
              </a:spcAft>
              <a:defRPr/>
            </a:pPr>
            <a:r>
              <a:rPr lang="en-US" sz="3600" dirty="0">
                <a:solidFill>
                  <a:schemeClr val="accent6">
                    <a:lumMod val="40000"/>
                    <a:lumOff val="60000"/>
                  </a:schemeClr>
                </a:solidFill>
                <a:latin typeface="+mn-lt"/>
              </a:rPr>
              <a:t>Connection State Table </a:t>
            </a:r>
            <a:endParaRPr lang="en-US" sz="3600" dirty="0">
              <a:solidFill>
                <a:schemeClr val="accent6">
                  <a:lumMod val="40000"/>
                  <a:lumOff val="60000"/>
                </a:schemeClr>
              </a:solidFill>
              <a:effectLst>
                <a:outerShdw blurRad="50800" dist="50800" dir="2700000" algn="tl" rotWithShape="0">
                  <a:schemeClr val="bg1">
                    <a:alpha val="30000"/>
                  </a:schemeClr>
                </a:outerShdw>
              </a:effectLst>
              <a:latin typeface="+mn-lt"/>
              <a:ea typeface="+mj-ea"/>
              <a:cs typeface="+mj-cs"/>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67488706"/>
              </p:ext>
            </p:extLst>
          </p:nvPr>
        </p:nvGraphicFramePr>
        <p:xfrm>
          <a:off x="179512" y="2348880"/>
          <a:ext cx="8780631" cy="4252832"/>
        </p:xfrm>
        <a:graphic>
          <a:graphicData uri="http://schemas.openxmlformats.org/presentationml/2006/ole">
            <mc:AlternateContent xmlns:mc="http://schemas.openxmlformats.org/markup-compatibility/2006">
              <mc:Choice xmlns:v="urn:schemas-microsoft-com:vml" Requires="v">
                <p:oleObj name="Document" r:id="rId3" imgW="6083076" imgH="2946292" progId="Word.Document.12">
                  <p:embed/>
                </p:oleObj>
              </mc:Choice>
              <mc:Fallback>
                <p:oleObj name="Document" r:id="rId3" imgW="6083076" imgH="2946292" progId="Word.Document.12">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348880"/>
                        <a:ext cx="8780631" cy="425283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79512" y="172435"/>
            <a:ext cx="8609639" cy="854968"/>
          </a:xfrm>
        </p:spPr>
        <p:txBody>
          <a:bodyPr/>
          <a:lstStyle/>
          <a:p>
            <a:pPr eaLnBrk="1" fontAlgn="auto" hangingPunct="1">
              <a:spcAft>
                <a:spcPts val="0"/>
              </a:spcAft>
              <a:defRPr/>
            </a:pPr>
            <a:r>
              <a:rPr lang="en-GB" dirty="0">
                <a:solidFill>
                  <a:schemeClr val="accent6">
                    <a:lumMod val="40000"/>
                    <a:lumOff val="60000"/>
                  </a:schemeClr>
                </a:solidFill>
              </a:rPr>
              <a:t>The Need For Firewalls</a:t>
            </a:r>
            <a:endParaRPr lang="en-AU" dirty="0">
              <a:solidFill>
                <a:schemeClr val="accent6">
                  <a:lumMod val="40000"/>
                  <a:lumOff val="60000"/>
                </a:schemeClr>
              </a:solidFill>
            </a:endParaRPr>
          </a:p>
        </p:txBody>
      </p:sp>
      <p:sp>
        <p:nvSpPr>
          <p:cNvPr id="200707" name="Rectangle 3"/>
          <p:cNvSpPr>
            <a:spLocks noGrp="1" noChangeArrowheads="1"/>
          </p:cNvSpPr>
          <p:nvPr>
            <p:ph idx="1"/>
          </p:nvPr>
        </p:nvSpPr>
        <p:spPr>
          <a:xfrm>
            <a:off x="179512" y="1700808"/>
            <a:ext cx="8805664" cy="5004048"/>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Internet connectivity is essential</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However it creates a threat</a:t>
            </a:r>
          </a:p>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Effective means of protecting LANs</a:t>
            </a:r>
          </a:p>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Inserted between the premises network and the Internet to establish a controlled link</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Can be a single computer system or a set of two or more systems working together</a:t>
            </a:r>
          </a:p>
          <a:p>
            <a:pPr eaLnBrk="1" hangingPunct="1">
              <a:lnSpc>
                <a:spcPct val="90000"/>
              </a:lnSpc>
              <a:buClr>
                <a:schemeClr val="accent6">
                  <a:lumMod val="60000"/>
                  <a:lumOff val="40000"/>
                </a:schemeClr>
              </a:buClr>
              <a:buSzPct val="140000"/>
              <a:buFont typeface="Arial" charset="0"/>
              <a:buChar char="•"/>
              <a:defRPr/>
            </a:pPr>
            <a:r>
              <a:rPr lang="en-AU" sz="2800" dirty="0">
                <a:solidFill>
                  <a:schemeClr val="tx1"/>
                </a:solidFill>
                <a:effectLst>
                  <a:outerShdw blurRad="38100" dist="38100" dir="2700000" algn="tl">
                    <a:srgbClr val="0064E2"/>
                  </a:outerShdw>
                </a:effectLst>
                <a:latin typeface="+mn-lt"/>
              </a:rPr>
              <a:t>Used as a perimeter defense</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Single choke point to impose security and auditing </a:t>
            </a:r>
          </a:p>
          <a:p>
            <a:pPr lvl="1" eaLnBrk="1" hangingPunct="1">
              <a:lnSpc>
                <a:spcPct val="90000"/>
              </a:lnSpc>
              <a:buClr>
                <a:schemeClr val="accent6">
                  <a:lumMod val="60000"/>
                  <a:lumOff val="40000"/>
                </a:schemeClr>
              </a:buClr>
              <a:buSzPct val="140000"/>
              <a:buFont typeface="Arial" charset="0"/>
              <a:buChar char="•"/>
              <a:defRPr/>
            </a:pPr>
            <a:r>
              <a:rPr lang="en-AU" sz="1800" dirty="0">
                <a:solidFill>
                  <a:schemeClr val="tx1"/>
                </a:solidFill>
                <a:effectLst>
                  <a:outerShdw blurRad="38100" dist="38100" dir="2700000" algn="tl">
                    <a:srgbClr val="0064E2"/>
                  </a:outerShdw>
                </a:effectLst>
                <a:latin typeface="+mn-lt"/>
              </a:rPr>
              <a:t>Insulates the internal systems from external networks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dirty="0">
                <a:solidFill>
                  <a:schemeClr val="accent6">
                    <a:lumMod val="40000"/>
                    <a:lumOff val="60000"/>
                  </a:schemeClr>
                </a:solidFill>
                <a:ea typeface="+mj-ea"/>
                <a:cs typeface="+mj-cs"/>
              </a:rPr>
              <a:t>Application-Level Gateway</a:t>
            </a:r>
          </a:p>
        </p:txBody>
      </p:sp>
      <p:sp>
        <p:nvSpPr>
          <p:cNvPr id="221187" name="Rectangle 3"/>
          <p:cNvSpPr>
            <a:spLocks noGrp="1" noChangeArrowheads="1"/>
          </p:cNvSpPr>
          <p:nvPr>
            <p:ph idx="1"/>
          </p:nvPr>
        </p:nvSpPr>
        <p:spPr>
          <a:xfrm>
            <a:off x="457200" y="1772816"/>
            <a:ext cx="8363272" cy="4780384"/>
          </a:xfrm>
        </p:spPr>
        <p:txBody>
          <a:bodyPr wrap="square" numCol="1" anchor="t" anchorCtr="0" compatLnSpc="1">
            <a:prstTxWarp prst="textNoShape">
              <a:avLst/>
            </a:prstTxWarp>
            <a:normAutofit lnSpcReduction="10000"/>
          </a:bodyPr>
          <a:lstStyle/>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Also called an application proxy</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Acts as a relay of application-level traffic</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User contacts gateway using a TCP/IP application</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User is authenticated</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Gateway contacts application on remote host and relays TCP segments between server and user</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Must have proxy code for each application</a:t>
            </a:r>
          </a:p>
          <a:p>
            <a:pPr lvl="1" eaLnBrk="1" hangingPunct="1">
              <a:lnSpc>
                <a:spcPct val="80000"/>
              </a:lnSpc>
              <a:spcAft>
                <a:spcPts val="1200"/>
              </a:spcAft>
              <a:buClr>
                <a:schemeClr val="accent6">
                  <a:lumMod val="40000"/>
                  <a:lumOff val="60000"/>
                </a:schemeClr>
              </a:buClr>
              <a:buSzPct val="140000"/>
              <a:buFont typeface="Arial" charset="0"/>
              <a:buChar char="•"/>
              <a:defRPr/>
            </a:pPr>
            <a:r>
              <a:rPr lang="en-US" sz="2000" dirty="0">
                <a:effectLst>
                  <a:outerShdw blurRad="38100" dist="38100" dir="2700000" algn="tl">
                    <a:srgbClr val="0064E2"/>
                  </a:outerShdw>
                </a:effectLst>
                <a:latin typeface="+mn-lt"/>
              </a:rPr>
              <a:t>May restrict application features supported</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Tend to be more secure than packet filters</a:t>
            </a:r>
          </a:p>
          <a:p>
            <a:pPr eaLnBrk="1" hangingPunct="1">
              <a:lnSpc>
                <a:spcPct val="80000"/>
              </a:lnSpc>
              <a:spcAft>
                <a:spcPts val="1200"/>
              </a:spcAft>
              <a:buClr>
                <a:schemeClr val="accent6">
                  <a:lumMod val="40000"/>
                  <a:lumOff val="60000"/>
                </a:schemeClr>
              </a:buClr>
              <a:buSzPct val="140000"/>
              <a:buFont typeface="Arial" charset="0"/>
              <a:buChar char="•"/>
              <a:defRPr/>
            </a:pPr>
            <a:r>
              <a:rPr lang="en-US" dirty="0">
                <a:effectLst>
                  <a:outerShdw blurRad="38100" dist="38100" dir="2700000" algn="tl">
                    <a:srgbClr val="0064E2"/>
                  </a:outerShdw>
                </a:effectLst>
                <a:latin typeface="+mn-lt"/>
              </a:rPr>
              <a:t>Disadvantage is the additional processing overhead on each connection</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1168" y="3933444"/>
            <a:ext cx="8746236" cy="2561844"/>
          </a:xfrm>
          <a:prstGeom prst="rect">
            <a:avLst/>
          </a:prstGeom>
        </p:spPr>
      </p:pic>
      <p:pic>
        <p:nvPicPr>
          <p:cNvPr id="3" name="object 3"/>
          <p:cNvPicPr/>
          <p:nvPr/>
        </p:nvPicPr>
        <p:blipFill>
          <a:blip r:embed="rId3" cstate="print"/>
          <a:stretch>
            <a:fillRect/>
          </a:stretch>
        </p:blipFill>
        <p:spPr>
          <a:xfrm>
            <a:off x="201168" y="188976"/>
            <a:ext cx="8717280" cy="35905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a:xfrm>
            <a:off x="4283075" y="-415925"/>
            <a:ext cx="4860925" cy="2073275"/>
          </a:xfrm>
        </p:spPr>
        <p:txBody>
          <a:bodyPr>
            <a:normAutofit/>
          </a:bodyPr>
          <a:lstStyle/>
          <a:p>
            <a:pPr eaLnBrk="1" fontAlgn="auto" hangingPunct="1">
              <a:spcAft>
                <a:spcPts val="0"/>
              </a:spcAft>
              <a:defRPr/>
            </a:pPr>
            <a:r>
              <a:rPr lang="en-US" sz="5000" dirty="0">
                <a:solidFill>
                  <a:schemeClr val="accent6">
                    <a:lumMod val="40000"/>
                    <a:lumOff val="60000"/>
                  </a:schemeClr>
                </a:solidFill>
                <a:ea typeface="+mj-ea"/>
                <a:cs typeface="+mj-cs"/>
              </a:rPr>
              <a:t>Circuit-Level Gateway</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514551672"/>
              </p:ext>
            </p:extLst>
          </p:nvPr>
        </p:nvGraphicFramePr>
        <p:xfrm>
          <a:off x="0" y="620713"/>
          <a:ext cx="8229600" cy="6170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785934" y="1130737"/>
            <a:ext cx="184666" cy="369332"/>
          </a:xfrm>
          <a:prstGeom prst="rect">
            <a:avLst/>
          </a:prstGeom>
          <a:noFill/>
        </p:spPr>
        <p:txBody>
          <a:bodyPr wrap="none" rtlCol="0">
            <a:spAutoFit/>
          </a:bodyPr>
          <a:lstStyle/>
          <a:p>
            <a:endParaRPr 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4215" y="3933444"/>
            <a:ext cx="8715756" cy="1714500"/>
          </a:xfrm>
          <a:prstGeom prst="rect">
            <a:avLst/>
          </a:prstGeom>
        </p:spPr>
      </p:pic>
      <p:pic>
        <p:nvPicPr>
          <p:cNvPr id="3" name="object 3"/>
          <p:cNvPicPr/>
          <p:nvPr/>
        </p:nvPicPr>
        <p:blipFill>
          <a:blip r:embed="rId3" cstate="print"/>
          <a:stretch>
            <a:fillRect/>
          </a:stretch>
        </p:blipFill>
        <p:spPr>
          <a:xfrm>
            <a:off x="251459" y="693419"/>
            <a:ext cx="8668512" cy="30098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76200"/>
            <a:ext cx="8229600" cy="1600200"/>
          </a:xfrm>
        </p:spPr>
        <p:txBody>
          <a:bodyPr/>
          <a:lstStyle/>
          <a:p>
            <a:pPr eaLnBrk="1" fontAlgn="auto" hangingPunct="1">
              <a:spcAft>
                <a:spcPts val="0"/>
              </a:spcAft>
              <a:defRPr/>
            </a:pPr>
            <a:r>
              <a:rPr lang="en-US" dirty="0">
                <a:solidFill>
                  <a:schemeClr val="accent6">
                    <a:lumMod val="40000"/>
                    <a:lumOff val="60000"/>
                  </a:schemeClr>
                </a:solidFill>
                <a:ea typeface="+mj-ea"/>
                <a:cs typeface="+mj-cs"/>
              </a:rPr>
              <a:t>SOCKS Circuit-Level Gateway </a:t>
            </a:r>
          </a:p>
        </p:txBody>
      </p:sp>
      <p:sp>
        <p:nvSpPr>
          <p:cNvPr id="225283" name="Rectangle 3"/>
          <p:cNvSpPr>
            <a:spLocks noGrp="1" noChangeArrowheads="1"/>
          </p:cNvSpPr>
          <p:nvPr>
            <p:ph sz="half" idx="2"/>
          </p:nvPr>
        </p:nvSpPr>
        <p:spPr>
          <a:xfrm>
            <a:off x="251520" y="1772816"/>
            <a:ext cx="4419600" cy="4876800"/>
          </a:xfrm>
        </p:spPr>
        <p:txBody>
          <a:bodyPr wrap="square" numCol="1" anchor="t" anchorCtr="0" compatLnSpc="1">
            <a:prstTxWarp prst="textNoShape">
              <a:avLst/>
            </a:prstTxWarp>
            <a:normAutofit/>
          </a:bodyPr>
          <a:lstStyle/>
          <a:p>
            <a:pPr marL="342900" lvl="1" indent="-342900" eaLnBrk="1" hangingPunct="1">
              <a:spcBef>
                <a:spcPts val="0"/>
              </a:spcBef>
              <a:spcAft>
                <a:spcPts val="1200"/>
              </a:spcAft>
              <a:buClr>
                <a:schemeClr val="accent6">
                  <a:lumMod val="40000"/>
                  <a:lumOff val="60000"/>
                </a:schemeClr>
              </a:buClr>
              <a:buSzPct val="140000"/>
              <a:buFont typeface="Arial" charset="0"/>
              <a:buChar char="•"/>
              <a:defRPr/>
            </a:pPr>
            <a:r>
              <a:rPr lang="en-US" sz="2200" dirty="0">
                <a:effectLst>
                  <a:outerShdw blurRad="38100" dist="38100" dir="2700000" algn="tl">
                    <a:srgbClr val="0064E2"/>
                  </a:outerShdw>
                </a:effectLst>
                <a:latin typeface="+mn-lt"/>
              </a:rPr>
              <a:t>SOCKS v5 defined in RFC1928 </a:t>
            </a:r>
            <a:endParaRPr lang="en-US" sz="2200" dirty="0">
              <a:effectLst>
                <a:outerShdw blurRad="38100" dist="38100" dir="2700000" algn="tl">
                  <a:srgbClr val="0064E2"/>
                </a:outerShdw>
              </a:effectLst>
              <a:latin typeface="+mn-lt"/>
              <a:ea typeface="ＭＳ Ｐゴシック" pitchFamily="-110" charset="-128"/>
              <a:cs typeface="ＭＳ Ｐゴシック" pitchFamily="-110" charset="-128"/>
            </a:endParaRPr>
          </a:p>
          <a:p>
            <a:pPr marL="342900" lvl="1" indent="-342900" eaLnBrk="1" hangingPunct="1">
              <a:lnSpc>
                <a:spcPct val="90000"/>
              </a:lnSpc>
              <a:spcBef>
                <a:spcPts val="0"/>
              </a:spcBef>
              <a:spcAft>
                <a:spcPts val="1200"/>
              </a:spcAft>
              <a:buClr>
                <a:schemeClr val="accent6">
                  <a:lumMod val="40000"/>
                  <a:lumOff val="60000"/>
                </a:schemeClr>
              </a:buClr>
              <a:buSzPct val="140000"/>
              <a:buFont typeface="Arial" charset="0"/>
              <a:buChar char="•"/>
              <a:defRPr/>
            </a:pPr>
            <a:r>
              <a:rPr lang="en-US" sz="2200" dirty="0">
                <a:effectLst>
                  <a:outerShdw blurRad="38100" dist="38100" dir="2700000" algn="tl">
                    <a:srgbClr val="0064E2"/>
                  </a:outerShdw>
                </a:effectLst>
                <a:latin typeface="+mn-lt"/>
              </a:rPr>
              <a:t>Designed to provide a framework for client-server applications in TCP/UDP domains to conveniently and securely use the services of a network firewall</a:t>
            </a:r>
          </a:p>
          <a:p>
            <a:pPr marL="342900" lvl="1" indent="-342900" eaLnBrk="1" hangingPunct="1">
              <a:spcBef>
                <a:spcPts val="0"/>
              </a:spcBef>
              <a:spcAft>
                <a:spcPts val="1200"/>
              </a:spcAft>
              <a:buClr>
                <a:schemeClr val="accent6">
                  <a:lumMod val="40000"/>
                  <a:lumOff val="60000"/>
                </a:schemeClr>
              </a:buClr>
              <a:buSzPct val="140000"/>
              <a:buFont typeface="Arial" charset="0"/>
              <a:buChar char="•"/>
              <a:defRPr/>
            </a:pPr>
            <a:r>
              <a:rPr lang="en-US" sz="2200" dirty="0">
                <a:effectLst>
                  <a:outerShdw blurRad="38100" dist="38100" dir="2700000" algn="tl">
                    <a:srgbClr val="0064E2"/>
                  </a:outerShdw>
                </a:effectLst>
                <a:latin typeface="+mn-lt"/>
              </a:rPr>
              <a:t>Client application contacts SOCKS server, authenticates, sends relay request</a:t>
            </a:r>
          </a:p>
          <a:p>
            <a:pPr lvl="2" eaLnBrk="1" hangingPunct="1">
              <a:lnSpc>
                <a:spcPct val="90000"/>
              </a:lnSpc>
              <a:spcBef>
                <a:spcPts val="0"/>
              </a:spcBef>
              <a:spcAft>
                <a:spcPts val="0"/>
              </a:spcAft>
              <a:buClr>
                <a:schemeClr val="accent6">
                  <a:lumMod val="40000"/>
                  <a:lumOff val="60000"/>
                </a:schemeClr>
              </a:buClr>
              <a:buSzPct val="140000"/>
              <a:buFont typeface="Arial" charset="0"/>
              <a:buChar char="•"/>
            </a:pPr>
            <a:r>
              <a:rPr lang="en-US" sz="2000" dirty="0">
                <a:effectLst>
                  <a:outerShdw blurRad="38100" dist="38100" dir="2700000" algn="tl">
                    <a:srgbClr val="0064E2"/>
                  </a:outerShdw>
                </a:effectLst>
                <a:latin typeface="+mn-lt"/>
                <a:ea typeface="ＭＳ Ｐゴシック" pitchFamily="-110" charset="-128"/>
                <a:cs typeface="ＭＳ Ｐゴシック" pitchFamily="-110" charset="-128"/>
              </a:rPr>
              <a:t>Server evaluates and either establishes or denies the connection</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1503269133"/>
              </p:ext>
            </p:extLst>
          </p:nvPr>
        </p:nvGraphicFramePr>
        <p:xfrm>
          <a:off x="4648200" y="1752600"/>
          <a:ext cx="44958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562600" y="6096000"/>
            <a:ext cx="3581400" cy="528350"/>
          </a:xfrm>
          <a:prstGeom prst="rect">
            <a:avLst/>
          </a:prstGeom>
          <a:noFill/>
        </p:spPr>
        <p:txBody>
          <a:bodyPr wrap="square">
            <a:spAutoFit/>
          </a:bodyPr>
          <a:lstStyle/>
          <a:p>
            <a:pPr>
              <a:lnSpc>
                <a:spcPct val="80000"/>
              </a:lnSpc>
              <a:defRPr/>
            </a:pPr>
            <a:r>
              <a:rPr lang="en-US" sz="3400" b="1" dirty="0">
                <a:solidFill>
                  <a:schemeClr val="accent6">
                    <a:lumMod val="40000"/>
                    <a:lumOff val="60000"/>
                  </a:schemeClr>
                </a:solidFill>
                <a:effectLst>
                  <a:outerShdw blurRad="50800" dist="50800" dir="2700000" algn="tl" rotWithShape="0">
                    <a:schemeClr val="bg1">
                      <a:alpha val="30000"/>
                    </a:schemeClr>
                  </a:outerShdw>
                </a:effectLst>
                <a:latin typeface="+mj-lt"/>
                <a:ea typeface="+mj-ea"/>
                <a:cs typeface="+mj-cs"/>
              </a:rPr>
              <a:t>Components</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6192" y="116632"/>
            <a:ext cx="9144000" cy="1524000"/>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Intrusion Prevention Systems </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(IPS)</a:t>
            </a:r>
          </a:p>
        </p:txBody>
      </p:sp>
      <p:sp>
        <p:nvSpPr>
          <p:cNvPr id="243715" name="Rectangle 3"/>
          <p:cNvSpPr>
            <a:spLocks noGrp="1" noChangeArrowheads="1"/>
          </p:cNvSpPr>
          <p:nvPr>
            <p:ph idx="1"/>
          </p:nvPr>
        </p:nvSpPr>
        <p:spPr>
          <a:xfrm>
            <a:off x="463392" y="2060848"/>
            <a:ext cx="8229600" cy="4369941"/>
          </a:xfrm>
        </p:spPr>
        <p:txBody>
          <a:bodyPr wrap="square" numCol="1" anchor="t" anchorCtr="0" compatLnSpc="1">
            <a:prstTxWarp prst="textNoShape">
              <a:avLst/>
            </a:prstTxWarp>
            <a:normAutofit lnSpcReduction="10000"/>
          </a:bodyPr>
          <a:lstStyle/>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Also known as Intrusion Detection and Prevention System (IDPS)</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Is an extension of an IDS that includes the capability to attempt to block or prevent detected malicious activity</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Can be host-based, network-based, or distributed/hybrid</a:t>
            </a:r>
          </a:p>
          <a:p>
            <a:pPr eaLnBrk="1" hangingPunct="1">
              <a:spcAft>
                <a:spcPts val="600"/>
              </a:spcAft>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Can use anomaly detection to identify behavior that is not that of legitimate users, or signature/heuristic detection to identify known malicious behavior can block traffic as a firewall does, but makes use of the types of algorithms developed for IDSs to determine when to do so</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857400"/>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p>
        </p:txBody>
      </p:sp>
      <p:sp>
        <p:nvSpPr>
          <p:cNvPr id="245763" name="Rectangle 3"/>
          <p:cNvSpPr>
            <a:spLocks noGrp="1" noChangeArrowheads="1"/>
          </p:cNvSpPr>
          <p:nvPr>
            <p:ph idx="1"/>
          </p:nvPr>
        </p:nvSpPr>
        <p:spPr>
          <a:xfrm>
            <a:off x="457200" y="1752600"/>
            <a:ext cx="8382000" cy="5060776"/>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Can make use of either signature/heuristic or anomaly detection techniques to identify attacks</a:t>
            </a:r>
          </a:p>
          <a:p>
            <a:pPr lvl="2" eaLnBrk="1" hangingPunct="1">
              <a:lnSpc>
                <a:spcPct val="90000"/>
              </a:lnSpc>
              <a:spcAft>
                <a:spcPts val="12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Signature: focus is on the specific content of application network traffic, or of sequences of system calls, looking for patterns that have been identified as malicious</a:t>
            </a:r>
          </a:p>
          <a:p>
            <a:pPr lvl="2" eaLnBrk="1" hangingPunct="1">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Anomaly: IPS is looking for behavior patterns that indicate malware</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Examples of the types of malicious behavior addressed by a HIPS include:</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Modification of system resources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Privilege-escalation exploits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Buffer-overflow exploits</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Access to e-mail contact list</a:t>
            </a:r>
          </a:p>
          <a:p>
            <a:pPr lvl="2">
              <a:lnSpc>
                <a:spcPct val="90000"/>
              </a:lnSpc>
              <a:spcBef>
                <a:spcPts val="60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Directory traversal</a:t>
            </a: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857400"/>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p>
        </p:txBody>
      </p:sp>
      <p:sp>
        <p:nvSpPr>
          <p:cNvPr id="245763" name="Rectangle 3"/>
          <p:cNvSpPr>
            <a:spLocks noGrp="1" noChangeArrowheads="1"/>
          </p:cNvSpPr>
          <p:nvPr>
            <p:ph idx="1"/>
          </p:nvPr>
        </p:nvSpPr>
        <p:spPr>
          <a:xfrm>
            <a:off x="467544" y="1628800"/>
            <a:ext cx="8371656" cy="5184576"/>
          </a:xfrm>
        </p:spPr>
        <p:txBody>
          <a:bodyPr wrap="square" numCol="1" anchor="t" anchorCtr="0" compatLnSpc="1">
            <a:prstTxWarp prst="textNoShape">
              <a:avLst/>
            </a:prstTxWarp>
            <a:normAutofit/>
          </a:bodyPr>
          <a:lstStyle/>
          <a:p>
            <a:pPr marL="0" indent="0" algn="l">
              <a:buNone/>
            </a:pPr>
            <a:r>
              <a:rPr lang="en-US" sz="1800" b="0" i="0" u="none" strike="noStrike" baseline="0" dirty="0">
                <a:solidFill>
                  <a:schemeClr val="tx1"/>
                </a:solidFill>
                <a:latin typeface="TimesTenLTStd-Roman"/>
              </a:rPr>
              <a:t>Examples of the types of malicious behavior addressed by a HIPS include the following:</a:t>
            </a:r>
          </a:p>
          <a:p>
            <a:endParaRPr lang="en-US" sz="1800" b="1" i="0" u="none" strike="noStrike" baseline="0">
              <a:solidFill>
                <a:schemeClr val="tx1"/>
              </a:solidFill>
              <a:latin typeface="TimesTenLTStd-Bold"/>
            </a:endParaRPr>
          </a:p>
          <a:p>
            <a:r>
              <a:rPr lang="en-US" sz="1800" b="1" i="0" u="none" strike="noStrike" baseline="0" dirty="0">
                <a:solidFill>
                  <a:schemeClr val="tx1"/>
                </a:solidFill>
                <a:latin typeface="TimesTenLTStd-Bold"/>
              </a:rPr>
              <a:t>Modification of system resources: </a:t>
            </a:r>
            <a:r>
              <a:rPr lang="en-US" sz="1800" b="0" i="0" u="none" strike="noStrike" baseline="0" dirty="0">
                <a:solidFill>
                  <a:schemeClr val="tx1"/>
                </a:solidFill>
                <a:latin typeface="TimesTenLTStd-Roman"/>
              </a:rPr>
              <a:t>Rootkits, Trojan horses, and backdoors operate by changing system resources, such as libraries, directories, registry settings, and user accounts.</a:t>
            </a:r>
          </a:p>
          <a:p>
            <a:r>
              <a:rPr lang="en-US" sz="1800" b="1" i="0" u="none" strike="noStrike" baseline="0" dirty="0">
                <a:solidFill>
                  <a:schemeClr val="tx1"/>
                </a:solidFill>
                <a:latin typeface="TimesTenLTStd-Bold"/>
              </a:rPr>
              <a:t>Privilege-escalation exploits: </a:t>
            </a:r>
            <a:r>
              <a:rPr lang="en-US" sz="1800" b="0" i="0" u="none" strike="noStrike" baseline="0" dirty="0">
                <a:solidFill>
                  <a:schemeClr val="tx1"/>
                </a:solidFill>
                <a:latin typeface="TimesTenLTStd-Roman"/>
              </a:rPr>
              <a:t>These attacks attempt to give ordinary users root access.</a:t>
            </a:r>
          </a:p>
          <a:p>
            <a:r>
              <a:rPr lang="en-US" sz="1800" b="1" i="0" u="none" strike="noStrike" baseline="0" dirty="0">
                <a:solidFill>
                  <a:schemeClr val="tx1"/>
                </a:solidFill>
                <a:latin typeface="TimesTenLTStd-Bold"/>
              </a:rPr>
              <a:t>Buffer-overflow exploits: </a:t>
            </a:r>
            <a:r>
              <a:rPr lang="en-US" sz="1800" b="0" i="0" u="none" strike="noStrike" baseline="0" dirty="0">
                <a:solidFill>
                  <a:schemeClr val="tx1"/>
                </a:solidFill>
                <a:latin typeface="TimesTenLTStd-Roman"/>
              </a:rPr>
              <a:t>Attackers exploit buffer overflow issues by overwriting the memory of an application</a:t>
            </a:r>
          </a:p>
          <a:p>
            <a:r>
              <a:rPr lang="en-US" sz="1800" b="1" i="0" u="none" strike="noStrike" baseline="0" dirty="0">
                <a:solidFill>
                  <a:schemeClr val="tx1"/>
                </a:solidFill>
                <a:latin typeface="TimesTenLTStd-Bold"/>
              </a:rPr>
              <a:t>Access to e-mail contact list: </a:t>
            </a:r>
            <a:r>
              <a:rPr lang="en-US" sz="1800" b="0" i="0" u="none" strike="noStrike" baseline="0" dirty="0">
                <a:solidFill>
                  <a:schemeClr val="tx1"/>
                </a:solidFill>
                <a:latin typeface="TimesTenLTStd-Roman"/>
              </a:rPr>
              <a:t>Many worms spread by mailing a copy of themselves to addresses in the local system’s e-mail address book.</a:t>
            </a:r>
          </a:p>
          <a:p>
            <a:r>
              <a:rPr lang="en-US" sz="1800" b="1" i="0" u="none" strike="noStrike" baseline="0" dirty="0">
                <a:solidFill>
                  <a:schemeClr val="tx1"/>
                </a:solidFill>
                <a:latin typeface="TimesTenLTStd-Bold"/>
              </a:rPr>
              <a:t>Directory traversal: </a:t>
            </a:r>
            <a:r>
              <a:rPr lang="en-US" sz="1800" b="0" i="0" u="none" strike="noStrike" baseline="0" dirty="0">
                <a:solidFill>
                  <a:schemeClr val="tx1"/>
                </a:solidFill>
                <a:latin typeface="TimesTenLTStd-Roman"/>
              </a:rPr>
              <a:t>A directory traversal vulnerability in a Web server allows the hacker to access files outside</a:t>
            </a:r>
            <a:endParaRPr lang="en-US" sz="1900" dirty="0">
              <a:solidFill>
                <a:schemeClr val="tx1"/>
              </a:solidFill>
              <a:effectLst>
                <a:outerShdw blurRad="38100" dist="38100" dir="2700000" algn="tl">
                  <a:srgbClr val="0064E2"/>
                </a:outerShdw>
              </a:effectLst>
              <a:latin typeface="+mn-lt"/>
              <a:ea typeface="ＭＳ Ｐゴシック" pitchFamily="-110" charset="-128"/>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301297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353344"/>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HIPS</a:t>
            </a:r>
          </a:p>
        </p:txBody>
      </p:sp>
      <p:sp>
        <p:nvSpPr>
          <p:cNvPr id="245763" name="Rectangle 3"/>
          <p:cNvSpPr>
            <a:spLocks noGrp="1" noChangeArrowheads="1"/>
          </p:cNvSpPr>
          <p:nvPr>
            <p:ph idx="1"/>
          </p:nvPr>
        </p:nvSpPr>
        <p:spPr>
          <a:xfrm>
            <a:off x="457200" y="1412776"/>
            <a:ext cx="8382000" cy="54006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Capability can be tailored to the specific platform</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 set of general purpose tools may be used for a desktop or server system</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Some packages are designed to protect specific types of servers, such as Web servers and database servers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In this case the HIPS looks for particular application attacks</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Can use a sandbox approach</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Sandboxes are especially suited to mobile code such as Java applets and scripting languages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HIPS quarantines such code in an isolated system area then runs the code and monitors its behavior</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Areas for which a HIPS typically offers desktop protection:</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System calls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File system access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System registry settings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Host input/output</a:t>
            </a: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3988175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4965-E17E-F3DF-1240-09FBFEA57555}"/>
              </a:ext>
            </a:extLst>
          </p:cNvPr>
          <p:cNvSpPr>
            <a:spLocks noGrp="1"/>
          </p:cNvSpPr>
          <p:nvPr>
            <p:ph type="title"/>
          </p:nvPr>
        </p:nvSpPr>
        <p:spPr/>
        <p:txBody>
          <a:bodyPr/>
          <a:lstStyle/>
          <a:p>
            <a:r>
              <a:rPr lang="en-US" dirty="0">
                <a:solidFill>
                  <a:schemeClr val="accent6">
                    <a:lumMod val="40000"/>
                    <a:lumOff val="60000"/>
                  </a:schemeClr>
                </a:solidFill>
                <a:effectLst/>
              </a:rPr>
              <a:t>Host-Based IPS</a:t>
            </a:r>
            <a:br>
              <a:rPr lang="en-US" dirty="0">
                <a:solidFill>
                  <a:schemeClr val="accent6">
                    <a:lumMod val="40000"/>
                    <a:lumOff val="60000"/>
                  </a:schemeClr>
                </a:solidFill>
                <a:effectLst/>
              </a:rPr>
            </a:br>
            <a:r>
              <a:rPr lang="en-US" dirty="0">
                <a:solidFill>
                  <a:schemeClr val="accent6">
                    <a:lumMod val="40000"/>
                    <a:lumOff val="60000"/>
                  </a:schemeClr>
                </a:solidFill>
                <a:effectLst/>
              </a:rPr>
              <a:t> (HIPS)</a:t>
            </a:r>
            <a:endParaRPr lang="en-PK" dirty="0"/>
          </a:p>
        </p:txBody>
      </p:sp>
      <p:sp>
        <p:nvSpPr>
          <p:cNvPr id="3" name="Content Placeholder 2">
            <a:extLst>
              <a:ext uri="{FF2B5EF4-FFF2-40B4-BE49-F238E27FC236}">
                <a16:creationId xmlns:a16="http://schemas.microsoft.com/office/drawing/2014/main" id="{188E5009-7C01-7306-7A53-0090A6A161CD}"/>
              </a:ext>
            </a:extLst>
          </p:cNvPr>
          <p:cNvSpPr>
            <a:spLocks noGrp="1"/>
          </p:cNvSpPr>
          <p:nvPr>
            <p:ph idx="1"/>
          </p:nvPr>
        </p:nvSpPr>
        <p:spPr>
          <a:xfrm>
            <a:off x="0" y="1600200"/>
            <a:ext cx="9180512" cy="4525963"/>
          </a:xfrm>
        </p:spPr>
        <p:txBody>
          <a:bodyPr>
            <a:normAutofit lnSpcReduction="10000"/>
          </a:bodyPr>
          <a:lstStyle/>
          <a:p>
            <a:pPr algn="l"/>
            <a:r>
              <a:rPr lang="en-US" sz="1800" b="0" i="0" u="none" strike="noStrike" baseline="0" dirty="0">
                <a:solidFill>
                  <a:schemeClr val="tx1"/>
                </a:solidFill>
                <a:latin typeface="TimesTenLTStd-Roman"/>
              </a:rPr>
              <a:t>[ROBB06a] lists the following as areas for which a HIPS typically offers desktop protection:</a:t>
            </a:r>
          </a:p>
          <a:p>
            <a:pPr algn="just"/>
            <a:endParaRPr lang="en-US" sz="1800" b="1" i="0" u="none" strike="noStrike" baseline="0" dirty="0">
              <a:solidFill>
                <a:schemeClr val="tx1"/>
              </a:solidFill>
              <a:latin typeface="TimesTenLTStd-Bold"/>
            </a:endParaRPr>
          </a:p>
          <a:p>
            <a:pPr algn="just"/>
            <a:r>
              <a:rPr lang="en-US" sz="1800" b="1" i="0" u="none" strike="noStrike" baseline="0" dirty="0">
                <a:solidFill>
                  <a:schemeClr val="tx1"/>
                </a:solidFill>
                <a:latin typeface="TimesTenLTStd-Bold"/>
              </a:rPr>
              <a:t>System calls: </a:t>
            </a:r>
            <a:r>
              <a:rPr lang="en-US" sz="1700" b="0" i="0" u="none" strike="noStrike" baseline="0" dirty="0">
                <a:solidFill>
                  <a:schemeClr val="tx1"/>
                </a:solidFill>
                <a:latin typeface="TimesTenLTStd-Roman"/>
              </a:rPr>
              <a:t>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File system access: </a:t>
            </a:r>
            <a:r>
              <a:rPr lang="en-US" sz="1700" b="0" i="0" u="none" strike="noStrike" baseline="0" dirty="0">
                <a:solidFill>
                  <a:schemeClr val="tx1"/>
                </a:solidFill>
                <a:latin typeface="TimesTenLTStd-Roman"/>
              </a:rPr>
              <a:t>The HIPS can ensure that file access system calls are not malicious and meet established policy.</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System registry settings: </a:t>
            </a:r>
            <a:r>
              <a:rPr lang="en-US" sz="1700" b="0" i="0" u="none" strike="noStrike" baseline="0" dirty="0">
                <a:solidFill>
                  <a:schemeClr val="tx1"/>
                </a:solidFill>
                <a:latin typeface="TimesTenLTStd-Roman"/>
              </a:rPr>
              <a:t>The registry maintains persistent configuration information about programs and is often maliciously modified to extend the life of an exploit. The HIPS can ensure that the system registry maintains its integrity.</a:t>
            </a:r>
          </a:p>
          <a:p>
            <a:pPr algn="just"/>
            <a:endParaRPr lang="en-US" sz="1100" b="0" i="0" u="none" strike="noStrike" baseline="0" dirty="0">
              <a:solidFill>
                <a:schemeClr val="tx1"/>
              </a:solidFill>
              <a:latin typeface="TimesTenLTStd-Roman"/>
            </a:endParaRPr>
          </a:p>
          <a:p>
            <a:pPr algn="just"/>
            <a:r>
              <a:rPr lang="en-US" sz="1800" b="1" i="0" u="none" strike="noStrike" baseline="0" dirty="0">
                <a:solidFill>
                  <a:schemeClr val="tx1"/>
                </a:solidFill>
                <a:latin typeface="TimesTenLTStd-Bold"/>
              </a:rPr>
              <a:t>Host input/output: </a:t>
            </a:r>
            <a:r>
              <a:rPr lang="en-US" sz="1700" b="0" i="0" u="none" strike="noStrike" baseline="0" dirty="0">
                <a:solidFill>
                  <a:schemeClr val="tx1"/>
                </a:solidFill>
                <a:latin typeface="TimesTenLTStd-Roman"/>
              </a:rPr>
              <a:t>I/O communications, whether local or network-based, can propagate exploit code and malware. The HIPS can examine and enforce proper client interaction with the network and its interaction with other devices.</a:t>
            </a:r>
            <a:endParaRPr lang="en-PK" sz="1700" dirty="0">
              <a:solidFill>
                <a:schemeClr val="tx1"/>
              </a:solidFill>
            </a:endParaRPr>
          </a:p>
        </p:txBody>
      </p:sp>
    </p:spTree>
    <p:extLst>
      <p:ext uri="{BB962C8B-B14F-4D97-AF65-F5344CB8AC3E}">
        <p14:creationId xmlns:p14="http://schemas.microsoft.com/office/powerpoint/2010/main" val="315316592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0"/>
            <a:ext cx="8229600" cy="1196752"/>
          </a:xfrm>
        </p:spPr>
        <p:txBody>
          <a:bodyPr/>
          <a:lstStyle/>
          <a:p>
            <a:pPr eaLnBrk="1" fontAlgn="auto" hangingPunct="1">
              <a:spcAft>
                <a:spcPts val="0"/>
              </a:spcAft>
              <a:defRPr/>
            </a:pPr>
            <a:r>
              <a:rPr lang="en-US" dirty="0">
                <a:solidFill>
                  <a:schemeClr val="accent6">
                    <a:lumMod val="40000"/>
                    <a:lumOff val="60000"/>
                  </a:schemeClr>
                </a:solidFill>
              </a:rPr>
              <a:t>Firewall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0898127"/>
              </p:ext>
            </p:extLst>
          </p:nvPr>
        </p:nvGraphicFramePr>
        <p:xfrm>
          <a:off x="533400" y="18288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0" y="-228600"/>
            <a:ext cx="9144000" cy="1353344"/>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effectLst/>
              </a:rPr>
              <a:t>The Role of HIPS</a:t>
            </a:r>
          </a:p>
        </p:txBody>
      </p:sp>
      <p:sp>
        <p:nvSpPr>
          <p:cNvPr id="245763" name="Rectangle 3"/>
          <p:cNvSpPr>
            <a:spLocks noGrp="1" noChangeArrowheads="1"/>
          </p:cNvSpPr>
          <p:nvPr>
            <p:ph idx="1"/>
          </p:nvPr>
        </p:nvSpPr>
        <p:spPr>
          <a:xfrm>
            <a:off x="457200" y="1412776"/>
            <a:ext cx="8686800" cy="54006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Many industry observers see the enterprise endpoint, including desktop and laptop systems, as now the main target for hackers and criminals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Thus security vendors are focusing more on developing endpoint security products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Traditionally, endpoint security has been provided by a collection of distinct products, such as antivirus, antispyware, </a:t>
            </a:r>
            <a:r>
              <a:rPr lang="en-US" sz="1900" dirty="0" err="1">
                <a:effectLst>
                  <a:outerShdw blurRad="38100" dist="38100" dir="2700000" algn="tl">
                    <a:srgbClr val="0064E2"/>
                  </a:outerShdw>
                </a:effectLst>
                <a:latin typeface="+mn-lt"/>
                <a:ea typeface="ＭＳ Ｐゴシック" pitchFamily="-110" charset="-128"/>
              </a:rPr>
              <a:t>antispam</a:t>
            </a:r>
            <a:r>
              <a:rPr lang="en-US" sz="1900" dirty="0">
                <a:effectLst>
                  <a:outerShdw blurRad="38100" dist="38100" dir="2700000" algn="tl">
                    <a:srgbClr val="0064E2"/>
                  </a:outerShdw>
                </a:effectLst>
                <a:latin typeface="+mn-lt"/>
                <a:ea typeface="ＭＳ Ｐゴシック" pitchFamily="-110" charset="-128"/>
              </a:rPr>
              <a:t>, and personal firewalls</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Approach is an effort to provide an integrated, single-product suite of functions</a:t>
            </a:r>
          </a:p>
          <a:p>
            <a:pPr lvl="2">
              <a:lnSpc>
                <a:spcPct val="90000"/>
              </a:lnSpc>
              <a:spcBef>
                <a:spcPct val="0"/>
              </a:spcBef>
              <a:spcAft>
                <a:spcPts val="600"/>
              </a:spcAft>
              <a:buClr>
                <a:schemeClr val="accent6">
                  <a:lumMod val="60000"/>
                  <a:lumOff val="40000"/>
                </a:schemeClr>
              </a:buClr>
              <a:buSzPct val="140000"/>
            </a:pPr>
            <a:r>
              <a:rPr lang="en-US" sz="1900" dirty="0">
                <a:effectLst>
                  <a:outerShdw blurRad="38100" dist="38100" dir="2700000" algn="tl">
                    <a:srgbClr val="0064E2"/>
                  </a:outerShdw>
                </a:effectLst>
                <a:latin typeface="+mn-lt"/>
                <a:ea typeface="ＭＳ Ｐゴシック" pitchFamily="-110" charset="-128"/>
              </a:rPr>
              <a:t>Advantages of the integrated HIPS approach are that the various tools work closely together, threat prevention is more comprehensive, and management is easier</a:t>
            </a:r>
          </a:p>
          <a:p>
            <a:pPr eaLnBrk="1" hangingPunct="1">
              <a:lnSpc>
                <a:spcPct val="90000"/>
              </a:lnSpc>
              <a:buClr>
                <a:schemeClr val="accent6">
                  <a:lumMod val="60000"/>
                  <a:lumOff val="40000"/>
                </a:schemeClr>
              </a:buClr>
              <a:buSzPct val="140000"/>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 prudent approach is to use HIPS as one element in a defense-in-depth strategy that involves network-level devices, such as either firewalls or network-based IPSs</a:t>
            </a:r>
            <a:endParaRPr lang="en-US" sz="1900" dirty="0">
              <a:effectLst>
                <a:outerShdw blurRad="38100" dist="38100" dir="2700000" algn="tl">
                  <a:srgbClr val="0064E2"/>
                </a:outerShdw>
              </a:effectLst>
              <a:latin typeface="+mn-lt"/>
              <a:ea typeface="ＭＳ Ｐゴシック" pitchFamily="-110" charset="-128"/>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0"/>
            <a:ext cx="9144000" cy="1524000"/>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Network-Based IPS</a:t>
            </a:r>
            <a:br>
              <a:rPr lang="en-US" sz="4300" dirty="0">
                <a:solidFill>
                  <a:schemeClr val="accent6">
                    <a:lumMod val="40000"/>
                    <a:lumOff val="60000"/>
                  </a:schemeClr>
                </a:solidFill>
                <a:effectLst/>
              </a:rPr>
            </a:br>
            <a:r>
              <a:rPr lang="en-US" sz="4300" dirty="0">
                <a:solidFill>
                  <a:schemeClr val="accent6">
                    <a:lumMod val="40000"/>
                    <a:lumOff val="60000"/>
                  </a:schemeClr>
                </a:solidFill>
                <a:effectLst/>
              </a:rPr>
              <a:t> (NIPS)</a:t>
            </a:r>
          </a:p>
        </p:txBody>
      </p:sp>
      <p:sp>
        <p:nvSpPr>
          <p:cNvPr id="247811" name="Rectangle 3"/>
          <p:cNvSpPr>
            <a:spLocks noGrp="1" noChangeArrowheads="1"/>
          </p:cNvSpPr>
          <p:nvPr>
            <p:ph idx="1"/>
          </p:nvPr>
        </p:nvSpPr>
        <p:spPr>
          <a:xfrm>
            <a:off x="457200" y="1752600"/>
            <a:ext cx="8229600" cy="2667000"/>
          </a:xfrm>
        </p:spPr>
        <p:txBody>
          <a:bodyPr wrap="square" numCol="1" anchor="t" anchorCtr="0" compatLnSpc="1">
            <a:prstTxWarp prst="textNoShape">
              <a:avLst/>
            </a:prstTxWarp>
            <a:normAutofit lnSpcReduction="10000"/>
          </a:bodyPr>
          <a:lstStyle/>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Inline NIDS with the authority to modify or discard packets and tear down TCP connections</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Makes use of signature/heuristic detection and anomaly detection</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May provide flow data protection</a:t>
            </a:r>
          </a:p>
          <a:p>
            <a:pPr lvl="1">
              <a:lnSpc>
                <a:spcPct val="90000"/>
              </a:lnSpc>
              <a:buClr>
                <a:schemeClr val="accent6">
                  <a:lumMod val="60000"/>
                  <a:lumOff val="40000"/>
                </a:schemeClr>
              </a:buClr>
              <a:buSzPct val="140000"/>
              <a:buFont typeface="Arial" charset="0"/>
              <a:buChar char="•"/>
              <a:defRPr/>
            </a:pPr>
            <a:r>
              <a:rPr lang="en-US" sz="2000" dirty="0">
                <a:effectLst>
                  <a:outerShdw blurRad="38100" dist="38100" dir="2700000" algn="tl">
                    <a:srgbClr val="0064E2"/>
                  </a:outerShdw>
                </a:effectLst>
                <a:latin typeface="+mn-lt"/>
              </a:rPr>
              <a:t>Requires that the application payload in a sequence of packets be reassembled</a:t>
            </a:r>
          </a:p>
          <a:p>
            <a:pPr eaLnBrk="1" hangingPunct="1">
              <a:lnSpc>
                <a:spcPct val="90000"/>
              </a:lnSpc>
              <a:buClr>
                <a:schemeClr val="accent6">
                  <a:lumMod val="60000"/>
                  <a:lumOff val="40000"/>
                </a:schemeClr>
              </a:buClr>
              <a:buSzPct val="140000"/>
              <a:buFont typeface="Arial" charset="0"/>
              <a:buChar char="•"/>
              <a:defRPr/>
            </a:pPr>
            <a:r>
              <a:rPr lang="en-US" dirty="0">
                <a:effectLst>
                  <a:outerShdw blurRad="38100" dist="38100" dir="2700000" algn="tl">
                    <a:srgbClr val="0064E2"/>
                  </a:outerShdw>
                </a:effectLst>
                <a:latin typeface="+mn-lt"/>
              </a:rPr>
              <a:t>Methods used to identify malicious packets:</a:t>
            </a:r>
          </a:p>
        </p:txBody>
      </p:sp>
      <p:graphicFrame>
        <p:nvGraphicFramePr>
          <p:cNvPr id="4" name="Diagram 3"/>
          <p:cNvGraphicFramePr/>
          <p:nvPr>
            <p:extLst>
              <p:ext uri="{D42A27DB-BD31-4B8C-83A1-F6EECF244321}">
                <p14:modId xmlns:p14="http://schemas.microsoft.com/office/powerpoint/2010/main" val="1015712406"/>
              </p:ext>
            </p:extLst>
          </p:nvPr>
        </p:nvGraphicFramePr>
        <p:xfrm>
          <a:off x="304800" y="3505200"/>
          <a:ext cx="8458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44CB-E63E-4B0B-38DA-0FD7C4C4C271}"/>
              </a:ext>
            </a:extLst>
          </p:cNvPr>
          <p:cNvSpPr>
            <a:spLocks noGrp="1"/>
          </p:cNvSpPr>
          <p:nvPr>
            <p:ph type="title"/>
          </p:nvPr>
        </p:nvSpPr>
        <p:spPr/>
        <p:txBody>
          <a:bodyPr/>
          <a:lstStyle/>
          <a:p>
            <a:r>
              <a:rPr lang="en-US" sz="5400" dirty="0">
                <a:solidFill>
                  <a:schemeClr val="accent6">
                    <a:lumMod val="40000"/>
                    <a:lumOff val="60000"/>
                  </a:schemeClr>
                </a:solidFill>
                <a:effectLst/>
              </a:rPr>
              <a:t>Network-Based IPS</a:t>
            </a:r>
            <a:br>
              <a:rPr lang="en-US" sz="5400" dirty="0">
                <a:solidFill>
                  <a:schemeClr val="accent6">
                    <a:lumMod val="40000"/>
                    <a:lumOff val="60000"/>
                  </a:schemeClr>
                </a:solidFill>
                <a:effectLst/>
              </a:rPr>
            </a:br>
            <a:r>
              <a:rPr lang="en-US" sz="5400" dirty="0">
                <a:solidFill>
                  <a:schemeClr val="accent6">
                    <a:lumMod val="40000"/>
                    <a:lumOff val="60000"/>
                  </a:schemeClr>
                </a:solidFill>
                <a:effectLst/>
              </a:rPr>
              <a:t> (NIPS)</a:t>
            </a:r>
            <a:endParaRPr lang="en-PK" dirty="0"/>
          </a:p>
        </p:txBody>
      </p:sp>
      <p:sp>
        <p:nvSpPr>
          <p:cNvPr id="3" name="Content Placeholder 2">
            <a:extLst>
              <a:ext uri="{FF2B5EF4-FFF2-40B4-BE49-F238E27FC236}">
                <a16:creationId xmlns:a16="http://schemas.microsoft.com/office/drawing/2014/main" id="{4141F306-D196-92E3-7AD5-A36139DB466A}"/>
              </a:ext>
            </a:extLst>
          </p:cNvPr>
          <p:cNvSpPr>
            <a:spLocks noGrp="1"/>
          </p:cNvSpPr>
          <p:nvPr>
            <p:ph idx="1"/>
          </p:nvPr>
        </p:nvSpPr>
        <p:spPr/>
        <p:txBody>
          <a:bodyPr>
            <a:normAutofit fontScale="70000" lnSpcReduction="20000"/>
          </a:bodyPr>
          <a:lstStyle/>
          <a:p>
            <a:pPr eaLnBrk="1" hangingPunct="1"/>
            <a:endParaRPr lang="en-US" dirty="0">
              <a:ea typeface="ＭＳ Ｐゴシック" pitchFamily="-110" charset="-128"/>
              <a:cs typeface="ＭＳ Ｐゴシック" pitchFamily="-110" charset="-128"/>
            </a:endParaRPr>
          </a:p>
          <a:p>
            <a:pPr algn="just" eaLnBrk="1" hangingPunct="1"/>
            <a:r>
              <a:rPr lang="en-US" dirty="0">
                <a:ea typeface="ＭＳ Ｐゴシック" pitchFamily="-110" charset="-128"/>
                <a:cs typeface="ＭＳ Ｐゴシック" pitchFamily="-110" charset="-128"/>
              </a:rPr>
              <a:t>In terms of the general methods used by a NIPS device to identify malicious packets, the following are typical:</a:t>
            </a:r>
          </a:p>
          <a:p>
            <a:pPr algn="just" eaLnBrk="1" hangingPunct="1"/>
            <a:endParaRPr lang="en-US" dirty="0">
              <a:ea typeface="ＭＳ Ｐゴシック" pitchFamily="-110" charset="-128"/>
              <a:cs typeface="ＭＳ Ｐゴシック" pitchFamily="-110" charset="-128"/>
            </a:endParaRPr>
          </a:p>
          <a:p>
            <a:pPr algn="just" eaLnBrk="1" hangingPunct="1"/>
            <a:r>
              <a:rPr lang="en-US" dirty="0">
                <a:ea typeface="ＭＳ Ｐゴシック" pitchFamily="-110" charset="-128"/>
                <a:cs typeface="ＭＳ Ｐゴシック" pitchFamily="-110" charset="-128"/>
              </a:rPr>
              <a:t> </a:t>
            </a:r>
            <a:r>
              <a:rPr lang="en-US" b="1" dirty="0">
                <a:ea typeface="ＭＳ Ｐゴシック" pitchFamily="-110" charset="-128"/>
                <a:cs typeface="ＭＳ Ｐゴシック" pitchFamily="-110" charset="-128"/>
              </a:rPr>
              <a:t>Pattern matching: </a:t>
            </a:r>
            <a:r>
              <a:rPr lang="en-US" b="0" dirty="0">
                <a:ea typeface="ＭＳ Ｐゴシック" pitchFamily="-110" charset="-128"/>
                <a:cs typeface="ＭＳ Ｐゴシック" pitchFamily="-110" charset="-128"/>
              </a:rPr>
              <a:t>Scans incoming packets for specific byte sequences (the </a:t>
            </a:r>
            <a:r>
              <a:rPr lang="en-US" dirty="0">
                <a:ea typeface="ＭＳ Ｐゴシック" pitchFamily="-110" charset="-128"/>
                <a:cs typeface="ＭＳ Ｐゴシック" pitchFamily="-110" charset="-128"/>
              </a:rPr>
              <a:t>signature) stored in a database of known attacks</a:t>
            </a:r>
          </a:p>
          <a:p>
            <a:pPr algn="just" eaLnBrk="1" hangingPunct="1"/>
            <a:endParaRPr lang="en-US"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Stateful matching: </a:t>
            </a:r>
            <a:r>
              <a:rPr lang="en-US" b="0" dirty="0">
                <a:ea typeface="ＭＳ Ｐゴシック" pitchFamily="-110" charset="-128"/>
                <a:cs typeface="ＭＳ Ｐゴシック" pitchFamily="-110" charset="-128"/>
              </a:rPr>
              <a:t>Scans for attack signatures in the context of a traffic stream </a:t>
            </a:r>
            <a:r>
              <a:rPr lang="en-US" dirty="0">
                <a:ea typeface="ＭＳ Ｐゴシック" pitchFamily="-110" charset="-128"/>
                <a:cs typeface="ＭＳ Ｐゴシック" pitchFamily="-110" charset="-128"/>
              </a:rPr>
              <a:t>rather than individual packets</a:t>
            </a:r>
          </a:p>
          <a:p>
            <a:pPr marL="0" indent="0" algn="just" eaLnBrk="1" hangingPunct="1">
              <a:buNone/>
            </a:pPr>
            <a:endParaRPr lang="en-US" b="1" dirty="0">
              <a:ea typeface="ＭＳ Ｐゴシック" pitchFamily="-110" charset="-128"/>
              <a:cs typeface="ＭＳ Ｐゴシック" pitchFamily="-110" charset="-128"/>
            </a:endParaRPr>
          </a:p>
          <a:p>
            <a:pPr algn="just"/>
            <a:r>
              <a:rPr lang="en-US" b="1" dirty="0">
                <a:ea typeface="ＭＳ Ｐゴシック" pitchFamily="-110" charset="-128"/>
                <a:cs typeface="ＭＳ Ｐゴシック" pitchFamily="-110" charset="-128"/>
              </a:rPr>
              <a:t>Protocol anomaly: </a:t>
            </a:r>
            <a:r>
              <a:rPr lang="en-US" b="0" dirty="0">
                <a:ea typeface="ＭＳ Ｐゴシック" pitchFamily="-110" charset="-128"/>
                <a:cs typeface="ＭＳ Ｐゴシック" pitchFamily="-110" charset="-128"/>
              </a:rPr>
              <a:t>Looks for deviation from standards set forth in RFCs</a:t>
            </a:r>
          </a:p>
          <a:p>
            <a:pPr algn="just" eaLnBrk="1" hangingPunct="1"/>
            <a:endParaRPr lang="en-US" b="1"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Traffic anomaly: </a:t>
            </a:r>
            <a:r>
              <a:rPr lang="en-US" b="0" dirty="0">
                <a:ea typeface="ＭＳ Ｐゴシック" pitchFamily="-110" charset="-128"/>
                <a:cs typeface="ＭＳ Ｐゴシック" pitchFamily="-110" charset="-128"/>
              </a:rPr>
              <a:t>Watches for unusual traffic activities, such as a flood of UDP </a:t>
            </a:r>
            <a:r>
              <a:rPr lang="en-US" dirty="0">
                <a:ea typeface="ＭＳ Ｐゴシック" pitchFamily="-110" charset="-128"/>
                <a:cs typeface="ＭＳ Ｐゴシック" pitchFamily="-110" charset="-128"/>
              </a:rPr>
              <a:t>packets or a new service appearing on the network</a:t>
            </a:r>
          </a:p>
          <a:p>
            <a:pPr algn="just" eaLnBrk="1" hangingPunct="1"/>
            <a:endParaRPr lang="en-US" dirty="0">
              <a:ea typeface="ＭＳ Ｐゴシック" pitchFamily="-110" charset="-128"/>
              <a:cs typeface="ＭＳ Ｐゴシック" pitchFamily="-110" charset="-128"/>
            </a:endParaRPr>
          </a:p>
          <a:p>
            <a:pPr algn="just" eaLnBrk="1" hangingPunct="1"/>
            <a:r>
              <a:rPr lang="en-US" b="1" dirty="0">
                <a:ea typeface="ＭＳ Ｐゴシック" pitchFamily="-110" charset="-128"/>
                <a:cs typeface="ＭＳ Ｐゴシック" pitchFamily="-110" charset="-128"/>
              </a:rPr>
              <a:t>Statistical anomaly: </a:t>
            </a:r>
            <a:r>
              <a:rPr lang="en-US" b="0" dirty="0">
                <a:ea typeface="ＭＳ Ｐゴシック" pitchFamily="-110" charset="-128"/>
                <a:cs typeface="ＭＳ Ｐゴシック" pitchFamily="-110" charset="-128"/>
              </a:rPr>
              <a:t>Develops baselines of normal traffic activity and throughput, </a:t>
            </a:r>
            <a:r>
              <a:rPr lang="en-US" dirty="0">
                <a:ea typeface="ＭＳ Ｐゴシック" pitchFamily="-110" charset="-128"/>
                <a:cs typeface="ＭＳ Ｐゴシック" pitchFamily="-110" charset="-128"/>
              </a:rPr>
              <a:t>and alerts on deviations from those baselines</a:t>
            </a:r>
            <a:endParaRPr lang="en-US" dirty="0">
              <a:latin typeface="Times New Roman" pitchFamily="-110" charset="0"/>
              <a:ea typeface="ＭＳ Ｐゴシック" pitchFamily="-110" charset="-128"/>
              <a:cs typeface="ＭＳ Ｐゴシック" pitchFamily="-110" charset="-128"/>
            </a:endParaRPr>
          </a:p>
          <a:p>
            <a:endParaRPr lang="en-PK" dirty="0"/>
          </a:p>
        </p:txBody>
      </p:sp>
    </p:spTree>
    <p:extLst>
      <p:ext uri="{BB962C8B-B14F-4D97-AF65-F5344CB8AC3E}">
        <p14:creationId xmlns:p14="http://schemas.microsoft.com/office/powerpoint/2010/main" val="417989383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FD5C-4B44-97D1-D8EB-C6A8938F0FA1}"/>
              </a:ext>
            </a:extLst>
          </p:cNvPr>
          <p:cNvSpPr>
            <a:spLocks noGrp="1"/>
          </p:cNvSpPr>
          <p:nvPr>
            <p:ph type="title"/>
          </p:nvPr>
        </p:nvSpPr>
        <p:spPr>
          <a:xfrm>
            <a:off x="611560" y="310042"/>
            <a:ext cx="8229600" cy="763488"/>
          </a:xfrm>
        </p:spPr>
        <p:txBody>
          <a:bodyPr/>
          <a:lstStyle/>
          <a:p>
            <a:r>
              <a:rPr lang="en-US" sz="4400" b="1" i="0" u="none" strike="noStrike" baseline="0" dirty="0">
                <a:solidFill>
                  <a:schemeClr val="accent6">
                    <a:lumMod val="60000"/>
                    <a:lumOff val="40000"/>
                  </a:schemeClr>
                </a:solidFill>
                <a:effectLst>
                  <a:outerShdw blurRad="38100" dist="38100" dir="2700000" algn="tl">
                    <a:srgbClr val="000000">
                      <a:alpha val="43137"/>
                    </a:srgbClr>
                  </a:outerShdw>
                </a:effectLst>
                <a:cs typeface="Arial" panose="020B0604020202020204" pitchFamily="34" charset="0"/>
              </a:rPr>
              <a:t>Distributed or Hybrid IPS</a:t>
            </a:r>
            <a:endParaRPr lang="en-PK" sz="4400" dirty="0">
              <a:solidFill>
                <a:schemeClr val="accent6">
                  <a:lumMod val="60000"/>
                  <a:lumOff val="40000"/>
                </a:schemeClr>
              </a:solidFill>
              <a:effectLst>
                <a:outerShdw blurRad="38100" dist="38100" dir="2700000" algn="tl">
                  <a:srgbClr val="000000">
                    <a:alpha val="43137"/>
                  </a:srgbClr>
                </a:outerShdw>
              </a:effectLst>
              <a:cs typeface="Arial" panose="020B0604020202020204" pitchFamily="34" charset="0"/>
            </a:endParaRPr>
          </a:p>
        </p:txBody>
      </p:sp>
      <p:sp>
        <p:nvSpPr>
          <p:cNvPr id="3" name="Content Placeholder 2">
            <a:extLst>
              <a:ext uri="{FF2B5EF4-FFF2-40B4-BE49-F238E27FC236}">
                <a16:creationId xmlns:a16="http://schemas.microsoft.com/office/drawing/2014/main" id="{2711C749-281D-9D6F-8AE9-1A6D243A5B94}"/>
              </a:ext>
            </a:extLst>
          </p:cNvPr>
          <p:cNvSpPr>
            <a:spLocks noGrp="1"/>
          </p:cNvSpPr>
          <p:nvPr>
            <p:ph idx="1"/>
          </p:nvPr>
        </p:nvSpPr>
        <p:spPr>
          <a:xfrm>
            <a:off x="323528" y="1340768"/>
            <a:ext cx="8363272" cy="5174035"/>
          </a:xfrm>
        </p:spPr>
        <p:txBody>
          <a:bodyPr/>
          <a:lstStyle/>
          <a:p>
            <a:pPr algn="just"/>
            <a:r>
              <a:rPr lang="en-US" dirty="0"/>
              <a:t>The final category of IPS is in a distributed or hybrid approach. </a:t>
            </a:r>
          </a:p>
          <a:p>
            <a:pPr algn="just"/>
            <a:r>
              <a:rPr lang="en-US" dirty="0"/>
              <a:t>This gathers data from a large number of host and network-based sensors, relays this intelligence to a central analysis system able to correlate, and analyze the data, which can then return updated signatures and behavior patterns to enable all of the coordinated systems to respond and defend against malicious behavior.</a:t>
            </a:r>
          </a:p>
          <a:p>
            <a:pPr algn="just"/>
            <a:r>
              <a:rPr lang="en-US" dirty="0"/>
              <a:t> A number of such systems have been proposed. One of the best known is the digital immune system.</a:t>
            </a:r>
            <a:endParaRPr lang="en-PK" dirty="0"/>
          </a:p>
        </p:txBody>
      </p:sp>
    </p:spTree>
    <p:extLst>
      <p:ext uri="{BB962C8B-B14F-4D97-AF65-F5344CB8AC3E}">
        <p14:creationId xmlns:p14="http://schemas.microsoft.com/office/powerpoint/2010/main" val="118490336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0"/>
            <a:ext cx="9144000" cy="1412776"/>
          </a:xfrm>
        </p:spPr>
        <p:txBody>
          <a:bodyPr wrap="square" numCol="1" anchorCtr="0" compatLnSpc="1">
            <a:prstTxWarp prst="textNoShape">
              <a:avLst/>
            </a:prstTxWarp>
          </a:bodyPr>
          <a:lstStyle/>
          <a:p>
            <a:pPr eaLnBrk="1" hangingPunct="1">
              <a:defRPr/>
            </a:pPr>
            <a:r>
              <a:rPr lang="en-US" sz="4300" dirty="0">
                <a:solidFill>
                  <a:schemeClr val="accent6">
                    <a:lumMod val="40000"/>
                    <a:lumOff val="60000"/>
                  </a:schemeClr>
                </a:solidFill>
                <a:effectLst/>
              </a:rPr>
              <a:t>Digital Immune System</a:t>
            </a:r>
          </a:p>
        </p:txBody>
      </p:sp>
      <p:sp>
        <p:nvSpPr>
          <p:cNvPr id="2" name="Content Placeholder 1"/>
          <p:cNvSpPr>
            <a:spLocks noGrp="1"/>
          </p:cNvSpPr>
          <p:nvPr>
            <p:ph idx="1"/>
          </p:nvPr>
        </p:nvSpPr>
        <p:spPr>
          <a:xfrm>
            <a:off x="395536" y="1988840"/>
            <a:ext cx="8229600" cy="4525963"/>
          </a:xfrm>
        </p:spPr>
        <p:txBody>
          <a:bodyPr/>
          <a:lstStyle/>
          <a:p>
            <a:pPr>
              <a:spcBef>
                <a:spcPts val="1176"/>
              </a:spcBef>
              <a:buClr>
                <a:schemeClr val="accent6">
                  <a:lumMod val="60000"/>
                  <a:lumOff val="40000"/>
                </a:schemeClr>
              </a:buClr>
              <a:buSzPct val="140000"/>
            </a:pPr>
            <a:r>
              <a:rPr lang="en-US" dirty="0">
                <a:latin typeface="+mn-lt"/>
              </a:rPr>
              <a:t>Comprehensive defense against malicious behavior caused by malware</a:t>
            </a:r>
          </a:p>
          <a:p>
            <a:pPr>
              <a:spcBef>
                <a:spcPts val="1176"/>
              </a:spcBef>
              <a:buClr>
                <a:schemeClr val="accent6">
                  <a:lumMod val="60000"/>
                  <a:lumOff val="40000"/>
                </a:schemeClr>
              </a:buClr>
              <a:buSzPct val="140000"/>
            </a:pPr>
            <a:r>
              <a:rPr lang="en-US" dirty="0">
                <a:latin typeface="+mn-lt"/>
              </a:rPr>
              <a:t>Developed by IBM and refined by Symantec</a:t>
            </a:r>
          </a:p>
          <a:p>
            <a:pPr>
              <a:spcBef>
                <a:spcPts val="1176"/>
              </a:spcBef>
              <a:buClr>
                <a:schemeClr val="accent6">
                  <a:lumMod val="60000"/>
                  <a:lumOff val="40000"/>
                </a:schemeClr>
              </a:buClr>
              <a:buSzPct val="140000"/>
            </a:pPr>
            <a:r>
              <a:rPr lang="en-US" dirty="0">
                <a:latin typeface="+mn-lt"/>
              </a:rPr>
              <a:t>Motivation for this development includes the rising threat of Internet-based malware, the increasing speed of its propagation provided by the Internet, and the need to acquire a global view of the situation</a:t>
            </a:r>
          </a:p>
          <a:p>
            <a:pPr>
              <a:spcBef>
                <a:spcPts val="1176"/>
              </a:spcBef>
              <a:buClr>
                <a:schemeClr val="accent6">
                  <a:lumMod val="60000"/>
                  <a:lumOff val="40000"/>
                </a:schemeClr>
              </a:buClr>
              <a:buSzPct val="140000"/>
            </a:pPr>
            <a:r>
              <a:rPr lang="en-US" dirty="0">
                <a:latin typeface="+mn-lt"/>
              </a:rPr>
              <a:t>Success depends on the ability of the malware analysis system to detect new and innovative malware strains</a:t>
            </a:r>
          </a:p>
        </p:txBody>
      </p:sp>
    </p:spTree>
    <p:extLst>
      <p:ext uri="{BB962C8B-B14F-4D97-AF65-F5344CB8AC3E}">
        <p14:creationId xmlns:p14="http://schemas.microsoft.com/office/powerpoint/2010/main" val="310457884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8500" b="19550"/>
          <a:stretch/>
        </p:blipFill>
        <p:spPr>
          <a:xfrm>
            <a:off x="839863" y="404663"/>
            <a:ext cx="7476553" cy="5993913"/>
          </a:xfrm>
          <a:prstGeom prst="rect">
            <a:avLst/>
          </a:prstGeom>
          <a:solidFill>
            <a:schemeClr val="tx1"/>
          </a:solidFill>
        </p:spPr>
      </p:pic>
      <p:sp>
        <p:nvSpPr>
          <p:cNvPr id="3" name="TextBox 2"/>
          <p:cNvSpPr txBox="1"/>
          <p:nvPr/>
        </p:nvSpPr>
        <p:spPr>
          <a:xfrm>
            <a:off x="1187624" y="5589240"/>
            <a:ext cx="6840760" cy="615553"/>
          </a:xfrm>
          <a:prstGeom prst="rect">
            <a:avLst/>
          </a:prstGeom>
          <a:solidFill>
            <a:schemeClr val="tx1"/>
          </a:solidFill>
        </p:spPr>
        <p:txBody>
          <a:bodyPr wrap="square" rtlCol="0">
            <a:spAutoFit/>
          </a:bodyPr>
          <a:lstStyle/>
          <a:p>
            <a:r>
              <a:rPr lang="en-US" sz="1600" b="1" dirty="0">
                <a:solidFill>
                  <a:schemeClr val="bg1"/>
                </a:solidFill>
                <a:latin typeface="+mn-lt"/>
              </a:rPr>
              <a:t>Figure 9.5 Placement of Malware Monitors (adapted from [SIDI05])</a:t>
            </a:r>
          </a:p>
          <a:p>
            <a:endParaRPr lang="en-US" dirty="0">
              <a:solidFill>
                <a:schemeClr val="bg1"/>
              </a:solidFill>
            </a:endParaRPr>
          </a:p>
        </p:txBody>
      </p:sp>
    </p:spTree>
    <p:extLst>
      <p:ext uri="{BB962C8B-B14F-4D97-AF65-F5344CB8AC3E}">
        <p14:creationId xmlns:p14="http://schemas.microsoft.com/office/powerpoint/2010/main" val="1027279914"/>
      </p:ext>
    </p:extLst>
  </p:cSld>
  <p:clrMapOvr>
    <a:masterClrMapping/>
  </p:clrMapOvr>
  <p:transition spd="slow">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2CD44-C711-E092-B793-6DC1B89C70F0}"/>
              </a:ext>
            </a:extLst>
          </p:cNvPr>
          <p:cNvSpPr>
            <a:spLocks noGrp="1"/>
          </p:cNvSpPr>
          <p:nvPr>
            <p:ph idx="1"/>
          </p:nvPr>
        </p:nvSpPr>
        <p:spPr>
          <a:xfrm>
            <a:off x="251520" y="1052736"/>
            <a:ext cx="8517632" cy="4752528"/>
          </a:xfrm>
        </p:spPr>
        <p:txBody>
          <a:bodyPr>
            <a:normAutofit fontScale="70000" lnSpcReduction="20000"/>
          </a:bodyPr>
          <a:lstStyle/>
          <a:p>
            <a:pPr marL="0" indent="0" algn="just">
              <a:buNone/>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Figure 9.5 shows an example of a hybrid architecture designed originally to detect worms [SIDI05]. The system works as follows (numbers in figure refer to numbers in the following list):</a:t>
            </a:r>
          </a:p>
          <a:p>
            <a:pPr algn="just"/>
            <a:endParaRPr lang="en-US" sz="2400" b="0" i="0" u="none" strike="noStrike" kern="1200" baseline="0" dirty="0">
              <a:solidFill>
                <a:schemeClr val="tx1"/>
              </a:solidFill>
              <a:latin typeface="Arial" pitchFamily="-110" charset="0"/>
              <a:ea typeface="ＭＳ Ｐゴシック" pitchFamily="-1" charset="-128"/>
              <a:cs typeface="ＭＳ Ｐゴシック" pitchFamily="-1" charset="-128"/>
            </a:endParaRP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Sensors deployed at various network and host locations detect potential malware scanning, infection or execution. The sensor logic can also be incorporated in IDS sensors.</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 The sensors send alerts and copies of detected malware to a central server, which correlates and analyzes this information. The correlation server determines the likelihood that malware is being observed and its key characteristics.</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server forwards its information to a protected environment, where the potential malware may be sandboxed for analysis and testing.</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protected system tests the suspicious software against an appropriately instrumented version of the targeted application to identify the vulnerability.</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The protected system generates one or more software patches and tests these.</a:t>
            </a:r>
          </a:p>
          <a:p>
            <a:pPr marL="457200" indent="-457200" algn="just">
              <a:buFont typeface="+mj-lt"/>
              <a:buAutoNum type="arabicPeriod"/>
            </a:pPr>
            <a:r>
              <a:rPr lang="en-US" sz="2400" b="0" i="0" u="none" strike="noStrike" kern="1200" baseline="0" dirty="0">
                <a:solidFill>
                  <a:schemeClr val="tx1"/>
                </a:solidFill>
                <a:latin typeface="Arial" pitchFamily="-110" charset="0"/>
                <a:ea typeface="ＭＳ Ｐゴシック" pitchFamily="-1" charset="-128"/>
                <a:cs typeface="ＭＳ Ｐゴシック" pitchFamily="-1" charset="-128"/>
              </a:rPr>
              <a:t>If the patch is not susceptible to the infection and does not compromise the application’s functionality, the system sends the patch to the application host to update the targeted application.</a:t>
            </a:r>
            <a:endParaRPr lang="en-US" dirty="0"/>
          </a:p>
          <a:p>
            <a:endParaRPr lang="en-PK" dirty="0"/>
          </a:p>
        </p:txBody>
      </p:sp>
    </p:spTree>
    <p:extLst>
      <p:ext uri="{BB962C8B-B14F-4D97-AF65-F5344CB8AC3E}">
        <p14:creationId xmlns:p14="http://schemas.microsoft.com/office/powerpoint/2010/main" val="817833133"/>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pPr eaLnBrk="1" fontAlgn="auto" hangingPunct="1">
              <a:spcAft>
                <a:spcPts val="0"/>
              </a:spcAft>
              <a:defRPr/>
            </a:pPr>
            <a:r>
              <a:rPr lang="en-US" dirty="0">
                <a:solidFill>
                  <a:schemeClr val="accent6">
                    <a:lumMod val="40000"/>
                    <a:lumOff val="60000"/>
                  </a:schemeClr>
                </a:solidFill>
                <a:ea typeface="+mj-ea"/>
                <a:cs typeface="+mj-cs"/>
              </a:rPr>
              <a:t>Snort Inline</a:t>
            </a:r>
          </a:p>
        </p:txBody>
      </p:sp>
      <p:sp>
        <p:nvSpPr>
          <p:cNvPr id="3" name="Content Placeholder 2"/>
          <p:cNvSpPr>
            <a:spLocks noGrp="1"/>
          </p:cNvSpPr>
          <p:nvPr>
            <p:ph sz="half" idx="2"/>
          </p:nvPr>
        </p:nvSpPr>
        <p:spPr>
          <a:xfrm>
            <a:off x="228600" y="2057400"/>
            <a:ext cx="3932238" cy="4419600"/>
          </a:xfrm>
        </p:spPr>
        <p:txBody>
          <a:bodyPr>
            <a:normAutofit fontScale="92500" lnSpcReduction="10000"/>
          </a:bodyPr>
          <a:lstStyle/>
          <a:p>
            <a:pPr eaLnBrk="1" fontAlgn="auto" hangingPunct="1">
              <a:spcAft>
                <a:spcPts val="0"/>
              </a:spcAft>
              <a:buClr>
                <a:schemeClr val="accent6">
                  <a:lumMod val="60000"/>
                  <a:lumOff val="40000"/>
                </a:schemeClr>
              </a:buClr>
              <a:buSzPct val="140000"/>
              <a:buFont typeface="Arial" charset="0"/>
              <a:buChar char="•"/>
              <a:defRPr/>
            </a:pPr>
            <a:r>
              <a:rPr lang="en-US" sz="2378" dirty="0">
                <a:latin typeface="+mn-lt"/>
              </a:rPr>
              <a:t>Enables Snort to function as an intrusion prevention system</a:t>
            </a:r>
          </a:p>
          <a:p>
            <a:pPr marL="342900" lvl="2" indent="-342900" eaLnBrk="1" fontAlgn="auto" hangingPunct="1">
              <a:spcBef>
                <a:spcPts val="2000"/>
              </a:spcBef>
              <a:spcAft>
                <a:spcPts val="900"/>
              </a:spcAft>
              <a:buClr>
                <a:schemeClr val="accent6">
                  <a:lumMod val="60000"/>
                  <a:lumOff val="40000"/>
                </a:schemeClr>
              </a:buClr>
              <a:buSzPct val="140000"/>
              <a:buFont typeface="Arial" charset="0"/>
              <a:buChar char="•"/>
              <a:defRPr/>
            </a:pPr>
            <a:r>
              <a:rPr lang="en-US" sz="2378" dirty="0">
                <a:latin typeface="+mn-lt"/>
              </a:rPr>
              <a:t>Includes a replace option which allows the Snort user to modify packets rather than drop them</a:t>
            </a:r>
          </a:p>
          <a:p>
            <a:pPr lvl="2" eaLnBrk="1" fontAlgn="auto" hangingPunct="1">
              <a:spcAft>
                <a:spcPts val="900"/>
              </a:spcAft>
              <a:buClr>
                <a:schemeClr val="accent6">
                  <a:lumMod val="60000"/>
                  <a:lumOff val="40000"/>
                </a:schemeClr>
              </a:buClr>
              <a:buSzPct val="140000"/>
              <a:buFont typeface="Arial" charset="0"/>
              <a:buChar char="•"/>
              <a:defRPr/>
            </a:pPr>
            <a:r>
              <a:rPr lang="en-US" sz="2054" dirty="0">
                <a:latin typeface="+mn-lt"/>
              </a:rPr>
              <a:t>Useful for a honeypot implementation</a:t>
            </a:r>
          </a:p>
          <a:p>
            <a:pPr lvl="2" eaLnBrk="1" fontAlgn="auto" hangingPunct="1">
              <a:spcAft>
                <a:spcPts val="0"/>
              </a:spcAft>
              <a:buClr>
                <a:schemeClr val="accent6">
                  <a:lumMod val="60000"/>
                  <a:lumOff val="40000"/>
                </a:schemeClr>
              </a:buClr>
              <a:buSzPct val="140000"/>
              <a:buFont typeface="Arial" charset="0"/>
              <a:buChar char="•"/>
              <a:defRPr/>
            </a:pPr>
            <a:r>
              <a:rPr lang="en-US" sz="2054" dirty="0">
                <a:latin typeface="+mn-lt"/>
              </a:rPr>
              <a:t>Attackers see the failure but cannot figure out why it occurred</a:t>
            </a:r>
          </a:p>
          <a:p>
            <a:pPr lvl="4" eaLnBrk="1" fontAlgn="auto" hangingPunct="1">
              <a:spcAft>
                <a:spcPts val="0"/>
              </a:spcAft>
              <a:buFont typeface="Wingdings" pitchFamily="2" charset="2"/>
              <a:buChar char=""/>
              <a:defRPr/>
            </a:pPr>
            <a:endParaRPr lang="en-US" dirty="0">
              <a:ea typeface="+mn-ea"/>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607046022"/>
              </p:ext>
            </p:extLst>
          </p:nvPr>
        </p:nvGraphicFramePr>
        <p:xfrm>
          <a:off x="4419600" y="1371600"/>
          <a:ext cx="4419600" cy="4894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268760"/>
          </a:xfrm>
        </p:spPr>
        <p:txBody>
          <a:bodyPr/>
          <a:lstStyle/>
          <a:p>
            <a:r>
              <a:rPr lang="en-US" dirty="0">
                <a:solidFill>
                  <a:schemeClr val="accent6">
                    <a:lumMod val="60000"/>
                    <a:lumOff val="40000"/>
                  </a:schemeClr>
                </a:solidFill>
              </a:rPr>
              <a:t>Firewall Access Policy</a:t>
            </a:r>
          </a:p>
        </p:txBody>
      </p:sp>
      <p:sp>
        <p:nvSpPr>
          <p:cNvPr id="3" name="Content Placeholder 2"/>
          <p:cNvSpPr>
            <a:spLocks noGrp="1"/>
          </p:cNvSpPr>
          <p:nvPr>
            <p:ph idx="1"/>
          </p:nvPr>
        </p:nvSpPr>
        <p:spPr>
          <a:xfrm>
            <a:off x="457200" y="1772816"/>
            <a:ext cx="8229600" cy="5429200"/>
          </a:xfrm>
        </p:spPr>
        <p:txBody>
          <a:bodyPr>
            <a:normAutofit/>
          </a:bodyPr>
          <a:lstStyle/>
          <a:p>
            <a:pPr>
              <a:buClr>
                <a:schemeClr val="accent6">
                  <a:lumMod val="60000"/>
                  <a:lumOff val="40000"/>
                </a:schemeClr>
              </a:buClr>
              <a:buSzPct val="140000"/>
              <a:buFont typeface="Arial" charset="0"/>
              <a:buChar char="•"/>
            </a:pPr>
            <a:r>
              <a:rPr lang="en-US" dirty="0">
                <a:latin typeface="+mn-lt"/>
              </a:rPr>
              <a:t>A critical component in the planning and implementation of a firewall is specifying a suitable access policy</a:t>
            </a:r>
          </a:p>
          <a:p>
            <a:pPr lvl="1">
              <a:buClr>
                <a:schemeClr val="accent6">
                  <a:lumMod val="60000"/>
                  <a:lumOff val="40000"/>
                </a:schemeClr>
              </a:buClr>
              <a:buSzPct val="140000"/>
              <a:buFont typeface="Arial" charset="0"/>
              <a:buChar char="•"/>
            </a:pPr>
            <a:r>
              <a:rPr lang="en-US" sz="1800" dirty="0">
                <a:latin typeface="+mn-lt"/>
              </a:rPr>
              <a:t>This lists the types of traffic authorized to pass through the firewall</a:t>
            </a:r>
          </a:p>
          <a:p>
            <a:pPr lvl="1">
              <a:buClr>
                <a:schemeClr val="accent6">
                  <a:lumMod val="60000"/>
                  <a:lumOff val="40000"/>
                </a:schemeClr>
              </a:buClr>
              <a:buSzPct val="140000"/>
              <a:buFont typeface="Arial" charset="0"/>
              <a:buChar char="•"/>
            </a:pPr>
            <a:r>
              <a:rPr lang="en-US" sz="1800" dirty="0">
                <a:latin typeface="+mn-lt"/>
              </a:rPr>
              <a:t>Includes address ranges, protocols, applications and content types</a:t>
            </a:r>
          </a:p>
          <a:p>
            <a:pPr>
              <a:buClr>
                <a:schemeClr val="accent6">
                  <a:lumMod val="60000"/>
                  <a:lumOff val="40000"/>
                </a:schemeClr>
              </a:buClr>
              <a:buSzPct val="140000"/>
              <a:buFont typeface="Arial" charset="0"/>
              <a:buChar char="•"/>
            </a:pPr>
            <a:r>
              <a:rPr lang="en-US" dirty="0">
                <a:latin typeface="+mn-lt"/>
              </a:rPr>
              <a:t>This policy should be developed from the organization’s information security risk assessment and policy</a:t>
            </a:r>
          </a:p>
          <a:p>
            <a:pPr>
              <a:buClr>
                <a:schemeClr val="accent6">
                  <a:lumMod val="60000"/>
                  <a:lumOff val="40000"/>
                </a:schemeClr>
              </a:buClr>
              <a:buSzPct val="140000"/>
              <a:buFont typeface="Arial" charset="0"/>
              <a:buChar char="•"/>
            </a:pPr>
            <a:r>
              <a:rPr lang="en-US" dirty="0">
                <a:latin typeface="+mn-lt"/>
              </a:rPr>
              <a:t>Should be developed from a broad specification of which traffic types the organization needs to support</a:t>
            </a:r>
          </a:p>
          <a:p>
            <a:pPr lvl="1">
              <a:buClr>
                <a:schemeClr val="accent6">
                  <a:lumMod val="60000"/>
                  <a:lumOff val="40000"/>
                </a:schemeClr>
              </a:buClr>
              <a:buSzPct val="140000"/>
              <a:buFont typeface="Arial" charset="0"/>
              <a:buChar char="•"/>
            </a:pPr>
            <a:r>
              <a:rPr lang="en-US" sz="1800" dirty="0">
                <a:latin typeface="+mn-lt"/>
              </a:rPr>
              <a:t>Then refined to detail the filter elements which can then be implemented within an appropriate firewall topology</a:t>
            </a: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a:xfrm>
            <a:off x="457200" y="1600200"/>
            <a:ext cx="8229600" cy="685800"/>
          </a:xfrm>
        </p:spPr>
        <p:txBody>
          <a:bodyPr>
            <a:normAutofit fontScale="92500" lnSpcReduction="20000"/>
          </a:bodyPr>
          <a:lstStyle/>
          <a:p>
            <a:pPr>
              <a:buClr>
                <a:schemeClr val="accent6">
                  <a:lumMod val="60000"/>
                  <a:lumOff val="40000"/>
                </a:schemeClr>
              </a:buClr>
              <a:buSzPct val="140000"/>
            </a:pPr>
            <a:r>
              <a:rPr lang="en-US" dirty="0">
                <a:latin typeface="+mn-lt"/>
              </a:rPr>
              <a:t>Characteristics that a firewall access policy could use to filter traffic include:</a:t>
            </a:r>
          </a:p>
        </p:txBody>
      </p:sp>
      <p:graphicFrame>
        <p:nvGraphicFramePr>
          <p:cNvPr id="4" name="Diagram 3"/>
          <p:cNvGraphicFramePr/>
          <p:nvPr>
            <p:extLst>
              <p:ext uri="{D42A27DB-BD31-4B8C-83A1-F6EECF244321}">
                <p14:modId xmlns:p14="http://schemas.microsoft.com/office/powerpoint/2010/main" val="3241362734"/>
              </p:ext>
            </p:extLst>
          </p:nvPr>
        </p:nvGraphicFramePr>
        <p:xfrm>
          <a:off x="762000" y="2286000"/>
          <a:ext cx="77724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0"/>
            <a:ext cx="8229600" cy="980728"/>
          </a:xfrm>
        </p:spPr>
        <p:txBody>
          <a:bodyPr wrap="square" numCol="1" anchorCtr="0" compatLnSpc="1">
            <a:prstTxWarp prst="textNoShape">
              <a:avLst/>
            </a:prstTxWarp>
          </a:bodyPr>
          <a:lstStyle/>
          <a:p>
            <a:pPr eaLnBrk="1" hangingPunct="1">
              <a:defRPr/>
            </a:pPr>
            <a:r>
              <a:rPr lang="en-US" sz="4400" dirty="0">
                <a:solidFill>
                  <a:schemeClr val="accent6">
                    <a:lumMod val="40000"/>
                    <a:lumOff val="60000"/>
                  </a:schemeClr>
                </a:solidFill>
              </a:rPr>
              <a:t>Firewall Capabilities And Limits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272684"/>
              </p:ext>
            </p:extLst>
          </p:nvPr>
        </p:nvGraphicFramePr>
        <p:xfrm>
          <a:off x="457200" y="1549858"/>
          <a:ext cx="8229600" cy="5119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t="2750" b="2750"/>
          <a:stretch/>
        </p:blipFill>
        <p:spPr>
          <a:xfrm>
            <a:off x="1917700" y="188640"/>
            <a:ext cx="5299364" cy="6480720"/>
          </a:xfrm>
          <a:prstGeom prst="rect">
            <a:avLst/>
          </a:prstGeom>
          <a:solidFill>
            <a:schemeClr val="tx1"/>
          </a:solidFill>
        </p:spPr>
      </p:pic>
    </p:spTree>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67544" y="-387424"/>
            <a:ext cx="8229600" cy="1600200"/>
          </a:xfrm>
        </p:spPr>
        <p:txBody>
          <a:bodyPr/>
          <a:lstStyle/>
          <a:p>
            <a:pPr eaLnBrk="1" fontAlgn="auto" hangingPunct="1">
              <a:spcAft>
                <a:spcPts val="0"/>
              </a:spcAft>
              <a:defRPr/>
            </a:pPr>
            <a:r>
              <a:rPr lang="en-US" dirty="0">
                <a:solidFill>
                  <a:schemeClr val="accent6">
                    <a:lumMod val="40000"/>
                    <a:lumOff val="60000"/>
                  </a:schemeClr>
                </a:solidFill>
              </a:rPr>
              <a:t>Packet Filtering Firewall</a:t>
            </a:r>
          </a:p>
        </p:txBody>
      </p:sp>
      <p:sp>
        <p:nvSpPr>
          <p:cNvPr id="212995" name="Rectangle 3"/>
          <p:cNvSpPr>
            <a:spLocks noGrp="1" noChangeArrowheads="1"/>
          </p:cNvSpPr>
          <p:nvPr>
            <p:ph idx="1"/>
          </p:nvPr>
        </p:nvSpPr>
        <p:spPr>
          <a:xfrm>
            <a:off x="457200" y="1340768"/>
            <a:ext cx="8229600" cy="5976664"/>
          </a:xfrm>
        </p:spPr>
        <p:txBody>
          <a:bodyPr wrap="square" numCol="1" anchor="t" anchorCtr="0" compatLnSpc="1">
            <a:prstTxWarp prst="textNoShape">
              <a:avLst/>
            </a:prstTxWarp>
          </a:bodyPr>
          <a:lstStyle/>
          <a:p>
            <a:pPr marL="0" indent="0" eaLnBrk="1" hangingPunct="1">
              <a:lnSpc>
                <a:spcPct val="60000"/>
              </a:lnSpc>
              <a:spcAft>
                <a:spcPts val="600"/>
              </a:spcAft>
              <a:buClr>
                <a:schemeClr val="accent6">
                  <a:lumMod val="60000"/>
                  <a:lumOff val="40000"/>
                </a:schemeClr>
              </a:buClr>
              <a:buSzPct val="140000"/>
              <a:buNone/>
            </a:pPr>
            <a:endParaRPr lang="en-US" sz="1050" dirty="0">
              <a:effectLst>
                <a:outerShdw blurRad="38100" dist="38100" dir="2700000" algn="tl">
                  <a:srgbClr val="0064E2"/>
                </a:outerShdw>
              </a:effectLst>
              <a:latin typeface="+mn-lt"/>
              <a:ea typeface="ＭＳ Ｐゴシック" pitchFamily="-110" charset="-128"/>
              <a:cs typeface="ＭＳ Ｐゴシック" pitchFamily="-110" charset="-128"/>
            </a:endParaRPr>
          </a:p>
          <a:p>
            <a:pPr eaLnBrk="1" hangingPunct="1">
              <a:lnSpc>
                <a:spcPct val="60000"/>
              </a:lnSpc>
              <a:spcAft>
                <a:spcPts val="600"/>
              </a:spcAft>
              <a:buClr>
                <a:schemeClr val="accent6">
                  <a:lumMod val="60000"/>
                  <a:lumOff val="40000"/>
                </a:schemeClr>
              </a:buClr>
              <a:buSzPct val="140000"/>
              <a:buFont typeface="Arial" charset="0"/>
              <a:buChar char="•"/>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Applies rules to each incoming and outgoing IP packet </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Typically a list of rules based on matches in the IP or TCP header</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Forwards or discards the packet based on rules match</a:t>
            </a: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pPr>
            <a:endParaRPr lang="en-US" sz="22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1000" dirty="0">
              <a:effectLst>
                <a:outerShdw blurRad="38100" dist="38100" dir="2700000" algn="tl">
                  <a:srgbClr val="0064E2"/>
                </a:outerShdw>
              </a:effectLst>
              <a:ea typeface="ＭＳ Ｐゴシック" pitchFamily="-110" charset="-128"/>
              <a:cs typeface="ＭＳ Ｐゴシック" pitchFamily="-110" charset="-128"/>
            </a:endParaRPr>
          </a:p>
          <a:p>
            <a:pPr marL="0" indent="0" eaLnBrk="1" hangingPunct="1">
              <a:lnSpc>
                <a:spcPct val="60000"/>
              </a:lnSpc>
              <a:buNone/>
            </a:pPr>
            <a:endParaRPr lang="en-US" sz="1000" dirty="0">
              <a:effectLst>
                <a:outerShdw blurRad="38100" dist="38100" dir="2700000" algn="tl">
                  <a:srgbClr val="0064E2"/>
                </a:outerShdw>
              </a:effectLst>
              <a:ea typeface="ＭＳ Ｐゴシック" pitchFamily="-110" charset="-128"/>
              <a:cs typeface="ＭＳ Ｐゴシック" pitchFamily="-110" charset="-128"/>
            </a:endParaRPr>
          </a:p>
          <a:p>
            <a:pPr eaLnBrk="1" hangingPunct="1">
              <a:lnSpc>
                <a:spcPct val="60000"/>
              </a:lnSpc>
              <a:spcAft>
                <a:spcPts val="600"/>
              </a:spcAft>
              <a:buClr>
                <a:schemeClr val="accent6">
                  <a:lumMod val="60000"/>
                  <a:lumOff val="40000"/>
                </a:schemeClr>
              </a:buClr>
              <a:buSzPct val="140000"/>
              <a:buFont typeface="Arial" charset="0"/>
              <a:buChar char="•"/>
            </a:pPr>
            <a:r>
              <a:rPr lang="en-US" sz="2200" dirty="0">
                <a:effectLst>
                  <a:outerShdw blurRad="38100" dist="38100" dir="2700000" algn="tl">
                    <a:srgbClr val="0064E2"/>
                  </a:outerShdw>
                </a:effectLst>
                <a:latin typeface="+mn-lt"/>
                <a:ea typeface="ＭＳ Ｐゴシック" pitchFamily="-110" charset="-128"/>
                <a:cs typeface="ＭＳ Ｐゴシック" pitchFamily="-110" charset="-128"/>
              </a:rPr>
              <a:t>Two default policies:</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Discard - prohibit unless expressly permitted</a:t>
            </a:r>
          </a:p>
          <a:p>
            <a:pPr lvl="2" eaLnBrk="1" hangingPunct="1">
              <a:lnSpc>
                <a:spcPct val="60000"/>
              </a:lnSpc>
              <a:spcAft>
                <a:spcPts val="600"/>
              </a:spcAft>
              <a:buClr>
                <a:schemeClr val="accent6">
                  <a:lumMod val="60000"/>
                  <a:lumOff val="40000"/>
                </a:schemeClr>
              </a:buClr>
              <a:buSzPct val="140000"/>
              <a:buFont typeface="Arial" charset="0"/>
              <a:buChar char="•"/>
            </a:pPr>
            <a:r>
              <a:rPr lang="en-US" sz="1900" dirty="0">
                <a:effectLst>
                  <a:outerShdw blurRad="38100" dist="38100" dir="2700000" algn="tl">
                    <a:srgbClr val="0064E2"/>
                  </a:outerShdw>
                </a:effectLst>
                <a:latin typeface="+mn-lt"/>
                <a:ea typeface="ＭＳ Ｐゴシック" pitchFamily="-110" charset="-128"/>
              </a:rPr>
              <a:t>More conservative, controlled, visible to users</a:t>
            </a:r>
          </a:p>
          <a:p>
            <a:pPr lvl="1" eaLnBrk="1" hangingPunct="1">
              <a:lnSpc>
                <a:spcPct val="60000"/>
              </a:lnSpc>
              <a:spcAft>
                <a:spcPts val="600"/>
              </a:spcAft>
              <a:buClr>
                <a:schemeClr val="accent6">
                  <a:lumMod val="60000"/>
                  <a:lumOff val="40000"/>
                </a:schemeClr>
              </a:buClr>
              <a:buSzPct val="140000"/>
              <a:buFont typeface="Arial" charset="0"/>
              <a:buChar char="•"/>
            </a:pPr>
            <a:r>
              <a:rPr lang="en-US" sz="2000" dirty="0">
                <a:effectLst>
                  <a:outerShdw blurRad="38100" dist="38100" dir="2700000" algn="tl">
                    <a:srgbClr val="0064E2"/>
                  </a:outerShdw>
                </a:effectLst>
                <a:latin typeface="+mn-lt"/>
              </a:rPr>
              <a:t>Forward - permit unless expressly prohibited</a:t>
            </a:r>
          </a:p>
          <a:p>
            <a:pPr lvl="2" eaLnBrk="1" hangingPunct="1">
              <a:lnSpc>
                <a:spcPct val="60000"/>
              </a:lnSpc>
              <a:spcAft>
                <a:spcPts val="600"/>
              </a:spcAft>
              <a:buClr>
                <a:schemeClr val="accent6">
                  <a:lumMod val="60000"/>
                  <a:lumOff val="40000"/>
                </a:schemeClr>
              </a:buClr>
              <a:buSzPct val="140000"/>
              <a:buFont typeface="Arial" charset="0"/>
              <a:buChar char="•"/>
            </a:pPr>
            <a:r>
              <a:rPr lang="en-US" sz="1900" dirty="0">
                <a:effectLst>
                  <a:outerShdw blurRad="38100" dist="38100" dir="2700000" algn="tl">
                    <a:srgbClr val="0064E2"/>
                  </a:outerShdw>
                </a:effectLst>
                <a:latin typeface="+mn-lt"/>
                <a:ea typeface="ＭＳ Ｐゴシック" pitchFamily="-110" charset="-128"/>
              </a:rPr>
              <a:t>Easier to manage and use but less secure</a:t>
            </a:r>
          </a:p>
        </p:txBody>
      </p:sp>
      <p:graphicFrame>
        <p:nvGraphicFramePr>
          <p:cNvPr id="4" name="Diagram 3"/>
          <p:cNvGraphicFramePr/>
          <p:nvPr>
            <p:extLst>
              <p:ext uri="{D42A27DB-BD31-4B8C-83A1-F6EECF244321}">
                <p14:modId xmlns:p14="http://schemas.microsoft.com/office/powerpoint/2010/main" val="1415664969"/>
              </p:ext>
            </p:extLst>
          </p:nvPr>
        </p:nvGraphicFramePr>
        <p:xfrm>
          <a:off x="903638" y="2636448"/>
          <a:ext cx="7239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398" y="4077072"/>
            <a:ext cx="8584346" cy="2420222"/>
            <a:chOff x="303041" y="4076700"/>
            <a:chExt cx="8584346" cy="2420222"/>
          </a:xfrm>
        </p:grpSpPr>
        <p:pic>
          <p:nvPicPr>
            <p:cNvPr id="3" name="object 3"/>
            <p:cNvPicPr/>
            <p:nvPr/>
          </p:nvPicPr>
          <p:blipFill>
            <a:blip r:embed="rId2" cstate="print"/>
            <a:stretch>
              <a:fillRect/>
            </a:stretch>
          </p:blipFill>
          <p:spPr>
            <a:xfrm>
              <a:off x="311054" y="5495654"/>
              <a:ext cx="8576333" cy="1001268"/>
            </a:xfrm>
            <a:prstGeom prst="rect">
              <a:avLst/>
            </a:prstGeom>
          </p:spPr>
        </p:pic>
        <p:pic>
          <p:nvPicPr>
            <p:cNvPr id="4" name="object 4"/>
            <p:cNvPicPr/>
            <p:nvPr/>
          </p:nvPicPr>
          <p:blipFill>
            <a:blip r:embed="rId3" cstate="print"/>
            <a:stretch>
              <a:fillRect/>
            </a:stretch>
          </p:blipFill>
          <p:spPr>
            <a:xfrm>
              <a:off x="303041" y="4085954"/>
              <a:ext cx="8576333" cy="1409700"/>
            </a:xfrm>
            <a:prstGeom prst="rect">
              <a:avLst/>
            </a:prstGeom>
          </p:spPr>
        </p:pic>
        <p:sp>
          <p:nvSpPr>
            <p:cNvPr id="5" name="object 5"/>
            <p:cNvSpPr/>
            <p:nvPr/>
          </p:nvSpPr>
          <p:spPr>
            <a:xfrm>
              <a:off x="358074" y="4076700"/>
              <a:ext cx="3844521" cy="288290"/>
            </a:xfrm>
            <a:custGeom>
              <a:avLst/>
              <a:gdLst/>
              <a:ahLst/>
              <a:cxnLst/>
              <a:rect l="l" t="t" r="r" b="b"/>
              <a:pathLst>
                <a:path w="3961129" h="288289">
                  <a:moveTo>
                    <a:pt x="3960876" y="0"/>
                  </a:moveTo>
                  <a:lnTo>
                    <a:pt x="0" y="0"/>
                  </a:lnTo>
                  <a:lnTo>
                    <a:pt x="0" y="288036"/>
                  </a:lnTo>
                  <a:lnTo>
                    <a:pt x="3960876" y="288036"/>
                  </a:lnTo>
                  <a:lnTo>
                    <a:pt x="3960876" y="0"/>
                  </a:lnTo>
                  <a:close/>
                </a:path>
              </a:pathLst>
            </a:custGeom>
            <a:solidFill>
              <a:srgbClr val="FFFFFF"/>
            </a:solidFill>
          </p:spPr>
          <p:txBody>
            <a:bodyPr wrap="square" lIns="0" tIns="0" rIns="0" bIns="0" rtlCol="0"/>
            <a:lstStyle/>
            <a:p>
              <a:endParaRPr/>
            </a:p>
          </p:txBody>
        </p:sp>
      </p:grpSp>
      <p:pic>
        <p:nvPicPr>
          <p:cNvPr id="6" name="object 6"/>
          <p:cNvPicPr/>
          <p:nvPr/>
        </p:nvPicPr>
        <p:blipFill>
          <a:blip r:embed="rId4" cstate="print"/>
          <a:stretch>
            <a:fillRect/>
          </a:stretch>
        </p:blipFill>
        <p:spPr>
          <a:xfrm>
            <a:off x="248411" y="1324355"/>
            <a:ext cx="8560308" cy="2680716"/>
          </a:xfrm>
          <a:prstGeom prst="rect">
            <a:avLst/>
          </a:prstGeom>
        </p:spPr>
      </p:pic>
      <p:sp>
        <p:nvSpPr>
          <p:cNvPr id="7" name="object 7"/>
          <p:cNvSpPr txBox="1">
            <a:spLocks noGrp="1"/>
          </p:cNvSpPr>
          <p:nvPr>
            <p:ph type="title"/>
          </p:nvPr>
        </p:nvSpPr>
        <p:spPr>
          <a:xfrm>
            <a:off x="576478" y="476504"/>
            <a:ext cx="8091170" cy="635000"/>
          </a:xfrm>
          <a:prstGeom prst="rect">
            <a:avLst/>
          </a:prstGeom>
        </p:spPr>
        <p:txBody>
          <a:bodyPr vert="horz" wrap="square" lIns="0" tIns="12065" rIns="0" bIns="0" rtlCol="0">
            <a:spAutoFit/>
          </a:bodyPr>
          <a:lstStyle/>
          <a:p>
            <a:pPr marL="12700">
              <a:lnSpc>
                <a:spcPct val="100000"/>
              </a:lnSpc>
              <a:spcBef>
                <a:spcPts val="95"/>
              </a:spcBef>
              <a:tabLst>
                <a:tab pos="2223770" algn="l"/>
              </a:tabLst>
            </a:pPr>
            <a:r>
              <a:rPr sz="4000" spc="-70" dirty="0"/>
              <a:t>Table</a:t>
            </a:r>
            <a:r>
              <a:rPr sz="4000" dirty="0"/>
              <a:t> 9.1	</a:t>
            </a:r>
            <a:r>
              <a:rPr sz="4000" spc="-15" dirty="0"/>
              <a:t>Packet-Filtering</a:t>
            </a:r>
            <a:r>
              <a:rPr sz="4000" spc="-40" dirty="0"/>
              <a:t> </a:t>
            </a:r>
            <a:r>
              <a:rPr sz="4000" spc="-5" dirty="0"/>
              <a:t>Examples</a:t>
            </a:r>
            <a:endParaRPr sz="40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16847</TotalTime>
  <Words>8029</Words>
  <Application>Microsoft Office PowerPoint</Application>
  <PresentationFormat>On-screen Show (4:3)</PresentationFormat>
  <Paragraphs>787</Paragraphs>
  <Slides>37</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Arial</vt:lpstr>
      <vt:lpstr>Century Gothic</vt:lpstr>
      <vt:lpstr>Courier New</vt:lpstr>
      <vt:lpstr>Palatino Linotype</vt:lpstr>
      <vt:lpstr>Times New Roman</vt:lpstr>
      <vt:lpstr>TimesTenLTStd-Bold</vt:lpstr>
      <vt:lpstr>TimesTenLTStd-Roman</vt:lpstr>
      <vt:lpstr>Wingdings</vt:lpstr>
      <vt:lpstr>Executive</vt:lpstr>
      <vt:lpstr>Document</vt:lpstr>
      <vt:lpstr>PowerPoint Presentation</vt:lpstr>
      <vt:lpstr>The Need For Firewalls</vt:lpstr>
      <vt:lpstr>Firewall Characteristics</vt:lpstr>
      <vt:lpstr>Firewall Access Policy</vt:lpstr>
      <vt:lpstr>Firewall Filter Characteristics </vt:lpstr>
      <vt:lpstr>Firewall Capabilities And Limits</vt:lpstr>
      <vt:lpstr>PowerPoint Presentation</vt:lpstr>
      <vt:lpstr>Packet Filtering Firewall</vt:lpstr>
      <vt:lpstr>Table 9.1 Packet-Filtering Examples</vt:lpstr>
      <vt:lpstr>PowerPoint Presentation</vt:lpstr>
      <vt:lpstr>PowerPoint Presentation</vt:lpstr>
      <vt:lpstr>PowerPoint Presentation</vt:lpstr>
      <vt:lpstr>PowerPoint Presentation</vt:lpstr>
      <vt:lpstr>Packet Filter  Advantages And Weaknesses</vt:lpstr>
      <vt:lpstr>PowerPoint Presentation</vt:lpstr>
      <vt:lpstr>Why we need Stateful  Inspection Firewall?</vt:lpstr>
      <vt:lpstr>Stateful Inspection Firewall</vt:lpstr>
      <vt:lpstr>Stateful Inspection Firewall</vt:lpstr>
      <vt:lpstr>PowerPoint Presentation</vt:lpstr>
      <vt:lpstr>Application-Level Gateway</vt:lpstr>
      <vt:lpstr>PowerPoint Presentation</vt:lpstr>
      <vt:lpstr>Circuit-Level Gateway</vt:lpstr>
      <vt:lpstr>PowerPoint Presentation</vt:lpstr>
      <vt:lpstr>SOCKS Circuit-Level Gateway </vt:lpstr>
      <vt:lpstr>Intrusion Prevention Systems  (IPS)</vt:lpstr>
      <vt:lpstr>Host-Based IPS  (HIPS)</vt:lpstr>
      <vt:lpstr>Host-Based IPS  (HIPS)</vt:lpstr>
      <vt:lpstr>HIPS</vt:lpstr>
      <vt:lpstr>Host-Based IPS  (HIPS)</vt:lpstr>
      <vt:lpstr>The Role of HIPS</vt:lpstr>
      <vt:lpstr>Network-Based IPS  (NIPS)</vt:lpstr>
      <vt:lpstr>Network-Based IPS  (NIPS)</vt:lpstr>
      <vt:lpstr>Distributed or Hybrid IPS</vt:lpstr>
      <vt:lpstr>Digital Immune System</vt:lpstr>
      <vt:lpstr>PowerPoint Presentation</vt:lpstr>
      <vt:lpstr>PowerPoint Presentation</vt:lpstr>
      <vt:lpstr>Snort Inline</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9 Lecture Overheads</dc:subject>
  <dc:creator>Dr Lawrie Brown</dc:creator>
  <cp:keywords/>
  <dc:description/>
  <cp:lastModifiedBy>Dr. Abdul Aziz</cp:lastModifiedBy>
  <cp:revision>158</cp:revision>
  <dcterms:created xsi:type="dcterms:W3CDTF">2014-09-10T15:18:11Z</dcterms:created>
  <dcterms:modified xsi:type="dcterms:W3CDTF">2023-11-30T06:52:55Z</dcterms:modified>
  <cp:category/>
</cp:coreProperties>
</file>