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3597" y="646938"/>
            <a:ext cx="74648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1642" y="646938"/>
            <a:ext cx="82687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6198" y="1497583"/>
            <a:ext cx="9234170" cy="474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1052" y="2465273"/>
            <a:ext cx="7913370" cy="226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4900" spc="-75" dirty="0">
                <a:solidFill>
                  <a:srgbClr val="252525"/>
                </a:solidFill>
                <a:latin typeface="Verdana"/>
                <a:cs typeface="Verdana"/>
              </a:rPr>
              <a:t>Fundamentals</a:t>
            </a:r>
            <a:r>
              <a:rPr sz="4900" spc="-3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900" spc="2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4900" spc="-3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900" spc="-125" dirty="0">
                <a:solidFill>
                  <a:srgbClr val="252525"/>
                </a:solidFill>
                <a:latin typeface="Verdana"/>
                <a:cs typeface="Verdana"/>
              </a:rPr>
              <a:t>Software  </a:t>
            </a:r>
            <a:r>
              <a:rPr sz="4900" spc="-80" dirty="0">
                <a:solidFill>
                  <a:srgbClr val="252525"/>
                </a:solidFill>
                <a:latin typeface="Verdana"/>
                <a:cs typeface="Verdana"/>
              </a:rPr>
              <a:t>Project </a:t>
            </a:r>
            <a:r>
              <a:rPr sz="4900" spc="125" dirty="0">
                <a:solidFill>
                  <a:srgbClr val="252525"/>
                </a:solidFill>
                <a:latin typeface="Verdana"/>
                <a:cs typeface="Verdana"/>
              </a:rPr>
              <a:t>Management </a:t>
            </a:r>
            <a:r>
              <a:rPr sz="4900" spc="13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4900" spc="-320" dirty="0">
                <a:solidFill>
                  <a:srgbClr val="252525"/>
                </a:solidFill>
                <a:latin typeface="Verdana"/>
                <a:cs typeface="Verdana"/>
              </a:rPr>
              <a:t>(FSPM)</a:t>
            </a:r>
            <a:endParaRPr sz="4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4767" y="4665525"/>
            <a:ext cx="4785995" cy="114808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80"/>
              </a:spcBef>
            </a:pPr>
            <a:r>
              <a:rPr sz="1700" spc="-114" dirty="0">
                <a:solidFill>
                  <a:srgbClr val="585858"/>
                </a:solidFill>
                <a:latin typeface="Verdana"/>
                <a:cs typeface="Verdana"/>
              </a:rPr>
              <a:t>Instructor:</a:t>
            </a:r>
            <a:r>
              <a:rPr sz="17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lang="en-US" sz="1700" b="1" spc="-225" dirty="0">
                <a:solidFill>
                  <a:srgbClr val="585858"/>
                </a:solidFill>
                <a:latin typeface="Verdana"/>
                <a:cs typeface="Verdana"/>
              </a:rPr>
              <a:t>Iqra Fahad  </a:t>
            </a:r>
            <a:endParaRPr sz="1900" dirty="0">
              <a:latin typeface="Verdana"/>
              <a:cs typeface="Verdana"/>
            </a:endParaRPr>
          </a:p>
          <a:p>
            <a:pPr marR="8255" algn="r">
              <a:lnSpc>
                <a:spcPct val="100000"/>
              </a:lnSpc>
              <a:spcBef>
                <a:spcPts val="800"/>
              </a:spcBef>
            </a:pPr>
            <a:r>
              <a:rPr sz="1700" spc="-175" dirty="0">
                <a:solidFill>
                  <a:srgbClr val="585858"/>
                </a:solidFill>
                <a:latin typeface="Verdana"/>
                <a:cs typeface="Verdana"/>
              </a:rPr>
              <a:t>(</a:t>
            </a:r>
            <a:r>
              <a:rPr sz="1700" spc="-50" dirty="0">
                <a:solidFill>
                  <a:srgbClr val="585858"/>
                </a:solidFill>
                <a:latin typeface="Verdana"/>
                <a:cs typeface="Verdana"/>
              </a:rPr>
              <a:t>Sc</a:t>
            </a:r>
            <a:r>
              <a:rPr sz="1700" spc="-45" dirty="0">
                <a:solidFill>
                  <a:srgbClr val="585858"/>
                </a:solidFill>
                <a:latin typeface="Verdana"/>
                <a:cs typeface="Verdana"/>
              </a:rPr>
              <a:t>h</a:t>
            </a:r>
            <a:r>
              <a:rPr sz="1700" spc="10" dirty="0">
                <a:solidFill>
                  <a:srgbClr val="585858"/>
                </a:solidFill>
                <a:latin typeface="Verdana"/>
                <a:cs typeface="Verdana"/>
              </a:rPr>
              <a:t>ool</a:t>
            </a:r>
            <a:r>
              <a:rPr sz="17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sz="1700" spc="-1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585858"/>
                </a:solidFill>
                <a:latin typeface="Verdana"/>
                <a:cs typeface="Verdana"/>
              </a:rPr>
              <a:t>Co</a:t>
            </a:r>
            <a:r>
              <a:rPr sz="1700" spc="85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1700" spc="-20" dirty="0">
                <a:solidFill>
                  <a:srgbClr val="585858"/>
                </a:solidFill>
                <a:latin typeface="Verdana"/>
                <a:cs typeface="Verdana"/>
              </a:rPr>
              <a:t>pu</a:t>
            </a:r>
            <a:r>
              <a:rPr sz="1700" spc="-3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1700" spc="-130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1700" spc="25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1700" spc="30" dirty="0">
                <a:solidFill>
                  <a:srgbClr val="585858"/>
                </a:solidFill>
                <a:latin typeface="Verdana"/>
                <a:cs typeface="Verdana"/>
              </a:rPr>
              <a:t>g</a:t>
            </a:r>
            <a:r>
              <a:rPr sz="1700" spc="-145" dirty="0">
                <a:solidFill>
                  <a:srgbClr val="585858"/>
                </a:solidFill>
                <a:latin typeface="Verdana"/>
                <a:cs typeface="Verdana"/>
              </a:rPr>
              <a:t>)</a:t>
            </a:r>
            <a:endParaRPr sz="1700" dirty="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spcBef>
                <a:spcPts val="795"/>
              </a:spcBef>
            </a:pPr>
            <a:r>
              <a:rPr sz="1700" spc="15" dirty="0">
                <a:solidFill>
                  <a:srgbClr val="585858"/>
                </a:solidFill>
                <a:latin typeface="Verdana"/>
                <a:cs typeface="Verdana"/>
              </a:rPr>
              <a:t>Na</a:t>
            </a:r>
            <a:r>
              <a:rPr sz="1700" spc="-15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1700" spc="-125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585858"/>
                </a:solidFill>
                <a:latin typeface="Verdana"/>
                <a:cs typeface="Verdana"/>
              </a:rPr>
              <a:t>onal</a:t>
            </a:r>
            <a:r>
              <a:rPr sz="1700" spc="-1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00" spc="-145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1700" spc="-114" dirty="0">
                <a:solidFill>
                  <a:srgbClr val="585858"/>
                </a:solidFill>
                <a:latin typeface="Verdana"/>
                <a:cs typeface="Verdana"/>
              </a:rPr>
              <a:t>n</a:t>
            </a:r>
            <a:r>
              <a:rPr sz="1700" spc="-45" dirty="0">
                <a:solidFill>
                  <a:srgbClr val="585858"/>
                </a:solidFill>
                <a:latin typeface="Verdana"/>
                <a:cs typeface="Verdana"/>
              </a:rPr>
              <a:t>i</a:t>
            </a:r>
            <a:r>
              <a:rPr sz="1700" spc="-55" dirty="0">
                <a:solidFill>
                  <a:srgbClr val="585858"/>
                </a:solidFill>
                <a:latin typeface="Verdana"/>
                <a:cs typeface="Verdana"/>
              </a:rPr>
              <a:t>v</a:t>
            </a:r>
            <a:r>
              <a:rPr sz="1700" spc="90" dirty="0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r>
              <a:rPr sz="1700" spc="-165" dirty="0">
                <a:solidFill>
                  <a:srgbClr val="585858"/>
                </a:solidFill>
                <a:latin typeface="Verdana"/>
                <a:cs typeface="Verdana"/>
              </a:rPr>
              <a:t>rsi</a:t>
            </a:r>
            <a:r>
              <a:rPr sz="1700" spc="-180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1700" spc="-100" dirty="0">
                <a:solidFill>
                  <a:srgbClr val="585858"/>
                </a:solidFill>
                <a:latin typeface="Verdana"/>
                <a:cs typeface="Verdana"/>
              </a:rPr>
              <a:t>y</a:t>
            </a:r>
            <a:r>
              <a:rPr sz="1700" spc="-210" dirty="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sz="1700" spc="-15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585858"/>
                </a:solidFill>
                <a:latin typeface="Verdana"/>
                <a:cs typeface="Verdana"/>
              </a:rPr>
              <a:t>F</a:t>
            </a:r>
            <a:r>
              <a:rPr sz="170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700" spc="-340" dirty="0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r>
              <a:rPr sz="1700" spc="-305" dirty="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sz="1700" spc="-16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00" spc="-175" dirty="0">
                <a:solidFill>
                  <a:srgbClr val="585858"/>
                </a:solidFill>
                <a:latin typeface="Verdana"/>
                <a:cs typeface="Verdana"/>
              </a:rPr>
              <a:t>(</a:t>
            </a:r>
            <a:r>
              <a:rPr sz="1700" spc="-204" dirty="0">
                <a:solidFill>
                  <a:srgbClr val="585858"/>
                </a:solidFill>
                <a:latin typeface="Verdana"/>
                <a:cs typeface="Verdana"/>
              </a:rPr>
              <a:t>KHI</a:t>
            </a:r>
            <a:r>
              <a:rPr sz="1700" spc="-114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700" spc="190" dirty="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sz="1700" spc="30" dirty="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sz="1700" spc="45" dirty="0">
                <a:solidFill>
                  <a:srgbClr val="585858"/>
                </a:solidFill>
                <a:latin typeface="Verdana"/>
                <a:cs typeface="Verdana"/>
              </a:rPr>
              <a:t>m</a:t>
            </a:r>
            <a:r>
              <a:rPr sz="1700" spc="25" dirty="0">
                <a:solidFill>
                  <a:srgbClr val="585858"/>
                </a:solidFill>
                <a:latin typeface="Verdana"/>
                <a:cs typeface="Verdana"/>
              </a:rPr>
              <a:t>p</a:t>
            </a:r>
            <a:r>
              <a:rPr sz="1700" spc="20" dirty="0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sz="1700" spc="-190" dirty="0">
                <a:solidFill>
                  <a:srgbClr val="585858"/>
                </a:solidFill>
                <a:latin typeface="Verdana"/>
                <a:cs typeface="Verdana"/>
              </a:rPr>
              <a:t>s)</a:t>
            </a: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67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Lea</a:t>
            </a:r>
            <a:r>
              <a:rPr spc="100" dirty="0"/>
              <a:t>d</a:t>
            </a:r>
            <a:r>
              <a:rPr spc="-150" dirty="0"/>
              <a:t>ership</a:t>
            </a:r>
            <a:r>
              <a:rPr spc="-270" dirty="0"/>
              <a:t> </a:t>
            </a:r>
            <a:r>
              <a:rPr spc="-130" dirty="0"/>
              <a:t>Attributes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348" y="1299970"/>
            <a:ext cx="9863328" cy="55580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358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0" dirty="0"/>
              <a:t>I</a:t>
            </a:r>
            <a:r>
              <a:rPr spc="-825" dirty="0"/>
              <a:t>T</a:t>
            </a:r>
            <a:r>
              <a:rPr spc="-270" dirty="0"/>
              <a:t> </a:t>
            </a:r>
            <a:r>
              <a:rPr spc="-110" dirty="0"/>
              <a:t>Projects</a:t>
            </a:r>
            <a:r>
              <a:rPr spc="-250" dirty="0"/>
              <a:t> </a:t>
            </a:r>
            <a:r>
              <a:rPr spc="40" dirty="0"/>
              <a:t>o</a:t>
            </a:r>
            <a:r>
              <a:rPr spc="30" dirty="0"/>
              <a:t>u</a:t>
            </a:r>
            <a:r>
              <a:rPr spc="95" dirty="0"/>
              <a:t>tcome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1905000"/>
            <a:ext cx="8305800" cy="48097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7453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Effectiv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130" dirty="0"/>
              <a:t>Co</a:t>
            </a:r>
            <a:r>
              <a:rPr spc="180" dirty="0"/>
              <a:t>m</a:t>
            </a:r>
            <a:r>
              <a:rPr spc="-70" dirty="0"/>
              <a:t>ple</a:t>
            </a:r>
            <a:r>
              <a:rPr spc="-75" dirty="0"/>
              <a:t>x</a:t>
            </a:r>
            <a:r>
              <a:rPr spc="-270" dirty="0"/>
              <a:t> </a:t>
            </a:r>
            <a:r>
              <a:rPr spc="-55" dirty="0"/>
              <a:t>Project  </a:t>
            </a:r>
            <a:r>
              <a:rPr spc="90" dirty="0"/>
              <a:t>Management</a:t>
            </a:r>
            <a:r>
              <a:rPr spc="-254" dirty="0"/>
              <a:t> </a:t>
            </a:r>
            <a:r>
              <a:rPr spc="-75" dirty="0"/>
              <a:t>(EC</a:t>
            </a:r>
            <a:r>
              <a:rPr spc="-70" dirty="0"/>
              <a:t>P</a:t>
            </a:r>
            <a:r>
              <a:rPr spc="-20" dirty="0"/>
              <a:t>M)</a:t>
            </a:r>
            <a:r>
              <a:rPr spc="-290" dirty="0"/>
              <a:t> </a:t>
            </a:r>
            <a:r>
              <a:rPr spc="-130" dirty="0"/>
              <a:t>Fra</a:t>
            </a:r>
            <a:r>
              <a:rPr spc="-245" dirty="0"/>
              <a:t>m</a:t>
            </a:r>
            <a:r>
              <a:rPr spc="-15" dirty="0"/>
              <a:t>ewo</a:t>
            </a:r>
            <a:r>
              <a:rPr spc="-25" dirty="0"/>
              <a:t>r</a:t>
            </a:r>
            <a:r>
              <a:rPr spc="-325" dirty="0"/>
              <a:t>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905000"/>
            <a:ext cx="6056376" cy="4643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294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Sc</a:t>
            </a:r>
            <a:r>
              <a:rPr spc="-30" dirty="0"/>
              <a:t>o</a:t>
            </a:r>
            <a:r>
              <a:rPr spc="200" dirty="0"/>
              <a:t>p</a:t>
            </a:r>
            <a:r>
              <a:rPr spc="195" dirty="0"/>
              <a:t>e</a:t>
            </a:r>
            <a:r>
              <a:rPr spc="-270" dirty="0"/>
              <a:t> </a:t>
            </a:r>
            <a:r>
              <a:rPr spc="-140" dirty="0"/>
              <a:t>Triangle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888" y="2133600"/>
            <a:ext cx="5216652" cy="36332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8461"/>
            <a:ext cx="118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0" dirty="0">
                <a:solidFill>
                  <a:srgbClr val="FF0000"/>
                </a:solidFill>
                <a:latin typeface="Verdana"/>
                <a:cs typeface="Verdana"/>
              </a:rPr>
              <a:t>“Tip”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8314" y="2161158"/>
            <a:ext cx="4494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1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2800" spc="254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305" dirty="0">
                <a:solidFill>
                  <a:srgbClr val="FF0000"/>
                </a:solidFill>
                <a:latin typeface="Verdana"/>
                <a:cs typeface="Verdana"/>
              </a:rPr>
              <a:t>“</a:t>
            </a:r>
            <a:r>
              <a:rPr sz="2800" b="1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spc="-385" dirty="0">
                <a:solidFill>
                  <a:srgbClr val="FF0000"/>
                </a:solidFill>
                <a:latin typeface="Verdana"/>
                <a:cs typeface="Verdana"/>
              </a:rPr>
              <a:t>Work</a:t>
            </a:r>
            <a:r>
              <a:rPr sz="2800" b="1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spc="-380" dirty="0">
                <a:solidFill>
                  <a:srgbClr val="FF0000"/>
                </a:solidFill>
                <a:latin typeface="Verdana"/>
                <a:cs typeface="Verdana"/>
              </a:rPr>
              <a:t>Smart</a:t>
            </a:r>
            <a:r>
              <a:rPr sz="2800" b="1" spc="-200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2800" b="1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spc="-340" dirty="0">
                <a:solidFill>
                  <a:srgbClr val="FF0000"/>
                </a:solidFill>
                <a:latin typeface="Verdana"/>
                <a:cs typeface="Verdana"/>
              </a:rPr>
              <a:t>no</a:t>
            </a:r>
            <a:r>
              <a:rPr sz="2800" b="1" spc="-22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b="1" spc="-315" dirty="0">
                <a:solidFill>
                  <a:srgbClr val="FF0000"/>
                </a:solidFill>
                <a:latin typeface="Verdana"/>
                <a:cs typeface="Verdana"/>
              </a:rPr>
              <a:t>ha</a:t>
            </a:r>
            <a:r>
              <a:rPr sz="2800" b="1" spc="-22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800" b="1" spc="-215" dirty="0">
                <a:solidFill>
                  <a:srgbClr val="FF0000"/>
                </a:solidFill>
                <a:latin typeface="Verdana"/>
                <a:cs typeface="Verdana"/>
              </a:rPr>
              <a:t>d”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292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What</a:t>
            </a:r>
            <a:r>
              <a:rPr spc="-270" dirty="0"/>
              <a:t> </a:t>
            </a:r>
            <a:r>
              <a:rPr spc="-265" dirty="0"/>
              <a:t>i</a:t>
            </a:r>
            <a:r>
              <a:rPr spc="-490" dirty="0"/>
              <a:t>s</a:t>
            </a:r>
            <a:r>
              <a:rPr spc="-254" dirty="0"/>
              <a:t> </a:t>
            </a:r>
            <a:r>
              <a:rPr spc="-75" dirty="0"/>
              <a:t>SPM?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409316"/>
            <a:ext cx="7833359" cy="33089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ow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Manage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outcomes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(Deliverables)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mprov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pe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requirement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Aim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achieve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objectives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remaining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define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constraint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10"/>
              </a:spcBef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600" spc="32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600" spc="32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Cost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600" spc="-2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Verdana"/>
                <a:cs typeface="Verdana"/>
              </a:rPr>
              <a:t>Scope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673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Project</a:t>
            </a:r>
            <a:r>
              <a:rPr spc="-270" dirty="0"/>
              <a:t> </a:t>
            </a:r>
            <a:r>
              <a:rPr spc="75" dirty="0"/>
              <a:t>V</a:t>
            </a:r>
            <a:r>
              <a:rPr spc="-480" dirty="0"/>
              <a:t>s</a:t>
            </a:r>
            <a:r>
              <a:rPr spc="-270" dirty="0"/>
              <a:t> </a:t>
            </a:r>
            <a:r>
              <a:rPr spc="30" dirty="0"/>
              <a:t>Pro</a:t>
            </a:r>
            <a:r>
              <a:rPr spc="15" dirty="0"/>
              <a:t>c</a:t>
            </a:r>
            <a:r>
              <a:rPr spc="-254" dirty="0"/>
              <a:t>ess</a:t>
            </a:r>
            <a:r>
              <a:rPr spc="-260" dirty="0"/>
              <a:t> </a:t>
            </a:r>
            <a:r>
              <a:rPr spc="60" dirty="0"/>
              <a:t>(O</a:t>
            </a:r>
            <a:r>
              <a:rPr spc="70" dirty="0"/>
              <a:t>p</a:t>
            </a:r>
            <a:r>
              <a:rPr spc="-85" dirty="0"/>
              <a:t>eration)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506460" cy="24326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Def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Resources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Budget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met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35" dirty="0">
                <a:solidFill>
                  <a:srgbClr val="404040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update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operation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(Operation)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result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deliverable.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People</a:t>
            </a:r>
            <a:r>
              <a:rPr spc="-270" dirty="0"/>
              <a:t> </a:t>
            </a:r>
            <a:r>
              <a:rPr spc="-310" dirty="0"/>
              <a:t>(</a:t>
            </a:r>
            <a:r>
              <a:rPr spc="-270" dirty="0"/>
              <a:t> </a:t>
            </a:r>
            <a:r>
              <a:rPr spc="-215" dirty="0"/>
              <a:t>Re</a:t>
            </a:r>
            <a:r>
              <a:rPr spc="-190" dirty="0"/>
              <a:t>s</a:t>
            </a:r>
            <a:r>
              <a:rPr spc="40" dirty="0"/>
              <a:t>o</a:t>
            </a:r>
            <a:r>
              <a:rPr spc="30" dirty="0"/>
              <a:t>u</a:t>
            </a:r>
            <a:r>
              <a:rPr spc="-30" dirty="0"/>
              <a:t>rce)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9771" y="2133599"/>
            <a:ext cx="7074407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26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International</a:t>
            </a:r>
            <a:r>
              <a:rPr spc="-215" dirty="0"/>
              <a:t> </a:t>
            </a:r>
            <a:r>
              <a:rPr spc="-270" dirty="0"/>
              <a:t>Business</a:t>
            </a:r>
            <a:r>
              <a:rPr spc="-240" dirty="0"/>
              <a:t> </a:t>
            </a:r>
            <a:r>
              <a:rPr spc="-135" dirty="0"/>
              <a:t>Environment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596" y="1539239"/>
            <a:ext cx="3799332" cy="48143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297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PM</a:t>
            </a:r>
            <a:r>
              <a:rPr spc="-270" dirty="0"/>
              <a:t> </a:t>
            </a:r>
            <a:r>
              <a:rPr spc="30" dirty="0"/>
              <a:t>Pro</a:t>
            </a:r>
            <a:r>
              <a:rPr spc="15" dirty="0"/>
              <a:t>c</a:t>
            </a:r>
            <a:r>
              <a:rPr spc="-210" dirty="0"/>
              <a:t>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3214370" cy="2031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Ex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cu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95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317754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146" y="2849321"/>
            <a:ext cx="1851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10" dirty="0"/>
              <a:t>We</a:t>
            </a:r>
            <a:r>
              <a:rPr sz="4000" spc="70" dirty="0"/>
              <a:t>e</a:t>
            </a:r>
            <a:r>
              <a:rPr sz="4000" spc="-365" dirty="0"/>
              <a:t>k</a:t>
            </a:r>
            <a:r>
              <a:rPr sz="4000" spc="-275" dirty="0"/>
              <a:t> </a:t>
            </a:r>
            <a:r>
              <a:rPr sz="4000" spc="-330" dirty="0"/>
              <a:t>1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2287-A536-2393-8198-D07F5048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5" name="AutoShape 4" descr="PPM 101: What Is Project Portfolio Management? | Acuity PPM">
            <a:extLst>
              <a:ext uri="{FF2B5EF4-FFF2-40B4-BE49-F238E27FC236}">
                <a16:creationId xmlns:a16="http://schemas.microsoft.com/office/drawing/2014/main" id="{744312C9-B60E-CB02-8466-1FDD07B600EC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587623" y="2718561"/>
            <a:ext cx="6463919" cy="33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 dirty="0"/>
          </a:p>
        </p:txBody>
      </p:sp>
      <p:pic>
        <p:nvPicPr>
          <p:cNvPr id="1030" name="Picture 6" descr="Portfolio, Program and Project Management, what are the differences? |  Governance.Business">
            <a:extLst>
              <a:ext uri="{FF2B5EF4-FFF2-40B4-BE49-F238E27FC236}">
                <a16:creationId xmlns:a16="http://schemas.microsoft.com/office/drawing/2014/main" id="{90B18703-65B7-6D96-C82D-EAA4EF09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20978"/>
            <a:ext cx="685863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66" y="120522"/>
            <a:ext cx="6254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Project</a:t>
            </a:r>
            <a:r>
              <a:rPr spc="-270" dirty="0"/>
              <a:t> </a:t>
            </a:r>
            <a:r>
              <a:rPr spc="280" dirty="0"/>
              <a:t>M</a:t>
            </a:r>
            <a:r>
              <a:rPr spc="70" dirty="0"/>
              <a:t>anagemen</a:t>
            </a:r>
            <a:r>
              <a:rPr spc="45" dirty="0"/>
              <a:t>t</a:t>
            </a:r>
            <a:r>
              <a:rPr spc="-260" dirty="0"/>
              <a:t> </a:t>
            </a:r>
            <a:r>
              <a:rPr spc="-13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807719"/>
            <a:ext cx="9989820" cy="5620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66770" y="1786762"/>
            <a:ext cx="2178685" cy="425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894715">
              <a:lnSpc>
                <a:spcPct val="128000"/>
              </a:lnSpc>
              <a:spcBef>
                <a:spcPts val="100"/>
              </a:spcBef>
            </a:pPr>
            <a:r>
              <a:rPr sz="1800" spc="-335" dirty="0">
                <a:latin typeface="Verdana"/>
                <a:cs typeface="Verdana"/>
              </a:rPr>
              <a:t>I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-114" dirty="0">
                <a:latin typeface="Verdana"/>
                <a:cs typeface="Verdana"/>
              </a:rPr>
              <a:t>t</a:t>
            </a:r>
            <a:r>
              <a:rPr sz="1800" spc="8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gr</a:t>
            </a: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15" dirty="0">
                <a:latin typeface="Verdana"/>
                <a:cs typeface="Verdana"/>
              </a:rPr>
              <a:t>on  </a:t>
            </a:r>
            <a:r>
              <a:rPr sz="1800" spc="30" dirty="0">
                <a:latin typeface="Verdana"/>
                <a:cs typeface="Verdana"/>
              </a:rPr>
              <a:t>Scope</a:t>
            </a:r>
            <a:endParaRPr sz="1800">
              <a:latin typeface="Verdana"/>
              <a:cs typeface="Verdana"/>
            </a:endParaRPr>
          </a:p>
          <a:p>
            <a:pPr marL="73025">
              <a:lnSpc>
                <a:spcPct val="100000"/>
              </a:lnSpc>
              <a:spcBef>
                <a:spcPts val="1260"/>
              </a:spcBef>
            </a:pPr>
            <a:r>
              <a:rPr sz="1800" spc="-110" dirty="0">
                <a:latin typeface="Verdana"/>
                <a:cs typeface="Verdana"/>
              </a:rPr>
              <a:t>Time</a:t>
            </a:r>
            <a:endParaRPr sz="1800">
              <a:latin typeface="Verdana"/>
              <a:cs typeface="Verdana"/>
            </a:endParaRPr>
          </a:p>
          <a:p>
            <a:pPr marL="73025" marR="1602105" indent="-6985">
              <a:lnSpc>
                <a:spcPct val="170700"/>
              </a:lnSpc>
              <a:spcBef>
                <a:spcPts val="140"/>
              </a:spcBef>
            </a:pPr>
            <a:r>
              <a:rPr sz="1800" spc="-10" dirty="0">
                <a:latin typeface="Verdana"/>
                <a:cs typeface="Verdana"/>
              </a:rPr>
              <a:t>Cost  </a:t>
            </a:r>
            <a:r>
              <a:rPr sz="1800" spc="-155" dirty="0">
                <a:latin typeface="Verdana"/>
                <a:cs typeface="Verdana"/>
              </a:rPr>
              <a:t>HR</a:t>
            </a:r>
            <a:endParaRPr sz="1800">
              <a:latin typeface="Verdana"/>
              <a:cs typeface="Verdana"/>
            </a:endParaRPr>
          </a:p>
          <a:p>
            <a:pPr marL="12700" marR="349250" indent="17780">
              <a:lnSpc>
                <a:spcPct val="157500"/>
              </a:lnSpc>
              <a:spcBef>
                <a:spcPts val="130"/>
              </a:spcBef>
            </a:pPr>
            <a:r>
              <a:rPr sz="1800" spc="-35" dirty="0">
                <a:latin typeface="Verdana"/>
                <a:cs typeface="Verdana"/>
              </a:rPr>
              <a:t>Quality 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Commun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170" dirty="0">
                <a:latin typeface="Verdana"/>
                <a:cs typeface="Verdana"/>
              </a:rPr>
              <a:t>c</a:t>
            </a:r>
            <a:r>
              <a:rPr sz="1800" spc="190" dirty="0">
                <a:latin typeface="Verdana"/>
                <a:cs typeface="Verdana"/>
              </a:rPr>
              <a:t>a</a:t>
            </a:r>
            <a:r>
              <a:rPr sz="1800" spc="-114" dirty="0">
                <a:latin typeface="Verdana"/>
                <a:cs typeface="Verdana"/>
              </a:rPr>
              <a:t>ti</a:t>
            </a:r>
            <a:r>
              <a:rPr sz="1800" spc="15" dirty="0">
                <a:latin typeface="Verdana"/>
                <a:cs typeface="Verdana"/>
              </a:rPr>
              <a:t>on  </a:t>
            </a:r>
            <a:r>
              <a:rPr sz="1800" spc="-175" dirty="0">
                <a:latin typeface="Verdana"/>
                <a:cs typeface="Verdana"/>
              </a:rPr>
              <a:t>Risk </a:t>
            </a:r>
            <a:r>
              <a:rPr sz="1800" spc="-17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Procurement</a:t>
            </a:r>
            <a:endParaRPr sz="1800">
              <a:latin typeface="Verdana"/>
              <a:cs typeface="Verdana"/>
            </a:endParaRPr>
          </a:p>
          <a:p>
            <a:pPr marL="58419">
              <a:lnSpc>
                <a:spcPct val="100000"/>
              </a:lnSpc>
              <a:spcBef>
                <a:spcPts val="910"/>
              </a:spcBef>
            </a:pPr>
            <a:r>
              <a:rPr sz="1800" spc="-280" dirty="0">
                <a:latin typeface="Verdana"/>
                <a:cs typeface="Verdana"/>
              </a:rPr>
              <a:t>S</a:t>
            </a:r>
            <a:r>
              <a:rPr sz="1800" spc="-170" dirty="0">
                <a:latin typeface="Verdana"/>
                <a:cs typeface="Verdana"/>
              </a:rPr>
              <a:t>t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35" dirty="0">
                <a:latin typeface="Verdana"/>
                <a:cs typeface="Verdana"/>
              </a:rPr>
              <a:t>k</a:t>
            </a:r>
            <a:r>
              <a:rPr sz="1800" spc="-45" dirty="0">
                <a:latin typeface="Verdana"/>
                <a:cs typeface="Verdana"/>
              </a:rPr>
              <a:t>e</a:t>
            </a:r>
            <a:r>
              <a:rPr sz="1800" spc="-55" dirty="0">
                <a:latin typeface="Verdana"/>
                <a:cs typeface="Verdana"/>
              </a:rPr>
              <a:t>h</a:t>
            </a:r>
            <a:r>
              <a:rPr sz="1800" spc="-35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de</a:t>
            </a:r>
            <a:r>
              <a:rPr sz="1800" spc="-5" dirty="0">
                <a:latin typeface="Verdana"/>
                <a:cs typeface="Verdana"/>
              </a:rPr>
              <a:t>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145" dirty="0">
                <a:latin typeface="Verdana"/>
                <a:cs typeface="Verdana"/>
              </a:rPr>
              <a:t>M</a:t>
            </a:r>
            <a:r>
              <a:rPr sz="1800" spc="135" dirty="0">
                <a:latin typeface="Verdana"/>
                <a:cs typeface="Verdana"/>
              </a:rPr>
              <a:t>a</a:t>
            </a:r>
            <a:r>
              <a:rPr sz="1800" spc="-55" dirty="0">
                <a:latin typeface="Verdana"/>
                <a:cs typeface="Verdana"/>
              </a:rPr>
              <a:t>n</a:t>
            </a:r>
            <a:r>
              <a:rPr sz="1800" spc="85" dirty="0">
                <a:latin typeface="Verdana"/>
                <a:cs typeface="Verdana"/>
              </a:rPr>
              <a:t>g</a:t>
            </a:r>
            <a:r>
              <a:rPr sz="1800" spc="-16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5170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/>
              <a:t>Por</a:t>
            </a:r>
            <a:r>
              <a:rPr sz="3200" spc="-110" dirty="0"/>
              <a:t>t</a:t>
            </a:r>
            <a:r>
              <a:rPr sz="3200" spc="-50" dirty="0"/>
              <a:t>foli</a:t>
            </a:r>
            <a:r>
              <a:rPr sz="3200" spc="-90" dirty="0"/>
              <a:t>o</a:t>
            </a:r>
            <a:r>
              <a:rPr sz="3200" spc="-280" dirty="0"/>
              <a:t>,</a:t>
            </a:r>
            <a:r>
              <a:rPr sz="3200" spc="-229" dirty="0"/>
              <a:t> </a:t>
            </a:r>
            <a:r>
              <a:rPr sz="3200" spc="-110" dirty="0"/>
              <a:t>Prog</a:t>
            </a:r>
            <a:r>
              <a:rPr sz="3200" spc="-95" dirty="0"/>
              <a:t>r</a:t>
            </a:r>
            <a:r>
              <a:rPr sz="3200" spc="55" dirty="0"/>
              <a:t>a</a:t>
            </a:r>
            <a:r>
              <a:rPr sz="3200" spc="100" dirty="0"/>
              <a:t>m</a:t>
            </a:r>
            <a:r>
              <a:rPr sz="3200" spc="-250" dirty="0"/>
              <a:t> </a:t>
            </a:r>
            <a:r>
              <a:rPr sz="3200" spc="125" dirty="0"/>
              <a:t>an</a:t>
            </a:r>
            <a:r>
              <a:rPr sz="3200" spc="130" dirty="0"/>
              <a:t>d</a:t>
            </a:r>
            <a:r>
              <a:rPr sz="3200" spc="-260" dirty="0"/>
              <a:t> </a:t>
            </a:r>
            <a:r>
              <a:rPr sz="3200" spc="105" dirty="0"/>
              <a:t>PM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668270" y="1533540"/>
            <a:ext cx="8467090" cy="34842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815"/>
              </a:spcBef>
            </a:pPr>
            <a:r>
              <a:rPr sz="3200" spc="-85" dirty="0">
                <a:solidFill>
                  <a:srgbClr val="252525"/>
                </a:solidFill>
                <a:latin typeface="Verdana"/>
                <a:cs typeface="Verdana"/>
              </a:rPr>
              <a:t>Portfolio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Portfolio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collection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program.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may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8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rt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ga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zat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go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Org.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maintains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portfolio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programs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order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meet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its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strategic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business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goals.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handles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governance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life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cycle</a:t>
            </a:r>
            <a:endParaRPr sz="1800">
              <a:latin typeface="Verdana"/>
              <a:cs typeface="Verdana"/>
            </a:endParaRPr>
          </a:p>
          <a:p>
            <a:pPr marL="355600" marR="63119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1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maintains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program’s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standards,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document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repository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any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fo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ma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1920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6275705" cy="1630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Progr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1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gro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projec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04" dirty="0">
                <a:solidFill>
                  <a:srgbClr val="404040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grouped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achieve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Org.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goal.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Categorized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work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smaller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sets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related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projects.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q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ll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ll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157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089900" cy="27082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mpor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Produce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deliverable,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service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result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ork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org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zat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Organization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combine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portfolio,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program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umbrella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2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2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252980">
              <a:lnSpc>
                <a:spcPct val="100000"/>
              </a:lnSpc>
              <a:spcBef>
                <a:spcPts val="1010"/>
              </a:spcBef>
            </a:pPr>
            <a:r>
              <a:rPr sz="1800" b="1" spc="-150" dirty="0">
                <a:solidFill>
                  <a:srgbClr val="FF0000"/>
                </a:solidFill>
                <a:latin typeface="Verdana"/>
                <a:cs typeface="Verdana"/>
              </a:rPr>
              <a:t>“Organizational</a:t>
            </a:r>
            <a:r>
              <a:rPr sz="1800" b="1" spc="-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0000"/>
                </a:solidFill>
                <a:latin typeface="Verdana"/>
                <a:cs typeface="Verdana"/>
              </a:rPr>
              <a:t>Projec</a:t>
            </a:r>
            <a:r>
              <a:rPr sz="1800" b="1" spc="-14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1800" b="1" spc="-125" dirty="0">
                <a:solidFill>
                  <a:srgbClr val="FF0000"/>
                </a:solidFill>
                <a:latin typeface="Verdana"/>
                <a:cs typeface="Verdana"/>
              </a:rPr>
              <a:t> Management”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2380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Role</a:t>
            </a:r>
            <a:r>
              <a:rPr spc="-260" dirty="0"/>
              <a:t> </a:t>
            </a:r>
            <a:r>
              <a:rPr spc="15" dirty="0"/>
              <a:t>of</a:t>
            </a:r>
            <a:r>
              <a:rPr spc="-270" dirty="0"/>
              <a:t> </a:t>
            </a:r>
            <a:r>
              <a:rPr spc="114" dirty="0"/>
              <a:t>PM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2839720" cy="2031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Leadership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Motivation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Negotiation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Co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ct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ma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13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765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Common</a:t>
            </a:r>
            <a:r>
              <a:rPr spc="-320" dirty="0"/>
              <a:t> </a:t>
            </a:r>
            <a:r>
              <a:rPr spc="10" dirty="0"/>
              <a:t>Challenges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7964" y="1286254"/>
            <a:ext cx="9506712" cy="55717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678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Project</a:t>
            </a:r>
            <a:r>
              <a:rPr spc="-270" dirty="0"/>
              <a:t> </a:t>
            </a:r>
            <a:r>
              <a:rPr spc="-105" dirty="0"/>
              <a:t>lif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125" dirty="0"/>
              <a:t>cycle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2133600"/>
            <a:ext cx="7208520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71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Documenting</a:t>
            </a:r>
            <a:r>
              <a:rPr spc="-310" dirty="0"/>
              <a:t> </a:t>
            </a:r>
            <a:r>
              <a:rPr spc="-100" dirty="0"/>
              <a:t>Phases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1327403"/>
            <a:ext cx="8915400" cy="53888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4403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Project/Phase</a:t>
            </a:r>
            <a:r>
              <a:rPr spc="-270" dirty="0"/>
              <a:t> </a:t>
            </a:r>
            <a:r>
              <a:rPr spc="355" dirty="0"/>
              <a:t>G</a:t>
            </a:r>
            <a:r>
              <a:rPr spc="90" dirty="0"/>
              <a:t>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9276" y="2133599"/>
            <a:ext cx="8285988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129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Bo</a:t>
            </a:r>
            <a:r>
              <a:rPr spc="-40" dirty="0"/>
              <a:t>o</a:t>
            </a:r>
            <a:r>
              <a:rPr spc="-405" dirty="0"/>
              <a:t>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744585" cy="325564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800" spc="-20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xt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Bo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k:</a:t>
            </a:r>
            <a:endParaRPr sz="1800">
              <a:latin typeface="Verdana"/>
              <a:cs typeface="Verdana"/>
            </a:endParaRPr>
          </a:p>
          <a:p>
            <a:pPr marL="1699895" marR="65405" indent="-1612900">
              <a:lnSpc>
                <a:spcPct val="100000"/>
              </a:lnSpc>
              <a:spcBef>
                <a:spcPts val="994"/>
              </a:spcBef>
              <a:tabLst>
                <a:tab pos="42989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Software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Management: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Practitioner's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Approach,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E.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M.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Bennatan,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404040"/>
                </a:solidFill>
                <a:latin typeface="Verdana"/>
                <a:cs typeface="Verdana"/>
              </a:rPr>
              <a:t>ISSBN: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978-0077076481,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McGraw-Hill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Book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Company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Reference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Books:</a:t>
            </a:r>
            <a:endParaRPr sz="1800">
              <a:latin typeface="Verdana"/>
              <a:cs typeface="Verdana"/>
            </a:endParaRPr>
          </a:p>
          <a:p>
            <a:pPr marL="32384">
              <a:lnSpc>
                <a:spcPct val="100000"/>
              </a:lnSpc>
              <a:spcBef>
                <a:spcPts val="1005"/>
              </a:spcBef>
              <a:tabLst>
                <a:tab pos="37528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Applied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Software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Management,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Andrew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Stellman,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Jennifer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Greene,</a:t>
            </a:r>
            <a:endParaRPr sz="1800">
              <a:latin typeface="Verdana"/>
              <a:cs typeface="Verdana"/>
            </a:endParaRPr>
          </a:p>
          <a:p>
            <a:pPr marL="2506345">
              <a:lnSpc>
                <a:spcPct val="100000"/>
              </a:lnSpc>
            </a:pP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SBN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978</a:t>
            </a:r>
            <a:r>
              <a:rPr sz="1800" spc="-22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059600948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O'Re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ll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ed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a.</a:t>
            </a:r>
            <a:endParaRPr sz="1800">
              <a:latin typeface="Verdana"/>
              <a:cs typeface="Verdana"/>
            </a:endParaRPr>
          </a:p>
          <a:p>
            <a:pPr marL="1908810" marR="5080" indent="-1882775">
              <a:lnSpc>
                <a:spcPct val="100000"/>
              </a:lnSpc>
              <a:spcBef>
                <a:spcPts val="1000"/>
              </a:spcBef>
              <a:tabLst>
                <a:tab pos="36893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Guide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Management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Body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Knowledge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(PMBOK®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Guide), </a:t>
            </a:r>
            <a:r>
              <a:rPr sz="1800" spc="-6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7th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edition,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Management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Institute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(PMI).</a:t>
            </a:r>
            <a:endParaRPr sz="1800">
              <a:latin typeface="Verdana"/>
              <a:cs typeface="Verdana"/>
            </a:endParaRPr>
          </a:p>
          <a:p>
            <a:pPr marL="996950">
              <a:lnSpc>
                <a:spcPct val="100000"/>
              </a:lnSpc>
              <a:spcBef>
                <a:spcPts val="994"/>
              </a:spcBef>
              <a:tabLst>
                <a:tab pos="1339850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Agile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Practice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Guide,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Project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Management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Institute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(PMI).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838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Marks</a:t>
            </a:r>
            <a:r>
              <a:rPr spc="-250" dirty="0"/>
              <a:t> </a:t>
            </a:r>
            <a:r>
              <a:rPr spc="-175" dirty="0"/>
              <a:t>Distribution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79642"/>
              </p:ext>
            </p:extLst>
          </p:nvPr>
        </p:nvGraphicFramePr>
        <p:xfrm>
          <a:off x="2649220" y="2174043"/>
          <a:ext cx="4161790" cy="20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5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  <a:tabLst>
                          <a:tab pos="374015" algn="l"/>
                        </a:tabLst>
                      </a:pPr>
                      <a:r>
                        <a:rPr sz="1800" spc="-60" dirty="0">
                          <a:solidFill>
                            <a:srgbClr val="A42F0F"/>
                          </a:solidFill>
                          <a:latin typeface="Microsoft Sans Serif"/>
                          <a:cs typeface="Microsoft Sans Serif"/>
                        </a:rPr>
                        <a:t>🠶	</a:t>
                      </a:r>
                      <a:r>
                        <a:rPr sz="1800" spc="-7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Assignments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lang="en-US"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05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374015" algn="l"/>
                        </a:tabLst>
                      </a:pPr>
                      <a:r>
                        <a:rPr sz="1800" spc="-60" dirty="0">
                          <a:solidFill>
                            <a:srgbClr val="A42F0F"/>
                          </a:solidFill>
                          <a:latin typeface="Microsoft Sans Serif"/>
                          <a:cs typeface="Microsoft Sans Serif"/>
                        </a:rPr>
                        <a:t>🠶	</a:t>
                      </a:r>
                      <a:r>
                        <a:rPr sz="1800" spc="-8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Quizzes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5</a:t>
                      </a:r>
                      <a:r>
                        <a:rPr sz="1800" spc="-13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374015" algn="l"/>
                        </a:tabLst>
                      </a:pPr>
                      <a:r>
                        <a:rPr sz="1800" spc="-60" dirty="0">
                          <a:solidFill>
                            <a:srgbClr val="A42F0F"/>
                          </a:solidFill>
                          <a:latin typeface="Microsoft Sans Serif"/>
                          <a:cs typeface="Microsoft Sans Serif"/>
                        </a:rPr>
                        <a:t>🠶	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Report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en-US"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10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A42F0F"/>
                          </a:solidFill>
                          <a:latin typeface="Microsoft Sans Serif"/>
                          <a:cs typeface="Microsoft Sans Serif"/>
                        </a:rPr>
                        <a:t>🠶	</a:t>
                      </a: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17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3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%</a:t>
                      </a:r>
                      <a:r>
                        <a:rPr sz="1800" spc="-12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(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15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%</a:t>
                      </a:r>
                      <a:r>
                        <a:rPr sz="1800" spc="-9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ea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546">
                <a:tc>
                  <a:txBody>
                    <a:bodyPr/>
                    <a:lstStyle/>
                    <a:p>
                      <a:pPr marL="31750">
                        <a:lnSpc>
                          <a:spcPts val="2095"/>
                        </a:lnSpc>
                        <a:spcBef>
                          <a:spcPts val="484"/>
                        </a:spcBef>
                        <a:tabLst>
                          <a:tab pos="374015" algn="l"/>
                        </a:tabLst>
                      </a:pPr>
                      <a:r>
                        <a:rPr sz="1800" dirty="0">
                          <a:solidFill>
                            <a:srgbClr val="A42F0F"/>
                          </a:solidFill>
                          <a:latin typeface="Microsoft Sans Serif"/>
                          <a:cs typeface="Microsoft Sans Serif"/>
                        </a:rPr>
                        <a:t>🠶	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na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4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095"/>
                        </a:lnSpc>
                        <a:spcBef>
                          <a:spcPts val="484"/>
                        </a:spcBef>
                      </a:pPr>
                      <a:r>
                        <a:rPr sz="1800" spc="-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5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135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Verdana"/>
                          <a:cs typeface="Verdana"/>
                        </a:rPr>
                        <a:t>%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6159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3726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Cou</a:t>
            </a:r>
            <a:r>
              <a:rPr spc="-10" dirty="0"/>
              <a:t>r</a:t>
            </a:r>
            <a:r>
              <a:rPr spc="-140" dirty="0"/>
              <a:t>s</a:t>
            </a:r>
            <a:r>
              <a:rPr spc="-155" dirty="0"/>
              <a:t>e</a:t>
            </a:r>
            <a:r>
              <a:rPr spc="-260" dirty="0"/>
              <a:t> </a:t>
            </a:r>
            <a:r>
              <a:rPr spc="-35" dirty="0"/>
              <a:t>Contents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46198" y="1497583"/>
          <a:ext cx="9215120" cy="472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030">
                <a:tc>
                  <a:txBody>
                    <a:bodyPr/>
                    <a:lstStyle/>
                    <a:p>
                      <a:pPr marL="220345">
                        <a:lnSpc>
                          <a:spcPts val="1280"/>
                        </a:lnSpc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Week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80"/>
                        </a:lnSpc>
                      </a:pPr>
                      <a:r>
                        <a:rPr sz="1100" spc="-30" dirty="0">
                          <a:latin typeface="Verdana"/>
                          <a:cs typeface="Verdana"/>
                        </a:rPr>
                        <a:t>Topics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47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0" dirty="0">
                          <a:latin typeface="Verdana"/>
                          <a:cs typeface="Verdana"/>
                        </a:rPr>
                        <a:t>Initiation</a:t>
                      </a:r>
                      <a:r>
                        <a:rPr sz="11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Phase.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Introduction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1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0" dirty="0">
                          <a:latin typeface="Verdana"/>
                          <a:cs typeface="Verdana"/>
                        </a:rPr>
                        <a:t>Project</a:t>
                      </a:r>
                      <a:r>
                        <a:rPr sz="11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latin typeface="Verdana"/>
                          <a:cs typeface="Verdana"/>
                        </a:rPr>
                        <a:t>management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roje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mana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r>
                        <a:rPr sz="11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organizatio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30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rocess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Groups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eg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anage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030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op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anage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che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ule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25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e)</a:t>
                      </a:r>
                      <a:r>
                        <a:rPr sz="11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anage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3608704" algn="r">
                        <a:lnSpc>
                          <a:spcPts val="1280"/>
                        </a:lnSpc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RM</a:t>
                      </a:r>
                      <a:r>
                        <a:rPr sz="11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Cost</a:t>
                      </a:r>
                      <a:r>
                        <a:rPr sz="11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8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Qua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li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ty</a:t>
                      </a:r>
                      <a:r>
                        <a:rPr sz="11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9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Resour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90" dirty="0">
                          <a:latin typeface="Verdana"/>
                          <a:cs typeface="Verdana"/>
                        </a:rPr>
                        <a:t>10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Co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mm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un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90" dirty="0">
                          <a:latin typeface="Verdana"/>
                          <a:cs typeface="Verdana"/>
                        </a:rPr>
                        <a:t>11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sk</a:t>
                      </a:r>
                      <a:r>
                        <a:rPr sz="11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3608704" algn="r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RM</a:t>
                      </a:r>
                      <a:r>
                        <a:rPr sz="11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90" dirty="0">
                          <a:latin typeface="Verdana"/>
                          <a:cs typeface="Verdana"/>
                        </a:rPr>
                        <a:t>13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rocurement</a:t>
                      </a:r>
                      <a:r>
                        <a:rPr sz="11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90" dirty="0">
                          <a:latin typeface="Verdana"/>
                          <a:cs typeface="Verdana"/>
                        </a:rPr>
                        <a:t>14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5" dirty="0">
                          <a:latin typeface="Verdana"/>
                          <a:cs typeface="Verdana"/>
                        </a:rPr>
                        <a:t>Stakeho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1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018"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90" dirty="0">
                          <a:latin typeface="Verdana"/>
                          <a:cs typeface="Verdana"/>
                        </a:rPr>
                        <a:t>15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rofess</a:t>
                      </a:r>
                      <a:r>
                        <a:rPr sz="11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ana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gement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80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90" dirty="0">
                          <a:latin typeface="Verdana"/>
                          <a:cs typeface="Verdana"/>
                        </a:rPr>
                        <a:t>16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Verdana"/>
                          <a:cs typeface="Verdana"/>
                        </a:rPr>
                        <a:t>Revision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90" dirty="0">
                          <a:latin typeface="Verdana"/>
                          <a:cs typeface="Verdana"/>
                        </a:rPr>
                        <a:t>17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1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1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1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X</a:t>
                      </a:r>
                      <a:r>
                        <a:rPr sz="1100" spc="-3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100" dirty="0">
                          <a:latin typeface="Verdana"/>
                          <a:cs typeface="Verdana"/>
                        </a:rPr>
                        <a:t>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1883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Initiation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2683"/>
            <a:ext cx="7503795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6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800" spc="-34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professionals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(geeks)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qualified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competent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Information </a:t>
            </a:r>
            <a:r>
              <a:rPr sz="1800" spc="-6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Technology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60" dirty="0">
                <a:solidFill>
                  <a:srgbClr val="404040"/>
                </a:solidFill>
                <a:latin typeface="Verdana"/>
                <a:cs typeface="Verdana"/>
              </a:rPr>
              <a:t>(IT)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professionals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leadership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positions.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spc="-18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1600" spc="-2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me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/>
                <a:cs typeface="Verdana"/>
              </a:rPr>
              <a:t>Prop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55" dirty="0">
                <a:solidFill>
                  <a:srgbClr val="404040"/>
                </a:solidFill>
                <a:latin typeface="Verdana"/>
                <a:cs typeface="Verdana"/>
              </a:rPr>
              <a:t>rt</a:t>
            </a:r>
            <a:r>
              <a:rPr sz="1600" spc="-140" dirty="0">
                <a:solidFill>
                  <a:srgbClr val="404040"/>
                </a:solidFill>
                <a:latin typeface="Verdana"/>
                <a:cs typeface="Verdana"/>
              </a:rPr>
              <a:t>ies: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600" spc="5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tough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minded,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600" spc="-18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1600" spc="-2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open</a:t>
            </a:r>
            <a:r>
              <a:rPr sz="16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7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85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4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600" spc="-5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sz="1600" spc="3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customer-service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orientation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600" spc="-180" dirty="0">
                <a:solidFill>
                  <a:srgbClr val="A42F0F"/>
                </a:solidFill>
                <a:latin typeface="Microsoft Sans Serif"/>
                <a:cs typeface="Microsoft Sans Serif"/>
              </a:rPr>
              <a:t>🠶 </a:t>
            </a:r>
            <a:r>
              <a:rPr sz="1600" spc="-20" dirty="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sz="1600" spc="-33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he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ork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600" spc="8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80" dirty="0">
                <a:solidFill>
                  <a:srgbClr val="404040"/>
                </a:solidFill>
                <a:latin typeface="Verdana"/>
                <a:cs typeface="Verdana"/>
              </a:rPr>
              <a:t>do</a:t>
            </a:r>
            <a:r>
              <a:rPr sz="16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mp</a:t>
            </a:r>
            <a:r>
              <a:rPr sz="1600" spc="-65" dirty="0">
                <a:solidFill>
                  <a:srgbClr val="404040"/>
                </a:solidFill>
                <a:latin typeface="Verdana"/>
                <a:cs typeface="Verdana"/>
              </a:rPr>
              <a:t>ro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600" spc="7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spc="-21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7776"/>
            <a:ext cx="49377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/>
              <a:t>Selectin</a:t>
            </a:r>
            <a:r>
              <a:rPr sz="3200" spc="-55" dirty="0"/>
              <a:t>g</a:t>
            </a:r>
            <a:r>
              <a:rPr sz="3200" spc="-270" dirty="0"/>
              <a:t> </a:t>
            </a:r>
            <a:r>
              <a:rPr sz="3200" spc="265" dirty="0"/>
              <a:t>a</a:t>
            </a:r>
            <a:r>
              <a:rPr sz="3200" spc="-240" dirty="0"/>
              <a:t> </a:t>
            </a:r>
            <a:r>
              <a:rPr sz="3200" spc="90" dirty="0"/>
              <a:t>Gee</a:t>
            </a:r>
            <a:r>
              <a:rPr sz="3200" spc="85" dirty="0"/>
              <a:t>k</a:t>
            </a:r>
            <a:r>
              <a:rPr sz="3200" spc="-275" dirty="0"/>
              <a:t> </a:t>
            </a:r>
            <a:r>
              <a:rPr sz="3200" spc="20" dirty="0"/>
              <a:t>Leader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668270" y="1569592"/>
            <a:ext cx="8593455" cy="42348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1500" spc="-1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500" spc="-1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500" spc="-175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ey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500" spc="-55" dirty="0">
                <a:solidFill>
                  <a:srgbClr val="404040"/>
                </a:solidFill>
                <a:latin typeface="Verdana"/>
                <a:cs typeface="Verdana"/>
              </a:rPr>
              <a:t>re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promo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500" spc="85" dirty="0">
                <a:solidFill>
                  <a:srgbClr val="404040"/>
                </a:solidFill>
                <a:latin typeface="Verdana"/>
                <a:cs typeface="Verdana"/>
              </a:rPr>
              <a:t>ed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54965" algn="l"/>
              </a:tabLst>
            </a:pPr>
            <a:r>
              <a:rPr sz="1500" spc="-165" dirty="0">
                <a:solidFill>
                  <a:srgbClr val="A42F0F"/>
                </a:solidFill>
                <a:latin typeface="Microsoft Sans Serif"/>
                <a:cs typeface="Microsoft Sans Serif"/>
              </a:rPr>
              <a:t>🠶	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el</a:t>
            </a:r>
            <a:r>
              <a:rPr sz="1500" spc="60" dirty="0">
                <a:solidFill>
                  <a:srgbClr val="404040"/>
                </a:solidFill>
                <a:latin typeface="Verdana"/>
                <a:cs typeface="Verdana"/>
              </a:rPr>
              <a:t>ect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500" spc="1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500" spc="-8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500" spc="-90" dirty="0">
                <a:solidFill>
                  <a:srgbClr val="404040"/>
                </a:solidFill>
                <a:latin typeface="Verdana"/>
                <a:cs typeface="Verdana"/>
              </a:rPr>
              <a:t>er</a:t>
            </a:r>
            <a:r>
              <a:rPr sz="1500" spc="-4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500" spc="114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500" spc="-27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12700" marR="394335">
              <a:lnSpc>
                <a:spcPct val="80000"/>
              </a:lnSpc>
              <a:spcBef>
                <a:spcPts val="994"/>
              </a:spcBef>
              <a:buAutoNum type="arabicPeriod"/>
              <a:tabLst>
                <a:tab pos="227329" algn="l"/>
              </a:tabLst>
            </a:pPr>
            <a:r>
              <a:rPr sz="1500" b="1" i="1" spc="-135" dirty="0">
                <a:solidFill>
                  <a:srgbClr val="404040"/>
                </a:solidFill>
                <a:latin typeface="Verdana"/>
                <a:cs typeface="Verdana"/>
              </a:rPr>
              <a:t>Does </a:t>
            </a:r>
            <a:r>
              <a:rPr sz="1500" b="1" i="1" spc="-15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500" b="1" i="1" spc="-70" dirty="0">
                <a:solidFill>
                  <a:srgbClr val="404040"/>
                </a:solidFill>
                <a:latin typeface="Verdana"/>
                <a:cs typeface="Verdana"/>
              </a:rPr>
              <a:t>geek </a:t>
            </a:r>
            <a:r>
              <a:rPr sz="1500" b="1" i="1" spc="-90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1500" b="1" i="1" spc="-95" dirty="0">
                <a:solidFill>
                  <a:srgbClr val="404040"/>
                </a:solidFill>
                <a:latin typeface="Verdana"/>
                <a:cs typeface="Verdana"/>
              </a:rPr>
              <a:t>courage: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Leaders </a:t>
            </a:r>
            <a:r>
              <a:rPr sz="1500" spc="50" dirty="0">
                <a:solidFill>
                  <a:srgbClr val="404040"/>
                </a:solidFill>
                <a:latin typeface="Verdana"/>
                <a:cs typeface="Verdana"/>
              </a:rPr>
              <a:t>need </a:t>
            </a:r>
            <a:r>
              <a:rPr sz="1500" spc="-15" dirty="0">
                <a:solidFill>
                  <a:srgbClr val="404040"/>
                </a:solidFill>
                <a:latin typeface="Verdana"/>
                <a:cs typeface="Verdana"/>
              </a:rPr>
              <a:t>the mental </a:t>
            </a:r>
            <a:r>
              <a:rPr sz="1500" spc="5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500" spc="-35" dirty="0">
                <a:solidFill>
                  <a:srgbClr val="404040"/>
                </a:solidFill>
                <a:latin typeface="Verdana"/>
                <a:cs typeface="Verdana"/>
              </a:rPr>
              <a:t>moral </a:t>
            </a:r>
            <a:r>
              <a:rPr sz="1500" spc="-60" dirty="0">
                <a:solidFill>
                  <a:srgbClr val="404040"/>
                </a:solidFill>
                <a:latin typeface="Verdana"/>
                <a:cs typeface="Verdana"/>
              </a:rPr>
              <a:t>strength 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to take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 reasonable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60" dirty="0">
                <a:solidFill>
                  <a:srgbClr val="404040"/>
                </a:solidFill>
                <a:latin typeface="Verdana"/>
                <a:cs typeface="Verdana"/>
              </a:rPr>
              <a:t>risks,</a:t>
            </a:r>
            <a:r>
              <a:rPr sz="15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404040"/>
                </a:solidFill>
                <a:latin typeface="Verdana"/>
                <a:cs typeface="Verdana"/>
              </a:rPr>
              <a:t>persist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Verdana"/>
                <a:cs typeface="Verdana"/>
              </a:rPr>
              <a:t>during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/>
                <a:cs typeface="Verdana"/>
              </a:rPr>
              <a:t>difficult</a:t>
            </a:r>
            <a:r>
              <a:rPr sz="15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404040"/>
                </a:solidFill>
                <a:latin typeface="Verdana"/>
                <a:cs typeface="Verdana"/>
              </a:rPr>
              <a:t>times,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endure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Verdana"/>
                <a:cs typeface="Verdana"/>
              </a:rPr>
              <a:t>situations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seem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/>
                <a:cs typeface="Verdana"/>
              </a:rPr>
              <a:t>difficult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Verdana"/>
                <a:cs typeface="Verdana"/>
              </a:rPr>
              <a:t>or </a:t>
            </a:r>
            <a:r>
              <a:rPr sz="1500" spc="-5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/>
                <a:cs typeface="Verdana"/>
              </a:rPr>
              <a:t>dangerous.</a:t>
            </a:r>
            <a:endParaRPr sz="1500">
              <a:latin typeface="Verdana"/>
              <a:cs typeface="Verdana"/>
            </a:endParaRPr>
          </a:p>
          <a:p>
            <a:pPr marL="226695" indent="-214629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27329" algn="l"/>
              </a:tabLst>
            </a:pPr>
            <a:r>
              <a:rPr sz="1500" b="1" i="1" spc="-145" dirty="0">
                <a:solidFill>
                  <a:srgbClr val="404040"/>
                </a:solidFill>
                <a:latin typeface="Verdana"/>
                <a:cs typeface="Verdana"/>
              </a:rPr>
              <a:t>Doe</a:t>
            </a:r>
            <a:r>
              <a:rPr sz="1500" b="1" i="1" spc="-114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5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24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500" b="1" i="1" spc="-11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500" b="1" i="1" spc="-10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5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75" dirty="0">
                <a:solidFill>
                  <a:srgbClr val="404040"/>
                </a:solidFill>
                <a:latin typeface="Verdana"/>
                <a:cs typeface="Verdana"/>
              </a:rPr>
              <a:t>gee</a:t>
            </a:r>
            <a:r>
              <a:rPr sz="1500" b="1" i="1" spc="-6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5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50" dirty="0">
                <a:solidFill>
                  <a:srgbClr val="404040"/>
                </a:solidFill>
                <a:latin typeface="Verdana"/>
                <a:cs typeface="Verdana"/>
              </a:rPr>
              <a:t>co</a:t>
            </a:r>
            <a:r>
              <a:rPr sz="1500" b="1" i="1" spc="-9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500" b="1" i="1" spc="-185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500" b="1" i="1" spc="-110" dirty="0">
                <a:solidFill>
                  <a:srgbClr val="404040"/>
                </a:solidFill>
                <a:latin typeface="Verdana"/>
                <a:cs typeface="Verdana"/>
              </a:rPr>
              <a:t>unic</a:t>
            </a:r>
            <a:r>
              <a:rPr sz="1500" b="1" i="1" spc="-95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500" b="1" i="1" spc="-105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500" b="1" i="1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55" dirty="0">
                <a:solidFill>
                  <a:srgbClr val="404040"/>
                </a:solidFill>
                <a:latin typeface="Verdana"/>
                <a:cs typeface="Verdana"/>
              </a:rPr>
              <a:t>well</a:t>
            </a:r>
            <a:r>
              <a:rPr sz="1500" b="1" i="1" spc="-85" dirty="0">
                <a:solidFill>
                  <a:srgbClr val="404040"/>
                </a:solidFill>
                <a:latin typeface="Verdana"/>
                <a:cs typeface="Verdana"/>
              </a:rPr>
              <a:t>?</a:t>
            </a:r>
            <a:endParaRPr sz="1500">
              <a:latin typeface="Verdana"/>
              <a:cs typeface="Verdana"/>
            </a:endParaRPr>
          </a:p>
          <a:p>
            <a:pPr marL="12700" marR="174625">
              <a:lnSpc>
                <a:spcPct val="80000"/>
              </a:lnSpc>
              <a:spcBef>
                <a:spcPts val="1345"/>
              </a:spcBef>
              <a:buAutoNum type="arabicPeriod"/>
              <a:tabLst>
                <a:tab pos="227329" algn="l"/>
              </a:tabLst>
            </a:pPr>
            <a:r>
              <a:rPr sz="1500" b="1" i="1" spc="-3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500" b="1" i="1" spc="-2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5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500" b="1" i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70" dirty="0">
                <a:solidFill>
                  <a:srgbClr val="404040"/>
                </a:solidFill>
                <a:latin typeface="Verdana"/>
                <a:cs typeface="Verdana"/>
              </a:rPr>
              <a:t>geek</a:t>
            </a:r>
            <a:r>
              <a:rPr sz="15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00" dirty="0">
                <a:solidFill>
                  <a:srgbClr val="404040"/>
                </a:solidFill>
                <a:latin typeface="Verdana"/>
                <a:cs typeface="Verdana"/>
              </a:rPr>
              <a:t>proactive? </a:t>
            </a:r>
            <a:r>
              <a:rPr sz="1500" spc="-20" dirty="0">
                <a:solidFill>
                  <a:srgbClr val="404040"/>
                </a:solidFill>
                <a:latin typeface="Verdana"/>
                <a:cs typeface="Verdana"/>
              </a:rPr>
              <a:t>understand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404040"/>
                </a:solidFill>
                <a:latin typeface="Verdana"/>
                <a:cs typeface="Verdana"/>
              </a:rPr>
              <a:t>priorities,</a:t>
            </a:r>
            <a:r>
              <a:rPr sz="15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take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404040"/>
                </a:solidFill>
                <a:latin typeface="Verdana"/>
                <a:cs typeface="Verdana"/>
              </a:rPr>
              <a:t>action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Verdana"/>
                <a:cs typeface="Verdana"/>
              </a:rPr>
              <a:t>obtain</a:t>
            </a:r>
            <a:r>
              <a:rPr sz="15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Verdana"/>
                <a:cs typeface="Verdana"/>
              </a:rPr>
              <a:t>realistic</a:t>
            </a:r>
            <a:r>
              <a:rPr sz="15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Verdana"/>
                <a:cs typeface="Verdana"/>
              </a:rPr>
              <a:t>goals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12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500" spc="-5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404040"/>
                </a:solidFill>
                <a:latin typeface="Verdana"/>
                <a:cs typeface="Verdana"/>
              </a:rPr>
              <a:t>proactive</a:t>
            </a:r>
            <a:r>
              <a:rPr sz="15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manner</a:t>
            </a:r>
            <a:endParaRPr sz="15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1500" spc="-20" dirty="0">
                <a:solidFill>
                  <a:srgbClr val="404040"/>
                </a:solidFill>
                <a:latin typeface="Verdana"/>
                <a:cs typeface="Verdana"/>
              </a:rPr>
              <a:t>Deming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404040"/>
                </a:solidFill>
                <a:latin typeface="Verdana"/>
                <a:cs typeface="Verdana"/>
              </a:rPr>
              <a:t>Cycle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Verdana"/>
                <a:cs typeface="Verdana"/>
              </a:rPr>
              <a:t>(Plan,</a:t>
            </a:r>
            <a:r>
              <a:rPr sz="15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Verdana"/>
                <a:cs typeface="Verdana"/>
              </a:rPr>
              <a:t>Do,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404040"/>
                </a:solidFill>
                <a:latin typeface="Verdana"/>
                <a:cs typeface="Verdana"/>
              </a:rPr>
              <a:t>Check,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Verdana"/>
                <a:cs typeface="Verdana"/>
              </a:rPr>
              <a:t>Act)</a:t>
            </a:r>
            <a:endParaRPr sz="1500">
              <a:latin typeface="Verdana"/>
              <a:cs typeface="Verdana"/>
            </a:endParaRPr>
          </a:p>
          <a:p>
            <a:pPr marL="226695" indent="-214629">
              <a:lnSpc>
                <a:spcPts val="1620"/>
              </a:lnSpc>
              <a:spcBef>
                <a:spcPts val="635"/>
              </a:spcBef>
              <a:buAutoNum type="arabicPeriod" startAt="4"/>
              <a:tabLst>
                <a:tab pos="227329" algn="l"/>
              </a:tabLst>
            </a:pPr>
            <a:r>
              <a:rPr sz="1500" b="1" i="1" spc="-3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500" b="1" i="1" spc="-2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5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500" b="1" i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70" dirty="0">
                <a:solidFill>
                  <a:srgbClr val="404040"/>
                </a:solidFill>
                <a:latin typeface="Verdana"/>
                <a:cs typeface="Verdana"/>
              </a:rPr>
              <a:t>geek</a:t>
            </a:r>
            <a:r>
              <a:rPr sz="15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40" dirty="0">
                <a:solidFill>
                  <a:srgbClr val="404040"/>
                </a:solidFill>
                <a:latin typeface="Verdana"/>
                <a:cs typeface="Verdana"/>
              </a:rPr>
              <a:t>capable</a:t>
            </a:r>
            <a:r>
              <a:rPr sz="1500" b="1" i="1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4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500" b="1" i="1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40" dirty="0">
                <a:solidFill>
                  <a:srgbClr val="404040"/>
                </a:solidFill>
                <a:latin typeface="Verdana"/>
                <a:cs typeface="Verdana"/>
              </a:rPr>
              <a:t>establishing</a:t>
            </a:r>
            <a:r>
              <a:rPr sz="1500" b="1" i="1" spc="-85" dirty="0">
                <a:solidFill>
                  <a:srgbClr val="404040"/>
                </a:solidFill>
                <a:latin typeface="Verdana"/>
                <a:cs typeface="Verdana"/>
              </a:rPr>
              <a:t> and</a:t>
            </a:r>
            <a:r>
              <a:rPr sz="1500" b="1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65" dirty="0">
                <a:solidFill>
                  <a:srgbClr val="404040"/>
                </a:solidFill>
                <a:latin typeface="Verdana"/>
                <a:cs typeface="Verdana"/>
              </a:rPr>
              <a:t>pursuing</a:t>
            </a:r>
            <a:r>
              <a:rPr sz="15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500" b="1" i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45" dirty="0">
                <a:solidFill>
                  <a:srgbClr val="404040"/>
                </a:solidFill>
                <a:latin typeface="Verdana"/>
                <a:cs typeface="Verdana"/>
              </a:rPr>
              <a:t>unified</a:t>
            </a:r>
            <a:r>
              <a:rPr sz="1500" b="1" i="1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50" dirty="0">
                <a:solidFill>
                  <a:srgbClr val="404040"/>
                </a:solidFill>
                <a:latin typeface="Verdana"/>
                <a:cs typeface="Verdana"/>
              </a:rPr>
              <a:t>vision?</a:t>
            </a:r>
            <a:r>
              <a:rPr sz="15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Verdana"/>
                <a:cs typeface="Verdana"/>
              </a:rPr>
              <a:t>align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team’s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00" dirty="0">
                <a:solidFill>
                  <a:srgbClr val="404040"/>
                </a:solidFill>
                <a:latin typeface="Verdana"/>
                <a:cs typeface="Verdana"/>
              </a:rPr>
              <a:t>tasks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spc="-55" dirty="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sz="15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organization’s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404040"/>
                </a:solidFill>
                <a:latin typeface="Verdana"/>
                <a:cs typeface="Verdana"/>
              </a:rPr>
              <a:t>business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/>
                <a:cs typeface="Verdana"/>
              </a:rPr>
              <a:t>objectives</a:t>
            </a:r>
            <a:endParaRPr sz="1500">
              <a:latin typeface="Verdana"/>
              <a:cs typeface="Verdana"/>
            </a:endParaRPr>
          </a:p>
          <a:p>
            <a:pPr marL="226695" indent="-214629">
              <a:lnSpc>
                <a:spcPct val="100000"/>
              </a:lnSpc>
              <a:spcBef>
                <a:spcPts val="1560"/>
              </a:spcBef>
              <a:buAutoNum type="arabicPeriod" startAt="5"/>
              <a:tabLst>
                <a:tab pos="227329" algn="l"/>
              </a:tabLst>
            </a:pPr>
            <a:r>
              <a:rPr sz="1500" b="1" i="1" spc="-3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500" b="1" i="1" spc="-2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15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500" b="1" i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70" dirty="0">
                <a:solidFill>
                  <a:srgbClr val="404040"/>
                </a:solidFill>
                <a:latin typeface="Verdana"/>
                <a:cs typeface="Verdana"/>
              </a:rPr>
              <a:t>geek</a:t>
            </a:r>
            <a:r>
              <a:rPr sz="15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b="1" i="1" spc="-75" dirty="0">
                <a:solidFill>
                  <a:srgbClr val="404040"/>
                </a:solidFill>
                <a:latin typeface="Verdana"/>
                <a:cs typeface="Verdana"/>
              </a:rPr>
              <a:t>accountable?</a:t>
            </a:r>
            <a:r>
              <a:rPr sz="1500" b="1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i="1" spc="-25" dirty="0">
                <a:solidFill>
                  <a:srgbClr val="404040"/>
                </a:solidFill>
                <a:latin typeface="Verdana"/>
                <a:cs typeface="Verdana"/>
              </a:rPr>
              <a:t>(Document,</a:t>
            </a:r>
            <a:r>
              <a:rPr sz="1500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i="1" spc="-105" dirty="0">
                <a:solidFill>
                  <a:srgbClr val="404040"/>
                </a:solidFill>
                <a:latin typeface="Verdana"/>
                <a:cs typeface="Verdana"/>
              </a:rPr>
              <a:t>Train,</a:t>
            </a:r>
            <a:r>
              <a:rPr sz="1500" i="1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i="1" spc="-25" dirty="0">
                <a:solidFill>
                  <a:srgbClr val="404040"/>
                </a:solidFill>
                <a:latin typeface="Verdana"/>
                <a:cs typeface="Verdana"/>
              </a:rPr>
              <a:t>Measure,</a:t>
            </a:r>
            <a:r>
              <a:rPr sz="1500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i="1" spc="-65" dirty="0">
                <a:solidFill>
                  <a:srgbClr val="404040"/>
                </a:solidFill>
                <a:latin typeface="Verdana"/>
                <a:cs typeface="Verdana"/>
              </a:rPr>
              <a:t>Praise)</a:t>
            </a:r>
            <a:endParaRPr sz="1500">
              <a:latin typeface="Verdana"/>
              <a:cs typeface="Verdana"/>
            </a:endParaRPr>
          </a:p>
          <a:p>
            <a:pPr marL="12700" marR="5080">
              <a:lnSpc>
                <a:spcPts val="1440"/>
              </a:lnSpc>
              <a:spcBef>
                <a:spcPts val="1335"/>
              </a:spcBef>
              <a:buAutoNum type="arabicPeriod" startAt="5"/>
              <a:tabLst>
                <a:tab pos="227329" algn="l"/>
              </a:tabLst>
            </a:pPr>
            <a:r>
              <a:rPr sz="1500" b="1" i="1" spc="-135" dirty="0">
                <a:solidFill>
                  <a:srgbClr val="404040"/>
                </a:solidFill>
                <a:latin typeface="Verdana"/>
                <a:cs typeface="Verdana"/>
              </a:rPr>
              <a:t>Does </a:t>
            </a:r>
            <a:r>
              <a:rPr sz="1500" b="1" i="1" spc="-15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500" b="1" i="1" spc="-70" dirty="0">
                <a:solidFill>
                  <a:srgbClr val="404040"/>
                </a:solidFill>
                <a:latin typeface="Verdana"/>
                <a:cs typeface="Verdana"/>
              </a:rPr>
              <a:t>geek </a:t>
            </a:r>
            <a:r>
              <a:rPr sz="1500" b="1" i="1" spc="-90" dirty="0">
                <a:solidFill>
                  <a:srgbClr val="404040"/>
                </a:solidFill>
                <a:latin typeface="Verdana"/>
                <a:cs typeface="Verdana"/>
              </a:rPr>
              <a:t>have </a:t>
            </a:r>
            <a:r>
              <a:rPr sz="1500" b="1" i="1" spc="-130" dirty="0">
                <a:solidFill>
                  <a:srgbClr val="404040"/>
                </a:solidFill>
                <a:latin typeface="Verdana"/>
                <a:cs typeface="Verdana"/>
              </a:rPr>
              <a:t>personal </a:t>
            </a:r>
            <a:r>
              <a:rPr sz="1500" b="1" i="1" spc="-120" dirty="0">
                <a:solidFill>
                  <a:srgbClr val="404040"/>
                </a:solidFill>
                <a:latin typeface="Verdana"/>
                <a:cs typeface="Verdana"/>
              </a:rPr>
              <a:t>credibility?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Leaders </a:t>
            </a:r>
            <a:r>
              <a:rPr sz="1500" spc="55" dirty="0">
                <a:solidFill>
                  <a:srgbClr val="404040"/>
                </a:solidFill>
                <a:latin typeface="Verdana"/>
                <a:cs typeface="Verdana"/>
              </a:rPr>
              <a:t>need </a:t>
            </a:r>
            <a:r>
              <a:rPr sz="1500" spc="-5" dirty="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sz="1500" spc="80" dirty="0">
                <a:solidFill>
                  <a:srgbClr val="404040"/>
                </a:solidFill>
                <a:latin typeface="Verdana"/>
                <a:cs typeface="Verdana"/>
              </a:rPr>
              <a:t>be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believable. </a:t>
            </a:r>
            <a:r>
              <a:rPr sz="1500" spc="-85" dirty="0">
                <a:solidFill>
                  <a:srgbClr val="404040"/>
                </a:solidFill>
                <a:latin typeface="Verdana"/>
                <a:cs typeface="Verdana"/>
              </a:rPr>
              <a:t>They </a:t>
            </a:r>
            <a:r>
              <a:rPr sz="1500" spc="50" dirty="0">
                <a:solidFill>
                  <a:srgbClr val="404040"/>
                </a:solidFill>
                <a:latin typeface="Verdana"/>
                <a:cs typeface="Verdana"/>
              </a:rPr>
              <a:t>need </a:t>
            </a:r>
            <a:r>
              <a:rPr sz="1500" spc="-1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404040"/>
                </a:solidFill>
                <a:latin typeface="Verdana"/>
                <a:cs typeface="Verdana"/>
              </a:rPr>
              <a:t> respect</a:t>
            </a:r>
            <a:r>
              <a:rPr sz="15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trust </a:t>
            </a:r>
            <a:r>
              <a:rPr sz="1500" spc="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Verdana"/>
                <a:cs typeface="Verdana"/>
              </a:rPr>
              <a:t>customers,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managers,</a:t>
            </a:r>
            <a:r>
              <a:rPr sz="15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Verdana"/>
                <a:cs typeface="Verdana"/>
              </a:rPr>
              <a:t>peers,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404040"/>
                </a:solidFill>
                <a:latin typeface="Verdana"/>
                <a:cs typeface="Verdana"/>
              </a:rPr>
              <a:t>team</a:t>
            </a:r>
            <a:r>
              <a:rPr sz="15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Verdana"/>
                <a:cs typeface="Verdana"/>
              </a:rPr>
              <a:t>members.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Verdana"/>
                <a:cs typeface="Verdana"/>
              </a:rPr>
              <a:t>He </a:t>
            </a:r>
            <a:r>
              <a:rPr sz="1500" spc="-5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8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Verdana"/>
                <a:cs typeface="Verdana"/>
              </a:rPr>
              <a:t>honest.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938"/>
            <a:ext cx="7504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Selectin</a:t>
            </a:r>
            <a:r>
              <a:rPr spc="-65" dirty="0"/>
              <a:t>g</a:t>
            </a:r>
            <a:r>
              <a:rPr spc="-270" dirty="0"/>
              <a:t> </a:t>
            </a:r>
            <a:r>
              <a:rPr spc="295" dirty="0"/>
              <a:t>a</a:t>
            </a:r>
            <a:r>
              <a:rPr spc="-265" dirty="0"/>
              <a:t> </a:t>
            </a:r>
            <a:r>
              <a:rPr spc="355" dirty="0"/>
              <a:t>G</a:t>
            </a:r>
            <a:r>
              <a:rPr spc="20" dirty="0"/>
              <a:t>eek</a:t>
            </a:r>
            <a:r>
              <a:rPr spc="-265" dirty="0"/>
              <a:t> </a:t>
            </a:r>
            <a:r>
              <a:rPr spc="90" dirty="0"/>
              <a:t>Lea</a:t>
            </a:r>
            <a:r>
              <a:rPr spc="100" dirty="0"/>
              <a:t>d</a:t>
            </a:r>
            <a:r>
              <a:rPr spc="-130" dirty="0"/>
              <a:t>er</a:t>
            </a:r>
            <a:r>
              <a:rPr spc="-290" dirty="0"/>
              <a:t> </a:t>
            </a:r>
            <a:r>
              <a:rPr spc="-305" dirty="0"/>
              <a:t>(</a:t>
            </a:r>
            <a:r>
              <a:rPr spc="90" dirty="0"/>
              <a:t>con</a:t>
            </a:r>
            <a:r>
              <a:rPr spc="55" dirty="0"/>
              <a:t>t</a:t>
            </a:r>
            <a:r>
              <a:rPr spc="170" dirty="0"/>
              <a:t>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220594"/>
            <a:ext cx="8494395" cy="3421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AutoNum type="arabicPeriod" startAt="7"/>
              <a:tabLst>
                <a:tab pos="241300" algn="l"/>
              </a:tabLst>
            </a:pPr>
            <a:r>
              <a:rPr sz="1600" b="1" i="1" spc="-3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gee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6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b="1" i="1" spc="-27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b="1" i="1" spc="-240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600" b="1" i="1" spc="-1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b="1" i="1" spc="-210" dirty="0">
                <a:solidFill>
                  <a:srgbClr val="404040"/>
                </a:solidFill>
                <a:latin typeface="Verdana"/>
                <a:cs typeface="Verdana"/>
              </a:rPr>
              <a:t>tw</a:t>
            </a:r>
            <a:r>
              <a:rPr sz="1600" b="1" i="1" spc="-204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b="1" i="1" spc="-28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b="1" i="1" spc="-185" dirty="0">
                <a:solidFill>
                  <a:srgbClr val="404040"/>
                </a:solidFill>
                <a:latin typeface="Verdana"/>
                <a:cs typeface="Verdana"/>
              </a:rPr>
              <a:t>thy</a:t>
            </a:r>
            <a:r>
              <a:rPr sz="1600" b="1" i="1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0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600" b="1" i="1" spc="-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b="1" i="1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8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elia</a:t>
            </a:r>
            <a:r>
              <a:rPr sz="1600" b="1" i="1" spc="-12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le?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Verdana"/>
              <a:buAutoNum type="arabicPeriod" startAt="7"/>
            </a:pPr>
            <a:endParaRPr sz="145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buAutoNum type="arabicPeriod" startAt="7"/>
              <a:tabLst>
                <a:tab pos="241935" algn="l"/>
              </a:tabLst>
            </a:pPr>
            <a:r>
              <a:rPr sz="1600" b="1" i="1" spc="-150" dirty="0">
                <a:solidFill>
                  <a:srgbClr val="404040"/>
                </a:solidFill>
                <a:latin typeface="Verdana"/>
                <a:cs typeface="Verdana"/>
              </a:rPr>
              <a:t>Does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geek 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manage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40" dirty="0">
                <a:solidFill>
                  <a:srgbClr val="404040"/>
                </a:solidFill>
                <a:latin typeface="Verdana"/>
                <a:cs typeface="Verdana"/>
              </a:rPr>
              <a:t>feelings?</a:t>
            </a:r>
            <a:r>
              <a:rPr sz="1600" b="1" i="1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45" dirty="0">
                <a:solidFill>
                  <a:srgbClr val="404040"/>
                </a:solidFill>
                <a:latin typeface="Verdana"/>
                <a:cs typeface="Verdana"/>
              </a:rPr>
              <a:t>Leaders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2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5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35" dirty="0">
                <a:solidFill>
                  <a:srgbClr val="404040"/>
                </a:solidFill>
                <a:latin typeface="Verdana"/>
                <a:cs typeface="Verdana"/>
              </a:rPr>
              <a:t>emotionally</a:t>
            </a:r>
            <a:r>
              <a:rPr sz="1600" b="1" i="1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55" dirty="0">
                <a:solidFill>
                  <a:srgbClr val="404040"/>
                </a:solidFill>
                <a:latin typeface="Verdana"/>
                <a:cs typeface="Verdana"/>
              </a:rPr>
              <a:t>intelligent;</a:t>
            </a:r>
            <a:r>
              <a:rPr sz="1600" b="1" i="1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50" dirty="0">
                <a:solidFill>
                  <a:srgbClr val="404040"/>
                </a:solidFill>
                <a:latin typeface="Verdana"/>
                <a:cs typeface="Verdana"/>
              </a:rPr>
              <a:t>they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2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b="1" i="1" spc="-6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35" dirty="0">
                <a:solidFill>
                  <a:srgbClr val="404040"/>
                </a:solidFill>
                <a:latin typeface="Verdana"/>
                <a:cs typeface="Verdana"/>
              </a:rPr>
              <a:t>aware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5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85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90" dirty="0">
                <a:solidFill>
                  <a:srgbClr val="404040"/>
                </a:solidFill>
                <a:latin typeface="Verdana"/>
                <a:cs typeface="Verdana"/>
              </a:rPr>
              <a:t>own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45" dirty="0">
                <a:solidFill>
                  <a:srgbClr val="404040"/>
                </a:solidFill>
                <a:latin typeface="Verdana"/>
                <a:cs typeface="Verdana"/>
              </a:rPr>
              <a:t>feelings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85" dirty="0">
                <a:solidFill>
                  <a:srgbClr val="404040"/>
                </a:solidFill>
                <a:latin typeface="Verdana"/>
                <a:cs typeface="Verdana"/>
              </a:rPr>
              <a:t>their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05" dirty="0">
                <a:solidFill>
                  <a:srgbClr val="404040"/>
                </a:solidFill>
                <a:latin typeface="Verdana"/>
                <a:cs typeface="Verdana"/>
              </a:rPr>
              <a:t>impact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3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people</a:t>
            </a:r>
            <a:r>
              <a:rPr sz="1600" b="1" i="1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40" dirty="0">
                <a:solidFill>
                  <a:srgbClr val="404040"/>
                </a:solidFill>
                <a:latin typeface="Verdana"/>
                <a:cs typeface="Verdana"/>
              </a:rPr>
              <a:t>around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buAutoNum type="arabicPeriod" startAt="9"/>
              <a:tabLst>
                <a:tab pos="241300" algn="l"/>
              </a:tabLst>
            </a:pP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Doe</a:t>
            </a:r>
            <a:r>
              <a:rPr sz="1600" b="1" i="1" spc="-1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gee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lead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14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b="1" i="1" spc="-120" dirty="0">
                <a:solidFill>
                  <a:srgbClr val="404040"/>
                </a:solidFill>
                <a:latin typeface="Verdana"/>
                <a:cs typeface="Verdana"/>
              </a:rPr>
              <a:t>x</a:t>
            </a:r>
            <a:r>
              <a:rPr sz="1600" b="1" i="1" spc="-105" dirty="0">
                <a:solidFill>
                  <a:srgbClr val="404040"/>
                </a:solidFill>
                <a:latin typeface="Verdana"/>
                <a:cs typeface="Verdana"/>
              </a:rPr>
              <a:t>am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le?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Verdana"/>
              <a:buAutoNum type="arabicPeriod" startAt="9"/>
            </a:pPr>
            <a:endParaRPr sz="14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 startAt="9"/>
              <a:tabLst>
                <a:tab pos="355600" algn="l"/>
              </a:tabLst>
            </a:pPr>
            <a:r>
              <a:rPr sz="1600" b="1" i="1" spc="-4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55" dirty="0">
                <a:solidFill>
                  <a:srgbClr val="404040"/>
                </a:solidFill>
                <a:latin typeface="Verdana"/>
                <a:cs typeface="Verdana"/>
              </a:rPr>
              <a:t>gee</a:t>
            </a:r>
            <a:r>
              <a:rPr sz="1600" b="1" i="1" spc="-150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manage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25" dirty="0">
                <a:solidFill>
                  <a:srgbClr val="404040"/>
                </a:solidFill>
                <a:latin typeface="Verdana"/>
                <a:cs typeface="Verdana"/>
              </a:rPr>
              <a:t>ri</a:t>
            </a:r>
            <a:r>
              <a:rPr sz="1600" b="1" i="1" spc="-165" dirty="0">
                <a:solidFill>
                  <a:srgbClr val="404040"/>
                </a:solidFill>
                <a:latin typeface="Verdana"/>
                <a:cs typeface="Verdana"/>
              </a:rPr>
              <a:t>sk?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Verdana"/>
              <a:buAutoNum type="arabicPeriod" startAt="9"/>
            </a:pPr>
            <a:endParaRPr sz="14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 startAt="9"/>
              <a:tabLst>
                <a:tab pos="355600" algn="l"/>
              </a:tabLst>
            </a:pPr>
            <a:r>
              <a:rPr sz="1600" b="1" i="1" spc="-3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gee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1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600" b="1" i="1" spc="-1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oble</a:t>
            </a:r>
            <a:r>
              <a:rPr sz="1600" b="1" i="1" spc="-170" dirty="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5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b="1" i="1" spc="-125" dirty="0">
                <a:solidFill>
                  <a:srgbClr val="404040"/>
                </a:solidFill>
                <a:latin typeface="Verdana"/>
                <a:cs typeface="Verdana"/>
              </a:rPr>
              <a:t>ol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600" b="1" i="1" spc="-145" dirty="0">
                <a:solidFill>
                  <a:srgbClr val="404040"/>
                </a:solidFill>
                <a:latin typeface="Verdana"/>
                <a:cs typeface="Verdana"/>
              </a:rPr>
              <a:t>er?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04040"/>
              </a:buClr>
              <a:buFont typeface="Verdana"/>
              <a:buAutoNum type="arabicPeriod" startAt="9"/>
            </a:pPr>
            <a:endParaRPr sz="14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 startAt="9"/>
              <a:tabLst>
                <a:tab pos="355600" algn="l"/>
              </a:tabLst>
            </a:pPr>
            <a:r>
              <a:rPr sz="1600" b="1" i="1" spc="-34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gee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0" dirty="0">
                <a:solidFill>
                  <a:srgbClr val="404040"/>
                </a:solidFill>
                <a:latin typeface="Verdana"/>
                <a:cs typeface="Verdana"/>
              </a:rPr>
              <a:t>cap</a:t>
            </a:r>
            <a:r>
              <a:rPr sz="1600" b="1" i="1" spc="-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bl</a:t>
            </a:r>
            <a:r>
              <a:rPr sz="1600" b="1" i="1" spc="-1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b="1" i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9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b="1" i="1" spc="-120" dirty="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40" dirty="0">
                <a:solidFill>
                  <a:srgbClr val="404040"/>
                </a:solidFill>
                <a:latin typeface="Verdana"/>
                <a:cs typeface="Verdana"/>
              </a:rPr>
              <a:t>contin</a:t>
            </a:r>
            <a:r>
              <a:rPr sz="1600" b="1" i="1" spc="-165" dirty="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sz="1600" b="1" i="1" spc="-185" dirty="0">
                <a:solidFill>
                  <a:srgbClr val="404040"/>
                </a:solidFill>
                <a:latin typeface="Verdana"/>
                <a:cs typeface="Verdana"/>
              </a:rPr>
              <a:t>ou</a:t>
            </a:r>
            <a:r>
              <a:rPr sz="1600" b="1" i="1" spc="-15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b="1" i="1" spc="-140" dirty="0">
                <a:solidFill>
                  <a:srgbClr val="404040"/>
                </a:solidFill>
                <a:latin typeface="Verdana"/>
                <a:cs typeface="Verdana"/>
              </a:rPr>
              <a:t>ly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95" dirty="0">
                <a:solidFill>
                  <a:srgbClr val="404040"/>
                </a:solidFill>
                <a:latin typeface="Verdana"/>
                <a:cs typeface="Verdana"/>
              </a:rPr>
              <a:t>imp</a:t>
            </a:r>
            <a:r>
              <a:rPr sz="1600" b="1" i="1" spc="-13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b="1" i="1" spc="-120" dirty="0">
                <a:solidFill>
                  <a:srgbClr val="404040"/>
                </a:solidFill>
                <a:latin typeface="Verdana"/>
                <a:cs typeface="Verdana"/>
              </a:rPr>
              <a:t>ov</a:t>
            </a:r>
            <a:r>
              <a:rPr sz="1600" b="1" i="1" spc="-140" dirty="0">
                <a:solidFill>
                  <a:srgbClr val="404040"/>
                </a:solidFill>
                <a:latin typeface="Verdana"/>
                <a:cs typeface="Verdana"/>
              </a:rPr>
              <a:t>ing</a:t>
            </a:r>
            <a:r>
              <a:rPr sz="1600" b="1" i="1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1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600" b="1" i="1" spc="-1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b="1" i="1" spc="-114" dirty="0">
                <a:solidFill>
                  <a:srgbClr val="404040"/>
                </a:solidFill>
                <a:latin typeface="Verdana"/>
                <a:cs typeface="Verdana"/>
              </a:rPr>
              <a:t>oces</a:t>
            </a:r>
            <a:r>
              <a:rPr sz="1600" b="1" i="1" spc="-1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b="1" i="1" spc="-135" dirty="0">
                <a:solidFill>
                  <a:srgbClr val="404040"/>
                </a:solidFill>
                <a:latin typeface="Verdana"/>
                <a:cs typeface="Verdana"/>
              </a:rPr>
              <a:t>es?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04040"/>
              </a:buClr>
              <a:buFont typeface="Verdana"/>
              <a:buAutoNum type="arabicPeriod" startAt="9"/>
            </a:pPr>
            <a:endParaRPr sz="14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AutoNum type="arabicPeriod" startAt="9"/>
              <a:tabLst>
                <a:tab pos="355600" algn="l"/>
              </a:tabLst>
            </a:pP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Doe</a:t>
            </a:r>
            <a:r>
              <a:rPr sz="1600" b="1" i="1" spc="-12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6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b="1" i="1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80" dirty="0">
                <a:solidFill>
                  <a:srgbClr val="404040"/>
                </a:solidFill>
                <a:latin typeface="Verdana"/>
                <a:cs typeface="Verdana"/>
              </a:rPr>
              <a:t>gee</a:t>
            </a:r>
            <a:r>
              <a:rPr sz="1600" b="1" i="1" spc="-7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50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600" b="1" i="1" spc="-4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b="1" i="1" spc="-110" dirty="0">
                <a:solidFill>
                  <a:srgbClr val="404040"/>
                </a:solidFill>
                <a:latin typeface="Verdana"/>
                <a:cs typeface="Verdana"/>
              </a:rPr>
              <a:t>la</a:t>
            </a:r>
            <a:r>
              <a:rPr sz="1600" b="1" i="1" spc="-14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b="1" i="1" spc="1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1600" b="1" i="1" spc="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sz="1600" b="1" i="1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30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600" b="1" i="1" spc="-17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600" b="1" i="1" spc="-185" dirty="0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0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600" b="1" i="1" spc="-7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150" dirty="0">
                <a:solidFill>
                  <a:srgbClr val="404040"/>
                </a:solidFill>
                <a:latin typeface="Verdana"/>
                <a:cs typeface="Verdana"/>
              </a:rPr>
              <a:t>life</a:t>
            </a:r>
            <a:r>
              <a:rPr sz="1600" b="1" i="1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b="1" i="1" spc="-210" dirty="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sz="1600" b="1" i="1" spc="-145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b="1" i="1" spc="-175" dirty="0">
                <a:solidFill>
                  <a:srgbClr val="404040"/>
                </a:solidFill>
                <a:latin typeface="Verdana"/>
                <a:cs typeface="Verdana"/>
              </a:rPr>
              <a:t>ior</a:t>
            </a:r>
            <a:r>
              <a:rPr sz="1600" b="1" i="1" spc="-165" dirty="0">
                <a:solidFill>
                  <a:srgbClr val="404040"/>
                </a:solidFill>
                <a:latin typeface="Verdana"/>
                <a:cs typeface="Verdana"/>
              </a:rPr>
              <a:t>itie</a:t>
            </a:r>
            <a:r>
              <a:rPr sz="1600" b="1" i="1" spc="-185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b="1" i="1" spc="-95" dirty="0">
                <a:solidFill>
                  <a:srgbClr val="404040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The</a:t>
            </a:r>
            <a:r>
              <a:rPr spc="-260" dirty="0"/>
              <a:t> </a:t>
            </a:r>
            <a:r>
              <a:rPr spc="100" dirty="0"/>
              <a:t>Gee</a:t>
            </a:r>
            <a:r>
              <a:rPr spc="95" dirty="0"/>
              <a:t>k</a:t>
            </a:r>
            <a:r>
              <a:rPr spc="-270" dirty="0"/>
              <a:t> </a:t>
            </a:r>
            <a:r>
              <a:rPr spc="-50" dirty="0"/>
              <a:t>Leadership</a:t>
            </a:r>
            <a:r>
              <a:rPr spc="-270" dirty="0"/>
              <a:t> </a:t>
            </a:r>
            <a:r>
              <a:rPr spc="60" dirty="0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4625" y="2104342"/>
            <a:ext cx="866394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95"/>
              </a:spcBef>
            </a:pPr>
            <a:r>
              <a:rPr sz="2000" spc="-110" dirty="0">
                <a:solidFill>
                  <a:srgbClr val="FF0000"/>
                </a:solidFill>
                <a:latin typeface="Verdana"/>
                <a:cs typeface="Verdana"/>
              </a:rPr>
              <a:t>“In</a:t>
            </a:r>
            <a:r>
              <a:rPr sz="20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that</a:t>
            </a:r>
            <a:r>
              <a:rPr sz="2000" spc="-1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0000"/>
                </a:solidFill>
                <a:latin typeface="Verdana"/>
                <a:cs typeface="Verdana"/>
              </a:rPr>
              <a:t>day</a:t>
            </a:r>
            <a:r>
              <a:rPr sz="20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r>
              <a:rPr sz="20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0000"/>
                </a:solidFill>
                <a:latin typeface="Verdana"/>
                <a:cs typeface="Verdana"/>
              </a:rPr>
              <a:t>will</a:t>
            </a:r>
            <a:r>
              <a:rPr sz="20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sz="20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0000"/>
                </a:solidFill>
                <a:latin typeface="Verdana"/>
                <a:cs typeface="Verdana"/>
              </a:rPr>
              <a:t>like</a:t>
            </a:r>
            <a:r>
              <a:rPr sz="20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0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man</a:t>
            </a:r>
            <a:r>
              <a:rPr sz="20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0000"/>
                </a:solidFill>
                <a:latin typeface="Verdana"/>
                <a:cs typeface="Verdana"/>
              </a:rPr>
              <a:t>who</a:t>
            </a:r>
            <a:r>
              <a:rPr sz="20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FF0000"/>
                </a:solidFill>
                <a:latin typeface="Verdana"/>
                <a:cs typeface="Verdana"/>
              </a:rPr>
              <a:t>runs</a:t>
            </a:r>
            <a:r>
              <a:rPr sz="20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0000"/>
                </a:solidFill>
                <a:latin typeface="Verdana"/>
                <a:cs typeface="Verdana"/>
              </a:rPr>
              <a:t>from</a:t>
            </a:r>
            <a:r>
              <a:rPr sz="2000" spc="-1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0000"/>
                </a:solidFill>
                <a:latin typeface="Verdana"/>
                <a:cs typeface="Verdana"/>
              </a:rPr>
              <a:t>lion,</a:t>
            </a:r>
            <a:r>
              <a:rPr sz="20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0000"/>
                </a:solidFill>
                <a:latin typeface="Verdana"/>
                <a:cs typeface="Verdana"/>
              </a:rPr>
              <a:t>only</a:t>
            </a:r>
            <a:r>
              <a:rPr sz="20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Verdana"/>
                <a:cs typeface="Verdana"/>
              </a:rPr>
              <a:t>meet</a:t>
            </a:r>
            <a:r>
              <a:rPr sz="20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2000" spc="-6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bear.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Escaping </a:t>
            </a:r>
            <a:r>
              <a:rPr sz="2000" spc="-80" dirty="0">
                <a:solidFill>
                  <a:srgbClr val="FF0000"/>
                </a:solidFill>
                <a:latin typeface="Verdana"/>
                <a:cs typeface="Verdana"/>
              </a:rPr>
              <a:t>from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the bear, </a:t>
            </a:r>
            <a:r>
              <a:rPr sz="2000" spc="35" dirty="0">
                <a:solidFill>
                  <a:srgbClr val="FF0000"/>
                </a:solidFill>
                <a:latin typeface="Verdana"/>
                <a:cs typeface="Verdana"/>
              </a:rPr>
              <a:t>he 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leans </a:t>
            </a:r>
            <a:r>
              <a:rPr sz="2000" spc="-155" dirty="0">
                <a:solidFill>
                  <a:srgbClr val="FF0000"/>
                </a:solidFill>
                <a:latin typeface="Verdana"/>
                <a:cs typeface="Verdana"/>
              </a:rPr>
              <a:t>his </a:t>
            </a:r>
            <a:r>
              <a:rPr sz="2000" spc="50" dirty="0">
                <a:solidFill>
                  <a:srgbClr val="FF0000"/>
                </a:solidFill>
                <a:latin typeface="Verdana"/>
                <a:cs typeface="Verdana"/>
              </a:rPr>
              <a:t>hand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against </a:t>
            </a:r>
            <a:r>
              <a:rPr sz="2000" spc="16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wall </a:t>
            </a:r>
            <a:r>
              <a:rPr sz="2000" spc="-100" dirty="0">
                <a:solidFill>
                  <a:srgbClr val="FF0000"/>
                </a:solidFill>
                <a:latin typeface="Verdana"/>
                <a:cs typeface="Verdana"/>
              </a:rPr>
              <a:t>in </a:t>
            </a:r>
            <a:r>
              <a:rPr sz="2000" spc="-155" dirty="0">
                <a:solidFill>
                  <a:srgbClr val="FF0000"/>
                </a:solidFill>
                <a:latin typeface="Verdana"/>
                <a:cs typeface="Verdana"/>
              </a:rPr>
              <a:t>his </a:t>
            </a:r>
            <a:r>
              <a:rPr sz="20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house</a:t>
            </a:r>
            <a:r>
              <a:rPr sz="2000" spc="-1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Verdana"/>
                <a:cs typeface="Verdana"/>
              </a:rPr>
              <a:t>an</a:t>
            </a:r>
            <a:r>
              <a:rPr sz="2000" spc="80" dirty="0">
                <a:solidFill>
                  <a:srgbClr val="FF0000"/>
                </a:solidFill>
                <a:latin typeface="Verdana"/>
                <a:cs typeface="Verdana"/>
              </a:rPr>
              <a:t>d</a:t>
            </a:r>
            <a:r>
              <a:rPr sz="20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000" spc="4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165" dirty="0">
                <a:solidFill>
                  <a:srgbClr val="FF0000"/>
                </a:solidFill>
                <a:latin typeface="Verdana"/>
                <a:cs typeface="Verdana"/>
              </a:rPr>
              <a:t>’</a:t>
            </a:r>
            <a:r>
              <a:rPr sz="2000" spc="-26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-1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0000"/>
                </a:solidFill>
                <a:latin typeface="Verdana"/>
                <a:cs typeface="Verdana"/>
              </a:rPr>
              <a:t>bi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000" spc="-9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000" spc="30" dirty="0">
                <a:solidFill>
                  <a:srgbClr val="FF0000"/>
                </a:solidFill>
                <a:latin typeface="Verdana"/>
                <a:cs typeface="Verdana"/>
              </a:rPr>
              <a:t>en</a:t>
            </a:r>
            <a:r>
              <a:rPr sz="2000" spc="-1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b</a:t>
            </a:r>
            <a:r>
              <a:rPr sz="2000" spc="5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000" spc="-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0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-16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r>
              <a:rPr sz="2000" spc="114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50" dirty="0">
                <a:solidFill>
                  <a:srgbClr val="FF0000"/>
                </a:solidFill>
                <a:latin typeface="Verdana"/>
                <a:cs typeface="Verdana"/>
              </a:rPr>
              <a:t>”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905</Words>
  <Application>Microsoft Office PowerPoint</Application>
  <PresentationFormat>Widescreen</PresentationFormat>
  <Paragraphs>163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Microsoft Sans Serif</vt:lpstr>
      <vt:lpstr>Times New Roman</vt:lpstr>
      <vt:lpstr>Verdana</vt:lpstr>
      <vt:lpstr>Office Theme</vt:lpstr>
      <vt:lpstr>PowerPoint Presentation</vt:lpstr>
      <vt:lpstr>Week 1</vt:lpstr>
      <vt:lpstr>Books</vt:lpstr>
      <vt:lpstr>Marks Distribution</vt:lpstr>
      <vt:lpstr>Course Contents</vt:lpstr>
      <vt:lpstr>Initiation</vt:lpstr>
      <vt:lpstr>Selecting a Geek Leader</vt:lpstr>
      <vt:lpstr>Selecting a Geek Leader (cont…)</vt:lpstr>
      <vt:lpstr>The Geek Leadership Challenge</vt:lpstr>
      <vt:lpstr>Leadership Attributes</vt:lpstr>
      <vt:lpstr>IT Projects outcome</vt:lpstr>
      <vt:lpstr>Effective Complex Project  Management (ECPM) Framework</vt:lpstr>
      <vt:lpstr>Scope Triangle</vt:lpstr>
      <vt:lpstr>PowerPoint Presentation</vt:lpstr>
      <vt:lpstr>What is SPM?</vt:lpstr>
      <vt:lpstr>Project Vs Process (Operation)</vt:lpstr>
      <vt:lpstr>People ( Resource)</vt:lpstr>
      <vt:lpstr>International Business Environment</vt:lpstr>
      <vt:lpstr>PM Processes</vt:lpstr>
      <vt:lpstr>PowerPoint Presentation</vt:lpstr>
      <vt:lpstr>Project Management Matrix</vt:lpstr>
      <vt:lpstr>Portfolio, Program and PM</vt:lpstr>
      <vt:lpstr>Program</vt:lpstr>
      <vt:lpstr>Project</vt:lpstr>
      <vt:lpstr>Role of PM</vt:lpstr>
      <vt:lpstr>Common Challenges</vt:lpstr>
      <vt:lpstr>Project life cycle</vt:lpstr>
      <vt:lpstr>Documenting Phases</vt:lpstr>
      <vt:lpstr>Project/Phase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Software Project Management (FSPM)</dc:title>
  <dc:creator>Administrator</dc:creator>
  <cp:lastModifiedBy>Iqra Fahad</cp:lastModifiedBy>
  <cp:revision>3</cp:revision>
  <dcterms:created xsi:type="dcterms:W3CDTF">2023-08-18T09:16:05Z</dcterms:created>
  <dcterms:modified xsi:type="dcterms:W3CDTF">2023-08-25T03:39:17Z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2023-08-18T00:00:00Z</vt:filetime>
  </property>
</Properties>
</file>