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1.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p:txBody>
          <a:bodyPr lIns="0" tIns="0" rIns="0" bIns="0"/>
          <a:lstStyle>
            <a:lvl1pPr>
              <a:defRPr sz="5400" b="0" i="0">
                <a:solidFill>
                  <a:schemeClr val="tx1"/>
                </a:solidFill>
                <a:latin typeface="Calibri Light" panose="020F0302020204030204"/>
                <a:cs typeface="Calibri Light" panose="020F03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71113" y="1895297"/>
            <a:ext cx="5049773" cy="1764029"/>
          </a:xfrm>
          <a:prstGeom prst="rect">
            <a:avLst/>
          </a:prstGeom>
        </p:spPr>
        <p:txBody>
          <a:bodyPr wrap="square" lIns="0" tIns="0" rIns="0" bIns="0">
            <a:spAutoFit/>
          </a:bodyPr>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a:xfrm>
            <a:off x="2473832" y="1103198"/>
            <a:ext cx="7244334" cy="2330450"/>
          </a:xfrm>
          <a:prstGeom prst="rect">
            <a:avLst/>
          </a:prstGeom>
        </p:spPr>
        <p:txBody>
          <a:bodyPr wrap="square" lIns="0" tIns="0" rIns="0" bIns="0">
            <a:spAutoFit/>
          </a:bodyPr>
          <a:lstStyle>
            <a:lvl1pPr>
              <a:defRPr sz="5400" b="0" i="0">
                <a:solidFill>
                  <a:schemeClr val="tx1"/>
                </a:solidFill>
                <a:latin typeface="Calibri Light" panose="020F0302020204030204"/>
                <a:cs typeface="Calibri Light" panose="020F03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webp"/></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5250" rIns="0" bIns="0" rtlCol="0">
            <a:spAutoFit/>
          </a:bodyPr>
          <a:lstStyle/>
          <a:p>
            <a:pPr marL="10795" marR="5080" algn="ctr">
              <a:lnSpc>
                <a:spcPct val="90000"/>
              </a:lnSpc>
              <a:spcBef>
                <a:spcPts val="750"/>
              </a:spcBef>
            </a:pPr>
            <a:r>
              <a:rPr spc="-15" dirty="0"/>
              <a:t>Fundamentals</a:t>
            </a:r>
            <a:r>
              <a:rPr spc="-65" dirty="0"/>
              <a:t> </a:t>
            </a:r>
            <a:r>
              <a:rPr spc="-5" dirty="0"/>
              <a:t>of</a:t>
            </a:r>
            <a:r>
              <a:rPr spc="-30" dirty="0"/>
              <a:t> </a:t>
            </a:r>
            <a:r>
              <a:rPr spc="-20" dirty="0"/>
              <a:t>Software </a:t>
            </a:r>
            <a:r>
              <a:rPr spc="-1210" dirty="0"/>
              <a:t> </a:t>
            </a:r>
            <a:r>
              <a:rPr spc="-30" dirty="0"/>
              <a:t>Project</a:t>
            </a:r>
            <a:r>
              <a:rPr spc="-20" dirty="0"/>
              <a:t> </a:t>
            </a:r>
            <a:r>
              <a:rPr spc="-15" dirty="0"/>
              <a:t>Management </a:t>
            </a:r>
            <a:r>
              <a:rPr spc="-10" dirty="0"/>
              <a:t> </a:t>
            </a:r>
            <a:r>
              <a:rPr spc="-15" dirty="0"/>
              <a:t>(FSPM)</a:t>
            </a:r>
            <a:endParaRPr spc="-15" dirty="0"/>
          </a:p>
        </p:txBody>
      </p:sp>
      <p:sp>
        <p:nvSpPr>
          <p:cNvPr id="3" name="object 3"/>
          <p:cNvSpPr txBox="1"/>
          <p:nvPr/>
        </p:nvSpPr>
        <p:spPr>
          <a:xfrm>
            <a:off x="5338698" y="3488577"/>
            <a:ext cx="5249545" cy="1395730"/>
          </a:xfrm>
          <a:prstGeom prst="rect">
            <a:avLst/>
          </a:prstGeom>
        </p:spPr>
        <p:txBody>
          <a:bodyPr vert="horz" wrap="square" lIns="0" tIns="103505" rIns="0" bIns="0" rtlCol="0">
            <a:spAutoFit/>
          </a:bodyPr>
          <a:lstStyle/>
          <a:p>
            <a:pPr marR="5080" algn="r">
              <a:lnSpc>
                <a:spcPct val="100000"/>
              </a:lnSpc>
              <a:spcBef>
                <a:spcPts val="815"/>
              </a:spcBef>
            </a:pPr>
            <a:r>
              <a:rPr sz="2400" spc="-10" dirty="0">
                <a:latin typeface="Calibri" panose="020F0502020204030204"/>
                <a:cs typeface="Calibri" panose="020F0502020204030204"/>
              </a:rPr>
              <a:t>Instructor:</a:t>
            </a:r>
            <a:r>
              <a:rPr sz="2400" spc="-25" dirty="0">
                <a:latin typeface="Calibri" panose="020F0502020204030204"/>
                <a:cs typeface="Calibri" panose="020F0502020204030204"/>
              </a:rPr>
              <a:t> </a:t>
            </a:r>
            <a:r>
              <a:rPr sz="2400" b="1" spc="-75" dirty="0">
                <a:latin typeface="Calibri" panose="020F0502020204030204"/>
                <a:cs typeface="Calibri" panose="020F0502020204030204"/>
              </a:rPr>
              <a:t>Dr.</a:t>
            </a:r>
            <a:r>
              <a:rPr sz="2400" b="1" spc="-5" dirty="0">
                <a:latin typeface="Calibri" panose="020F0502020204030204"/>
                <a:cs typeface="Calibri" panose="020F0502020204030204"/>
              </a:rPr>
              <a:t> Abdul</a:t>
            </a:r>
            <a:r>
              <a:rPr sz="2400" b="1" spc="-15" dirty="0">
                <a:latin typeface="Calibri" panose="020F0502020204030204"/>
                <a:cs typeface="Calibri" panose="020F0502020204030204"/>
              </a:rPr>
              <a:t> </a:t>
            </a:r>
            <a:r>
              <a:rPr sz="2400" b="1" spc="-5" dirty="0">
                <a:latin typeface="Calibri" panose="020F0502020204030204"/>
                <a:cs typeface="Calibri" panose="020F0502020204030204"/>
              </a:rPr>
              <a:t>Aziz</a:t>
            </a:r>
            <a:r>
              <a:rPr sz="2400" spc="-5" dirty="0">
                <a:latin typeface="Calibri" panose="020F0502020204030204"/>
                <a:cs typeface="Calibri" panose="020F0502020204030204"/>
              </a:rPr>
              <a:t>(</a:t>
            </a:r>
            <a:r>
              <a:rPr sz="2000" spc="-5" dirty="0">
                <a:latin typeface="Calibri" panose="020F0502020204030204"/>
                <a:cs typeface="Calibri" panose="020F0502020204030204"/>
              </a:rPr>
              <a:t>Assistant</a:t>
            </a:r>
            <a:r>
              <a:rPr sz="2000" spc="10" dirty="0">
                <a:latin typeface="Calibri" panose="020F0502020204030204"/>
                <a:cs typeface="Calibri" panose="020F0502020204030204"/>
              </a:rPr>
              <a:t> </a:t>
            </a:r>
            <a:r>
              <a:rPr sz="2000" spc="-15" dirty="0">
                <a:latin typeface="Calibri" panose="020F0502020204030204"/>
                <a:cs typeface="Calibri" panose="020F0502020204030204"/>
              </a:rPr>
              <a:t>Professor)</a:t>
            </a:r>
            <a:endParaRPr sz="2000">
              <a:latin typeface="Calibri" panose="020F0502020204030204"/>
              <a:cs typeface="Calibri" panose="020F0502020204030204"/>
            </a:endParaRPr>
          </a:p>
          <a:p>
            <a:pPr marR="5715" algn="r">
              <a:lnSpc>
                <a:spcPct val="100000"/>
              </a:lnSpc>
              <a:spcBef>
                <a:spcPts val="720"/>
              </a:spcBef>
            </a:pPr>
            <a:r>
              <a:rPr sz="2400" spc="-5" dirty="0">
                <a:latin typeface="Calibri" panose="020F0502020204030204"/>
                <a:cs typeface="Calibri" panose="020F0502020204030204"/>
              </a:rPr>
              <a:t>(School</a:t>
            </a:r>
            <a:r>
              <a:rPr sz="2400" spc="-60" dirty="0">
                <a:latin typeface="Calibri" panose="020F0502020204030204"/>
                <a:cs typeface="Calibri" panose="020F0502020204030204"/>
              </a:rPr>
              <a:t> </a:t>
            </a:r>
            <a:r>
              <a:rPr sz="2400" spc="-5" dirty="0">
                <a:latin typeface="Calibri" panose="020F0502020204030204"/>
                <a:cs typeface="Calibri" panose="020F0502020204030204"/>
              </a:rPr>
              <a:t>of</a:t>
            </a:r>
            <a:r>
              <a:rPr sz="2400" spc="-50" dirty="0">
                <a:latin typeface="Calibri" panose="020F0502020204030204"/>
                <a:cs typeface="Calibri" panose="020F0502020204030204"/>
              </a:rPr>
              <a:t> </a:t>
            </a:r>
            <a:r>
              <a:rPr sz="2400" spc="-5" dirty="0">
                <a:latin typeface="Calibri" panose="020F0502020204030204"/>
                <a:cs typeface="Calibri" panose="020F0502020204030204"/>
              </a:rPr>
              <a:t>Computing)</a:t>
            </a:r>
            <a:endParaRPr sz="2400">
              <a:latin typeface="Calibri" panose="020F0502020204030204"/>
              <a:cs typeface="Calibri" panose="020F0502020204030204"/>
            </a:endParaRPr>
          </a:p>
          <a:p>
            <a:pPr marR="5715" algn="r">
              <a:lnSpc>
                <a:spcPct val="100000"/>
              </a:lnSpc>
              <a:spcBef>
                <a:spcPts val="710"/>
              </a:spcBef>
            </a:pPr>
            <a:r>
              <a:rPr sz="2400" spc="-5" dirty="0">
                <a:latin typeface="Calibri" panose="020F0502020204030204"/>
                <a:cs typeface="Calibri" panose="020F0502020204030204"/>
              </a:rPr>
              <a:t>National</a:t>
            </a:r>
            <a:r>
              <a:rPr sz="2400" spc="-30" dirty="0">
                <a:latin typeface="Calibri" panose="020F0502020204030204"/>
                <a:cs typeface="Calibri" panose="020F0502020204030204"/>
              </a:rPr>
              <a:t> </a:t>
            </a:r>
            <a:r>
              <a:rPr sz="2400" spc="-10" dirty="0">
                <a:latin typeface="Calibri" panose="020F0502020204030204"/>
                <a:cs typeface="Calibri" panose="020F0502020204030204"/>
              </a:rPr>
              <a:t>University-</a:t>
            </a:r>
            <a:r>
              <a:rPr sz="2400" spc="-15" dirty="0">
                <a:latin typeface="Calibri" panose="020F0502020204030204"/>
                <a:cs typeface="Calibri" panose="020F0502020204030204"/>
              </a:rPr>
              <a:t> </a:t>
            </a:r>
            <a:r>
              <a:rPr sz="2400" spc="-40" dirty="0">
                <a:latin typeface="Calibri" panose="020F0502020204030204"/>
                <a:cs typeface="Calibri" panose="020F0502020204030204"/>
              </a:rPr>
              <a:t>FAST</a:t>
            </a:r>
            <a:r>
              <a:rPr sz="2400" spc="-30" dirty="0">
                <a:latin typeface="Calibri" panose="020F0502020204030204"/>
                <a:cs typeface="Calibri" panose="020F0502020204030204"/>
              </a:rPr>
              <a:t> </a:t>
            </a:r>
            <a:r>
              <a:rPr sz="2400" spc="-5" dirty="0">
                <a:latin typeface="Calibri" panose="020F0502020204030204"/>
                <a:cs typeface="Calibri" panose="020F0502020204030204"/>
              </a:rPr>
              <a:t>(KHI Campus)</a:t>
            </a:r>
            <a:endParaRPr sz="24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04799"/>
            <a:ext cx="11887200" cy="65023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071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04799"/>
            <a:ext cx="11887200" cy="65023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96900" y="603249"/>
            <a:ext cx="11595100" cy="62039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06450" y="761999"/>
            <a:ext cx="11385550" cy="60451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61999"/>
            <a:ext cx="11277600" cy="60451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64483"/>
            <a:ext cx="11277600" cy="60554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81049"/>
            <a:ext cx="11277600" cy="60324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00050" y="406399"/>
            <a:ext cx="11791950" cy="64007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12700" marR="5080" indent="1360805">
              <a:lnSpc>
                <a:spcPts val="6480"/>
              </a:lnSpc>
              <a:spcBef>
                <a:spcPts val="915"/>
              </a:spcBef>
            </a:pPr>
            <a:r>
              <a:rPr spc="-60" dirty="0"/>
              <a:t>Week</a:t>
            </a:r>
            <a:r>
              <a:rPr spc="-5" dirty="0"/>
              <a:t> </a:t>
            </a:r>
            <a:r>
              <a:rPr dirty="0"/>
              <a:t>5 </a:t>
            </a:r>
            <a:r>
              <a:rPr spc="5" dirty="0"/>
              <a:t> </a:t>
            </a:r>
            <a:r>
              <a:rPr spc="-65" dirty="0"/>
              <a:t>Project</a:t>
            </a:r>
            <a:r>
              <a:rPr spc="-135" dirty="0"/>
              <a:t> </a:t>
            </a:r>
            <a:r>
              <a:rPr spc="-45" dirty="0"/>
              <a:t>Schedule</a:t>
            </a:r>
            <a:endParaRPr spc="-4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685800"/>
            <a:ext cx="10852150" cy="5795010"/>
          </a:xfrm>
        </p:spPr>
        <p:txBody>
          <a:bodyPr>
            <a:noAutofit/>
          </a:bodyPr>
          <a:p>
            <a:r>
              <a:rPr lang="en-US" sz="2000"/>
              <a:t>Other Topics that were covered but not mentioned in Slides are:</a:t>
            </a:r>
            <a:endParaRPr lang="en-US" sz="2000"/>
          </a:p>
          <a:p>
            <a:r>
              <a:rPr lang="en-US" sz="2000"/>
              <a:t>Precedence Diagramming method</a:t>
            </a:r>
            <a:endParaRPr lang="en-US" sz="2000"/>
          </a:p>
          <a:p>
            <a:r>
              <a:rPr lang="en-US" sz="2000"/>
              <a:t>Schedule Estimation techniques like Planning Poker, Wideband Delphi, Three point estimation, Bottom Up estimates, Gantt chart etc.</a:t>
            </a: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51435" y="105410"/>
            <a:ext cx="11978640" cy="6550025"/>
          </a:xfrm>
        </p:spPr>
        <p:txBody>
          <a:bodyPr>
            <a:noAutofit/>
          </a:bodyPr>
          <a:p>
            <a:r>
              <a:rPr lang="en-US" sz="1500" b="1">
                <a:highlight>
                  <a:srgbClr val="FFFF00"/>
                </a:highlight>
                <a:latin typeface="Calibri" panose="020F0502020204030204" charset="0"/>
                <a:cs typeface="Calibri" panose="020F0502020204030204" charset="0"/>
              </a:rPr>
              <a:t>Planning poker</a:t>
            </a:r>
            <a:r>
              <a:rPr lang="en-US" sz="1500" b="1">
                <a:latin typeface="Calibri" panose="020F0502020204030204" charset="0"/>
                <a:cs typeface="Calibri" panose="020F0502020204030204" charset="0"/>
              </a:rPr>
              <a:t> is a consensus-based technique for estimating the effort required to complete a task or user story. It is often used by agile teams, but it can be used by any team that needs to estimate effort.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played by a group of people, typically the team members who will be working on the task or user story being estimated. Each person has a deck of planning poker cards. The cards have different values, such as 0, 1, 2, 3, 5, 8, 13, 20, 40, and 100. These values represent the relative effort required to complete a task, with higher values representing more effort.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To play planning poker, the team first discusses the task or user story being estimated. The product owner or scrum master may provide additional information or answer questions from the team. Once the team has a good understanding of the task, each person selects a planning poker card and places it face down on the table. When everyone is ready, the cards are revealed.</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If everyone selected the same card, then that is the team's estimate for the task. However, if there is disagreement, the team discusses their estimates and tries to come to a consensus. The team may ask clarifying questions or discuss different approaches to the task. Once the team has reached a consensus, they select a new planning poker card and repeat the process.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a useful technique for estimating effort because it helps to reduce bias and promote discussion among team members. The anonymity of the cards allows team members to feel comfortable sharing their honest estimates, even if they differ from the estimates of other team members. The discussion that takes place during planning poker helps the team to develop a better understanding of the task and to identify any potential risks or challenges.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Here are some of the benefits of using planning poker in project management: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to improve the accuracy of effort estimates.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to reduce bias and promote discussion among team members.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the team to develop a better understanding of the task and to identify any potential risks or challenges.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is a fun and engaging way to estimate effort.</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a valuable tool for project managers and teams of all sizes. It can help to improve the planning and execution of projects, and it can lead to better outcomes for stakeholders.</a:t>
            </a:r>
            <a:endParaRPr lang="en-US" sz="1500" b="1">
              <a:latin typeface="Calibri" panose="020F0502020204030204" charset="0"/>
              <a:cs typeface="Calibri" panose="020F0502020204030204" charset="0"/>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a:picLocks noChangeAspect="1"/>
          </p:cNvPicPr>
          <p:nvPr>
            <p:ph sz="half" idx="2"/>
          </p:nvPr>
        </p:nvPicPr>
        <p:blipFill>
          <a:blip r:embed="rId1"/>
          <a:stretch>
            <a:fillRect/>
          </a:stretch>
        </p:blipFill>
        <p:spPr>
          <a:xfrm>
            <a:off x="3200400" y="915670"/>
            <a:ext cx="5562600" cy="50272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3"/>
          </p:nvPr>
        </p:nvSpPr>
        <p:spPr>
          <a:xfrm>
            <a:off x="609600" y="304800"/>
            <a:ext cx="10932160" cy="2917825"/>
          </a:xfrm>
        </p:spPr>
        <p:txBody>
          <a:bodyPr>
            <a:noAutofit/>
          </a:bodyPr>
          <a:p>
            <a:r>
              <a:rPr lang="en-US" sz="1500" b="1">
                <a:highlight>
                  <a:srgbClr val="FFFF00"/>
                </a:highlight>
                <a:latin typeface="Calibri" panose="020F0502020204030204" charset="0"/>
                <a:cs typeface="Calibri" panose="020F0502020204030204" charset="0"/>
              </a:rPr>
              <a:t>Delphi Method</a:t>
            </a:r>
            <a:r>
              <a:rPr lang="en-US" sz="1500" b="1">
                <a:latin typeface="Calibri" panose="020F0502020204030204" charset="0"/>
                <a:cs typeface="Calibri" panose="020F0502020204030204" charset="0"/>
              </a:rPr>
              <a:t> is a structured communication technique, originally developed as a systematic, interactive forecasting method which relies on a panel of experts. The experts answer questionnaires in two or more rounds. After each round, a facilitator provides an anonymous summary of the experts’ forecasts from the previous round with the reasons for their judgments. Experts are then encouraged to revise their earlier answers in light of the replies of other members of the panel.</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is believed that during this process the range of answers will decrease and the group will converge towards the "correct" answer. Finally, the process is stopped after a predefined stop criterion (e.g. number of rounds, achievement of consensus, and stability of results) and the mean or median scores of the final rounds determine the results.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Delphi Method was developed in the 1950-1960s at the RAND Corporation.</a:t>
            </a:r>
            <a:endParaRPr lang="en-US" sz="1500" b="1">
              <a:latin typeface="Calibri" panose="020F0502020204030204" charset="0"/>
              <a:cs typeface="Calibri" panose="020F0502020204030204" charset="0"/>
            </a:endParaRPr>
          </a:p>
        </p:txBody>
      </p:sp>
      <p:pic>
        <p:nvPicPr>
          <p:cNvPr id="102" name="Picture 101"/>
          <p:cNvPicPr/>
          <p:nvPr/>
        </p:nvPicPr>
        <p:blipFill>
          <a:blip/>
          <a:stretch>
            <a:fillRect/>
          </a:stretch>
        </p:blipFill>
        <p:spPr>
          <a:xfrm>
            <a:off x="5905500" y="3238500"/>
            <a:ext cx="381000" cy="381000"/>
          </a:xfrm>
          <a:prstGeom prst="rect">
            <a:avLst/>
          </a:prstGeom>
          <a:noFill/>
          <a:ln w="9525">
            <a:noFill/>
          </a:ln>
        </p:spPr>
      </p:pic>
      <p:pic>
        <p:nvPicPr>
          <p:cNvPr id="103" name="Content Placeholder 102"/>
          <p:cNvPicPr>
            <a:picLocks noChangeAspect="1"/>
          </p:cNvPicPr>
          <p:nvPr>
            <p:ph sz="half" idx="2"/>
          </p:nvPr>
        </p:nvPicPr>
        <p:blipFill>
          <a:blip r:embed="rId1"/>
          <a:stretch>
            <a:fillRect/>
          </a:stretch>
        </p:blipFill>
        <p:spPr>
          <a:xfrm>
            <a:off x="3302635" y="3124835"/>
            <a:ext cx="5586730" cy="311721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2045970" y="838200"/>
            <a:ext cx="8100695" cy="53225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sz="half" idx="3"/>
          </p:nvPr>
        </p:nvSpPr>
        <p:spPr/>
        <p:txBody>
          <a:bodyPr/>
          <a:p>
            <a:endParaRPr lang="en-US"/>
          </a:p>
        </p:txBody>
      </p:sp>
      <p:pic>
        <p:nvPicPr>
          <p:cNvPr id="104" name="Content Placeholder 103"/>
          <p:cNvPicPr>
            <a:picLocks noChangeAspect="1"/>
          </p:cNvPicPr>
          <p:nvPr>
            <p:ph sz="half" idx="2"/>
          </p:nvPr>
        </p:nvPicPr>
        <p:blipFill>
          <a:blip r:embed="rId1"/>
          <a:stretch>
            <a:fillRect/>
          </a:stretch>
        </p:blipFill>
        <p:spPr>
          <a:xfrm>
            <a:off x="0" y="75946"/>
            <a:ext cx="12192000" cy="675436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54000" y="253999"/>
            <a:ext cx="11938000" cy="65531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13817"/>
            <a:ext cx="11887200" cy="64997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1200" y="0"/>
            <a:ext cx="11480800" cy="6857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12800" y="749299"/>
            <a:ext cx="11379200" cy="60642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3645</Words>
  <Application>WPS Presentation</Application>
  <PresentationFormat>On-screen Show (4:3)</PresentationFormat>
  <Paragraphs>36</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Calibri Light</vt:lpstr>
      <vt:lpstr>Calibri</vt:lpstr>
      <vt:lpstr>Microsoft YaHei</vt:lpstr>
      <vt:lpstr>Arial Unicode MS</vt:lpstr>
      <vt:lpstr>Calibri</vt:lpstr>
      <vt:lpstr>Office Theme</vt:lpstr>
      <vt:lpstr>PowerPoint 演示文稿</vt:lpstr>
      <vt:lpstr>Week 5  Project Schedule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Syed Hassan</cp:lastModifiedBy>
  <cp:revision>6</cp:revision>
  <dcterms:created xsi:type="dcterms:W3CDTF">2023-09-26T11:14:00Z</dcterms:created>
  <dcterms:modified xsi:type="dcterms:W3CDTF">2023-09-26T18:12:57Z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2022-09-23T15:00:00Z</vt:filetime>
  </property>
  <property fmtid="{D5CDD505-2E9C-101B-9397-08002B2CF9AE}" pid="3" name="Creator">
    <vt:lpwstr>Microsoft® PowerPoint® 2013</vt:lpwstr>
  </property>
  <property fmtid="{D5CDD505-2E9C-101B-9397-08002B2CF9AE}" pid="4" name="LastSaved">
    <vt:filetime>2023-09-26T15:00:00Z</vt:filetime>
  </property>
  <property fmtid="{D5CDD505-2E9C-101B-9397-08002B2CF9AE}" pid="5" name="ICV">
    <vt:lpwstr>ED95E323B17A4E9E90CB44BC2C5A89E0_12</vt:lpwstr>
  </property>
  <property fmtid="{D5CDD505-2E9C-101B-9397-08002B2CF9AE}" pid="6" name="KSOProductBuildVer">
    <vt:lpwstr>1033-12.2.0.13215</vt:lpwstr>
  </property>
</Properties>
</file>