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3" r:id="rId20"/>
    <p:sldId id="294" r:id="rId21"/>
    <p:sldId id="273" r:id="rId22"/>
    <p:sldId id="274" r:id="rId23"/>
    <p:sldId id="275" r:id="rId24"/>
    <p:sldId id="281" r:id="rId25"/>
    <p:sldId id="276" r:id="rId27"/>
    <p:sldId id="277" r:id="rId28"/>
    <p:sldId id="278" r:id="rId29"/>
    <p:sldId id="282" r:id="rId30"/>
    <p:sldId id="283" r:id="rId31"/>
    <p:sldId id="284" r:id="rId32"/>
    <p:sldId id="285" r:id="rId33"/>
    <p:sldId id="279" r:id="rId34"/>
    <p:sldId id="280" r:id="rId35"/>
    <p:sldId id="286" r:id="rId36"/>
    <p:sldId id="287" r:id="rId37"/>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p:txBody>
          <a:bodyPr lIns="0" tIns="0" rIns="0" bIns="0"/>
          <a:lstStyle>
            <a:lvl1pPr>
              <a:defRPr sz="5400" b="0" i="0">
                <a:solidFill>
                  <a:schemeClr val="tx1"/>
                </a:solidFill>
                <a:latin typeface="Calibri Light" panose="020F0302020204030204"/>
                <a:cs typeface="Calibri Light" panose="020F03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571113" y="1895297"/>
            <a:ext cx="5049773" cy="1764029"/>
          </a:xfrm>
          <a:prstGeom prst="rect">
            <a:avLst/>
          </a:prstGeom>
        </p:spPr>
        <p:txBody>
          <a:bodyPr wrap="square" lIns="0" tIns="0" rIns="0" bIns="0">
            <a:spAutoFit/>
          </a:bodyPr>
          <a:lstStyle>
            <a:lvl1pPr>
              <a:defRPr sz="60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a:xfrm>
            <a:off x="2473832" y="1103198"/>
            <a:ext cx="7244334" cy="2330450"/>
          </a:xfrm>
          <a:prstGeom prst="rect">
            <a:avLst/>
          </a:prstGeom>
        </p:spPr>
        <p:txBody>
          <a:bodyPr wrap="square" lIns="0" tIns="0" rIns="0" bIns="0">
            <a:spAutoFit/>
          </a:bodyPr>
          <a:lstStyle>
            <a:lvl1pPr>
              <a:defRPr sz="5400" b="0" i="0">
                <a:solidFill>
                  <a:schemeClr val="tx1"/>
                </a:solidFill>
                <a:latin typeface="Calibri Light" panose="020F0302020204030204"/>
                <a:cs typeface="Calibri Light" panose="020F03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asana.com/resources/project-estimation" TargetMode="Externa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5.webp"/><Relationship Id="rId1" Type="http://schemas.openxmlformats.org/officeDocument/2006/relationships/hyperlink" Target="https://blog.ganttpro.com/en/project-and-task-dependency-types-with-gantt-chart/"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rebelsguidetopm.com/the-12-principles-of-project-management/"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5250" rIns="0" bIns="0" rtlCol="0">
            <a:spAutoFit/>
          </a:bodyPr>
          <a:lstStyle/>
          <a:p>
            <a:pPr marL="10795" marR="5080" algn="ctr">
              <a:lnSpc>
                <a:spcPct val="90000"/>
              </a:lnSpc>
              <a:spcBef>
                <a:spcPts val="750"/>
              </a:spcBef>
            </a:pPr>
            <a:r>
              <a:rPr spc="-15" dirty="0"/>
              <a:t>Fundamentals</a:t>
            </a:r>
            <a:r>
              <a:rPr spc="-65" dirty="0"/>
              <a:t> </a:t>
            </a:r>
            <a:r>
              <a:rPr spc="-5" dirty="0"/>
              <a:t>of</a:t>
            </a:r>
            <a:r>
              <a:rPr spc="-30" dirty="0"/>
              <a:t> </a:t>
            </a:r>
            <a:r>
              <a:rPr spc="-20" dirty="0"/>
              <a:t>Software </a:t>
            </a:r>
            <a:r>
              <a:rPr spc="-1210" dirty="0"/>
              <a:t> </a:t>
            </a:r>
            <a:r>
              <a:rPr spc="-30" dirty="0"/>
              <a:t>Project</a:t>
            </a:r>
            <a:r>
              <a:rPr spc="-20" dirty="0"/>
              <a:t> </a:t>
            </a:r>
            <a:r>
              <a:rPr spc="-15" dirty="0"/>
              <a:t>Management </a:t>
            </a:r>
            <a:r>
              <a:rPr spc="-10" dirty="0"/>
              <a:t> </a:t>
            </a:r>
            <a:r>
              <a:rPr spc="-15" dirty="0"/>
              <a:t>(FSPM)</a:t>
            </a:r>
            <a:endParaRPr spc="-15" dirty="0"/>
          </a:p>
        </p:txBody>
      </p:sp>
      <p:sp>
        <p:nvSpPr>
          <p:cNvPr id="3" name="object 3"/>
          <p:cNvSpPr txBox="1"/>
          <p:nvPr/>
        </p:nvSpPr>
        <p:spPr>
          <a:xfrm>
            <a:off x="5338698" y="3488577"/>
            <a:ext cx="5249545" cy="1395730"/>
          </a:xfrm>
          <a:prstGeom prst="rect">
            <a:avLst/>
          </a:prstGeom>
        </p:spPr>
        <p:txBody>
          <a:bodyPr vert="horz" wrap="square" lIns="0" tIns="103505" rIns="0" bIns="0" rtlCol="0">
            <a:spAutoFit/>
          </a:bodyPr>
          <a:lstStyle/>
          <a:p>
            <a:pPr marR="5080" algn="r">
              <a:lnSpc>
                <a:spcPct val="100000"/>
              </a:lnSpc>
              <a:spcBef>
                <a:spcPts val="815"/>
              </a:spcBef>
            </a:pPr>
            <a:r>
              <a:rPr sz="2400" spc="-10" dirty="0">
                <a:latin typeface="Calibri" panose="020F0502020204030204"/>
                <a:cs typeface="Calibri" panose="020F0502020204030204"/>
              </a:rPr>
              <a:t>Instructor:</a:t>
            </a:r>
            <a:r>
              <a:rPr sz="2400" spc="-25" dirty="0">
                <a:latin typeface="Calibri" panose="020F0502020204030204"/>
                <a:cs typeface="Calibri" panose="020F0502020204030204"/>
              </a:rPr>
              <a:t> </a:t>
            </a:r>
            <a:r>
              <a:rPr sz="2400" b="1" spc="-75" dirty="0">
                <a:latin typeface="Calibri" panose="020F0502020204030204"/>
                <a:cs typeface="Calibri" panose="020F0502020204030204"/>
              </a:rPr>
              <a:t>Dr.</a:t>
            </a:r>
            <a:r>
              <a:rPr sz="2400" b="1" spc="-5" dirty="0">
                <a:latin typeface="Calibri" panose="020F0502020204030204"/>
                <a:cs typeface="Calibri" panose="020F0502020204030204"/>
              </a:rPr>
              <a:t> Abdul</a:t>
            </a:r>
            <a:r>
              <a:rPr sz="2400" b="1" spc="-15" dirty="0">
                <a:latin typeface="Calibri" panose="020F0502020204030204"/>
                <a:cs typeface="Calibri" panose="020F0502020204030204"/>
              </a:rPr>
              <a:t> </a:t>
            </a:r>
            <a:r>
              <a:rPr sz="2400" b="1" spc="-5" dirty="0">
                <a:latin typeface="Calibri" panose="020F0502020204030204"/>
                <a:cs typeface="Calibri" panose="020F0502020204030204"/>
              </a:rPr>
              <a:t>Aziz</a:t>
            </a:r>
            <a:r>
              <a:rPr sz="2400" spc="-5" dirty="0">
                <a:latin typeface="Calibri" panose="020F0502020204030204"/>
                <a:cs typeface="Calibri" panose="020F0502020204030204"/>
              </a:rPr>
              <a:t>(</a:t>
            </a:r>
            <a:r>
              <a:rPr sz="2000" spc="-5" dirty="0">
                <a:latin typeface="Calibri" panose="020F0502020204030204"/>
                <a:cs typeface="Calibri" panose="020F0502020204030204"/>
              </a:rPr>
              <a:t>Assistant</a:t>
            </a:r>
            <a:r>
              <a:rPr sz="2000" spc="10" dirty="0">
                <a:latin typeface="Calibri" panose="020F0502020204030204"/>
                <a:cs typeface="Calibri" panose="020F0502020204030204"/>
              </a:rPr>
              <a:t> </a:t>
            </a:r>
            <a:r>
              <a:rPr sz="2000" spc="-15" dirty="0">
                <a:latin typeface="Calibri" panose="020F0502020204030204"/>
                <a:cs typeface="Calibri" panose="020F0502020204030204"/>
              </a:rPr>
              <a:t>Professor)</a:t>
            </a:r>
            <a:endParaRPr sz="2000">
              <a:latin typeface="Calibri" panose="020F0502020204030204"/>
              <a:cs typeface="Calibri" panose="020F0502020204030204"/>
            </a:endParaRPr>
          </a:p>
          <a:p>
            <a:pPr marR="5715" algn="r">
              <a:lnSpc>
                <a:spcPct val="100000"/>
              </a:lnSpc>
              <a:spcBef>
                <a:spcPts val="720"/>
              </a:spcBef>
            </a:pPr>
            <a:r>
              <a:rPr sz="2400" spc="-5" dirty="0">
                <a:latin typeface="Calibri" panose="020F0502020204030204"/>
                <a:cs typeface="Calibri" panose="020F0502020204030204"/>
              </a:rPr>
              <a:t>(School</a:t>
            </a:r>
            <a:r>
              <a:rPr sz="2400" spc="-60" dirty="0">
                <a:latin typeface="Calibri" panose="020F0502020204030204"/>
                <a:cs typeface="Calibri" panose="020F0502020204030204"/>
              </a:rPr>
              <a:t> </a:t>
            </a:r>
            <a:r>
              <a:rPr sz="2400" spc="-5" dirty="0">
                <a:latin typeface="Calibri" panose="020F0502020204030204"/>
                <a:cs typeface="Calibri" panose="020F0502020204030204"/>
              </a:rPr>
              <a:t>of</a:t>
            </a:r>
            <a:r>
              <a:rPr sz="2400" spc="-50" dirty="0">
                <a:latin typeface="Calibri" panose="020F0502020204030204"/>
                <a:cs typeface="Calibri" panose="020F0502020204030204"/>
              </a:rPr>
              <a:t> </a:t>
            </a:r>
            <a:r>
              <a:rPr sz="2400" spc="-5" dirty="0">
                <a:latin typeface="Calibri" panose="020F0502020204030204"/>
                <a:cs typeface="Calibri" panose="020F0502020204030204"/>
              </a:rPr>
              <a:t>Computing)</a:t>
            </a:r>
            <a:endParaRPr sz="2400">
              <a:latin typeface="Calibri" panose="020F0502020204030204"/>
              <a:cs typeface="Calibri" panose="020F0502020204030204"/>
            </a:endParaRPr>
          </a:p>
          <a:p>
            <a:pPr marR="5715" algn="r">
              <a:lnSpc>
                <a:spcPct val="100000"/>
              </a:lnSpc>
              <a:spcBef>
                <a:spcPts val="710"/>
              </a:spcBef>
            </a:pPr>
            <a:r>
              <a:rPr sz="2400" spc="-5" dirty="0">
                <a:latin typeface="Calibri" panose="020F0502020204030204"/>
                <a:cs typeface="Calibri" panose="020F0502020204030204"/>
              </a:rPr>
              <a:t>National</a:t>
            </a:r>
            <a:r>
              <a:rPr sz="2400" spc="-30" dirty="0">
                <a:latin typeface="Calibri" panose="020F0502020204030204"/>
                <a:cs typeface="Calibri" panose="020F0502020204030204"/>
              </a:rPr>
              <a:t> </a:t>
            </a:r>
            <a:r>
              <a:rPr sz="2400" spc="-10" dirty="0">
                <a:latin typeface="Calibri" panose="020F0502020204030204"/>
                <a:cs typeface="Calibri" panose="020F0502020204030204"/>
              </a:rPr>
              <a:t>University-</a:t>
            </a:r>
            <a:r>
              <a:rPr sz="2400" spc="-15" dirty="0">
                <a:latin typeface="Calibri" panose="020F0502020204030204"/>
                <a:cs typeface="Calibri" panose="020F0502020204030204"/>
              </a:rPr>
              <a:t> </a:t>
            </a:r>
            <a:r>
              <a:rPr sz="2400" spc="-40" dirty="0">
                <a:latin typeface="Calibri" panose="020F0502020204030204"/>
                <a:cs typeface="Calibri" panose="020F0502020204030204"/>
              </a:rPr>
              <a:t>FAST</a:t>
            </a:r>
            <a:r>
              <a:rPr sz="2400" spc="-30" dirty="0">
                <a:latin typeface="Calibri" panose="020F0502020204030204"/>
                <a:cs typeface="Calibri" panose="020F0502020204030204"/>
              </a:rPr>
              <a:t> </a:t>
            </a:r>
            <a:r>
              <a:rPr sz="2400" spc="-5" dirty="0">
                <a:latin typeface="Calibri" panose="020F0502020204030204"/>
                <a:cs typeface="Calibri" panose="020F0502020204030204"/>
              </a:rPr>
              <a:t>(KHI Campus)</a:t>
            </a:r>
            <a:endParaRPr sz="24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04799"/>
            <a:ext cx="11887200" cy="65023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071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04799"/>
            <a:ext cx="11887200" cy="65023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96900" y="603249"/>
            <a:ext cx="11595100" cy="62039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06450" y="761999"/>
            <a:ext cx="11385550" cy="604519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61999"/>
            <a:ext cx="11277600" cy="60451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64483"/>
            <a:ext cx="11277600" cy="60554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76200" y="762000"/>
            <a:ext cx="6222365" cy="4883150"/>
          </a:xfrm>
          <a:prstGeom prst="rect">
            <a:avLst/>
          </a:prstGeom>
        </p:spPr>
      </p:pic>
      <p:pic>
        <p:nvPicPr>
          <p:cNvPr id="7" name="Content Placeholder 6"/>
          <p:cNvPicPr>
            <a:picLocks noChangeAspect="1"/>
          </p:cNvPicPr>
          <p:nvPr>
            <p:ph sz="half" idx="3"/>
          </p:nvPr>
        </p:nvPicPr>
        <p:blipFill>
          <a:blip r:embed="rId2"/>
          <a:stretch>
            <a:fillRect/>
          </a:stretch>
        </p:blipFill>
        <p:spPr>
          <a:xfrm>
            <a:off x="5257800" y="1676400"/>
            <a:ext cx="6720205" cy="3330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228600" y="76200"/>
            <a:ext cx="6488430" cy="4524375"/>
          </a:xfrm>
          <a:prstGeom prst="rect">
            <a:avLst/>
          </a:prstGeom>
        </p:spPr>
      </p:pic>
      <p:pic>
        <p:nvPicPr>
          <p:cNvPr id="7" name="Content Placeholder 6"/>
          <p:cNvPicPr>
            <a:picLocks noChangeAspect="1"/>
          </p:cNvPicPr>
          <p:nvPr>
            <p:ph sz="half" idx="3"/>
          </p:nvPr>
        </p:nvPicPr>
        <p:blipFill>
          <a:blip r:embed="rId2"/>
          <a:stretch>
            <a:fillRect/>
          </a:stretch>
        </p:blipFill>
        <p:spPr>
          <a:xfrm>
            <a:off x="5029200" y="3276600"/>
            <a:ext cx="6999605" cy="3232785"/>
          </a:xfrm>
          <a:prstGeom prst="rect">
            <a:avLst/>
          </a:prstGeom>
        </p:spPr>
      </p:pic>
      <p:pic>
        <p:nvPicPr>
          <p:cNvPr id="100" name="Picture 99"/>
          <p:cNvPicPr/>
          <p:nvPr/>
        </p:nvPicPr>
        <p:blipFill>
          <a:blip r:embed="rId3"/>
          <a:stretch>
            <a:fillRect/>
          </a:stretch>
        </p:blipFill>
        <p:spPr>
          <a:xfrm>
            <a:off x="6477000" y="762000"/>
            <a:ext cx="5633720" cy="219011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205" rIns="0" bIns="0" rtlCol="0">
            <a:spAutoFit/>
          </a:bodyPr>
          <a:lstStyle/>
          <a:p>
            <a:pPr marL="12700" marR="5080" indent="1360805">
              <a:lnSpc>
                <a:spcPts val="6480"/>
              </a:lnSpc>
              <a:spcBef>
                <a:spcPts val="915"/>
              </a:spcBef>
            </a:pPr>
            <a:r>
              <a:rPr spc="-60" dirty="0"/>
              <a:t>Week</a:t>
            </a:r>
            <a:r>
              <a:rPr spc="-5" dirty="0"/>
              <a:t> </a:t>
            </a:r>
            <a:r>
              <a:rPr dirty="0"/>
              <a:t>5 </a:t>
            </a:r>
            <a:r>
              <a:rPr spc="5" dirty="0"/>
              <a:t> </a:t>
            </a:r>
            <a:r>
              <a:rPr spc="-65" dirty="0"/>
              <a:t>Project</a:t>
            </a:r>
            <a:r>
              <a:rPr spc="-135" dirty="0"/>
              <a:t> </a:t>
            </a:r>
            <a:r>
              <a:rPr spc="-45" dirty="0"/>
              <a:t>Schedule</a:t>
            </a:r>
            <a:endParaRPr spc="-4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14400" y="781049"/>
            <a:ext cx="11277600" cy="60324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5435" y="457199"/>
            <a:ext cx="11791950" cy="64007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762000" y="685800"/>
            <a:ext cx="10852150" cy="5795010"/>
          </a:xfrm>
        </p:spPr>
        <p:txBody>
          <a:bodyPr>
            <a:noAutofit/>
          </a:bodyPr>
          <a:p>
            <a:r>
              <a:rPr lang="en-US" sz="2000"/>
              <a:t>Other Topics that were covered but not mentioned in Slides are:</a:t>
            </a:r>
            <a:endParaRPr lang="en-US" sz="2000"/>
          </a:p>
          <a:p>
            <a:r>
              <a:rPr lang="en-US" sz="2000"/>
              <a:t>Precedence Diagramming method</a:t>
            </a:r>
            <a:endParaRPr lang="en-US" sz="2000"/>
          </a:p>
          <a:p>
            <a:r>
              <a:rPr lang="en-US" sz="2000"/>
              <a:t>Schedule Estimation techniques like Planning Poker, Wideband Delphi, Three point estimation, Bottom Up estimates, Gantt chart etc.</a:t>
            </a:r>
            <a:endParaRPr lang="en-US" sz="2000"/>
          </a:p>
          <a:p>
            <a:endParaRPr lang="en-US" sz="2000"/>
          </a:p>
          <a:p>
            <a:endParaRPr lang="en-US" sz="2000"/>
          </a:p>
          <a:p>
            <a:r>
              <a:rPr lang="en-US" sz="2000">
                <a:hlinkClick r:id="rId1" action="ppaction://hlinkfile"/>
              </a:rPr>
              <a:t>https://asana.com/resources/project-estimation</a:t>
            </a: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153035"/>
            <a:ext cx="5278120" cy="627380"/>
          </a:xfrm>
        </p:spPr>
        <p:txBody>
          <a:bodyPr>
            <a:noAutofit/>
          </a:bodyPr>
          <a:p>
            <a:r>
              <a:rPr lang="en-US" sz="3000" b="1"/>
              <a:t>Precedence Diagramming</a:t>
            </a:r>
            <a:endParaRPr lang="en-US" sz="3000" b="1"/>
          </a:p>
        </p:txBody>
      </p:sp>
      <p:pic>
        <p:nvPicPr>
          <p:cNvPr id="5" name="Content Placeholder 4"/>
          <p:cNvPicPr>
            <a:picLocks noChangeAspect="1"/>
          </p:cNvPicPr>
          <p:nvPr>
            <p:ph sz="half" idx="2"/>
          </p:nvPr>
        </p:nvPicPr>
        <p:blipFill>
          <a:blip r:embed="rId1"/>
          <a:stretch>
            <a:fillRect/>
          </a:stretch>
        </p:blipFill>
        <p:spPr>
          <a:xfrm>
            <a:off x="457200" y="654685"/>
            <a:ext cx="4980305" cy="2678430"/>
          </a:xfrm>
          <a:prstGeom prst="rect">
            <a:avLst/>
          </a:prstGeom>
        </p:spPr>
      </p:pic>
      <p:pic>
        <p:nvPicPr>
          <p:cNvPr id="7" name="Content Placeholder 6"/>
          <p:cNvPicPr>
            <a:picLocks noChangeAspect="1"/>
          </p:cNvPicPr>
          <p:nvPr>
            <p:ph sz="half" idx="3"/>
          </p:nvPr>
        </p:nvPicPr>
        <p:blipFill>
          <a:blip r:embed="rId2"/>
          <a:stretch>
            <a:fillRect/>
          </a:stretch>
        </p:blipFill>
        <p:spPr>
          <a:xfrm>
            <a:off x="6029960" y="229235"/>
            <a:ext cx="5475605" cy="3149600"/>
          </a:xfrm>
          <a:prstGeom prst="rect">
            <a:avLst/>
          </a:prstGeom>
        </p:spPr>
      </p:pic>
      <p:pic>
        <p:nvPicPr>
          <p:cNvPr id="8" name="Picture 7"/>
          <p:cNvPicPr>
            <a:picLocks noChangeAspect="1"/>
          </p:cNvPicPr>
          <p:nvPr/>
        </p:nvPicPr>
        <p:blipFill>
          <a:blip r:embed="rId3"/>
          <a:stretch>
            <a:fillRect/>
          </a:stretch>
        </p:blipFill>
        <p:spPr>
          <a:xfrm>
            <a:off x="76200" y="3582035"/>
            <a:ext cx="4386580" cy="2642235"/>
          </a:xfrm>
          <a:prstGeom prst="rect">
            <a:avLst/>
          </a:prstGeom>
        </p:spPr>
      </p:pic>
      <p:pic>
        <p:nvPicPr>
          <p:cNvPr id="9" name="Picture 8"/>
          <p:cNvPicPr>
            <a:picLocks noChangeAspect="1"/>
          </p:cNvPicPr>
          <p:nvPr/>
        </p:nvPicPr>
        <p:blipFill>
          <a:blip r:embed="rId4"/>
          <a:stretch>
            <a:fillRect/>
          </a:stretch>
        </p:blipFill>
        <p:spPr>
          <a:xfrm>
            <a:off x="4648200" y="3810635"/>
            <a:ext cx="7463155" cy="25228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51435" y="105410"/>
            <a:ext cx="11978640" cy="6550025"/>
          </a:xfrm>
        </p:spPr>
        <p:txBody>
          <a:bodyPr>
            <a:noAutofit/>
          </a:bodyPr>
          <a:p>
            <a:r>
              <a:rPr lang="en-US" sz="1500" b="1">
                <a:highlight>
                  <a:srgbClr val="FFFF00"/>
                </a:highlight>
                <a:latin typeface="Calibri" panose="020F0502020204030204" charset="0"/>
                <a:cs typeface="Calibri" panose="020F0502020204030204" charset="0"/>
              </a:rPr>
              <a:t>Planning poker</a:t>
            </a:r>
            <a:r>
              <a:rPr lang="en-US" sz="1500" b="1">
                <a:latin typeface="Calibri" panose="020F0502020204030204" charset="0"/>
                <a:cs typeface="Calibri" panose="020F0502020204030204" charset="0"/>
              </a:rPr>
              <a:t> is a consensus-based technique for estimating the effort required to complete a task or user story. It is often used by agile teams, but it can be used by any team that needs to estimate effort.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played by a group of people, typically the team members who will be working on the task or user story being estimated. Each person has a deck of planning poker cards. The cards have different values, such as 0, 1, 2, 3, 5, 8, 13, 20, 40, and 100. These values represent the relative effort required to complete a task, with higher values representing more effort.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To play planning poker, the team first discusses the task or user story being estimated. The product owner or scrum master may provide additional information or answer questions from the team. Once the team has a good understanding of the task, each person selects a planning poker card and places it face down on the table. When everyone is ready, the cards are revealed.</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If everyone selected the same card, then that is the team's estimate for the task. However, if there is disagreement, the team discusses their estimates and tries to come to a consensus. The team may ask clarifying questions or discuss different approaches to the task. Once the team has reached a consensus, they select a new planning poker card and repeat the process.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a useful technique for estimating effort because it helps to reduce bias and promote discussion among team members. The anonymity of the cards allows team members to feel comfortable sharing their honest estimates, even if they differ from the estimates of other team members. The discussion that takes place during planning poker helps the team to develop a better understanding of the task and to identify any potential risks or challenges.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Here are some of the benefits of using planning poker in project management:</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to improve the accuracy of effort estimates.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to reduce bias and promote discussion among team members.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helps the team to develop a better understanding of the task and to identify any potential risks or challenges.</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is a fun and engaging way to estimate effort.</a:t>
            </a:r>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Planning poker is a valuable tool for project managers and teams of all sizes. It can help to improve the planning and execution of projects, and it can lead to better outcomes for stakeholders.</a:t>
            </a:r>
            <a:endParaRPr lang="en-US" sz="1500" b="1">
              <a:latin typeface="Calibri" panose="020F0502020204030204" charset="0"/>
              <a:cs typeface="Calibri" panose="020F0502020204030204" charset="0"/>
            </a:endParaRPr>
          </a:p>
        </p:txBody>
      </p:sp>
      <p:pic>
        <p:nvPicPr>
          <p:cNvPr id="100" name="Picture 99"/>
          <p:cNvPicPr/>
          <p:nvPr/>
        </p:nvPicPr>
        <p:blipFill>
          <a:blip/>
          <a:stretch>
            <a:fillRect/>
          </a:stretch>
        </p:blipFill>
        <p:spPr>
          <a:xfrm>
            <a:off x="5905500" y="3238500"/>
            <a:ext cx="381000" cy="3810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a:picLocks noChangeAspect="1"/>
          </p:cNvPicPr>
          <p:nvPr>
            <p:ph sz="half" idx="2"/>
          </p:nvPr>
        </p:nvPicPr>
        <p:blipFill>
          <a:blip r:embed="rId1"/>
          <a:stretch>
            <a:fillRect/>
          </a:stretch>
        </p:blipFill>
        <p:spPr>
          <a:xfrm>
            <a:off x="2591435" y="762635"/>
            <a:ext cx="5562600" cy="50272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3"/>
          </p:nvPr>
        </p:nvSpPr>
        <p:spPr>
          <a:xfrm>
            <a:off x="609600" y="304800"/>
            <a:ext cx="10932160" cy="2917825"/>
          </a:xfrm>
        </p:spPr>
        <p:txBody>
          <a:bodyPr>
            <a:noAutofit/>
          </a:bodyPr>
          <a:p>
            <a:r>
              <a:rPr lang="en-US" sz="1500" b="1">
                <a:highlight>
                  <a:srgbClr val="FFFF00"/>
                </a:highlight>
                <a:latin typeface="Calibri" panose="020F0502020204030204" charset="0"/>
                <a:cs typeface="Calibri" panose="020F0502020204030204" charset="0"/>
              </a:rPr>
              <a:t>Delphi Method</a:t>
            </a:r>
            <a:r>
              <a:rPr lang="en-US" sz="1500" b="1">
                <a:latin typeface="Calibri" panose="020F0502020204030204" charset="0"/>
                <a:cs typeface="Calibri" panose="020F0502020204030204" charset="0"/>
              </a:rPr>
              <a:t> is a structured communication technique, originally developed as a systematic, interactive forecasting method which relies on a panel of experts. The experts answer questionnaires in two or more rounds. After each round, a facilitator provides an anonymous summary of the experts’ forecasts from the previous round with the reasons for their judgments. Experts are then encouraged to revise their earlier answers in light of the replies of other members of the panel.</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It is believed that during this process the range of answers will decrease and the group will converge towards the "correct" answer. Finally, the process is stopped after a predefined stop criterion (e.g. number of rounds, achievement of consensus, and stability of results) and the mean or median scores of the final rounds determine the results.</a:t>
            </a:r>
            <a:endParaRPr lang="en-US" sz="1500" b="1">
              <a:latin typeface="Calibri" panose="020F0502020204030204" charset="0"/>
              <a:cs typeface="Calibri" panose="020F0502020204030204" charset="0"/>
            </a:endParaRPr>
          </a:p>
          <a:p>
            <a:endParaRPr lang="en-US" sz="1500" b="1">
              <a:latin typeface="Calibri" panose="020F0502020204030204" charset="0"/>
              <a:cs typeface="Calibri" panose="020F0502020204030204" charset="0"/>
            </a:endParaRPr>
          </a:p>
          <a:p>
            <a:r>
              <a:rPr lang="en-US" sz="1500" b="1">
                <a:latin typeface="Calibri" panose="020F0502020204030204" charset="0"/>
                <a:cs typeface="Calibri" panose="020F0502020204030204" charset="0"/>
              </a:rPr>
              <a:t>Delphi Method was developed in the 1950-1960s at the RAND Corporation.</a:t>
            </a:r>
            <a:endParaRPr lang="en-US" sz="1500" b="1">
              <a:latin typeface="Calibri" panose="020F0502020204030204" charset="0"/>
              <a:cs typeface="Calibri" panose="020F0502020204030204" charset="0"/>
            </a:endParaRPr>
          </a:p>
        </p:txBody>
      </p:sp>
      <p:pic>
        <p:nvPicPr>
          <p:cNvPr id="102" name="Picture 101"/>
          <p:cNvPicPr/>
          <p:nvPr/>
        </p:nvPicPr>
        <p:blipFill>
          <a:blip/>
          <a:stretch>
            <a:fillRect/>
          </a:stretch>
        </p:blipFill>
        <p:spPr>
          <a:xfrm>
            <a:off x="5905500" y="3238500"/>
            <a:ext cx="381000" cy="381000"/>
          </a:xfrm>
          <a:prstGeom prst="rect">
            <a:avLst/>
          </a:prstGeom>
          <a:noFill/>
          <a:ln w="9525">
            <a:noFill/>
          </a:ln>
        </p:spPr>
      </p:pic>
      <p:pic>
        <p:nvPicPr>
          <p:cNvPr id="103" name="Content Placeholder 102"/>
          <p:cNvPicPr>
            <a:picLocks noChangeAspect="1"/>
          </p:cNvPicPr>
          <p:nvPr>
            <p:ph sz="half" idx="2"/>
          </p:nvPr>
        </p:nvPicPr>
        <p:blipFill>
          <a:blip r:embed="rId1"/>
          <a:stretch>
            <a:fillRect/>
          </a:stretch>
        </p:blipFill>
        <p:spPr>
          <a:xfrm>
            <a:off x="3302635" y="3124835"/>
            <a:ext cx="5586730" cy="311721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1524000" y="838835"/>
            <a:ext cx="9274175" cy="506603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304800" y="153035"/>
            <a:ext cx="5278120" cy="627380"/>
          </a:xfrm>
          <a:prstGeom prst="rect">
            <a:avLst/>
          </a:prstGeom>
        </p:spPr>
        <p:txBody>
          <a:bodyPr wrap="square" lIns="0" tIns="0" rIns="0" bIns="0">
            <a:noAutofit/>
          </a:bodyPr>
          <a:lstStyle>
            <a:lvl1pPr>
              <a:defRPr sz="6000" b="0" i="0">
                <a:solidFill>
                  <a:schemeClr val="tx1"/>
                </a:solidFill>
                <a:latin typeface="Calibri Light" panose="020F0302020204030204"/>
                <a:ea typeface="+mj-ea"/>
                <a:cs typeface="Calibri Light" panose="020F0302020204030204"/>
              </a:defRPr>
            </a:lvl1pPr>
          </a:lstStyle>
          <a:p>
            <a:r>
              <a:rPr lang="en-US" sz="3000" b="1"/>
              <a:t>Three point estimation</a:t>
            </a:r>
            <a:endParaRPr lang="en-US" sz="3000" b="1"/>
          </a:p>
        </p:txBody>
      </p:sp>
      <p:pic>
        <p:nvPicPr>
          <p:cNvPr id="5" name="Content Placeholder 4"/>
          <p:cNvPicPr>
            <a:picLocks noChangeAspect="1"/>
          </p:cNvPicPr>
          <p:nvPr>
            <p:ph sz="half" idx="2"/>
          </p:nvPr>
        </p:nvPicPr>
        <p:blipFill>
          <a:blip r:embed="rId1"/>
          <a:stretch>
            <a:fillRect/>
          </a:stretch>
        </p:blipFill>
        <p:spPr>
          <a:xfrm>
            <a:off x="381000" y="631825"/>
            <a:ext cx="5845175" cy="2889250"/>
          </a:xfrm>
          <a:prstGeom prst="rect">
            <a:avLst/>
          </a:prstGeom>
        </p:spPr>
      </p:pic>
      <p:pic>
        <p:nvPicPr>
          <p:cNvPr id="8" name="Picture 7"/>
          <p:cNvPicPr>
            <a:picLocks noChangeAspect="1"/>
          </p:cNvPicPr>
          <p:nvPr/>
        </p:nvPicPr>
        <p:blipFill>
          <a:blip r:embed="rId2"/>
          <a:stretch>
            <a:fillRect/>
          </a:stretch>
        </p:blipFill>
        <p:spPr>
          <a:xfrm>
            <a:off x="6181725" y="2597150"/>
            <a:ext cx="5863590" cy="39173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4800" y="153035"/>
            <a:ext cx="5278120" cy="627380"/>
          </a:xfrm>
        </p:spPr>
        <p:txBody>
          <a:bodyPr>
            <a:noAutofit/>
          </a:bodyPr>
          <a:p>
            <a:r>
              <a:rPr lang="en-US" sz="3000" b="1"/>
              <a:t>Bottom Up Approach</a:t>
            </a:r>
            <a:endParaRPr lang="en-US" sz="3000" b="1"/>
          </a:p>
        </p:txBody>
      </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101" name="Picture 100"/>
          <p:cNvPicPr/>
          <p:nvPr/>
        </p:nvPicPr>
        <p:blipFill>
          <a:blip r:embed="rId1"/>
          <a:stretch>
            <a:fillRect/>
          </a:stretch>
        </p:blipFill>
        <p:spPr>
          <a:xfrm>
            <a:off x="762635" y="1067435"/>
            <a:ext cx="10549890" cy="507746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54000" y="253999"/>
            <a:ext cx="11938000" cy="655319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tretch>
            <a:fillRect/>
          </a:stretch>
        </p:blipFill>
        <p:spPr>
          <a:xfrm>
            <a:off x="1524000" y="307340"/>
            <a:ext cx="8606790" cy="61823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2045970" y="838200"/>
            <a:ext cx="8100695" cy="53225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sp>
        <p:nvSpPr>
          <p:cNvPr id="6" name="Text Box 5"/>
          <p:cNvSpPr txBox="1"/>
          <p:nvPr/>
        </p:nvSpPr>
        <p:spPr>
          <a:xfrm>
            <a:off x="457835" y="305435"/>
            <a:ext cx="10765155" cy="431165"/>
          </a:xfrm>
          <a:prstGeom prst="rect">
            <a:avLst/>
          </a:prstGeom>
          <a:noFill/>
        </p:spPr>
        <p:txBody>
          <a:bodyPr wrap="square" rtlCol="0">
            <a:noAutofit/>
          </a:bodyPr>
          <a:p>
            <a:r>
              <a:rPr lang="en-US" b="1"/>
              <a:t>GANTT CHART</a:t>
            </a:r>
            <a:r>
              <a:rPr lang="en-US"/>
              <a:t> </a:t>
            </a:r>
            <a:r>
              <a:rPr lang="en-US">
                <a:hlinkClick r:id="rId1" action="ppaction://hlinkfile"/>
              </a:rPr>
              <a:t>https://blog.ganttpro.com/en/project-and-task-dependency-types-with-gantt-chart/</a:t>
            </a:r>
            <a:endParaRPr lang="en-US"/>
          </a:p>
        </p:txBody>
      </p:sp>
      <p:pic>
        <p:nvPicPr>
          <p:cNvPr id="102" name="Content Placeholder 101"/>
          <p:cNvPicPr>
            <a:picLocks noChangeAspect="1"/>
          </p:cNvPicPr>
          <p:nvPr>
            <p:ph sz="half" idx="2"/>
          </p:nvPr>
        </p:nvPicPr>
        <p:blipFill>
          <a:blip r:embed="rId2"/>
          <a:stretch>
            <a:fillRect/>
          </a:stretch>
        </p:blipFill>
        <p:spPr>
          <a:xfrm>
            <a:off x="381635" y="879475"/>
            <a:ext cx="11292840" cy="509968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05435" y="153035"/>
            <a:ext cx="11769090" cy="6530340"/>
          </a:xfrm>
        </p:spPr>
        <p:txBody>
          <a:bodyPr>
            <a:noAutofit/>
          </a:bodyPr>
          <a:p>
            <a:r>
              <a:rPr lang="en-US" sz="1600" b="1">
                <a:hlinkClick r:id="rId1" action="ppaction://hlinkfile"/>
              </a:rPr>
              <a:t> https://rebelsguidetopm.com/the-12-principles-of-project-management/</a:t>
            </a:r>
            <a:endParaRPr lang="en-US" sz="1600" b="1"/>
          </a:p>
          <a:p>
            <a:endParaRPr lang="en-US" sz="1600" b="1"/>
          </a:p>
          <a:p>
            <a:r>
              <a:rPr lang="en-US" sz="1600" b="1"/>
              <a:t>1. *Be a diligent, respectful, and caring steward (see Section 3.1):*</a:t>
            </a:r>
            <a:endParaRPr lang="en-US" sz="1600" b="1"/>
          </a:p>
          <a:p>
            <a:r>
              <a:rPr lang="en-US" sz="1600" b="1"/>
              <a:t>   - Explanation: This principle emphasizes responsible and ethical management of resources, showing respect and care for all stakeholders.</a:t>
            </a:r>
            <a:endParaRPr lang="en-US" sz="1600" b="1"/>
          </a:p>
          <a:p>
            <a:r>
              <a:rPr lang="en-US" sz="1600" b="1"/>
              <a:t>   - Example: Ensuring that project decisions consider environmental impacts, and respecting privacy and security in software development.</a:t>
            </a:r>
            <a:endParaRPr lang="en-US" sz="1600" b="1"/>
          </a:p>
          <a:p>
            <a:endParaRPr lang="en-US" sz="1600" b="1"/>
          </a:p>
          <a:p>
            <a:r>
              <a:rPr lang="en-US" sz="1600" b="1"/>
              <a:t>2. *Create a collaborative project team environment (see Section 3.2):*</a:t>
            </a:r>
            <a:endParaRPr lang="en-US" sz="1600" b="1"/>
          </a:p>
          <a:p>
            <a:r>
              <a:rPr lang="en-US" sz="1600" b="1"/>
              <a:t>   - Explanation: Promote teamwork, communication, and a positive working environment to enhance productivity and creativity.</a:t>
            </a:r>
            <a:endParaRPr lang="en-US" sz="1600" b="1"/>
          </a:p>
          <a:p>
            <a:r>
              <a:rPr lang="en-US" sz="1600" b="1"/>
              <a:t>   - Example: Using agile methodologies that encourage regular team collaboration and feedback during development.</a:t>
            </a:r>
            <a:endParaRPr lang="en-US" sz="1600" b="1"/>
          </a:p>
          <a:p>
            <a:endParaRPr lang="en-US" sz="1600" b="1"/>
          </a:p>
          <a:p>
            <a:r>
              <a:rPr lang="en-US" sz="1600" b="1"/>
              <a:t>3. *Effectively engage with stakeholders (see Section 3.3):*</a:t>
            </a:r>
            <a:endParaRPr lang="en-US" sz="1600" b="1"/>
          </a:p>
          <a:p>
            <a:r>
              <a:rPr lang="en-US" sz="1600" b="1"/>
              <a:t>   - Explanation: Involve and communicate with all relevant parties to understand their needs and expectations.</a:t>
            </a:r>
            <a:endParaRPr lang="en-US" sz="1600" b="1"/>
          </a:p>
          <a:p>
            <a:r>
              <a:rPr lang="en-US" sz="1600" b="1"/>
              <a:t>   - Example: Conducting regular meetings with clients and end-users to gather feedback and refine requirements.</a:t>
            </a:r>
            <a:endParaRPr lang="en-US" sz="1600" b="1"/>
          </a:p>
          <a:p>
            <a:endParaRPr lang="en-US" sz="1600" b="1"/>
          </a:p>
          <a:p>
            <a:r>
              <a:rPr lang="en-US" sz="1600" b="1"/>
              <a:t>4. *Focus on value (see Section 3.4):*</a:t>
            </a:r>
            <a:endParaRPr lang="en-US" sz="1600" b="1"/>
          </a:p>
          <a:p>
            <a:r>
              <a:rPr lang="en-US" sz="1600" b="1"/>
              <a:t>   - Explanation: Prioritize activities and features that provide the most value to the end-users and stakeholders.</a:t>
            </a:r>
            <a:endParaRPr lang="en-US" sz="1600" b="1"/>
          </a:p>
          <a:p>
            <a:r>
              <a:rPr lang="en-US" sz="1600" b="1"/>
              <a:t>   - Example: Implementing a feature that directly addresses a critical customer need, enhancing the overall product value.</a:t>
            </a:r>
            <a:endParaRPr lang="en-US" sz="1600" b="1"/>
          </a:p>
          <a:p>
            <a:endParaRPr lang="en-US" sz="1600" b="1"/>
          </a:p>
          <a:p>
            <a:r>
              <a:rPr lang="en-US" sz="1600" b="1"/>
              <a:t>5. *Recognize, evaluate, and respond to system interactions (see Section 3.5):*</a:t>
            </a:r>
            <a:endParaRPr lang="en-US" sz="1600" b="1"/>
          </a:p>
          <a:p>
            <a:r>
              <a:rPr lang="en-US" sz="1600" b="1"/>
              <a:t>   - Explanation: Understand and manage the dependencies and interactions within the system.</a:t>
            </a:r>
            <a:endParaRPr lang="en-US" sz="1600" b="1"/>
          </a:p>
          <a:p>
            <a:r>
              <a:rPr lang="en-US" sz="1600" b="1"/>
              <a:t>   - Example: Identifying potential conflicts between software modules and resolving them proactively.</a:t>
            </a:r>
            <a:endParaRPr lang="en-US" sz="1600" b="1"/>
          </a:p>
          <a:p>
            <a:endParaRPr lang="en-US" sz="1600" b="1"/>
          </a:p>
          <a:p>
            <a:r>
              <a:rPr lang="en-US" sz="1600" b="1"/>
              <a:t>6. *Demonstrate leadership behaviors (see Section 3.6):*</a:t>
            </a:r>
            <a:endParaRPr lang="en-US" sz="1600" b="1"/>
          </a:p>
          <a:p>
            <a:r>
              <a:rPr lang="en-US" sz="1600" b="1"/>
              <a:t>   - Explanation: Exhibit qualities like decisiveness, accountability, and inspiration to guide the project effectively.</a:t>
            </a:r>
            <a:endParaRPr lang="en-US" sz="1600" b="1"/>
          </a:p>
          <a:p>
            <a:r>
              <a:rPr lang="en-US" sz="1600" b="1"/>
              <a:t>   - Example: A project manager taking responsibility for project outcomes and motivating the team through challenges.</a:t>
            </a:r>
            <a:endParaRPr lang="en-US" sz="1600" b="1"/>
          </a:p>
          <a:p>
            <a:r>
              <a:rPr lang="en-US" sz="1600" b="1"/>
              <a:t>try standards and user expectations.</a:t>
            </a:r>
            <a:endParaRPr lang="en-US" sz="16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4"/>
          </p:nvPr>
        </p:nvSpPr>
        <p:spPr>
          <a:xfrm>
            <a:off x="305435" y="229235"/>
            <a:ext cx="11601450" cy="6339205"/>
          </a:xfrm>
        </p:spPr>
        <p:txBody>
          <a:bodyPr>
            <a:noAutofit/>
          </a:bodyPr>
          <a:p>
            <a:endParaRPr lang="en-US" sz="1600" b="1"/>
          </a:p>
          <a:p>
            <a:r>
              <a:rPr lang="en-US" sz="1600" b="1">
                <a:sym typeface="+mn-ea"/>
              </a:rPr>
              <a:t>7. *Tailor based on context (see Section 3.7):*</a:t>
            </a:r>
            <a:endParaRPr lang="en-US" sz="1600" b="1"/>
          </a:p>
          <a:p>
            <a:r>
              <a:rPr lang="en-US" sz="1600" b="1">
                <a:sym typeface="+mn-ea"/>
              </a:rPr>
              <a:t>   - Explanation: Adapt methodologies and processes according to the specific needs and characteristics of the project.</a:t>
            </a:r>
            <a:endParaRPr lang="en-US" sz="1600" b="1"/>
          </a:p>
          <a:p>
            <a:r>
              <a:rPr lang="en-US" sz="1600" b="1">
                <a:sym typeface="+mn-ea"/>
              </a:rPr>
              <a:t>   - Example: Choosing between Agile or Waterfall based on project requirements and constraints.</a:t>
            </a:r>
            <a:endParaRPr lang="en-US" sz="1600" b="1"/>
          </a:p>
          <a:p>
            <a:endParaRPr lang="en-US" sz="1600" b="1"/>
          </a:p>
          <a:p>
            <a:r>
              <a:rPr lang="en-US" sz="1600" b="1">
                <a:sym typeface="+mn-ea"/>
              </a:rPr>
              <a:t>8. *Build quality into processes and deliverables (see Section 3.8):*</a:t>
            </a:r>
            <a:endParaRPr lang="en-US" sz="1600" b="1"/>
          </a:p>
          <a:p>
            <a:r>
              <a:rPr lang="en-US" sz="1600" b="1">
                <a:sym typeface="+mn-ea"/>
              </a:rPr>
              <a:t>   - Explanation: Focus on quality from the start, integrating it into all aspects of the development process.</a:t>
            </a:r>
            <a:endParaRPr lang="en-US" sz="1600" b="1"/>
          </a:p>
          <a:p>
            <a:r>
              <a:rPr lang="en-US" sz="1600" b="1">
                <a:sym typeface="+mn-ea"/>
              </a:rPr>
              <a:t>   - Example: Performing regular code reviews and automated testing to identify and fix issues early in the development cycle.</a:t>
            </a:r>
            <a:endParaRPr lang="en-US" sz="1600" b="1"/>
          </a:p>
          <a:p>
            <a:endParaRPr lang="en-US" sz="1600" b="1"/>
          </a:p>
          <a:p>
            <a:r>
              <a:rPr lang="en-US" sz="1600" b="1">
                <a:sym typeface="+mn-ea"/>
              </a:rPr>
              <a:t>9. *Navigate complexity (see Section 3.9):*</a:t>
            </a:r>
            <a:endParaRPr lang="en-US" sz="1600" b="1"/>
          </a:p>
          <a:p>
            <a:r>
              <a:rPr lang="en-US" sz="1600" b="1">
                <a:sym typeface="+mn-ea"/>
              </a:rPr>
              <a:t>   - Explanation: Deal effectively with the intricate nature of software development projects.</a:t>
            </a:r>
            <a:endParaRPr lang="en-US" sz="1600" b="1"/>
          </a:p>
          <a:p>
            <a:r>
              <a:rPr lang="en-US" sz="1600" b="1">
                <a:sym typeface="+mn-ea"/>
              </a:rPr>
              <a:t>   - Example: Managing a project with multiple interdependent components and ensuring seamless integration.</a:t>
            </a:r>
            <a:endParaRPr lang="en-US" sz="1600" b="1"/>
          </a:p>
          <a:p>
            <a:endParaRPr lang="en-US" sz="1600" b="1"/>
          </a:p>
          <a:p>
            <a:r>
              <a:rPr lang="en-US" sz="1600" b="1">
                <a:sym typeface="+mn-ea"/>
              </a:rPr>
              <a:t>10. *Optimize risk responses (see Section 3.10):*</a:t>
            </a:r>
            <a:endParaRPr lang="en-US" sz="1600" b="1"/>
          </a:p>
          <a:p>
            <a:r>
              <a:rPr lang="en-US" sz="1600" b="1">
                <a:sym typeface="+mn-ea"/>
              </a:rPr>
              <a:t>    - Explanation: Identify potential risks and develop strategies to minimize or mitigate their impact.</a:t>
            </a:r>
            <a:endParaRPr lang="en-US" sz="1600" b="1"/>
          </a:p>
          <a:p>
            <a:r>
              <a:rPr lang="en-US" sz="1600" b="1">
                <a:sym typeface="+mn-ea"/>
              </a:rPr>
              <a:t>    - Example: Creating contingency plans for unexpected delays or technical challenges.</a:t>
            </a:r>
            <a:endParaRPr lang="en-US" sz="1600" b="1"/>
          </a:p>
          <a:p>
            <a:endParaRPr lang="en-US" sz="1600" b="1"/>
          </a:p>
          <a:p>
            <a:r>
              <a:rPr lang="en-US" sz="1600" b="1">
                <a:sym typeface="+mn-ea"/>
              </a:rPr>
              <a:t>11. *Embrace adaptability and resiliency (see Section 3.11):*</a:t>
            </a:r>
            <a:endParaRPr lang="en-US" sz="1600" b="1"/>
          </a:p>
          <a:p>
            <a:r>
              <a:rPr lang="en-US" sz="1600" b="1">
                <a:sym typeface="+mn-ea"/>
              </a:rPr>
              <a:t>    - Explanation: Be open to change and build systems that can withstand challenges and disruptions.</a:t>
            </a:r>
            <a:endParaRPr lang="en-US" sz="1600" b="1"/>
          </a:p>
          <a:p>
            <a:r>
              <a:rPr lang="en-US" sz="1600" b="1">
                <a:sym typeface="+mn-ea"/>
              </a:rPr>
              <a:t>    - Example: Adapting to changing user requirements without compromising the stability of the system.</a:t>
            </a:r>
            <a:endParaRPr lang="en-US" sz="1600" b="1"/>
          </a:p>
          <a:p>
            <a:endParaRPr lang="en-US" sz="1600" b="1"/>
          </a:p>
          <a:p>
            <a:r>
              <a:rPr lang="en-US" sz="1600" b="1">
                <a:sym typeface="+mn-ea"/>
              </a:rPr>
              <a:t>12. *Enable change to achieve the envisioned future state (see Section 3.12):*</a:t>
            </a:r>
            <a:endParaRPr lang="en-US" sz="1600" b="1"/>
          </a:p>
          <a:p>
            <a:r>
              <a:rPr lang="en-US" sz="1600" b="1">
                <a:sym typeface="+mn-ea"/>
              </a:rPr>
              <a:t>    - Explanation: Facilitate and manage changes to reach the desired future state of the project.</a:t>
            </a:r>
            <a:endParaRPr lang="en-US" sz="1600" b="1"/>
          </a:p>
          <a:p>
            <a:r>
              <a:rPr lang="en-US" sz="1600" b="1">
                <a:sym typeface="+mn-ea"/>
              </a:rPr>
              <a:t>    - Example: Introducing new technologies or features to align with evolving indus</a:t>
            </a:r>
            <a:endParaRPr 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4800" y="313817"/>
            <a:ext cx="11887200" cy="64997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11200" y="0"/>
            <a:ext cx="11480800" cy="68579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12192000" cy="68579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12800" y="749299"/>
            <a:ext cx="11379200" cy="606424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7310</Words>
  <Application>WPS Presentation</Application>
  <PresentationFormat>On-screen Show (4:3)</PresentationFormat>
  <Paragraphs>98</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Calibri Light</vt:lpstr>
      <vt:lpstr>Calibri</vt:lpstr>
      <vt:lpstr>Microsoft YaHei</vt:lpstr>
      <vt:lpstr>Arial Unicode MS</vt:lpstr>
      <vt:lpstr>Calibri</vt:lpstr>
      <vt:lpstr>Office Theme</vt:lpstr>
      <vt:lpstr>PowerPoint 演示文稿</vt:lpstr>
      <vt:lpstr>Week 5  Project Schedule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Precedence Diagramming</vt:lpstr>
      <vt:lpstr>PowerPoint 演示文稿</vt:lpstr>
      <vt:lpstr>PowerPoint 演示文稿</vt:lpstr>
      <vt:lpstr>PowerPoint 演示文稿</vt:lpstr>
      <vt:lpstr>PowerPoint 演示文稿</vt:lpstr>
      <vt:lpstr>PowerPoint 演示文稿</vt:lpstr>
      <vt:lpstr>Bottom Up Approach</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Syed Hassan</cp:lastModifiedBy>
  <cp:revision>23</cp:revision>
  <dcterms:created xsi:type="dcterms:W3CDTF">2023-09-26T11:14:00Z</dcterms:created>
  <dcterms:modified xsi:type="dcterms:W3CDTF">2023-12-26T18:26:12Z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2022-09-24T06:00:00Z</vt:filetime>
  </property>
  <property fmtid="{D5CDD505-2E9C-101B-9397-08002B2CF9AE}" pid="3" name="Creator">
    <vt:lpwstr>Microsoft® PowerPoint® 2013</vt:lpwstr>
  </property>
  <property fmtid="{D5CDD505-2E9C-101B-9397-08002B2CF9AE}" pid="4" name="LastSaved">
    <vt:filetime>2023-09-27T06:00:00Z</vt:filetime>
  </property>
  <property fmtid="{D5CDD505-2E9C-101B-9397-08002B2CF9AE}" pid="5" name="ICV">
    <vt:lpwstr>08B9E672BDBB46E1A82AA9670A11AC06_13</vt:lpwstr>
  </property>
  <property fmtid="{D5CDD505-2E9C-101B-9397-08002B2CF9AE}" pid="6" name="KSOProductBuildVer">
    <vt:lpwstr>1033-12.2.0.13359</vt:lpwstr>
  </property>
</Properties>
</file>