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74" r:id="rId3"/>
    <p:sldId id="280" r:id="rId4"/>
    <p:sldId id="279" r:id="rId5"/>
    <p:sldId id="277" r:id="rId6"/>
    <p:sldId id="275" r:id="rId7"/>
    <p:sldId id="281" r:id="rId8"/>
    <p:sldId id="283" r:id="rId9"/>
    <p:sldId id="282" r:id="rId10"/>
    <p:sldId id="284" r:id="rId11"/>
    <p:sldId id="285" r:id="rId12"/>
    <p:sldId id="287" r:id="rId13"/>
    <p:sldId id="28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7746-32A2-B3C0-D0BC-23CF4C111DE0}" v="471" dt="2023-11-28T17:21:00.791"/>
    <p1510:client id="{13FE74B2-09B2-A842-37BC-EBCFDD21C5C2}" v="141" dt="2023-11-29T02:48:28.974"/>
    <p1510:client id="{1BA7C16A-DCBE-125C-3CAC-0BB028F67945}" v="945" dt="2023-11-29T04:28:27.396"/>
    <p1510:client id="{1D18046C-46B1-2FDC-9AF1-FDF4FAB7D700}" v="63" dt="2023-11-29T05:06:47.549"/>
    <p1510:client id="{426BC8EB-0C10-3117-E61F-950ABDAD8F20}" v="482" dt="2023-11-28T07:53:25.927"/>
    <p1510:client id="{70F1C901-746D-9318-09C2-A2877DBBDAF5}" v="44" dt="2023-11-28T19:10:03.392"/>
    <p1510:client id="{72D7BE3D-DFB9-4774-9BC5-5009263ABC79}" v="179" dt="2023-11-26T11:06:12.564"/>
    <p1510:client id="{DB7BB48A-15C8-901C-3CED-1E2C2072F6C5}" v="601" dt="2023-11-28T09:59:17.471"/>
    <p1510:client id="{EE68958B-3A6B-EAB5-B209-BB6639027E6D}" v="2" dt="2023-11-28T05:09:5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7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1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IiQ-fjvwI&amp;ab_channel=HappySpacepal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using a tablet&#10;&#10;Description automatically generated">
            <a:extLst>
              <a:ext uri="{FF2B5EF4-FFF2-40B4-BE49-F238E27FC236}">
                <a16:creationId xmlns:a16="http://schemas.microsoft.com/office/drawing/2014/main" id="{413BA328-C0F3-FAF2-34B5-D7973500A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82" r="9091"/>
          <a:stretch/>
        </p:blipFill>
        <p:spPr>
          <a:xfrm>
            <a:off x="5112794" y="12300"/>
            <a:ext cx="9352916" cy="6857990"/>
          </a:xfrm>
          <a:prstGeom prst="rect">
            <a:avLst/>
          </a:prstGeom>
        </p:spPr>
      </p:pic>
      <p:sp>
        <p:nvSpPr>
          <p:cNvPr id="83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>
                <a:solidFill>
                  <a:schemeClr val="bg1"/>
                </a:solidFill>
              </a:rPr>
              <a:t>Software Testing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Bootcamp</a:t>
            </a:r>
            <a:br>
              <a:rPr lang="en-US" sz="5400">
                <a:solidFill>
                  <a:schemeClr val="bg1"/>
                </a:solidFill>
              </a:rPr>
            </a:b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FAST NUCES</a:t>
            </a:r>
          </a:p>
          <a:p>
            <a:pPr algn="l"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Kind of Automation Testing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/>
              <a:t>Web</a:t>
            </a:r>
          </a:p>
          <a:p>
            <a:pPr lvl="1">
              <a:lnSpc>
                <a:spcPct val="90000"/>
              </a:lnSpc>
            </a:pPr>
            <a:r>
              <a:rPr lang="en-US"/>
              <a:t>Mobile</a:t>
            </a:r>
          </a:p>
          <a:p>
            <a:pPr lvl="1">
              <a:lnSpc>
                <a:spcPct val="90000"/>
              </a:lnSpc>
            </a:pPr>
            <a:r>
              <a:rPr lang="en-US"/>
              <a:t>API</a:t>
            </a:r>
          </a:p>
          <a:p>
            <a:pPr lvl="1">
              <a:lnSpc>
                <a:spcPct val="90000"/>
              </a:lnSpc>
            </a:pPr>
            <a:r>
              <a:rPr lang="en-US"/>
              <a:t>E2E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Popular tools for QA Functional Automation</a:t>
            </a:r>
            <a:r>
              <a:rPr lang="en-US"/>
              <a:t>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9A65-0A90-59AF-E638-586CE5126F0A}"/>
              </a:ext>
            </a:extLst>
          </p:cNvPr>
          <p:cNvSpPr txBox="1"/>
          <p:nvPr/>
        </p:nvSpPr>
        <p:spPr>
          <a:xfrm>
            <a:off x="5008880" y="2113280"/>
            <a:ext cx="2743200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cs typeface="Arial"/>
              </a:rPr>
              <a:t>​</a:t>
            </a:r>
            <a:r>
              <a:rPr lang="en-US" sz="2000">
                <a:ea typeface="+mn-lt"/>
                <a:cs typeface="+mn-lt"/>
              </a:rPr>
              <a:t>Selenium</a:t>
            </a:r>
            <a:endParaRPr lang="en-US" sz="2000"/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Appium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Playwright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err="1"/>
              <a:t>TestCafe</a:t>
            </a:r>
            <a:endParaRPr lang="en-US" sz="2000"/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Cypress (etc.)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pic>
        <p:nvPicPr>
          <p:cNvPr id="5" name="Picture 4" descr="File:Selenium logo.svg - Wikipedia">
            <a:extLst>
              <a:ext uri="{FF2B5EF4-FFF2-40B4-BE49-F238E27FC236}">
                <a16:creationId xmlns:a16="http://schemas.microsoft.com/office/drawing/2014/main" id="{3D6562B9-FF4A-7B21-2423-06F0DB68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756801"/>
            <a:ext cx="2743199" cy="670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98572-57B3-E033-EC5F-CCE59D89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0" y="1160780"/>
            <a:ext cx="1534160" cy="1524000"/>
          </a:xfrm>
          <a:prstGeom prst="rect">
            <a:avLst/>
          </a:prstGeom>
        </p:spPr>
      </p:pic>
      <p:pic>
        <p:nvPicPr>
          <p:cNvPr id="17" name="Picture 16" descr="A red and green masks&#10;&#10;Description automatically generated">
            <a:extLst>
              <a:ext uri="{FF2B5EF4-FFF2-40B4-BE49-F238E27FC236}">
                <a16:creationId xmlns:a16="http://schemas.microsoft.com/office/drawing/2014/main" id="{28569895-0CBA-CEBB-04DD-6557385A7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977" y="2596197"/>
            <a:ext cx="1492885" cy="1492885"/>
          </a:xfrm>
          <a:prstGeom prst="rect">
            <a:avLst/>
          </a:prstGeom>
        </p:spPr>
      </p:pic>
      <p:pic>
        <p:nvPicPr>
          <p:cNvPr id="19" name="Picture 18" descr="TestCafe Logo PNG Vector (SVG) Free Download">
            <a:extLst>
              <a:ext uri="{FF2B5EF4-FFF2-40B4-BE49-F238E27FC236}">
                <a16:creationId xmlns:a16="http://schemas.microsoft.com/office/drawing/2014/main" id="{67B4AA33-C535-3506-8F53-C86AF9678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2160" y="4075176"/>
            <a:ext cx="1717040" cy="1115568"/>
          </a:xfrm>
          <a:prstGeom prst="rect">
            <a:avLst/>
          </a:prstGeom>
        </p:spPr>
      </p:pic>
      <p:pic>
        <p:nvPicPr>
          <p:cNvPr id="21" name="Picture 20" descr="ReactiveConf 2018">
            <a:extLst>
              <a:ext uri="{FF2B5EF4-FFF2-40B4-BE49-F238E27FC236}">
                <a16:creationId xmlns:a16="http://schemas.microsoft.com/office/drawing/2014/main" id="{2D08B23B-3B05-E3C1-3F61-163F8336D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040" y="5419662"/>
            <a:ext cx="2346959" cy="6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0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Popular tools for QA Non-Functional Automation</a:t>
            </a:r>
            <a:r>
              <a:rPr lang="en-US"/>
              <a:t>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9A65-0A90-59AF-E638-586CE5126F0A}"/>
              </a:ext>
            </a:extLst>
          </p:cNvPr>
          <p:cNvSpPr txBox="1"/>
          <p:nvPr/>
        </p:nvSpPr>
        <p:spPr>
          <a:xfrm>
            <a:off x="5008880" y="1483360"/>
            <a:ext cx="397256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>
                <a:cs typeface="Arial"/>
              </a:rPr>
              <a:t>​ </a:t>
            </a:r>
            <a:r>
              <a:rPr lang="en-US"/>
              <a:t> Load Testing </a:t>
            </a:r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/>
              <a:t>    Apache JMeter</a:t>
            </a:r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 Gatling</a:t>
            </a:r>
            <a:endParaRPr lang="en-US"/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 LoadRunner</a:t>
            </a:r>
            <a:endParaRPr lang="en-US"/>
          </a:p>
          <a:p>
            <a:pPr marL="457200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Performance Monitoring</a:t>
            </a:r>
            <a:endParaRPr lang="en-US"/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New Relic</a:t>
            </a:r>
            <a:endParaRPr lang="en-US"/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AppDynamics</a:t>
            </a:r>
            <a:endParaRPr lang="en-US"/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Dynatrace</a:t>
            </a:r>
            <a:endParaRPr lang="en-US"/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endParaRPr lang="en-US"/>
          </a:p>
          <a:p>
            <a:pPr marL="457200" defTabSz="457200"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Security Testing</a:t>
            </a:r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 OWASP ZAP (Zed Attack Proxy)</a:t>
            </a:r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 Burp Suite</a:t>
            </a:r>
          </a:p>
          <a:p>
            <a:pPr marL="914400" lvl="1" defTabSz="457200"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Nessus</a:t>
            </a:r>
          </a:p>
          <a:p>
            <a:pPr marL="914400" lvl="1" defTabSz="457200">
              <a:buClr>
                <a:srgbClr val="1287C3"/>
              </a:buClr>
              <a:buSzPct val="145000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File:Apache JMeter.png - Wikimedia Commons">
            <a:extLst>
              <a:ext uri="{FF2B5EF4-FFF2-40B4-BE49-F238E27FC236}">
                <a16:creationId xmlns:a16="http://schemas.microsoft.com/office/drawing/2014/main" id="{6D697FC1-10BE-1638-7AFB-799F8A36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1" y="748145"/>
            <a:ext cx="1777997" cy="606830"/>
          </a:xfrm>
          <a:prstGeom prst="rect">
            <a:avLst/>
          </a:prstGeom>
        </p:spPr>
      </p:pic>
      <p:pic>
        <p:nvPicPr>
          <p:cNvPr id="9" name="Graphic 8" descr="Gatling logo vector">
            <a:extLst>
              <a:ext uri="{FF2B5EF4-FFF2-40B4-BE49-F238E27FC236}">
                <a16:creationId xmlns:a16="http://schemas.microsoft.com/office/drawing/2014/main" id="{41357136-6F61-0A97-3607-B2C09EA82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9280" y="1351402"/>
            <a:ext cx="1960879" cy="365516"/>
          </a:xfrm>
          <a:prstGeom prst="rect">
            <a:avLst/>
          </a:prstGeom>
        </p:spPr>
      </p:pic>
      <p:pic>
        <p:nvPicPr>
          <p:cNvPr id="23" name="Picture 22" descr="Performance Testing with LoadRunner - The Bright Academy">
            <a:extLst>
              <a:ext uri="{FF2B5EF4-FFF2-40B4-BE49-F238E27FC236}">
                <a16:creationId xmlns:a16="http://schemas.microsoft.com/office/drawing/2014/main" id="{568FFE2A-DDEA-F4EB-D159-39B82EFC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760" y="1780309"/>
            <a:ext cx="1168399" cy="625301"/>
          </a:xfrm>
          <a:prstGeom prst="rect">
            <a:avLst/>
          </a:prstGeom>
        </p:spPr>
      </p:pic>
      <p:pic>
        <p:nvPicPr>
          <p:cNvPr id="24" name="Picture 23" descr="Media Assets | New Relic">
            <a:extLst>
              <a:ext uri="{FF2B5EF4-FFF2-40B4-BE49-F238E27FC236}">
                <a16:creationId xmlns:a16="http://schemas.microsoft.com/office/drawing/2014/main" id="{1924D194-00C7-F63D-533C-F8226EE78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512508"/>
            <a:ext cx="1686560" cy="329304"/>
          </a:xfrm>
          <a:prstGeom prst="rect">
            <a:avLst/>
          </a:prstGeom>
        </p:spPr>
      </p:pic>
      <p:pic>
        <p:nvPicPr>
          <p:cNvPr id="25" name="Picture 24" descr="Appdynamics Logo PNG Vector (EPS) Free Download">
            <a:extLst>
              <a:ext uri="{FF2B5EF4-FFF2-40B4-BE49-F238E27FC236}">
                <a16:creationId xmlns:a16="http://schemas.microsoft.com/office/drawing/2014/main" id="{E23885B3-B557-6BCE-8777-12A4A0047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4025" y="2904490"/>
            <a:ext cx="829310" cy="927100"/>
          </a:xfrm>
          <a:prstGeom prst="rect">
            <a:avLst/>
          </a:prstGeom>
        </p:spPr>
      </p:pic>
      <p:pic>
        <p:nvPicPr>
          <p:cNvPr id="26" name="Picture 25" descr="Dynatrace Vector Logo | Free Download - (.SVG + .PNG) format -  SeekVectorLogo.Com">
            <a:extLst>
              <a:ext uri="{FF2B5EF4-FFF2-40B4-BE49-F238E27FC236}">
                <a16:creationId xmlns:a16="http://schemas.microsoft.com/office/drawing/2014/main" id="{1BB1F573-CA3E-BF12-CAD5-9A511A5BE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7280" y="3897373"/>
            <a:ext cx="1452880" cy="800615"/>
          </a:xfrm>
          <a:prstGeom prst="rect">
            <a:avLst/>
          </a:prstGeom>
        </p:spPr>
      </p:pic>
      <p:pic>
        <p:nvPicPr>
          <p:cNvPr id="27" name="Picture 26" descr="OWASP Zed Attack Proxy Scan - Visual Studio Marketplace">
            <a:extLst>
              <a:ext uri="{FF2B5EF4-FFF2-40B4-BE49-F238E27FC236}">
                <a16:creationId xmlns:a16="http://schemas.microsoft.com/office/drawing/2014/main" id="{BCEE80A5-4163-E1A6-3E24-507F2D625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5157" y="4745038"/>
            <a:ext cx="659765" cy="659765"/>
          </a:xfrm>
          <a:prstGeom prst="rect">
            <a:avLst/>
          </a:prstGeom>
        </p:spPr>
      </p:pic>
      <p:pic>
        <p:nvPicPr>
          <p:cNvPr id="28" name="Picture 27" descr="File:Burpsuite.png - Wikimedia Commons">
            <a:extLst>
              <a:ext uri="{FF2B5EF4-FFF2-40B4-BE49-F238E27FC236}">
                <a16:creationId xmlns:a16="http://schemas.microsoft.com/office/drawing/2014/main" id="{B870E994-4081-9E26-D6DF-B54D20BA9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2080" y="5524877"/>
            <a:ext cx="1137920" cy="5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92" y="3151633"/>
            <a:ext cx="5951013" cy="1858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  <a:hlinkClick r:id="rId2"/>
              </a:rPr>
              <a:t>https</a:t>
            </a:r>
            <a:r>
              <a:rPr lang="en-US">
                <a:ea typeface="+mn-lt"/>
                <a:cs typeface="+mn-lt"/>
                <a:hlinkClick r:id="rId2"/>
              </a:rPr>
              <a:t>://www.</a:t>
            </a:r>
            <a:r>
              <a:rPr lang="en-US" sz="2000">
                <a:ea typeface="+mn-lt"/>
                <a:cs typeface="+mn-lt"/>
                <a:hlinkClick r:id="rId2"/>
              </a:rPr>
              <a:t>youtube.com/watch?v=U6IiQ-fjvwI&amp;ab_channel=HappySpacepalm</a:t>
            </a:r>
            <a:endParaRPr lang="en-US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26" y="1261872"/>
            <a:ext cx="3981712" cy="433425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Mastering the </a:t>
            </a:r>
            <a:br>
              <a:rPr lang="en-US" sz="3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QA Pathway</a:t>
            </a:r>
            <a:endParaRPr lang="en-US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59" y="1450687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Directions/Path of QA's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Attributes and Attitude of QA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What makes you Perfect!</a:t>
            </a:r>
            <a:endParaRPr lang="en-US"/>
          </a:p>
          <a:p>
            <a:r>
              <a:rPr lang="en-US" sz="2000"/>
              <a:t>Future of QA  |  AI, ML, Process Automation</a:t>
            </a:r>
          </a:p>
          <a:p>
            <a:r>
              <a:rPr lang="en-US" sz="2000"/>
              <a:t>How to achieve target and goals</a:t>
            </a:r>
          </a:p>
          <a:p>
            <a:r>
              <a:rPr lang="en-US" sz="2000"/>
              <a:t>Interview Guidelines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/>
              <a:buChar char="ü"/>
            </a:pP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Importance of QA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804" y="1261410"/>
            <a:ext cx="5965141" cy="4449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Testing and Quality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QA VS QC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Importance of QA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SDLC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804" y="1261410"/>
            <a:ext cx="5965141" cy="4449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SDLC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Role of QA in SDLC which means STLC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Role of QA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D6AD348F-DEB2-B5CC-C7DA-FFDB0657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015" y="662242"/>
            <a:ext cx="3563843" cy="20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5" y="1261872"/>
            <a:ext cx="3421153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Artifacts &amp; Tools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803" y="1263495"/>
            <a:ext cx="5965142" cy="4327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/>
              <a:t>STLC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Requirement grooming</a:t>
            </a:r>
            <a:endParaRPr lang="en-US"/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Planning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cases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Environment Setup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Execution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Closure</a:t>
            </a:r>
          </a:p>
          <a:p>
            <a:pPr marL="457200" lvl="1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/>
              <a:t>TOOLS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Jira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 Rail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/>
              <a:t>Testworthy</a:t>
            </a:r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0BF4595-A5FB-8649-A2C6-C8B2168D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56" y="3522231"/>
            <a:ext cx="1872343" cy="1230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64CF2-3C70-63C5-968A-4BCF0AA1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364" y="4588417"/>
            <a:ext cx="1828800" cy="342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2B4F662-5302-4635-8059-19E9C7534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3835" y="5001854"/>
            <a:ext cx="2362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Testing Types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32" y="1261410"/>
            <a:ext cx="5986913" cy="43301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Testing types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1800"/>
              <a:t>Functional</a:t>
            </a:r>
            <a:endParaRPr lang="en-US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Non-Functional</a:t>
            </a:r>
            <a:endParaRPr lang="en-US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Integration </a:t>
            </a:r>
            <a:endParaRPr lang="en-US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API testing</a:t>
            </a:r>
            <a:endParaRPr lang="en-US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DB testing</a:t>
            </a:r>
            <a:endParaRPr lang="en-US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Smoke and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Automation Testing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92" y="2653793"/>
            <a:ext cx="5951013" cy="1604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 What?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/>
              <a:t> When?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/>
              <a:t> Why ?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4400"/>
              <a:t>Benefits of Automation Testing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41F4E-2614-612C-9CF8-B96C85640688}"/>
              </a:ext>
            </a:extLst>
          </p:cNvPr>
          <p:cNvSpPr txBox="1"/>
          <p:nvPr/>
        </p:nvSpPr>
        <p:spPr>
          <a:xfrm>
            <a:off x="4941446" y="1497296"/>
            <a:ext cx="565633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Efficiency ​​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Repeatability​​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Consistency​​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Regression Testing​​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/>
              <a:t>Parallel Execution</a:t>
            </a:r>
            <a:endParaRPr lang="en-US"/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Faster Feedback 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Increased Test Coverage 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Continuous Integration/Continuous Deployment (CI/CD)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036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4400"/>
              <a:t>Challenges of Automation Testing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41F4E-2614-612C-9CF8-B96C85640688}"/>
              </a:ext>
            </a:extLst>
          </p:cNvPr>
          <p:cNvSpPr txBox="1"/>
          <p:nvPr/>
        </p:nvSpPr>
        <p:spPr>
          <a:xfrm>
            <a:off x="4927600" y="1662823"/>
            <a:ext cx="5184297" cy="39426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Initial Investment and Learning Curve</a:t>
            </a:r>
            <a:endParaRPr lang="en-US" sz="1900"/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Continuous Maintenance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 Dynamic User Interfaces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Test Data Management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 Environment Configuration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 Test Case Selection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Tool Selection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Limited Test Coverage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 Integration Challenges</a:t>
            </a:r>
          </a:p>
          <a:p>
            <a:pPr marL="2857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98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5A3A-9373-D166-1BA6-6DEF286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ea typeface="+mj-lt"/>
                <a:cs typeface="+mj-lt"/>
              </a:rPr>
              <a:t>Key Factor of Successful Testing Framework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2A6F-C45C-803E-15E7-810FBD5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32" y="120091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Collaboration of  </a:t>
            </a:r>
            <a:endParaRPr lang="en-US"/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Product owners.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Business analysts. 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Developers.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Testers and  Automation engineers.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900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Software Testing Bootcamp </vt:lpstr>
      <vt:lpstr>Importance of QA </vt:lpstr>
      <vt:lpstr>SDLC</vt:lpstr>
      <vt:lpstr>Artifacts &amp; Tools</vt:lpstr>
      <vt:lpstr>Testing Types</vt:lpstr>
      <vt:lpstr>Automation Testing</vt:lpstr>
      <vt:lpstr>Benefits of Automation Testing</vt:lpstr>
      <vt:lpstr>Challenges of Automation Testing</vt:lpstr>
      <vt:lpstr>Key Factor of Successful Testing Framework</vt:lpstr>
      <vt:lpstr>Kind of Automation Testing </vt:lpstr>
      <vt:lpstr>Popular tools for QA Functional Automation </vt:lpstr>
      <vt:lpstr>Popular tools for QA Non-Functional Automation </vt:lpstr>
      <vt:lpstr>Demo</vt:lpstr>
      <vt:lpstr>Mastering the  QA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2023-11-25T13:07:50Z</dcterms:created>
  <dcterms:modified xsi:type="dcterms:W3CDTF">2023-11-29T05:07:04Z</dcterms:modified>
</cp:coreProperties>
</file>