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6858000" cx="12192000"/>
  <p:notesSz cx="6858000" cy="9144000"/>
  <p:embeddedFontLst>
    <p:embeddedFont>
      <p:font typeface="Arial Black"/>
      <p:regular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0" roundtripDataSignature="AMtx7mio+GojEqSYth48j2Go5+dTYSX9+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E4542C6-9C4A-42A1-8D52-EE096074B631}">
  <a:tblStyle styleId="{7E4542C6-9C4A-42A1-8D52-EE096074B631}"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customschemas.google.com/relationships/presentationmetadata" Target="meta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ArialBlack-regular.fntdata"/><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a:solidFill>
                  <a:schemeClr val="dk1"/>
                </a:solidFill>
                <a:latin typeface="Calibri"/>
                <a:ea typeface="Calibri"/>
                <a:cs typeface="Calibri"/>
                <a:sym typeface="Calibri"/>
              </a:rPr>
              <a:t>The </a:t>
            </a:r>
            <a:r>
              <a:rPr b="1" i="0" lang="en-US" sz="1200">
                <a:solidFill>
                  <a:schemeClr val="dk1"/>
                </a:solidFill>
                <a:latin typeface="Calibri"/>
                <a:ea typeface="Calibri"/>
                <a:cs typeface="Calibri"/>
                <a:sym typeface="Calibri"/>
              </a:rPr>
              <a:t>level of significance </a:t>
            </a:r>
            <a:r>
              <a:rPr b="0" i="0" lang="en-US" sz="1200">
                <a:solidFill>
                  <a:schemeClr val="dk1"/>
                </a:solidFill>
                <a:latin typeface="Calibri"/>
                <a:ea typeface="Calibri"/>
                <a:cs typeface="Calibri"/>
                <a:sym typeface="Calibri"/>
              </a:rPr>
              <a:t>is the maximum probability of committing a type I error. </a:t>
            </a:r>
            <a:br>
              <a:rPr lang="en-US"/>
            </a:br>
            <a:endParaRPr/>
          </a:p>
          <a:p>
            <a:pPr indent="0" lvl="0" marL="0" rtl="0" algn="l">
              <a:spcBef>
                <a:spcPts val="0"/>
              </a:spcBef>
              <a:spcAft>
                <a:spcPts val="0"/>
              </a:spcAft>
              <a:buNone/>
            </a:pPr>
            <a:r>
              <a:t/>
            </a:r>
            <a:endParaRPr/>
          </a:p>
        </p:txBody>
      </p:sp>
      <p:sp>
        <p:nvSpPr>
          <p:cNvPr id="149" name="Google Shape;14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04310169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b04310169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b04310169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Z=-1.56, </a:t>
            </a:r>
            <a:r>
              <a:rPr b="1" lang="en-US"/>
              <a:t>Reject Ho. </a:t>
            </a:r>
            <a:r>
              <a:rPr lang="en-US"/>
              <a:t>Xbar=75 ; p-value=0.0594 </a:t>
            </a:r>
            <a:endParaRPr/>
          </a:p>
        </p:txBody>
      </p:sp>
      <p:sp>
        <p:nvSpPr>
          <p:cNvPr id="219" name="Google Shape;219;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Z=2.28 p-value=1 – 0.9887 = 0.0113, Reject Ho </a:t>
            </a:r>
            <a:endParaRPr/>
          </a:p>
        </p:txBody>
      </p:sp>
      <p:sp>
        <p:nvSpPr>
          <p:cNvPr id="228" name="Google Shape;228;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Z=1.89; p-value= 1 – 0.9706 = 0.0294 ; since two tail test therefore 2(0..0294) = 0.0588 </a:t>
            </a:r>
            <a:r>
              <a:rPr b="1" lang="en-US"/>
              <a:t>Accept Ho</a:t>
            </a:r>
            <a:endParaRPr b="1"/>
          </a:p>
        </p:txBody>
      </p:sp>
      <p:sp>
        <p:nvSpPr>
          <p:cNvPr id="237" name="Google Shape;237;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Z=7.45, Reject Ho, </a:t>
            </a:r>
            <a:endParaRPr/>
          </a:p>
          <a:p>
            <a:pPr indent="0" lvl="0" marL="0" rtl="0" algn="l">
              <a:spcBef>
                <a:spcPts val="0"/>
              </a:spcBef>
              <a:spcAft>
                <a:spcPts val="0"/>
              </a:spcAft>
              <a:buNone/>
            </a:pPr>
            <a:r>
              <a:rPr lang="en-US"/>
              <a:t>95% CI: z(alpha/2) = 1.96; </a:t>
            </a:r>
            <a:r>
              <a:rPr b="1" lang="en-US"/>
              <a:t>[5.76 &lt; u1 – u2 &gt; 9.86] </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Since the confidence interval does not contain zero, the decision is to reject the null</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hypothesis, </a:t>
            </a:r>
            <a:br>
              <a:rPr lang="en-US"/>
            </a:br>
            <a:endParaRPr b="1"/>
          </a:p>
        </p:txBody>
      </p:sp>
      <p:sp>
        <p:nvSpPr>
          <p:cNvPr id="269" name="Google Shape;269;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Ho: u1=u2; H1: u1&gt;u2, z=1.06 (1 -- 0.8554=0.1446); Xbar1=8.6, Xbar2=7.9 </a:t>
            </a:r>
            <a:endParaRPr/>
          </a:p>
          <a:p>
            <a:pPr indent="0" lvl="0" marL="0" rtl="0" algn="l">
              <a:spcBef>
                <a:spcPts val="0"/>
              </a:spcBef>
              <a:spcAft>
                <a:spcPts val="0"/>
              </a:spcAft>
              <a:buNone/>
            </a:pPr>
            <a:r>
              <a:rPr lang="en-US"/>
              <a:t> Do not reject Ho. </a:t>
            </a:r>
            <a:endParaRPr/>
          </a:p>
        </p:txBody>
      </p:sp>
      <p:sp>
        <p:nvSpPr>
          <p:cNvPr id="276" name="Google Shape;276;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Example # 06: Z=-2.6 &amp; Z-critical = (+-)2.33</a:t>
            </a:r>
            <a:endParaRPr/>
          </a:p>
          <a:p>
            <a:pPr indent="0" lvl="0" marL="0" rtl="0" algn="l">
              <a:spcBef>
                <a:spcPts val="0"/>
              </a:spcBef>
              <a:spcAft>
                <a:spcPts val="0"/>
              </a:spcAft>
              <a:buNone/>
            </a:pPr>
            <a:r>
              <a:rPr lang="en-US"/>
              <a:t>Do not reject Ho </a:t>
            </a:r>
            <a:endParaRPr/>
          </a:p>
        </p:txBody>
      </p:sp>
      <p:sp>
        <p:nvSpPr>
          <p:cNvPr id="284" name="Google Shape;284;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The </a:t>
            </a:r>
            <a:r>
              <a:rPr b="1" i="0" lang="en-US" sz="1200">
                <a:solidFill>
                  <a:schemeClr val="dk1"/>
                </a:solidFill>
                <a:latin typeface="Calibri"/>
                <a:ea typeface="Calibri"/>
                <a:cs typeface="Calibri"/>
                <a:sym typeface="Calibri"/>
              </a:rPr>
              <a:t>DF </a:t>
            </a:r>
            <a:r>
              <a:rPr b="0" i="0" lang="en-US" sz="1200">
                <a:solidFill>
                  <a:schemeClr val="dk1"/>
                </a:solidFill>
                <a:latin typeface="Calibri"/>
                <a:ea typeface="Calibri"/>
                <a:cs typeface="Calibri"/>
                <a:sym typeface="Calibri"/>
              </a:rPr>
              <a:t>are the number of values that are free to vary after a sample statistic has been computed.</a:t>
            </a:r>
            <a:br>
              <a:rPr lang="en-US"/>
            </a:br>
            <a:endParaRPr/>
          </a:p>
        </p:txBody>
      </p:sp>
      <p:sp>
        <p:nvSpPr>
          <p:cNvPr id="304" name="Google Shape;304;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T=2.46 , T critical = 2.262, </a:t>
            </a:r>
            <a:r>
              <a:rPr b="1" lang="en-US"/>
              <a:t>Reject Ho </a:t>
            </a:r>
            <a:endParaRPr/>
          </a:p>
          <a:p>
            <a:pPr indent="0" lvl="0" marL="0" rtl="0" algn="l">
              <a:spcBef>
                <a:spcPts val="0"/>
              </a:spcBef>
              <a:spcAft>
                <a:spcPts val="0"/>
              </a:spcAft>
              <a:buNone/>
            </a:pPr>
            <a:r>
              <a:rPr lang="en-US"/>
              <a:t>T=-0.264; T criticcal =  0.624 ; </a:t>
            </a:r>
            <a:r>
              <a:rPr b="1" lang="en-US"/>
              <a:t>do not reject Ho </a:t>
            </a:r>
            <a:endParaRPr b="1"/>
          </a:p>
        </p:txBody>
      </p:sp>
      <p:sp>
        <p:nvSpPr>
          <p:cNvPr id="319" name="Google Shape;319;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T=2.517 &amp; Reject Ho </a:t>
            </a:r>
            <a:endParaRPr/>
          </a:p>
        </p:txBody>
      </p:sp>
      <p:sp>
        <p:nvSpPr>
          <p:cNvPr id="327" name="Google Shape;327;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dcc899c87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dcc899c87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gdcc899c87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5" name="Google Shape;355;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T=-0.57, Tcritical= - 2.365. Do not reject Ho. </a:t>
            </a:r>
            <a:endParaRPr/>
          </a:p>
          <a:p>
            <a:pPr indent="0" lvl="0" marL="0" rtl="0" algn="l">
              <a:spcBef>
                <a:spcPts val="0"/>
              </a:spcBef>
              <a:spcAft>
                <a:spcPts val="0"/>
              </a:spcAft>
              <a:buNone/>
            </a:pPr>
            <a:r>
              <a:rPr lang="en-US"/>
              <a:t>95% CI = [ --41.02, 25.02 ] </a:t>
            </a:r>
            <a:endParaRPr/>
          </a:p>
        </p:txBody>
      </p:sp>
      <p:sp>
        <p:nvSpPr>
          <p:cNvPr id="356" name="Google Shape;356;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dcc899c871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dcc899c871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gdcc899c871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 </a:t>
            </a:r>
            <a:endParaRPr/>
          </a:p>
        </p:txBody>
      </p:sp>
      <p:sp>
        <p:nvSpPr>
          <p:cNvPr id="386" name="Google Shape;386;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5" name="Google Shape;415;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T-critical = 1.341 df=15, Sp=7.41, t-calculated=2.63, reject Ho. </a:t>
            </a:r>
            <a:endParaRPr/>
          </a:p>
        </p:txBody>
      </p:sp>
      <p:sp>
        <p:nvSpPr>
          <p:cNvPr id="416" name="Google Shape;416;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9" name="Google Shape;449;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Ho: Ud=0 &amp; H1: Ud &lt; 0 &amp; df=8 &amp; Dbar= -1.081 &amp; SDd= 1.937 </a:t>
            </a:r>
            <a:endParaRPr/>
          </a:p>
          <a:p>
            <a:pPr indent="0" lvl="0" marL="0" rtl="0" algn="l">
              <a:spcBef>
                <a:spcPts val="0"/>
              </a:spcBef>
              <a:spcAft>
                <a:spcPts val="0"/>
              </a:spcAft>
              <a:buNone/>
            </a:pPr>
            <a:r>
              <a:rPr lang="en-US"/>
              <a:t>T=-1.67; t-critical=-1.860.’ Do not reject Ho </a:t>
            </a:r>
            <a:endParaRPr/>
          </a:p>
        </p:txBody>
      </p:sp>
      <p:sp>
        <p:nvSpPr>
          <p:cNvPr id="450" name="Google Shape;450;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7" name="Google Shape;457;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 - 1.67 &amp; t-critical=-1.860; Do not reject Ho Sd=1.937</a:t>
            </a:r>
            <a:endParaRPr/>
          </a:p>
        </p:txBody>
      </p:sp>
      <p:sp>
        <p:nvSpPr>
          <p:cNvPr id="458" name="Google Shape;458;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8" name="Google Shape;468;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Dbar=16.7; SDd=25.4	t=1.610	t-criticals= +-(2.015) </a:t>
            </a:r>
            <a:endParaRPr/>
          </a:p>
          <a:p>
            <a:pPr indent="0" lvl="0" marL="0" rtl="0" algn="l">
              <a:spcBef>
                <a:spcPts val="0"/>
              </a:spcBef>
              <a:spcAft>
                <a:spcPts val="0"/>
              </a:spcAft>
              <a:buNone/>
            </a:pPr>
            <a:r>
              <a:rPr lang="en-US"/>
              <a:t>Do not reject Ho. </a:t>
            </a:r>
            <a:endParaRPr/>
          </a:p>
        </p:txBody>
      </p:sp>
      <p:sp>
        <p:nvSpPr>
          <p:cNvPr id="469" name="Google Shape;469;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dcff566644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dcff566644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gdcff566644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dcff56664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dcff56664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gdcff56664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Null: Mean=18 &amp; H1: Mean &lt;18</a:t>
            </a:r>
            <a:endParaRPr/>
          </a:p>
          <a:p>
            <a:pPr indent="0" lvl="0" marL="0" rtl="0" algn="l">
              <a:spcBef>
                <a:spcPts val="0"/>
              </a:spcBef>
              <a:spcAft>
                <a:spcPts val="0"/>
              </a:spcAft>
              <a:buNone/>
            </a:pPr>
            <a:r>
              <a:rPr lang="en-US"/>
              <a:t>Null: Mean = 73 &amp; H1: Mean not equal to 73 </a:t>
            </a:r>
            <a:endParaRPr/>
          </a:p>
          <a:p>
            <a:pPr indent="0" lvl="0" marL="0" rtl="0" algn="l">
              <a:spcBef>
                <a:spcPts val="0"/>
              </a:spcBef>
              <a:spcAft>
                <a:spcPts val="0"/>
              </a:spcAft>
              <a:buNone/>
            </a:pPr>
            <a:r>
              <a:rPr lang="en-US"/>
              <a:t>Null: p=0.6 &amp; H1: P not equal to 0.6. </a:t>
            </a:r>
            <a:endParaRPr/>
          </a:p>
        </p:txBody>
      </p:sp>
      <p:sp>
        <p:nvSpPr>
          <p:cNvPr id="128" name="Google Shape;12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5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5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5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6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6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5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5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5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5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5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5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5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5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5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5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osama.ajaz@nu.edu.p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0.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8.png"/><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0.png"/><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7.png"/><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4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4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44.png"/><Relationship Id="rId4" Type="http://schemas.openxmlformats.org/officeDocument/2006/relationships/image" Target="../media/image4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4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4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4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B050"/>
              </a:buClr>
              <a:buSzPts val="6000"/>
              <a:buFont typeface="Arial Black"/>
              <a:buNone/>
            </a:pPr>
            <a:r>
              <a:rPr lang="en-US">
                <a:solidFill>
                  <a:srgbClr val="00B050"/>
                </a:solidFill>
                <a:latin typeface="Arial Black"/>
                <a:ea typeface="Arial Black"/>
                <a:cs typeface="Arial Black"/>
                <a:sym typeface="Arial Black"/>
              </a:rPr>
              <a:t>Hypothesis Testing </a:t>
            </a:r>
            <a:endParaRPr>
              <a:solidFill>
                <a:srgbClr val="00B050"/>
              </a:solidFill>
              <a:latin typeface="Arial Black"/>
              <a:ea typeface="Arial Black"/>
              <a:cs typeface="Arial Black"/>
              <a:sym typeface="Arial Black"/>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Clr>
                <a:schemeClr val="dk1"/>
              </a:buClr>
              <a:buSzPts val="2220"/>
              <a:buNone/>
            </a:pPr>
            <a:r>
              <a:rPr lang="en-US" sz="2220"/>
              <a:t>Osama Bin Ajaz</a:t>
            </a:r>
            <a:endParaRPr/>
          </a:p>
          <a:p>
            <a:pPr indent="0" lvl="0" marL="0" rtl="0" algn="ctr">
              <a:lnSpc>
                <a:spcPct val="80000"/>
              </a:lnSpc>
              <a:spcBef>
                <a:spcPts val="1000"/>
              </a:spcBef>
              <a:spcAft>
                <a:spcPts val="0"/>
              </a:spcAft>
              <a:buClr>
                <a:schemeClr val="dk1"/>
              </a:buClr>
              <a:buSzPts val="2220"/>
              <a:buNone/>
            </a:pPr>
            <a:r>
              <a:rPr lang="en-US" sz="2220"/>
              <a:t>Lecturer, S &amp; H Dept., </a:t>
            </a:r>
            <a:endParaRPr/>
          </a:p>
          <a:p>
            <a:pPr indent="0" lvl="0" marL="0" rtl="0" algn="ctr">
              <a:lnSpc>
                <a:spcPct val="80000"/>
              </a:lnSpc>
              <a:spcBef>
                <a:spcPts val="1000"/>
              </a:spcBef>
              <a:spcAft>
                <a:spcPts val="0"/>
              </a:spcAft>
              <a:buClr>
                <a:schemeClr val="dk1"/>
              </a:buClr>
              <a:buSzPts val="2220"/>
              <a:buNone/>
            </a:pPr>
            <a:r>
              <a:rPr lang="en-US" sz="2220"/>
              <a:t>FAST-NU, Main Campus, Karachi</a:t>
            </a:r>
            <a:endParaRPr/>
          </a:p>
          <a:p>
            <a:pPr indent="0" lvl="0" marL="0" rtl="0" algn="ctr">
              <a:lnSpc>
                <a:spcPct val="80000"/>
              </a:lnSpc>
              <a:spcBef>
                <a:spcPts val="1000"/>
              </a:spcBef>
              <a:spcAft>
                <a:spcPts val="0"/>
              </a:spcAft>
              <a:buClr>
                <a:schemeClr val="dk1"/>
              </a:buClr>
              <a:buSzPts val="2220"/>
              <a:buNone/>
            </a:pPr>
            <a:r>
              <a:rPr lang="en-US" sz="2220" u="sng">
                <a:solidFill>
                  <a:schemeClr val="hlink"/>
                </a:solidFill>
                <a:hlinkClick r:id="rId3"/>
              </a:rPr>
              <a:t>osama.ajaz@nu.edu.pk</a:t>
            </a:r>
            <a:r>
              <a:rPr lang="en-US" sz="2220"/>
              <a:t>  </a:t>
            </a:r>
            <a:endParaRPr/>
          </a:p>
          <a:p>
            <a:pPr indent="0" lvl="0" marL="0" rtl="0" algn="ctr">
              <a:lnSpc>
                <a:spcPct val="80000"/>
              </a:lnSpc>
              <a:spcBef>
                <a:spcPts val="1000"/>
              </a:spcBef>
              <a:spcAft>
                <a:spcPts val="0"/>
              </a:spcAft>
              <a:buClr>
                <a:schemeClr val="dk1"/>
              </a:buClr>
              <a:buSzPts val="2220"/>
              <a:buNone/>
            </a:pPr>
            <a:r>
              <a:t/>
            </a:r>
            <a:endParaRPr sz="22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ph type="title"/>
          </p:nvPr>
        </p:nvSpPr>
        <p:spPr>
          <a:xfrm>
            <a:off x="838200" y="238516"/>
            <a:ext cx="10515600" cy="56334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959"/>
              <a:buFont typeface="Calibri"/>
              <a:buNone/>
            </a:pPr>
            <a:r>
              <a:rPr b="1" lang="en-US" sz="3959">
                <a:solidFill>
                  <a:srgbClr val="00B050"/>
                </a:solidFill>
              </a:rPr>
              <a:t>4 types of decisions</a:t>
            </a:r>
            <a:endParaRPr b="1" sz="3959">
              <a:solidFill>
                <a:srgbClr val="00B050"/>
              </a:solidFill>
            </a:endParaRPr>
          </a:p>
        </p:txBody>
      </p:sp>
      <p:sp>
        <p:nvSpPr>
          <p:cNvPr id="152" name="Google Shape;152;p10"/>
          <p:cNvSpPr txBox="1"/>
          <p:nvPr>
            <p:ph idx="1" type="body"/>
          </p:nvPr>
        </p:nvSpPr>
        <p:spPr>
          <a:xfrm>
            <a:off x="838200" y="1055077"/>
            <a:ext cx="10515600" cy="512188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 the hypothesis-testing situation, there are four possible outcomes. </a:t>
            </a:r>
            <a:endParaRPr/>
          </a:p>
          <a:p>
            <a:pPr indent="0" lvl="0" marL="0" rtl="0" algn="l">
              <a:lnSpc>
                <a:spcPct val="90000"/>
              </a:lnSpc>
              <a:spcBef>
                <a:spcPts val="1000"/>
              </a:spcBef>
              <a:spcAft>
                <a:spcPts val="0"/>
              </a:spcAft>
              <a:buClr>
                <a:schemeClr val="dk1"/>
              </a:buClr>
              <a:buSzPts val="2800"/>
              <a:buNone/>
            </a:pPr>
            <a:br>
              <a:rPr lang="en-US"/>
            </a:br>
            <a:endParaRPr/>
          </a:p>
        </p:txBody>
      </p:sp>
      <p:pic>
        <p:nvPicPr>
          <p:cNvPr id="153" name="Google Shape;153;p10"/>
          <p:cNvPicPr preferRelativeResize="0"/>
          <p:nvPr/>
        </p:nvPicPr>
        <p:blipFill rotWithShape="1">
          <a:blip r:embed="rId3">
            <a:alphaModFix/>
          </a:blip>
          <a:srcRect b="0" l="0" r="0" t="0"/>
          <a:stretch/>
        </p:blipFill>
        <p:spPr>
          <a:xfrm>
            <a:off x="3806703" y="1907424"/>
            <a:ext cx="4578594" cy="4522757"/>
          </a:xfrm>
          <a:prstGeom prst="rect">
            <a:avLst/>
          </a:prstGeom>
          <a:noFill/>
          <a:ln>
            <a:noFill/>
          </a:ln>
        </p:spPr>
      </p:pic>
      <p:sp>
        <p:nvSpPr>
          <p:cNvPr id="154" name="Google Shape;154;p10"/>
          <p:cNvSpPr txBox="1"/>
          <p:nvPr/>
        </p:nvSpPr>
        <p:spPr>
          <a:xfrm>
            <a:off x="4290645" y="2602523"/>
            <a:ext cx="1477108"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dk1"/>
                </a:solidFill>
                <a:latin typeface="Calibri"/>
                <a:ea typeface="Calibri"/>
                <a:cs typeface="Calibri"/>
                <a:sym typeface="Calibri"/>
              </a:rPr>
              <a:t>Error </a:t>
            </a:r>
            <a:endParaRPr/>
          </a:p>
          <a:p>
            <a:pPr indent="0" lvl="0" marL="0" marR="0" rtl="0" algn="ctr">
              <a:spcBef>
                <a:spcPts val="0"/>
              </a:spcBef>
              <a:spcAft>
                <a:spcPts val="0"/>
              </a:spcAft>
              <a:buNone/>
            </a:pPr>
            <a:r>
              <a:rPr b="1" i="0" lang="en-US" sz="2400" u="none" cap="none" strike="noStrike">
                <a:solidFill>
                  <a:schemeClr val="dk1"/>
                </a:solidFill>
                <a:latin typeface="Calibri"/>
                <a:ea typeface="Calibri"/>
                <a:cs typeface="Calibri"/>
                <a:sym typeface="Calibri"/>
              </a:rPr>
              <a:t>(Type – I) </a:t>
            </a:r>
            <a:endParaRPr b="1" i="0" sz="2400" u="none" cap="none" strike="noStrike">
              <a:solidFill>
                <a:schemeClr val="dk1"/>
              </a:solidFill>
              <a:latin typeface="Calibri"/>
              <a:ea typeface="Calibri"/>
              <a:cs typeface="Calibri"/>
              <a:sym typeface="Calibri"/>
            </a:endParaRPr>
          </a:p>
        </p:txBody>
      </p:sp>
      <p:sp>
        <p:nvSpPr>
          <p:cNvPr id="155" name="Google Shape;155;p10"/>
          <p:cNvSpPr txBox="1"/>
          <p:nvPr/>
        </p:nvSpPr>
        <p:spPr>
          <a:xfrm>
            <a:off x="6281809" y="2616591"/>
            <a:ext cx="1603717"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chemeClr val="dk1"/>
                </a:solidFill>
                <a:latin typeface="Calibri"/>
                <a:ea typeface="Calibri"/>
                <a:cs typeface="Calibri"/>
                <a:sym typeface="Calibri"/>
              </a:rPr>
              <a:t>Correct Decision </a:t>
            </a:r>
            <a:endParaRPr b="0" i="0" sz="2400" u="none" cap="none" strike="noStrike">
              <a:solidFill>
                <a:schemeClr val="dk1"/>
              </a:solidFill>
              <a:latin typeface="Calibri"/>
              <a:ea typeface="Calibri"/>
              <a:cs typeface="Calibri"/>
              <a:sym typeface="Calibri"/>
            </a:endParaRPr>
          </a:p>
        </p:txBody>
      </p:sp>
      <p:sp>
        <p:nvSpPr>
          <p:cNvPr id="156" name="Google Shape;156;p10"/>
          <p:cNvSpPr txBox="1"/>
          <p:nvPr/>
        </p:nvSpPr>
        <p:spPr>
          <a:xfrm>
            <a:off x="4290645" y="4763661"/>
            <a:ext cx="1477107"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chemeClr val="dk1"/>
                </a:solidFill>
                <a:latin typeface="Calibri"/>
                <a:ea typeface="Calibri"/>
                <a:cs typeface="Calibri"/>
                <a:sym typeface="Calibri"/>
              </a:rPr>
              <a:t>Correct Decision </a:t>
            </a:r>
            <a:endParaRPr b="0" i="0" sz="2400" u="none" cap="none" strike="noStrike">
              <a:solidFill>
                <a:schemeClr val="dk1"/>
              </a:solidFill>
              <a:latin typeface="Calibri"/>
              <a:ea typeface="Calibri"/>
              <a:cs typeface="Calibri"/>
              <a:sym typeface="Calibri"/>
            </a:endParaRPr>
          </a:p>
        </p:txBody>
      </p:sp>
      <p:sp>
        <p:nvSpPr>
          <p:cNvPr id="157" name="Google Shape;157;p10"/>
          <p:cNvSpPr txBox="1"/>
          <p:nvPr/>
        </p:nvSpPr>
        <p:spPr>
          <a:xfrm>
            <a:off x="6251694" y="4736149"/>
            <a:ext cx="1907565"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dk1"/>
                </a:solidFill>
                <a:latin typeface="Calibri"/>
                <a:ea typeface="Calibri"/>
                <a:cs typeface="Calibri"/>
                <a:sym typeface="Calibri"/>
              </a:rPr>
              <a:t>Error </a:t>
            </a:r>
            <a:endParaRPr/>
          </a:p>
          <a:p>
            <a:pPr indent="0" lvl="0" marL="0" marR="0" rtl="0" algn="ctr">
              <a:spcBef>
                <a:spcPts val="0"/>
              </a:spcBef>
              <a:spcAft>
                <a:spcPts val="0"/>
              </a:spcAft>
              <a:buNone/>
            </a:pPr>
            <a:r>
              <a:rPr b="1" i="0" lang="en-US" sz="2400" u="none" cap="none" strike="noStrike">
                <a:solidFill>
                  <a:schemeClr val="dk1"/>
                </a:solidFill>
                <a:latin typeface="Calibri"/>
                <a:ea typeface="Calibri"/>
                <a:cs typeface="Calibri"/>
                <a:sym typeface="Calibri"/>
              </a:rPr>
              <a:t>(Type – II) </a:t>
            </a:r>
            <a:endParaRPr b="1" i="0" sz="2400" u="none" cap="none" strike="noStrike">
              <a:solidFill>
                <a:schemeClr val="dk1"/>
              </a:solidFill>
              <a:latin typeface="Calibri"/>
              <a:ea typeface="Calibri"/>
              <a:cs typeface="Calibri"/>
              <a:sym typeface="Calibri"/>
            </a:endParaRPr>
          </a:p>
        </p:txBody>
      </p:sp>
      <p:sp>
        <p:nvSpPr>
          <p:cNvPr id="158" name="Google Shape;158;p10"/>
          <p:cNvSpPr txBox="1"/>
          <p:nvPr/>
        </p:nvSpPr>
        <p:spPr>
          <a:xfrm>
            <a:off x="2166425" y="2799471"/>
            <a:ext cx="1565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dk1"/>
                </a:solidFill>
                <a:latin typeface="Calibri"/>
                <a:ea typeface="Calibri"/>
                <a:cs typeface="Calibri"/>
                <a:sym typeface="Calibri"/>
              </a:rPr>
              <a:t>Reject Ho</a:t>
            </a:r>
            <a:endParaRPr b="1" sz="2400">
              <a:solidFill>
                <a:schemeClr val="dk1"/>
              </a:solidFill>
              <a:latin typeface="Calibri"/>
              <a:ea typeface="Calibri"/>
              <a:cs typeface="Calibri"/>
              <a:sym typeface="Calibri"/>
            </a:endParaRPr>
          </a:p>
        </p:txBody>
      </p:sp>
      <p:sp>
        <p:nvSpPr>
          <p:cNvPr id="159" name="Google Shape;159;p10"/>
          <p:cNvSpPr txBox="1"/>
          <p:nvPr/>
        </p:nvSpPr>
        <p:spPr>
          <a:xfrm>
            <a:off x="1577009" y="4920814"/>
            <a:ext cx="230146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Do not reject Ho</a:t>
            </a:r>
            <a:endParaRPr b="1" sz="2400">
              <a:solidFill>
                <a:schemeClr val="dk1"/>
              </a:solidFill>
              <a:latin typeface="Calibri"/>
              <a:ea typeface="Calibri"/>
              <a:cs typeface="Calibri"/>
              <a:sym typeface="Calibri"/>
            </a:endParaRPr>
          </a:p>
        </p:txBody>
      </p:sp>
      <p:sp>
        <p:nvSpPr>
          <p:cNvPr id="160" name="Google Shape;160;p10"/>
          <p:cNvSpPr txBox="1"/>
          <p:nvPr/>
        </p:nvSpPr>
        <p:spPr>
          <a:xfrm>
            <a:off x="4439708" y="1520309"/>
            <a:ext cx="138185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Ho True</a:t>
            </a:r>
            <a:endParaRPr b="1" sz="2400">
              <a:solidFill>
                <a:schemeClr val="dk1"/>
              </a:solidFill>
              <a:latin typeface="Calibri"/>
              <a:ea typeface="Calibri"/>
              <a:cs typeface="Calibri"/>
              <a:sym typeface="Calibri"/>
            </a:endParaRPr>
          </a:p>
        </p:txBody>
      </p:sp>
      <p:sp>
        <p:nvSpPr>
          <p:cNvPr id="161" name="Google Shape;161;p10"/>
          <p:cNvSpPr txBox="1"/>
          <p:nvPr/>
        </p:nvSpPr>
        <p:spPr>
          <a:xfrm>
            <a:off x="6616540" y="1520309"/>
            <a:ext cx="126898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Ho False </a:t>
            </a:r>
            <a:endParaRPr b="1" sz="2400">
              <a:solidFill>
                <a:schemeClr val="dk1"/>
              </a:solidFill>
              <a:latin typeface="Calibri"/>
              <a:ea typeface="Calibri"/>
              <a:cs typeface="Calibri"/>
              <a:sym typeface="Calibri"/>
            </a:endParaRPr>
          </a:p>
        </p:txBody>
      </p:sp>
      <p:cxnSp>
        <p:nvCxnSpPr>
          <p:cNvPr id="162" name="Google Shape;162;p10"/>
          <p:cNvCxnSpPr>
            <a:stCxn id="154" idx="1"/>
          </p:cNvCxnSpPr>
          <p:nvPr/>
        </p:nvCxnSpPr>
        <p:spPr>
          <a:xfrm rot="10800000">
            <a:off x="1955445" y="1982122"/>
            <a:ext cx="2335200" cy="1035900"/>
          </a:xfrm>
          <a:prstGeom prst="straightConnector1">
            <a:avLst/>
          </a:prstGeom>
          <a:noFill/>
          <a:ln cap="flat" cmpd="sng" w="28575">
            <a:solidFill>
              <a:srgbClr val="FF0000"/>
            </a:solidFill>
            <a:prstDash val="solid"/>
            <a:miter lim="800000"/>
            <a:headEnd len="sm" w="sm" type="none"/>
            <a:tailEnd len="med" w="med" type="triangle"/>
          </a:ln>
        </p:spPr>
      </p:cxnSp>
      <p:sp>
        <p:nvSpPr>
          <p:cNvPr id="163" name="Google Shape;163;p10"/>
          <p:cNvSpPr txBox="1"/>
          <p:nvPr/>
        </p:nvSpPr>
        <p:spPr>
          <a:xfrm>
            <a:off x="98474" y="1520309"/>
            <a:ext cx="4051495"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rgbClr val="FF0000"/>
                </a:solidFill>
                <a:latin typeface="Calibri"/>
                <a:ea typeface="Calibri"/>
                <a:cs typeface="Calibri"/>
                <a:sym typeface="Calibri"/>
              </a:rPr>
              <a:t>P(Type-I) = Level of significance</a:t>
            </a:r>
            <a:endParaRPr b="1" sz="2200">
              <a:solidFill>
                <a:srgbClr val="FF0000"/>
              </a:solidFill>
              <a:latin typeface="Calibri"/>
              <a:ea typeface="Calibri"/>
              <a:cs typeface="Calibri"/>
              <a:sym typeface="Calibri"/>
            </a:endParaRPr>
          </a:p>
        </p:txBody>
      </p:sp>
      <p:sp>
        <p:nvSpPr>
          <p:cNvPr id="164" name="Google Shape;164;p10"/>
          <p:cNvSpPr txBox="1"/>
          <p:nvPr/>
        </p:nvSpPr>
        <p:spPr>
          <a:xfrm>
            <a:off x="9654429" y="4875733"/>
            <a:ext cx="194134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P(Type-II) = β</a:t>
            </a:r>
            <a:endParaRPr b="1" sz="2400">
              <a:solidFill>
                <a:srgbClr val="FF0000"/>
              </a:solidFill>
              <a:latin typeface="Calibri"/>
              <a:ea typeface="Calibri"/>
              <a:cs typeface="Calibri"/>
              <a:sym typeface="Calibri"/>
            </a:endParaRPr>
          </a:p>
        </p:txBody>
      </p:sp>
      <p:cxnSp>
        <p:nvCxnSpPr>
          <p:cNvPr id="165" name="Google Shape;165;p10"/>
          <p:cNvCxnSpPr>
            <a:endCxn id="164" idx="1"/>
          </p:cNvCxnSpPr>
          <p:nvPr/>
        </p:nvCxnSpPr>
        <p:spPr>
          <a:xfrm flipH="1" rot="10800000">
            <a:off x="8159229" y="5106565"/>
            <a:ext cx="1495200" cy="45000"/>
          </a:xfrm>
          <a:prstGeom prst="straightConnector1">
            <a:avLst/>
          </a:prstGeom>
          <a:noFill/>
          <a:ln cap="flat" cmpd="sng" w="28575">
            <a:solidFill>
              <a:srgbClr val="FF0000"/>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5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5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5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5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5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Hypothesis Testing (Contd.) </a:t>
            </a:r>
            <a:endParaRPr>
              <a:solidFill>
                <a:srgbClr val="00B050"/>
              </a:solidFill>
            </a:endParaRPr>
          </a:p>
        </p:txBody>
      </p:sp>
      <p:sp>
        <p:nvSpPr>
          <p:cNvPr id="171" name="Google Shape;171;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72" name="Google Shape;172;p11"/>
          <p:cNvPicPr preferRelativeResize="0"/>
          <p:nvPr/>
        </p:nvPicPr>
        <p:blipFill rotWithShape="1">
          <a:blip r:embed="rId3">
            <a:alphaModFix/>
          </a:blip>
          <a:srcRect b="0" l="0" r="0" t="0"/>
          <a:stretch/>
        </p:blipFill>
        <p:spPr>
          <a:xfrm>
            <a:off x="1393617" y="2471297"/>
            <a:ext cx="9404765" cy="256493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lang="en-US">
                <a:solidFill>
                  <a:srgbClr val="00B050"/>
                </a:solidFill>
              </a:rPr>
              <a:t>Hypothesis-testing situation in a Jury Trial </a:t>
            </a:r>
            <a:endParaRPr>
              <a:solidFill>
                <a:srgbClr val="00B050"/>
              </a:solidFill>
            </a:endParaRPr>
          </a:p>
        </p:txBody>
      </p:sp>
      <p:sp>
        <p:nvSpPr>
          <p:cNvPr id="178" name="Google Shape;178;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 a jury trial, there are four possible outcomes. The defendant is either guilty or innocent, and he or she will be convicted or acquitted.</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Next, the evidence is presented in court by the prosecutor, and based on this evidence, the jury decides the verdict, innocent or guilty. </a:t>
            </a:r>
            <a:endParaRPr/>
          </a:p>
          <a:p>
            <a:pPr indent="0" lvl="0" marL="0" rtl="0" algn="l">
              <a:lnSpc>
                <a:spcPct val="90000"/>
              </a:lnSpc>
              <a:spcBef>
                <a:spcPts val="1000"/>
              </a:spcBef>
              <a:spcAft>
                <a:spcPts val="0"/>
              </a:spcAft>
              <a:buClr>
                <a:schemeClr val="dk1"/>
              </a:buClr>
              <a:buSzPts val="2800"/>
              <a:buNone/>
            </a:pPr>
            <a:br>
              <a:rPr lang="en-US"/>
            </a:br>
            <a:r>
              <a:rPr lang="en-US"/>
              <a:t> </a:t>
            </a:r>
            <a:br>
              <a:rPr lang="en-US"/>
            </a:br>
            <a:endParaRPr/>
          </a:p>
        </p:txBody>
      </p:sp>
      <p:pic>
        <p:nvPicPr>
          <p:cNvPr id="179" name="Google Shape;179;p12"/>
          <p:cNvPicPr preferRelativeResize="0"/>
          <p:nvPr/>
        </p:nvPicPr>
        <p:blipFill rotWithShape="1">
          <a:blip r:embed="rId3">
            <a:alphaModFix/>
          </a:blip>
          <a:srcRect b="0" l="0" r="0" t="0"/>
          <a:stretch/>
        </p:blipFill>
        <p:spPr>
          <a:xfrm>
            <a:off x="3031514" y="2748256"/>
            <a:ext cx="6192817" cy="96561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5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Jury trial (Results of trial)</a:t>
            </a:r>
            <a:endParaRPr b="1">
              <a:solidFill>
                <a:srgbClr val="00B050"/>
              </a:solidFill>
            </a:endParaRPr>
          </a:p>
        </p:txBody>
      </p:sp>
      <p:sp>
        <p:nvSpPr>
          <p:cNvPr id="185" name="Google Shape;185;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86" name="Google Shape;186;p13"/>
          <p:cNvPicPr preferRelativeResize="0"/>
          <p:nvPr/>
        </p:nvPicPr>
        <p:blipFill rotWithShape="1">
          <a:blip r:embed="rId3">
            <a:alphaModFix/>
          </a:blip>
          <a:srcRect b="0" l="0" r="0" t="0"/>
          <a:stretch/>
        </p:blipFill>
        <p:spPr>
          <a:xfrm>
            <a:off x="2579077" y="1887941"/>
            <a:ext cx="7033845" cy="428902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Steps in Hypothesis Testing (summary) </a:t>
            </a:r>
            <a:endParaRPr b="1">
              <a:solidFill>
                <a:srgbClr val="00B050"/>
              </a:solidFill>
            </a:endParaRPr>
          </a:p>
        </p:txBody>
      </p:sp>
      <p:sp>
        <p:nvSpPr>
          <p:cNvPr id="192" name="Google Shape;192;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93" name="Google Shape;193;p14"/>
          <p:cNvPicPr preferRelativeResize="0"/>
          <p:nvPr/>
        </p:nvPicPr>
        <p:blipFill rotWithShape="1">
          <a:blip r:embed="rId3">
            <a:alphaModFix/>
          </a:blip>
          <a:srcRect b="0" l="0" r="0" t="0"/>
          <a:stretch/>
        </p:blipFill>
        <p:spPr>
          <a:xfrm>
            <a:off x="891444" y="1825625"/>
            <a:ext cx="10409112" cy="4311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Z-test for mean </a:t>
            </a:r>
            <a:endParaRPr b="1">
              <a:solidFill>
                <a:srgbClr val="00B050"/>
              </a:solidFill>
            </a:endParaRPr>
          </a:p>
        </p:txBody>
      </p:sp>
      <p:sp>
        <p:nvSpPr>
          <p:cNvPr id="199" name="Google Shape;199;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a:t>
            </a:r>
            <a:r>
              <a:rPr b="1" i="1" lang="en-US"/>
              <a:t>z </a:t>
            </a:r>
            <a:r>
              <a:rPr b="1" lang="en-US"/>
              <a:t>test </a:t>
            </a:r>
            <a:r>
              <a:rPr lang="en-US"/>
              <a:t>is a statistical test for the mean of a population. It can be used when </a:t>
            </a:r>
            <a:r>
              <a:rPr i="1" lang="en-US">
                <a:solidFill>
                  <a:srgbClr val="00B050"/>
                </a:solidFill>
              </a:rPr>
              <a:t>n &gt; </a:t>
            </a:r>
            <a:r>
              <a:rPr lang="en-US">
                <a:solidFill>
                  <a:srgbClr val="00B050"/>
                </a:solidFill>
              </a:rPr>
              <a:t>30</a:t>
            </a:r>
            <a:r>
              <a:rPr lang="en-US"/>
              <a:t>, or when the population is normally distributed and σ is known. The formula for the </a:t>
            </a:r>
            <a:r>
              <a:rPr i="1" lang="en-US"/>
              <a:t>z </a:t>
            </a:r>
            <a:r>
              <a:rPr lang="en-US"/>
              <a:t>test is </a:t>
            </a:r>
            <a:br>
              <a:rPr lang="en-US"/>
            </a:br>
            <a:endParaRPr/>
          </a:p>
        </p:txBody>
      </p:sp>
      <p:pic>
        <p:nvPicPr>
          <p:cNvPr id="200" name="Google Shape;200;p15"/>
          <p:cNvPicPr preferRelativeResize="0"/>
          <p:nvPr/>
        </p:nvPicPr>
        <p:blipFill rotWithShape="1">
          <a:blip r:embed="rId3">
            <a:alphaModFix/>
          </a:blip>
          <a:srcRect b="0" l="0" r="0" t="0"/>
          <a:stretch/>
        </p:blipFill>
        <p:spPr>
          <a:xfrm>
            <a:off x="3601476" y="3040136"/>
            <a:ext cx="6577968" cy="327176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b043101697_0_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b043101697_0_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08" name="Google Shape;208;gb043101697_0_0"/>
          <p:cNvPicPr preferRelativeResize="0"/>
          <p:nvPr/>
        </p:nvPicPr>
        <p:blipFill>
          <a:blip r:embed="rId3">
            <a:alphaModFix/>
          </a:blip>
          <a:stretch>
            <a:fillRect/>
          </a:stretch>
        </p:blipFill>
        <p:spPr>
          <a:xfrm>
            <a:off x="838200" y="0"/>
            <a:ext cx="10457449" cy="685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Example # 01 – 02 </a:t>
            </a:r>
            <a:endParaRPr b="1">
              <a:solidFill>
                <a:srgbClr val="00B050"/>
              </a:solidFill>
            </a:endParaRPr>
          </a:p>
        </p:txBody>
      </p:sp>
      <p:sp>
        <p:nvSpPr>
          <p:cNvPr id="214" name="Google Shape;214;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An electrical firm manufactures light bulbs that have a length of life that is approximately normally distributed with a mean of 1600 hours and a standard deviation of 80 hours. Test the hypothesis </a:t>
            </a:r>
            <a:r>
              <a:rPr b="1" lang="en-US"/>
              <a:t>that </a:t>
            </a:r>
            <a:r>
              <a:rPr b="1" lang="en-US">
                <a:solidFill>
                  <a:srgbClr val="00B050"/>
                </a:solidFill>
              </a:rPr>
              <a:t>µ = 1600</a:t>
            </a:r>
            <a:r>
              <a:rPr lang="en-US">
                <a:solidFill>
                  <a:srgbClr val="00B050"/>
                </a:solidFill>
              </a:rPr>
              <a:t> </a:t>
            </a:r>
            <a:r>
              <a:rPr lang="en-US"/>
              <a:t>hours against alternative </a:t>
            </a:r>
            <a:r>
              <a:rPr b="1" lang="en-US">
                <a:solidFill>
                  <a:srgbClr val="00B050"/>
                </a:solidFill>
              </a:rPr>
              <a:t>µ ≠ 1600 </a:t>
            </a:r>
            <a:r>
              <a:rPr lang="en-US"/>
              <a:t>hours if a random sample of 30 bulbs has an average life 1576 hours. Use a 0.01 level of significance. </a:t>
            </a:r>
            <a:endParaRPr/>
          </a:p>
          <a:p>
            <a:pPr indent="-228600" lvl="0" marL="228600" rtl="0" algn="just">
              <a:lnSpc>
                <a:spcPct val="90000"/>
              </a:lnSpc>
              <a:spcBef>
                <a:spcPts val="1000"/>
              </a:spcBef>
              <a:spcAft>
                <a:spcPts val="0"/>
              </a:spcAft>
              <a:buClr>
                <a:schemeClr val="dk1"/>
              </a:buClr>
              <a:buSzPts val="2800"/>
              <a:buChar char="•"/>
            </a:pPr>
            <a:r>
              <a:rPr lang="en-US"/>
              <a:t>A sample of 16 observations is taken from a normal population whose standard deviation σ = 30. The mean is computed as 110. Test the hypothesis that µ = 100 against the alternative µ &gt; 100 at 0.05 level of significance. </a:t>
            </a:r>
            <a:endParaRPr/>
          </a:p>
          <a:p>
            <a:pPr indent="-50800" lvl="0" marL="228600" rtl="0" algn="l">
              <a:lnSpc>
                <a:spcPct val="90000"/>
              </a:lnSpc>
              <a:spcBef>
                <a:spcPts val="1000"/>
              </a:spcBef>
              <a:spcAft>
                <a:spcPts val="0"/>
              </a:spcAft>
              <a:buClr>
                <a:schemeClr val="dk1"/>
              </a:buClr>
              <a:buSzPts val="2800"/>
              <a:buNone/>
            </a:pPr>
            <a:r>
              <a:t/>
            </a:r>
            <a:endParaRPr/>
          </a:p>
        </p:txBody>
      </p:sp>
      <p:graphicFrame>
        <p:nvGraphicFramePr>
          <p:cNvPr id="215" name="Google Shape;215;p16"/>
          <p:cNvGraphicFramePr/>
          <p:nvPr/>
        </p:nvGraphicFramePr>
        <p:xfrm>
          <a:off x="1947118" y="1825625"/>
          <a:ext cx="3000000" cy="3000000"/>
        </p:xfrm>
        <a:graphic>
          <a:graphicData uri="http://schemas.openxmlformats.org/drawingml/2006/table">
            <a:tbl>
              <a:tblPr bandRow="1" firstCol="1" firstRow="1">
                <a:noFill/>
                <a:tableStyleId>{7E4542C6-9C4A-42A1-8D52-EE096074B631}</a:tableStyleId>
              </a:tblPr>
              <a:tblGrid>
                <a:gridCol w="2007725"/>
                <a:gridCol w="1947425"/>
                <a:gridCol w="1947425"/>
                <a:gridCol w="1947425"/>
              </a:tblGrid>
              <a:tr h="673550">
                <a:tc>
                  <a:txBody>
                    <a:bodyPr/>
                    <a:lstStyle/>
                    <a:p>
                      <a:pPr indent="0" lvl="0" marL="0" marR="0" rtl="0" algn="l">
                        <a:lnSpc>
                          <a:spcPct val="115000"/>
                        </a:lnSpc>
                        <a:spcBef>
                          <a:spcPts val="0"/>
                        </a:spcBef>
                        <a:spcAft>
                          <a:spcPts val="0"/>
                        </a:spcAft>
                        <a:buNone/>
                      </a:pPr>
                      <a:r>
                        <a:rPr lang="en-US" sz="2000" u="none" cap="none" strike="noStrike"/>
                        <a:t>Level of Significance</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2000" u="none" cap="none" strike="noStrike"/>
                        <a:t>0.10</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2000" u="none" cap="none" strike="noStrike"/>
                        <a:t>0.05</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2000" u="none" cap="none" strike="noStrike"/>
                        <a:t>0.01</a:t>
                      </a:r>
                      <a:endParaRPr sz="2000" u="none" cap="none" strike="noStrike">
                        <a:latin typeface="Calibri"/>
                        <a:ea typeface="Calibri"/>
                        <a:cs typeface="Calibri"/>
                        <a:sym typeface="Calibri"/>
                      </a:endParaRPr>
                    </a:p>
                  </a:txBody>
                  <a:tcPr marT="0" marB="0" marR="68575" marL="68575"/>
                </a:tc>
              </a:tr>
              <a:tr h="673550">
                <a:tc>
                  <a:txBody>
                    <a:bodyPr/>
                    <a:lstStyle/>
                    <a:p>
                      <a:pPr indent="0" lvl="0" marL="0" marR="0" rtl="0" algn="ctr">
                        <a:lnSpc>
                          <a:spcPct val="115000"/>
                        </a:lnSpc>
                        <a:spcBef>
                          <a:spcPts val="0"/>
                        </a:spcBef>
                        <a:spcAft>
                          <a:spcPts val="0"/>
                        </a:spcAft>
                        <a:buNone/>
                      </a:pPr>
                      <a:r>
                        <a:rPr lang="en-US" sz="2000" u="none" cap="none" strike="noStrike"/>
                        <a:t>H</a:t>
                      </a:r>
                      <a:r>
                        <a:rPr baseline="-25000" lang="en-US" sz="2000" u="none" cap="none" strike="noStrike"/>
                        <a:t>1</a:t>
                      </a:r>
                      <a:r>
                        <a:rPr lang="en-US" sz="2000" u="none" cap="none" strike="noStrike"/>
                        <a:t>: µ &gt; µ</a:t>
                      </a:r>
                      <a:r>
                        <a:rPr baseline="-25000" lang="en-US" sz="2000" u="none" cap="none" strike="noStrike"/>
                        <a:t>o</a:t>
                      </a:r>
                      <a:r>
                        <a:rPr lang="en-US" sz="2000" u="none" cap="none" strike="noStrike"/>
                        <a:t> or µ &lt; µ</a:t>
                      </a:r>
                      <a:r>
                        <a:rPr baseline="-25000" lang="en-US" sz="2000" u="none" cap="none" strike="noStrike"/>
                        <a:t>o</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2000" u="none" cap="none" strike="noStrike"/>
                        <a:t>+1.28, - 1.28</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2000" u="none" cap="none" strike="noStrike"/>
                        <a:t>+1.64, -1.64</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2000" u="none" cap="none" strike="noStrike"/>
                        <a:t>+2.33, -2.33</a:t>
                      </a:r>
                      <a:endParaRPr sz="2000" u="none" cap="none" strike="noStrike">
                        <a:latin typeface="Calibri"/>
                        <a:ea typeface="Calibri"/>
                        <a:cs typeface="Calibri"/>
                        <a:sym typeface="Calibri"/>
                      </a:endParaRPr>
                    </a:p>
                  </a:txBody>
                  <a:tcPr marT="0" marB="0" marR="68575" marL="68575"/>
                </a:tc>
              </a:tr>
              <a:tr h="673550">
                <a:tc>
                  <a:txBody>
                    <a:bodyPr/>
                    <a:lstStyle/>
                    <a:p>
                      <a:pPr indent="0" lvl="0" marL="0" marR="0" rtl="0" algn="ctr">
                        <a:lnSpc>
                          <a:spcPct val="115000"/>
                        </a:lnSpc>
                        <a:spcBef>
                          <a:spcPts val="0"/>
                        </a:spcBef>
                        <a:spcAft>
                          <a:spcPts val="0"/>
                        </a:spcAft>
                        <a:buNone/>
                      </a:pPr>
                      <a:r>
                        <a:rPr lang="en-US" sz="2000" u="none" cap="none" strike="noStrike"/>
                        <a:t>H1: µ ≠ µ</a:t>
                      </a:r>
                      <a:r>
                        <a:rPr baseline="-25000" lang="en-US" sz="2000" u="none" cap="none" strike="noStrike"/>
                        <a:t>o</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2000" u="none" cap="none" strike="noStrike"/>
                        <a:t>+1.64, -1.64</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2000" u="none" cap="none" strike="noStrike"/>
                        <a:t>+1.96, -1.96</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2000" u="none" cap="none" strike="noStrike"/>
                        <a:t>+2.58, - 2.58</a:t>
                      </a:r>
                      <a:endParaRPr sz="20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500"/>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7"/>
          <p:cNvSpPr txBox="1"/>
          <p:nvPr>
            <p:ph type="title"/>
          </p:nvPr>
        </p:nvSpPr>
        <p:spPr>
          <a:xfrm>
            <a:off x="838200" y="365126"/>
            <a:ext cx="10515600" cy="76029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50"/>
              </a:buClr>
              <a:buSzPts val="4400"/>
              <a:buFont typeface="Calibri"/>
              <a:buNone/>
            </a:pPr>
            <a:r>
              <a:rPr b="1" lang="en-US">
                <a:solidFill>
                  <a:srgbClr val="00B050"/>
                </a:solidFill>
              </a:rPr>
              <a:t>Example # 03 </a:t>
            </a:r>
            <a:endParaRPr b="1">
              <a:solidFill>
                <a:srgbClr val="00B050"/>
              </a:solidFill>
            </a:endParaRPr>
          </a:p>
        </p:txBody>
      </p:sp>
      <p:sp>
        <p:nvSpPr>
          <p:cNvPr id="222" name="Google Shape;222;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A researcher claims that the average cost of men’s athletic shoes is less than $80. He selects a random sample of 36 pairs of shoes from a catalog and finds the following costs (in dollars). (The costs have been rounded to the nearest dollar.) Is there enough evidence to support the researcher’s claim at a 0.10? Assume σ =19.2. </a:t>
            </a:r>
            <a:br>
              <a:rPr lang="en-US"/>
            </a:br>
            <a:endParaRPr/>
          </a:p>
        </p:txBody>
      </p:sp>
      <p:pic>
        <p:nvPicPr>
          <p:cNvPr id="223" name="Google Shape;223;p17"/>
          <p:cNvPicPr preferRelativeResize="0"/>
          <p:nvPr/>
        </p:nvPicPr>
        <p:blipFill rotWithShape="1">
          <a:blip r:embed="rId3">
            <a:alphaModFix/>
          </a:blip>
          <a:srcRect b="0" l="0" r="0" t="0"/>
          <a:stretch/>
        </p:blipFill>
        <p:spPr>
          <a:xfrm>
            <a:off x="2404651" y="3848906"/>
            <a:ext cx="7073141" cy="2328057"/>
          </a:xfrm>
          <a:prstGeom prst="rect">
            <a:avLst/>
          </a:prstGeom>
          <a:noFill/>
          <a:ln>
            <a:noFill/>
          </a:ln>
        </p:spPr>
      </p:pic>
      <p:graphicFrame>
        <p:nvGraphicFramePr>
          <p:cNvPr id="224" name="Google Shape;224;p17"/>
          <p:cNvGraphicFramePr/>
          <p:nvPr/>
        </p:nvGraphicFramePr>
        <p:xfrm>
          <a:off x="4009291" y="176288"/>
          <a:ext cx="3000000" cy="3000000"/>
        </p:xfrm>
        <a:graphic>
          <a:graphicData uri="http://schemas.openxmlformats.org/drawingml/2006/table">
            <a:tbl>
              <a:tblPr bandRow="1" firstCol="1" firstRow="1">
                <a:noFill/>
                <a:tableStyleId>{7E4542C6-9C4A-42A1-8D52-EE096074B631}</a:tableStyleId>
              </a:tblPr>
              <a:tblGrid>
                <a:gridCol w="2043625"/>
                <a:gridCol w="1982275"/>
                <a:gridCol w="1982275"/>
                <a:gridCol w="1982275"/>
              </a:tblGrid>
              <a:tr h="604725">
                <a:tc>
                  <a:txBody>
                    <a:bodyPr/>
                    <a:lstStyle/>
                    <a:p>
                      <a:pPr indent="0" lvl="0" marL="0" marR="0" rtl="0" algn="l">
                        <a:lnSpc>
                          <a:spcPct val="115000"/>
                        </a:lnSpc>
                        <a:spcBef>
                          <a:spcPts val="0"/>
                        </a:spcBef>
                        <a:spcAft>
                          <a:spcPts val="0"/>
                        </a:spcAft>
                        <a:buNone/>
                      </a:pPr>
                      <a:r>
                        <a:rPr lang="en-US" sz="2000" u="none" cap="none" strike="noStrike"/>
                        <a:t>Level of Significance</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2000" u="none" cap="none" strike="noStrike"/>
                        <a:t>0.10</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2000" u="none" cap="none" strike="noStrike"/>
                        <a:t>0.05</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2000" u="none" cap="none" strike="noStrike"/>
                        <a:t>0.01</a:t>
                      </a:r>
                      <a:endParaRPr sz="2000" u="none" cap="none" strike="noStrike">
                        <a:latin typeface="Calibri"/>
                        <a:ea typeface="Calibri"/>
                        <a:cs typeface="Calibri"/>
                        <a:sym typeface="Calibri"/>
                      </a:endParaRPr>
                    </a:p>
                  </a:txBody>
                  <a:tcPr marT="0" marB="0" marR="68575" marL="68575"/>
                </a:tc>
              </a:tr>
              <a:tr h="604725">
                <a:tc>
                  <a:txBody>
                    <a:bodyPr/>
                    <a:lstStyle/>
                    <a:p>
                      <a:pPr indent="0" lvl="0" marL="0" marR="0" rtl="0" algn="ctr">
                        <a:lnSpc>
                          <a:spcPct val="115000"/>
                        </a:lnSpc>
                        <a:spcBef>
                          <a:spcPts val="0"/>
                        </a:spcBef>
                        <a:spcAft>
                          <a:spcPts val="0"/>
                        </a:spcAft>
                        <a:buNone/>
                      </a:pPr>
                      <a:r>
                        <a:rPr lang="en-US" sz="2000" u="none" cap="none" strike="noStrike"/>
                        <a:t>H</a:t>
                      </a:r>
                      <a:r>
                        <a:rPr baseline="-25000" lang="en-US" sz="2000" u="none" cap="none" strike="noStrike"/>
                        <a:t>1</a:t>
                      </a:r>
                      <a:r>
                        <a:rPr lang="en-US" sz="2000" u="none" cap="none" strike="noStrike"/>
                        <a:t>: µ &gt; µ</a:t>
                      </a:r>
                      <a:r>
                        <a:rPr baseline="-25000" lang="en-US" sz="2000" u="none" cap="none" strike="noStrike"/>
                        <a:t>o</a:t>
                      </a:r>
                      <a:r>
                        <a:rPr lang="en-US" sz="2000" u="none" cap="none" strike="noStrike"/>
                        <a:t> or µ &lt; µ</a:t>
                      </a:r>
                      <a:r>
                        <a:rPr baseline="-25000" lang="en-US" sz="2000" u="none" cap="none" strike="noStrike"/>
                        <a:t>o</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2000" u="none" cap="none" strike="noStrike"/>
                        <a:t>+1.28, - 1.28</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2000" u="none" cap="none" strike="noStrike"/>
                        <a:t>+1.64, -1.64</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2000" u="none" cap="none" strike="noStrike"/>
                        <a:t>+2.33, -2.33</a:t>
                      </a:r>
                      <a:endParaRPr sz="2000" u="none" cap="none" strike="noStrike">
                        <a:latin typeface="Calibri"/>
                        <a:ea typeface="Calibri"/>
                        <a:cs typeface="Calibri"/>
                        <a:sym typeface="Calibri"/>
                      </a:endParaRPr>
                    </a:p>
                  </a:txBody>
                  <a:tcPr marT="0" marB="0" marR="68575" marL="68575"/>
                </a:tc>
              </a:tr>
              <a:tr h="302375">
                <a:tc>
                  <a:txBody>
                    <a:bodyPr/>
                    <a:lstStyle/>
                    <a:p>
                      <a:pPr indent="0" lvl="0" marL="0" marR="0" rtl="0" algn="ctr">
                        <a:lnSpc>
                          <a:spcPct val="115000"/>
                        </a:lnSpc>
                        <a:spcBef>
                          <a:spcPts val="0"/>
                        </a:spcBef>
                        <a:spcAft>
                          <a:spcPts val="0"/>
                        </a:spcAft>
                        <a:buNone/>
                      </a:pPr>
                      <a:r>
                        <a:rPr lang="en-US" sz="2000" u="none" cap="none" strike="noStrike"/>
                        <a:t>H1: µ ≠ µ</a:t>
                      </a:r>
                      <a:r>
                        <a:rPr baseline="-25000" lang="en-US" sz="2000" u="none" cap="none" strike="noStrike"/>
                        <a:t>o</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2000" u="none" cap="none" strike="noStrike"/>
                        <a:t>+1.64, -1.64</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2000" u="none" cap="none" strike="noStrike"/>
                        <a:t>+1.96, -1.96</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2000" u="none" cap="none" strike="noStrike"/>
                        <a:t>+2.58, - 2.58</a:t>
                      </a:r>
                      <a:endParaRPr sz="20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5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8"/>
          <p:cNvSpPr txBox="1"/>
          <p:nvPr>
            <p:ph type="title"/>
          </p:nvPr>
        </p:nvSpPr>
        <p:spPr>
          <a:xfrm>
            <a:off x="838200" y="365126"/>
            <a:ext cx="10515600" cy="76029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Example # 04 </a:t>
            </a:r>
            <a:endParaRPr b="1">
              <a:solidFill>
                <a:srgbClr val="00B050"/>
              </a:solidFill>
            </a:endParaRPr>
          </a:p>
        </p:txBody>
      </p:sp>
      <p:sp>
        <p:nvSpPr>
          <p:cNvPr id="231" name="Google Shape;231;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32" name="Google Shape;232;p18"/>
          <p:cNvPicPr preferRelativeResize="0"/>
          <p:nvPr/>
        </p:nvPicPr>
        <p:blipFill rotWithShape="1">
          <a:blip r:embed="rId3">
            <a:alphaModFix/>
          </a:blip>
          <a:srcRect b="0" l="0" r="0" t="0"/>
          <a:stretch/>
        </p:blipFill>
        <p:spPr>
          <a:xfrm>
            <a:off x="763258" y="1327211"/>
            <a:ext cx="10665483" cy="1762785"/>
          </a:xfrm>
          <a:prstGeom prst="rect">
            <a:avLst/>
          </a:prstGeom>
          <a:noFill/>
          <a:ln>
            <a:noFill/>
          </a:ln>
        </p:spPr>
      </p:pic>
      <p:pic>
        <p:nvPicPr>
          <p:cNvPr id="233" name="Google Shape;233;p18"/>
          <p:cNvPicPr preferRelativeResize="0"/>
          <p:nvPr/>
        </p:nvPicPr>
        <p:blipFill rotWithShape="1">
          <a:blip r:embed="rId4">
            <a:alphaModFix/>
          </a:blip>
          <a:srcRect b="0" l="0" r="0" t="0"/>
          <a:stretch/>
        </p:blipFill>
        <p:spPr>
          <a:xfrm>
            <a:off x="943912" y="3089996"/>
            <a:ext cx="10304174" cy="346068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5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6"/>
            <a:ext cx="10515600" cy="79397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Introduction</a:t>
            </a:r>
            <a:endParaRPr b="1">
              <a:solidFill>
                <a:srgbClr val="00B050"/>
              </a:solidFill>
            </a:endParaRPr>
          </a:p>
        </p:txBody>
      </p:sp>
      <p:sp>
        <p:nvSpPr>
          <p:cNvPr id="95" name="Google Shape;95;p2"/>
          <p:cNvSpPr txBox="1"/>
          <p:nvPr>
            <p:ph idx="1" type="body"/>
          </p:nvPr>
        </p:nvSpPr>
        <p:spPr>
          <a:xfrm>
            <a:off x="515155" y="1481070"/>
            <a:ext cx="11384924" cy="5048519"/>
          </a:xfrm>
          <a:prstGeom prst="rect">
            <a:avLst/>
          </a:prstGeom>
          <a:noFill/>
          <a:ln>
            <a:noFill/>
          </a:ln>
        </p:spPr>
        <p:txBody>
          <a:bodyPr anchorCtr="0" anchor="t" bIns="45700" lIns="91425" spcFirstLastPara="1" rIns="91425" wrap="square" tIns="45700">
            <a:normAutofit/>
          </a:bodyPr>
          <a:lstStyle/>
          <a:p>
            <a:pPr indent="-228600" lvl="0" marL="228600" rtl="0" algn="just">
              <a:lnSpc>
                <a:spcPct val="80000"/>
              </a:lnSpc>
              <a:spcBef>
                <a:spcPts val="0"/>
              </a:spcBef>
              <a:spcAft>
                <a:spcPts val="0"/>
              </a:spcAft>
              <a:buClr>
                <a:schemeClr val="dk1"/>
              </a:buClr>
              <a:buSzPts val="2590"/>
              <a:buChar char="•"/>
            </a:pPr>
            <a:r>
              <a:rPr lang="en-US" sz="2590"/>
              <a:t>Researchers are interested in answering many types of questions. For example: </a:t>
            </a:r>
            <a:endParaRPr/>
          </a:p>
          <a:p>
            <a:pPr indent="-228600" lvl="0" marL="228600" rtl="0" algn="just">
              <a:lnSpc>
                <a:spcPct val="80000"/>
              </a:lnSpc>
              <a:spcBef>
                <a:spcPts val="1000"/>
              </a:spcBef>
              <a:spcAft>
                <a:spcPts val="0"/>
              </a:spcAft>
              <a:buClr>
                <a:schemeClr val="dk1"/>
              </a:buClr>
              <a:buSzPts val="2590"/>
              <a:buChar char="•"/>
            </a:pPr>
            <a:r>
              <a:rPr lang="en-US" sz="2590"/>
              <a:t>Scientist might want to know whether the earth is warming up. </a:t>
            </a:r>
            <a:endParaRPr sz="2590"/>
          </a:p>
          <a:p>
            <a:pPr indent="-228600" lvl="0" marL="228600" rtl="0" algn="just">
              <a:lnSpc>
                <a:spcPct val="80000"/>
              </a:lnSpc>
              <a:spcBef>
                <a:spcPts val="1000"/>
              </a:spcBef>
              <a:spcAft>
                <a:spcPts val="0"/>
              </a:spcAft>
              <a:buClr>
                <a:schemeClr val="dk1"/>
              </a:buClr>
              <a:buSzPts val="2590"/>
              <a:buChar char="•"/>
            </a:pPr>
            <a:r>
              <a:rPr lang="en-US" sz="2590"/>
              <a:t>A physician might want to know whether a new medication will lower a person’s blood pressure.</a:t>
            </a:r>
            <a:endParaRPr/>
          </a:p>
          <a:p>
            <a:pPr indent="-228600" lvl="0" marL="228600" rtl="0" algn="just">
              <a:lnSpc>
                <a:spcPct val="80000"/>
              </a:lnSpc>
              <a:spcBef>
                <a:spcPts val="1000"/>
              </a:spcBef>
              <a:spcAft>
                <a:spcPts val="0"/>
              </a:spcAft>
              <a:buClr>
                <a:schemeClr val="dk1"/>
              </a:buClr>
              <a:buSzPts val="2590"/>
              <a:buChar char="•"/>
            </a:pPr>
            <a:r>
              <a:rPr lang="en-US" sz="2590"/>
              <a:t> An educator might wish to see whether a new teaching technique is better than a traditional one. </a:t>
            </a:r>
            <a:endParaRPr sz="2590"/>
          </a:p>
          <a:p>
            <a:pPr indent="-228600" lvl="0" marL="228600" rtl="0" algn="just">
              <a:lnSpc>
                <a:spcPct val="80000"/>
              </a:lnSpc>
              <a:spcBef>
                <a:spcPts val="1000"/>
              </a:spcBef>
              <a:spcAft>
                <a:spcPts val="0"/>
              </a:spcAft>
              <a:buClr>
                <a:schemeClr val="dk1"/>
              </a:buClr>
              <a:buSzPts val="2590"/>
              <a:buChar char="•"/>
            </a:pPr>
            <a:r>
              <a:rPr lang="en-US" sz="2590"/>
              <a:t>A retail merchant might want to know whether the public prefers a certain color in a new line of fashion. </a:t>
            </a:r>
            <a:endParaRPr sz="2590"/>
          </a:p>
          <a:p>
            <a:pPr indent="-228600" lvl="0" marL="228600" rtl="0" algn="just">
              <a:lnSpc>
                <a:spcPct val="80000"/>
              </a:lnSpc>
              <a:spcBef>
                <a:spcPts val="1000"/>
              </a:spcBef>
              <a:spcAft>
                <a:spcPts val="0"/>
              </a:spcAft>
              <a:buClr>
                <a:schemeClr val="dk1"/>
              </a:buClr>
              <a:buSzPts val="2590"/>
              <a:buChar char="•"/>
            </a:pPr>
            <a:r>
              <a:rPr lang="en-US" sz="2590"/>
              <a:t>Automobile manufacturers are interested in determining whether seat belts will</a:t>
            </a:r>
            <a:br>
              <a:rPr lang="en-US" sz="2590"/>
            </a:br>
            <a:r>
              <a:rPr lang="en-US" sz="2590"/>
              <a:t>reduce the severity of injuries caused by accidents. </a:t>
            </a:r>
            <a:endParaRPr sz="2590"/>
          </a:p>
          <a:p>
            <a:pPr indent="-228600" lvl="0" marL="228600" rtl="0" algn="just">
              <a:lnSpc>
                <a:spcPct val="80000"/>
              </a:lnSpc>
              <a:spcBef>
                <a:spcPts val="1000"/>
              </a:spcBef>
              <a:spcAft>
                <a:spcPts val="0"/>
              </a:spcAft>
              <a:buClr>
                <a:schemeClr val="dk1"/>
              </a:buClr>
              <a:buSzPts val="2590"/>
              <a:buChar char="•"/>
            </a:pPr>
            <a:r>
              <a:rPr lang="en-US" sz="2590"/>
              <a:t>These types of questions can be addressed through statistical </a:t>
            </a:r>
            <a:r>
              <a:rPr b="1" lang="en-US" sz="2590">
                <a:solidFill>
                  <a:srgbClr val="00B050"/>
                </a:solidFill>
              </a:rPr>
              <a:t>hypothesis testing</a:t>
            </a:r>
            <a:r>
              <a:rPr b="1" lang="en-US" sz="2590"/>
              <a:t>, </a:t>
            </a:r>
            <a:r>
              <a:rPr lang="en-US" sz="2590"/>
              <a:t>which is a </a:t>
            </a:r>
            <a:r>
              <a:rPr b="1" lang="en-US" sz="2590">
                <a:solidFill>
                  <a:srgbClr val="00B050"/>
                </a:solidFill>
              </a:rPr>
              <a:t>decision-making process </a:t>
            </a:r>
            <a:r>
              <a:rPr lang="en-US" sz="2590"/>
              <a:t>for evaluating claims about a population.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0" st="0"/>
                                            </p:txEl>
                                          </p:spTgt>
                                        </p:tgtEl>
                                        <p:attrNameLst>
                                          <p:attrName>style.visibility</p:attrName>
                                        </p:attrNameLst>
                                      </p:cBhvr>
                                      <p:to>
                                        <p:strVal val="visible"/>
                                      </p:to>
                                    </p:set>
                                    <p:animEffect filter="fade" transition="in">
                                      <p:cBhvr>
                                        <p:cTn dur="500"/>
                                        <p:tgtEl>
                                          <p:spTgt spid="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1" st="1"/>
                                            </p:txEl>
                                          </p:spTgt>
                                        </p:tgtEl>
                                        <p:attrNameLst>
                                          <p:attrName>style.visibility</p:attrName>
                                        </p:attrNameLst>
                                      </p:cBhvr>
                                      <p:to>
                                        <p:strVal val="visible"/>
                                      </p:to>
                                    </p:set>
                                    <p:animEffect filter="fade" transition="in">
                                      <p:cBhvr>
                                        <p:cTn dur="500"/>
                                        <p:tgtEl>
                                          <p:spTgt spid="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2" st="2"/>
                                            </p:txEl>
                                          </p:spTgt>
                                        </p:tgtEl>
                                        <p:attrNameLst>
                                          <p:attrName>style.visibility</p:attrName>
                                        </p:attrNameLst>
                                      </p:cBhvr>
                                      <p:to>
                                        <p:strVal val="visible"/>
                                      </p:to>
                                    </p:set>
                                    <p:animEffect filter="fade" transition="in">
                                      <p:cBhvr>
                                        <p:cTn dur="500"/>
                                        <p:tgtEl>
                                          <p:spTgt spid="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3" st="3"/>
                                            </p:txEl>
                                          </p:spTgt>
                                        </p:tgtEl>
                                        <p:attrNameLst>
                                          <p:attrName>style.visibility</p:attrName>
                                        </p:attrNameLst>
                                      </p:cBhvr>
                                      <p:to>
                                        <p:strVal val="visible"/>
                                      </p:to>
                                    </p:set>
                                    <p:animEffect filter="fade" transition="in">
                                      <p:cBhvr>
                                        <p:cTn dur="500"/>
                                        <p:tgtEl>
                                          <p:spTgt spid="9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4" st="4"/>
                                            </p:txEl>
                                          </p:spTgt>
                                        </p:tgtEl>
                                        <p:attrNameLst>
                                          <p:attrName>style.visibility</p:attrName>
                                        </p:attrNameLst>
                                      </p:cBhvr>
                                      <p:to>
                                        <p:strVal val="visible"/>
                                      </p:to>
                                    </p:set>
                                    <p:animEffect filter="fade" transition="in">
                                      <p:cBhvr>
                                        <p:cTn dur="500"/>
                                        <p:tgtEl>
                                          <p:spTgt spid="9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5" st="5"/>
                                            </p:txEl>
                                          </p:spTgt>
                                        </p:tgtEl>
                                        <p:attrNameLst>
                                          <p:attrName>style.visibility</p:attrName>
                                        </p:attrNameLst>
                                      </p:cBhvr>
                                      <p:to>
                                        <p:strVal val="visible"/>
                                      </p:to>
                                    </p:set>
                                    <p:animEffect filter="fade" transition="in">
                                      <p:cBhvr>
                                        <p:cTn dur="500"/>
                                        <p:tgtEl>
                                          <p:spTgt spid="9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6" st="6"/>
                                            </p:txEl>
                                          </p:spTgt>
                                        </p:tgtEl>
                                        <p:attrNameLst>
                                          <p:attrName>style.visibility</p:attrName>
                                        </p:attrNameLst>
                                      </p:cBhvr>
                                      <p:to>
                                        <p:strVal val="visible"/>
                                      </p:to>
                                    </p:set>
                                    <p:animEffect filter="fade" transition="in">
                                      <p:cBhvr>
                                        <p:cTn dur="500"/>
                                        <p:tgtEl>
                                          <p:spTgt spid="9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9"/>
          <p:cNvSpPr txBox="1"/>
          <p:nvPr>
            <p:ph type="title"/>
          </p:nvPr>
        </p:nvSpPr>
        <p:spPr>
          <a:xfrm>
            <a:off x="838200" y="365125"/>
            <a:ext cx="10515600" cy="74622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Example # 05 </a:t>
            </a:r>
            <a:endParaRPr b="1">
              <a:solidFill>
                <a:srgbClr val="00B050"/>
              </a:solidFill>
            </a:endParaRPr>
          </a:p>
        </p:txBody>
      </p:sp>
      <p:sp>
        <p:nvSpPr>
          <p:cNvPr id="240" name="Google Shape;240;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41" name="Google Shape;241;p19"/>
          <p:cNvPicPr preferRelativeResize="0"/>
          <p:nvPr/>
        </p:nvPicPr>
        <p:blipFill rotWithShape="1">
          <a:blip r:embed="rId3">
            <a:alphaModFix/>
          </a:blip>
          <a:srcRect b="0" l="0" r="0" t="0"/>
          <a:stretch/>
        </p:blipFill>
        <p:spPr>
          <a:xfrm>
            <a:off x="297804" y="1280160"/>
            <a:ext cx="11894196" cy="1676840"/>
          </a:xfrm>
          <a:prstGeom prst="rect">
            <a:avLst/>
          </a:prstGeom>
          <a:noFill/>
          <a:ln>
            <a:noFill/>
          </a:ln>
        </p:spPr>
      </p:pic>
      <p:pic>
        <p:nvPicPr>
          <p:cNvPr id="242" name="Google Shape;242;p19"/>
          <p:cNvPicPr preferRelativeResize="0"/>
          <p:nvPr/>
        </p:nvPicPr>
        <p:blipFill rotWithShape="1">
          <a:blip r:embed="rId4">
            <a:alphaModFix/>
          </a:blip>
          <a:srcRect b="0" l="0" r="0" t="0"/>
          <a:stretch/>
        </p:blipFill>
        <p:spPr>
          <a:xfrm>
            <a:off x="903694" y="2957000"/>
            <a:ext cx="10450106" cy="365994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500"/>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Calibri"/>
              <a:buNone/>
            </a:pPr>
            <a:r>
              <a:rPr b="1" lang="en-US" sz="3600">
                <a:solidFill>
                  <a:srgbClr val="00B050"/>
                </a:solidFill>
              </a:rPr>
              <a:t>Confidence Interval on </a:t>
            </a:r>
            <a:r>
              <a:rPr b="1" lang="en-US" sz="3600"/>
              <a:t>µ </a:t>
            </a:r>
            <a:r>
              <a:rPr b="1" lang="en-US" sz="3600">
                <a:solidFill>
                  <a:srgbClr val="00B050"/>
                </a:solidFill>
              </a:rPr>
              <a:t>when </a:t>
            </a:r>
            <a:r>
              <a:rPr b="1" lang="en-US" sz="3600"/>
              <a:t>σ </a:t>
            </a:r>
            <a:r>
              <a:rPr b="1" lang="en-US" sz="3600">
                <a:solidFill>
                  <a:srgbClr val="00B050"/>
                </a:solidFill>
              </a:rPr>
              <a:t>is known</a:t>
            </a:r>
            <a:endParaRPr b="1" sz="3600">
              <a:solidFill>
                <a:srgbClr val="00B050"/>
              </a:solidFill>
            </a:endParaRPr>
          </a:p>
        </p:txBody>
      </p:sp>
      <p:sp>
        <p:nvSpPr>
          <p:cNvPr id="248" name="Google Shape;248;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49" name="Google Shape;249;p20"/>
          <p:cNvPicPr preferRelativeResize="0"/>
          <p:nvPr/>
        </p:nvPicPr>
        <p:blipFill rotWithShape="1">
          <a:blip r:embed="rId3">
            <a:alphaModFix/>
          </a:blip>
          <a:srcRect b="0" l="0" r="0" t="0"/>
          <a:stretch/>
        </p:blipFill>
        <p:spPr>
          <a:xfrm>
            <a:off x="1287834" y="2326297"/>
            <a:ext cx="9616332" cy="209095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Test of Difference between two means </a:t>
            </a:r>
            <a:endParaRPr b="1">
              <a:solidFill>
                <a:srgbClr val="00B050"/>
              </a:solidFill>
            </a:endParaRPr>
          </a:p>
        </p:txBody>
      </p:sp>
      <p:sp>
        <p:nvSpPr>
          <p:cNvPr id="255" name="Google Shape;255;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56" name="Google Shape;256;p21"/>
          <p:cNvPicPr preferRelativeResize="0"/>
          <p:nvPr/>
        </p:nvPicPr>
        <p:blipFill rotWithShape="1">
          <a:blip r:embed="rId3">
            <a:alphaModFix/>
          </a:blip>
          <a:srcRect b="0" l="0" r="0" t="0"/>
          <a:stretch/>
        </p:blipFill>
        <p:spPr>
          <a:xfrm>
            <a:off x="558270" y="1690688"/>
            <a:ext cx="11075459" cy="3027729"/>
          </a:xfrm>
          <a:prstGeom prst="rect">
            <a:avLst/>
          </a:prstGeom>
          <a:noFill/>
          <a:ln>
            <a:noFill/>
          </a:ln>
        </p:spPr>
      </p:pic>
      <p:pic>
        <p:nvPicPr>
          <p:cNvPr id="257" name="Google Shape;257;p21"/>
          <p:cNvPicPr preferRelativeResize="0"/>
          <p:nvPr/>
        </p:nvPicPr>
        <p:blipFill rotWithShape="1">
          <a:blip r:embed="rId4">
            <a:alphaModFix/>
          </a:blip>
          <a:srcRect b="0" l="0" r="0" t="0"/>
          <a:stretch/>
        </p:blipFill>
        <p:spPr>
          <a:xfrm>
            <a:off x="4082108" y="4718417"/>
            <a:ext cx="4027782" cy="162921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5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Calibri"/>
              <a:buNone/>
            </a:pPr>
            <a:r>
              <a:rPr b="1" lang="en-US" sz="3600">
                <a:solidFill>
                  <a:srgbClr val="00B050"/>
                </a:solidFill>
              </a:rPr>
              <a:t>Test of Difference between two means </a:t>
            </a:r>
            <a:br>
              <a:rPr b="1" lang="en-US" sz="3600">
                <a:solidFill>
                  <a:srgbClr val="00B050"/>
                </a:solidFill>
              </a:rPr>
            </a:br>
            <a:r>
              <a:rPr b="1" lang="en-US" sz="3600">
                <a:solidFill>
                  <a:srgbClr val="00B050"/>
                </a:solidFill>
              </a:rPr>
              <a:t>(Contd.) </a:t>
            </a:r>
            <a:endParaRPr sz="3600"/>
          </a:p>
        </p:txBody>
      </p:sp>
      <p:sp>
        <p:nvSpPr>
          <p:cNvPr id="263" name="Google Shape;263;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64" name="Google Shape;264;p22"/>
          <p:cNvPicPr preferRelativeResize="0"/>
          <p:nvPr/>
        </p:nvPicPr>
        <p:blipFill rotWithShape="1">
          <a:blip r:embed="rId3">
            <a:alphaModFix/>
          </a:blip>
          <a:srcRect b="0" l="0" r="0" t="0"/>
          <a:stretch/>
        </p:blipFill>
        <p:spPr>
          <a:xfrm>
            <a:off x="838200" y="1825625"/>
            <a:ext cx="10515600" cy="1382078"/>
          </a:xfrm>
          <a:prstGeom prst="rect">
            <a:avLst/>
          </a:prstGeom>
          <a:noFill/>
          <a:ln>
            <a:noFill/>
          </a:ln>
        </p:spPr>
      </p:pic>
      <p:pic>
        <p:nvPicPr>
          <p:cNvPr id="265" name="Google Shape;265;p22"/>
          <p:cNvPicPr preferRelativeResize="0"/>
          <p:nvPr/>
        </p:nvPicPr>
        <p:blipFill rotWithShape="1">
          <a:blip r:embed="rId4">
            <a:alphaModFix/>
          </a:blip>
          <a:srcRect b="0" l="0" r="0" t="0"/>
          <a:stretch/>
        </p:blipFill>
        <p:spPr>
          <a:xfrm>
            <a:off x="889778" y="3745145"/>
            <a:ext cx="10412444" cy="18943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lang="en-US">
                <a:solidFill>
                  <a:srgbClr val="00B050"/>
                </a:solidFill>
              </a:rPr>
              <a:t>Example # 06</a:t>
            </a:r>
            <a:endParaRPr>
              <a:solidFill>
                <a:srgbClr val="00B050"/>
              </a:solidFill>
            </a:endParaRPr>
          </a:p>
        </p:txBody>
      </p:sp>
      <p:sp>
        <p:nvSpPr>
          <p:cNvPr id="272" name="Google Shape;272;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B050"/>
              </a:buClr>
              <a:buSzPts val="2800"/>
              <a:buChar char="•"/>
            </a:pPr>
            <a:r>
              <a:rPr b="1" lang="en-US">
                <a:solidFill>
                  <a:srgbClr val="00B050"/>
                </a:solidFill>
              </a:rPr>
              <a:t>Hotel Room Cost: </a:t>
            </a:r>
            <a:r>
              <a:rPr lang="en-US"/>
              <a:t>A survey found that the average hotel room rate in New Orleans is $88.42 and the average room rate in Phoenix is $80.61. Assume that the data were obtained from two samples of 50 hotels each and that the standard deviations of the populations are $5.62 and $4.83, respectively. At α = 0.05, can it be concluded that there is a significant difference in the rates? </a:t>
            </a:r>
            <a:endParaRPr/>
          </a:p>
          <a:p>
            <a:pPr indent="-228600" lvl="0" marL="228600" rtl="0" algn="just">
              <a:lnSpc>
                <a:spcPct val="90000"/>
              </a:lnSpc>
              <a:spcBef>
                <a:spcPts val="1000"/>
              </a:spcBef>
              <a:spcAft>
                <a:spcPts val="0"/>
              </a:spcAft>
              <a:buClr>
                <a:schemeClr val="dk1"/>
              </a:buClr>
              <a:buSzPts val="2800"/>
              <a:buChar char="•"/>
            </a:pPr>
            <a:r>
              <a:rPr lang="en-US"/>
              <a:t>Find the 95% confidence interval for the difference between the means.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4"/>
          <p:cNvSpPr txBox="1"/>
          <p:nvPr>
            <p:ph type="title"/>
          </p:nvPr>
        </p:nvSpPr>
        <p:spPr>
          <a:xfrm>
            <a:off x="838200" y="154111"/>
            <a:ext cx="10515600" cy="77435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Example # 07 </a:t>
            </a:r>
            <a:endParaRPr b="1">
              <a:solidFill>
                <a:srgbClr val="00B050"/>
              </a:solidFill>
            </a:endParaRPr>
          </a:p>
        </p:txBody>
      </p:sp>
      <p:sp>
        <p:nvSpPr>
          <p:cNvPr id="279" name="Google Shape;279;p24"/>
          <p:cNvSpPr txBox="1"/>
          <p:nvPr>
            <p:ph idx="1" type="body"/>
          </p:nvPr>
        </p:nvSpPr>
        <p:spPr>
          <a:xfrm>
            <a:off x="838200" y="928469"/>
            <a:ext cx="10515600" cy="5248494"/>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600"/>
              <a:buChar char="•"/>
            </a:pPr>
            <a:r>
              <a:rPr lang="en-US" sz="2600"/>
              <a:t>A researcher hypothesizes that the average number of sports that colleges offer for males is greater than the average number of sports that colleges offer for females. A sample of the number of sports offered by colleges is shown. At α = 0.10, is there enough evidence to support the claim? Assume σ</a:t>
            </a:r>
            <a:r>
              <a:rPr baseline="-25000" lang="en-US" sz="2600"/>
              <a:t>1</a:t>
            </a:r>
            <a:r>
              <a:rPr lang="en-US" sz="2600"/>
              <a:t> and σ</a:t>
            </a:r>
            <a:r>
              <a:rPr baseline="-25000" lang="en-US" sz="2600"/>
              <a:t>2</a:t>
            </a:r>
            <a:r>
              <a:rPr lang="en-US" sz="2600"/>
              <a:t> = 3.3</a:t>
            </a:r>
            <a:r>
              <a:rPr lang="en-US"/>
              <a:t>.</a:t>
            </a:r>
            <a:endParaRPr/>
          </a:p>
          <a:p>
            <a:pPr indent="-228600" lvl="0" marL="228600" rtl="0" algn="just">
              <a:lnSpc>
                <a:spcPct val="90000"/>
              </a:lnSpc>
              <a:spcBef>
                <a:spcPts val="1000"/>
              </a:spcBef>
              <a:spcAft>
                <a:spcPts val="0"/>
              </a:spcAft>
              <a:buClr>
                <a:schemeClr val="dk1"/>
              </a:buClr>
              <a:buSzPts val="2800"/>
              <a:buChar char="•"/>
            </a:pPr>
            <a:r>
              <a:rPr lang="en-US"/>
              <a:t> </a:t>
            </a:r>
            <a:br>
              <a:rPr lang="en-US"/>
            </a:br>
            <a:endParaRPr/>
          </a:p>
        </p:txBody>
      </p:sp>
      <p:pic>
        <p:nvPicPr>
          <p:cNvPr id="280" name="Google Shape;280;p24"/>
          <p:cNvPicPr preferRelativeResize="0"/>
          <p:nvPr/>
        </p:nvPicPr>
        <p:blipFill rotWithShape="1">
          <a:blip r:embed="rId3">
            <a:alphaModFix/>
          </a:blip>
          <a:srcRect b="0" l="0" r="0" t="0"/>
          <a:stretch/>
        </p:blipFill>
        <p:spPr>
          <a:xfrm>
            <a:off x="3117861" y="2377557"/>
            <a:ext cx="9074139" cy="422207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500"/>
                                        <p:tgtEl>
                                          <p:spTgt spid="2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Example # 05 – 06 </a:t>
            </a:r>
            <a:endParaRPr b="1">
              <a:solidFill>
                <a:srgbClr val="00B050"/>
              </a:solidFill>
            </a:endParaRPr>
          </a:p>
        </p:txBody>
      </p:sp>
      <p:sp>
        <p:nvSpPr>
          <p:cNvPr id="287" name="Google Shape;287;p25"/>
          <p:cNvSpPr txBox="1"/>
          <p:nvPr>
            <p:ph idx="1" type="body"/>
          </p:nvPr>
        </p:nvSpPr>
        <p:spPr>
          <a:xfrm>
            <a:off x="604911" y="1825625"/>
            <a:ext cx="10748889" cy="4532972"/>
          </a:xfrm>
          <a:prstGeom prst="rect">
            <a:avLst/>
          </a:prstGeom>
          <a:noFill/>
          <a:ln>
            <a:noFill/>
          </a:ln>
        </p:spPr>
        <p:txBody>
          <a:bodyPr anchorCtr="0" anchor="t" bIns="45700" lIns="91425" spcFirstLastPara="1" rIns="91425" wrap="square" tIns="45700">
            <a:normAutofit/>
          </a:bodyPr>
          <a:lstStyle/>
          <a:p>
            <a:pPr indent="-228600" lvl="0" marL="228600" rtl="0" algn="just">
              <a:lnSpc>
                <a:spcPct val="80000"/>
              </a:lnSpc>
              <a:spcBef>
                <a:spcPts val="0"/>
              </a:spcBef>
              <a:spcAft>
                <a:spcPts val="0"/>
              </a:spcAft>
              <a:buClr>
                <a:schemeClr val="dk1"/>
              </a:buClr>
              <a:buSzPts val="2800"/>
              <a:buChar char="•"/>
            </a:pPr>
            <a:r>
              <a:rPr lang="en-US"/>
              <a:t>A random of sample of size n</a:t>
            </a:r>
            <a:r>
              <a:rPr baseline="-25000" lang="en-US"/>
              <a:t>1</a:t>
            </a:r>
            <a:r>
              <a:rPr lang="en-US"/>
              <a:t> = 50 taken from normal population with a standard deviation σ1 = 7.35 has sample mean 181. A second sample of size n</a:t>
            </a:r>
            <a:r>
              <a:rPr baseline="-25000" lang="en-US"/>
              <a:t>2</a:t>
            </a:r>
            <a:r>
              <a:rPr lang="en-US"/>
              <a:t> = 72 taken from a different normal population with σ</a:t>
            </a:r>
            <a:r>
              <a:rPr baseline="-25000" lang="en-US"/>
              <a:t>2</a:t>
            </a:r>
            <a:r>
              <a:rPr lang="en-US"/>
              <a:t> = 4.81 has sample mean 176. Test the hypothesis at 0.05 level of significance that µ</a:t>
            </a:r>
            <a:r>
              <a:rPr baseline="-25000" lang="en-US"/>
              <a:t>1</a:t>
            </a:r>
            <a:r>
              <a:rPr lang="en-US"/>
              <a:t> = µ</a:t>
            </a:r>
            <a:r>
              <a:rPr baseline="-25000" lang="en-US"/>
              <a:t>2</a:t>
            </a:r>
            <a:r>
              <a:rPr lang="en-US"/>
              <a:t>, vs. µ</a:t>
            </a:r>
            <a:r>
              <a:rPr baseline="-25000" lang="en-US"/>
              <a:t>1</a:t>
            </a:r>
            <a:r>
              <a:rPr lang="en-US"/>
              <a:t> ≠ µ</a:t>
            </a:r>
            <a:r>
              <a:rPr baseline="-25000" lang="en-US"/>
              <a:t>2</a:t>
            </a:r>
            <a:r>
              <a:rPr lang="en-US"/>
              <a:t>. </a:t>
            </a:r>
            <a:endParaRPr/>
          </a:p>
          <a:p>
            <a:pPr indent="-228600" lvl="0" marL="228600" rtl="0" algn="just">
              <a:lnSpc>
                <a:spcPct val="80000"/>
              </a:lnSpc>
              <a:spcBef>
                <a:spcPts val="1000"/>
              </a:spcBef>
              <a:spcAft>
                <a:spcPts val="0"/>
              </a:spcAft>
              <a:buClr>
                <a:schemeClr val="dk1"/>
              </a:buClr>
              <a:buSzPts val="2800"/>
              <a:buChar char="•"/>
            </a:pPr>
            <a:r>
              <a:rPr lang="en-US"/>
              <a:t>A farmer claims that the average yield of wheat of variety A exceeds the average yield of variety B by at least 12 bushels per acre. To test this claim, 50 acres of each variety are planted and grown under similar conditions. Variety A yielded on the average, 86.7 bushels per acre with a </a:t>
            </a:r>
            <a:r>
              <a:rPr b="1" lang="en-US"/>
              <a:t>standard deviation of 6.28</a:t>
            </a:r>
            <a:r>
              <a:rPr lang="en-US"/>
              <a:t> bushels per acre, while variety B yielded, on the average 77.8 bushels per acre with a </a:t>
            </a:r>
            <a:r>
              <a:rPr b="1" lang="en-US"/>
              <a:t>standard deviation of 5.61</a:t>
            </a:r>
            <a:r>
              <a:rPr lang="en-US"/>
              <a:t> bushels per acre. Test the farmer’s claim at alpha = 0.01. </a:t>
            </a:r>
            <a:endParaRPr/>
          </a:p>
          <a:p>
            <a:pPr indent="-50800" lvl="0" marL="228600" rtl="0" algn="l">
              <a:lnSpc>
                <a:spcPct val="80000"/>
              </a:lnSpc>
              <a:spcBef>
                <a:spcPts val="1000"/>
              </a:spcBef>
              <a:spcAft>
                <a:spcPts val="0"/>
              </a:spcAft>
              <a:buClr>
                <a:schemeClr val="dk1"/>
              </a:buClr>
              <a:buSzPts val="28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Example # 07</a:t>
            </a:r>
            <a:endParaRPr b="1">
              <a:solidFill>
                <a:srgbClr val="00B050"/>
              </a:solidFill>
            </a:endParaRPr>
          </a:p>
        </p:txBody>
      </p:sp>
      <p:sp>
        <p:nvSpPr>
          <p:cNvPr id="293" name="Google Shape;293;p26"/>
          <p:cNvSpPr txBox="1"/>
          <p:nvPr>
            <p:ph idx="1" type="body"/>
          </p:nvPr>
        </p:nvSpPr>
        <p:spPr>
          <a:xfrm>
            <a:off x="838200" y="1825625"/>
            <a:ext cx="10515600" cy="4351338"/>
          </a:xfrm>
          <a:prstGeom prst="rect">
            <a:avLst/>
          </a:prstGeom>
          <a:blipFill rotWithShape="1">
            <a:blip r:embed="rId3">
              <a:alphaModFix/>
            </a:blip>
            <a:stretch>
              <a:fillRect b="0" l="-1042" r="-1158" t="-2240"/>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7"/>
          <p:cNvSpPr txBox="1"/>
          <p:nvPr>
            <p:ph type="title"/>
          </p:nvPr>
        </p:nvSpPr>
        <p:spPr>
          <a:xfrm>
            <a:off x="838200" y="191819"/>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b="1" lang="en-US">
                <a:solidFill>
                  <a:srgbClr val="00B050"/>
                </a:solidFill>
                <a:latin typeface="Arial Black"/>
                <a:ea typeface="Arial Black"/>
                <a:cs typeface="Arial Black"/>
                <a:sym typeface="Arial Black"/>
              </a:rPr>
              <a:t>t-test for a Mean </a:t>
            </a:r>
            <a:br>
              <a:rPr b="1" lang="en-US">
                <a:solidFill>
                  <a:srgbClr val="00B050"/>
                </a:solidFill>
                <a:latin typeface="Arial Black"/>
                <a:ea typeface="Arial Black"/>
                <a:cs typeface="Arial Black"/>
                <a:sym typeface="Arial Black"/>
              </a:rPr>
            </a:br>
            <a:r>
              <a:rPr b="1" lang="en-US" sz="3600">
                <a:solidFill>
                  <a:srgbClr val="00B050"/>
                </a:solidFill>
                <a:latin typeface="Arial Black"/>
                <a:ea typeface="Arial Black"/>
                <a:cs typeface="Arial Black"/>
                <a:sym typeface="Arial Black"/>
              </a:rPr>
              <a:t>(t-distribution) </a:t>
            </a:r>
            <a:endParaRPr b="1" sz="3600">
              <a:solidFill>
                <a:srgbClr val="00B050"/>
              </a:solidFill>
              <a:latin typeface="Arial Black"/>
              <a:ea typeface="Arial Black"/>
              <a:cs typeface="Arial Black"/>
              <a:sym typeface="Arial Black"/>
            </a:endParaRPr>
          </a:p>
        </p:txBody>
      </p:sp>
      <p:sp>
        <p:nvSpPr>
          <p:cNvPr id="299" name="Google Shape;299;p27"/>
          <p:cNvSpPr txBox="1"/>
          <p:nvPr>
            <p:ph idx="1" type="body"/>
          </p:nvPr>
        </p:nvSpPr>
        <p:spPr>
          <a:xfrm>
            <a:off x="520505" y="1631852"/>
            <a:ext cx="11226018" cy="4545111"/>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3200"/>
              <a:buChar char="•"/>
            </a:pPr>
            <a:r>
              <a:rPr lang="en-US" sz="3200"/>
              <a:t>The </a:t>
            </a:r>
            <a:r>
              <a:rPr i="1" lang="en-US" sz="3200"/>
              <a:t>t </a:t>
            </a:r>
            <a:r>
              <a:rPr lang="en-US" sz="3200"/>
              <a:t>distribution is similar to the standard normal distribution in the following ways. </a:t>
            </a:r>
            <a:endParaRPr sz="3200"/>
          </a:p>
          <a:p>
            <a:pPr indent="-228600" lvl="1" marL="685800" rtl="0" algn="just">
              <a:lnSpc>
                <a:spcPct val="90000"/>
              </a:lnSpc>
              <a:spcBef>
                <a:spcPts val="500"/>
              </a:spcBef>
              <a:spcAft>
                <a:spcPts val="0"/>
              </a:spcAft>
              <a:buClr>
                <a:schemeClr val="dk1"/>
              </a:buClr>
              <a:buSzPts val="3000"/>
              <a:buChar char="•"/>
            </a:pPr>
            <a:r>
              <a:rPr lang="en-US" sz="3000"/>
              <a:t>It is bell-shaped.</a:t>
            </a:r>
            <a:endParaRPr/>
          </a:p>
          <a:p>
            <a:pPr indent="-228600" lvl="1" marL="685800" rtl="0" algn="just">
              <a:lnSpc>
                <a:spcPct val="90000"/>
              </a:lnSpc>
              <a:spcBef>
                <a:spcPts val="500"/>
              </a:spcBef>
              <a:spcAft>
                <a:spcPts val="0"/>
              </a:spcAft>
              <a:buClr>
                <a:schemeClr val="dk1"/>
              </a:buClr>
              <a:buSzPts val="3000"/>
              <a:buChar char="•"/>
            </a:pPr>
            <a:r>
              <a:rPr b="1" lang="en-US" sz="3000"/>
              <a:t> </a:t>
            </a:r>
            <a:r>
              <a:rPr lang="en-US" sz="3000"/>
              <a:t>It is symmetric about the mean.</a:t>
            </a:r>
            <a:endParaRPr/>
          </a:p>
          <a:p>
            <a:pPr indent="-228600" lvl="1" marL="685800" rtl="0" algn="just">
              <a:lnSpc>
                <a:spcPct val="90000"/>
              </a:lnSpc>
              <a:spcBef>
                <a:spcPts val="500"/>
              </a:spcBef>
              <a:spcAft>
                <a:spcPts val="0"/>
              </a:spcAft>
              <a:buClr>
                <a:schemeClr val="dk1"/>
              </a:buClr>
              <a:buSzPts val="3000"/>
              <a:buChar char="•"/>
            </a:pPr>
            <a:r>
              <a:rPr lang="en-US" sz="3000"/>
              <a:t>The mean, median, and mode are equal to 0 and are located at the center of the distribution.</a:t>
            </a:r>
            <a:endParaRPr/>
          </a:p>
          <a:p>
            <a:pPr indent="-228600" lvl="1" marL="685800" rtl="0" algn="just">
              <a:lnSpc>
                <a:spcPct val="90000"/>
              </a:lnSpc>
              <a:spcBef>
                <a:spcPts val="500"/>
              </a:spcBef>
              <a:spcAft>
                <a:spcPts val="0"/>
              </a:spcAft>
              <a:buClr>
                <a:schemeClr val="dk1"/>
              </a:buClr>
              <a:buSzPts val="3000"/>
              <a:buChar char="•"/>
            </a:pPr>
            <a:r>
              <a:rPr lang="en-US" sz="3000"/>
              <a:t>The curve never touches the </a:t>
            </a:r>
            <a:r>
              <a:rPr i="1" lang="en-US" sz="3000"/>
              <a:t>x </a:t>
            </a:r>
            <a:r>
              <a:rPr lang="en-US" sz="3000"/>
              <a:t>axis.</a:t>
            </a:r>
            <a:endParaRPr/>
          </a:p>
          <a:p>
            <a:pPr indent="0" lvl="1" marL="457200" rtl="0" algn="just">
              <a:lnSpc>
                <a:spcPct val="90000"/>
              </a:lnSpc>
              <a:spcBef>
                <a:spcPts val="500"/>
              </a:spcBef>
              <a:spcAft>
                <a:spcPts val="0"/>
              </a:spcAft>
              <a:buClr>
                <a:schemeClr val="dk1"/>
              </a:buClr>
              <a:buSzPts val="3000"/>
              <a:buNone/>
            </a:pPr>
            <a:r>
              <a:rPr lang="en-US" sz="3000"/>
              <a:t> </a:t>
            </a:r>
            <a:br>
              <a:rPr lang="en-US"/>
            </a:br>
            <a:endParaRPr/>
          </a:p>
        </p:txBody>
      </p:sp>
      <p:pic>
        <p:nvPicPr>
          <p:cNvPr id="300" name="Google Shape;300;p27"/>
          <p:cNvPicPr preferRelativeResize="0"/>
          <p:nvPr/>
        </p:nvPicPr>
        <p:blipFill rotWithShape="1">
          <a:blip r:embed="rId3">
            <a:alphaModFix/>
          </a:blip>
          <a:srcRect b="0" l="0" r="0" t="0"/>
          <a:stretch/>
        </p:blipFill>
        <p:spPr>
          <a:xfrm>
            <a:off x="2344615" y="4934451"/>
            <a:ext cx="7502769" cy="14663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0" st="0"/>
                                            </p:txEl>
                                          </p:spTgt>
                                        </p:tgtEl>
                                        <p:attrNameLst>
                                          <p:attrName>style.visibility</p:attrName>
                                        </p:attrNameLst>
                                      </p:cBhvr>
                                      <p:to>
                                        <p:strVal val="visible"/>
                                      </p:to>
                                    </p:set>
                                    <p:animEffect filter="fade" transition="in">
                                      <p:cBhvr>
                                        <p:cTn dur="500"/>
                                        <p:tgtEl>
                                          <p:spTgt spid="2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1" st="1"/>
                                            </p:txEl>
                                          </p:spTgt>
                                        </p:tgtEl>
                                        <p:attrNameLst>
                                          <p:attrName>style.visibility</p:attrName>
                                        </p:attrNameLst>
                                      </p:cBhvr>
                                      <p:to>
                                        <p:strVal val="visible"/>
                                      </p:to>
                                    </p:set>
                                    <p:animEffect filter="fade" transition="in">
                                      <p:cBhvr>
                                        <p:cTn dur="500"/>
                                        <p:tgtEl>
                                          <p:spTgt spid="2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2" st="2"/>
                                            </p:txEl>
                                          </p:spTgt>
                                        </p:tgtEl>
                                        <p:attrNameLst>
                                          <p:attrName>style.visibility</p:attrName>
                                        </p:attrNameLst>
                                      </p:cBhvr>
                                      <p:to>
                                        <p:strVal val="visible"/>
                                      </p:to>
                                    </p:set>
                                    <p:animEffect filter="fade" transition="in">
                                      <p:cBhvr>
                                        <p:cTn dur="500"/>
                                        <p:tgtEl>
                                          <p:spTgt spid="2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3" st="3"/>
                                            </p:txEl>
                                          </p:spTgt>
                                        </p:tgtEl>
                                        <p:attrNameLst>
                                          <p:attrName>style.visibility</p:attrName>
                                        </p:attrNameLst>
                                      </p:cBhvr>
                                      <p:to>
                                        <p:strVal val="visible"/>
                                      </p:to>
                                    </p:set>
                                    <p:animEffect filter="fade" transition="in">
                                      <p:cBhvr>
                                        <p:cTn dur="500"/>
                                        <p:tgtEl>
                                          <p:spTgt spid="29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4" st="4"/>
                                            </p:txEl>
                                          </p:spTgt>
                                        </p:tgtEl>
                                        <p:attrNameLst>
                                          <p:attrName>style.visibility</p:attrName>
                                        </p:attrNameLst>
                                      </p:cBhvr>
                                      <p:to>
                                        <p:strVal val="visible"/>
                                      </p:to>
                                    </p:set>
                                    <p:animEffect filter="fade" transition="in">
                                      <p:cBhvr>
                                        <p:cTn dur="500"/>
                                        <p:tgtEl>
                                          <p:spTgt spid="29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5" st="5"/>
                                            </p:txEl>
                                          </p:spTgt>
                                        </p:tgtEl>
                                        <p:attrNameLst>
                                          <p:attrName>style.visibility</p:attrName>
                                        </p:attrNameLst>
                                      </p:cBhvr>
                                      <p:to>
                                        <p:strVal val="visible"/>
                                      </p:to>
                                    </p:set>
                                    <p:animEffect filter="fade" transition="in">
                                      <p:cBhvr>
                                        <p:cTn dur="500"/>
                                        <p:tgtEl>
                                          <p:spTgt spid="29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500"/>
                                        <p:tgtEl>
                                          <p:spTgt spid="3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b="1" lang="en-US">
                <a:solidFill>
                  <a:srgbClr val="00B050"/>
                </a:solidFill>
                <a:latin typeface="Arial Black"/>
                <a:ea typeface="Arial Black"/>
                <a:cs typeface="Arial Black"/>
                <a:sym typeface="Arial Black"/>
              </a:rPr>
              <a:t>t-test for a Mean </a:t>
            </a:r>
            <a:br>
              <a:rPr b="1" lang="en-US">
                <a:solidFill>
                  <a:srgbClr val="00B050"/>
                </a:solidFill>
                <a:latin typeface="Arial Black"/>
                <a:ea typeface="Arial Black"/>
                <a:cs typeface="Arial Black"/>
                <a:sym typeface="Arial Black"/>
              </a:rPr>
            </a:br>
            <a:r>
              <a:rPr b="1" lang="en-US" sz="3600">
                <a:solidFill>
                  <a:srgbClr val="00B050"/>
                </a:solidFill>
                <a:latin typeface="Arial Black"/>
                <a:ea typeface="Arial Black"/>
                <a:cs typeface="Arial Black"/>
                <a:sym typeface="Arial Black"/>
              </a:rPr>
              <a:t>(t-distribution) </a:t>
            </a:r>
            <a:endParaRPr/>
          </a:p>
        </p:txBody>
      </p:sp>
      <p:sp>
        <p:nvSpPr>
          <p:cNvPr id="307" name="Google Shape;307;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 variance is greater than 1.</a:t>
            </a:r>
            <a:endParaRPr/>
          </a:p>
          <a:p>
            <a:pPr indent="-228600" lvl="0" marL="228600" rtl="0" algn="l">
              <a:lnSpc>
                <a:spcPct val="90000"/>
              </a:lnSpc>
              <a:spcBef>
                <a:spcPts val="1000"/>
              </a:spcBef>
              <a:spcAft>
                <a:spcPts val="0"/>
              </a:spcAft>
              <a:buClr>
                <a:schemeClr val="dk1"/>
              </a:buClr>
              <a:buSzPts val="2800"/>
              <a:buChar char="•"/>
            </a:pPr>
            <a:r>
              <a:rPr lang="en-US"/>
              <a:t>The </a:t>
            </a:r>
            <a:r>
              <a:rPr i="1" lang="en-US"/>
              <a:t>t </a:t>
            </a:r>
            <a:r>
              <a:rPr lang="en-US"/>
              <a:t>distribution is a family of curves based on the </a:t>
            </a:r>
            <a:r>
              <a:rPr i="1" lang="en-US"/>
              <a:t>degrees of freedom, </a:t>
            </a:r>
            <a:r>
              <a:rPr lang="en-US"/>
              <a:t>which is a number related to sample size. </a:t>
            </a:r>
            <a:endParaRPr/>
          </a:p>
          <a:p>
            <a:pPr indent="-228600" lvl="0" marL="228600" rtl="0" algn="l">
              <a:lnSpc>
                <a:spcPct val="90000"/>
              </a:lnSpc>
              <a:spcBef>
                <a:spcPts val="1000"/>
              </a:spcBef>
              <a:spcAft>
                <a:spcPts val="0"/>
              </a:spcAft>
              <a:buClr>
                <a:schemeClr val="dk1"/>
              </a:buClr>
              <a:buSzPts val="2800"/>
              <a:buChar char="•"/>
            </a:pPr>
            <a:r>
              <a:rPr lang="en-US"/>
              <a:t>As the sample size increases, the </a:t>
            </a:r>
            <a:r>
              <a:rPr i="1" lang="en-US"/>
              <a:t>t </a:t>
            </a:r>
            <a:r>
              <a:rPr lang="en-US"/>
              <a:t>distribution approaches the normal distribution. </a:t>
            </a:r>
            <a:br>
              <a:rPr lang="en-US"/>
            </a:br>
            <a:br>
              <a:rPr lang="en-US"/>
            </a:b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Three Methods to test statistical Hypothesis </a:t>
            </a:r>
            <a:endParaRPr>
              <a:solidFill>
                <a:srgbClr val="00B050"/>
              </a:solidFill>
            </a:endParaRPr>
          </a:p>
        </p:txBody>
      </p:sp>
      <p:sp>
        <p:nvSpPr>
          <p:cNvPr id="101" name="Google Shape;10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	</a:t>
            </a:r>
            <a:br>
              <a:rPr lang="en-US"/>
            </a:br>
            <a:r>
              <a:rPr b="1" lang="en-US"/>
              <a:t>1. </a:t>
            </a:r>
            <a:r>
              <a:rPr lang="en-US"/>
              <a:t>The traditional method</a:t>
            </a:r>
            <a:br>
              <a:rPr lang="en-US"/>
            </a:br>
            <a:r>
              <a:rPr b="1" lang="en-US"/>
              <a:t>2. </a:t>
            </a:r>
            <a:r>
              <a:rPr lang="en-US"/>
              <a:t>The </a:t>
            </a:r>
            <a:r>
              <a:rPr i="1" lang="en-US"/>
              <a:t>P</a:t>
            </a:r>
            <a:r>
              <a:rPr lang="en-US"/>
              <a:t>-value method</a:t>
            </a:r>
            <a:br>
              <a:rPr lang="en-US"/>
            </a:br>
            <a:r>
              <a:rPr b="1" lang="en-US"/>
              <a:t>3. </a:t>
            </a:r>
            <a:r>
              <a:rPr lang="en-US"/>
              <a:t>The confidence interval method </a:t>
            </a:r>
            <a:br>
              <a:rPr lang="en-US"/>
            </a:b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9"/>
          <p:cNvSpPr txBox="1"/>
          <p:nvPr>
            <p:ph type="title"/>
          </p:nvPr>
        </p:nvSpPr>
        <p:spPr>
          <a:xfrm>
            <a:off x="838200" y="181807"/>
            <a:ext cx="10515600" cy="48105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420"/>
              <a:buFont typeface="Arial Black"/>
              <a:buNone/>
            </a:pPr>
            <a:r>
              <a:rPr b="1" lang="en-US" sz="3420">
                <a:solidFill>
                  <a:srgbClr val="00B050"/>
                </a:solidFill>
                <a:latin typeface="Arial Black"/>
                <a:ea typeface="Arial Black"/>
                <a:cs typeface="Arial Black"/>
                <a:sym typeface="Arial Black"/>
              </a:rPr>
              <a:t>t-test for a Mean</a:t>
            </a:r>
            <a:endParaRPr sz="3420"/>
          </a:p>
        </p:txBody>
      </p:sp>
      <p:sp>
        <p:nvSpPr>
          <p:cNvPr id="313" name="Google Shape;313;p29"/>
          <p:cNvSpPr txBox="1"/>
          <p:nvPr>
            <p:ph idx="1" type="body"/>
          </p:nvPr>
        </p:nvSpPr>
        <p:spPr>
          <a:xfrm>
            <a:off x="425087" y="974308"/>
            <a:ext cx="11341823" cy="553903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t-test is defined as: </a:t>
            </a:r>
            <a:endParaRPr/>
          </a:p>
        </p:txBody>
      </p:sp>
      <p:pic>
        <p:nvPicPr>
          <p:cNvPr id="314" name="Google Shape;314;p29"/>
          <p:cNvPicPr preferRelativeResize="0"/>
          <p:nvPr/>
        </p:nvPicPr>
        <p:blipFill rotWithShape="1">
          <a:blip r:embed="rId3">
            <a:alphaModFix/>
          </a:blip>
          <a:srcRect b="0" l="0" r="0" t="0"/>
          <a:stretch/>
        </p:blipFill>
        <p:spPr>
          <a:xfrm>
            <a:off x="425087" y="1384666"/>
            <a:ext cx="11341823" cy="2474035"/>
          </a:xfrm>
          <a:prstGeom prst="rect">
            <a:avLst/>
          </a:prstGeom>
          <a:noFill/>
          <a:ln>
            <a:noFill/>
          </a:ln>
        </p:spPr>
      </p:pic>
      <p:pic>
        <p:nvPicPr>
          <p:cNvPr id="315" name="Google Shape;315;p29"/>
          <p:cNvPicPr preferRelativeResize="0"/>
          <p:nvPr/>
        </p:nvPicPr>
        <p:blipFill rotWithShape="1">
          <a:blip r:embed="rId4">
            <a:alphaModFix/>
          </a:blip>
          <a:srcRect b="0" l="0" r="0" t="0"/>
          <a:stretch/>
        </p:blipFill>
        <p:spPr>
          <a:xfrm>
            <a:off x="647114" y="3858701"/>
            <a:ext cx="11119796" cy="27535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500"/>
                                        <p:tgtEl>
                                          <p:spTgt spid="3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Example # 08 &amp; 09 </a:t>
            </a:r>
            <a:endParaRPr b="1">
              <a:solidFill>
                <a:srgbClr val="00B050"/>
              </a:solidFill>
            </a:endParaRPr>
          </a:p>
        </p:txBody>
      </p:sp>
      <p:sp>
        <p:nvSpPr>
          <p:cNvPr id="322" name="Google Shape;322;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80000"/>
              </a:lnSpc>
              <a:spcBef>
                <a:spcPts val="0"/>
              </a:spcBef>
              <a:spcAft>
                <a:spcPts val="0"/>
              </a:spcAft>
              <a:buClr>
                <a:srgbClr val="00B050"/>
              </a:buClr>
              <a:buSzPts val="2800"/>
              <a:buChar char="•"/>
            </a:pPr>
            <a:r>
              <a:rPr b="1" lang="en-US">
                <a:solidFill>
                  <a:srgbClr val="00B050"/>
                </a:solidFill>
              </a:rPr>
              <a:t>Hospital Infections</a:t>
            </a:r>
            <a:r>
              <a:rPr b="1" lang="en-US"/>
              <a:t>: </a:t>
            </a:r>
            <a:r>
              <a:rPr lang="en-US"/>
              <a:t>A medical investigation claims that the average number of infections per week at a hospital in southwestern Pennsylvania is 16.3. A random sample of 10 weeks had a mean number of 17.7 infections. The sample standard deviation is 1.8. Is there enough evidence to reject the investigator’s claim at a 0.05? </a:t>
            </a:r>
            <a:endParaRPr/>
          </a:p>
          <a:p>
            <a:pPr indent="-228600" lvl="0" marL="228600" rtl="0" algn="just">
              <a:lnSpc>
                <a:spcPct val="80000"/>
              </a:lnSpc>
              <a:spcBef>
                <a:spcPts val="1000"/>
              </a:spcBef>
              <a:spcAft>
                <a:spcPts val="0"/>
              </a:spcAft>
              <a:buClr>
                <a:srgbClr val="00B050"/>
              </a:buClr>
              <a:buSzPts val="2800"/>
              <a:buChar char="•"/>
            </a:pPr>
            <a:r>
              <a:rPr b="1" lang="en-US">
                <a:solidFill>
                  <a:srgbClr val="00B050"/>
                </a:solidFill>
              </a:rPr>
              <a:t>Substitute Teachers’ Salaries: </a:t>
            </a:r>
            <a:r>
              <a:rPr lang="en-US"/>
              <a:t>An educator claims that the average salary of substitute teachers in school districts in Allegheny County, Pennsylvania, is less than $60 per day. A random sample of eight school districts is selected, and the daily salaries (in dollars) are shown. Is there enough evidence to support the educator’s claim at α 0.10? </a:t>
            </a:r>
            <a:endParaRPr/>
          </a:p>
        </p:txBody>
      </p:sp>
      <p:pic>
        <p:nvPicPr>
          <p:cNvPr id="323" name="Google Shape;323;p30"/>
          <p:cNvPicPr preferRelativeResize="0"/>
          <p:nvPr/>
        </p:nvPicPr>
        <p:blipFill rotWithShape="1">
          <a:blip r:embed="rId3">
            <a:alphaModFix/>
          </a:blip>
          <a:srcRect b="0" l="0" r="0" t="0"/>
          <a:stretch/>
        </p:blipFill>
        <p:spPr>
          <a:xfrm>
            <a:off x="3689745" y="5800271"/>
            <a:ext cx="4812510" cy="51162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Example # 10 </a:t>
            </a:r>
            <a:endParaRPr b="1">
              <a:solidFill>
                <a:srgbClr val="00B050"/>
              </a:solidFill>
            </a:endParaRPr>
          </a:p>
        </p:txBody>
      </p:sp>
      <p:sp>
        <p:nvSpPr>
          <p:cNvPr id="330" name="Google Shape;330;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B050"/>
              </a:buClr>
              <a:buSzPts val="2800"/>
              <a:buChar char="•"/>
            </a:pPr>
            <a:r>
              <a:rPr b="1" lang="en-US">
                <a:solidFill>
                  <a:srgbClr val="00B050"/>
                </a:solidFill>
              </a:rPr>
              <a:t>Jogger’s Oxygen Uptake: </a:t>
            </a:r>
            <a:r>
              <a:rPr lang="en-US"/>
              <a:t>A physician claims that joggers’ maximal volume oxygen uptake is greater than the average of all adults. A sample of 15 joggers has a mean of 40.6 milliliters per kilogram (ml/kg) and a standard deviation of 6 ml/kg. If the average of all adults is 36.7 ml/kg, is there enough evidence to support the physician’s claim at α = 0.05? </a:t>
            </a:r>
            <a:br>
              <a:rPr lang="en-US"/>
            </a:b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2"/>
          <p:cNvSpPr txBox="1"/>
          <p:nvPr>
            <p:ph type="title"/>
          </p:nvPr>
        </p:nvSpPr>
        <p:spPr>
          <a:xfrm>
            <a:off x="838200" y="205581"/>
            <a:ext cx="10515600" cy="108864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420"/>
              <a:buFont typeface="Calibri"/>
              <a:buNone/>
            </a:pPr>
            <a:r>
              <a:rPr b="1" lang="en-US" sz="3420">
                <a:solidFill>
                  <a:srgbClr val="00B050"/>
                </a:solidFill>
              </a:rPr>
              <a:t>Testing Difference between two mean when σ</a:t>
            </a:r>
            <a:r>
              <a:rPr b="1" baseline="-25000" lang="en-US" sz="3420">
                <a:solidFill>
                  <a:srgbClr val="00B050"/>
                </a:solidFill>
              </a:rPr>
              <a:t>1</a:t>
            </a:r>
            <a:r>
              <a:rPr b="1" lang="en-US" sz="3420">
                <a:solidFill>
                  <a:srgbClr val="00B050"/>
                </a:solidFill>
              </a:rPr>
              <a:t>≠ σ</a:t>
            </a:r>
            <a:r>
              <a:rPr b="1" baseline="-25000" lang="en-US" sz="3420">
                <a:solidFill>
                  <a:srgbClr val="00B050"/>
                </a:solidFill>
              </a:rPr>
              <a:t>2 </a:t>
            </a:r>
            <a:br>
              <a:rPr b="1" lang="en-US" sz="3420">
                <a:solidFill>
                  <a:srgbClr val="00B050"/>
                </a:solidFill>
              </a:rPr>
            </a:br>
            <a:r>
              <a:rPr b="1" lang="en-US" sz="3420">
                <a:solidFill>
                  <a:srgbClr val="00B050"/>
                </a:solidFill>
              </a:rPr>
              <a:t>(Independent Sample: t-test) </a:t>
            </a:r>
            <a:endParaRPr b="1" sz="3420">
              <a:solidFill>
                <a:srgbClr val="00B050"/>
              </a:solidFill>
            </a:endParaRPr>
          </a:p>
        </p:txBody>
      </p:sp>
      <p:sp>
        <p:nvSpPr>
          <p:cNvPr id="336" name="Google Shape;336;p32"/>
          <p:cNvSpPr txBox="1"/>
          <p:nvPr>
            <p:ph idx="1" type="body"/>
          </p:nvPr>
        </p:nvSpPr>
        <p:spPr>
          <a:xfrm>
            <a:off x="838200" y="1294228"/>
            <a:ext cx="10515600" cy="4882735"/>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37" name="Google Shape;337;p32"/>
          <p:cNvPicPr preferRelativeResize="0"/>
          <p:nvPr/>
        </p:nvPicPr>
        <p:blipFill rotWithShape="1">
          <a:blip r:embed="rId3">
            <a:alphaModFix/>
          </a:blip>
          <a:srcRect b="0" l="0" r="0" t="0"/>
          <a:stretch/>
        </p:blipFill>
        <p:spPr>
          <a:xfrm>
            <a:off x="1450017" y="1294228"/>
            <a:ext cx="9291965" cy="2310277"/>
          </a:xfrm>
          <a:prstGeom prst="rect">
            <a:avLst/>
          </a:prstGeom>
          <a:noFill/>
          <a:ln>
            <a:noFill/>
          </a:ln>
        </p:spPr>
      </p:pic>
      <p:pic>
        <p:nvPicPr>
          <p:cNvPr id="338" name="Google Shape;338;p32"/>
          <p:cNvPicPr preferRelativeResize="0"/>
          <p:nvPr/>
        </p:nvPicPr>
        <p:blipFill rotWithShape="1">
          <a:blip r:embed="rId4">
            <a:alphaModFix/>
          </a:blip>
          <a:srcRect b="0" l="0" r="0" t="0"/>
          <a:stretch/>
        </p:blipFill>
        <p:spPr>
          <a:xfrm>
            <a:off x="974696" y="3735595"/>
            <a:ext cx="10242605" cy="274868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500"/>
                                        <p:tgtEl>
                                          <p:spTgt spid="3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dcc899c871_0_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gdcc899c871_0_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51" name="Google Shape;351;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52" name="Google Shape;352;p33"/>
          <p:cNvPicPr preferRelativeResize="0"/>
          <p:nvPr/>
        </p:nvPicPr>
        <p:blipFill rotWithShape="1">
          <a:blip r:embed="rId3">
            <a:alphaModFix/>
          </a:blip>
          <a:srcRect b="0" l="0" r="0" t="0"/>
          <a:stretch/>
        </p:blipFill>
        <p:spPr>
          <a:xfrm>
            <a:off x="423871" y="1690688"/>
            <a:ext cx="11344258" cy="319278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lang="en-US">
                <a:solidFill>
                  <a:srgbClr val="00B050"/>
                </a:solidFill>
              </a:rPr>
              <a:t>Example # 11 </a:t>
            </a:r>
            <a:endParaRPr>
              <a:solidFill>
                <a:srgbClr val="00B050"/>
              </a:solidFill>
            </a:endParaRPr>
          </a:p>
        </p:txBody>
      </p:sp>
      <p:sp>
        <p:nvSpPr>
          <p:cNvPr id="359" name="Google Shape;359;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B050"/>
              </a:buClr>
              <a:buSzPts val="2800"/>
              <a:buChar char="•"/>
            </a:pPr>
            <a:r>
              <a:rPr b="1" lang="en-US">
                <a:solidFill>
                  <a:srgbClr val="00B050"/>
                </a:solidFill>
              </a:rPr>
              <a:t>Farm Sizes: </a:t>
            </a:r>
            <a:r>
              <a:rPr lang="en-US"/>
              <a:t>The average size of a farm in Indiana County, Pennsylvania, is 191 acres. The average size of a farm in Greene County, Pennsylvania, is 199 acres. Assume the data were obtained</a:t>
            </a:r>
            <a:br>
              <a:rPr lang="en-US"/>
            </a:br>
            <a:r>
              <a:rPr lang="en-US"/>
              <a:t>from two samples with standard deviations of 38 and 12 acres, respectively, and sample sizes of 8 and 10, respectively. Can it be concluded at α = 0.05 that the average size of the farms in the two counties is different? Assume the populations are normally distributed. </a:t>
            </a:r>
            <a:endParaRPr/>
          </a:p>
          <a:p>
            <a:pPr indent="-228600" lvl="0" marL="228600" rtl="0" algn="just">
              <a:lnSpc>
                <a:spcPct val="90000"/>
              </a:lnSpc>
              <a:spcBef>
                <a:spcPts val="1000"/>
              </a:spcBef>
              <a:spcAft>
                <a:spcPts val="0"/>
              </a:spcAft>
              <a:buClr>
                <a:schemeClr val="dk1"/>
              </a:buClr>
              <a:buSzPts val="2800"/>
              <a:buChar char="•"/>
            </a:pPr>
            <a:r>
              <a:rPr lang="en-US"/>
              <a:t>Find the 95% confidence interval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dcc899c871_0_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gdcc899c871_0_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72" name="Google Shape;372;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73" name="Google Shape;373;p35"/>
          <p:cNvPicPr preferRelativeResize="0"/>
          <p:nvPr/>
        </p:nvPicPr>
        <p:blipFill rotWithShape="1">
          <a:blip r:embed="rId3">
            <a:alphaModFix/>
          </a:blip>
          <a:srcRect b="0" l="0" r="0" t="0"/>
          <a:stretch/>
        </p:blipFill>
        <p:spPr>
          <a:xfrm>
            <a:off x="838200" y="126609"/>
            <a:ext cx="10515600" cy="6612328"/>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6"/>
          <p:cNvSpPr txBox="1"/>
          <p:nvPr>
            <p:ph type="title"/>
          </p:nvPr>
        </p:nvSpPr>
        <p:spPr>
          <a:xfrm>
            <a:off x="828675" y="212725"/>
            <a:ext cx="10515600" cy="46831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B050"/>
              </a:buClr>
              <a:buSzPts val="3600"/>
              <a:buFont typeface="Calibri"/>
              <a:buNone/>
            </a:pPr>
            <a:r>
              <a:rPr b="1" lang="en-US" sz="3600">
                <a:solidFill>
                  <a:srgbClr val="00B050"/>
                </a:solidFill>
              </a:rPr>
              <a:t>Example # 12 </a:t>
            </a:r>
            <a:endParaRPr b="1" sz="3600">
              <a:solidFill>
                <a:srgbClr val="00B050"/>
              </a:solidFill>
            </a:endParaRPr>
          </a:p>
        </p:txBody>
      </p:sp>
      <p:sp>
        <p:nvSpPr>
          <p:cNvPr id="379" name="Google Shape;379;p36"/>
          <p:cNvSpPr txBox="1"/>
          <p:nvPr>
            <p:ph idx="1" type="body"/>
          </p:nvPr>
        </p:nvSpPr>
        <p:spPr>
          <a:xfrm>
            <a:off x="838200" y="872197"/>
            <a:ext cx="10515600" cy="530476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B050"/>
              </a:buClr>
              <a:buSzPts val="2800"/>
              <a:buChar char="•"/>
            </a:pPr>
            <a:r>
              <a:rPr b="1" lang="en-US">
                <a:solidFill>
                  <a:srgbClr val="00B050"/>
                </a:solidFill>
              </a:rPr>
              <a:t>Too Long on the Telephone: </a:t>
            </a:r>
            <a:r>
              <a:rPr lang="en-US"/>
              <a:t>A company collects data on the lengths of telephone calls made by employees in two different divisions. The mean and standard deviation for the sales division are 10.26 and 8.56, respectively. The mean and standard deviation for the shipping and receiving division are 6.93 and 4.93, respectively. A hypothesis test was run, and the computer output follows.</a:t>
            </a:r>
            <a:endParaRPr/>
          </a:p>
          <a:p>
            <a:pPr indent="0" lvl="0" marL="0" rtl="0" algn="l">
              <a:lnSpc>
                <a:spcPct val="90000"/>
              </a:lnSpc>
              <a:spcBef>
                <a:spcPts val="1000"/>
              </a:spcBef>
              <a:spcAft>
                <a:spcPts val="0"/>
              </a:spcAft>
              <a:buClr>
                <a:schemeClr val="dk1"/>
              </a:buClr>
              <a:buSzPts val="2800"/>
              <a:buNone/>
            </a:pPr>
            <a:r>
              <a:rPr lang="en-US"/>
              <a:t> </a:t>
            </a:r>
            <a:br>
              <a:rPr lang="en-US"/>
            </a:br>
            <a:endParaRPr/>
          </a:p>
        </p:txBody>
      </p:sp>
      <p:pic>
        <p:nvPicPr>
          <p:cNvPr id="380" name="Google Shape;380;p36"/>
          <p:cNvPicPr preferRelativeResize="0"/>
          <p:nvPr/>
        </p:nvPicPr>
        <p:blipFill rotWithShape="1">
          <a:blip r:embed="rId3">
            <a:alphaModFix/>
          </a:blip>
          <a:srcRect b="0" l="0" r="0" t="0"/>
          <a:stretch/>
        </p:blipFill>
        <p:spPr>
          <a:xfrm>
            <a:off x="6086475" y="3424237"/>
            <a:ext cx="19050" cy="9525"/>
          </a:xfrm>
          <a:prstGeom prst="rect">
            <a:avLst/>
          </a:prstGeom>
          <a:noFill/>
          <a:ln>
            <a:noFill/>
          </a:ln>
        </p:spPr>
      </p:pic>
      <p:pic>
        <p:nvPicPr>
          <p:cNvPr id="381" name="Google Shape;381;p36"/>
          <p:cNvPicPr preferRelativeResize="0"/>
          <p:nvPr/>
        </p:nvPicPr>
        <p:blipFill rotWithShape="1">
          <a:blip r:embed="rId3">
            <a:alphaModFix/>
          </a:blip>
          <a:srcRect b="0" l="0" r="0" t="0"/>
          <a:stretch/>
        </p:blipFill>
        <p:spPr>
          <a:xfrm>
            <a:off x="6238875" y="3576637"/>
            <a:ext cx="19050" cy="9525"/>
          </a:xfrm>
          <a:prstGeom prst="rect">
            <a:avLst/>
          </a:prstGeom>
          <a:noFill/>
          <a:ln>
            <a:noFill/>
          </a:ln>
        </p:spPr>
      </p:pic>
      <p:pic>
        <p:nvPicPr>
          <p:cNvPr id="382" name="Google Shape;382;p36"/>
          <p:cNvPicPr preferRelativeResize="0"/>
          <p:nvPr/>
        </p:nvPicPr>
        <p:blipFill rotWithShape="1">
          <a:blip r:embed="rId4">
            <a:alphaModFix/>
          </a:blip>
          <a:srcRect b="0" l="0" r="0" t="0"/>
          <a:stretch/>
        </p:blipFill>
        <p:spPr>
          <a:xfrm>
            <a:off x="2552264" y="3283561"/>
            <a:ext cx="7068422" cy="227317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500"/>
                                        <p:tgtEl>
                                          <p:spTgt spid="3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000"/>
              <a:buFont typeface="Calibri"/>
              <a:buNone/>
            </a:pPr>
            <a:r>
              <a:rPr b="1" lang="en-US" sz="4000">
                <a:solidFill>
                  <a:srgbClr val="00B050"/>
                </a:solidFill>
              </a:rPr>
              <a:t>Steps in Hypothesis Testing—Traditional Method </a:t>
            </a:r>
            <a:endParaRPr/>
          </a:p>
        </p:txBody>
      </p:sp>
      <p:sp>
        <p:nvSpPr>
          <p:cNvPr id="107" name="Google Shape;10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There are two types of statistical hypotheses for each situation: the </a:t>
            </a:r>
            <a:r>
              <a:rPr b="1" lang="en-US"/>
              <a:t>null hypothesis </a:t>
            </a:r>
            <a:r>
              <a:rPr lang="en-US"/>
              <a:t>and the </a:t>
            </a:r>
            <a:r>
              <a:rPr b="1" lang="en-US"/>
              <a:t>alternative hypothesis. </a:t>
            </a:r>
            <a:br>
              <a:rPr lang="en-US"/>
            </a:br>
            <a:endParaRPr/>
          </a:p>
        </p:txBody>
      </p:sp>
      <p:pic>
        <p:nvPicPr>
          <p:cNvPr id="108" name="Google Shape;108;p4"/>
          <p:cNvPicPr preferRelativeResize="0"/>
          <p:nvPr/>
        </p:nvPicPr>
        <p:blipFill rotWithShape="1">
          <a:blip r:embed="rId3">
            <a:alphaModFix/>
          </a:blip>
          <a:srcRect b="0" l="0" r="0" t="0"/>
          <a:stretch/>
        </p:blipFill>
        <p:spPr>
          <a:xfrm>
            <a:off x="838200" y="1690688"/>
            <a:ext cx="10363144" cy="1140116"/>
          </a:xfrm>
          <a:prstGeom prst="rect">
            <a:avLst/>
          </a:prstGeom>
          <a:noFill/>
          <a:ln>
            <a:noFill/>
          </a:ln>
        </p:spPr>
      </p:pic>
      <p:pic>
        <p:nvPicPr>
          <p:cNvPr id="109" name="Google Shape;109;p4"/>
          <p:cNvPicPr preferRelativeResize="0"/>
          <p:nvPr/>
        </p:nvPicPr>
        <p:blipFill rotWithShape="1">
          <a:blip r:embed="rId4">
            <a:alphaModFix/>
          </a:blip>
          <a:srcRect b="0" l="0" r="0" t="0"/>
          <a:stretch/>
        </p:blipFill>
        <p:spPr>
          <a:xfrm>
            <a:off x="479884" y="3743694"/>
            <a:ext cx="11232231" cy="267796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5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5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Example # 12 (Contd.) </a:t>
            </a:r>
            <a:endParaRPr/>
          </a:p>
        </p:txBody>
      </p:sp>
      <p:sp>
        <p:nvSpPr>
          <p:cNvPr id="389" name="Google Shape;389;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90" name="Google Shape;390;p37"/>
          <p:cNvPicPr preferRelativeResize="0"/>
          <p:nvPr/>
        </p:nvPicPr>
        <p:blipFill rotWithShape="1">
          <a:blip r:embed="rId3">
            <a:alphaModFix/>
          </a:blip>
          <a:srcRect b="0" l="0" r="0" t="0"/>
          <a:stretch/>
        </p:blipFill>
        <p:spPr>
          <a:xfrm>
            <a:off x="300225" y="1926101"/>
            <a:ext cx="11591549" cy="3363351"/>
          </a:xfrm>
          <a:prstGeom prst="rect">
            <a:avLst/>
          </a:prstGeom>
          <a:noFill/>
          <a:ln>
            <a:noFill/>
          </a:ln>
        </p:spPr>
      </p:pic>
      <p:sp>
        <p:nvSpPr>
          <p:cNvPr id="391" name="Google Shape;391;p37"/>
          <p:cNvSpPr txBox="1"/>
          <p:nvPr/>
        </p:nvSpPr>
        <p:spPr>
          <a:xfrm>
            <a:off x="6485206" y="1926101"/>
            <a:ext cx="284167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FF0000"/>
                </a:solidFill>
                <a:latin typeface="Calibri"/>
                <a:ea typeface="Calibri"/>
                <a:cs typeface="Calibri"/>
                <a:sym typeface="Calibri"/>
              </a:rPr>
              <a:t>Independent </a:t>
            </a:r>
            <a:endParaRPr b="1" sz="2000">
              <a:solidFill>
                <a:srgbClr val="FF0000"/>
              </a:solidFill>
              <a:latin typeface="Calibri"/>
              <a:ea typeface="Calibri"/>
              <a:cs typeface="Calibri"/>
              <a:sym typeface="Calibri"/>
            </a:endParaRPr>
          </a:p>
        </p:txBody>
      </p:sp>
      <p:sp>
        <p:nvSpPr>
          <p:cNvPr id="392" name="Google Shape;392;p37"/>
          <p:cNvSpPr txBox="1"/>
          <p:nvPr/>
        </p:nvSpPr>
        <p:spPr>
          <a:xfrm>
            <a:off x="6095999" y="2672862"/>
            <a:ext cx="277133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FF0000"/>
                </a:solidFill>
                <a:latin typeface="Calibri"/>
                <a:ea typeface="Calibri"/>
                <a:cs typeface="Calibri"/>
                <a:sym typeface="Calibri"/>
              </a:rPr>
              <a:t>We compare the p-value </a:t>
            </a:r>
            <a:endParaRPr b="1" sz="2000">
              <a:solidFill>
                <a:srgbClr val="FF0000"/>
              </a:solidFill>
              <a:latin typeface="Calibri"/>
              <a:ea typeface="Calibri"/>
              <a:cs typeface="Calibri"/>
              <a:sym typeface="Calibri"/>
            </a:endParaRPr>
          </a:p>
        </p:txBody>
      </p:sp>
      <p:sp>
        <p:nvSpPr>
          <p:cNvPr id="393" name="Google Shape;393;p37"/>
          <p:cNvSpPr txBox="1"/>
          <p:nvPr/>
        </p:nvSpPr>
        <p:spPr>
          <a:xfrm>
            <a:off x="6095999" y="3419623"/>
            <a:ext cx="277133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FF0000"/>
                </a:solidFill>
                <a:latin typeface="Calibri"/>
                <a:ea typeface="Calibri"/>
                <a:cs typeface="Calibri"/>
                <a:sym typeface="Calibri"/>
              </a:rPr>
              <a:t>P-value = P(Type – I) </a:t>
            </a:r>
            <a:endParaRPr b="1" sz="2000">
              <a:solidFill>
                <a:srgbClr val="FF0000"/>
              </a:solidFill>
              <a:latin typeface="Calibri"/>
              <a:ea typeface="Calibri"/>
              <a:cs typeface="Calibri"/>
              <a:sym typeface="Calibri"/>
            </a:endParaRPr>
          </a:p>
        </p:txBody>
      </p:sp>
      <p:sp>
        <p:nvSpPr>
          <p:cNvPr id="394" name="Google Shape;394;p37"/>
          <p:cNvSpPr txBox="1"/>
          <p:nvPr/>
        </p:nvSpPr>
        <p:spPr>
          <a:xfrm>
            <a:off x="7090117" y="3954427"/>
            <a:ext cx="4801657" cy="3847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900">
                <a:solidFill>
                  <a:srgbClr val="FF0000"/>
                </a:solidFill>
                <a:latin typeface="Calibri"/>
                <a:ea typeface="Calibri"/>
                <a:cs typeface="Calibri"/>
                <a:sym typeface="Calibri"/>
              </a:rPr>
              <a:t>Two-tailed, since two critical values are given </a:t>
            </a:r>
            <a:endParaRPr b="1" sz="1900">
              <a:solidFill>
                <a:srgbClr val="FF0000"/>
              </a:solidFill>
              <a:latin typeface="Calibri"/>
              <a:ea typeface="Calibri"/>
              <a:cs typeface="Calibri"/>
              <a:sym typeface="Calibri"/>
            </a:endParaRPr>
          </a:p>
        </p:txBody>
      </p:sp>
      <p:sp>
        <p:nvSpPr>
          <p:cNvPr id="395" name="Google Shape;395;p37"/>
          <p:cNvSpPr txBox="1"/>
          <p:nvPr/>
        </p:nvSpPr>
        <p:spPr>
          <a:xfrm>
            <a:off x="4670474" y="4237209"/>
            <a:ext cx="7235368"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FF0000"/>
                </a:solidFill>
                <a:latin typeface="Calibri"/>
                <a:ea typeface="Calibri"/>
                <a:cs typeface="Calibri"/>
                <a:sym typeface="Calibri"/>
              </a:rPr>
              <a:t>we fail to reject the null hypothesis &amp; conclude that there is a difference in the lengths of telephone calls. </a:t>
            </a:r>
            <a:br>
              <a:rPr lang="en-US" sz="2000">
                <a:solidFill>
                  <a:schemeClr val="dk1"/>
                </a:solidFill>
                <a:latin typeface="Calibri"/>
                <a:ea typeface="Calibri"/>
                <a:cs typeface="Calibri"/>
                <a:sym typeface="Calibri"/>
              </a:rPr>
            </a:br>
            <a:br>
              <a:rPr b="1" lang="en-US" sz="2000">
                <a:solidFill>
                  <a:srgbClr val="FF0000"/>
                </a:solidFill>
                <a:latin typeface="Calibri"/>
                <a:ea typeface="Calibri"/>
                <a:cs typeface="Calibri"/>
                <a:sym typeface="Calibri"/>
              </a:rPr>
            </a:br>
            <a:endParaRPr b="1" sz="2000">
              <a:solidFill>
                <a:srgbClr val="FF0000"/>
              </a:solidFill>
              <a:latin typeface="Calibri"/>
              <a:ea typeface="Calibri"/>
              <a:cs typeface="Calibri"/>
              <a:sym typeface="Calibri"/>
            </a:endParaRPr>
          </a:p>
        </p:txBody>
      </p:sp>
      <p:sp>
        <p:nvSpPr>
          <p:cNvPr id="396" name="Google Shape;396;p37"/>
          <p:cNvSpPr txBox="1"/>
          <p:nvPr/>
        </p:nvSpPr>
        <p:spPr>
          <a:xfrm>
            <a:off x="5401994" y="5272162"/>
            <a:ext cx="5500468" cy="9848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FF0000"/>
                </a:solidFill>
                <a:latin typeface="Calibri"/>
                <a:ea typeface="Calibri"/>
                <a:cs typeface="Calibri"/>
                <a:sym typeface="Calibri"/>
              </a:rPr>
              <a:t>If the significance level had been 0.10, we would have rejected the null hypothesis, </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500"/>
                                        <p:tgtEl>
                                          <p:spTgt spid="3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500"/>
                                        <p:tgtEl>
                                          <p:spTgt spid="3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xEl>
                                              <p:pRg end="0" st="0"/>
                                            </p:txEl>
                                          </p:spTgt>
                                        </p:tgtEl>
                                        <p:attrNameLst>
                                          <p:attrName>style.visibility</p:attrName>
                                        </p:attrNameLst>
                                      </p:cBhvr>
                                      <p:to>
                                        <p:strVal val="visible"/>
                                      </p:to>
                                    </p:set>
                                    <p:animEffect filter="fade" transition="in">
                                      <p:cBhvr>
                                        <p:cTn dur="500"/>
                                        <p:tgtEl>
                                          <p:spTgt spid="3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xEl>
                                              <p:pRg end="0" st="0"/>
                                            </p:txEl>
                                          </p:spTgt>
                                        </p:tgtEl>
                                        <p:attrNameLst>
                                          <p:attrName>style.visibility</p:attrName>
                                        </p:attrNameLst>
                                      </p:cBhvr>
                                      <p:to>
                                        <p:strVal val="visible"/>
                                      </p:to>
                                    </p:set>
                                    <p:animEffect filter="fade" transition="in">
                                      <p:cBhvr>
                                        <p:cTn dur="500"/>
                                        <p:tgtEl>
                                          <p:spTgt spid="3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500"/>
                                        <p:tgtEl>
                                          <p:spTgt spid="3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500"/>
                                        <p:tgtEl>
                                          <p:spTgt spid="3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8"/>
          <p:cNvSpPr txBox="1"/>
          <p:nvPr>
            <p:ph type="title"/>
          </p:nvPr>
        </p:nvSpPr>
        <p:spPr>
          <a:xfrm>
            <a:off x="838200" y="196622"/>
            <a:ext cx="10515600" cy="44853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959"/>
              <a:buFont typeface="Calibri"/>
              <a:buNone/>
            </a:pPr>
            <a:r>
              <a:rPr b="1" lang="en-US" sz="3959">
                <a:solidFill>
                  <a:srgbClr val="00B050"/>
                </a:solidFill>
              </a:rPr>
              <a:t>Example # 13 </a:t>
            </a:r>
            <a:endParaRPr b="1" sz="3959">
              <a:solidFill>
                <a:srgbClr val="00B050"/>
              </a:solidFill>
            </a:endParaRPr>
          </a:p>
        </p:txBody>
      </p:sp>
      <p:sp>
        <p:nvSpPr>
          <p:cNvPr id="402" name="Google Shape;402;p38"/>
          <p:cNvSpPr txBox="1"/>
          <p:nvPr>
            <p:ph idx="1" type="body"/>
          </p:nvPr>
        </p:nvSpPr>
        <p:spPr>
          <a:xfrm>
            <a:off x="838200" y="842953"/>
            <a:ext cx="10515600" cy="533401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Test the claim that there is no difference between population means based on these sample data. </a:t>
            </a:r>
            <a:endParaRPr/>
          </a:p>
        </p:txBody>
      </p:sp>
      <p:sp>
        <p:nvSpPr>
          <p:cNvPr id="403" name="Google Shape;403;p38"/>
          <p:cNvSpPr/>
          <p:nvPr/>
        </p:nvSpPr>
        <p:spPr>
          <a:xfrm>
            <a:off x="-1" y="-300307"/>
            <a:ext cx="13112849" cy="646331"/>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pic>
        <p:nvPicPr>
          <p:cNvPr id="404" name="Google Shape;404;p38"/>
          <p:cNvPicPr preferRelativeResize="0"/>
          <p:nvPr/>
        </p:nvPicPr>
        <p:blipFill rotWithShape="1">
          <a:blip r:embed="rId3">
            <a:alphaModFix/>
          </a:blip>
          <a:srcRect b="0" l="0" r="0" t="0"/>
          <a:stretch/>
        </p:blipFill>
        <p:spPr>
          <a:xfrm>
            <a:off x="1445532" y="1643062"/>
            <a:ext cx="9743078" cy="636813"/>
          </a:xfrm>
          <a:prstGeom prst="rect">
            <a:avLst/>
          </a:prstGeom>
          <a:noFill/>
          <a:ln>
            <a:noFill/>
          </a:ln>
        </p:spPr>
      </p:pic>
      <p:pic>
        <p:nvPicPr>
          <p:cNvPr id="405" name="Google Shape;405;p38"/>
          <p:cNvPicPr preferRelativeResize="0"/>
          <p:nvPr/>
        </p:nvPicPr>
        <p:blipFill rotWithShape="1">
          <a:blip r:embed="rId4">
            <a:alphaModFix/>
          </a:blip>
          <a:srcRect b="0" l="0" r="0" t="0"/>
          <a:stretch/>
        </p:blipFill>
        <p:spPr>
          <a:xfrm>
            <a:off x="838200" y="2624600"/>
            <a:ext cx="10515599" cy="4233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500"/>
                                        <p:tgtEl>
                                          <p:spTgt spid="4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959"/>
              <a:buFont typeface="Calibri"/>
              <a:buNone/>
            </a:pPr>
            <a:r>
              <a:rPr b="1" lang="en-US" sz="3959">
                <a:solidFill>
                  <a:srgbClr val="00B050"/>
                </a:solidFill>
              </a:rPr>
              <a:t>Testing Difference between two mean when σ</a:t>
            </a:r>
            <a:r>
              <a:rPr b="1" baseline="-25000" lang="en-US" sz="3959">
                <a:solidFill>
                  <a:srgbClr val="00B050"/>
                </a:solidFill>
              </a:rPr>
              <a:t>1</a:t>
            </a:r>
            <a:r>
              <a:rPr b="1" lang="en-US" sz="3959">
                <a:solidFill>
                  <a:srgbClr val="00B050"/>
                </a:solidFill>
              </a:rPr>
              <a:t>= σ</a:t>
            </a:r>
            <a:r>
              <a:rPr b="1" baseline="-25000" lang="en-US" sz="3959">
                <a:solidFill>
                  <a:srgbClr val="00B050"/>
                </a:solidFill>
              </a:rPr>
              <a:t>2 </a:t>
            </a:r>
            <a:br>
              <a:rPr b="1" lang="en-US" sz="3959">
                <a:solidFill>
                  <a:srgbClr val="00B050"/>
                </a:solidFill>
              </a:rPr>
            </a:br>
            <a:r>
              <a:rPr b="1" lang="en-US" sz="3959">
                <a:solidFill>
                  <a:srgbClr val="00B050"/>
                </a:solidFill>
              </a:rPr>
              <a:t>(Independent Sample: t-test) </a:t>
            </a:r>
            <a:endParaRPr sz="3959"/>
          </a:p>
        </p:txBody>
      </p:sp>
      <p:sp>
        <p:nvSpPr>
          <p:cNvPr id="411" name="Google Shape;411;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When the variances are assumed to be equal, this formula is used: </a:t>
            </a:r>
            <a:br>
              <a:rPr lang="en-US"/>
            </a:br>
            <a:endParaRPr/>
          </a:p>
        </p:txBody>
      </p:sp>
      <p:pic>
        <p:nvPicPr>
          <p:cNvPr id="412" name="Google Shape;412;p39"/>
          <p:cNvPicPr preferRelativeResize="0"/>
          <p:nvPr/>
        </p:nvPicPr>
        <p:blipFill rotWithShape="1">
          <a:blip r:embed="rId3">
            <a:alphaModFix/>
          </a:blip>
          <a:srcRect b="0" l="0" r="0" t="0"/>
          <a:stretch/>
        </p:blipFill>
        <p:spPr>
          <a:xfrm>
            <a:off x="2930979" y="2556101"/>
            <a:ext cx="6462642" cy="1754642"/>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Example # 14 </a:t>
            </a:r>
            <a:endParaRPr b="1">
              <a:solidFill>
                <a:srgbClr val="00B050"/>
              </a:solidFill>
            </a:endParaRPr>
          </a:p>
        </p:txBody>
      </p:sp>
      <p:sp>
        <p:nvSpPr>
          <p:cNvPr id="419" name="Google Shape;419;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Test </a:t>
            </a:r>
            <a:r>
              <a:rPr lang="en-US">
                <a:solidFill>
                  <a:srgbClr val="FF0000"/>
                </a:solidFill>
              </a:rPr>
              <a:t>H</a:t>
            </a:r>
            <a:r>
              <a:rPr baseline="-25000" lang="en-US">
                <a:solidFill>
                  <a:srgbClr val="FF0000"/>
                </a:solidFill>
              </a:rPr>
              <a:t>o</a:t>
            </a:r>
            <a:r>
              <a:rPr lang="en-US">
                <a:solidFill>
                  <a:srgbClr val="FF0000"/>
                </a:solidFill>
              </a:rPr>
              <a:t>: µ</a:t>
            </a:r>
            <a:r>
              <a:rPr baseline="-25000" lang="en-US">
                <a:solidFill>
                  <a:srgbClr val="FF0000"/>
                </a:solidFill>
              </a:rPr>
              <a:t>1</a:t>
            </a:r>
            <a:r>
              <a:rPr lang="en-US">
                <a:solidFill>
                  <a:srgbClr val="FF0000"/>
                </a:solidFill>
              </a:rPr>
              <a:t> - µ</a:t>
            </a:r>
            <a:r>
              <a:rPr baseline="-25000" lang="en-US">
                <a:solidFill>
                  <a:srgbClr val="FF0000"/>
                </a:solidFill>
              </a:rPr>
              <a:t>2</a:t>
            </a:r>
            <a:r>
              <a:rPr lang="en-US">
                <a:solidFill>
                  <a:srgbClr val="FF0000"/>
                </a:solidFill>
              </a:rPr>
              <a:t> ≤ 3 </a:t>
            </a:r>
            <a:r>
              <a:rPr lang="en-US"/>
              <a:t>against </a:t>
            </a:r>
            <a:r>
              <a:rPr lang="en-US">
                <a:solidFill>
                  <a:srgbClr val="FF0000"/>
                </a:solidFill>
              </a:rPr>
              <a:t>H</a:t>
            </a:r>
            <a:r>
              <a:rPr baseline="-25000" lang="en-US">
                <a:solidFill>
                  <a:srgbClr val="FF0000"/>
                </a:solidFill>
              </a:rPr>
              <a:t>1</a:t>
            </a:r>
            <a:r>
              <a:rPr lang="en-US">
                <a:solidFill>
                  <a:srgbClr val="FF0000"/>
                </a:solidFill>
              </a:rPr>
              <a:t>: µ</a:t>
            </a:r>
            <a:r>
              <a:rPr baseline="-25000" lang="en-US">
                <a:solidFill>
                  <a:srgbClr val="FF0000"/>
                </a:solidFill>
              </a:rPr>
              <a:t>1</a:t>
            </a:r>
            <a:r>
              <a:rPr lang="en-US">
                <a:solidFill>
                  <a:srgbClr val="FF0000"/>
                </a:solidFill>
              </a:rPr>
              <a:t> - µ</a:t>
            </a:r>
            <a:r>
              <a:rPr baseline="-25000" lang="en-US">
                <a:solidFill>
                  <a:srgbClr val="FF0000"/>
                </a:solidFill>
              </a:rPr>
              <a:t>2</a:t>
            </a:r>
            <a:r>
              <a:rPr lang="en-US">
                <a:solidFill>
                  <a:srgbClr val="FF0000"/>
                </a:solidFill>
              </a:rPr>
              <a:t> &gt; 3 </a:t>
            </a:r>
            <a:r>
              <a:rPr lang="en-US"/>
              <a:t>. Let α = 0.10 , </a:t>
            </a:r>
            <a:r>
              <a:rPr b="1" lang="en-US">
                <a:solidFill>
                  <a:srgbClr val="00B050"/>
                </a:solidFill>
              </a:rPr>
              <a:t>σ</a:t>
            </a:r>
            <a:r>
              <a:rPr b="1" baseline="-25000" lang="en-US">
                <a:solidFill>
                  <a:srgbClr val="00B050"/>
                </a:solidFill>
              </a:rPr>
              <a:t>1</a:t>
            </a:r>
            <a:r>
              <a:rPr b="1" lang="en-US">
                <a:solidFill>
                  <a:srgbClr val="00B050"/>
                </a:solidFill>
              </a:rPr>
              <a:t>= σ</a:t>
            </a:r>
            <a:r>
              <a:rPr b="1" baseline="-25000" lang="en-US">
                <a:solidFill>
                  <a:srgbClr val="00B050"/>
                </a:solidFill>
              </a:rPr>
              <a:t>2</a:t>
            </a:r>
            <a:r>
              <a:rPr b="1" lang="en-US">
                <a:solidFill>
                  <a:srgbClr val="00B050"/>
                </a:solidFill>
              </a:rPr>
              <a:t> </a:t>
            </a:r>
            <a:r>
              <a:rPr lang="en-US"/>
              <a:t>but unknown &amp; normally distributed populations. </a:t>
            </a:r>
            <a:endParaRPr/>
          </a:p>
          <a:p>
            <a:pPr indent="-228600" lvl="0" marL="228600" rtl="0" algn="l">
              <a:lnSpc>
                <a:spcPct val="90000"/>
              </a:lnSpc>
              <a:spcBef>
                <a:spcPts val="1000"/>
              </a:spcBef>
              <a:spcAft>
                <a:spcPts val="0"/>
              </a:spcAft>
              <a:buClr>
                <a:srgbClr val="00B050"/>
              </a:buClr>
              <a:buSzPts val="2800"/>
              <a:buChar char="•"/>
            </a:pPr>
            <a:r>
              <a:rPr b="1" lang="en-US">
                <a:solidFill>
                  <a:srgbClr val="00B050"/>
                </a:solidFill>
              </a:rPr>
              <a:t>Sample I: </a:t>
            </a:r>
            <a:r>
              <a:rPr lang="en-US"/>
              <a:t>51, 42, 49, 55, 46, 63, 56, 58, 47, 39, 47.</a:t>
            </a:r>
            <a:endParaRPr/>
          </a:p>
          <a:p>
            <a:pPr indent="-228600" lvl="0" marL="228600" rtl="0" algn="l">
              <a:lnSpc>
                <a:spcPct val="90000"/>
              </a:lnSpc>
              <a:spcBef>
                <a:spcPts val="1000"/>
              </a:spcBef>
              <a:spcAft>
                <a:spcPts val="0"/>
              </a:spcAft>
              <a:buClr>
                <a:srgbClr val="00B050"/>
              </a:buClr>
              <a:buSzPts val="2800"/>
              <a:buChar char="•"/>
            </a:pPr>
            <a:r>
              <a:rPr b="1" lang="en-US">
                <a:solidFill>
                  <a:srgbClr val="00B050"/>
                </a:solidFill>
              </a:rPr>
              <a:t>Sample II: </a:t>
            </a:r>
            <a:r>
              <a:rPr lang="en-US"/>
              <a:t>38, 49, 45, 29, 31, 35.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Testing the Difference Between Two Means:</a:t>
            </a:r>
            <a:br>
              <a:rPr b="1" lang="en-US">
                <a:solidFill>
                  <a:srgbClr val="00B050"/>
                </a:solidFill>
              </a:rPr>
            </a:br>
            <a:r>
              <a:rPr b="1" lang="en-US">
                <a:solidFill>
                  <a:srgbClr val="00B050"/>
                </a:solidFill>
              </a:rPr>
              <a:t>Dependent Samples </a:t>
            </a:r>
            <a:endParaRPr b="1"/>
          </a:p>
        </p:txBody>
      </p:sp>
      <p:sp>
        <p:nvSpPr>
          <p:cNvPr id="425" name="Google Shape;425;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380"/>
              <a:buChar char="•"/>
            </a:pPr>
            <a:r>
              <a:rPr lang="en-US" sz="2380"/>
              <a:t>Samples are considered to be </a:t>
            </a:r>
            <a:r>
              <a:rPr b="1" lang="en-US" sz="2380"/>
              <a:t>dependent samples </a:t>
            </a:r>
            <a:r>
              <a:rPr lang="en-US" sz="2380"/>
              <a:t>when the subjects are paired, matched or related in some way.</a:t>
            </a:r>
            <a:endParaRPr/>
          </a:p>
          <a:p>
            <a:pPr indent="-228600" lvl="0" marL="228600" rtl="0" algn="l">
              <a:lnSpc>
                <a:spcPct val="70000"/>
              </a:lnSpc>
              <a:spcBef>
                <a:spcPts val="1000"/>
              </a:spcBef>
              <a:spcAft>
                <a:spcPts val="0"/>
              </a:spcAft>
              <a:buClr>
                <a:schemeClr val="dk1"/>
              </a:buClr>
              <a:buSzPts val="2380"/>
              <a:buChar char="•"/>
            </a:pPr>
            <a:r>
              <a:rPr lang="en-US" sz="2380"/>
              <a:t>Here are some other examples of dependent samples:</a:t>
            </a:r>
            <a:endParaRPr/>
          </a:p>
          <a:p>
            <a:pPr indent="-228600" lvl="0" marL="228600" rtl="0" algn="l">
              <a:lnSpc>
                <a:spcPct val="70000"/>
              </a:lnSpc>
              <a:spcBef>
                <a:spcPts val="1000"/>
              </a:spcBef>
              <a:spcAft>
                <a:spcPts val="0"/>
              </a:spcAft>
              <a:buClr>
                <a:schemeClr val="accent2"/>
              </a:buClr>
              <a:buSzPts val="2380"/>
              <a:buChar char="•"/>
            </a:pPr>
            <a:r>
              <a:rPr lang="en-US" sz="2380">
                <a:solidFill>
                  <a:schemeClr val="accent2"/>
                </a:solidFill>
              </a:rPr>
              <a:t>A researcher may want to design an SAT preparation course to help students raise their test scores the second time they take the SAT. Hence, the differences between the two exams are compared.</a:t>
            </a:r>
            <a:endParaRPr/>
          </a:p>
          <a:p>
            <a:pPr indent="-228600" lvl="0" marL="228600" rtl="0" algn="l">
              <a:lnSpc>
                <a:spcPct val="70000"/>
              </a:lnSpc>
              <a:spcBef>
                <a:spcPts val="1000"/>
              </a:spcBef>
              <a:spcAft>
                <a:spcPts val="0"/>
              </a:spcAft>
              <a:buClr>
                <a:schemeClr val="accent2"/>
              </a:buClr>
              <a:buSzPts val="2380"/>
              <a:buChar char="•"/>
            </a:pPr>
            <a:r>
              <a:rPr lang="en-US" sz="2380">
                <a:solidFill>
                  <a:schemeClr val="accent2"/>
                </a:solidFill>
              </a:rPr>
              <a:t>A medical specialist may want to see whether a new counseling program will help subjects lose weight. Therefore, the preweights of the subjects will be compared with the postweights. </a:t>
            </a:r>
            <a:br>
              <a:rPr lang="en-US" sz="2380"/>
            </a:br>
            <a:endParaRPr sz="2380"/>
          </a:p>
          <a:p>
            <a:pPr indent="0" lvl="0" marL="0" rtl="0" algn="l">
              <a:lnSpc>
                <a:spcPct val="70000"/>
              </a:lnSpc>
              <a:spcBef>
                <a:spcPts val="1000"/>
              </a:spcBef>
              <a:spcAft>
                <a:spcPts val="0"/>
              </a:spcAft>
              <a:buClr>
                <a:schemeClr val="dk1"/>
              </a:buClr>
              <a:buSzPts val="2380"/>
              <a:buNone/>
            </a:pPr>
            <a:br>
              <a:rPr lang="en-US" sz="2380"/>
            </a:br>
            <a:br>
              <a:rPr lang="en-US" sz="2380"/>
            </a:br>
            <a:endParaRPr sz="238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0" st="0"/>
                                            </p:txEl>
                                          </p:spTgt>
                                        </p:tgtEl>
                                        <p:attrNameLst>
                                          <p:attrName>style.visibility</p:attrName>
                                        </p:attrNameLst>
                                      </p:cBhvr>
                                      <p:to>
                                        <p:strVal val="visible"/>
                                      </p:to>
                                    </p:set>
                                    <p:animEffect filter="fade" transition="in">
                                      <p:cBhvr>
                                        <p:cTn dur="500"/>
                                        <p:tgtEl>
                                          <p:spTgt spid="4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1" st="1"/>
                                            </p:txEl>
                                          </p:spTgt>
                                        </p:tgtEl>
                                        <p:attrNameLst>
                                          <p:attrName>style.visibility</p:attrName>
                                        </p:attrNameLst>
                                      </p:cBhvr>
                                      <p:to>
                                        <p:strVal val="visible"/>
                                      </p:to>
                                    </p:set>
                                    <p:animEffect filter="fade" transition="in">
                                      <p:cBhvr>
                                        <p:cTn dur="500"/>
                                        <p:tgtEl>
                                          <p:spTgt spid="4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2" st="2"/>
                                            </p:txEl>
                                          </p:spTgt>
                                        </p:tgtEl>
                                        <p:attrNameLst>
                                          <p:attrName>style.visibility</p:attrName>
                                        </p:attrNameLst>
                                      </p:cBhvr>
                                      <p:to>
                                        <p:strVal val="visible"/>
                                      </p:to>
                                    </p:set>
                                    <p:animEffect filter="fade" transition="in">
                                      <p:cBhvr>
                                        <p:cTn dur="500"/>
                                        <p:tgtEl>
                                          <p:spTgt spid="4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3" st="3"/>
                                            </p:txEl>
                                          </p:spTgt>
                                        </p:tgtEl>
                                        <p:attrNameLst>
                                          <p:attrName>style.visibility</p:attrName>
                                        </p:attrNameLst>
                                      </p:cBhvr>
                                      <p:to>
                                        <p:strVal val="visible"/>
                                      </p:to>
                                    </p:set>
                                    <p:animEffect filter="fade" transition="in">
                                      <p:cBhvr>
                                        <p:cTn dur="500"/>
                                        <p:tgtEl>
                                          <p:spTgt spid="42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4" st="4"/>
                                            </p:txEl>
                                          </p:spTgt>
                                        </p:tgtEl>
                                        <p:attrNameLst>
                                          <p:attrName>style.visibility</p:attrName>
                                        </p:attrNameLst>
                                      </p:cBhvr>
                                      <p:to>
                                        <p:strVal val="visible"/>
                                      </p:to>
                                    </p:set>
                                    <p:animEffect filter="fade" transition="in">
                                      <p:cBhvr>
                                        <p:cTn dur="500"/>
                                        <p:tgtEl>
                                          <p:spTgt spid="42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200"/>
              <a:buFont typeface="Calibri"/>
              <a:buNone/>
            </a:pPr>
            <a:r>
              <a:rPr b="1" lang="en-US" sz="3200">
                <a:solidFill>
                  <a:srgbClr val="00B050"/>
                </a:solidFill>
              </a:rPr>
              <a:t>Testing the Difference Between Two Means:</a:t>
            </a:r>
            <a:br>
              <a:rPr b="1" lang="en-US" sz="3200">
                <a:solidFill>
                  <a:srgbClr val="00B050"/>
                </a:solidFill>
              </a:rPr>
            </a:br>
            <a:r>
              <a:rPr b="1" lang="en-US" sz="3200">
                <a:solidFill>
                  <a:srgbClr val="00B050"/>
                </a:solidFill>
              </a:rPr>
              <a:t>Dependent Samples (Contd.) </a:t>
            </a:r>
            <a:endParaRPr sz="3200"/>
          </a:p>
        </p:txBody>
      </p:sp>
      <p:sp>
        <p:nvSpPr>
          <p:cNvPr id="431" name="Google Shape;431;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When the samples are dependent, a special </a:t>
            </a:r>
            <a:r>
              <a:rPr i="1" lang="en-US"/>
              <a:t>t </a:t>
            </a:r>
            <a:r>
              <a:rPr lang="en-US"/>
              <a:t>test for dependent means is used. This test employs the difference in values of the matched pairs. The hypotheses are as follows: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br>
              <a:rPr lang="en-US"/>
            </a:br>
            <a:endParaRPr/>
          </a:p>
        </p:txBody>
      </p:sp>
      <p:pic>
        <p:nvPicPr>
          <p:cNvPr id="432" name="Google Shape;432;p42"/>
          <p:cNvPicPr preferRelativeResize="0"/>
          <p:nvPr/>
        </p:nvPicPr>
        <p:blipFill rotWithShape="1">
          <a:blip r:embed="rId3">
            <a:alphaModFix/>
          </a:blip>
          <a:srcRect b="0" l="0" r="0" t="0"/>
          <a:stretch/>
        </p:blipFill>
        <p:spPr>
          <a:xfrm>
            <a:off x="2834692" y="3331000"/>
            <a:ext cx="6769953" cy="1537214"/>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38" name="Google Shape;438;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439" name="Google Shape;439;p43"/>
          <p:cNvPicPr preferRelativeResize="0"/>
          <p:nvPr/>
        </p:nvPicPr>
        <p:blipFill rotWithShape="1">
          <a:blip r:embed="rId3">
            <a:alphaModFix/>
          </a:blip>
          <a:srcRect b="0" l="0" r="0" t="0"/>
          <a:stretch/>
        </p:blipFill>
        <p:spPr>
          <a:xfrm>
            <a:off x="696686" y="0"/>
            <a:ext cx="10657113" cy="685799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45" name="Google Shape;445;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446" name="Google Shape;446;p44"/>
          <p:cNvPicPr preferRelativeResize="0"/>
          <p:nvPr/>
        </p:nvPicPr>
        <p:blipFill rotWithShape="1">
          <a:blip r:embed="rId3">
            <a:alphaModFix/>
          </a:blip>
          <a:srcRect b="0" l="0" r="0" t="0"/>
          <a:stretch/>
        </p:blipFill>
        <p:spPr>
          <a:xfrm>
            <a:off x="366529" y="913911"/>
            <a:ext cx="11458942" cy="3087383"/>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Example # 15 </a:t>
            </a:r>
            <a:endParaRPr b="1">
              <a:solidFill>
                <a:srgbClr val="00B050"/>
              </a:solidFill>
            </a:endParaRPr>
          </a:p>
        </p:txBody>
      </p:sp>
      <p:sp>
        <p:nvSpPr>
          <p:cNvPr id="453" name="Google Shape;453;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B050"/>
              </a:buClr>
              <a:buSzPts val="2800"/>
              <a:buChar char="•"/>
            </a:pPr>
            <a:r>
              <a:rPr b="1" lang="en-US">
                <a:solidFill>
                  <a:srgbClr val="00B050"/>
                </a:solidFill>
              </a:rPr>
              <a:t>Bank Deposits: </a:t>
            </a:r>
            <a:r>
              <a:rPr lang="en-US"/>
              <a:t>A sample of nine local banks shows their deposits (in billions of dollars) 3 years ago and their deposits (in billions of dollars) today. At a 0.05, can it be concluded that the average in deposits for the banks is greater today than it was 3 years ago? Use a 0.05. </a:t>
            </a:r>
            <a:br>
              <a:rPr lang="en-US"/>
            </a:br>
            <a:endParaRPr/>
          </a:p>
        </p:txBody>
      </p:sp>
      <p:pic>
        <p:nvPicPr>
          <p:cNvPr id="454" name="Google Shape;454;p45"/>
          <p:cNvPicPr preferRelativeResize="0"/>
          <p:nvPr/>
        </p:nvPicPr>
        <p:blipFill rotWithShape="1">
          <a:blip r:embed="rId3">
            <a:alphaModFix/>
          </a:blip>
          <a:srcRect b="0" l="0" r="0" t="0"/>
          <a:stretch/>
        </p:blipFill>
        <p:spPr>
          <a:xfrm>
            <a:off x="1027068" y="3717698"/>
            <a:ext cx="10137863" cy="1463902"/>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46"/>
          <p:cNvSpPr txBox="1"/>
          <p:nvPr>
            <p:ph type="title"/>
          </p:nvPr>
        </p:nvSpPr>
        <p:spPr>
          <a:xfrm>
            <a:off x="838200" y="365126"/>
            <a:ext cx="10515600" cy="52024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240"/>
              <a:buFont typeface="Calibri"/>
              <a:buNone/>
            </a:pPr>
            <a:r>
              <a:rPr b="1" lang="en-US" sz="3240">
                <a:solidFill>
                  <a:srgbClr val="00B050"/>
                </a:solidFill>
              </a:rPr>
              <a:t>Example # 15 (contd.) </a:t>
            </a:r>
            <a:endParaRPr sz="3240"/>
          </a:p>
        </p:txBody>
      </p:sp>
      <p:sp>
        <p:nvSpPr>
          <p:cNvPr id="461" name="Google Shape;461;p46"/>
          <p:cNvSpPr txBox="1"/>
          <p:nvPr>
            <p:ph idx="1" type="body"/>
          </p:nvPr>
        </p:nvSpPr>
        <p:spPr>
          <a:xfrm>
            <a:off x="838200" y="1219200"/>
            <a:ext cx="10515600" cy="4957763"/>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462" name="Google Shape;462;p46"/>
          <p:cNvPicPr preferRelativeResize="0"/>
          <p:nvPr/>
        </p:nvPicPr>
        <p:blipFill rotWithShape="1">
          <a:blip r:embed="rId3">
            <a:alphaModFix/>
          </a:blip>
          <a:srcRect b="0" l="0" r="0" t="0"/>
          <a:stretch/>
        </p:blipFill>
        <p:spPr>
          <a:xfrm>
            <a:off x="2436459" y="1219200"/>
            <a:ext cx="7319082" cy="3364593"/>
          </a:xfrm>
          <a:prstGeom prst="rect">
            <a:avLst/>
          </a:prstGeom>
          <a:noFill/>
          <a:ln>
            <a:noFill/>
          </a:ln>
        </p:spPr>
      </p:pic>
      <p:pic>
        <p:nvPicPr>
          <p:cNvPr id="463" name="Google Shape;463;p46"/>
          <p:cNvPicPr preferRelativeResize="0"/>
          <p:nvPr/>
        </p:nvPicPr>
        <p:blipFill rotWithShape="1">
          <a:blip r:embed="rId4">
            <a:alphaModFix/>
          </a:blip>
          <a:srcRect b="0" l="0" r="0" t="0"/>
          <a:stretch/>
        </p:blipFill>
        <p:spPr>
          <a:xfrm>
            <a:off x="6285366" y="1872343"/>
            <a:ext cx="3134406" cy="2480259"/>
          </a:xfrm>
          <a:prstGeom prst="rect">
            <a:avLst/>
          </a:prstGeom>
          <a:noFill/>
          <a:ln>
            <a:noFill/>
          </a:ln>
        </p:spPr>
      </p:pic>
      <p:sp>
        <p:nvSpPr>
          <p:cNvPr id="464" name="Google Shape;464;p46"/>
          <p:cNvSpPr txBox="1"/>
          <p:nvPr/>
        </p:nvSpPr>
        <p:spPr>
          <a:xfrm>
            <a:off x="6285366" y="4383738"/>
            <a:ext cx="114594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9.73</a:t>
            </a:r>
            <a:endParaRPr b="1" sz="2000">
              <a:solidFill>
                <a:schemeClr val="dk1"/>
              </a:solidFill>
              <a:latin typeface="Calibri"/>
              <a:ea typeface="Calibri"/>
              <a:cs typeface="Calibri"/>
              <a:sym typeface="Calibri"/>
            </a:endParaRPr>
          </a:p>
        </p:txBody>
      </p:sp>
      <p:sp>
        <p:nvSpPr>
          <p:cNvPr id="465" name="Google Shape;465;p46"/>
          <p:cNvSpPr txBox="1"/>
          <p:nvPr/>
        </p:nvSpPr>
        <p:spPr>
          <a:xfrm>
            <a:off x="8609593" y="4383738"/>
            <a:ext cx="114594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40.5437</a:t>
            </a:r>
            <a:endParaRPr b="1" sz="20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500"/>
                                        <p:tgtEl>
                                          <p:spTgt spid="463"/>
                                        </p:tgtEl>
                                      </p:cBhvr>
                                    </p:animEffect>
                                  </p:childTnLst>
                                </p:cTn>
                              </p:par>
                              <p:par>
                                <p:cTn fill="hold" nodeType="with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500"/>
                                        <p:tgtEl>
                                          <p:spTgt spid="464"/>
                                        </p:tgtEl>
                                      </p:cBhvr>
                                    </p:animEffect>
                                  </p:childTnLst>
                                </p:cTn>
                              </p:par>
                              <p:par>
                                <p:cTn fill="hold" nodeType="with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500"/>
                                        <p:tgtEl>
                                          <p:spTgt spid="4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Hypothesis Testing (Contd.) </a:t>
            </a:r>
            <a:endParaRPr b="1">
              <a:solidFill>
                <a:srgbClr val="00B050"/>
              </a:solidFill>
            </a:endParaRPr>
          </a:p>
        </p:txBody>
      </p:sp>
      <p:sp>
        <p:nvSpPr>
          <p:cNvPr id="115" name="Google Shape;115;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To state hypotheses correctly, researcher must translate the conjecture or claim from words into mathematical symbols. The basic symbols used are as follows: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 null and alternative hypotheses are stated together, and the null hypothesis contains the equals sign, as shown (where </a:t>
            </a:r>
            <a:r>
              <a:rPr i="1" lang="en-US"/>
              <a:t>k </a:t>
            </a:r>
            <a:r>
              <a:rPr lang="en-US"/>
              <a:t>represents a specified number). </a:t>
            </a:r>
            <a:br>
              <a:rPr lang="en-US"/>
            </a:br>
            <a:endParaRPr/>
          </a:p>
        </p:txBody>
      </p:sp>
      <p:pic>
        <p:nvPicPr>
          <p:cNvPr id="116" name="Google Shape;116;p5"/>
          <p:cNvPicPr preferRelativeResize="0"/>
          <p:nvPr/>
        </p:nvPicPr>
        <p:blipFill rotWithShape="1">
          <a:blip r:embed="rId3">
            <a:alphaModFix/>
          </a:blip>
          <a:srcRect b="0" l="0" r="0" t="0"/>
          <a:stretch/>
        </p:blipFill>
        <p:spPr>
          <a:xfrm>
            <a:off x="5503504" y="2658281"/>
            <a:ext cx="5530756" cy="754620"/>
          </a:xfrm>
          <a:prstGeom prst="rect">
            <a:avLst/>
          </a:prstGeom>
          <a:noFill/>
          <a:ln>
            <a:noFill/>
          </a:ln>
        </p:spPr>
      </p:pic>
      <p:pic>
        <p:nvPicPr>
          <p:cNvPr id="117" name="Google Shape;117;p5"/>
          <p:cNvPicPr preferRelativeResize="0"/>
          <p:nvPr/>
        </p:nvPicPr>
        <p:blipFill rotWithShape="1">
          <a:blip r:embed="rId4">
            <a:alphaModFix/>
          </a:blip>
          <a:srcRect b="0" l="0" r="0" t="0"/>
          <a:stretch/>
        </p:blipFill>
        <p:spPr>
          <a:xfrm>
            <a:off x="3902417" y="4762499"/>
            <a:ext cx="7451383" cy="122617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5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5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lang="en-US">
                <a:solidFill>
                  <a:srgbClr val="00B050"/>
                </a:solidFill>
              </a:rPr>
              <a:t>Example # 16 </a:t>
            </a:r>
            <a:endParaRPr>
              <a:solidFill>
                <a:srgbClr val="00B050"/>
              </a:solidFill>
            </a:endParaRPr>
          </a:p>
        </p:txBody>
      </p:sp>
      <p:sp>
        <p:nvSpPr>
          <p:cNvPr id="472" name="Google Shape;472;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B050"/>
              </a:buClr>
              <a:buSzPts val="2800"/>
              <a:buChar char="•"/>
            </a:pPr>
            <a:r>
              <a:rPr b="1" lang="en-US">
                <a:solidFill>
                  <a:srgbClr val="00B050"/>
                </a:solidFill>
              </a:rPr>
              <a:t>Cholesterol Levels: </a:t>
            </a:r>
            <a:r>
              <a:rPr lang="en-US"/>
              <a:t>A dietitian wishes to see if a person’s cholesterol level will change if the diet is supplemented by a certain mineral. Six subjects were pretested, and then they took the mineral supplement for a 6-week period. The results are shown in the table. (Cholesterol level is measured in milligrams per deciliter.) Can it be concluded that the cholesterol level has been changed at a 0.10? Assume the variable is approximately normally distributed.</a:t>
            </a:r>
            <a:endParaRPr/>
          </a:p>
          <a:p>
            <a:pPr indent="0" lvl="0" marL="0" rtl="0" algn="l">
              <a:lnSpc>
                <a:spcPct val="90000"/>
              </a:lnSpc>
              <a:spcBef>
                <a:spcPts val="1000"/>
              </a:spcBef>
              <a:spcAft>
                <a:spcPts val="0"/>
              </a:spcAft>
              <a:buClr>
                <a:schemeClr val="dk1"/>
              </a:buClr>
              <a:buSzPts val="2800"/>
              <a:buNone/>
            </a:pPr>
            <a:r>
              <a:t/>
            </a:r>
            <a:endParaRPr/>
          </a:p>
        </p:txBody>
      </p:sp>
      <p:pic>
        <p:nvPicPr>
          <p:cNvPr id="473" name="Google Shape;473;p47"/>
          <p:cNvPicPr preferRelativeResize="0"/>
          <p:nvPr/>
        </p:nvPicPr>
        <p:blipFill rotWithShape="1">
          <a:blip r:embed="rId3">
            <a:alphaModFix/>
          </a:blip>
          <a:srcRect b="0" l="0" r="0" t="0"/>
          <a:stretch/>
        </p:blipFill>
        <p:spPr>
          <a:xfrm>
            <a:off x="1469460" y="4563835"/>
            <a:ext cx="9884340" cy="144507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gdcff566644_0_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gdcff566644_0_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I have calculated mean and </a:t>
            </a:r>
            <a:r>
              <a:rPr lang="en-US"/>
              <a:t>variance</a:t>
            </a:r>
            <a:r>
              <a:rPr lang="en-US"/>
              <a:t> for their differences above in excel.</a:t>
            </a:r>
            <a:endParaRPr/>
          </a:p>
          <a:p>
            <a:pPr indent="0" lvl="0" marL="0" rtl="0" algn="l">
              <a:spcBef>
                <a:spcPts val="1000"/>
              </a:spcBef>
              <a:spcAft>
                <a:spcPts val="0"/>
              </a:spcAft>
              <a:buNone/>
            </a:pPr>
            <a:r>
              <a:rPr lang="en-US"/>
              <a:t>t-critical = 2.571 </a:t>
            </a:r>
            <a:endParaRPr/>
          </a:p>
          <a:p>
            <a:pPr indent="0" lvl="0" marL="0" rtl="0" algn="l">
              <a:spcBef>
                <a:spcPts val="1000"/>
              </a:spcBef>
              <a:spcAft>
                <a:spcPts val="0"/>
              </a:spcAft>
              <a:buNone/>
            </a:pPr>
            <a:r>
              <a:rPr lang="en-US"/>
              <a:t>t-statistics = 0.0126</a:t>
            </a:r>
            <a:endParaRPr/>
          </a:p>
          <a:p>
            <a:pPr indent="0" lvl="0" marL="0" rtl="0" algn="l">
              <a:spcBef>
                <a:spcPts val="1000"/>
              </a:spcBef>
              <a:spcAft>
                <a:spcPts val="0"/>
              </a:spcAft>
              <a:buNone/>
            </a:pPr>
            <a:r>
              <a:rPr lang="en-US"/>
              <a:t>we are unable to reject Ho because t-statistics is less than t-critical.</a:t>
            </a:r>
            <a:endParaRPr/>
          </a:p>
          <a:p>
            <a:pPr indent="0" lvl="0" marL="0" rtl="0" algn="l">
              <a:spcBef>
                <a:spcPts val="1000"/>
              </a:spcBef>
              <a:spcAft>
                <a:spcPts val="0"/>
              </a:spcAft>
              <a:buNone/>
            </a:pPr>
            <a:r>
              <a:rPr lang="en-US"/>
              <a:t>the </a:t>
            </a:r>
            <a:r>
              <a:rPr lang="en-US"/>
              <a:t>supplement</a:t>
            </a:r>
            <a:r>
              <a:rPr lang="en-US"/>
              <a:t> has no effect in changing </a:t>
            </a:r>
            <a:r>
              <a:rPr lang="en-US"/>
              <a:t>cholesterol</a:t>
            </a:r>
            <a:r>
              <a:rPr lang="en-US"/>
              <a:t> level. </a:t>
            </a:r>
            <a:endParaRPr/>
          </a:p>
        </p:txBody>
      </p:sp>
      <p:pic>
        <p:nvPicPr>
          <p:cNvPr id="481" name="Google Shape;481;gdcff566644_0_6"/>
          <p:cNvPicPr preferRelativeResize="0"/>
          <p:nvPr/>
        </p:nvPicPr>
        <p:blipFill rotWithShape="1">
          <a:blip r:embed="rId3">
            <a:alphaModFix/>
          </a:blip>
          <a:srcRect b="0" l="0" r="0" t="0"/>
          <a:stretch/>
        </p:blipFill>
        <p:spPr>
          <a:xfrm>
            <a:off x="1153835" y="101435"/>
            <a:ext cx="9884340" cy="1445079"/>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gdcff566644_0_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gdcff566644_0_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How to select correct test for testing mean</a:t>
            </a:r>
            <a:endParaRPr b="1">
              <a:solidFill>
                <a:srgbClr val="00B050"/>
              </a:solidFill>
            </a:endParaRPr>
          </a:p>
        </p:txBody>
      </p:sp>
      <p:sp>
        <p:nvSpPr>
          <p:cNvPr id="494" name="Google Shape;494;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Students sometimes have difficulty deciding whether to use the </a:t>
            </a:r>
            <a:r>
              <a:rPr i="1" lang="en-US"/>
              <a:t>z </a:t>
            </a:r>
            <a:r>
              <a:rPr lang="en-US"/>
              <a:t>test or </a:t>
            </a:r>
            <a:r>
              <a:rPr i="1" lang="en-US"/>
              <a:t>t </a:t>
            </a:r>
            <a:r>
              <a:rPr lang="en-US"/>
              <a:t>test. </a:t>
            </a:r>
            <a:br>
              <a:rPr lang="en-US"/>
            </a:br>
            <a:endParaRPr/>
          </a:p>
        </p:txBody>
      </p:sp>
      <p:pic>
        <p:nvPicPr>
          <p:cNvPr id="495" name="Google Shape;495;p48"/>
          <p:cNvPicPr preferRelativeResize="0"/>
          <p:nvPr/>
        </p:nvPicPr>
        <p:blipFill rotWithShape="1">
          <a:blip r:embed="rId3">
            <a:alphaModFix/>
          </a:blip>
          <a:srcRect b="0" l="0" r="0" t="0"/>
          <a:stretch/>
        </p:blipFill>
        <p:spPr>
          <a:xfrm>
            <a:off x="283258" y="3337925"/>
            <a:ext cx="11625485" cy="205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23" name="Google Shape;123;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24" name="Google Shape;124;p6"/>
          <p:cNvPicPr preferRelativeResize="0"/>
          <p:nvPr/>
        </p:nvPicPr>
        <p:blipFill rotWithShape="1">
          <a:blip r:embed="rId3">
            <a:alphaModFix/>
          </a:blip>
          <a:srcRect b="0" l="0" r="0" t="0"/>
          <a:stretch/>
        </p:blipFill>
        <p:spPr>
          <a:xfrm>
            <a:off x="838200" y="365125"/>
            <a:ext cx="10515600" cy="594301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000"/>
              <a:buFont typeface="Calibri"/>
              <a:buNone/>
            </a:pPr>
            <a:r>
              <a:rPr b="1" lang="en-US" sz="4000">
                <a:solidFill>
                  <a:srgbClr val="00B050"/>
                </a:solidFill>
              </a:rPr>
              <a:t>State the null and alternative hypotheses </a:t>
            </a:r>
            <a:br>
              <a:rPr b="1" lang="en-US" sz="4000">
                <a:solidFill>
                  <a:srgbClr val="00B050"/>
                </a:solidFill>
              </a:rPr>
            </a:br>
            <a:r>
              <a:rPr b="1" lang="en-US" sz="4000">
                <a:solidFill>
                  <a:srgbClr val="00B050"/>
                </a:solidFill>
              </a:rPr>
              <a:t>for each conjecture </a:t>
            </a:r>
            <a:endParaRPr b="1">
              <a:solidFill>
                <a:srgbClr val="00B050"/>
              </a:solidFill>
            </a:endParaRPr>
          </a:p>
        </p:txBody>
      </p:sp>
      <p:sp>
        <p:nvSpPr>
          <p:cNvPr id="131" name="Google Shape;13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590"/>
              <a:buChar char="•"/>
            </a:pPr>
            <a:r>
              <a:rPr lang="en-US" sz="2590"/>
              <a:t>An engineer hypothesizes that the mean number of defects can be decreased in a manufacturing process of compact disks by using robots instead of humans for certain tasks. The mean number of defective disks per 1000 is 18. </a:t>
            </a:r>
            <a:endParaRPr sz="2590"/>
          </a:p>
          <a:p>
            <a:pPr indent="-228600" lvl="0" marL="228600" rtl="0" algn="l">
              <a:lnSpc>
                <a:spcPct val="80000"/>
              </a:lnSpc>
              <a:spcBef>
                <a:spcPts val="1000"/>
              </a:spcBef>
              <a:spcAft>
                <a:spcPts val="0"/>
              </a:spcAft>
              <a:buClr>
                <a:schemeClr val="dk1"/>
              </a:buClr>
              <a:buSzPts val="2590"/>
              <a:buChar char="•"/>
            </a:pPr>
            <a:r>
              <a:rPr lang="en-US" sz="2590"/>
              <a:t>A psychologist feels that playing soft music during a test will change the results of the test. The psychologist is not sure whether the grades will be higher or lower. In the past, the mean of the scores was 73. </a:t>
            </a:r>
            <a:endParaRPr sz="2590"/>
          </a:p>
          <a:p>
            <a:pPr indent="-228600" lvl="0" marL="228600" rtl="0" algn="l">
              <a:lnSpc>
                <a:spcPct val="80000"/>
              </a:lnSpc>
              <a:spcBef>
                <a:spcPts val="1000"/>
              </a:spcBef>
              <a:spcAft>
                <a:spcPts val="0"/>
              </a:spcAft>
              <a:buClr>
                <a:schemeClr val="dk1"/>
              </a:buClr>
              <a:buSzPts val="2590"/>
              <a:buChar char="•"/>
            </a:pPr>
            <a:r>
              <a:rPr lang="en-US" sz="2590"/>
              <a:t>A real estate agent claims that 60% of all private residences being built today are 3bedroom homes. To test the claim, a large sample of new residences are inspected; the proportion of these homes with 3 bedrooms is recorded and used as out test statistic state the null &amp; alternative hypotheses. </a:t>
            </a:r>
            <a:endParaRPr sz="259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0" st="0"/>
                                            </p:txEl>
                                          </p:spTgt>
                                        </p:tgtEl>
                                        <p:attrNameLst>
                                          <p:attrName>style.visibility</p:attrName>
                                        </p:attrNameLst>
                                      </p:cBhvr>
                                      <p:to>
                                        <p:strVal val="visible"/>
                                      </p:to>
                                    </p:set>
                                    <p:animEffect filter="fade" transition="in">
                                      <p:cBhvr>
                                        <p:cTn dur="500"/>
                                        <p:tgtEl>
                                          <p:spTgt spid="1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1" st="1"/>
                                            </p:txEl>
                                          </p:spTgt>
                                        </p:tgtEl>
                                        <p:attrNameLst>
                                          <p:attrName>style.visibility</p:attrName>
                                        </p:attrNameLst>
                                      </p:cBhvr>
                                      <p:to>
                                        <p:strVal val="visible"/>
                                      </p:to>
                                    </p:set>
                                    <p:animEffect filter="fade" transition="in">
                                      <p:cBhvr>
                                        <p:cTn dur="500"/>
                                        <p:tgtEl>
                                          <p:spTgt spid="1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2" st="2"/>
                                            </p:txEl>
                                          </p:spTgt>
                                        </p:tgtEl>
                                        <p:attrNameLst>
                                          <p:attrName>style.visibility</p:attrName>
                                        </p:attrNameLst>
                                      </p:cBhvr>
                                      <p:to>
                                        <p:strVal val="visible"/>
                                      </p:to>
                                    </p:set>
                                    <p:animEffect filter="fade" transition="in">
                                      <p:cBhvr>
                                        <p:cTn dur="500"/>
                                        <p:tgtEl>
                                          <p:spTgt spid="13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37" name="Google Shape;13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38" name="Google Shape;138;p8"/>
          <p:cNvPicPr preferRelativeResize="0"/>
          <p:nvPr/>
        </p:nvPicPr>
        <p:blipFill rotWithShape="1">
          <a:blip r:embed="rId3">
            <a:alphaModFix/>
          </a:blip>
          <a:srcRect b="0" l="0" r="0" t="0"/>
          <a:stretch/>
        </p:blipFill>
        <p:spPr>
          <a:xfrm>
            <a:off x="1392700" y="365125"/>
            <a:ext cx="8764173" cy="6373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Hypothesis Testing (Contd.) </a:t>
            </a:r>
            <a:endParaRPr/>
          </a:p>
        </p:txBody>
      </p:sp>
      <p:sp>
        <p:nvSpPr>
          <p:cNvPr id="144" name="Google Shape;144;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After stating the hypothesis, the researcher designs the study. The researcher selects the correct </a:t>
            </a:r>
            <a:r>
              <a:rPr b="1" i="1" lang="en-US">
                <a:solidFill>
                  <a:srgbClr val="00B050"/>
                </a:solidFill>
              </a:rPr>
              <a:t>statistical test</a:t>
            </a:r>
            <a:r>
              <a:rPr i="1" lang="en-US"/>
              <a:t>, </a:t>
            </a:r>
            <a:r>
              <a:rPr lang="en-US"/>
              <a:t>chooses an appropriate </a:t>
            </a:r>
            <a:r>
              <a:rPr i="1" lang="en-US">
                <a:solidFill>
                  <a:srgbClr val="00B050"/>
                </a:solidFill>
              </a:rPr>
              <a:t>level of significance</a:t>
            </a:r>
            <a:r>
              <a:rPr i="1" lang="en-US"/>
              <a:t>, </a:t>
            </a:r>
            <a:r>
              <a:rPr lang="en-US"/>
              <a:t>and formulates a plan for conducting the study. </a:t>
            </a:r>
            <a:br>
              <a:rPr lang="en-US"/>
            </a:br>
            <a:endParaRPr/>
          </a:p>
        </p:txBody>
      </p:sp>
      <p:pic>
        <p:nvPicPr>
          <p:cNvPr id="145" name="Google Shape;145;p9"/>
          <p:cNvPicPr preferRelativeResize="0"/>
          <p:nvPr/>
        </p:nvPicPr>
        <p:blipFill rotWithShape="1">
          <a:blip r:embed="rId3">
            <a:alphaModFix/>
          </a:blip>
          <a:srcRect b="0" l="0" r="0" t="0"/>
          <a:stretch/>
        </p:blipFill>
        <p:spPr>
          <a:xfrm>
            <a:off x="429326" y="3832274"/>
            <a:ext cx="11333348" cy="1654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2019-04-08T06:00:51Z</dcterms:created>
  <dc:creator>Osama Bin. Ajaz</dc:creator>
</cp:coreProperties>
</file>