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</p:sldIdLst>
  <p:sldSz cx="12192000" cy="6858000"/>
  <p:notesSz cx="6858000" cy="9144000"/>
  <p:embeddedFontLst>
    <p:embeddedFont>
      <p:font typeface="Arial Black" panose="020B0A04020102020204" pitchFamily="34" charset="0"/>
      <p:regular r:id="rId33"/>
      <p:bold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7" roundtripDataSignature="AMtx7misfVieodt03QBUNqUrGIvIWfs/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41" autoAdjust="0"/>
  </p:normalViewPr>
  <p:slideViewPr>
    <p:cSldViewPr snapToGrid="0">
      <p:cViewPr varScale="1">
        <p:scale>
          <a:sx n="58" d="100"/>
          <a:sy n="58" d="100"/>
        </p:scale>
        <p:origin x="11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57" Type="http://customschemas.google.com/relationships/presentationmetadata" Target="meta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(a) P(X &gt; 200) = 1/9 	(b) P (80 &lt; x &lt; 200) = 0.1020.  </a:t>
            </a:r>
            <a:endParaRPr dirty="0"/>
          </a:p>
        </p:txBody>
      </p:sp>
      <p:sp>
        <p:nvSpPr>
          <p:cNvPr id="294" name="Google Shape;294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(a) 0.68	(b) 0.375  </a:t>
            </a:r>
            <a:endParaRPr dirty="0"/>
          </a:p>
        </p:txBody>
      </p:sp>
      <p:sp>
        <p:nvSpPr>
          <p:cNvPr id="302" name="Google Shape;302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(a) P(X &lt; 0.2) = 0.7981 	(b) f(x) = F’(x) =0.7981 </a:t>
            </a:r>
            <a:endParaRPr dirty="0"/>
          </a:p>
        </p:txBody>
      </p:sp>
      <p:sp>
        <p:nvSpPr>
          <p:cNvPr id="310" name="Google Shape;310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(a) K = 3/16	(b) 0.7734	(c) 0.164</a:t>
            </a:r>
            <a:endParaRPr b="1" dirty="0"/>
          </a:p>
        </p:txBody>
      </p:sp>
      <p:sp>
        <p:nvSpPr>
          <p:cNvPr id="318" name="Google Shape;318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(a) This is a pdf	(b) F(x) = 1 – x^(-3)	(c) 0.0156</a:t>
            </a:r>
            <a:endParaRPr dirty="0"/>
          </a:p>
        </p:txBody>
      </p:sp>
      <p:sp>
        <p:nvSpPr>
          <p:cNvPr id="326" name="Google Shape;326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e85dddf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e85dddf3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-US"/>
              <a:t>1 	(b) 19/80 = 0.2375</a:t>
            </a:r>
            <a:endParaRPr/>
          </a:p>
        </p:txBody>
      </p:sp>
      <p:sp>
        <p:nvSpPr>
          <p:cNvPr id="334" name="Google Shape;334;g11e85dddf3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e85dddf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1e85dddf3b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-US"/>
              <a:t>1	(b) ¼	(c)0.3 </a:t>
            </a:r>
            <a:endParaRPr/>
          </a:p>
        </p:txBody>
      </p:sp>
      <p:sp>
        <p:nvSpPr>
          <p:cNvPr id="342" name="Google Shape;342;g11e85dddf3b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(a) This is a pdf	(b) </a:t>
            </a:r>
            <a:endParaRPr/>
          </a:p>
        </p:txBody>
      </p:sp>
      <p:sp>
        <p:nvSpPr>
          <p:cNvPr id="357" name="Google Shape;357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g(x) = (10/3)*x*(1-x^4) for 0 &lt; x &lt; 1	h(y) = 5y^4, for 0&lt;y&lt;1	(b) P(Y&gt;0.5 | x = 0.25) = 8/9 </a:t>
            </a:r>
            <a:endParaRPr/>
          </a:p>
        </p:txBody>
      </p:sp>
      <p:sp>
        <p:nvSpPr>
          <p:cNvPr id="372" name="Google Shape;372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G(x) = x/2	h(y) = (1+3y^2)/2	P(x|y=1/3) = 3/64	f(x|y) = x/2</a:t>
            </a:r>
            <a:endParaRPr/>
          </a:p>
        </p:txBody>
      </p:sp>
      <p:sp>
        <p:nvSpPr>
          <p:cNvPr id="380" name="Google Shape;380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g(x) = (4x+3)/5	h(y) = 2(1+3y)/5</a:t>
            </a:r>
            <a:endParaRPr/>
          </a:p>
        </p:txBody>
      </p:sp>
      <p:sp>
        <p:nvSpPr>
          <p:cNvPr id="388" name="Google Shape;388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 independent	(b) 1/3 </a:t>
            </a:r>
            <a:endParaRPr/>
          </a:p>
        </p:txBody>
      </p:sp>
      <p:sp>
        <p:nvSpPr>
          <p:cNvPr id="396" name="Google Shape;396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d2ce34d5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d2ce34d50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gd2ce34d50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 = 3 	(b) 21/512 = 0.04</a:t>
            </a:r>
            <a:endParaRPr/>
          </a:p>
        </p:txBody>
      </p:sp>
      <p:sp>
        <p:nvSpPr>
          <p:cNvPr id="412" name="Google Shape;412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Both"/>
            </a:pPr>
            <a:r>
              <a:rPr lang="en-US" dirty="0"/>
              <a:t>0.3125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Both"/>
            </a:pPr>
            <a:r>
              <a:rPr lang="en-US" dirty="0"/>
              <a:t> 12y(1-y)^2 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Both"/>
            </a:pPr>
            <a:r>
              <a:rPr lang="en-US" dirty="0"/>
              <a:t> 0.25 </a:t>
            </a:r>
            <a:endParaRPr dirty="0"/>
          </a:p>
        </p:txBody>
      </p:sp>
      <p:sp>
        <p:nvSpPr>
          <p:cNvPr id="420" name="Google Shape;420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$1300. </a:t>
            </a:r>
            <a:endParaRPr dirty="0"/>
          </a:p>
        </p:txBody>
      </p:sp>
      <p:sp>
        <p:nvSpPr>
          <p:cNvPr id="428" name="Google Shape;428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E(XY) = 3/14 </a:t>
            </a:r>
            <a:endParaRPr/>
          </a:p>
        </p:txBody>
      </p:sp>
      <p:sp>
        <p:nvSpPr>
          <p:cNvPr id="435" name="Google Shape;435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E(y/x) = 5/8 </a:t>
            </a:r>
            <a:endParaRPr/>
          </a:p>
        </p:txBody>
      </p:sp>
      <p:sp>
        <p:nvSpPr>
          <p:cNvPr id="443" name="Google Shape;443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0" name="Google Shape;45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P(0 &lt; X &lt; 1) = 1/9 </a:t>
            </a:r>
            <a:endParaRPr dirty="0"/>
          </a:p>
        </p:txBody>
      </p:sp>
      <p:sp>
        <p:nvSpPr>
          <p:cNvPr id="277" name="Google Shape;277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F(y) = 5y/8b - ¼ 	P(Y &lt; b) </a:t>
            </a:r>
            <a:r>
              <a:rPr lang="en-US" b="1" dirty="0"/>
              <a:t>= 3/8</a:t>
            </a:r>
            <a:r>
              <a:rPr lang="en-US" dirty="0"/>
              <a:t>.  </a:t>
            </a:r>
            <a:endParaRPr dirty="0"/>
          </a:p>
        </p:txBody>
      </p:sp>
      <p:sp>
        <p:nvSpPr>
          <p:cNvPr id="286" name="Google Shape;286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5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ama.ajaz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100"/>
              <a:buFont typeface="Arial Black"/>
              <a:buNone/>
            </a:pPr>
            <a:r>
              <a:rPr lang="en-US" sz="51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Discrete &amp; Continuous Random Variables</a:t>
            </a:r>
            <a:br>
              <a:rPr lang="en-US"/>
            </a:br>
            <a:r>
              <a:rPr lang="en-US" sz="3100"/>
              <a:t>(Probability distributions, PMF, PDF, CDF, JPDF,JPMF)</a:t>
            </a:r>
            <a:endParaRPr sz="3100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/>
              <a:t>Instructor</a:t>
            </a:r>
            <a:endParaRPr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/>
              <a:t>Osama Bin Ajaz</a:t>
            </a:r>
            <a:endParaRPr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/>
              <a:t>Lecturer, S &amp; H Dept., </a:t>
            </a:r>
            <a:endParaRPr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/>
              <a:t>FAST-NU, Main Campus, Karachi</a:t>
            </a:r>
            <a:endParaRPr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 u="sng">
                <a:solidFill>
                  <a:schemeClr val="hlink"/>
                </a:solidFill>
                <a:hlinkClick r:id="rId3"/>
              </a:rPr>
              <a:t>osama.ajaz@nu.edu.pk</a:t>
            </a:r>
            <a:r>
              <a:rPr lang="en-US" sz="1860"/>
              <a:t>  </a:t>
            </a:r>
            <a:endParaRPr sz="18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04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97" name="Google Shape;297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98" name="Google Shape;29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6880" y="1825625"/>
            <a:ext cx="854964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67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05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7345" y="1417638"/>
            <a:ext cx="8377309" cy="516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959"/>
              <a:buFont typeface="Calibri"/>
              <a:buNone/>
            </a:pPr>
            <a:r>
              <a:rPr lang="en-US" sz="3959" b="1">
                <a:solidFill>
                  <a:srgbClr val="00B050"/>
                </a:solidFill>
              </a:rPr>
              <a:t>Example # 06 </a:t>
            </a:r>
            <a:endParaRPr sz="3959" b="1">
              <a:solidFill>
                <a:srgbClr val="00B050"/>
              </a:solidFill>
            </a:endParaRPr>
          </a:p>
        </p:txBody>
      </p:sp>
      <p:sp>
        <p:nvSpPr>
          <p:cNvPr id="313" name="Google Shape;313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14" name="Google Shape;31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3295" y="1825625"/>
            <a:ext cx="9345410" cy="4895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>
            <a:spLocks noGrp="1"/>
          </p:cNvSpPr>
          <p:nvPr>
            <p:ph type="title"/>
          </p:nvPr>
        </p:nvSpPr>
        <p:spPr>
          <a:xfrm>
            <a:off x="838200" y="227966"/>
            <a:ext cx="10515600" cy="64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959"/>
              <a:buFont typeface="Calibri"/>
              <a:buNone/>
            </a:pPr>
            <a:r>
              <a:rPr lang="en-US" sz="3959" b="1">
                <a:solidFill>
                  <a:srgbClr val="00B050"/>
                </a:solidFill>
              </a:rPr>
              <a:t>Example # 07   </a:t>
            </a:r>
            <a:endParaRPr sz="3959" b="1">
              <a:solidFill>
                <a:srgbClr val="00B050"/>
              </a:solidFill>
            </a:endParaRPr>
          </a:p>
        </p:txBody>
      </p:sp>
      <p:sp>
        <p:nvSpPr>
          <p:cNvPr id="321" name="Google Shape;321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22" name="Google Shape;32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872492"/>
            <a:ext cx="10131099" cy="5959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50"/>
                </a:solidFill>
              </a:rPr>
              <a:t>Example # 08 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29" name="Google Shape;329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30" name="Google Shape;33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1396" y="1690688"/>
            <a:ext cx="7969207" cy="4671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e85dddf3b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Example # 09 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37" name="Google Shape;337;g11e85dddf3b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8" name="Google Shape;338;g11e85dddf3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313" y="1695538"/>
            <a:ext cx="8543375" cy="46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e85dddf3b_0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B050"/>
                </a:solidFill>
              </a:rPr>
              <a:t>Example 10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345" name="Google Shape;345;g11e85dddf3b_0_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6" name="Google Shape;346;g11e85dddf3b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427" y="2124652"/>
            <a:ext cx="9490675" cy="29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 Black"/>
              <a:buNone/>
            </a:pPr>
            <a:r>
              <a:rPr lang="en-US" sz="4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Joint Density Function for Continuous variable</a:t>
            </a:r>
            <a:endParaRPr sz="40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52" name="Google Shape;352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53" name="Google Shape;35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25625"/>
            <a:ext cx="10833165" cy="2850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09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360" name="Google Shape;360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privately owned business operates both a drive-in facility and a walk-in facility. On a randomly selected day, let </a:t>
            </a:r>
            <a:r>
              <a:rPr lang="en-US" i="1"/>
              <a:t>X </a:t>
            </a:r>
            <a:r>
              <a:rPr lang="en-US"/>
              <a:t>and </a:t>
            </a:r>
            <a:r>
              <a:rPr lang="en-US" i="1"/>
              <a:t>Y </a:t>
            </a:r>
            <a:r>
              <a:rPr lang="en-US"/>
              <a:t>, respectively, be the proportions of the time that the drive-in and the walk-in facilities are in use, and suppose that the joint density function of these random variables is </a:t>
            </a:r>
            <a:br>
              <a:rPr lang="en-US"/>
            </a:b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(a) Verify for PDF?</a:t>
            </a:r>
            <a:br>
              <a:rPr lang="en-US"/>
            </a:br>
            <a:r>
              <a:rPr lang="en-US"/>
              <a:t>(b) Find </a:t>
            </a:r>
            <a:r>
              <a:rPr lang="en-US" i="1"/>
              <a:t>P </a:t>
            </a:r>
            <a:r>
              <a:rPr lang="en-US"/>
              <a:t>[(</a:t>
            </a:r>
            <a:r>
              <a:rPr lang="en-US" i="1"/>
              <a:t>X, Y </a:t>
            </a:r>
            <a:r>
              <a:rPr lang="en-US"/>
              <a:t>) </a:t>
            </a:r>
            <a:r>
              <a:rPr lang="en-US" i="1"/>
              <a:t>∈ A</a:t>
            </a:r>
            <a:r>
              <a:rPr lang="en-US"/>
              <a:t>], where </a:t>
            </a:r>
            <a:r>
              <a:rPr lang="en-US" i="1"/>
              <a:t>A </a:t>
            </a:r>
            <a:r>
              <a:rPr lang="en-US"/>
              <a:t>= </a:t>
            </a:r>
            <a:r>
              <a:rPr lang="en-US" i="1"/>
              <a:t>{</a:t>
            </a:r>
            <a:r>
              <a:rPr lang="en-US"/>
              <a:t>(</a:t>
            </a:r>
            <a:r>
              <a:rPr lang="en-US" i="1"/>
              <a:t>x, y</a:t>
            </a:r>
            <a:r>
              <a:rPr lang="en-US"/>
              <a:t>) </a:t>
            </a:r>
            <a:r>
              <a:rPr lang="en-US" i="1"/>
              <a:t>| </a:t>
            </a:r>
            <a:r>
              <a:rPr lang="en-US"/>
              <a:t>0 </a:t>
            </a:r>
            <a:r>
              <a:rPr lang="en-US" i="1"/>
              <a:t>&lt; x &lt; </a:t>
            </a:r>
            <a:r>
              <a:rPr lang="en-US"/>
              <a:t>1/2</a:t>
            </a:r>
            <a:r>
              <a:rPr lang="en-US" i="1"/>
              <a:t>, </a:t>
            </a:r>
            <a:r>
              <a:rPr lang="en-US"/>
              <a:t>1/ 4 </a:t>
            </a:r>
            <a:r>
              <a:rPr lang="en-US" i="1"/>
              <a:t>&lt; y &lt; </a:t>
            </a:r>
            <a:r>
              <a:rPr lang="en-US"/>
              <a:t>1/2</a:t>
            </a:r>
            <a:r>
              <a:rPr lang="en-US" i="1"/>
              <a:t>}.</a:t>
            </a:r>
            <a:r>
              <a:rPr lang="en-US"/>
              <a:t> </a:t>
            </a:r>
            <a:br>
              <a:rPr lang="en-US"/>
            </a:br>
            <a:endParaRPr/>
          </a:p>
        </p:txBody>
      </p:sp>
      <p:pic>
        <p:nvPicPr>
          <p:cNvPr id="361" name="Google Shape;36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635" y="3444240"/>
            <a:ext cx="6446102" cy="140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rgbClr val="00B050"/>
                </a:solidFill>
              </a:rPr>
              <a:t>Marginal distribution for Continuous Variable</a:t>
            </a:r>
            <a:endParaRPr sz="4000" b="1">
              <a:solidFill>
                <a:srgbClr val="00B050"/>
              </a:solidFill>
            </a:endParaRPr>
          </a:p>
        </p:txBody>
      </p:sp>
      <p:sp>
        <p:nvSpPr>
          <p:cNvPr id="367" name="Google Shape;367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68" name="Google Shape;36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763" y="2028824"/>
            <a:ext cx="10463036" cy="3640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Arial Black"/>
              <a:buNone/>
            </a:pPr>
            <a:r>
              <a:rPr lang="en-US" sz="40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Continuous Probability Distributions</a:t>
            </a:r>
            <a:endParaRPr sz="40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6" name="Google Shape;236;p22"/>
          <p:cNvSpPr txBox="1">
            <a:spLocks noGrp="1"/>
          </p:cNvSpPr>
          <p:nvPr>
            <p:ph type="body" idx="1"/>
          </p:nvPr>
        </p:nvSpPr>
        <p:spPr>
          <a:xfrm>
            <a:off x="457200" y="1825624"/>
            <a:ext cx="11292840" cy="4666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A continuous random variable has a probability of 0 of assuming </a:t>
            </a:r>
            <a:r>
              <a:rPr lang="en-US" sz="2600" i="1"/>
              <a:t>exactly </a:t>
            </a:r>
            <a:r>
              <a:rPr lang="en-US" sz="2600"/>
              <a:t>any of its values. </a:t>
            </a:r>
            <a:endParaRPr sz="2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Because we are dealing with an interval rather than a point value of our random variable. </a:t>
            </a:r>
            <a:endParaRPr sz="2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It does not matter whether we include an endpoint of the interval or not. For example: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Its probability distribution cannot be given in tabular form.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i="1"/>
              <a:t>f</a:t>
            </a:r>
            <a:r>
              <a:rPr lang="en-US" sz="2600"/>
              <a:t>(</a:t>
            </a:r>
            <a:r>
              <a:rPr lang="en-US" sz="2600" i="1"/>
              <a:t>x</a:t>
            </a:r>
            <a:r>
              <a:rPr lang="en-US" sz="2600"/>
              <a:t>) is usually called the </a:t>
            </a:r>
            <a:r>
              <a:rPr lang="en-US" sz="2600" b="1"/>
              <a:t>probability density function</a:t>
            </a:r>
            <a:r>
              <a:rPr lang="en-US" sz="2600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Areas will be used to represent probabilities. </a:t>
            </a:r>
            <a:endParaRPr/>
          </a:p>
        </p:txBody>
      </p:sp>
      <p:pic>
        <p:nvPicPr>
          <p:cNvPr id="237" name="Google Shape;23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9580" y="4158931"/>
            <a:ext cx="7542439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11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375" name="Google Shape;375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(c) Calculate: E(x), E(Y), E(xy)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b="1">
                <a:solidFill>
                  <a:srgbClr val="FF0000"/>
                </a:solidFill>
              </a:rPr>
              <a:t>take limit of </a:t>
            </a:r>
            <a:r>
              <a:rPr lang="en-US" b="1">
                <a:solidFill>
                  <a:srgbClr val="000000"/>
                </a:solidFill>
              </a:rPr>
              <a:t>x</a:t>
            </a:r>
            <a:r>
              <a:rPr lang="en-US" b="1">
                <a:solidFill>
                  <a:srgbClr val="FF0000"/>
                </a:solidFill>
              </a:rPr>
              <a:t> (0 to y) &amp; limit of </a:t>
            </a:r>
            <a:r>
              <a:rPr lang="en-US" b="1">
                <a:solidFill>
                  <a:srgbClr val="000000"/>
                </a:solidFill>
              </a:rPr>
              <a:t>y</a:t>
            </a:r>
            <a:r>
              <a:rPr lang="en-US" b="1">
                <a:solidFill>
                  <a:srgbClr val="FF0000"/>
                </a:solidFill>
              </a:rPr>
              <a:t> ( 0 to 1) for verification of JPDF 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376" name="Google Shape;37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895" y="1825625"/>
            <a:ext cx="11240209" cy="3060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12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383" name="Google Shape;383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84" name="Google Shape;38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793" y="1825625"/>
            <a:ext cx="8762414" cy="2588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50"/>
                </a:solidFill>
              </a:rPr>
              <a:t>Example # 10 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91" name="Google Shape;391;p38"/>
          <p:cNvSpPr txBox="1">
            <a:spLocks noGrp="1"/>
          </p:cNvSpPr>
          <p:nvPr>
            <p:ph type="body" idx="1"/>
          </p:nvPr>
        </p:nvSpPr>
        <p:spPr>
          <a:xfrm>
            <a:off x="838200" y="1690700"/>
            <a:ext cx="10515600" cy="44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 and </a:t>
            </a: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y</a:t>
            </a:r>
            <a:r>
              <a:rPr lang="en-US"/>
              <a:t>) for the joint density function of previous Example?</a:t>
            </a:r>
            <a:br>
              <a:rPr lang="en-US"/>
            </a:br>
            <a:endParaRPr/>
          </a:p>
        </p:txBody>
      </p:sp>
      <p:pic>
        <p:nvPicPr>
          <p:cNvPr id="392" name="Google Shape;39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7698" y="2438400"/>
            <a:ext cx="6446102" cy="140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13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399" name="Google Shape;399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00" name="Google Shape;40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2373" y="1515269"/>
            <a:ext cx="8087254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2ce34d508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d2ce34d508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8" name="Google Shape;408;gd2ce34d50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350" y="365125"/>
            <a:ext cx="6372775" cy="64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14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415" name="Google Shape;415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G(x,y), G(x,z), G(y,z), G(x), E(x) =?</a:t>
            </a:r>
            <a:endParaRPr/>
          </a:p>
        </p:txBody>
      </p:sp>
      <p:pic>
        <p:nvPicPr>
          <p:cNvPr id="416" name="Google Shape;41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865" y="1825625"/>
            <a:ext cx="9904269" cy="3721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>
            <a:spLocks noGrp="1"/>
          </p:cNvSpPr>
          <p:nvPr>
            <p:ph type="title"/>
          </p:nvPr>
        </p:nvSpPr>
        <p:spPr>
          <a:xfrm>
            <a:off x="838200" y="167005"/>
            <a:ext cx="10515600" cy="640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959"/>
              <a:buFont typeface="Calibri"/>
              <a:buNone/>
            </a:pPr>
            <a:r>
              <a:rPr lang="en-US" sz="3959" b="1">
                <a:solidFill>
                  <a:srgbClr val="00B050"/>
                </a:solidFill>
              </a:rPr>
              <a:t>Example # 16 </a:t>
            </a:r>
            <a:endParaRPr sz="3959" b="1">
              <a:solidFill>
                <a:srgbClr val="00B050"/>
              </a:solidFill>
            </a:endParaRPr>
          </a:p>
        </p:txBody>
      </p:sp>
      <p:sp>
        <p:nvSpPr>
          <p:cNvPr id="423" name="Google Shape;423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24" name="Google Shape;424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2120" y="807720"/>
            <a:ext cx="8884920" cy="605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17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431" name="Google Shape;431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salesperson for a medical device company has two appointments on a given day. At the first appointment, he believes that he has a 70% chance to make the deal, from which he can earn $1000 commission if successful. On the other hand, he thinks he only has a 40% chance to make the deal at the second appointment,</a:t>
            </a:r>
            <a:br>
              <a:rPr lang="en-US"/>
            </a:br>
            <a:r>
              <a:rPr lang="en-US"/>
              <a:t>from which, if successful, he can make $1500. What is his expected commission based on his own probability belief? Assume that the appointment results are independent of each other.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18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438" name="Google Shape;438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 </a:t>
            </a:r>
            <a:r>
              <a:rPr lang="en-US" i="1"/>
              <a:t>X </a:t>
            </a:r>
            <a:r>
              <a:rPr lang="en-US"/>
              <a:t>and </a:t>
            </a:r>
            <a:r>
              <a:rPr lang="en-US" i="1"/>
              <a:t>Y </a:t>
            </a:r>
            <a:r>
              <a:rPr lang="en-US"/>
              <a:t>be the random variables with joint probability distribution indicated in Table below.  Calculate E(XY).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Also calculate E(XY), E(x), E(y), V(x), V(y), Covariance (X, Y), correlation.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39" name="Google Shape;43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3259" y="3261360"/>
            <a:ext cx="8130541" cy="326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19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446" name="Google Shape;446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Also calculate E(XY), E(x), E(y), V(x), V(y), Covariance (X, Y), Correlation.</a:t>
            </a:r>
            <a:endParaRPr/>
          </a:p>
        </p:txBody>
      </p:sp>
      <p:pic>
        <p:nvPicPr>
          <p:cNvPr id="447" name="Google Shape;44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25624"/>
            <a:ext cx="9083040" cy="1923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title"/>
          </p:nvPr>
        </p:nvSpPr>
        <p:spPr>
          <a:xfrm>
            <a:off x="838200" y="273685"/>
            <a:ext cx="105156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 sz="3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Some graphs of Density Functions </a:t>
            </a:r>
            <a:endParaRPr sz="36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3" name="Google Shape;243;p23"/>
          <p:cNvSpPr txBox="1">
            <a:spLocks noGrp="1"/>
          </p:cNvSpPr>
          <p:nvPr>
            <p:ph type="body" idx="1"/>
          </p:nvPr>
        </p:nvSpPr>
        <p:spPr>
          <a:xfrm>
            <a:off x="838200" y="1219200"/>
            <a:ext cx="10515600" cy="53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A probability density function is constructed so that the area under its curve bounded by the </a:t>
            </a:r>
            <a:r>
              <a:rPr lang="en-US" sz="2400" b="1" i="1"/>
              <a:t>x </a:t>
            </a:r>
            <a:r>
              <a:rPr lang="en-US" sz="2400" b="1"/>
              <a:t>axis is equal to 1 when computed over the range of </a:t>
            </a:r>
            <a:r>
              <a:rPr lang="en-US" sz="2400" b="1" i="1"/>
              <a:t>X.  </a:t>
            </a:r>
            <a:endParaRPr b="1"/>
          </a:p>
        </p:txBody>
      </p:sp>
      <p:pic>
        <p:nvPicPr>
          <p:cNvPr id="244" name="Google Shape;24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6840" y="1432560"/>
            <a:ext cx="9418320" cy="3749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453" name="Google Shape;453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chemeClr val="accent6"/>
                </a:solidFill>
              </a:rPr>
              <a:t>The probability that </a:t>
            </a:r>
            <a:r>
              <a:rPr lang="en-US" sz="3600" b="1" i="1">
                <a:solidFill>
                  <a:schemeClr val="accent6"/>
                </a:solidFill>
              </a:rPr>
              <a:t>X </a:t>
            </a:r>
            <a:r>
              <a:rPr lang="en-US" sz="3600" b="1">
                <a:solidFill>
                  <a:schemeClr val="accent6"/>
                </a:solidFill>
              </a:rPr>
              <a:t>assumes a value between </a:t>
            </a:r>
            <a:r>
              <a:rPr lang="en-US" sz="3600" b="1" i="1">
                <a:solidFill>
                  <a:schemeClr val="accent6"/>
                </a:solidFill>
              </a:rPr>
              <a:t>a </a:t>
            </a:r>
            <a:r>
              <a:rPr lang="en-US" sz="3600" b="1">
                <a:solidFill>
                  <a:schemeClr val="accent6"/>
                </a:solidFill>
              </a:rPr>
              <a:t>and </a:t>
            </a:r>
            <a:r>
              <a:rPr lang="en-US" sz="3600" b="1" i="1">
                <a:solidFill>
                  <a:schemeClr val="accent6"/>
                </a:solidFill>
              </a:rPr>
              <a:t>b </a:t>
            </a:r>
            <a:r>
              <a:rPr lang="en-US" sz="3600" b="1">
                <a:solidFill>
                  <a:schemeClr val="accent6"/>
                </a:solidFill>
              </a:rPr>
              <a:t>is equal to the shaded area </a:t>
            </a:r>
            <a:endParaRPr/>
          </a:p>
        </p:txBody>
      </p:sp>
      <p:sp>
        <p:nvSpPr>
          <p:cNvPr id="250" name="Google Shape;250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51" name="Google Shape;25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9340" y="1991439"/>
            <a:ext cx="7513320" cy="4019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Function to be PDF </a:t>
            </a:r>
            <a:endParaRPr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7" name="Google Shape;25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58" name="Google Shape;25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0" y="2233612"/>
            <a:ext cx="10314530" cy="2856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 sz="3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Example # 01 </a:t>
            </a:r>
            <a:endParaRPr sz="36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4" name="Google Shape;264;p26"/>
          <p:cNvSpPr txBox="1">
            <a:spLocks noGrp="1"/>
          </p:cNvSpPr>
          <p:nvPr>
            <p:ph type="body" idx="1"/>
          </p:nvPr>
        </p:nvSpPr>
        <p:spPr>
          <a:xfrm>
            <a:off x="838200" y="1447800"/>
            <a:ext cx="10515600" cy="472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65" name="Google Shape;26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447800"/>
            <a:ext cx="10515599" cy="3361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Arial Black"/>
              <a:buNone/>
            </a:pPr>
            <a:r>
              <a:rPr lang="en-US" sz="40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CDF for Continuous RV </a:t>
            </a:r>
            <a:endParaRPr sz="4000" b="1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1" name="Google Shape;27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 an immediate consequence of the above  Definition, one can write the two results: </a:t>
            </a:r>
            <a:br>
              <a:rPr lang="en-US"/>
            </a:br>
            <a:endParaRPr/>
          </a:p>
        </p:txBody>
      </p:sp>
      <p:pic>
        <p:nvPicPr>
          <p:cNvPr id="272" name="Google Shape;27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10515600" cy="2110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78900" y="4780280"/>
            <a:ext cx="7834199" cy="96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Example # 02 </a:t>
            </a:r>
            <a:endParaRPr b="1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0" name="Google Shape;280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the density function of previous example , find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), and use it to evaluate </a:t>
            </a:r>
            <a:r>
              <a:rPr lang="en-US" i="1"/>
              <a:t>P</a:t>
            </a:r>
            <a:r>
              <a:rPr lang="en-US"/>
              <a:t>(0 </a:t>
            </a:r>
            <a:r>
              <a:rPr lang="en-US" i="1"/>
              <a:t>&lt; X ≤ </a:t>
            </a:r>
            <a:r>
              <a:rPr lang="en-US"/>
              <a:t>1)</a:t>
            </a:r>
            <a:r>
              <a:rPr lang="en-US" i="1"/>
              <a:t>.</a:t>
            </a:r>
            <a:r>
              <a:rPr lang="en-US"/>
              <a:t> </a:t>
            </a:r>
            <a:br>
              <a:rPr lang="en-US"/>
            </a:br>
            <a:endParaRPr/>
          </a:p>
        </p:txBody>
      </p:sp>
      <p:pic>
        <p:nvPicPr>
          <p:cNvPr id="281" name="Google Shape;28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81691" y="2217420"/>
            <a:ext cx="4272109" cy="151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9447" y="2911793"/>
            <a:ext cx="5682244" cy="3265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959"/>
              <a:buFont typeface="Arial Black"/>
              <a:buNone/>
            </a:pPr>
            <a:r>
              <a:rPr lang="en-US" sz="3959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Example # 03 </a:t>
            </a:r>
            <a:endParaRPr sz="3959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9" name="Google Shape;289;p29"/>
          <p:cNvSpPr txBox="1">
            <a:spLocks noGrp="1"/>
          </p:cNvSpPr>
          <p:nvPr>
            <p:ph type="body" idx="1"/>
          </p:nvPr>
        </p:nvSpPr>
        <p:spPr>
          <a:xfrm>
            <a:off x="838200" y="1463040"/>
            <a:ext cx="10515600" cy="4713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Department of Energy (DOE) puts projects out on bid and generally estimates what a reasonable bid should be. Call the estimate </a:t>
            </a:r>
            <a:r>
              <a:rPr lang="en-US" i="1"/>
              <a:t>b</a:t>
            </a:r>
            <a:r>
              <a:rPr lang="en-US"/>
              <a:t>. The DOE has determined that the density function of the winning (low) bid is: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y</a:t>
            </a:r>
            <a:r>
              <a:rPr lang="en-US"/>
              <a:t>) and use it to determine the probability that the winning bid is less than the DOE’s preliminary estimate </a:t>
            </a:r>
            <a:r>
              <a:rPr lang="en-US" i="1"/>
              <a:t>b</a:t>
            </a:r>
            <a:r>
              <a:rPr lang="en-US"/>
              <a:t>. </a:t>
            </a:r>
            <a:endParaRPr/>
          </a:p>
        </p:txBody>
      </p:sp>
      <p:pic>
        <p:nvPicPr>
          <p:cNvPr id="290" name="Google Shape;29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2027" y="2850832"/>
            <a:ext cx="5540694" cy="166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1093</Words>
  <Application>Microsoft Office PowerPoint</Application>
  <PresentationFormat>Widescreen</PresentationFormat>
  <Paragraphs>134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Arial Black</vt:lpstr>
      <vt:lpstr>Calibri</vt:lpstr>
      <vt:lpstr>Office Theme</vt:lpstr>
      <vt:lpstr>Discrete &amp; Continuous Random Variables (Probability distributions, PMF, PDF, CDF, JPDF,JPMF)</vt:lpstr>
      <vt:lpstr>Continuous Probability Distributions</vt:lpstr>
      <vt:lpstr>Some graphs of Density Functions </vt:lpstr>
      <vt:lpstr>The probability that X assumes a value between a and b is equal to the shaded area </vt:lpstr>
      <vt:lpstr>Function to be PDF </vt:lpstr>
      <vt:lpstr>Example # 01 </vt:lpstr>
      <vt:lpstr>CDF for Continuous RV </vt:lpstr>
      <vt:lpstr>Example # 02 </vt:lpstr>
      <vt:lpstr>Example # 03 </vt:lpstr>
      <vt:lpstr>Example # 04 </vt:lpstr>
      <vt:lpstr>Example # 05 </vt:lpstr>
      <vt:lpstr>Example # 06 </vt:lpstr>
      <vt:lpstr>Example # 07   </vt:lpstr>
      <vt:lpstr>Example # 08 </vt:lpstr>
      <vt:lpstr>Example # 09 </vt:lpstr>
      <vt:lpstr>Example 10 </vt:lpstr>
      <vt:lpstr>Joint Density Function for Continuous variable</vt:lpstr>
      <vt:lpstr>Example # 09</vt:lpstr>
      <vt:lpstr>Marginal distribution for Continuous Variable</vt:lpstr>
      <vt:lpstr>Example # 11 </vt:lpstr>
      <vt:lpstr>Example # 12 </vt:lpstr>
      <vt:lpstr>Example # 10 </vt:lpstr>
      <vt:lpstr>Example # 13</vt:lpstr>
      <vt:lpstr>PowerPoint Presentation</vt:lpstr>
      <vt:lpstr>Example # 14 </vt:lpstr>
      <vt:lpstr>Example # 16 </vt:lpstr>
      <vt:lpstr>Example # 17 </vt:lpstr>
      <vt:lpstr>Example # 18</vt:lpstr>
      <vt:lpstr>Example # 19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&amp; Continuous Random Variables (Probability distributions, PMF, PDF, CDF, JPDF,JPMF)</dc:title>
  <dc:creator>Osama Bin Ajaz</dc:creator>
  <cp:lastModifiedBy>3818</cp:lastModifiedBy>
  <cp:revision>14</cp:revision>
  <dcterms:created xsi:type="dcterms:W3CDTF">2019-03-01T03:45:55Z</dcterms:created>
  <dcterms:modified xsi:type="dcterms:W3CDTF">2022-03-27T12:02:44Z</dcterms:modified>
</cp:coreProperties>
</file>