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90" r:id="rId29"/>
    <p:sldId id="284" r:id="rId30"/>
    <p:sldId id="288" r:id="rId31"/>
    <p:sldId id="285" r:id="rId32"/>
    <p:sldId id="294" r:id="rId33"/>
    <p:sldId id="296" r:id="rId34"/>
    <p:sldId id="289" r:id="rId35"/>
    <p:sldId id="286" r:id="rId36"/>
    <p:sldId id="287" r:id="rId37"/>
    <p:sldId id="295" r:id="rId38"/>
    <p:sldId id="291" r:id="rId39"/>
    <p:sldId id="304" r:id="rId40"/>
    <p:sldId id="305" r:id="rId41"/>
    <p:sldId id="297" r:id="rId42"/>
    <p:sldId id="292" r:id="rId43"/>
    <p:sldId id="293" r:id="rId44"/>
    <p:sldId id="298" r:id="rId45"/>
    <p:sldId id="299" r:id="rId46"/>
    <p:sldId id="300" r:id="rId47"/>
    <p:sldId id="308" r:id="rId48"/>
    <p:sldId id="309" r:id="rId49"/>
    <p:sldId id="310" r:id="rId50"/>
    <p:sldId id="301" r:id="rId51"/>
    <p:sldId id="302" r:id="rId52"/>
    <p:sldId id="303" r:id="rId53"/>
    <p:sldId id="306" r:id="rId54"/>
    <p:sldId id="30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26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57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56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40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17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685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24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53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6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617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757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88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61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BA98-5513-4FF5-A098-2043B4CD9007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9077-E84E-49EA-AFE1-6041DC0B4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48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51" y="1122363"/>
            <a:ext cx="11011989" cy="23654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LINEAR REGRESSION &amp; CORRELATION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 at FAST-NUCES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41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(Example # 02, 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75" y="1600535"/>
            <a:ext cx="8303989" cy="48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45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smtClean="0"/>
              <a:t>Correlation Coefficient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8"/>
            <a:ext cx="10515600" cy="52803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determine the strength of the relationship between two variables. There are </a:t>
            </a:r>
            <a:r>
              <a:rPr lang="en-US" dirty="0" smtClean="0"/>
              <a:t>several types </a:t>
            </a:r>
            <a:r>
              <a:rPr lang="en-US" dirty="0"/>
              <a:t>of correlation coefficients. The one explained in this section is called the </a:t>
            </a:r>
            <a:r>
              <a:rPr lang="en-US" b="1" dirty="0" smtClean="0"/>
              <a:t>Pearson product </a:t>
            </a:r>
            <a:r>
              <a:rPr lang="en-US" b="1" dirty="0"/>
              <a:t>moment correlation coefficient (PPMC</a:t>
            </a:r>
            <a:r>
              <a:rPr lang="en-US" dirty="0"/>
              <a:t>), named after statistician </a:t>
            </a:r>
            <a:r>
              <a:rPr lang="en-US" b="1" dirty="0"/>
              <a:t>Karl </a:t>
            </a:r>
            <a:r>
              <a:rPr lang="en-US" b="1" dirty="0" smtClean="0"/>
              <a:t>Pearson, </a:t>
            </a:r>
            <a:r>
              <a:rPr lang="en-US" dirty="0" smtClean="0"/>
              <a:t>who </a:t>
            </a:r>
            <a:r>
              <a:rPr lang="en-US" dirty="0"/>
              <a:t>pioneered the research in this area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correlation coefficient computed from the sample data measures the strength and direction of a </a:t>
            </a:r>
            <a:r>
              <a:rPr lang="en-US" dirty="0" smtClean="0"/>
              <a:t>linear relationship </a:t>
            </a:r>
            <a:r>
              <a:rPr lang="en-US" dirty="0"/>
              <a:t>between two variables. The symbol for the sample correlation coefficient is </a:t>
            </a:r>
            <a:r>
              <a:rPr lang="en-US" b="1" dirty="0"/>
              <a:t>r</a:t>
            </a:r>
            <a:r>
              <a:rPr lang="en-US" dirty="0"/>
              <a:t>. The symbol for </a:t>
            </a:r>
            <a:r>
              <a:rPr lang="en-US" dirty="0" smtClean="0"/>
              <a:t>the population </a:t>
            </a:r>
            <a:r>
              <a:rPr lang="en-US" dirty="0"/>
              <a:t>correlation coefficient is</a:t>
            </a:r>
            <a:r>
              <a:rPr lang="en-US" b="1" dirty="0"/>
              <a:t> </a:t>
            </a:r>
            <a:r>
              <a:rPr lang="el-GR" b="1" dirty="0" smtClean="0">
                <a:latin typeface="Calibri" panose="020F0502020204030204" pitchFamily="34" charset="0"/>
              </a:rPr>
              <a:t>ρ</a:t>
            </a:r>
            <a:r>
              <a:rPr lang="en-US" b="1" dirty="0" smtClean="0"/>
              <a:t> </a:t>
            </a:r>
            <a:r>
              <a:rPr lang="en-US" dirty="0"/>
              <a:t>(Greek letter rho).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391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dirty="0" smtClean="0"/>
              <a:t>Properties of Correlation Coefficient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300766"/>
            <a:ext cx="11173496" cy="487619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sz="3200" dirty="0"/>
          </a:p>
          <a:p>
            <a:r>
              <a:rPr lang="en-US" sz="3200" dirty="0" smtClean="0"/>
              <a:t> Correlation coefficient is symmetric </a:t>
            </a:r>
            <a:r>
              <a:rPr lang="en-US" sz="3200" dirty="0" err="1" smtClean="0"/>
              <a:t>r</a:t>
            </a:r>
            <a:r>
              <a:rPr lang="en-US" sz="2400" dirty="0" err="1" smtClean="0"/>
              <a:t>xy</a:t>
            </a:r>
            <a:r>
              <a:rPr lang="en-US" sz="3200" dirty="0" smtClean="0"/>
              <a:t> = </a:t>
            </a:r>
            <a:r>
              <a:rPr lang="en-US" sz="3200" dirty="0" err="1" smtClean="0"/>
              <a:t>r</a:t>
            </a:r>
            <a:r>
              <a:rPr lang="en-US" sz="2400" dirty="0" err="1" smtClean="0"/>
              <a:t>yx</a:t>
            </a:r>
            <a:r>
              <a:rPr lang="en-US" sz="3200" dirty="0" smtClean="0"/>
              <a:t>. </a:t>
            </a:r>
          </a:p>
          <a:p>
            <a:endParaRPr lang="en-US" sz="3200" dirty="0" smtClean="0"/>
          </a:p>
          <a:p>
            <a:r>
              <a:rPr lang="en-US" sz="3200" dirty="0" smtClean="0"/>
              <a:t>Correlation coefficient does not depend on units.</a:t>
            </a:r>
          </a:p>
          <a:p>
            <a:endParaRPr lang="en-US" sz="3200" dirty="0" smtClean="0"/>
          </a:p>
          <a:p>
            <a:r>
              <a:rPr lang="en-US" sz="3200" dirty="0" smtClean="0"/>
              <a:t>The correlation coefficient lies between – 1 to + 1 i.e. – 1 ≤ r ≥ +1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889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for Correlation Coefficient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99" y="2267017"/>
            <a:ext cx="8337606" cy="18413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490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 </a:t>
            </a:r>
            <a:r>
              <a:rPr lang="en-US" dirty="0" smtClean="0"/>
              <a:t>03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value of the correlation coefficient for the data obtained in the study of </a:t>
            </a:r>
            <a:r>
              <a:rPr lang="en-US" dirty="0" smtClean="0"/>
              <a:t>age and </a:t>
            </a:r>
            <a:r>
              <a:rPr lang="en-US" dirty="0"/>
              <a:t>blood </a:t>
            </a:r>
            <a:r>
              <a:rPr lang="en-US" dirty="0" smtClean="0"/>
              <a:t>pressure: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31" y="2971531"/>
            <a:ext cx="9644573" cy="27724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388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181"/>
            <a:ext cx="10515600" cy="518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</a:t>
            </a:r>
            <a:r>
              <a:rPr lang="en-US" dirty="0" smtClean="0"/>
              <a:t>03 </a:t>
            </a:r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34" y="780608"/>
            <a:ext cx="8220035" cy="2731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648" y="3825121"/>
            <a:ext cx="6388402" cy="1521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588" y="5555989"/>
            <a:ext cx="1175841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rgbClr val="000000"/>
                </a:solidFill>
                <a:latin typeface="NimbusRomNo9L"/>
              </a:rPr>
              <a:t>The correlation coefficient suggests a strong positive relationship between age and blood pressure.</a:t>
            </a:r>
            <a:endParaRPr lang="en-US" sz="1900" b="1" dirty="0"/>
          </a:p>
        </p:txBody>
      </p:sp>
      <p:sp>
        <p:nvSpPr>
          <p:cNvPr id="7" name="Rectangle 6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396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 </a:t>
            </a:r>
            <a:r>
              <a:rPr lang="en-US" dirty="0" smtClean="0"/>
              <a:t>04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value of the correlation coefficient for the data obtained in the study of </a:t>
            </a:r>
            <a:r>
              <a:rPr lang="en-US" dirty="0" smtClean="0"/>
              <a:t>the number </a:t>
            </a:r>
            <a:r>
              <a:rPr lang="en-US" dirty="0"/>
              <a:t>of absences and the final grade of the seven students in the statistics </a:t>
            </a:r>
            <a:r>
              <a:rPr lang="en-US" dirty="0" smtClean="0"/>
              <a:t>class: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21" y="3050080"/>
            <a:ext cx="4862044" cy="3554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361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853"/>
            <a:ext cx="10515600" cy="575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# </a:t>
            </a:r>
            <a:r>
              <a:rPr lang="en-US" dirty="0" smtClean="0"/>
              <a:t>04 </a:t>
            </a:r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8412"/>
            <a:ext cx="8005050" cy="3106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76" y="4734462"/>
            <a:ext cx="5971035" cy="1378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935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Significance of Correlation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value of </a:t>
            </a:r>
            <a:r>
              <a:rPr lang="en-US" i="1" dirty="0"/>
              <a:t>r is </a:t>
            </a:r>
            <a:r>
              <a:rPr lang="en-US" i="1" dirty="0" smtClean="0"/>
              <a:t>computed </a:t>
            </a:r>
            <a:r>
              <a:rPr lang="en-US" dirty="0" smtClean="0"/>
              <a:t>from </a:t>
            </a:r>
            <a:r>
              <a:rPr lang="en-US" dirty="0"/>
              <a:t>data obtained from samples, there are two possibilities when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equal to </a:t>
            </a:r>
            <a:r>
              <a:rPr lang="en-US" dirty="0"/>
              <a:t>zero: either the value of </a:t>
            </a:r>
            <a:r>
              <a:rPr lang="en-US" i="1" dirty="0"/>
              <a:t>r is high enough to conclude that there is a significant </a:t>
            </a:r>
            <a:r>
              <a:rPr lang="en-US" i="1" dirty="0" smtClean="0"/>
              <a:t>linear </a:t>
            </a:r>
            <a:r>
              <a:rPr lang="en-US" dirty="0" smtClean="0"/>
              <a:t>relationship </a:t>
            </a:r>
            <a:r>
              <a:rPr lang="en-US" dirty="0"/>
              <a:t>between the variables, or the value of </a:t>
            </a:r>
            <a:r>
              <a:rPr lang="en-US" i="1" dirty="0"/>
              <a:t>r is due to chance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dirty="0"/>
              <a:t>In order to make this decision, one uses a hypothesis-testing procedure.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161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dirty="0" smtClean="0"/>
              <a:t>Hypothesis testing for Correlation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8" y="1481774"/>
            <a:ext cx="10872989" cy="1828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70" y="3714550"/>
            <a:ext cx="4880741" cy="15915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355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73" y="262095"/>
            <a:ext cx="10515600" cy="5106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017432"/>
            <a:ext cx="11500834" cy="5602310"/>
          </a:xfrm>
        </p:spPr>
        <p:txBody>
          <a:bodyPr>
            <a:normAutofit/>
          </a:bodyPr>
          <a:lstStyle/>
          <a:p>
            <a:r>
              <a:rPr lang="en-US" dirty="0" smtClean="0"/>
              <a:t>In previous chapters we have introduced two areas of inferential statistics, hypothesis testing &amp; Confidence intervals. </a:t>
            </a:r>
          </a:p>
          <a:p>
            <a:r>
              <a:rPr lang="en-US" dirty="0" smtClean="0"/>
              <a:t>Another </a:t>
            </a:r>
            <a:r>
              <a:rPr lang="en-US" dirty="0"/>
              <a:t>area of inferential statistics involves </a:t>
            </a:r>
            <a:r>
              <a:rPr lang="en-US" dirty="0" smtClean="0"/>
              <a:t>determining whether </a:t>
            </a:r>
            <a:r>
              <a:rPr lang="en-US" dirty="0"/>
              <a:t>a relationship between two or more numerical or quantitative </a:t>
            </a:r>
            <a:r>
              <a:rPr lang="en-US" dirty="0" smtClean="0"/>
              <a:t>variables exists. For example: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businessperson</a:t>
            </a:r>
            <a:r>
              <a:rPr lang="en-US" dirty="0" smtClean="0"/>
              <a:t> may want to know whether the volume of sales  for a given month is related to the amount of advertising the firm  does that month.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Educators</a:t>
            </a:r>
            <a:r>
              <a:rPr lang="en-US" dirty="0" smtClean="0"/>
              <a:t> are interested in determining whether the number of hours a student studies is related to the student’s score on a particular exam.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432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significance of the correlation coefficient found in Example </a:t>
            </a:r>
            <a:r>
              <a:rPr lang="en-US" dirty="0" smtClean="0"/>
              <a:t># 01.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34" y="2739165"/>
            <a:ext cx="8009886" cy="2669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784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</a:t>
            </a:r>
            <a:r>
              <a:rPr lang="en-US" dirty="0" smtClean="0"/>
              <a:t>05 </a:t>
            </a:r>
            <a:r>
              <a:rPr lang="en-US" dirty="0" smtClean="0"/>
              <a:t>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94" y="1581150"/>
            <a:ext cx="7313347" cy="951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43" y="3749071"/>
            <a:ext cx="5095875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196" y="2869612"/>
            <a:ext cx="5126319" cy="879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790" y="5044309"/>
            <a:ext cx="4408395" cy="5837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411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6"/>
            <a:ext cx="10958848" cy="5621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Possible relationship b/w variables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837127"/>
            <a:ext cx="11552349" cy="5859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the null hypothesis has been rejected for a specific  value, any of the following </a:t>
            </a:r>
            <a:r>
              <a:rPr lang="en-US" sz="2400" dirty="0" smtClean="0"/>
              <a:t>four possibilities </a:t>
            </a:r>
            <a:r>
              <a:rPr lang="en-US" sz="2400" dirty="0"/>
              <a:t>can exist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endParaRPr lang="en-US" i="1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i="1" dirty="0" smtClean="0"/>
              <a:t>There </a:t>
            </a:r>
            <a:r>
              <a:rPr lang="en-US" i="1" dirty="0"/>
              <a:t>is a </a:t>
            </a:r>
            <a:r>
              <a:rPr lang="en-US" b="1" i="1" dirty="0"/>
              <a:t>direct cause-and-effect relationship </a:t>
            </a:r>
            <a:r>
              <a:rPr lang="en-US" i="1" dirty="0"/>
              <a:t>between the variables. That is, x causes </a:t>
            </a:r>
            <a:r>
              <a:rPr lang="en-US" i="1" dirty="0" smtClean="0"/>
              <a:t>y. </a:t>
            </a:r>
            <a:r>
              <a:rPr lang="en-US" dirty="0" smtClean="0"/>
              <a:t>For </a:t>
            </a:r>
            <a:r>
              <a:rPr lang="en-US" dirty="0"/>
              <a:t>example, water causes plants to grow, poison causes death, and heat causes ice </a:t>
            </a:r>
            <a:r>
              <a:rPr lang="en-US" dirty="0" smtClean="0"/>
              <a:t>to melt.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i="1" dirty="0"/>
              <a:t>There is a </a:t>
            </a:r>
            <a:r>
              <a:rPr lang="en-US" b="1" i="1" dirty="0"/>
              <a:t>reverse cause-and-effect relationship </a:t>
            </a:r>
            <a:r>
              <a:rPr lang="en-US" i="1" dirty="0"/>
              <a:t>between the variables. That is, y causes </a:t>
            </a:r>
            <a:r>
              <a:rPr lang="en-US" i="1" dirty="0" smtClean="0"/>
              <a:t>x. </a:t>
            </a:r>
            <a:r>
              <a:rPr lang="en-US" dirty="0" smtClean="0"/>
              <a:t>For </a:t>
            </a:r>
            <a:r>
              <a:rPr lang="en-US" dirty="0"/>
              <a:t>example, suppose a researcher believes excessive coffee consumption </a:t>
            </a:r>
            <a:r>
              <a:rPr lang="en-US" dirty="0" smtClean="0"/>
              <a:t>causes nervousness</a:t>
            </a:r>
            <a:r>
              <a:rPr lang="en-US" dirty="0"/>
              <a:t>, but the researcher fails to consider that the reverse situation may occur. </a:t>
            </a:r>
            <a:r>
              <a:rPr lang="en-US" dirty="0" smtClean="0"/>
              <a:t>That is</a:t>
            </a:r>
            <a:r>
              <a:rPr lang="en-US" dirty="0"/>
              <a:t>, it may be that an extremely nervous person craves coffee to calm his or her nerves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i="1" dirty="0"/>
              <a:t>The relationship between the variables may be caused by a </a:t>
            </a:r>
            <a:r>
              <a:rPr lang="en-US" b="1" i="1" dirty="0"/>
              <a:t>third </a:t>
            </a:r>
            <a:r>
              <a:rPr lang="en-US" b="1" i="1" dirty="0" smtClean="0"/>
              <a:t>variable</a:t>
            </a:r>
          </a:p>
          <a:p>
            <a:pPr marL="457200" lvl="1" indent="0">
              <a:buNone/>
            </a:pP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52401" y="6235349"/>
            <a:ext cx="8369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/>
              <a:t>Remember,</a:t>
            </a:r>
            <a:r>
              <a:rPr lang="en-US" sz="2400" i="1" dirty="0"/>
              <a:t> correlation does not necessarily imply causation.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377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for 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2" y="1529029"/>
            <a:ext cx="6399324" cy="1497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38" y="3168201"/>
            <a:ext cx="6492425" cy="11333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953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for correlation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69" y="1453635"/>
            <a:ext cx="5921587" cy="722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48" y="2176530"/>
            <a:ext cx="5163488" cy="3379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35041" y="6383559"/>
            <a:ext cx="12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261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80"/>
            <a:ext cx="10515600" cy="832610"/>
          </a:xfrm>
        </p:spPr>
        <p:txBody>
          <a:bodyPr/>
          <a:lstStyle/>
          <a:p>
            <a:r>
              <a:rPr lang="en-US" b="1" dirty="0" smtClean="0"/>
              <a:t>Simple Linear Regression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236372"/>
            <a:ext cx="10812887" cy="5383369"/>
          </a:xfrm>
        </p:spPr>
        <p:txBody>
          <a:bodyPr>
            <a:normAutofit/>
          </a:bodyPr>
          <a:lstStyle/>
          <a:p>
            <a:r>
              <a:rPr lang="en-US" dirty="0"/>
              <a:t>In studying relationships between two </a:t>
            </a:r>
            <a:r>
              <a:rPr lang="en-US" dirty="0" smtClean="0"/>
              <a:t>variables: </a:t>
            </a:r>
          </a:p>
          <a:p>
            <a:endParaRPr lang="en-US" dirty="0" smtClean="0"/>
          </a:p>
          <a:p>
            <a:pPr lvl="1"/>
            <a:r>
              <a:rPr lang="en-US" dirty="0"/>
              <a:t>collect the data and then construct a Scatter plot.</a:t>
            </a:r>
          </a:p>
          <a:p>
            <a:pPr lvl="1"/>
            <a:r>
              <a:rPr lang="en-US" dirty="0"/>
              <a:t>compute the value of the correlation coefficient.</a:t>
            </a:r>
          </a:p>
          <a:p>
            <a:pPr lvl="1"/>
            <a:r>
              <a:rPr lang="en-US" dirty="0"/>
              <a:t> test the significance of the relationship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If the value of the correlation </a:t>
            </a:r>
            <a:r>
              <a:rPr lang="en-US" dirty="0" smtClean="0"/>
              <a:t>coefficient is </a:t>
            </a:r>
            <a:r>
              <a:rPr lang="en-US" dirty="0"/>
              <a:t>significant, the next step is to determine the equation of the </a:t>
            </a:r>
            <a:r>
              <a:rPr lang="en-US" b="1" dirty="0" smtClean="0"/>
              <a:t>regression line, </a:t>
            </a:r>
            <a:r>
              <a:rPr lang="en-US" dirty="0" smtClean="0"/>
              <a:t>which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smtClean="0"/>
              <a:t>data’s line </a:t>
            </a:r>
            <a:r>
              <a:rPr lang="en-US" dirty="0"/>
              <a:t>of best fit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Determining the regression line when </a:t>
            </a:r>
            <a:r>
              <a:rPr lang="en-US" i="1" dirty="0"/>
              <a:t>r is </a:t>
            </a:r>
            <a:r>
              <a:rPr lang="en-US" i="1" dirty="0" smtClean="0"/>
              <a:t>not </a:t>
            </a:r>
            <a:r>
              <a:rPr lang="en-US" dirty="0" smtClean="0"/>
              <a:t>significant </a:t>
            </a:r>
            <a:r>
              <a:rPr lang="en-US" dirty="0"/>
              <a:t>and then making predictions using the regression line is meaningless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13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1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Linear Regression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5278053"/>
          </a:xfrm>
        </p:spPr>
        <p:txBody>
          <a:bodyPr/>
          <a:lstStyle/>
          <a:p>
            <a:r>
              <a:rPr lang="en-US" dirty="0" smtClean="0"/>
              <a:t>The dependence of one variable over the other variable is called “Regression”. </a:t>
            </a:r>
          </a:p>
          <a:p>
            <a:endParaRPr lang="en-US" dirty="0" smtClean="0"/>
          </a:p>
          <a:p>
            <a:r>
              <a:rPr lang="en-US" dirty="0" smtClean="0"/>
              <a:t>The statistical method which helps us to estimate the value of dependent variable from the known value of independent variable is called regression.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71864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54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958" y="540913"/>
            <a:ext cx="10515600" cy="562806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Sir Francis Galton coined the term “Regression”. He studies heights of 100 fathers &amp; sons and find that</a:t>
            </a:r>
          </a:p>
          <a:p>
            <a:endParaRPr lang="en-US" dirty="0" smtClean="0"/>
          </a:p>
          <a:p>
            <a:pPr lvl="1"/>
            <a:r>
              <a:rPr lang="en-US" dirty="0"/>
              <a:t> tall fathers having tall sons &amp; short father having short sons. </a:t>
            </a:r>
          </a:p>
          <a:p>
            <a:pPr lvl="1"/>
            <a:r>
              <a:rPr lang="en-US" dirty="0"/>
              <a:t>Average height of sons of tall fathers &lt; Avg. height of tall fathers. </a:t>
            </a:r>
          </a:p>
          <a:p>
            <a:pPr lvl="1"/>
            <a:r>
              <a:rPr lang="en-US" dirty="0"/>
              <a:t>Avg. height of the sons of short fathers &gt; Avg. height of the short fathers.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tendency to regress towards the average height of general population was described by him as Regression.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74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example for Francis Galton’s Law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0" y="1543028"/>
            <a:ext cx="7520922" cy="4557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58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457"/>
          </a:xfrm>
        </p:spPr>
        <p:txBody>
          <a:bodyPr/>
          <a:lstStyle/>
          <a:p>
            <a:r>
              <a:rPr lang="en-US" dirty="0" smtClean="0"/>
              <a:t>Simple Linear Regression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67" y="1429555"/>
            <a:ext cx="11674875" cy="474740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statistical model </a:t>
            </a:r>
            <a:r>
              <a:rPr lang="en-US" dirty="0"/>
              <a:t>for simple linear regression is given below. The response </a:t>
            </a:r>
            <a:r>
              <a:rPr lang="en-US" b="1" dirty="0"/>
              <a:t>Y </a:t>
            </a:r>
            <a:r>
              <a:rPr lang="en-US" dirty="0"/>
              <a:t>is related to </a:t>
            </a:r>
            <a:r>
              <a:rPr lang="en-US" dirty="0" smtClean="0"/>
              <a:t>the independent </a:t>
            </a:r>
            <a:r>
              <a:rPr lang="en-US" dirty="0"/>
              <a:t>variable </a:t>
            </a:r>
            <a:r>
              <a:rPr lang="en-US" b="1" dirty="0"/>
              <a:t>x</a:t>
            </a:r>
            <a:r>
              <a:rPr lang="en-US" dirty="0"/>
              <a:t> through the </a:t>
            </a:r>
            <a:r>
              <a:rPr lang="en-US" dirty="0" smtClean="0"/>
              <a:t>equation: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4743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646" y="2465692"/>
            <a:ext cx="3651623" cy="758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9" y="3503841"/>
            <a:ext cx="11740343" cy="12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56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1825625"/>
            <a:ext cx="11256135" cy="4351338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n-US" sz="2800" b="1" dirty="0"/>
              <a:t>Medical researchers </a:t>
            </a:r>
            <a:r>
              <a:rPr lang="en-US" sz="2800" dirty="0"/>
              <a:t>are interested in questions such as “Is caffeine related to heart damage?” or “Is there a relationship between a person’s age and his or her blood pressure?” </a:t>
            </a:r>
            <a:endParaRPr lang="en-US" sz="2800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zoologist may want to </a:t>
            </a:r>
            <a:r>
              <a:rPr lang="en-US" dirty="0" smtClean="0"/>
              <a:t>know whether </a:t>
            </a:r>
            <a:r>
              <a:rPr lang="en-US" dirty="0"/>
              <a:t>the birth weight of a certain animal is related to its life span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sz="3000" i="1" dirty="0"/>
              <a:t>These are only </a:t>
            </a:r>
            <a:r>
              <a:rPr lang="en-US" sz="3000" i="1" dirty="0" smtClean="0"/>
              <a:t>a few </a:t>
            </a:r>
            <a:r>
              <a:rPr lang="en-US" sz="3000" i="1" dirty="0"/>
              <a:t>of the many questions that can be answered by using the techniques of </a:t>
            </a:r>
            <a:r>
              <a:rPr lang="en-US" sz="3000" b="1" i="1" dirty="0" smtClean="0"/>
              <a:t>correlation</a:t>
            </a:r>
            <a:r>
              <a:rPr lang="en-US" sz="3000" i="1" dirty="0" smtClean="0"/>
              <a:t> and </a:t>
            </a:r>
            <a:r>
              <a:rPr lang="en-US" sz="3000" b="1" i="1" dirty="0"/>
              <a:t>regression analysis</a:t>
            </a:r>
            <a:r>
              <a:rPr lang="en-US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604445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596980"/>
            <a:ext cx="10851524" cy="4891687"/>
          </a:xfrm>
        </p:spPr>
        <p:txBody>
          <a:bodyPr>
            <a:normAutofit/>
          </a:bodyPr>
          <a:lstStyle/>
          <a:p>
            <a:r>
              <a:rPr lang="en-US" dirty="0"/>
              <a:t>The quantity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dirty="0" smtClean="0"/>
              <a:t>is a </a:t>
            </a:r>
            <a:r>
              <a:rPr lang="en-US" dirty="0"/>
              <a:t>random variable since  is </a:t>
            </a:r>
            <a:r>
              <a:rPr lang="en-US" dirty="0" smtClean="0"/>
              <a:t> </a:t>
            </a:r>
            <a:r>
              <a:rPr lang="el-GR" b="1" dirty="0" smtClean="0"/>
              <a:t>ϵ</a:t>
            </a:r>
            <a:r>
              <a:rPr lang="en-US" dirty="0" smtClean="0"/>
              <a:t> random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value </a:t>
            </a:r>
            <a:r>
              <a:rPr lang="en-US" b="1" dirty="0"/>
              <a:t>x</a:t>
            </a:r>
            <a:r>
              <a:rPr lang="en-US" dirty="0"/>
              <a:t> of the </a:t>
            </a:r>
            <a:r>
              <a:rPr lang="en-US" dirty="0" err="1"/>
              <a:t>regressor</a:t>
            </a:r>
            <a:r>
              <a:rPr lang="en-US" dirty="0"/>
              <a:t> variable </a:t>
            </a:r>
            <a:r>
              <a:rPr lang="en-US" dirty="0" smtClean="0"/>
              <a:t>is not </a:t>
            </a:r>
            <a:r>
              <a:rPr lang="en-US" dirty="0"/>
              <a:t>random and, in fact, is measured with </a:t>
            </a:r>
            <a:r>
              <a:rPr lang="en-US" dirty="0" smtClean="0"/>
              <a:t>negligible </a:t>
            </a:r>
            <a:r>
              <a:rPr lang="en-US" dirty="0"/>
              <a:t>error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quantity </a:t>
            </a:r>
            <a:r>
              <a:rPr lang="el-GR" b="1" dirty="0" smtClean="0"/>
              <a:t>ϵ</a:t>
            </a:r>
            <a:r>
              <a:rPr lang="en-US" dirty="0" smtClean="0"/>
              <a:t>, often called </a:t>
            </a:r>
            <a:r>
              <a:rPr lang="en-US" dirty="0"/>
              <a:t>a </a:t>
            </a:r>
            <a:r>
              <a:rPr lang="en-US" b="1" dirty="0"/>
              <a:t>random error </a:t>
            </a:r>
            <a:r>
              <a:rPr lang="en-US" dirty="0"/>
              <a:t>or </a:t>
            </a:r>
            <a:r>
              <a:rPr lang="en-US" b="1" dirty="0"/>
              <a:t>random disturbance</a:t>
            </a:r>
            <a:r>
              <a:rPr lang="en-US" dirty="0"/>
              <a:t>, has constant </a:t>
            </a:r>
            <a:r>
              <a:rPr lang="en-US" dirty="0" smtClean="0"/>
              <a:t>variance (homogeneous variance).</a:t>
            </a:r>
          </a:p>
          <a:p>
            <a:endParaRPr lang="en-US" dirty="0" smtClean="0"/>
          </a:p>
          <a:p>
            <a:r>
              <a:rPr lang="en-US" dirty="0"/>
              <a:t>The presence of this random error, , keeps the model from becoming </a:t>
            </a:r>
            <a:r>
              <a:rPr lang="en-US" dirty="0" smtClean="0"/>
              <a:t>simply a </a:t>
            </a:r>
            <a:r>
              <a:rPr lang="en-US" dirty="0"/>
              <a:t>deterministic equation.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9684743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69" y="224768"/>
            <a:ext cx="4918926" cy="10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36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7989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must </a:t>
            </a:r>
            <a:r>
              <a:rPr lang="en-US" dirty="0"/>
              <a:t>keep in mind </a:t>
            </a:r>
            <a:r>
              <a:rPr lang="en-US" dirty="0" smtClean="0"/>
              <a:t>that: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practice </a:t>
            </a:r>
            <a:r>
              <a:rPr lang="en-US" dirty="0" smtClean="0"/>
              <a:t>ß</a:t>
            </a:r>
            <a:r>
              <a:rPr lang="en-US" sz="1200" dirty="0" smtClean="0"/>
              <a:t>0</a:t>
            </a:r>
            <a:r>
              <a:rPr lang="en-US" dirty="0" smtClean="0"/>
              <a:t> and ß</a:t>
            </a:r>
            <a:r>
              <a:rPr lang="en-US" sz="12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not known and must be </a:t>
            </a:r>
            <a:r>
              <a:rPr lang="en-US" dirty="0" smtClean="0"/>
              <a:t>estimated from </a:t>
            </a:r>
            <a:r>
              <a:rPr lang="en-US" dirty="0"/>
              <a:t>data. </a:t>
            </a:r>
            <a:endParaRPr lang="en-US" dirty="0" smtClean="0"/>
          </a:p>
          <a:p>
            <a:pPr lvl="1"/>
            <a:r>
              <a:rPr lang="en-US" dirty="0"/>
              <a:t>we never observe the actual </a:t>
            </a:r>
            <a:r>
              <a:rPr lang="el-GR" sz="3200" b="1" dirty="0"/>
              <a:t>ϵ</a:t>
            </a:r>
            <a:r>
              <a:rPr lang="en-US" dirty="0"/>
              <a:t> values in practice and thus we can never draw the true regression line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We can only draw an </a:t>
            </a:r>
            <a:r>
              <a:rPr lang="en-US" dirty="0" smtClean="0"/>
              <a:t>estimated line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7" y="314920"/>
            <a:ext cx="4918926" cy="8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95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223457"/>
            <a:ext cx="10515600" cy="819731"/>
          </a:xfrm>
        </p:spPr>
        <p:txBody>
          <a:bodyPr/>
          <a:lstStyle/>
          <a:p>
            <a:r>
              <a:rPr lang="en-US" dirty="0" smtClean="0"/>
              <a:t>Simple Regression Model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83" y="1330079"/>
            <a:ext cx="8361608" cy="46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6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Regression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70" y="1755109"/>
            <a:ext cx="7022945" cy="4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5658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Vs. Statistical Relationship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3"/>
          </a:xfrm>
        </p:spPr>
        <p:txBody>
          <a:bodyPr/>
          <a:lstStyle/>
          <a:p>
            <a:r>
              <a:rPr lang="en-US" dirty="0"/>
              <a:t>in regression </a:t>
            </a:r>
            <a:r>
              <a:rPr lang="en-US" dirty="0" smtClean="0"/>
              <a:t>analysis we </a:t>
            </a:r>
            <a:r>
              <a:rPr lang="en-US" dirty="0"/>
              <a:t>are concerned with what is known as the </a:t>
            </a:r>
            <a:r>
              <a:rPr lang="en-US" i="1" dirty="0"/>
              <a:t>statistical, not </a:t>
            </a:r>
            <a:r>
              <a:rPr lang="en-US" i="1" dirty="0" smtClean="0"/>
              <a:t>deterministic</a:t>
            </a:r>
            <a:r>
              <a:rPr lang="en-US" i="1" dirty="0"/>
              <a:t> </a:t>
            </a:r>
            <a:r>
              <a:rPr lang="en-US" dirty="0"/>
              <a:t>dependence among </a:t>
            </a:r>
            <a:r>
              <a:rPr lang="en-US" dirty="0" smtClean="0"/>
              <a:t>variables. </a:t>
            </a:r>
          </a:p>
          <a:p>
            <a:endParaRPr lang="en-US" i="1" dirty="0"/>
          </a:p>
          <a:p>
            <a:r>
              <a:rPr lang="en-US" dirty="0"/>
              <a:t>In statistical </a:t>
            </a:r>
            <a:r>
              <a:rPr lang="en-US" dirty="0" smtClean="0"/>
              <a:t>relationships among </a:t>
            </a:r>
            <a:r>
              <a:rPr lang="en-US" dirty="0"/>
              <a:t>variables we essentially deal with </a:t>
            </a:r>
            <a:r>
              <a:rPr lang="en-US" b="1" dirty="0"/>
              <a:t>random or </a:t>
            </a:r>
            <a:r>
              <a:rPr lang="en-US" b="1" dirty="0" smtClean="0"/>
              <a:t>stochastic </a:t>
            </a:r>
            <a:r>
              <a:rPr lang="en-US" dirty="0" smtClean="0"/>
              <a:t> variables i.e. variables </a:t>
            </a:r>
            <a:r>
              <a:rPr lang="en-US" dirty="0"/>
              <a:t>that have probability distributions. 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0508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2"/>
            <a:ext cx="10515600" cy="6265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Deterministic Vs. Statistical (Example)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956082"/>
          </a:xfrm>
        </p:spPr>
        <p:txBody>
          <a:bodyPr>
            <a:normAutofit/>
          </a:bodyPr>
          <a:lstStyle/>
          <a:p>
            <a:r>
              <a:rPr lang="en-US" dirty="0"/>
              <a:t>The dependence of crop yield on temperature, rainfall, sunshine, and fertilizer, </a:t>
            </a:r>
            <a:r>
              <a:rPr lang="en-US" dirty="0" smtClean="0"/>
              <a:t>for example</a:t>
            </a:r>
            <a:r>
              <a:rPr lang="en-US" dirty="0"/>
              <a:t>, is statistical in nature in the sense that the explanatory variables, </a:t>
            </a:r>
            <a:r>
              <a:rPr lang="en-US" dirty="0" smtClean="0"/>
              <a:t>although certainly important, will not enable the agronomist to predict crop yield exactly.</a:t>
            </a:r>
          </a:p>
          <a:p>
            <a:endParaRPr lang="en-US" dirty="0" smtClean="0"/>
          </a:p>
          <a:p>
            <a:r>
              <a:rPr lang="en-US" dirty="0"/>
              <a:t>In </a:t>
            </a:r>
            <a:r>
              <a:rPr lang="en-US" b="1" dirty="0"/>
              <a:t>deterministic phenomena</a:t>
            </a:r>
            <a:r>
              <a:rPr lang="en-US" dirty="0"/>
              <a:t>, on the other hand, we deal with relationships of the </a:t>
            </a:r>
            <a:r>
              <a:rPr lang="en-US" dirty="0" smtClean="0"/>
              <a:t>type, say</a:t>
            </a:r>
            <a:r>
              <a:rPr lang="en-US" dirty="0"/>
              <a:t>, exhibited by Newton’s law of gravity, which states: Every particle in the </a:t>
            </a:r>
            <a:r>
              <a:rPr lang="en-US" dirty="0" smtClean="0"/>
              <a:t>universe attracts </a:t>
            </a:r>
            <a:r>
              <a:rPr lang="en-US" dirty="0"/>
              <a:t>every other particle with a force directly proportional to the product of their </a:t>
            </a:r>
            <a:r>
              <a:rPr lang="en-US" dirty="0" smtClean="0"/>
              <a:t>masses and </a:t>
            </a:r>
            <a:r>
              <a:rPr lang="en-US" dirty="0"/>
              <a:t>inversely proportional to the square of the distance between them.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9" y="5757996"/>
            <a:ext cx="2311221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8786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18" y="389921"/>
            <a:ext cx="9443477" cy="50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6936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90"/>
            <a:ext cx="10515600" cy="7969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Relationship B/w Regression &amp; 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0" y="1287887"/>
            <a:ext cx="7823915" cy="51601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59783" y="1399791"/>
            <a:ext cx="36445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value of the correlation coefficient can also be</a:t>
            </a:r>
            <a:br>
              <a:rPr lang="en-US" dirty="0" smtClean="0"/>
            </a:br>
            <a:r>
              <a:rPr lang="en-US" dirty="0" smtClean="0"/>
              <a:t>found by using the </a:t>
            </a:r>
            <a:r>
              <a:rPr lang="en-US" dirty="0" smtClean="0"/>
              <a:t>formula:  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5553" y="2606176"/>
            <a:ext cx="1821751" cy="11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71479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en-US" dirty="0" smtClean="0"/>
              <a:t>Determining Regression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methods for </a:t>
            </a:r>
            <a:r>
              <a:rPr lang="en-US" dirty="0" smtClean="0"/>
              <a:t>estimating the regression parameters, here we will use </a:t>
            </a:r>
            <a:r>
              <a:rPr lang="en-US" b="1" dirty="0" smtClean="0"/>
              <a:t>Method of Least Sq. </a:t>
            </a:r>
            <a:r>
              <a:rPr lang="en-US" dirty="0" smtClean="0"/>
              <a:t>to estimate the parameters. </a:t>
            </a:r>
          </a:p>
          <a:p>
            <a:r>
              <a:rPr lang="en-US" dirty="0" smtClean="0"/>
              <a:t>The formula for parameters estimation by least square is given below: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926" y="3531224"/>
            <a:ext cx="5231969" cy="23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5980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of Least Squares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1825625"/>
            <a:ext cx="1049165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shall find </a:t>
            </a:r>
            <a:r>
              <a:rPr lang="en-US" i="1" dirty="0" smtClean="0"/>
              <a:t>b</a:t>
            </a:r>
            <a:r>
              <a:rPr lang="en-US" sz="2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sz="2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so that the sum of the </a:t>
            </a:r>
            <a:r>
              <a:rPr lang="en-US" dirty="0" smtClean="0"/>
              <a:t>squares of </a:t>
            </a:r>
            <a:r>
              <a:rPr lang="en-US" dirty="0" smtClean="0"/>
              <a:t>the residuals is a minimum.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residual sum of squares is often called the </a:t>
            </a:r>
            <a:r>
              <a:rPr lang="en-US" dirty="0" smtClean="0"/>
              <a:t>sum of </a:t>
            </a:r>
            <a:r>
              <a:rPr lang="en-US" dirty="0" smtClean="0"/>
              <a:t>squares of the errors about the regression line and is denoted by </a:t>
            </a:r>
            <a:r>
              <a:rPr lang="en-US" i="1" dirty="0" smtClean="0"/>
              <a:t>SSE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minimization procedure </a:t>
            </a:r>
            <a:r>
              <a:rPr lang="en-US" dirty="0" smtClean="0"/>
              <a:t>for estimating the parameters is called the </a:t>
            </a:r>
            <a:r>
              <a:rPr lang="en-US" b="1" dirty="0" smtClean="0"/>
              <a:t>method </a:t>
            </a:r>
            <a:r>
              <a:rPr lang="en-US" b="1" dirty="0" smtClean="0"/>
              <a:t>of least </a:t>
            </a:r>
            <a:r>
              <a:rPr lang="en-US" b="1" dirty="0" smtClean="0"/>
              <a:t>squares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862885"/>
            <a:ext cx="11320529" cy="5499278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Correlation</a:t>
            </a:r>
            <a:r>
              <a:rPr lang="en-US" dirty="0" smtClean="0"/>
              <a:t> </a:t>
            </a:r>
            <a:r>
              <a:rPr lang="en-US" dirty="0"/>
              <a:t>is a statistical method used to determine </a:t>
            </a:r>
            <a:r>
              <a:rPr lang="en-US" dirty="0" smtClean="0"/>
              <a:t>whether </a:t>
            </a:r>
            <a:r>
              <a:rPr lang="en-US" dirty="0"/>
              <a:t>a relationship between variables exists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purpose of this chapter is to answer the following questions statistically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1</a:t>
            </a:r>
            <a:r>
              <a:rPr lang="en-US" dirty="0"/>
              <a:t>. Are two or more variables related?</a:t>
            </a:r>
          </a:p>
          <a:p>
            <a:pPr marL="457200" lvl="1" indent="0">
              <a:buNone/>
            </a:pPr>
            <a:r>
              <a:rPr lang="en-US" dirty="0" smtClean="0"/>
              <a:t>	2</a:t>
            </a:r>
            <a:r>
              <a:rPr lang="en-US" dirty="0"/>
              <a:t>. If so, what is the strength of the relationship?</a:t>
            </a:r>
          </a:p>
          <a:p>
            <a:pPr marL="457200" lvl="1" indent="0">
              <a:buNone/>
            </a:pPr>
            <a:r>
              <a:rPr lang="en-US" dirty="0" smtClean="0"/>
              <a:t>	3</a:t>
            </a:r>
            <a:r>
              <a:rPr lang="en-US" dirty="0"/>
              <a:t>. What type of relationship exists?</a:t>
            </a:r>
          </a:p>
          <a:p>
            <a:pPr marL="457200" lvl="1" indent="0">
              <a:buNone/>
            </a:pPr>
            <a:r>
              <a:rPr lang="en-US" dirty="0" smtClean="0"/>
              <a:t>	4</a:t>
            </a:r>
            <a:r>
              <a:rPr lang="en-US" dirty="0"/>
              <a:t>. What kind of predictions can be made from the relationship?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39770" y="6362163"/>
            <a:ext cx="1352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906525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 smtClean="0"/>
              <a:t>The Method of Least Squares (Contd.)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477" y="1309278"/>
            <a:ext cx="9791700" cy="445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5891349"/>
            <a:ext cx="10515600" cy="5878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We have considered </a:t>
            </a:r>
            <a:r>
              <a:rPr lang="en-US" sz="2400" b="1" dirty="0" err="1" smtClean="0"/>
              <a:t>b</a:t>
            </a:r>
            <a:r>
              <a:rPr lang="en-US" sz="1800" b="1" dirty="0" err="1" smtClean="0"/>
              <a:t>o</a:t>
            </a:r>
            <a:r>
              <a:rPr lang="en-US" sz="2400" b="1" dirty="0" smtClean="0"/>
              <a:t> = a &amp; b</a:t>
            </a:r>
            <a:r>
              <a:rPr lang="en-US" sz="1800" b="1" dirty="0" smtClean="0"/>
              <a:t>1</a:t>
            </a:r>
            <a:r>
              <a:rPr lang="en-US" sz="2400" b="1" dirty="0" smtClean="0"/>
              <a:t> = b (see slide 38)  </a:t>
            </a:r>
            <a:endParaRPr lang="en-US" sz="24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# </a:t>
            </a:r>
            <a:r>
              <a:rPr lang="en-US" dirty="0" smtClean="0"/>
              <a:t>06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equation of the regression line for the data in Example # 01 (Slide 15), and graph the line on the scatter plot of the data.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26" y="2831476"/>
            <a:ext cx="8893207" cy="295536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06 (Contd.)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3" y="1919203"/>
            <a:ext cx="10080863" cy="1973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68" y="3747786"/>
            <a:ext cx="4191223" cy="8242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3508" y="4788266"/>
            <a:ext cx="115736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The sign of the correlation coefficient and the sign of the slope of the </a:t>
            </a:r>
            <a:r>
              <a:rPr lang="en-US" sz="2400" i="1" dirty="0" smtClean="0"/>
              <a:t>regression line </a:t>
            </a:r>
            <a:r>
              <a:rPr lang="en-US" sz="2400" i="1" dirty="0" smtClean="0"/>
              <a:t>will always be the same</a:t>
            </a:r>
            <a:r>
              <a:rPr lang="en-US" sz="2400" i="1" dirty="0" smtClean="0"/>
              <a:t>. </a:t>
            </a:r>
            <a:r>
              <a:rPr lang="en-US" sz="2400" i="1" dirty="0" smtClean="0"/>
              <a:t>The reason is that the numerators of the formulas are </a:t>
            </a:r>
            <a:r>
              <a:rPr lang="en-US" sz="2400" i="1" dirty="0" smtClean="0"/>
              <a:t>the same.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3347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10" y="506277"/>
            <a:ext cx="8812496" cy="48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5914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Using Regression Eq.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equation of the regression line found in Example </a:t>
            </a:r>
            <a:r>
              <a:rPr lang="en-US" dirty="0" smtClean="0"/>
              <a:t># 06, </a:t>
            </a:r>
            <a:r>
              <a:rPr lang="en-US" dirty="0" smtClean="0"/>
              <a:t>predict the blood pressure for a person who is 50 years old.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094" y="3053442"/>
            <a:ext cx="10867487" cy="160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for valid prediction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any specific value of the independent variable </a:t>
            </a:r>
            <a:r>
              <a:rPr lang="en-US" i="1" dirty="0" smtClean="0"/>
              <a:t>x</a:t>
            </a:r>
            <a:r>
              <a:rPr lang="en-US" dirty="0" smtClean="0"/>
              <a:t>, the value of the dependent </a:t>
            </a:r>
            <a:r>
              <a:rPr lang="en-US" dirty="0" smtClean="0"/>
              <a:t>variable </a:t>
            </a:r>
            <a:r>
              <a:rPr lang="en-US" i="1" dirty="0" smtClean="0"/>
              <a:t>y </a:t>
            </a:r>
            <a:r>
              <a:rPr lang="en-US" dirty="0" smtClean="0"/>
              <a:t>must be normally distributed about the regression line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standard deviation of each of the dependent variables must be the same for </a:t>
            </a:r>
            <a:r>
              <a:rPr lang="en-US" dirty="0" smtClean="0"/>
              <a:t>each value </a:t>
            </a:r>
            <a:r>
              <a:rPr lang="en-US" dirty="0" smtClean="0"/>
              <a:t>of the independent variable.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26062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Assumptions for Prediction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958" y="1583192"/>
            <a:ext cx="10365785" cy="412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Example # 07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experimental data </a:t>
            </a:r>
            <a:r>
              <a:rPr lang="en-US" dirty="0" smtClean="0"/>
              <a:t>given below, which were </a:t>
            </a:r>
            <a:r>
              <a:rPr lang="en-US" dirty="0" smtClean="0"/>
              <a:t>obtained from 33 samples of chemically treated waste in a study </a:t>
            </a:r>
            <a:r>
              <a:rPr lang="en-US" dirty="0" smtClean="0"/>
              <a:t>conducted at </a:t>
            </a:r>
            <a:r>
              <a:rPr lang="en-US" dirty="0" smtClean="0"/>
              <a:t>Virginia Tech. Readings on </a:t>
            </a:r>
            <a:r>
              <a:rPr lang="en-US" i="1" dirty="0" smtClean="0"/>
              <a:t>x</a:t>
            </a:r>
            <a:r>
              <a:rPr lang="en-US" dirty="0" smtClean="0"/>
              <a:t>, the percent reduction in total solids, and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dirty="0" smtClean="0"/>
              <a:t>the percent </a:t>
            </a:r>
            <a:r>
              <a:rPr lang="en-US" dirty="0" smtClean="0"/>
              <a:t>reduction in chemical oxygen demand, were recorded</a:t>
            </a:r>
            <a:r>
              <a:rPr lang="en-US" dirty="0" smtClean="0"/>
              <a:t>. </a:t>
            </a:r>
            <a:r>
              <a:rPr lang="en-US" dirty="0" smtClean="0"/>
              <a:t>Estimate the regression line for the pollution </a:t>
            </a:r>
            <a:r>
              <a:rPr lang="en-US" dirty="0" smtClean="0"/>
              <a:t>data.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182246"/>
            <a:ext cx="10515600" cy="5100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# 07 (Contd.) 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208" y="734514"/>
            <a:ext cx="785545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1175" y="5198610"/>
            <a:ext cx="7016340" cy="94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/>
          <a:lstStyle/>
          <a:p>
            <a:r>
              <a:rPr lang="en-US" dirty="0" smtClean="0"/>
              <a:t>Example # 07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8674" y="1964735"/>
            <a:ext cx="9084741" cy="289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566670"/>
            <a:ext cx="11320530" cy="59371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simple </a:t>
            </a:r>
            <a:r>
              <a:rPr lang="en-US" b="1" dirty="0" smtClean="0"/>
              <a:t>correlation</a:t>
            </a:r>
            <a:r>
              <a:rPr lang="en-US" dirty="0" smtClean="0"/>
              <a:t> and </a:t>
            </a:r>
            <a:r>
              <a:rPr lang="en-US" b="1" dirty="0"/>
              <a:t>regression</a:t>
            </a:r>
            <a:r>
              <a:rPr lang="en-US" dirty="0"/>
              <a:t> studies, the researcher collects data on two </a:t>
            </a:r>
            <a:r>
              <a:rPr lang="en-US" dirty="0" smtClean="0"/>
              <a:t>numerical or </a:t>
            </a:r>
            <a:r>
              <a:rPr lang="en-US" dirty="0"/>
              <a:t>quantitative variables to see whether a relationship exists between the variables</a:t>
            </a:r>
            <a:r>
              <a:rPr lang="en-US" dirty="0" smtClean="0"/>
              <a:t>. For example: </a:t>
            </a:r>
          </a:p>
          <a:p>
            <a:endParaRPr lang="en-US" dirty="0" smtClean="0"/>
          </a:p>
          <a:p>
            <a:pPr lvl="1"/>
            <a:r>
              <a:rPr lang="en-US" sz="2800" dirty="0"/>
              <a:t> if a researcher wishes to see whether there is a relationship between </a:t>
            </a:r>
            <a:r>
              <a:rPr lang="en-US" sz="2800" dirty="0" smtClean="0"/>
              <a:t>number of hours </a:t>
            </a:r>
            <a:r>
              <a:rPr lang="en-US" sz="2800" dirty="0"/>
              <a:t>studied and test scores on an </a:t>
            </a:r>
            <a:r>
              <a:rPr lang="en-US" sz="2800" dirty="0" smtClean="0"/>
              <a:t>exam as shown: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713102" y="6319166"/>
            <a:ext cx="1352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80053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complete regression analysis by performing the following steps for Q1 &amp; Q2. (See Next Slide)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1182" y="2689725"/>
            <a:ext cx="6792212" cy="32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429" y="784179"/>
            <a:ext cx="7228047" cy="498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882" y="1396637"/>
            <a:ext cx="5083220" cy="46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2233" y="1310504"/>
            <a:ext cx="5483512" cy="445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280"/>
          </a:xfrm>
        </p:spPr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81542" y="6488668"/>
            <a:ext cx="261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Simple Linear Regression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558" y="1391194"/>
            <a:ext cx="6205606" cy="386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951276"/>
            <a:ext cx="4357512" cy="508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549438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dirty="0"/>
              <a:t>independent variable is the variable in regression that can be </a:t>
            </a:r>
            <a:r>
              <a:rPr lang="en-US" sz="2000" b="1" dirty="0" smtClean="0"/>
              <a:t>controlled </a:t>
            </a:r>
            <a:r>
              <a:rPr lang="en-US" sz="2000" dirty="0" smtClean="0"/>
              <a:t>or </a:t>
            </a:r>
            <a:r>
              <a:rPr lang="en-US" sz="2000" dirty="0"/>
              <a:t>manipulated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dependent variable is the variable in </a:t>
            </a:r>
            <a:r>
              <a:rPr lang="en-US" sz="2000" b="1" dirty="0" smtClean="0"/>
              <a:t>regression </a:t>
            </a:r>
            <a:r>
              <a:rPr lang="en-US" sz="2000" dirty="0" smtClean="0"/>
              <a:t>that </a:t>
            </a:r>
            <a:r>
              <a:rPr lang="en-US" sz="2000" dirty="0"/>
              <a:t>cannot be controlled or manipulated.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35" y="362286"/>
            <a:ext cx="7741544" cy="39650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81282" y="6312591"/>
            <a:ext cx="1352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99341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independent and dependent variables can be plotted on a graph called a </a:t>
            </a:r>
            <a:r>
              <a:rPr lang="en-US" b="1" i="1" dirty="0" smtClean="0"/>
              <a:t>scatter plot</a:t>
            </a:r>
            <a:r>
              <a:rPr lang="en-US" i="1" dirty="0"/>
              <a:t>. The independent variable, x, is plotted on the horizontal axis and the </a:t>
            </a:r>
            <a:r>
              <a:rPr lang="en-US" i="1" dirty="0" smtClean="0"/>
              <a:t>dependent </a:t>
            </a:r>
            <a:r>
              <a:rPr lang="en-US" dirty="0" smtClean="0"/>
              <a:t>variable</a:t>
            </a:r>
            <a:r>
              <a:rPr lang="en-US" dirty="0"/>
              <a:t>, </a:t>
            </a:r>
            <a:r>
              <a:rPr lang="en-US" i="1" dirty="0"/>
              <a:t>y, is plotted on the vertical axis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51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(Example 01)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scatter plot for the data obtained in a study of age and systolic blood </a:t>
            </a:r>
            <a:r>
              <a:rPr lang="en-US" dirty="0" smtClean="0"/>
              <a:t>pressure of </a:t>
            </a:r>
            <a:r>
              <a:rPr lang="en-US" dirty="0"/>
              <a:t>six randomly selected subjects. </a:t>
            </a:r>
            <a:r>
              <a:rPr lang="en-US" dirty="0" smtClean="0"/>
              <a:t>The data </a:t>
            </a:r>
            <a:r>
              <a:rPr lang="en-US" dirty="0"/>
              <a:t>are shown in the following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25" y="3276398"/>
            <a:ext cx="4152337" cy="2441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80" y="2954226"/>
            <a:ext cx="4681202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488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(Example # 02)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/>
          <a:lstStyle/>
          <a:p>
            <a:r>
              <a:rPr lang="en-US" dirty="0"/>
              <a:t>Construct a scatter plot for the data obtained in a study on the number of absences </a:t>
            </a:r>
            <a:r>
              <a:rPr lang="en-US" dirty="0" smtClean="0"/>
              <a:t>and the </a:t>
            </a:r>
            <a:r>
              <a:rPr lang="en-US" dirty="0"/>
              <a:t>final grades of seven randomly selected students from a statistics class.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01" y="2742931"/>
            <a:ext cx="5747063" cy="324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05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1935</Words>
  <Application>Microsoft Office PowerPoint</Application>
  <PresentationFormat>Custom</PresentationFormat>
  <Paragraphs>223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SIMPLE LINEAR REGRESSION &amp; CORRELATION</vt:lpstr>
      <vt:lpstr>Introduction  </vt:lpstr>
      <vt:lpstr>Introduction</vt:lpstr>
      <vt:lpstr>Slide 4</vt:lpstr>
      <vt:lpstr>Slide 5</vt:lpstr>
      <vt:lpstr>Slide 6</vt:lpstr>
      <vt:lpstr>Scatter Plot </vt:lpstr>
      <vt:lpstr>Scatter plot (Example 01) </vt:lpstr>
      <vt:lpstr>Scatter plot (Example # 02) </vt:lpstr>
      <vt:lpstr>Scatter plot (Example # 02, Contd.) </vt:lpstr>
      <vt:lpstr>Correlation Coefficient </vt:lpstr>
      <vt:lpstr>Properties of Correlation Coefficient </vt:lpstr>
      <vt:lpstr>Formula for Correlation Coefficient </vt:lpstr>
      <vt:lpstr>Example # 03 </vt:lpstr>
      <vt:lpstr>Example # 03 (contd.) </vt:lpstr>
      <vt:lpstr>Example # 04 </vt:lpstr>
      <vt:lpstr>Example # 04 (Contd.) </vt:lpstr>
      <vt:lpstr>The Significance of Correlation </vt:lpstr>
      <vt:lpstr>Hypothesis testing for Correlation </vt:lpstr>
      <vt:lpstr>Example # 05</vt:lpstr>
      <vt:lpstr>Example # 05 (Contd.) </vt:lpstr>
      <vt:lpstr>Possible relationship b/w variables </vt:lpstr>
      <vt:lpstr>Practice Questions for Correlation</vt:lpstr>
      <vt:lpstr>Practice Questions for correlation (Contd.) </vt:lpstr>
      <vt:lpstr>Simple Linear Regression </vt:lpstr>
      <vt:lpstr>Simple Linear Regression (Contd.) </vt:lpstr>
      <vt:lpstr>Slide 27</vt:lpstr>
      <vt:lpstr>Hypothetical example for Francis Galton’s Law </vt:lpstr>
      <vt:lpstr>Simple Linear Regression Model </vt:lpstr>
      <vt:lpstr>Slide 30</vt:lpstr>
      <vt:lpstr>Slide 31</vt:lpstr>
      <vt:lpstr>Simple Regression Model (Contd.) </vt:lpstr>
      <vt:lpstr>Assumptions of Regression Model </vt:lpstr>
      <vt:lpstr>Deterministic Vs. Statistical Relationship </vt:lpstr>
      <vt:lpstr>Deterministic Vs. Statistical (Example) </vt:lpstr>
      <vt:lpstr>Slide 36</vt:lpstr>
      <vt:lpstr>Relationship B/w Regression &amp; Correlation</vt:lpstr>
      <vt:lpstr>Determining Regression Equation</vt:lpstr>
      <vt:lpstr>The Method of Least Squares </vt:lpstr>
      <vt:lpstr>The Method of Least Squares (Contd.) </vt:lpstr>
      <vt:lpstr>Example # 06 </vt:lpstr>
      <vt:lpstr>Example # 06 (Contd.) </vt:lpstr>
      <vt:lpstr>Slide 43</vt:lpstr>
      <vt:lpstr>Prediction Using Regression Eq. </vt:lpstr>
      <vt:lpstr>Assumptions for valid prediction </vt:lpstr>
      <vt:lpstr>Assumptions for Prediction </vt:lpstr>
      <vt:lpstr>Example # 07 </vt:lpstr>
      <vt:lpstr>Example # 07 (Contd.)  </vt:lpstr>
      <vt:lpstr>Example # 07 (Contd.) </vt:lpstr>
      <vt:lpstr>Practice questions </vt:lpstr>
      <vt:lpstr>Slide 51</vt:lpstr>
      <vt:lpstr>Practice Questions </vt:lpstr>
      <vt:lpstr>Practice Questions </vt:lpstr>
      <vt:lpstr>Slide 54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&amp; CORRELATION</dc:title>
  <dc:creator>Osama Bin Ajaz</dc:creator>
  <cp:lastModifiedBy>OSAMA BIN AJAZ</cp:lastModifiedBy>
  <cp:revision>248</cp:revision>
  <dcterms:created xsi:type="dcterms:W3CDTF">2018-05-02T03:50:56Z</dcterms:created>
  <dcterms:modified xsi:type="dcterms:W3CDTF">2018-05-02T18:11:10Z</dcterms:modified>
</cp:coreProperties>
</file>