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53" r:id="rId1"/>
  </p:sldMasterIdLst>
  <p:notesMasterIdLst>
    <p:notesMasterId r:id="rId32"/>
  </p:notesMasterIdLst>
  <p:handoutMasterIdLst>
    <p:handoutMasterId r:id="rId33"/>
  </p:handoutMasterIdLst>
  <p:sldIdLst>
    <p:sldId id="320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260" r:id="rId11"/>
    <p:sldId id="297" r:id="rId12"/>
    <p:sldId id="300" r:id="rId13"/>
    <p:sldId id="301" r:id="rId14"/>
    <p:sldId id="303" r:id="rId15"/>
    <p:sldId id="304" r:id="rId16"/>
    <p:sldId id="264" r:id="rId17"/>
    <p:sldId id="265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293" r:id="rId26"/>
    <p:sldId id="312" r:id="rId27"/>
    <p:sldId id="313" r:id="rId28"/>
    <p:sldId id="314" r:id="rId29"/>
    <p:sldId id="315" r:id="rId30"/>
    <p:sldId id="319" r:id="rId31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34"/>
    </p:embeddedFont>
    <p:embeddedFont>
      <p:font typeface="Book Antiqua" panose="02040602050305030304" pitchFamily="18" charset="0"/>
      <p:regular r:id="rId35"/>
      <p:bold r:id="rId36"/>
      <p:italic r:id="rId37"/>
      <p:boldItalic r:id="rId38"/>
    </p:embeddedFont>
    <p:embeddedFont>
      <p:font typeface="Arial Rounded MT Bold" panose="020F0704030504030204" pitchFamily="34" charset="0"/>
      <p:regular r:id="rId39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0BD"/>
    <a:srgbClr val="F983C1"/>
    <a:srgbClr val="C1BAF8"/>
    <a:srgbClr val="FF6600"/>
    <a:srgbClr val="E7F4F5"/>
    <a:srgbClr val="FBFE8A"/>
    <a:srgbClr val="D3CCF6"/>
    <a:srgbClr val="CBD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1115" autoAdjust="0"/>
    <p:restoredTop sz="94647" autoAdjust="0"/>
  </p:normalViewPr>
  <p:slideViewPr>
    <p:cSldViewPr>
      <p:cViewPr varScale="1">
        <p:scale>
          <a:sx n="70" d="100"/>
          <a:sy n="70" d="100"/>
        </p:scale>
        <p:origin x="178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243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097032-3C9C-4C2F-A6D9-FFFF8317C21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A83279D2-6426-41AF-9B2F-B81BAA6EDC28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Data</a:t>
          </a:r>
          <a:endParaRPr kumimoji="0" 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F9617B-4725-4202-AA23-4D07CA6D9011}" type="parTrans" cxnId="{D8B6D131-DC26-46DC-976C-2A2EA1275711}">
      <dgm:prSet/>
      <dgm:spPr/>
    </dgm:pt>
    <dgm:pt modelId="{BCA0868E-8D73-4129-9388-7B0B51EA7956}" type="sibTrans" cxnId="{D8B6D131-DC26-46DC-976C-2A2EA1275711}">
      <dgm:prSet/>
      <dgm:spPr/>
    </dgm:pt>
    <dgm:pt modelId="{7AC34DBC-F7BF-4100-87D9-B6A956FD4C92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Categorical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3E625A-7BDD-4A73-AC92-C5BFBE7802B1}" type="parTrans" cxnId="{F254B024-9004-4EF4-9D14-BF06422D4B6B}">
      <dgm:prSet/>
      <dgm:spPr/>
    </dgm:pt>
    <dgm:pt modelId="{EB98CEAB-7660-49E8-A50D-C36DF4A223B8}" type="sibTrans" cxnId="{F254B024-9004-4EF4-9D14-BF06422D4B6B}">
      <dgm:prSet/>
      <dgm:spPr/>
    </dgm:pt>
    <dgm:pt modelId="{9B5C8C37-2BA3-4685-A896-1BD7CD3B26E8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b="1" i="0" u="none" strike="noStrike" cap="none" normalizeH="0" baseline="0" smtClean="0">
            <a:ln>
              <a:noFill/>
            </a:ln>
            <a:solidFill>
              <a:srgbClr val="474747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smtClean="0">
              <a:ln>
                <a:noFill/>
              </a:ln>
              <a:solidFill>
                <a:srgbClr val="474747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Numerical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b="1" i="0" u="none" strike="noStrike" cap="none" normalizeH="0" baseline="0" smtClean="0">
            <a:ln>
              <a:noFill/>
            </a:ln>
            <a:solidFill>
              <a:srgbClr val="474747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C32401-E19D-4192-A86B-229E783BD64F}" type="parTrans" cxnId="{2542C631-549F-4FC2-B752-D85ADAC36BF5}">
      <dgm:prSet/>
      <dgm:spPr/>
    </dgm:pt>
    <dgm:pt modelId="{033145E0-4D0F-4A2F-8FA8-86267480DBDD}" type="sibTrans" cxnId="{2542C631-549F-4FC2-B752-D85ADAC36BF5}">
      <dgm:prSet/>
      <dgm:spPr/>
    </dgm:pt>
    <dgm:pt modelId="{6D7F3DA1-A7AE-4F08-823B-5AC09CEC908E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smtClean="0">
              <a:ln>
                <a:noFill/>
              </a:ln>
              <a:solidFill>
                <a:srgbClr val="474747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Discrete</a:t>
          </a:r>
          <a:endParaRPr kumimoji="0" 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1E5EF2-30ED-4864-A706-0B9A66DC2BE9}" type="parTrans" cxnId="{A7F3C346-AB57-4A5E-AF44-AF928C36C59A}">
      <dgm:prSet/>
      <dgm:spPr/>
    </dgm:pt>
    <dgm:pt modelId="{3B5A7AB6-154B-46DB-A162-100ADFEE4FE0}" type="sibTrans" cxnId="{A7F3C346-AB57-4A5E-AF44-AF928C36C59A}">
      <dgm:prSet/>
      <dgm:spPr/>
    </dgm:pt>
    <dgm:pt modelId="{A336A9ED-D39C-46DE-942A-2B5EA5A9741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smtClean="0">
              <a:ln>
                <a:noFill/>
              </a:ln>
              <a:solidFill>
                <a:srgbClr val="474747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Continuous</a:t>
          </a:r>
          <a:endParaRPr kumimoji="0" 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E00FDDD-D3C8-4EAE-9F0E-F9E522FA1F81}" type="parTrans" cxnId="{8C8504F5-0C14-4EC5-B7FC-9F0A34D3B3EB}">
      <dgm:prSet/>
      <dgm:spPr/>
    </dgm:pt>
    <dgm:pt modelId="{15B5AA5B-493A-447C-B20B-16E095A3DCFC}" type="sibTrans" cxnId="{8C8504F5-0C14-4EC5-B7FC-9F0A34D3B3EB}">
      <dgm:prSet/>
      <dgm:spPr/>
    </dgm:pt>
    <dgm:pt modelId="{D57A2489-3F63-4DA1-ABF0-C904D377E8E3}" type="pres">
      <dgm:prSet presAssocID="{AD097032-3C9C-4C2F-A6D9-FFFF8317C2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3CB90B-FE59-4A3F-A5F8-5B94D8FC43D9}" type="pres">
      <dgm:prSet presAssocID="{A83279D2-6426-41AF-9B2F-B81BAA6EDC28}" presName="hierRoot1" presStyleCnt="0">
        <dgm:presLayoutVars>
          <dgm:hierBranch/>
        </dgm:presLayoutVars>
      </dgm:prSet>
      <dgm:spPr/>
    </dgm:pt>
    <dgm:pt modelId="{6B60AB9A-BC82-410D-93CD-EB6046698317}" type="pres">
      <dgm:prSet presAssocID="{A83279D2-6426-41AF-9B2F-B81BAA6EDC28}" presName="rootComposite1" presStyleCnt="0"/>
      <dgm:spPr/>
    </dgm:pt>
    <dgm:pt modelId="{23A34E41-BA37-4769-9311-E0A8DC127DE0}" type="pres">
      <dgm:prSet presAssocID="{A83279D2-6426-41AF-9B2F-B81BAA6EDC28}" presName="rootText1" presStyleLbl="node0" presStyleIdx="0" presStyleCnt="1">
        <dgm:presLayoutVars>
          <dgm:chPref val="3"/>
        </dgm:presLayoutVars>
      </dgm:prSet>
      <dgm:spPr/>
    </dgm:pt>
    <dgm:pt modelId="{EF1340D2-AF0F-4A2A-A99D-9040AD7D7990}" type="pres">
      <dgm:prSet presAssocID="{A83279D2-6426-41AF-9B2F-B81BAA6EDC28}" presName="rootConnector1" presStyleLbl="node1" presStyleIdx="0" presStyleCnt="0"/>
      <dgm:spPr/>
    </dgm:pt>
    <dgm:pt modelId="{204E49FA-99A2-40F0-81FD-2D0EF2A106ED}" type="pres">
      <dgm:prSet presAssocID="{A83279D2-6426-41AF-9B2F-B81BAA6EDC28}" presName="hierChild2" presStyleCnt="0"/>
      <dgm:spPr/>
    </dgm:pt>
    <dgm:pt modelId="{036FE096-953E-4E48-8EC0-5B98A4B6582A}" type="pres">
      <dgm:prSet presAssocID="{B73E625A-7BDD-4A73-AC92-C5BFBE7802B1}" presName="Name35" presStyleLbl="parChTrans1D2" presStyleIdx="0" presStyleCnt="2"/>
      <dgm:spPr/>
    </dgm:pt>
    <dgm:pt modelId="{0D6781B7-CD05-4D68-8447-7F6A02328B2E}" type="pres">
      <dgm:prSet presAssocID="{7AC34DBC-F7BF-4100-87D9-B6A956FD4C92}" presName="hierRoot2" presStyleCnt="0">
        <dgm:presLayoutVars>
          <dgm:hierBranch/>
        </dgm:presLayoutVars>
      </dgm:prSet>
      <dgm:spPr/>
    </dgm:pt>
    <dgm:pt modelId="{72580ED2-AC0E-4154-A7FA-154FB6CBBAF7}" type="pres">
      <dgm:prSet presAssocID="{7AC34DBC-F7BF-4100-87D9-B6A956FD4C92}" presName="rootComposite" presStyleCnt="0"/>
      <dgm:spPr/>
    </dgm:pt>
    <dgm:pt modelId="{65247576-0B49-41BE-B0AC-94D82EB7E9F3}" type="pres">
      <dgm:prSet presAssocID="{7AC34DBC-F7BF-4100-87D9-B6A956FD4C92}" presName="rootText" presStyleLbl="node2" presStyleIdx="0" presStyleCnt="2">
        <dgm:presLayoutVars>
          <dgm:chPref val="3"/>
        </dgm:presLayoutVars>
      </dgm:prSet>
      <dgm:spPr/>
    </dgm:pt>
    <dgm:pt modelId="{43C3CA49-8EA7-4502-B0FA-D2C1E537A073}" type="pres">
      <dgm:prSet presAssocID="{7AC34DBC-F7BF-4100-87D9-B6A956FD4C92}" presName="rootConnector" presStyleLbl="node2" presStyleIdx="0" presStyleCnt="2"/>
      <dgm:spPr/>
    </dgm:pt>
    <dgm:pt modelId="{16DB4818-96BC-41BF-850A-D4D58794DA81}" type="pres">
      <dgm:prSet presAssocID="{7AC34DBC-F7BF-4100-87D9-B6A956FD4C92}" presName="hierChild4" presStyleCnt="0"/>
      <dgm:spPr/>
    </dgm:pt>
    <dgm:pt modelId="{0E935FA3-06D4-46C5-B000-28F0BC168B16}" type="pres">
      <dgm:prSet presAssocID="{7AC34DBC-F7BF-4100-87D9-B6A956FD4C92}" presName="hierChild5" presStyleCnt="0"/>
      <dgm:spPr/>
    </dgm:pt>
    <dgm:pt modelId="{74DDFF7D-6E65-4F9F-BB75-2D27E4E7BA05}" type="pres">
      <dgm:prSet presAssocID="{0EC32401-E19D-4192-A86B-229E783BD64F}" presName="Name35" presStyleLbl="parChTrans1D2" presStyleIdx="1" presStyleCnt="2"/>
      <dgm:spPr/>
    </dgm:pt>
    <dgm:pt modelId="{3AAE8428-1BC2-4F40-9239-E92C5A3E6010}" type="pres">
      <dgm:prSet presAssocID="{9B5C8C37-2BA3-4685-A896-1BD7CD3B26E8}" presName="hierRoot2" presStyleCnt="0">
        <dgm:presLayoutVars>
          <dgm:hierBranch/>
        </dgm:presLayoutVars>
      </dgm:prSet>
      <dgm:spPr/>
    </dgm:pt>
    <dgm:pt modelId="{DA109AFC-13B7-4D98-8977-808D50EA0CFE}" type="pres">
      <dgm:prSet presAssocID="{9B5C8C37-2BA3-4685-A896-1BD7CD3B26E8}" presName="rootComposite" presStyleCnt="0"/>
      <dgm:spPr/>
    </dgm:pt>
    <dgm:pt modelId="{BE554AA7-ED41-48DB-8951-7ABCA42621BF}" type="pres">
      <dgm:prSet presAssocID="{9B5C8C37-2BA3-4685-A896-1BD7CD3B26E8}" presName="rootText" presStyleLbl="node2" presStyleIdx="1" presStyleCnt="2">
        <dgm:presLayoutVars>
          <dgm:chPref val="3"/>
        </dgm:presLayoutVars>
      </dgm:prSet>
      <dgm:spPr/>
    </dgm:pt>
    <dgm:pt modelId="{7ADBC5F1-AD36-49A6-9E0B-CE7B2DB73BD0}" type="pres">
      <dgm:prSet presAssocID="{9B5C8C37-2BA3-4685-A896-1BD7CD3B26E8}" presName="rootConnector" presStyleLbl="node2" presStyleIdx="1" presStyleCnt="2"/>
      <dgm:spPr/>
    </dgm:pt>
    <dgm:pt modelId="{E6482441-26BC-4561-B006-CE7CAC78F155}" type="pres">
      <dgm:prSet presAssocID="{9B5C8C37-2BA3-4685-A896-1BD7CD3B26E8}" presName="hierChild4" presStyleCnt="0"/>
      <dgm:spPr/>
    </dgm:pt>
    <dgm:pt modelId="{AFD8F773-51EC-4E2C-9B33-E6802DA23280}" type="pres">
      <dgm:prSet presAssocID="{2C1E5EF2-30ED-4864-A706-0B9A66DC2BE9}" presName="Name35" presStyleLbl="parChTrans1D3" presStyleIdx="0" presStyleCnt="2"/>
      <dgm:spPr/>
    </dgm:pt>
    <dgm:pt modelId="{4FEB371D-9BB8-4B79-9E02-B03C82C6A0D5}" type="pres">
      <dgm:prSet presAssocID="{6D7F3DA1-A7AE-4F08-823B-5AC09CEC908E}" presName="hierRoot2" presStyleCnt="0">
        <dgm:presLayoutVars>
          <dgm:hierBranch val="r"/>
        </dgm:presLayoutVars>
      </dgm:prSet>
      <dgm:spPr/>
    </dgm:pt>
    <dgm:pt modelId="{124D4743-4AF0-407A-8F57-5E3473EEAF10}" type="pres">
      <dgm:prSet presAssocID="{6D7F3DA1-A7AE-4F08-823B-5AC09CEC908E}" presName="rootComposite" presStyleCnt="0"/>
      <dgm:spPr/>
    </dgm:pt>
    <dgm:pt modelId="{CFF0A9C8-77CF-452A-8503-ADB25F1DCBDE}" type="pres">
      <dgm:prSet presAssocID="{6D7F3DA1-A7AE-4F08-823B-5AC09CEC908E}" presName="rootText" presStyleLbl="node3" presStyleIdx="0" presStyleCnt="2">
        <dgm:presLayoutVars>
          <dgm:chPref val="3"/>
        </dgm:presLayoutVars>
      </dgm:prSet>
      <dgm:spPr/>
    </dgm:pt>
    <dgm:pt modelId="{27373752-ECC3-4FF9-A8BA-520C289AFC25}" type="pres">
      <dgm:prSet presAssocID="{6D7F3DA1-A7AE-4F08-823B-5AC09CEC908E}" presName="rootConnector" presStyleLbl="node3" presStyleIdx="0" presStyleCnt="2"/>
      <dgm:spPr/>
    </dgm:pt>
    <dgm:pt modelId="{3EAA70C5-840B-4A50-9B25-22629A0C4023}" type="pres">
      <dgm:prSet presAssocID="{6D7F3DA1-A7AE-4F08-823B-5AC09CEC908E}" presName="hierChild4" presStyleCnt="0"/>
      <dgm:spPr/>
    </dgm:pt>
    <dgm:pt modelId="{91F90D3F-93D8-49F7-B1C3-AE7665E6D560}" type="pres">
      <dgm:prSet presAssocID="{6D7F3DA1-A7AE-4F08-823B-5AC09CEC908E}" presName="hierChild5" presStyleCnt="0"/>
      <dgm:spPr/>
    </dgm:pt>
    <dgm:pt modelId="{953C3415-13B6-4C93-8AAF-852D90C912FD}" type="pres">
      <dgm:prSet presAssocID="{FE00FDDD-D3C8-4EAE-9F0E-F9E522FA1F81}" presName="Name35" presStyleLbl="parChTrans1D3" presStyleIdx="1" presStyleCnt="2"/>
      <dgm:spPr/>
    </dgm:pt>
    <dgm:pt modelId="{5B9AAF19-57A6-48F1-ADCA-4F5EDA41D254}" type="pres">
      <dgm:prSet presAssocID="{A336A9ED-D39C-46DE-942A-2B5EA5A97411}" presName="hierRoot2" presStyleCnt="0">
        <dgm:presLayoutVars>
          <dgm:hierBranch val="r"/>
        </dgm:presLayoutVars>
      </dgm:prSet>
      <dgm:spPr/>
    </dgm:pt>
    <dgm:pt modelId="{1ACA7C7C-89AF-4C12-AA2E-70EEAD111F79}" type="pres">
      <dgm:prSet presAssocID="{A336A9ED-D39C-46DE-942A-2B5EA5A97411}" presName="rootComposite" presStyleCnt="0"/>
      <dgm:spPr/>
    </dgm:pt>
    <dgm:pt modelId="{5DBEEB71-D9C0-49CD-BD91-02A70123289E}" type="pres">
      <dgm:prSet presAssocID="{A336A9ED-D39C-46DE-942A-2B5EA5A97411}" presName="rootText" presStyleLbl="node3" presStyleIdx="1" presStyleCnt="2">
        <dgm:presLayoutVars>
          <dgm:chPref val="3"/>
        </dgm:presLayoutVars>
      </dgm:prSet>
      <dgm:spPr/>
    </dgm:pt>
    <dgm:pt modelId="{93C1C6BF-DABF-450C-873D-C2470D38891F}" type="pres">
      <dgm:prSet presAssocID="{A336A9ED-D39C-46DE-942A-2B5EA5A97411}" presName="rootConnector" presStyleLbl="node3" presStyleIdx="1" presStyleCnt="2"/>
      <dgm:spPr/>
    </dgm:pt>
    <dgm:pt modelId="{CA393497-0D15-4557-A04D-6B080099F21D}" type="pres">
      <dgm:prSet presAssocID="{A336A9ED-D39C-46DE-942A-2B5EA5A97411}" presName="hierChild4" presStyleCnt="0"/>
      <dgm:spPr/>
    </dgm:pt>
    <dgm:pt modelId="{D5B41C54-77A4-4E43-BF69-FF46D3FA6E19}" type="pres">
      <dgm:prSet presAssocID="{A336A9ED-D39C-46DE-942A-2B5EA5A97411}" presName="hierChild5" presStyleCnt="0"/>
      <dgm:spPr/>
    </dgm:pt>
    <dgm:pt modelId="{72EE1EB4-3AE7-495F-AE8A-E4E5365A5A2C}" type="pres">
      <dgm:prSet presAssocID="{9B5C8C37-2BA3-4685-A896-1BD7CD3B26E8}" presName="hierChild5" presStyleCnt="0"/>
      <dgm:spPr/>
    </dgm:pt>
    <dgm:pt modelId="{2C2D358D-CD5C-4F41-8A5A-65C73BF03AC0}" type="pres">
      <dgm:prSet presAssocID="{A83279D2-6426-41AF-9B2F-B81BAA6EDC28}" presName="hierChild3" presStyleCnt="0"/>
      <dgm:spPr/>
    </dgm:pt>
  </dgm:ptLst>
  <dgm:cxnLst>
    <dgm:cxn modelId="{9F0EE848-B8B5-4CB7-A53D-27602DEB741E}" type="presOf" srcId="{AD097032-3C9C-4C2F-A6D9-FFFF8317C218}" destId="{D57A2489-3F63-4DA1-ABF0-C904D377E8E3}" srcOrd="0" destOrd="0" presId="urn:microsoft.com/office/officeart/2005/8/layout/orgChart1"/>
    <dgm:cxn modelId="{D0DFCC97-9A02-4E58-9627-5BF5F048AB36}" type="presOf" srcId="{7AC34DBC-F7BF-4100-87D9-B6A956FD4C92}" destId="{65247576-0B49-41BE-B0AC-94D82EB7E9F3}" srcOrd="0" destOrd="0" presId="urn:microsoft.com/office/officeart/2005/8/layout/orgChart1"/>
    <dgm:cxn modelId="{F810EBFE-BB14-43E5-B72D-08A18E57E328}" type="presOf" srcId="{B73E625A-7BDD-4A73-AC92-C5BFBE7802B1}" destId="{036FE096-953E-4E48-8EC0-5B98A4B6582A}" srcOrd="0" destOrd="0" presId="urn:microsoft.com/office/officeart/2005/8/layout/orgChart1"/>
    <dgm:cxn modelId="{DC864310-1B51-458F-BF30-49AB634FCA96}" type="presOf" srcId="{A83279D2-6426-41AF-9B2F-B81BAA6EDC28}" destId="{EF1340D2-AF0F-4A2A-A99D-9040AD7D7990}" srcOrd="1" destOrd="0" presId="urn:microsoft.com/office/officeart/2005/8/layout/orgChart1"/>
    <dgm:cxn modelId="{15EC207A-11CC-4737-B64D-A9528CDE59A6}" type="presOf" srcId="{FE00FDDD-D3C8-4EAE-9F0E-F9E522FA1F81}" destId="{953C3415-13B6-4C93-8AAF-852D90C912FD}" srcOrd="0" destOrd="0" presId="urn:microsoft.com/office/officeart/2005/8/layout/orgChart1"/>
    <dgm:cxn modelId="{4DC35954-1789-47F8-A031-434154A7B5D1}" type="presOf" srcId="{A336A9ED-D39C-46DE-942A-2B5EA5A97411}" destId="{5DBEEB71-D9C0-49CD-BD91-02A70123289E}" srcOrd="0" destOrd="0" presId="urn:microsoft.com/office/officeart/2005/8/layout/orgChart1"/>
    <dgm:cxn modelId="{E6EB7BD4-6AAE-4F93-841A-86A2217EBD5A}" type="presOf" srcId="{6D7F3DA1-A7AE-4F08-823B-5AC09CEC908E}" destId="{CFF0A9C8-77CF-452A-8503-ADB25F1DCBDE}" srcOrd="0" destOrd="0" presId="urn:microsoft.com/office/officeart/2005/8/layout/orgChart1"/>
    <dgm:cxn modelId="{F254B024-9004-4EF4-9D14-BF06422D4B6B}" srcId="{A83279D2-6426-41AF-9B2F-B81BAA6EDC28}" destId="{7AC34DBC-F7BF-4100-87D9-B6A956FD4C92}" srcOrd="0" destOrd="0" parTransId="{B73E625A-7BDD-4A73-AC92-C5BFBE7802B1}" sibTransId="{EB98CEAB-7660-49E8-A50D-C36DF4A223B8}"/>
    <dgm:cxn modelId="{D8B6D131-DC26-46DC-976C-2A2EA1275711}" srcId="{AD097032-3C9C-4C2F-A6D9-FFFF8317C218}" destId="{A83279D2-6426-41AF-9B2F-B81BAA6EDC28}" srcOrd="0" destOrd="0" parTransId="{55F9617B-4725-4202-AA23-4D07CA6D9011}" sibTransId="{BCA0868E-8D73-4129-9388-7B0B51EA7956}"/>
    <dgm:cxn modelId="{3DB83B08-2A4B-401D-883D-27FC0C68760F}" type="presOf" srcId="{A336A9ED-D39C-46DE-942A-2B5EA5A97411}" destId="{93C1C6BF-DABF-450C-873D-C2470D38891F}" srcOrd="1" destOrd="0" presId="urn:microsoft.com/office/officeart/2005/8/layout/orgChart1"/>
    <dgm:cxn modelId="{BB8E6D7B-766E-4B6D-AEDF-590C335D461B}" type="presOf" srcId="{9B5C8C37-2BA3-4685-A896-1BD7CD3B26E8}" destId="{7ADBC5F1-AD36-49A6-9E0B-CE7B2DB73BD0}" srcOrd="1" destOrd="0" presId="urn:microsoft.com/office/officeart/2005/8/layout/orgChart1"/>
    <dgm:cxn modelId="{2A130BC3-9155-4797-BF87-0337EE814366}" type="presOf" srcId="{2C1E5EF2-30ED-4864-A706-0B9A66DC2BE9}" destId="{AFD8F773-51EC-4E2C-9B33-E6802DA23280}" srcOrd="0" destOrd="0" presId="urn:microsoft.com/office/officeart/2005/8/layout/orgChart1"/>
    <dgm:cxn modelId="{CF437BDD-A177-489D-BF73-9A5158324E2D}" type="presOf" srcId="{6D7F3DA1-A7AE-4F08-823B-5AC09CEC908E}" destId="{27373752-ECC3-4FF9-A8BA-520C289AFC25}" srcOrd="1" destOrd="0" presId="urn:microsoft.com/office/officeart/2005/8/layout/orgChart1"/>
    <dgm:cxn modelId="{2A795076-B087-4019-8C25-57E278B9E04A}" type="presOf" srcId="{9B5C8C37-2BA3-4685-A896-1BD7CD3B26E8}" destId="{BE554AA7-ED41-48DB-8951-7ABCA42621BF}" srcOrd="0" destOrd="0" presId="urn:microsoft.com/office/officeart/2005/8/layout/orgChart1"/>
    <dgm:cxn modelId="{2542C631-549F-4FC2-B752-D85ADAC36BF5}" srcId="{A83279D2-6426-41AF-9B2F-B81BAA6EDC28}" destId="{9B5C8C37-2BA3-4685-A896-1BD7CD3B26E8}" srcOrd="1" destOrd="0" parTransId="{0EC32401-E19D-4192-A86B-229E783BD64F}" sibTransId="{033145E0-4D0F-4A2F-8FA8-86267480DBDD}"/>
    <dgm:cxn modelId="{E6AF1EE6-911E-4678-B299-75D17D75E3D6}" type="presOf" srcId="{A83279D2-6426-41AF-9B2F-B81BAA6EDC28}" destId="{23A34E41-BA37-4769-9311-E0A8DC127DE0}" srcOrd="0" destOrd="0" presId="urn:microsoft.com/office/officeart/2005/8/layout/orgChart1"/>
    <dgm:cxn modelId="{487F05F7-6851-464C-8031-86ED0BC8C622}" type="presOf" srcId="{7AC34DBC-F7BF-4100-87D9-B6A956FD4C92}" destId="{43C3CA49-8EA7-4502-B0FA-D2C1E537A073}" srcOrd="1" destOrd="0" presId="urn:microsoft.com/office/officeart/2005/8/layout/orgChart1"/>
    <dgm:cxn modelId="{A7F3C346-AB57-4A5E-AF44-AF928C36C59A}" srcId="{9B5C8C37-2BA3-4685-A896-1BD7CD3B26E8}" destId="{6D7F3DA1-A7AE-4F08-823B-5AC09CEC908E}" srcOrd="0" destOrd="0" parTransId="{2C1E5EF2-30ED-4864-A706-0B9A66DC2BE9}" sibTransId="{3B5A7AB6-154B-46DB-A162-100ADFEE4FE0}"/>
    <dgm:cxn modelId="{A79EC3BB-41AC-4489-B46C-2E4310575202}" type="presOf" srcId="{0EC32401-E19D-4192-A86B-229E783BD64F}" destId="{74DDFF7D-6E65-4F9F-BB75-2D27E4E7BA05}" srcOrd="0" destOrd="0" presId="urn:microsoft.com/office/officeart/2005/8/layout/orgChart1"/>
    <dgm:cxn modelId="{8C8504F5-0C14-4EC5-B7FC-9F0A34D3B3EB}" srcId="{9B5C8C37-2BA3-4685-A896-1BD7CD3B26E8}" destId="{A336A9ED-D39C-46DE-942A-2B5EA5A97411}" srcOrd="1" destOrd="0" parTransId="{FE00FDDD-D3C8-4EAE-9F0E-F9E522FA1F81}" sibTransId="{15B5AA5B-493A-447C-B20B-16E095A3DCFC}"/>
    <dgm:cxn modelId="{50EE0E68-299B-4A2A-9A00-0E0B458D6A49}" type="presParOf" srcId="{D57A2489-3F63-4DA1-ABF0-C904D377E8E3}" destId="{203CB90B-FE59-4A3F-A5F8-5B94D8FC43D9}" srcOrd="0" destOrd="0" presId="urn:microsoft.com/office/officeart/2005/8/layout/orgChart1"/>
    <dgm:cxn modelId="{B5E61C16-58D7-4822-BC49-CEB922EC558D}" type="presParOf" srcId="{203CB90B-FE59-4A3F-A5F8-5B94D8FC43D9}" destId="{6B60AB9A-BC82-410D-93CD-EB6046698317}" srcOrd="0" destOrd="0" presId="urn:microsoft.com/office/officeart/2005/8/layout/orgChart1"/>
    <dgm:cxn modelId="{DAD0341F-2329-4960-BD4D-AD017ECDEAB2}" type="presParOf" srcId="{6B60AB9A-BC82-410D-93CD-EB6046698317}" destId="{23A34E41-BA37-4769-9311-E0A8DC127DE0}" srcOrd="0" destOrd="0" presId="urn:microsoft.com/office/officeart/2005/8/layout/orgChart1"/>
    <dgm:cxn modelId="{6FEB203C-68AE-44FC-B788-2A5721FF28C2}" type="presParOf" srcId="{6B60AB9A-BC82-410D-93CD-EB6046698317}" destId="{EF1340D2-AF0F-4A2A-A99D-9040AD7D7990}" srcOrd="1" destOrd="0" presId="urn:microsoft.com/office/officeart/2005/8/layout/orgChart1"/>
    <dgm:cxn modelId="{41435A3B-41CB-4D89-A6D3-D932457C9420}" type="presParOf" srcId="{203CB90B-FE59-4A3F-A5F8-5B94D8FC43D9}" destId="{204E49FA-99A2-40F0-81FD-2D0EF2A106ED}" srcOrd="1" destOrd="0" presId="urn:microsoft.com/office/officeart/2005/8/layout/orgChart1"/>
    <dgm:cxn modelId="{A8144ABE-AB52-4306-82C1-5B70A4754E1B}" type="presParOf" srcId="{204E49FA-99A2-40F0-81FD-2D0EF2A106ED}" destId="{036FE096-953E-4E48-8EC0-5B98A4B6582A}" srcOrd="0" destOrd="0" presId="urn:microsoft.com/office/officeart/2005/8/layout/orgChart1"/>
    <dgm:cxn modelId="{6521B42B-A66B-4233-BFD4-15AC01719C2B}" type="presParOf" srcId="{204E49FA-99A2-40F0-81FD-2D0EF2A106ED}" destId="{0D6781B7-CD05-4D68-8447-7F6A02328B2E}" srcOrd="1" destOrd="0" presId="urn:microsoft.com/office/officeart/2005/8/layout/orgChart1"/>
    <dgm:cxn modelId="{87EEA895-48B3-4914-8E06-B2668F080DF6}" type="presParOf" srcId="{0D6781B7-CD05-4D68-8447-7F6A02328B2E}" destId="{72580ED2-AC0E-4154-A7FA-154FB6CBBAF7}" srcOrd="0" destOrd="0" presId="urn:microsoft.com/office/officeart/2005/8/layout/orgChart1"/>
    <dgm:cxn modelId="{ADA412EA-0448-49D8-8A0B-8995C5A18A00}" type="presParOf" srcId="{72580ED2-AC0E-4154-A7FA-154FB6CBBAF7}" destId="{65247576-0B49-41BE-B0AC-94D82EB7E9F3}" srcOrd="0" destOrd="0" presId="urn:microsoft.com/office/officeart/2005/8/layout/orgChart1"/>
    <dgm:cxn modelId="{AC450DF8-CE9D-4CA2-8C88-9826B8CBE45C}" type="presParOf" srcId="{72580ED2-AC0E-4154-A7FA-154FB6CBBAF7}" destId="{43C3CA49-8EA7-4502-B0FA-D2C1E537A073}" srcOrd="1" destOrd="0" presId="urn:microsoft.com/office/officeart/2005/8/layout/orgChart1"/>
    <dgm:cxn modelId="{53CEFFD0-063C-4FAA-9334-A92B2F160230}" type="presParOf" srcId="{0D6781B7-CD05-4D68-8447-7F6A02328B2E}" destId="{16DB4818-96BC-41BF-850A-D4D58794DA81}" srcOrd="1" destOrd="0" presId="urn:microsoft.com/office/officeart/2005/8/layout/orgChart1"/>
    <dgm:cxn modelId="{EE6F0D77-0CD6-41A6-927E-91A9DE2FA654}" type="presParOf" srcId="{0D6781B7-CD05-4D68-8447-7F6A02328B2E}" destId="{0E935FA3-06D4-46C5-B000-28F0BC168B16}" srcOrd="2" destOrd="0" presId="urn:microsoft.com/office/officeart/2005/8/layout/orgChart1"/>
    <dgm:cxn modelId="{25E91414-17E9-4816-98C7-5836F9A46DEF}" type="presParOf" srcId="{204E49FA-99A2-40F0-81FD-2D0EF2A106ED}" destId="{74DDFF7D-6E65-4F9F-BB75-2D27E4E7BA05}" srcOrd="2" destOrd="0" presId="urn:microsoft.com/office/officeart/2005/8/layout/orgChart1"/>
    <dgm:cxn modelId="{EF34A8AC-48CC-4373-A713-F62A81D87192}" type="presParOf" srcId="{204E49FA-99A2-40F0-81FD-2D0EF2A106ED}" destId="{3AAE8428-1BC2-4F40-9239-E92C5A3E6010}" srcOrd="3" destOrd="0" presId="urn:microsoft.com/office/officeart/2005/8/layout/orgChart1"/>
    <dgm:cxn modelId="{F6FD3F57-E81B-4994-8818-CCBA6F21A078}" type="presParOf" srcId="{3AAE8428-1BC2-4F40-9239-E92C5A3E6010}" destId="{DA109AFC-13B7-4D98-8977-808D50EA0CFE}" srcOrd="0" destOrd="0" presId="urn:microsoft.com/office/officeart/2005/8/layout/orgChart1"/>
    <dgm:cxn modelId="{EF6E718E-9B36-46C2-BD0C-0E82A036AD03}" type="presParOf" srcId="{DA109AFC-13B7-4D98-8977-808D50EA0CFE}" destId="{BE554AA7-ED41-48DB-8951-7ABCA42621BF}" srcOrd="0" destOrd="0" presId="urn:microsoft.com/office/officeart/2005/8/layout/orgChart1"/>
    <dgm:cxn modelId="{0318B809-DCBA-45F0-8619-7AF70FAD1068}" type="presParOf" srcId="{DA109AFC-13B7-4D98-8977-808D50EA0CFE}" destId="{7ADBC5F1-AD36-49A6-9E0B-CE7B2DB73BD0}" srcOrd="1" destOrd="0" presId="urn:microsoft.com/office/officeart/2005/8/layout/orgChart1"/>
    <dgm:cxn modelId="{C97BC054-227F-4933-A1B1-2F22E1D46249}" type="presParOf" srcId="{3AAE8428-1BC2-4F40-9239-E92C5A3E6010}" destId="{E6482441-26BC-4561-B006-CE7CAC78F155}" srcOrd="1" destOrd="0" presId="urn:microsoft.com/office/officeart/2005/8/layout/orgChart1"/>
    <dgm:cxn modelId="{F46BB976-7F98-495C-8ACA-3D4F9B2DC8E4}" type="presParOf" srcId="{E6482441-26BC-4561-B006-CE7CAC78F155}" destId="{AFD8F773-51EC-4E2C-9B33-E6802DA23280}" srcOrd="0" destOrd="0" presId="urn:microsoft.com/office/officeart/2005/8/layout/orgChart1"/>
    <dgm:cxn modelId="{7C345CC7-99DB-436A-81DF-60A91F90DAC5}" type="presParOf" srcId="{E6482441-26BC-4561-B006-CE7CAC78F155}" destId="{4FEB371D-9BB8-4B79-9E02-B03C82C6A0D5}" srcOrd="1" destOrd="0" presId="urn:microsoft.com/office/officeart/2005/8/layout/orgChart1"/>
    <dgm:cxn modelId="{0315FF17-4939-4664-A25C-78303A108B68}" type="presParOf" srcId="{4FEB371D-9BB8-4B79-9E02-B03C82C6A0D5}" destId="{124D4743-4AF0-407A-8F57-5E3473EEAF10}" srcOrd="0" destOrd="0" presId="urn:microsoft.com/office/officeart/2005/8/layout/orgChart1"/>
    <dgm:cxn modelId="{62275CB5-2991-4AB9-9AE0-14FFEF5CA04C}" type="presParOf" srcId="{124D4743-4AF0-407A-8F57-5E3473EEAF10}" destId="{CFF0A9C8-77CF-452A-8503-ADB25F1DCBDE}" srcOrd="0" destOrd="0" presId="urn:microsoft.com/office/officeart/2005/8/layout/orgChart1"/>
    <dgm:cxn modelId="{8F52390F-4DAF-44C4-B27D-84D679D67778}" type="presParOf" srcId="{124D4743-4AF0-407A-8F57-5E3473EEAF10}" destId="{27373752-ECC3-4FF9-A8BA-520C289AFC25}" srcOrd="1" destOrd="0" presId="urn:microsoft.com/office/officeart/2005/8/layout/orgChart1"/>
    <dgm:cxn modelId="{4087C590-C70A-41EE-AC68-896D62660246}" type="presParOf" srcId="{4FEB371D-9BB8-4B79-9E02-B03C82C6A0D5}" destId="{3EAA70C5-840B-4A50-9B25-22629A0C4023}" srcOrd="1" destOrd="0" presId="urn:microsoft.com/office/officeart/2005/8/layout/orgChart1"/>
    <dgm:cxn modelId="{169AE240-036B-4C21-AD1D-EEDA00162E78}" type="presParOf" srcId="{4FEB371D-9BB8-4B79-9E02-B03C82C6A0D5}" destId="{91F90D3F-93D8-49F7-B1C3-AE7665E6D560}" srcOrd="2" destOrd="0" presId="urn:microsoft.com/office/officeart/2005/8/layout/orgChart1"/>
    <dgm:cxn modelId="{DF40806A-FBCA-4B25-B71E-E920D2E48E04}" type="presParOf" srcId="{E6482441-26BC-4561-B006-CE7CAC78F155}" destId="{953C3415-13B6-4C93-8AAF-852D90C912FD}" srcOrd="2" destOrd="0" presId="urn:microsoft.com/office/officeart/2005/8/layout/orgChart1"/>
    <dgm:cxn modelId="{EFC81A1E-82F6-4393-935F-3C2BC2A70CE5}" type="presParOf" srcId="{E6482441-26BC-4561-B006-CE7CAC78F155}" destId="{5B9AAF19-57A6-48F1-ADCA-4F5EDA41D254}" srcOrd="3" destOrd="0" presId="urn:microsoft.com/office/officeart/2005/8/layout/orgChart1"/>
    <dgm:cxn modelId="{035AB339-8877-46BF-9060-25B3028D8C40}" type="presParOf" srcId="{5B9AAF19-57A6-48F1-ADCA-4F5EDA41D254}" destId="{1ACA7C7C-89AF-4C12-AA2E-70EEAD111F79}" srcOrd="0" destOrd="0" presId="urn:microsoft.com/office/officeart/2005/8/layout/orgChart1"/>
    <dgm:cxn modelId="{3008A2FE-1644-42D0-9A0D-BC55947BCE08}" type="presParOf" srcId="{1ACA7C7C-89AF-4C12-AA2E-70EEAD111F79}" destId="{5DBEEB71-D9C0-49CD-BD91-02A70123289E}" srcOrd="0" destOrd="0" presId="urn:microsoft.com/office/officeart/2005/8/layout/orgChart1"/>
    <dgm:cxn modelId="{425D06E6-4DEB-4892-B67D-57D0E0A61063}" type="presParOf" srcId="{1ACA7C7C-89AF-4C12-AA2E-70EEAD111F79}" destId="{93C1C6BF-DABF-450C-873D-C2470D38891F}" srcOrd="1" destOrd="0" presId="urn:microsoft.com/office/officeart/2005/8/layout/orgChart1"/>
    <dgm:cxn modelId="{4152C7C3-8C2E-4037-8A9C-39EBC101D0FF}" type="presParOf" srcId="{5B9AAF19-57A6-48F1-ADCA-4F5EDA41D254}" destId="{CA393497-0D15-4557-A04D-6B080099F21D}" srcOrd="1" destOrd="0" presId="urn:microsoft.com/office/officeart/2005/8/layout/orgChart1"/>
    <dgm:cxn modelId="{CB23160B-BB79-4510-AE11-4C54DB23EFAC}" type="presParOf" srcId="{5B9AAF19-57A6-48F1-ADCA-4F5EDA41D254}" destId="{D5B41C54-77A4-4E43-BF69-FF46D3FA6E19}" srcOrd="2" destOrd="0" presId="urn:microsoft.com/office/officeart/2005/8/layout/orgChart1"/>
    <dgm:cxn modelId="{A6CDDCB8-E498-43C9-BD63-D6F2360286A6}" type="presParOf" srcId="{3AAE8428-1BC2-4F40-9239-E92C5A3E6010}" destId="{72EE1EB4-3AE7-495F-AE8A-E4E5365A5A2C}" srcOrd="2" destOrd="0" presId="urn:microsoft.com/office/officeart/2005/8/layout/orgChart1"/>
    <dgm:cxn modelId="{051672BD-4EE1-432A-8CF0-66D411DDB468}" type="presParOf" srcId="{203CB90B-FE59-4A3F-A5F8-5B94D8FC43D9}" destId="{2C2D358D-CD5C-4F41-8A5A-65C73BF03AC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76200" y="8824913"/>
            <a:ext cx="67056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mtClean="0"/>
          </a:p>
        </p:txBody>
      </p:sp>
      <p:sp>
        <p:nvSpPr>
          <p:cNvPr id="5123" name="Line 7"/>
          <p:cNvSpPr>
            <a:spLocks noChangeShapeType="1"/>
          </p:cNvSpPr>
          <p:nvPr/>
        </p:nvSpPr>
        <p:spPr bwMode="auto">
          <a:xfrm>
            <a:off x="828675" y="8763000"/>
            <a:ext cx="5622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algn="ctr"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defRPr/>
            </a:pPr>
            <a:r>
              <a:rPr lang="en-US" sz="1000" smtClean="0"/>
              <a:t>Basic Business Statistics, 10/e	© 2006 Prentice Hall, Inc.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71438" y="55563"/>
            <a:ext cx="6715125" cy="273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tabLst>
                <a:tab pos="285750" algn="l"/>
                <a:tab pos="3257550" algn="ctr"/>
                <a:tab pos="6457950" algn="r"/>
              </a:tabLst>
            </a:pPr>
            <a:r>
              <a:rPr lang="en-US" altLang="en-US" sz="1200"/>
              <a:t>	Chapter 1		 1-</a:t>
            </a:r>
            <a:fld id="{6F389115-C98C-419C-B9EC-343189771610}" type="slidenum">
              <a:rPr lang="en-US" altLang="en-US" sz="1200"/>
              <a:pPr>
                <a:tabLst>
                  <a:tab pos="285750" algn="l"/>
                  <a:tab pos="3257550" algn="ctr"/>
                  <a:tab pos="6457950" algn="r"/>
                </a:tabLst>
              </a:pPr>
              <a:t>‹#›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01117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581400"/>
            <a:ext cx="5029200" cy="487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9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71600" y="533400"/>
            <a:ext cx="4191000" cy="297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1120775" y="3581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1120775" y="3886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120775" y="4191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1120775" y="4495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1120775" y="4800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1120775" y="5410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1120775" y="5715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1120775" y="6019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>
            <a:off x="1120775" y="6324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>
            <a:off x="1120775" y="6629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1120775" y="6934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7"/>
          <p:cNvSpPr>
            <a:spLocks noChangeShapeType="1"/>
          </p:cNvSpPr>
          <p:nvPr/>
        </p:nvSpPr>
        <p:spPr bwMode="auto">
          <a:xfrm>
            <a:off x="1120775" y="7239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>
            <a:off x="1120775" y="7543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Line 19"/>
          <p:cNvSpPr>
            <a:spLocks noChangeShapeType="1"/>
          </p:cNvSpPr>
          <p:nvPr/>
        </p:nvSpPr>
        <p:spPr bwMode="auto">
          <a:xfrm>
            <a:off x="1120775" y="7848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Line 20"/>
          <p:cNvSpPr>
            <a:spLocks noChangeShapeType="1"/>
          </p:cNvSpPr>
          <p:nvPr/>
        </p:nvSpPr>
        <p:spPr bwMode="auto">
          <a:xfrm>
            <a:off x="1120775" y="8153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21"/>
          <p:cNvSpPr>
            <a:spLocks noChangeShapeType="1"/>
          </p:cNvSpPr>
          <p:nvPr/>
        </p:nvSpPr>
        <p:spPr bwMode="auto">
          <a:xfrm>
            <a:off x="1120775" y="8458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Line 24"/>
          <p:cNvSpPr>
            <a:spLocks noChangeShapeType="1"/>
          </p:cNvSpPr>
          <p:nvPr/>
        </p:nvSpPr>
        <p:spPr bwMode="auto">
          <a:xfrm>
            <a:off x="523875" y="8763000"/>
            <a:ext cx="5851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77788" y="61913"/>
            <a:ext cx="6702425" cy="273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tabLst>
                <a:tab pos="285750" algn="l"/>
                <a:tab pos="3257550" algn="ctr"/>
                <a:tab pos="6457950" algn="r"/>
              </a:tabLst>
            </a:pPr>
            <a:r>
              <a:rPr lang="en-US" altLang="en-US" sz="1200"/>
              <a:t>	Chapter 1		1-</a:t>
            </a:r>
            <a:fld id="{03CE5B15-6EA3-478D-8605-E17E7AFBCCB6}" type="slidenum">
              <a:rPr lang="en-US" altLang="en-US" sz="1200"/>
              <a:pPr>
                <a:tabLst>
                  <a:tab pos="285750" algn="l"/>
                  <a:tab pos="3257550" algn="ctr"/>
                  <a:tab pos="6457950" algn="r"/>
                </a:tabLst>
              </a:pPr>
              <a:t>‹#›</a:t>
            </a:fld>
            <a:endParaRPr lang="en-US" altLang="en-US" sz="1200"/>
          </a:p>
        </p:txBody>
      </p:sp>
      <p:sp>
        <p:nvSpPr>
          <p:cNvPr id="4120" name="Rectangle 26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algn="ctr"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defRPr/>
            </a:pPr>
            <a:r>
              <a:rPr lang="en-US" sz="1000" smtClean="0"/>
              <a:t>Basic Business Statistics, 10/e	© 2006 Prentice Hall, Inc.</a:t>
            </a:r>
          </a:p>
        </p:txBody>
      </p:sp>
    </p:spTree>
    <p:extLst>
      <p:ext uri="{BB962C8B-B14F-4D97-AF65-F5344CB8AC3E}">
        <p14:creationId xmlns:p14="http://schemas.microsoft.com/office/powerpoint/2010/main" val="2126662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533400"/>
            <a:ext cx="3962400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73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85900" y="533400"/>
            <a:ext cx="3962400" cy="297180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94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64"/>
          <p:cNvGrpSpPr>
            <a:grpSpLocks/>
          </p:cNvGrpSpPr>
          <p:nvPr userDrawn="1"/>
        </p:nvGrpSpPr>
        <p:grpSpPr bwMode="auto">
          <a:xfrm>
            <a:off x="134938" y="2438400"/>
            <a:ext cx="9009062" cy="1181100"/>
            <a:chOff x="0" y="1536"/>
            <a:chExt cx="5675" cy="744"/>
          </a:xfrm>
        </p:grpSpPr>
        <p:grpSp>
          <p:nvGrpSpPr>
            <p:cNvPr id="5" name="Group 1065"/>
            <p:cNvGrpSpPr>
              <a:grpSpLocks/>
            </p:cNvGrpSpPr>
            <p:nvPr userDrawn="1"/>
          </p:nvGrpSpPr>
          <p:grpSpPr bwMode="auto">
            <a:xfrm>
              <a:off x="185" y="1604"/>
              <a:ext cx="449" cy="297"/>
              <a:chOff x="720" y="336"/>
              <a:chExt cx="624" cy="432"/>
            </a:xfrm>
          </p:grpSpPr>
          <p:sp>
            <p:nvSpPr>
              <p:cNvPr id="12" name="Rectangle 1066"/>
              <p:cNvSpPr>
                <a:spLocks noChangeArrowheads="1"/>
              </p:cNvSpPr>
              <p:nvPr userDrawn="1"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mtClean="0"/>
              </a:p>
            </p:txBody>
          </p:sp>
          <p:sp>
            <p:nvSpPr>
              <p:cNvPr id="13" name="Rectangle 1067"/>
              <p:cNvSpPr>
                <a:spLocks noChangeArrowheads="1"/>
              </p:cNvSpPr>
              <p:nvPr userDrawn="1"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mtClean="0"/>
              </a:p>
            </p:txBody>
          </p:sp>
        </p:grpSp>
        <p:sp>
          <p:nvSpPr>
            <p:cNvPr id="6" name="Rectangle 1068"/>
            <p:cNvSpPr>
              <a:spLocks noChangeArrowheads="1"/>
            </p:cNvSpPr>
            <p:nvPr userDrawn="1"/>
          </p:nvSpPr>
          <p:spPr bwMode="auto">
            <a:xfrm>
              <a:off x="432" y="1868"/>
              <a:ext cx="294" cy="298"/>
            </a:xfrm>
            <a:prstGeom prst="rect">
              <a:avLst/>
            </a:prstGeom>
            <a:gradFill rotWithShape="1">
              <a:gsLst>
                <a:gs pos="0">
                  <a:srgbClr val="339966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7" name="Rectangle 1069"/>
            <p:cNvSpPr>
              <a:spLocks noChangeArrowheads="1"/>
            </p:cNvSpPr>
            <p:nvPr userDrawn="1"/>
          </p:nvSpPr>
          <p:spPr bwMode="auto">
            <a:xfrm>
              <a:off x="245" y="1868"/>
              <a:ext cx="187" cy="298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8" name="Rectangle 1070"/>
            <p:cNvSpPr>
              <a:spLocks noChangeArrowheads="1"/>
            </p:cNvSpPr>
            <p:nvPr userDrawn="1"/>
          </p:nvSpPr>
          <p:spPr bwMode="auto">
            <a:xfrm>
              <a:off x="144" y="2016"/>
              <a:ext cx="353" cy="264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C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9" name="Rectangle 1071"/>
            <p:cNvSpPr>
              <a:spLocks noChangeArrowheads="1"/>
            </p:cNvSpPr>
            <p:nvPr userDrawn="1"/>
          </p:nvSpPr>
          <p:spPr bwMode="auto">
            <a:xfrm>
              <a:off x="0" y="1823"/>
              <a:ext cx="353" cy="26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" name="Rectangle 1072"/>
            <p:cNvSpPr>
              <a:spLocks noChangeArrowheads="1"/>
            </p:cNvSpPr>
            <p:nvPr userDrawn="1"/>
          </p:nvSpPr>
          <p:spPr bwMode="auto">
            <a:xfrm>
              <a:off x="400" y="1536"/>
              <a:ext cx="20" cy="6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1" name="Rectangle 1073"/>
            <p:cNvSpPr>
              <a:spLocks noChangeArrowheads="1"/>
            </p:cNvSpPr>
            <p:nvPr userDrawn="1"/>
          </p:nvSpPr>
          <p:spPr bwMode="auto">
            <a:xfrm flipV="1">
              <a:off x="199" y="2052"/>
              <a:ext cx="5476" cy="3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  <p:sp>
        <p:nvSpPr>
          <p:cNvPr id="93196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990600" y="1833563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319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1438"/>
            <a:ext cx="6400800" cy="1762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07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Basic Business Statistics, 11e © 2009 Prentice-Hall, Inc.</a:t>
            </a:r>
          </a:p>
        </p:txBody>
      </p:sp>
      <p:sp>
        <p:nvSpPr>
          <p:cNvPr id="15" name="Rectangle 107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 1-</a:t>
            </a:r>
            <a:fld id="{EA5085CF-6F75-4C8F-B555-A202F1F1778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Basic Business Statistics, 11e © 2009 Prentice-Hall, Inc..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 1-</a:t>
            </a:r>
            <a:fld id="{25F89D6D-76C2-47EC-BF9E-B162F636D0A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28600"/>
            <a:ext cx="2019300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905500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Basic Business Statistics, 11e © 2009 Prentice-Hall, Inc..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 1-</a:t>
            </a:r>
            <a:fld id="{4C9FA626-6597-46D8-B01C-4016EF2C87A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383462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828800"/>
            <a:ext cx="8077200" cy="45323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Basic Business Statistics, 11e © 2009 Prentice-Hall, Inc..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 1-</a:t>
            </a:r>
            <a:fld id="{2B9A2E77-1DD3-4D65-93A4-1AADAFF5CB2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383462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828800"/>
            <a:ext cx="3962400" cy="453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28800"/>
            <a:ext cx="3962400" cy="453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Basic Business Statistics, 11e © 2009 Prentice-Hall, Inc..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 1-</a:t>
            </a:r>
            <a:fld id="{A1709A4C-7515-4DDC-88B1-E0F609FAA73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Basic Business Statistics, 11e © 2009 Prentice-Hall, Inc..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 1-</a:t>
            </a:r>
            <a:fld id="{7782A3B7-AF4C-40E5-A412-2709EF8556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Basic Business Statistics, 11e © 2009 Prentice-Hall, Inc..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 1-</a:t>
            </a:r>
            <a:fld id="{AECAA157-BA03-41A3-8A0C-EFCFD3010B2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9624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28800"/>
            <a:ext cx="39624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Basic Business Statistics, 11e © 2009 Prentice-Hall, Inc..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 1-</a:t>
            </a:r>
            <a:fld id="{E1AF3F60-2FD1-4F50-AE19-B3408DDB0B2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Basic Business Statistics, 11e © 2009 Prentice-Hall, Inc..</a:t>
            </a:r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 1-</a:t>
            </a:r>
            <a:fld id="{FF093476-4485-4283-876B-33826C0ADC5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Basic Business Statistics, 11e © 2009 Prentice-Hall, Inc..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 1-</a:t>
            </a:r>
            <a:fld id="{E6C47EA2-4939-4187-8758-B4BBE239D53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Basic Business Statistics, 11e © 2009 Prentice-Hall, Inc..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 1-</a:t>
            </a:r>
            <a:fld id="{E5465A77-D39A-41CF-B6E7-4E4E5DDEBD8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Basic Business Statistics, 11e © 2009 Prentice-Hall, Inc..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 1-</a:t>
            </a:r>
            <a:fld id="{F3F52FA5-CFD2-4C0A-8A6C-AB684D32B6D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Basic Business Statistics, 11e © 2009 Prentice-Hall, Inc..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 1-</a:t>
            </a:r>
            <a:fld id="{3003EC80-4019-49F7-803B-27F89E93B43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28600"/>
            <a:ext cx="738346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8077200" cy="453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342" tIns="42672" rIns="85342" bIns="426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17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534150"/>
            <a:ext cx="464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Basic Business Statistics, 11e © 2009 Prentice-Hall, Inc..</a:t>
            </a:r>
          </a:p>
        </p:txBody>
      </p:sp>
      <p:sp>
        <p:nvSpPr>
          <p:cNvPr id="921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3415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r>
              <a:rPr lang="en-US" altLang="en-US"/>
              <a:t>Chap 1-</a:t>
            </a:r>
            <a:fld id="{31DBF39C-0E5C-4347-BCE3-07F383BD79B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2054" name="Group 15"/>
          <p:cNvGrpSpPr>
            <a:grpSpLocks/>
          </p:cNvGrpSpPr>
          <p:nvPr userDrawn="1"/>
        </p:nvGrpSpPr>
        <p:grpSpPr bwMode="auto">
          <a:xfrm>
            <a:off x="0" y="609600"/>
            <a:ext cx="9009063" cy="1181100"/>
            <a:chOff x="0" y="1536"/>
            <a:chExt cx="5675" cy="744"/>
          </a:xfrm>
        </p:grpSpPr>
        <p:grpSp>
          <p:nvGrpSpPr>
            <p:cNvPr id="2055" name="Group 16"/>
            <p:cNvGrpSpPr>
              <a:grpSpLocks/>
            </p:cNvGrpSpPr>
            <p:nvPr userDrawn="1"/>
          </p:nvGrpSpPr>
          <p:grpSpPr bwMode="auto">
            <a:xfrm>
              <a:off x="183" y="1604"/>
              <a:ext cx="448" cy="297"/>
              <a:chOff x="720" y="336"/>
              <a:chExt cx="624" cy="432"/>
            </a:xfrm>
          </p:grpSpPr>
          <p:sp>
            <p:nvSpPr>
              <p:cNvPr id="2062" name="Rectangle 17"/>
              <p:cNvSpPr>
                <a:spLocks noChangeArrowheads="1"/>
              </p:cNvSpPr>
              <p:nvPr userDrawn="1"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mtClean="0"/>
              </a:p>
            </p:txBody>
          </p:sp>
          <p:sp>
            <p:nvSpPr>
              <p:cNvPr id="2063" name="Rectangle 18"/>
              <p:cNvSpPr>
                <a:spLocks noChangeArrowheads="1"/>
              </p:cNvSpPr>
              <p:nvPr userDrawn="1"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mtClean="0"/>
              </a:p>
            </p:txBody>
          </p:sp>
        </p:grpSp>
        <p:sp>
          <p:nvSpPr>
            <p:cNvPr id="2056" name="Rectangle 19"/>
            <p:cNvSpPr>
              <a:spLocks noChangeArrowheads="1"/>
            </p:cNvSpPr>
            <p:nvPr userDrawn="1"/>
          </p:nvSpPr>
          <p:spPr bwMode="auto">
            <a:xfrm>
              <a:off x="432" y="1868"/>
              <a:ext cx="294" cy="298"/>
            </a:xfrm>
            <a:prstGeom prst="rect">
              <a:avLst/>
            </a:prstGeom>
            <a:gradFill rotWithShape="1">
              <a:gsLst>
                <a:gs pos="0">
                  <a:srgbClr val="339966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057" name="Rectangle 20"/>
            <p:cNvSpPr>
              <a:spLocks noChangeArrowheads="1"/>
            </p:cNvSpPr>
            <p:nvPr userDrawn="1"/>
          </p:nvSpPr>
          <p:spPr bwMode="auto">
            <a:xfrm>
              <a:off x="245" y="1868"/>
              <a:ext cx="187" cy="298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058" name="Rectangle 21"/>
            <p:cNvSpPr>
              <a:spLocks noChangeArrowheads="1"/>
            </p:cNvSpPr>
            <p:nvPr userDrawn="1"/>
          </p:nvSpPr>
          <p:spPr bwMode="auto">
            <a:xfrm>
              <a:off x="144" y="2016"/>
              <a:ext cx="353" cy="264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C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059" name="Rectangle 22"/>
            <p:cNvSpPr>
              <a:spLocks noChangeArrowheads="1"/>
            </p:cNvSpPr>
            <p:nvPr userDrawn="1"/>
          </p:nvSpPr>
          <p:spPr bwMode="auto">
            <a:xfrm>
              <a:off x="0" y="1823"/>
              <a:ext cx="353" cy="26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060" name="Rectangle 23"/>
            <p:cNvSpPr>
              <a:spLocks noChangeArrowheads="1"/>
            </p:cNvSpPr>
            <p:nvPr userDrawn="1"/>
          </p:nvSpPr>
          <p:spPr bwMode="auto">
            <a:xfrm>
              <a:off x="400" y="1536"/>
              <a:ext cx="20" cy="6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061" name="Rectangle 24"/>
            <p:cNvSpPr>
              <a:spLocks noChangeArrowheads="1"/>
            </p:cNvSpPr>
            <p:nvPr userDrawn="1"/>
          </p:nvSpPr>
          <p:spPr bwMode="auto">
            <a:xfrm flipV="1">
              <a:off x="199" y="2052"/>
              <a:ext cx="5476" cy="3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ctr" defTabSz="852488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6pPr>
      <a:lvl7pPr marL="914400" algn="ctr" defTabSz="852488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7pPr>
      <a:lvl8pPr marL="1371600" algn="ctr" defTabSz="852488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8pPr>
      <a:lvl9pPr marL="1828800" algn="ctr" defTabSz="852488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9pPr>
    </p:titleStyle>
    <p:bodyStyle>
      <a:lvl1pPr marL="320675" indent="-32067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3738" indent="-268288" algn="l" defTabSz="852488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068388" indent="-215900" algn="l" defTabSz="852488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493838" indent="-21272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1919288" indent="-212725" algn="l" defTabSz="852488" rtl="0" eaLnBrk="0" fontAlgn="base" hangingPunct="0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3764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8336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2908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7480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adeem.arif@nu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6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56447"/>
            <a:ext cx="6858000" cy="1694610"/>
          </a:xfrm>
        </p:spPr>
        <p:txBody>
          <a:bodyPr>
            <a:normAutofit fontScale="90000"/>
          </a:bodyPr>
          <a:lstStyle/>
          <a:p>
            <a:r>
              <a:rPr lang="en-US" sz="50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Probability &amp; Statistics </a:t>
            </a:r>
            <a:r>
              <a:rPr lang="en-US" sz="5000" dirty="0" smtClean="0"/>
              <a:t/>
            </a:r>
            <a:br>
              <a:rPr lang="en-US" sz="5000" dirty="0" smtClean="0"/>
            </a:br>
            <a:r>
              <a:rPr lang="en-US" sz="4000" dirty="0" smtClean="0"/>
              <a:t>for Engineers &amp; Scientists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71808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Authors: </a:t>
            </a:r>
            <a:r>
              <a:rPr lang="en-US" dirty="0" smtClean="0"/>
              <a:t>Walpole, Myers, Myers, YE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Book Antiqua" panose="02040602050305030304" pitchFamily="18" charset="0"/>
              </a:rPr>
              <a:t>Instructor: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Book Antiqua" panose="02040602050305030304" pitchFamily="18" charset="0"/>
              </a:rPr>
              <a:t>NADEEM KHAN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Book Antiqua" panose="02040602050305030304" pitchFamily="18" charset="0"/>
              </a:rPr>
              <a:t>Lecturer, S &amp; H Dept., 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Book Antiqua" panose="02040602050305030304" pitchFamily="18" charset="0"/>
              </a:rPr>
              <a:t>FAST-NU, Main Campus, Karachi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5"/>
                </a:solidFill>
                <a:latin typeface="Book Antiqua" panose="02040602050305030304" pitchFamily="18" charset="0"/>
                <a:hlinkClick r:id="rId2"/>
              </a:rPr>
              <a:t>Nadeem.arif@nu.edu.pk</a:t>
            </a:r>
            <a:r>
              <a:rPr lang="en-US" b="1" dirty="0" smtClean="0">
                <a:solidFill>
                  <a:schemeClr val="accent5"/>
                </a:solidFill>
                <a:latin typeface="Book Antiqua" panose="02040602050305030304" pitchFamily="18" charset="0"/>
              </a:rPr>
              <a:t> </a:t>
            </a:r>
            <a:endParaRPr lang="en-US" b="1" dirty="0">
              <a:solidFill>
                <a:schemeClr val="accent5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86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09600" y="4038600"/>
            <a:ext cx="7734300" cy="685800"/>
          </a:xfrm>
          <a:noFill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500" smtClean="0">
                <a:solidFill>
                  <a:schemeClr val="tx1"/>
                </a:solidFill>
              </a:rPr>
              <a:t>Introduction and Data Collection</a:t>
            </a:r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928688" y="152400"/>
            <a:ext cx="70104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 defTabSz="852488" eaLnBrk="1" hangingPunct="1"/>
            <a:r>
              <a:rPr lang="en-US" altLang="en-US" sz="4000">
                <a:solidFill>
                  <a:schemeClr val="folHlink"/>
                </a:solidFill>
              </a:rPr>
              <a:t>PROBABILITY AND STATISTICS</a:t>
            </a:r>
            <a:endParaRPr lang="en-US" altLang="en-US" sz="36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6025" y="492125"/>
            <a:ext cx="6200775" cy="727075"/>
          </a:xfrm>
        </p:spPr>
        <p:txBody>
          <a:bodyPr/>
          <a:lstStyle/>
          <a:p>
            <a:pPr eaLnBrk="1" hangingPunct="1"/>
            <a:r>
              <a:rPr lang="en-US" altLang="en-US" smtClean="0"/>
              <a:t>Learning Objectives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05000"/>
            <a:ext cx="71628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smtClean="0"/>
              <a:t>In this topic you learn:</a:t>
            </a:r>
            <a:r>
              <a:rPr lang="en-US" altLang="en-US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mtClean="0"/>
          </a:p>
          <a:p>
            <a:pPr eaLnBrk="1" hangingPunct="1">
              <a:lnSpc>
                <a:spcPct val="110000"/>
              </a:lnSpc>
            </a:pPr>
            <a:r>
              <a:rPr lang="en-US" altLang="en-US" smtClean="0"/>
              <a:t>How Statistics is used in business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mtClean="0"/>
              <a:t>The sources of data used in business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mtClean="0"/>
              <a:t>The types of data used in business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mtClean="0"/>
              <a:t>The basics of Microsoft Excel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mtClean="0"/>
              <a:t>The basics of Minitab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 Learn Statistics?</a:t>
            </a:r>
          </a:p>
        </p:txBody>
      </p:sp>
      <p:sp>
        <p:nvSpPr>
          <p:cNvPr id="819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mtClean="0"/>
              <a:t>So you are able to make better sense of the ubiquitous use of numbers:</a:t>
            </a:r>
          </a:p>
          <a:p>
            <a:pPr lvl="1" eaLnBrk="1" hangingPunct="1"/>
            <a:r>
              <a:rPr lang="en-US" altLang="en-US" sz="2800" smtClean="0"/>
              <a:t>Business memos</a:t>
            </a:r>
          </a:p>
          <a:p>
            <a:pPr lvl="1" eaLnBrk="1" hangingPunct="1"/>
            <a:r>
              <a:rPr lang="en-US" altLang="en-US" sz="2800" smtClean="0"/>
              <a:t>Business research</a:t>
            </a:r>
          </a:p>
          <a:p>
            <a:pPr lvl="1" eaLnBrk="1" hangingPunct="1"/>
            <a:r>
              <a:rPr lang="en-US" altLang="en-US" sz="2800" smtClean="0"/>
              <a:t>Technical reports</a:t>
            </a:r>
          </a:p>
          <a:p>
            <a:pPr lvl="1" eaLnBrk="1" hangingPunct="1"/>
            <a:r>
              <a:rPr lang="en-US" altLang="en-US" sz="2800" smtClean="0"/>
              <a:t>Technical journals</a:t>
            </a:r>
          </a:p>
          <a:p>
            <a:pPr lvl="1" eaLnBrk="1" hangingPunct="1"/>
            <a:r>
              <a:rPr lang="en-US" altLang="en-US" sz="2800" smtClean="0"/>
              <a:t>Newspaper articles</a:t>
            </a:r>
          </a:p>
          <a:p>
            <a:pPr lvl="1" eaLnBrk="1" hangingPunct="1"/>
            <a:r>
              <a:rPr lang="en-US" altLang="en-US" sz="2800" smtClean="0"/>
              <a:t>Magazine articles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statistics?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branch of mathematics taking and transforming numbers into useful information for decision makers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Methods for processing &amp; analyzing numbers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Methods for helping reduce the uncertainty inherent in decision making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 Study Statistics?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mtClean="0">
                <a:latin typeface="Times New Roman" pitchFamily="18" charset="0"/>
              </a:rPr>
              <a:t>Decision Makers Use Statistics To: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endParaRPr lang="en-US" altLang="en-US" smtClean="0">
              <a:latin typeface="Times New Roman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2400" smtClean="0">
                <a:latin typeface="Times New Roman" pitchFamily="18" charset="0"/>
              </a:rPr>
              <a:t>Present and describe business data and information properly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2400" smtClean="0">
                <a:latin typeface="Times New Roman" pitchFamily="18" charset="0"/>
              </a:rPr>
              <a:t>Draw conclusions about large groups of individuals or items, using information collected from subsets of the individuals or items.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2400" smtClean="0">
                <a:latin typeface="Times New Roman" pitchFamily="18" charset="0"/>
              </a:rPr>
              <a:t>Make reliable forecasts about a business activity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2400" smtClean="0">
                <a:latin typeface="Times New Roman" pitchFamily="18" charset="0"/>
              </a:rPr>
              <a:t>Improve business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Statistics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637463" cy="1343025"/>
          </a:xfrm>
          <a:noFill/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b="1" smtClean="0"/>
              <a:t>Statistics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Times New Roman" pitchFamily="18" charset="0"/>
              </a:rPr>
              <a:t>The branch of mathematics that transforms data into useful information for decision makers. 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371600" y="3810000"/>
            <a:ext cx="3352800" cy="1766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en-US" b="1"/>
              <a:t>Descriptive Statistics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endParaRPr lang="en-US" altLang="en-US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en-US" sz="2000">
                <a:latin typeface="Times New Roman" pitchFamily="18" charset="0"/>
              </a:rPr>
              <a:t>Collecting, summarizing, and describing data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endParaRPr lang="en-US" altLang="en-US" sz="2000">
              <a:latin typeface="Times New Roman" pitchFamily="18" charset="0"/>
            </a:endParaRP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5105400" y="3810000"/>
            <a:ext cx="3581400" cy="1981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en-US" b="1"/>
              <a:t>Inferential Statistics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endParaRPr lang="en-US" altLang="en-US" b="1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en-US" sz="2000">
                <a:latin typeface="Times New Roman" pitchFamily="18" charset="0"/>
              </a:rPr>
              <a:t>Drawing conclusions and/or making decisions concerning a population based only on sample data</a:t>
            </a:r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2819400" y="3200400"/>
            <a:ext cx="152400" cy="60960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6781800" y="3200400"/>
            <a:ext cx="152400" cy="60960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6923088" cy="858838"/>
          </a:xfrm>
        </p:spPr>
        <p:txBody>
          <a:bodyPr/>
          <a:lstStyle/>
          <a:p>
            <a:pPr eaLnBrk="1" hangingPunct="1"/>
            <a:r>
              <a:rPr lang="en-US" altLang="en-US" smtClean="0"/>
              <a:t>Descriptive Statistics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3200" smtClean="0"/>
              <a:t>Collect data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700" smtClean="0"/>
              <a:t>e.g., Survey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3200" smtClean="0"/>
              <a:t>Present data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700" smtClean="0"/>
              <a:t>e.g., Tables and graphs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3200" smtClean="0"/>
              <a:t>Characterize data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700" smtClean="0"/>
              <a:t>e.g., Sample mean =</a:t>
            </a:r>
            <a:r>
              <a:rPr lang="en-US" altLang="en-US" sz="2800" smtClean="0"/>
              <a:t> 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4572000" y="5105400"/>
          <a:ext cx="8874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3" imgW="418918" imgH="431613" progId="">
                  <p:embed/>
                </p:oleObj>
              </mc:Choice>
              <mc:Fallback>
                <p:oleObj name="Equation" r:id="rId3" imgW="418918" imgH="431613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105400"/>
                        <a:ext cx="8874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5334000" y="3906838"/>
          <a:ext cx="1803400" cy="127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Clip" r:id="rId5" imgW="1800275" imgH="1272553" progId="">
                  <p:embed/>
                </p:oleObj>
              </mc:Choice>
              <mc:Fallback>
                <p:oleObj name="Clip" r:id="rId5" imgW="1800275" imgH="1272553" progId="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906838"/>
                        <a:ext cx="1803400" cy="1274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Line 7"/>
          <p:cNvSpPr>
            <a:spLocks noChangeShapeType="1"/>
          </p:cNvSpPr>
          <p:nvPr/>
        </p:nvSpPr>
        <p:spPr bwMode="auto">
          <a:xfrm>
            <a:off x="6705600" y="3678238"/>
            <a:ext cx="1588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19" name="Line 8"/>
          <p:cNvSpPr>
            <a:spLocks noChangeShapeType="1"/>
          </p:cNvSpPr>
          <p:nvPr/>
        </p:nvSpPr>
        <p:spPr bwMode="auto">
          <a:xfrm>
            <a:off x="6705600" y="4668838"/>
            <a:ext cx="1600200" cy="15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6934200" y="4211638"/>
            <a:ext cx="152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13321" name="Rectangle 10"/>
          <p:cNvSpPr>
            <a:spLocks noChangeArrowheads="1"/>
          </p:cNvSpPr>
          <p:nvPr/>
        </p:nvSpPr>
        <p:spPr bwMode="auto">
          <a:xfrm>
            <a:off x="7086600" y="4287838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13322" name="Rectangle 11"/>
          <p:cNvSpPr>
            <a:spLocks noChangeArrowheads="1"/>
          </p:cNvSpPr>
          <p:nvPr/>
        </p:nvSpPr>
        <p:spPr bwMode="auto">
          <a:xfrm>
            <a:off x="7239000" y="3983038"/>
            <a:ext cx="152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13323" name="Rectangle 12"/>
          <p:cNvSpPr>
            <a:spLocks noChangeArrowheads="1"/>
          </p:cNvSpPr>
          <p:nvPr/>
        </p:nvSpPr>
        <p:spPr bwMode="auto">
          <a:xfrm>
            <a:off x="7391400" y="4059238"/>
            <a:ext cx="152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13324" name="Rectangle 13"/>
          <p:cNvSpPr>
            <a:spLocks noChangeArrowheads="1"/>
          </p:cNvSpPr>
          <p:nvPr/>
        </p:nvSpPr>
        <p:spPr bwMode="auto">
          <a:xfrm>
            <a:off x="7543800" y="4211638"/>
            <a:ext cx="152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13325" name="Rectangle 14"/>
          <p:cNvSpPr>
            <a:spLocks noChangeArrowheads="1"/>
          </p:cNvSpPr>
          <p:nvPr/>
        </p:nvSpPr>
        <p:spPr bwMode="auto">
          <a:xfrm>
            <a:off x="7696200" y="4440238"/>
            <a:ext cx="152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13326" name="Rectangle 15"/>
          <p:cNvSpPr>
            <a:spLocks noChangeArrowheads="1"/>
          </p:cNvSpPr>
          <p:nvPr/>
        </p:nvSpPr>
        <p:spPr bwMode="auto">
          <a:xfrm>
            <a:off x="6781800" y="4440238"/>
            <a:ext cx="152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13327" name="Rectangle 16"/>
          <p:cNvSpPr>
            <a:spLocks noChangeArrowheads="1"/>
          </p:cNvSpPr>
          <p:nvPr/>
        </p:nvSpPr>
        <p:spPr bwMode="auto">
          <a:xfrm>
            <a:off x="7848600" y="4516438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pic>
        <p:nvPicPr>
          <p:cNvPr id="13328" name="Picture 17" descr="j0283537"/>
          <p:cNvPicPr>
            <a:picLocks noChangeAspect="1" noChangeArrowheads="1" noCrop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10000" y="2209800"/>
            <a:ext cx="9906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9" name="Picture 20" descr="check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343400" y="2743200"/>
            <a:ext cx="14287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30" name="Picture 21" descr="check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419600" y="2895600"/>
            <a:ext cx="14287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31" name="Picture 22" descr="check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67200" y="2590800"/>
            <a:ext cx="14287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69342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Inferential Statistics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5029200" cy="453231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Estimation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300" smtClean="0"/>
              <a:t>e.g., Estimate the population mean weight using the sample mean weight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Hypothesis testing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300" smtClean="0"/>
              <a:t>e.g., Test the claim that the population mean weight is 120 pounds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990600" y="5553075"/>
            <a:ext cx="7772400" cy="685800"/>
          </a:xfrm>
          <a:prstGeom prst="rect">
            <a:avLst/>
          </a:prstGeom>
          <a:solidFill>
            <a:srgbClr val="CBDD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b="1">
                <a:solidFill>
                  <a:schemeClr val="tx2"/>
                </a:solidFill>
              </a:rPr>
              <a:t>Drawing conclusions about a large group of individuals based on a subset of the large group.</a:t>
            </a:r>
          </a:p>
        </p:txBody>
      </p:sp>
      <p:pic>
        <p:nvPicPr>
          <p:cNvPr id="14341" name="Picture 5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905000"/>
            <a:ext cx="3124200" cy="304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Basic Vocabulary of Statistics</a:t>
            </a:r>
          </a:p>
        </p:txBody>
      </p:sp>
      <p:graphicFrame>
        <p:nvGraphicFramePr>
          <p:cNvPr id="140297" name="Group 9"/>
          <p:cNvGraphicFramePr>
            <a:graphicFrameLocks noGrp="1"/>
          </p:cNvGraphicFramePr>
          <p:nvPr>
            <p:ph idx="1"/>
          </p:nvPr>
        </p:nvGraphicFramePr>
        <p:xfrm>
          <a:off x="609600" y="1828800"/>
          <a:ext cx="8077200" cy="3733800"/>
        </p:xfrm>
        <a:graphic>
          <a:graphicData uri="http://schemas.openxmlformats.org/drawingml/2006/table">
            <a:tbl>
              <a:tblPr/>
              <a:tblGrid>
                <a:gridCol w="8077200">
                  <a:extLst>
                    <a:ext uri="{9D8B030D-6E8A-4147-A177-3AD203B41FA5}"/>
                  </a:extLst>
                </a:gridCol>
              </a:tblGrid>
              <a:tr h="3733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53A6"/>
                          </a:solidFill>
                          <a:effectLst/>
                          <a:latin typeface="Arial" pitchFamily="34" charset="0"/>
                        </a:rPr>
                        <a:t>VARIABLE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variable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is a characteristic of an item or individual.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53A6"/>
                          </a:solidFill>
                          <a:effectLst/>
                          <a:latin typeface="Arial" pitchFamily="34" charset="0"/>
                        </a:rPr>
                        <a:t>DATA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Data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 are the different values associated with a variable.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53A6"/>
                          </a:solidFill>
                          <a:effectLst/>
                          <a:latin typeface="Arial" pitchFamily="34" charset="0"/>
                        </a:rPr>
                        <a:t>OPERATIONAL DEFINITIONS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Data values are meaningless unless their variables have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operational definitions,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universally accepted meanings that are clear to all associated with an analysis.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Basic Vocabulary of Statistics</a:t>
            </a:r>
          </a:p>
        </p:txBody>
      </p:sp>
      <p:graphicFrame>
        <p:nvGraphicFramePr>
          <p:cNvPr id="141315" name="Group 3"/>
          <p:cNvGraphicFramePr>
            <a:graphicFrameLocks noGrp="1"/>
          </p:cNvGraphicFramePr>
          <p:nvPr>
            <p:ph idx="1"/>
          </p:nvPr>
        </p:nvGraphicFramePr>
        <p:xfrm>
          <a:off x="1676400" y="1981200"/>
          <a:ext cx="7010400" cy="4359275"/>
        </p:xfrm>
        <a:graphic>
          <a:graphicData uri="http://schemas.openxmlformats.org/drawingml/2006/table">
            <a:tbl>
              <a:tblPr/>
              <a:tblGrid>
                <a:gridCol w="7010400">
                  <a:extLst>
                    <a:ext uri="{9D8B030D-6E8A-4147-A177-3AD203B41FA5}"/>
                  </a:extLst>
                </a:gridCol>
              </a:tblGrid>
              <a:tr h="435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53A6"/>
                          </a:solidFill>
                          <a:effectLst/>
                          <a:latin typeface="Arial" pitchFamily="34" charset="0"/>
                        </a:rPr>
                        <a:t>POPULATION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A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population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consists of all the items or individuals about which you want to draw a conclusion.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53A6"/>
                          </a:solidFill>
                          <a:effectLst/>
                          <a:latin typeface="Arial" pitchFamily="34" charset="0"/>
                        </a:rPr>
                        <a:t>SAMPLE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A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sample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is the portion of a population selected for analysis.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53A6"/>
                          </a:solidFill>
                          <a:effectLst/>
                          <a:latin typeface="Arial" pitchFamily="34" charset="0"/>
                        </a:rPr>
                        <a:t>PARAMETER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A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parameter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is a numerical measure that describes a characteristic of a population.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53A6"/>
                          </a:solidFill>
                          <a:effectLst/>
                          <a:latin typeface="Arial" pitchFamily="34" charset="0"/>
                        </a:rPr>
                        <a:t>STATISTIC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A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statistic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is a numerical measure that describes a characteristic of a sample.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7" marB="45727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609" y="2025837"/>
            <a:ext cx="3123080" cy="3171451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Text Book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 </a:t>
            </a:r>
            <a:endParaRPr lang="en-US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524000"/>
            <a:ext cx="4114800" cy="5334000"/>
          </a:xfrm>
        </p:spPr>
      </p:pic>
    </p:spTree>
    <p:extLst>
      <p:ext uri="{BB962C8B-B14F-4D97-AF65-F5344CB8AC3E}">
        <p14:creationId xmlns:p14="http://schemas.microsoft.com/office/powerpoint/2010/main" val="290205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Population vs. Sample</a:t>
            </a:r>
          </a:p>
        </p:txBody>
      </p:sp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762000" y="2438400"/>
            <a:ext cx="3810000" cy="2819400"/>
          </a:xfrm>
          <a:prstGeom prst="ellipse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4724400" y="2362200"/>
            <a:ext cx="3810000" cy="2895600"/>
          </a:xfrm>
          <a:prstGeom prst="ellipse">
            <a:avLst/>
          </a:prstGeom>
          <a:noFill/>
          <a:ln w="317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905000" y="19050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800" b="1">
                <a:latin typeface="Times New Roman" pitchFamily="18" charset="0"/>
              </a:rPr>
              <a:t>Population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6096000" y="1905000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800" b="1">
                <a:solidFill>
                  <a:schemeClr val="bg2"/>
                </a:solidFill>
                <a:latin typeface="Times New Roman" pitchFamily="18" charset="0"/>
              </a:rPr>
              <a:t>Sample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914400" y="5410200"/>
            <a:ext cx="3733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Measures used to describe the population are called </a:t>
            </a:r>
            <a:r>
              <a:rPr lang="en-US" altLang="en-US" sz="2000" b="1">
                <a:latin typeface="Times New Roman" pitchFamily="18" charset="0"/>
              </a:rPr>
              <a:t>parameters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5334000" y="5410200"/>
            <a:ext cx="3505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Measures computed from sample data are called </a:t>
            </a:r>
            <a:r>
              <a:rPr lang="en-US" altLang="en-US" sz="2000" b="1">
                <a:latin typeface="Times New Roman" pitchFamily="18" charset="0"/>
              </a:rPr>
              <a:t>statistics</a:t>
            </a:r>
          </a:p>
        </p:txBody>
      </p:sp>
      <p:pic>
        <p:nvPicPr>
          <p:cNvPr id="17417" name="Picture 9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819400"/>
            <a:ext cx="2590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7418" name="Picture 10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2743200"/>
            <a:ext cx="2590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 Collect Data?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600200"/>
            <a:ext cx="7010400" cy="4572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2200" smtClean="0">
                <a:latin typeface="Times New Roman" pitchFamily="18" charset="0"/>
              </a:rPr>
              <a:t>A marketing research analyst needs to assess the effectiveness of a new television advertisement.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endParaRPr lang="en-US" altLang="en-US" sz="220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2200" smtClean="0">
                <a:latin typeface="Times New Roman" pitchFamily="18" charset="0"/>
              </a:rPr>
              <a:t>A pharmaceutical manufacturer needs to determine whether a new drug is more effective than those currently in use.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endParaRPr lang="en-US" altLang="en-US" sz="220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2200" smtClean="0">
                <a:latin typeface="Times New Roman" pitchFamily="18" charset="0"/>
              </a:rPr>
              <a:t>An operations manager wants to monitor a manufacturing process to find out whether the quality of the product being manufactured is conforming to company standards.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endParaRPr lang="en-US" altLang="en-US" sz="220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2200" smtClean="0">
                <a:latin typeface="Times New Roman" pitchFamily="18" charset="0"/>
              </a:rPr>
              <a:t>An auditor wants to review the financial transactions of a company in order to determine whether the company is in compliance with generally accepted accounting principles.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Sources of Data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en-US" altLang="en-US" sz="2400" smtClean="0">
                <a:latin typeface="Times New Roman" pitchFamily="18" charset="0"/>
              </a:rPr>
              <a:t>Primary Sources: The data collector is the one using the data for analysis</a:t>
            </a:r>
          </a:p>
          <a:p>
            <a:pPr lvl="1" eaLnBrk="1" hangingPunct="1"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en-US" altLang="en-US" sz="2000" smtClean="0">
                <a:latin typeface="Times New Roman" pitchFamily="18" charset="0"/>
              </a:rPr>
              <a:t>Data from a political survey</a:t>
            </a:r>
          </a:p>
          <a:p>
            <a:pPr lvl="1" eaLnBrk="1" hangingPunct="1"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en-US" altLang="en-US" sz="2000" smtClean="0">
                <a:latin typeface="Times New Roman" pitchFamily="18" charset="0"/>
              </a:rPr>
              <a:t>Data collected from an experiment</a:t>
            </a:r>
          </a:p>
          <a:p>
            <a:pPr lvl="1" eaLnBrk="1" hangingPunct="1"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en-US" altLang="en-US" sz="2000" smtClean="0">
                <a:latin typeface="Times New Roman" pitchFamily="18" charset="0"/>
              </a:rPr>
              <a:t>Observed data</a:t>
            </a:r>
          </a:p>
          <a:p>
            <a:pPr eaLnBrk="1" hangingPunct="1"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en-US" altLang="en-US" sz="2400" smtClean="0">
                <a:latin typeface="Times New Roman" pitchFamily="18" charset="0"/>
              </a:rPr>
              <a:t>Secondary Sources: The person performing data analysis is not the data collector</a:t>
            </a:r>
          </a:p>
          <a:p>
            <a:pPr lvl="1" eaLnBrk="1" hangingPunct="1"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en-US" altLang="en-US" sz="2000" smtClean="0">
                <a:latin typeface="Times New Roman" pitchFamily="18" charset="0"/>
              </a:rPr>
              <a:t>Analyzing census data</a:t>
            </a:r>
          </a:p>
          <a:p>
            <a:pPr lvl="1" eaLnBrk="1" hangingPunct="1"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en-US" altLang="en-US" sz="2000" smtClean="0">
                <a:latin typeface="Times New Roman" pitchFamily="18" charset="0"/>
              </a:rPr>
              <a:t>Examining data from print journals or data published on the internet.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Sources of data fall into four categories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distributed by an organization or an individual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 designed experiment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 survey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An observational study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Variables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b="1" smtClean="0">
                <a:latin typeface="Times New Roman" pitchFamily="18" charset="0"/>
              </a:rPr>
              <a:t>Categorical</a:t>
            </a:r>
            <a:r>
              <a:rPr lang="en-US" altLang="en-US" smtClean="0">
                <a:latin typeface="Times New Roman" pitchFamily="18" charset="0"/>
              </a:rPr>
              <a:t> (qualitative) variables have values that can only be placed into categories, such as “yes” and “no.” 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endParaRPr lang="en-US" altLang="en-US" smtClean="0">
              <a:latin typeface="Times New Roman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b="1" smtClean="0">
                <a:latin typeface="Times New Roman" pitchFamily="18" charset="0"/>
              </a:rPr>
              <a:t>Numerical</a:t>
            </a:r>
            <a:r>
              <a:rPr lang="en-US" altLang="en-US" smtClean="0">
                <a:latin typeface="Times New Roman" pitchFamily="18" charset="0"/>
              </a:rPr>
              <a:t> (quantitative) variables have values that represent quantities.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Data</a:t>
            </a:r>
          </a:p>
        </p:txBody>
      </p:sp>
      <p:graphicFrame>
        <p:nvGraphicFramePr>
          <p:cNvPr id="2" name="Diagram 1"/>
          <p:cNvGraphicFramePr/>
          <p:nvPr/>
        </p:nvGraphicFramePr>
        <p:xfrm>
          <a:off x="533400" y="1447800"/>
          <a:ext cx="7315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1066800" y="4267200"/>
            <a:ext cx="2514600" cy="1296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5342" tIns="42672" rIns="85342" bIns="42672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400" b="1">
                <a:solidFill>
                  <a:schemeClr val="folHlink"/>
                </a:solidFill>
              </a:rPr>
              <a:t>Examples: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1400" b="1">
                <a:solidFill>
                  <a:schemeClr val="folHlink"/>
                </a:solidFill>
              </a:rPr>
              <a:t>Marital Status</a:t>
            </a:r>
          </a:p>
          <a:p>
            <a:pPr marL="342900" indent="-342900" eaLnBrk="1" hangingPunct="1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1400" b="1">
                <a:solidFill>
                  <a:schemeClr val="folHlink"/>
                </a:solidFill>
              </a:rPr>
              <a:t>Political Party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1400" b="1">
                <a:solidFill>
                  <a:schemeClr val="folHlink"/>
                </a:solidFill>
              </a:rPr>
              <a:t>Eye Color</a:t>
            </a:r>
          </a:p>
          <a:p>
            <a:pPr marL="342900" indent="-342900" eaLnBrk="1" hangingPunct="1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400" b="1">
                <a:solidFill>
                  <a:srgbClr val="00B283"/>
                </a:solidFill>
              </a:rPr>
              <a:t>      </a:t>
            </a:r>
            <a:r>
              <a:rPr lang="en-US" altLang="en-US" sz="1400" b="1"/>
              <a:t>(Defined categories)</a:t>
            </a:r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3810000" y="5334000"/>
            <a:ext cx="2286000" cy="1084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5342" tIns="42672" rIns="85342" bIns="42672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400" b="1">
                <a:solidFill>
                  <a:schemeClr val="folHlink"/>
                </a:solidFill>
              </a:rPr>
              <a:t>Examples: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1400" b="1">
                <a:solidFill>
                  <a:schemeClr val="folHlink"/>
                </a:solidFill>
              </a:rPr>
              <a:t>Number of Children</a:t>
            </a:r>
          </a:p>
          <a:p>
            <a:pPr marL="342900" indent="-342900" eaLnBrk="1" hangingPunct="1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1400" b="1">
                <a:solidFill>
                  <a:schemeClr val="folHlink"/>
                </a:solidFill>
              </a:rPr>
              <a:t>Defects per hour</a:t>
            </a:r>
          </a:p>
          <a:p>
            <a:pPr marL="342900" indent="-342900" eaLnBrk="1" hangingPunct="1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400" b="1">
                <a:solidFill>
                  <a:srgbClr val="F983C1"/>
                </a:solidFill>
              </a:rPr>
              <a:t>      </a:t>
            </a:r>
            <a:r>
              <a:rPr lang="en-US" altLang="en-US" sz="1400" b="1"/>
              <a:t>(Counted items)</a:t>
            </a:r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auto">
          <a:xfrm>
            <a:off x="6400800" y="5334000"/>
            <a:ext cx="2743200" cy="1084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5342" tIns="42672" rIns="85342" bIns="42672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400" b="1">
                <a:solidFill>
                  <a:schemeClr val="folHlink"/>
                </a:solidFill>
              </a:rPr>
              <a:t>Examples: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1400" b="1">
                <a:solidFill>
                  <a:schemeClr val="folHlink"/>
                </a:solidFill>
              </a:rPr>
              <a:t>Weight</a:t>
            </a:r>
          </a:p>
          <a:p>
            <a:pPr marL="342900" indent="-342900" eaLnBrk="1" hangingPunct="1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1400" b="1">
                <a:solidFill>
                  <a:schemeClr val="folHlink"/>
                </a:solidFill>
              </a:rPr>
              <a:t>Voltage</a:t>
            </a:r>
          </a:p>
          <a:p>
            <a:pPr marL="342900" indent="-342900" eaLnBrk="1" hangingPunct="1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400" b="1">
                <a:solidFill>
                  <a:srgbClr val="F983C1"/>
                </a:solidFill>
              </a:rPr>
              <a:t>    </a:t>
            </a:r>
            <a:r>
              <a:rPr lang="en-US" altLang="en-US" sz="1400" b="1"/>
              <a:t>(Measured characteristics)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Levels of Measurement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077200" cy="1090613"/>
          </a:xfrm>
          <a:noFill/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2400" smtClean="0">
                <a:latin typeface="Times New Roman" pitchFamily="18" charset="0"/>
              </a:rPr>
              <a:t>A</a:t>
            </a:r>
            <a:r>
              <a:rPr lang="en-US" altLang="en-US" sz="2400" b="1" smtClean="0">
                <a:latin typeface="Times New Roman" pitchFamily="18" charset="0"/>
              </a:rPr>
              <a:t> nominal scale</a:t>
            </a:r>
            <a:r>
              <a:rPr lang="en-US" altLang="en-US" sz="2400" smtClean="0">
                <a:latin typeface="Times New Roman" pitchFamily="18" charset="0"/>
              </a:rPr>
              <a:t> classifies data into distinct categories in which no ranking is implied.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371600" y="4956175"/>
            <a:ext cx="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alt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1371600" y="4975225"/>
            <a:ext cx="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alt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371600" y="5145088"/>
            <a:ext cx="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altLang="en-US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1371600" y="5316538"/>
            <a:ext cx="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alt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990600" y="3235325"/>
            <a:ext cx="7315200" cy="2327275"/>
          </a:xfrm>
          <a:prstGeom prst="rect">
            <a:avLst/>
          </a:prstGeom>
          <a:solidFill>
            <a:srgbClr val="FEEEC6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 altLang="en-US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1905000" y="3352800"/>
            <a:ext cx="5937250" cy="606425"/>
          </a:xfrm>
          <a:prstGeom prst="rect">
            <a:avLst/>
          </a:prstGeom>
          <a:solidFill>
            <a:srgbClr val="FEEEC6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>
              <a:tabLst>
                <a:tab pos="3989388" algn="l"/>
              </a:tabLst>
            </a:pPr>
            <a:r>
              <a:rPr lang="en-US" altLang="en-US" sz="1400" b="1" i="1">
                <a:solidFill>
                  <a:srgbClr val="000000"/>
                </a:solidFill>
              </a:rPr>
              <a:t>Categorical Variables                                          Categories</a:t>
            </a:r>
            <a:endParaRPr lang="en-US" altLang="en-US" sz="1400" b="1"/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1865313" y="3838575"/>
            <a:ext cx="1920875" cy="1419225"/>
          </a:xfrm>
          <a:prstGeom prst="rect">
            <a:avLst/>
          </a:prstGeom>
          <a:solidFill>
            <a:srgbClr val="FEEEC6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Personal Computer Ownership </a:t>
            </a:r>
          </a:p>
          <a:p>
            <a:pPr eaLnBrk="1" hangingPunct="1"/>
            <a:endParaRPr lang="en-US" altLang="en-US" sz="120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Type of Stocks Owned</a:t>
            </a:r>
          </a:p>
          <a:p>
            <a:pPr eaLnBrk="1" hangingPunct="1"/>
            <a:endParaRPr lang="en-US" altLang="en-US" sz="120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Internet Provider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5791200" y="3886200"/>
            <a:ext cx="889000" cy="260350"/>
          </a:xfrm>
          <a:prstGeom prst="rect">
            <a:avLst/>
          </a:prstGeom>
          <a:solidFill>
            <a:srgbClr val="FEEEC6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1" hangingPunct="1"/>
            <a:r>
              <a:rPr lang="en-US" altLang="en-US" sz="1200">
                <a:solidFill>
                  <a:srgbClr val="000000"/>
                </a:solidFill>
              </a:rPr>
              <a:t>Yes / No </a:t>
            </a:r>
            <a:endParaRPr lang="en-US" altLang="en-US" sz="1200"/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5791200" y="4800600"/>
            <a:ext cx="2286000" cy="222250"/>
          </a:xfrm>
          <a:prstGeom prst="rect">
            <a:avLst/>
          </a:prstGeom>
          <a:solidFill>
            <a:srgbClr val="FEEEC6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Microsoft Network / AOL/ Other</a:t>
            </a:r>
            <a:endParaRPr lang="en-US" altLang="en-US" sz="1200"/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5791200" y="4343400"/>
            <a:ext cx="1711325" cy="312738"/>
          </a:xfrm>
          <a:prstGeom prst="rect">
            <a:avLst/>
          </a:prstGeom>
          <a:solidFill>
            <a:srgbClr val="FEEEC6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>
              <a:tabLst>
                <a:tab pos="554038" algn="l"/>
                <a:tab pos="1039813" algn="l"/>
              </a:tabLst>
            </a:pPr>
            <a:r>
              <a:rPr lang="en-US" altLang="en-US" sz="1200">
                <a:solidFill>
                  <a:srgbClr val="000000"/>
                </a:solidFill>
              </a:rPr>
              <a:t>Growth	Value	Other</a:t>
            </a:r>
            <a:endParaRPr lang="en-US" altLang="en-US" sz="1200"/>
          </a:p>
        </p:txBody>
      </p:sp>
      <p:sp>
        <p:nvSpPr>
          <p:cNvPr id="22542" name="Text Box 15"/>
          <p:cNvSpPr txBox="1">
            <a:spLocks noChangeArrowheads="1"/>
          </p:cNvSpPr>
          <p:nvPr/>
        </p:nvSpPr>
        <p:spPr bwMode="auto">
          <a:xfrm>
            <a:off x="6515100" y="5029200"/>
            <a:ext cx="111125" cy="16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 altLang="en-US"/>
          </a:p>
        </p:txBody>
      </p:sp>
      <p:sp>
        <p:nvSpPr>
          <p:cNvPr id="22543" name="Text Box 16"/>
          <p:cNvSpPr txBox="1">
            <a:spLocks noChangeArrowheads="1"/>
          </p:cNvSpPr>
          <p:nvPr/>
        </p:nvSpPr>
        <p:spPr bwMode="auto">
          <a:xfrm>
            <a:off x="7096125" y="4554538"/>
            <a:ext cx="111125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 altLang="en-US"/>
          </a:p>
        </p:txBody>
      </p:sp>
      <p:sp>
        <p:nvSpPr>
          <p:cNvPr id="22544" name="Line 18"/>
          <p:cNvSpPr>
            <a:spLocks noChangeShapeType="1"/>
          </p:cNvSpPr>
          <p:nvPr/>
        </p:nvSpPr>
        <p:spPr bwMode="auto">
          <a:xfrm>
            <a:off x="1905000" y="3657600"/>
            <a:ext cx="5716588" cy="0"/>
          </a:xfrm>
          <a:prstGeom prst="line">
            <a:avLst/>
          </a:prstGeom>
          <a:noFill/>
          <a:ln w="24130">
            <a:solidFill>
              <a:srgbClr val="F4846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5" name="Rectangle 19"/>
          <p:cNvSpPr>
            <a:spLocks noChangeArrowheads="1"/>
          </p:cNvSpPr>
          <p:nvPr/>
        </p:nvSpPr>
        <p:spPr bwMode="auto">
          <a:xfrm>
            <a:off x="0" y="3003550"/>
            <a:ext cx="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altLang="en-US"/>
          </a:p>
        </p:txBody>
      </p:sp>
      <p:sp>
        <p:nvSpPr>
          <p:cNvPr id="22546" name="Rectangle 20"/>
          <p:cNvSpPr>
            <a:spLocks noChangeArrowheads="1"/>
          </p:cNvSpPr>
          <p:nvPr/>
        </p:nvSpPr>
        <p:spPr bwMode="auto">
          <a:xfrm>
            <a:off x="0" y="3013075"/>
            <a:ext cx="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altLang="en-US"/>
          </a:p>
        </p:txBody>
      </p:sp>
      <p:sp>
        <p:nvSpPr>
          <p:cNvPr id="22547" name="Rectangle 21"/>
          <p:cNvSpPr>
            <a:spLocks noChangeArrowheads="1"/>
          </p:cNvSpPr>
          <p:nvPr/>
        </p:nvSpPr>
        <p:spPr bwMode="auto">
          <a:xfrm>
            <a:off x="0" y="3098800"/>
            <a:ext cx="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altLang="en-US"/>
          </a:p>
        </p:txBody>
      </p:sp>
      <p:sp>
        <p:nvSpPr>
          <p:cNvPr id="22548" name="Rectangle 22"/>
          <p:cNvSpPr>
            <a:spLocks noChangeArrowheads="1"/>
          </p:cNvSpPr>
          <p:nvPr/>
        </p:nvSpPr>
        <p:spPr bwMode="auto">
          <a:xfrm>
            <a:off x="0" y="3184525"/>
            <a:ext cx="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altLang="en-US"/>
          </a:p>
        </p:txBody>
      </p:sp>
      <p:sp>
        <p:nvSpPr>
          <p:cNvPr id="22549" name="Line 23"/>
          <p:cNvSpPr>
            <a:spLocks noChangeShapeType="1"/>
          </p:cNvSpPr>
          <p:nvPr/>
        </p:nvSpPr>
        <p:spPr bwMode="auto">
          <a:xfrm>
            <a:off x="3581400" y="4038600"/>
            <a:ext cx="1752600" cy="0"/>
          </a:xfrm>
          <a:prstGeom prst="line">
            <a:avLst/>
          </a:prstGeom>
          <a:noFill/>
          <a:ln w="24130">
            <a:solidFill>
              <a:srgbClr val="C66657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0" name="Line 24"/>
          <p:cNvSpPr>
            <a:spLocks noChangeShapeType="1"/>
          </p:cNvSpPr>
          <p:nvPr/>
        </p:nvSpPr>
        <p:spPr bwMode="auto">
          <a:xfrm>
            <a:off x="3581400" y="4495800"/>
            <a:ext cx="1752600" cy="0"/>
          </a:xfrm>
          <a:prstGeom prst="line">
            <a:avLst/>
          </a:prstGeom>
          <a:noFill/>
          <a:ln w="24130">
            <a:solidFill>
              <a:srgbClr val="C66657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1" name="Line 25"/>
          <p:cNvSpPr>
            <a:spLocks noChangeShapeType="1"/>
          </p:cNvSpPr>
          <p:nvPr/>
        </p:nvSpPr>
        <p:spPr bwMode="auto">
          <a:xfrm>
            <a:off x="3581400" y="4876800"/>
            <a:ext cx="1752600" cy="0"/>
          </a:xfrm>
          <a:prstGeom prst="line">
            <a:avLst/>
          </a:prstGeom>
          <a:noFill/>
          <a:ln w="24130">
            <a:solidFill>
              <a:srgbClr val="C66657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Levels of Measurement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828800"/>
            <a:ext cx="7375525" cy="1090613"/>
          </a:xfrm>
          <a:noFill/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2400" smtClean="0">
                <a:latin typeface="Times New Roman" pitchFamily="18" charset="0"/>
              </a:rPr>
              <a:t>An </a:t>
            </a:r>
            <a:r>
              <a:rPr lang="en-US" altLang="en-US" sz="2400" b="1" smtClean="0">
                <a:latin typeface="Times New Roman" pitchFamily="18" charset="0"/>
              </a:rPr>
              <a:t>ordinal scale </a:t>
            </a:r>
            <a:r>
              <a:rPr lang="en-US" altLang="en-US" sz="2400" smtClean="0">
                <a:latin typeface="Times New Roman" pitchFamily="18" charset="0"/>
              </a:rPr>
              <a:t>classifies data into distinct categories in which ranking is implied</a:t>
            </a:r>
            <a:r>
              <a:rPr lang="en-US" altLang="en-US" sz="2400" smtClean="0"/>
              <a:t> 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2740025"/>
            <a:ext cx="51435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en-US" altLang="en-US"/>
          </a:p>
        </p:txBody>
      </p:sp>
      <p:pic>
        <p:nvPicPr>
          <p:cNvPr id="23557" name="Picture 5" descr="_Pic8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000" y="4151313"/>
            <a:ext cx="560388" cy="125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1066800" y="3048000"/>
            <a:ext cx="7315200" cy="3276600"/>
          </a:xfrm>
          <a:prstGeom prst="rect">
            <a:avLst/>
          </a:prstGeom>
          <a:solidFill>
            <a:srgbClr val="FEEEC6"/>
          </a:solidFill>
          <a:ln w="9525">
            <a:noFill/>
            <a:miter lim="800000"/>
            <a:headEnd/>
            <a:tailEnd/>
          </a:ln>
        </p:spPr>
        <p:txBody>
          <a:bodyPr lIns="36576" tIns="0" rIns="36576" bIns="0"/>
          <a:lstStyle/>
          <a:p>
            <a:pPr eaLnBrk="1" hangingPunct="1"/>
            <a:endParaRPr lang="en-US" altLang="en-US" sz="1800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1371600" y="3581400"/>
            <a:ext cx="6788150" cy="0"/>
          </a:xfrm>
          <a:prstGeom prst="line">
            <a:avLst/>
          </a:prstGeom>
          <a:noFill/>
          <a:ln w="24130">
            <a:solidFill>
              <a:srgbClr val="ED1B2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1447800" y="3124200"/>
            <a:ext cx="65532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altLang="en-US" sz="1600" b="1" i="1">
                <a:solidFill>
                  <a:srgbClr val="000000"/>
                </a:solidFill>
                <a:cs typeface="Arial" charset="0"/>
              </a:rPr>
              <a:t>Categorical Variable            		Ordered Categories</a:t>
            </a:r>
            <a:endParaRPr lang="en-US" altLang="en-US" sz="1600" b="1">
              <a:solidFill>
                <a:schemeClr val="tx2"/>
              </a:solidFill>
            </a:endParaRPr>
          </a:p>
          <a:p>
            <a:endParaRPr lang="en-US" altLang="en-US" sz="1600" b="1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200400" y="4003675"/>
            <a:ext cx="619125" cy="1420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1341438" y="4003675"/>
            <a:ext cx="6919912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1341438" y="5424488"/>
            <a:ext cx="6919912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1341438" y="4003675"/>
            <a:ext cx="0" cy="1420813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8261350" y="4003675"/>
            <a:ext cx="0" cy="1420813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48494" name="Group 14"/>
          <p:cNvGraphicFramePr>
            <a:graphicFrameLocks noGrp="1"/>
          </p:cNvGraphicFramePr>
          <p:nvPr>
            <p:ph sz="half" idx="2"/>
          </p:nvPr>
        </p:nvGraphicFramePr>
        <p:xfrm>
          <a:off x="1295400" y="3733800"/>
          <a:ext cx="6934200" cy="2711634"/>
        </p:xfrm>
        <a:graphic>
          <a:graphicData uri="http://schemas.openxmlformats.org/drawingml/2006/table">
            <a:tbl>
              <a:tblPr/>
              <a:tblGrid>
                <a:gridCol w="3467100">
                  <a:extLst>
                    <a:ext uri="{9D8B030D-6E8A-4147-A177-3AD203B41FA5}"/>
                  </a:extLst>
                </a:gridCol>
                <a:gridCol w="3467100">
                  <a:extLst>
                    <a:ext uri="{9D8B030D-6E8A-4147-A177-3AD203B41FA5}"/>
                  </a:extLst>
                </a:gridCol>
              </a:tblGrid>
              <a:tr h="579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Student class designation</a:t>
                      </a:r>
                    </a:p>
                  </a:txBody>
                  <a:tcPr marT="45703" marB="45703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Freshman, Sophomore, Junior, Senior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8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Product satisfaction</a:t>
                      </a:r>
                    </a:p>
                  </a:txBody>
                  <a:tcPr marT="45703" marB="4570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Satisfied, Neutral, Unsatisfied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579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Faculty rank</a:t>
                      </a:r>
                    </a:p>
                  </a:txBody>
                  <a:tcPr marT="45703" marB="4570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Professor, Associate Professor, Assistant Professor, Instructor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579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Standard &amp; Poor’s bond ratings</a:t>
                      </a:r>
                    </a:p>
                  </a:txBody>
                  <a:tcPr marT="45703" marB="4570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AAA, AA, A, BBB, BB, B, CCC, CC, C, DDD, DD, D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8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Student Grades</a:t>
                      </a:r>
                    </a:p>
                  </a:txBody>
                  <a:tcPr marT="45703" marB="4570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A, B, C, D, F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Levels of Measurement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077200" cy="3776663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2400" smtClean="0">
                <a:latin typeface="Times New Roman" pitchFamily="18" charset="0"/>
              </a:rPr>
              <a:t>An </a:t>
            </a:r>
            <a:r>
              <a:rPr lang="en-US" altLang="en-US" sz="2400" b="1" smtClean="0">
                <a:latin typeface="Times New Roman" pitchFamily="18" charset="0"/>
              </a:rPr>
              <a:t>interval scale</a:t>
            </a:r>
            <a:r>
              <a:rPr lang="en-US" altLang="en-US" sz="2400" smtClean="0">
                <a:latin typeface="Times New Roman" pitchFamily="18" charset="0"/>
              </a:rPr>
              <a:t> is an ordered scale in which the difference between measurements is a meaningful quantity but the measurements do not have a true zero point.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endParaRPr lang="en-US" altLang="en-US" sz="24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2400" smtClean="0">
                <a:latin typeface="Times New Roman" pitchFamily="18" charset="0"/>
              </a:rPr>
              <a:t>A </a:t>
            </a:r>
            <a:r>
              <a:rPr lang="en-US" altLang="en-US" sz="2400" b="1" smtClean="0">
                <a:latin typeface="Times New Roman" pitchFamily="18" charset="0"/>
              </a:rPr>
              <a:t>ratio scale </a:t>
            </a:r>
            <a:r>
              <a:rPr lang="en-US" altLang="en-US" sz="2400" smtClean="0">
                <a:latin typeface="Times New Roman" pitchFamily="18" charset="0"/>
              </a:rPr>
              <a:t>is an ordered scale in which the difference between the measurements is a meaningful quantity and the measurements have a true zero point.</a:t>
            </a:r>
            <a:r>
              <a:rPr lang="en-US" alt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Interval and Ratio Scales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24161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11014" tIns="723672" rIns="6027426" bIns="434838" anchor="ctr">
            <a:spAutoFit/>
          </a:bodyPr>
          <a:lstStyle/>
          <a:p>
            <a:pPr algn="ctr" eaLnBrk="1" hangingPunct="1"/>
            <a:endParaRPr lang="en-US" altLang="en-US"/>
          </a:p>
        </p:txBody>
      </p:sp>
      <p:pic>
        <p:nvPicPr>
          <p:cNvPr id="25604" name="Picture 4" descr="_Pic9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81200"/>
            <a:ext cx="7848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97" y="2948780"/>
            <a:ext cx="4387103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Reference Book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 </a:t>
            </a:r>
            <a:endParaRPr lang="en-US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47800"/>
            <a:ext cx="3943350" cy="5410199"/>
          </a:xfrm>
        </p:spPr>
      </p:pic>
    </p:spTree>
    <p:extLst>
      <p:ext uri="{BB962C8B-B14F-4D97-AF65-F5344CB8AC3E}">
        <p14:creationId xmlns:p14="http://schemas.microsoft.com/office/powerpoint/2010/main" val="36613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Summary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2362200"/>
            <a:ext cx="7010400" cy="3810000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en-US" altLang="en-US" sz="2400" smtClean="0">
                <a:latin typeface="Times New Roman" pitchFamily="18" charset="0"/>
              </a:rPr>
              <a:t>Reviewed why a manager needs to know statistics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en-US" altLang="en-US" sz="2400" smtClean="0">
                <a:latin typeface="Times New Roman" pitchFamily="18" charset="0"/>
              </a:rPr>
              <a:t>Introduced key definitions: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en-US" altLang="en-US" sz="1600" smtClean="0">
                <a:latin typeface="Times New Roman" pitchFamily="18" charset="0"/>
              </a:rPr>
              <a:t>Population vs. Sample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en-US" altLang="en-US" sz="1600" smtClean="0">
                <a:latin typeface="Times New Roman" pitchFamily="18" charset="0"/>
              </a:rPr>
              <a:t>Primary vs. Secondary data types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en-US" altLang="en-US" sz="1600" smtClean="0">
                <a:latin typeface="Times New Roman" pitchFamily="18" charset="0"/>
              </a:rPr>
              <a:t>Categorical vs. Numerical data</a:t>
            </a:r>
            <a:endParaRPr lang="en-US" altLang="en-US" sz="1400" smtClean="0">
              <a:solidFill>
                <a:schemeClr val="hlink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en-US" altLang="en-US" sz="2400" smtClean="0">
                <a:latin typeface="Times New Roman" pitchFamily="18" charset="0"/>
              </a:rPr>
              <a:t>Examined descriptive vs. inferential statistics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en-US" altLang="en-US" sz="2400" smtClean="0">
                <a:latin typeface="Times New Roman" pitchFamily="18" charset="0"/>
              </a:rPr>
              <a:t>Reviewed data types and measurement levels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981200" y="1752600"/>
            <a:ext cx="6553200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en-US">
                <a:solidFill>
                  <a:schemeClr val="tx2"/>
                </a:solidFill>
                <a:latin typeface="Times New Roman" pitchFamily="18" charset="0"/>
              </a:rPr>
              <a:t>In this chapter, we have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0"/>
            <a:ext cx="4558553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MT206 –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Probability &amp; Statistics </a:t>
            </a:r>
            <a:b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</a:b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(4 Credit Hours)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879176"/>
              </p:ext>
            </p:extLst>
          </p:nvPr>
        </p:nvGraphicFramePr>
        <p:xfrm>
          <a:off x="0" y="1447800"/>
          <a:ext cx="9144000" cy="5139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562"/>
                <a:gridCol w="7846438"/>
              </a:tblGrid>
              <a:tr h="71834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Week</a:t>
                      </a:r>
                      <a:endParaRPr lang="en-US" sz="2400" b="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Topics</a:t>
                      </a:r>
                      <a:endParaRPr lang="en-US" sz="2400" b="0" dirty="0"/>
                    </a:p>
                  </a:txBody>
                  <a:tcPr marL="68580" marR="68580"/>
                </a:tc>
              </a:tr>
              <a:tr h="7183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</a:t>
                      </a:r>
                      <a:endParaRPr lang="en-US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Intro. To Statistics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, Measures of Central Tendency &amp; Dispersion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/>
                </a:tc>
              </a:tr>
              <a:tr h="103761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02</a:t>
                      </a:r>
                      <a:endParaRPr lang="en-US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Bar Chart,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Histogram, Stem-Leaf Plot, Box Plot, Dot Plot, Frequency Curves, 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Ogive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Skewness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&amp; Kurtosis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/>
                </a:tc>
              </a:tr>
              <a:tr h="7183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03</a:t>
                      </a:r>
                      <a:endParaRPr lang="en-US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Introduction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to Probability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Sample Space, Tree Diagram,  Event, Set Theory, Venn Diagram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/>
                </a:tc>
              </a:tr>
              <a:tr h="399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04</a:t>
                      </a:r>
                      <a:endParaRPr lang="en-US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Counting techniques,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Kinds of Events, Additive rules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/>
                </a:tc>
              </a:tr>
              <a:tr h="7183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Conditional Probability,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Independence, Multiplicative rules, Bayes’ Theorem.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/>
                </a:tc>
              </a:tr>
              <a:tr h="399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r>
                        <a:rPr lang="en-US" sz="2400" b="1" baseline="30000" dirty="0" smtClean="0">
                          <a:solidFill>
                            <a:srgbClr val="002060"/>
                          </a:solidFill>
                        </a:rPr>
                        <a:t>st</a:t>
                      </a:r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 Mid-Term Examination</a:t>
                      </a:r>
                      <a:r>
                        <a:rPr lang="en-US" sz="24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335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Course Outline: </a:t>
            </a:r>
            <a:endParaRPr lang="en-US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04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0"/>
            <a:ext cx="54102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MT206 –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Probability &amp; Statistics </a:t>
            </a:r>
            <a:b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</a:b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(4 Credit Hours)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503116"/>
              </p:ext>
            </p:extLst>
          </p:nvPr>
        </p:nvGraphicFramePr>
        <p:xfrm>
          <a:off x="0" y="1463040"/>
          <a:ext cx="91440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448"/>
                <a:gridCol w="83265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Week</a:t>
                      </a:r>
                      <a:endParaRPr lang="en-US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Topics </a:t>
                      </a:r>
                      <a:endParaRPr lang="en-US" sz="2400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07</a:t>
                      </a:r>
                      <a:endParaRPr lang="en-US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Random Variables &amp; Probability Distributions: </a:t>
                      </a:r>
                      <a:r>
                        <a:rPr lang="en-US" sz="2400" dirty="0" smtClean="0"/>
                        <a:t>PMF, PDF, CDF, Joint &amp; Marginal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Probability Distributions,</a:t>
                      </a:r>
                      <a:r>
                        <a:rPr lang="en-US" sz="2400" baseline="0" dirty="0" smtClean="0"/>
                        <a:t> Mathematical Expectation </a:t>
                      </a:r>
                      <a:endParaRPr lang="en-US" sz="2400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08</a:t>
                      </a:r>
                      <a:endParaRPr lang="en-US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Discrete Distributions: </a:t>
                      </a:r>
                      <a:r>
                        <a:rPr lang="en-US" sz="2400" dirty="0" smtClean="0"/>
                        <a:t>Binomial &amp;</a:t>
                      </a:r>
                      <a:r>
                        <a:rPr lang="en-US" sz="2400" baseline="0" dirty="0" smtClean="0"/>
                        <a:t> Multinomial, Poisson, Geometric, </a:t>
                      </a:r>
                      <a:r>
                        <a:rPr lang="en-US" sz="2400" baseline="0" dirty="0" err="1" smtClean="0"/>
                        <a:t>Hypergeometric</a:t>
                      </a:r>
                      <a:r>
                        <a:rPr lang="en-US" sz="2400" baseline="0" dirty="0" smtClean="0"/>
                        <a:t>, and Discrete uniform. </a:t>
                      </a:r>
                      <a:endParaRPr lang="en-US" sz="2400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09</a:t>
                      </a:r>
                      <a:endParaRPr lang="en-US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Continuous Distributions: </a:t>
                      </a:r>
                      <a:r>
                        <a:rPr lang="en-US" sz="2400" dirty="0" smtClean="0"/>
                        <a:t>Normal, Exponential, Uniform,</a:t>
                      </a:r>
                      <a:r>
                        <a:rPr lang="en-US" sz="2400" baseline="0" dirty="0" smtClean="0"/>
                        <a:t> Chi-Square</a:t>
                      </a:r>
                      <a:endParaRPr lang="en-US" sz="2400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Testing of Hypothesis: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aseline="0" dirty="0" smtClean="0"/>
                        <a:t>z-test, t-test</a:t>
                      </a:r>
                      <a:endParaRPr lang="en-US" sz="2400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                                     Goodness of Fit Test, Chi-Square test</a:t>
                      </a:r>
                      <a:r>
                        <a:rPr lang="en-US" sz="2400" baseline="0" dirty="0" smtClean="0"/>
                        <a:t> of Independence </a:t>
                      </a:r>
                      <a:endParaRPr lang="en-US" sz="2400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r>
                        <a:rPr lang="en-US" sz="2400" b="1" baseline="30000" dirty="0" smtClean="0">
                          <a:solidFill>
                            <a:srgbClr val="002060"/>
                          </a:solidFill>
                        </a:rPr>
                        <a:t>nd</a:t>
                      </a:r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 Mid-Term Examination 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0"/>
            <a:ext cx="358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Course Outline (Contd.)  </a:t>
            </a:r>
            <a:endParaRPr lang="en-US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31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1" y="0"/>
            <a:ext cx="5562600" cy="1371599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MT206 – </a:t>
            </a:r>
            <a:r>
              <a:rPr lang="en-US" sz="24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Probability &amp; Statistics </a:t>
            </a:r>
            <a:br>
              <a:rPr lang="en-US" sz="24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</a:br>
            <a:r>
              <a:rPr lang="en-US" sz="20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(4 Credit Hours)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i="1" dirty="0" smtClean="0">
                <a:solidFill>
                  <a:srgbClr val="FF0000"/>
                </a:solidFill>
              </a:rPr>
              <a:t>Note: </a:t>
            </a:r>
            <a:r>
              <a:rPr lang="en-US" i="1" dirty="0" smtClean="0"/>
              <a:t>The above course outline &amp; schedule is tentative. </a:t>
            </a:r>
            <a:endParaRPr lang="en-US" i="1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8978068"/>
              </p:ext>
            </p:extLst>
          </p:nvPr>
        </p:nvGraphicFramePr>
        <p:xfrm>
          <a:off x="0" y="1825625"/>
          <a:ext cx="9144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446"/>
                <a:gridCol w="83265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Week</a:t>
                      </a:r>
                      <a:endParaRPr lang="en-US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Topics </a:t>
                      </a:r>
                      <a:endParaRPr lang="en-US" sz="2400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Correlation</a:t>
                      </a:r>
                      <a:r>
                        <a:rPr lang="en-US" sz="2400" baseline="0" dirty="0" smtClean="0"/>
                        <a:t> &amp; Regression </a:t>
                      </a:r>
                      <a:endParaRPr lang="en-US" sz="2400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Non-Linear Regression:</a:t>
                      </a:r>
                      <a:r>
                        <a:rPr lang="en-US" sz="2400" baseline="0" dirty="0" smtClean="0"/>
                        <a:t> Polynomial regression</a:t>
                      </a:r>
                      <a:endParaRPr lang="en-US" sz="2400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ANOVA </a:t>
                      </a:r>
                      <a:endParaRPr lang="en-US" sz="2400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Final Examination 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327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Course Outline (Contd.)  </a:t>
            </a:r>
            <a:endParaRPr lang="en-US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72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Marks Distribution </a:t>
            </a:r>
            <a:endParaRPr lang="en-US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872421"/>
              </p:ext>
            </p:extLst>
          </p:nvPr>
        </p:nvGraphicFramePr>
        <p:xfrm>
          <a:off x="1980080" y="2080653"/>
          <a:ext cx="5483039" cy="341706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126191"/>
                <a:gridCol w="2529168"/>
                <a:gridCol w="1827680"/>
              </a:tblGrid>
              <a:tr h="398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S. No. 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479" marR="204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Particulars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479" marR="204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% Marks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479" marR="20479" marT="0" marB="0" anchor="ctr"/>
                </a:tc>
              </a:tr>
              <a:tr h="398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01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479" marR="204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</a:rPr>
                        <a:t> Assignments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479" marR="204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10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479" marR="20479" marT="0" marB="0" anchor="ctr"/>
                </a:tc>
              </a:tr>
              <a:tr h="398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02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479" marR="204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</a:rPr>
                        <a:t>Quizzes </a:t>
                      </a:r>
                      <a:endParaRPr lang="en-US" sz="2000" i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479" marR="204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10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479" marR="20479" marT="0" marB="0" anchor="ctr"/>
                </a:tc>
              </a:tr>
              <a:tr h="398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03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479" marR="204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</a:rPr>
                        <a:t>1</a:t>
                      </a:r>
                      <a:r>
                        <a:rPr lang="en-US" sz="3000" baseline="30000" dirty="0" smtClean="0">
                          <a:effectLst/>
                        </a:rPr>
                        <a:t>st</a:t>
                      </a:r>
                      <a:r>
                        <a:rPr lang="en-US" sz="3000" dirty="0" smtClean="0">
                          <a:effectLst/>
                        </a:rPr>
                        <a:t>  </a:t>
                      </a:r>
                      <a:r>
                        <a:rPr lang="en-US" sz="3000" dirty="0">
                          <a:effectLst/>
                        </a:rPr>
                        <a:t>Mid </a:t>
                      </a:r>
                      <a:r>
                        <a:rPr lang="en-US" sz="3000" dirty="0" smtClean="0">
                          <a:effectLst/>
                        </a:rPr>
                        <a:t>Term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479" marR="204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15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479" marR="20479" marT="0" marB="0" anchor="ctr"/>
                </a:tc>
              </a:tr>
              <a:tr h="398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04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479" marR="204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</a:rPr>
                        <a:t>2</a:t>
                      </a:r>
                      <a:r>
                        <a:rPr lang="en-US" sz="3000" baseline="30000" dirty="0" smtClean="0">
                          <a:effectLst/>
                        </a:rPr>
                        <a:t>nd</a:t>
                      </a:r>
                      <a:r>
                        <a:rPr lang="en-US" sz="3000" dirty="0" smtClean="0">
                          <a:effectLst/>
                        </a:rPr>
                        <a:t> Mid Term 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479" marR="204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15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479" marR="20479" marT="0" marB="0" anchor="ctr"/>
                </a:tc>
              </a:tr>
              <a:tr h="398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05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479" marR="204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</a:rPr>
                        <a:t>Final </a:t>
                      </a:r>
                      <a:r>
                        <a:rPr lang="en-US" sz="3000" dirty="0">
                          <a:effectLst/>
                        </a:rPr>
                        <a:t>Exam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479" marR="204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</a:rPr>
                        <a:t>50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479" marR="20479" marT="0" marB="0" anchor="ctr"/>
                </a:tc>
              </a:tr>
              <a:tr h="398371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</a:rPr>
                        <a:t>Total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479" marR="20479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100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479" marR="20479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26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02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Important Instructions </a:t>
            </a:r>
            <a:endParaRPr lang="en-US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668" y="1600200"/>
            <a:ext cx="8320367" cy="4935072"/>
          </a:xfrm>
        </p:spPr>
        <p:txBody>
          <a:bodyPr>
            <a:normAutofit fontScale="85000" lnSpcReduction="20000"/>
          </a:bodyPr>
          <a:lstStyle/>
          <a:p>
            <a:pPr lvl="0" algn="just"/>
            <a:r>
              <a:rPr lang="en-US" sz="2400" dirty="0"/>
              <a:t>Be in </a:t>
            </a:r>
            <a:r>
              <a:rPr lang="en-US" sz="2400" dirty="0" smtClean="0"/>
              <a:t>the classroom </a:t>
            </a:r>
            <a:r>
              <a:rPr lang="en-US" sz="2400" dirty="0"/>
              <a:t>on time. </a:t>
            </a:r>
            <a:endParaRPr lang="en-US" sz="2400" dirty="0" smtClean="0"/>
          </a:p>
          <a:p>
            <a:pPr lvl="0" algn="just"/>
            <a:endParaRPr lang="en-US" sz="2400" dirty="0" smtClean="0"/>
          </a:p>
          <a:p>
            <a:pPr lvl="0" algn="just"/>
            <a:r>
              <a:rPr lang="en-US" sz="2400" dirty="0" smtClean="0"/>
              <a:t>All </a:t>
            </a:r>
            <a:r>
              <a:rPr lang="en-US" sz="2400" dirty="0"/>
              <a:t>students are required to maintain 80% of attendance. In case students fail to maintain 80% of attendance, they become ineligible to take the final </a:t>
            </a:r>
            <a:r>
              <a:rPr lang="en-US" sz="2400" dirty="0" smtClean="0"/>
              <a:t>exam. </a:t>
            </a:r>
          </a:p>
          <a:p>
            <a:pPr lvl="0" algn="just"/>
            <a:endParaRPr lang="en-US" sz="2400" dirty="0" smtClean="0"/>
          </a:p>
          <a:p>
            <a:pPr lvl="0" algn="just"/>
            <a:r>
              <a:rPr lang="en-US" sz="2400" b="1" dirty="0" smtClean="0"/>
              <a:t>Turn </a:t>
            </a:r>
            <a:r>
              <a:rPr lang="en-US" sz="2400" b="1" dirty="0"/>
              <a:t>off your cell phones or any other electronic devices before entering the class</a:t>
            </a:r>
            <a:r>
              <a:rPr lang="en-US" sz="2400" b="1" dirty="0" smtClean="0"/>
              <a:t>.</a:t>
            </a:r>
          </a:p>
          <a:p>
            <a:pPr marL="0" lvl="0" indent="0" algn="just">
              <a:buNone/>
            </a:pPr>
            <a:endParaRPr lang="en-US" sz="2400" b="1" dirty="0" smtClean="0"/>
          </a:p>
          <a:p>
            <a:pPr lvl="0" algn="just"/>
            <a:r>
              <a:rPr lang="en-US" sz="2400" dirty="0" smtClean="0"/>
              <a:t>Maintain </a:t>
            </a:r>
            <a:r>
              <a:rPr lang="en-US" sz="2400" dirty="0"/>
              <a:t>the decorum of the class room all the time</a:t>
            </a:r>
            <a:r>
              <a:rPr lang="en-US" sz="2400" dirty="0" smtClean="0"/>
              <a:t>.</a:t>
            </a:r>
          </a:p>
          <a:p>
            <a:pPr lvl="0" algn="just"/>
            <a:endParaRPr lang="en-US" sz="2400" dirty="0"/>
          </a:p>
          <a:p>
            <a:pPr lvl="0" algn="just"/>
            <a:r>
              <a:rPr lang="en-US" sz="2400" dirty="0" smtClean="0"/>
              <a:t>Avoid  conversation with your classmates while the lecture is in progress.</a:t>
            </a:r>
          </a:p>
          <a:p>
            <a:pPr lvl="0" algn="just"/>
            <a:endParaRPr lang="en-US" sz="2400" dirty="0" smtClean="0"/>
          </a:p>
          <a:p>
            <a:pPr lvl="0" algn="just"/>
            <a:r>
              <a:rPr lang="en-US" sz="2400" dirty="0" smtClean="0"/>
              <a:t>Submit </a:t>
            </a:r>
            <a:r>
              <a:rPr lang="en-US" sz="2400" dirty="0"/>
              <a:t>your assignments on </a:t>
            </a:r>
            <a:r>
              <a:rPr lang="en-US" sz="2400" dirty="0" smtClean="0"/>
              <a:t>time otherwise marks will be deducted after deadline.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3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6868"/>
            <a:ext cx="7886700" cy="935598"/>
          </a:xfrm>
        </p:spPr>
        <p:txBody>
          <a:bodyPr>
            <a:normAutofit/>
          </a:bodyPr>
          <a:lstStyle/>
          <a:p>
            <a:pPr algn="ctr"/>
            <a:r>
              <a:rPr lang="en-US" sz="26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Important Instructions </a:t>
            </a:r>
            <a:br>
              <a:rPr lang="en-US" sz="26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sz="26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(Contd.) 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213" y="1752599"/>
            <a:ext cx="5440807" cy="4715435"/>
          </a:xfrm>
        </p:spPr>
        <p:txBody>
          <a:bodyPr>
            <a:normAutofit fontScale="85000" lnSpcReduction="20000"/>
          </a:bodyPr>
          <a:lstStyle/>
          <a:p>
            <a:pPr lvl="0" algn="just"/>
            <a:r>
              <a:rPr lang="en-US" dirty="0"/>
              <a:t>Assignment should include a </a:t>
            </a:r>
            <a:r>
              <a:rPr lang="en-US" dirty="0">
                <a:solidFill>
                  <a:srgbClr val="FF0000"/>
                </a:solidFill>
              </a:rPr>
              <a:t>title page </a:t>
            </a:r>
            <a:r>
              <a:rPr lang="en-US" dirty="0"/>
              <a:t>consisting of your complete 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Roll No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Subject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Name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date</a:t>
            </a:r>
            <a:r>
              <a:rPr lang="en-US" dirty="0"/>
              <a:t> etc. </a:t>
            </a:r>
          </a:p>
          <a:p>
            <a:pPr lvl="0" algn="just"/>
            <a:r>
              <a:rPr lang="en-US" dirty="0"/>
              <a:t>Assignment should be submitted in the </a:t>
            </a:r>
            <a:r>
              <a:rPr lang="en-US" dirty="0">
                <a:solidFill>
                  <a:srgbClr val="FF0000"/>
                </a:solidFill>
              </a:rPr>
              <a:t>Holes clip punch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folder </a:t>
            </a:r>
            <a:r>
              <a:rPr lang="en-US" dirty="0"/>
              <a:t>(snap attached). </a:t>
            </a:r>
          </a:p>
          <a:p>
            <a:pPr lvl="0" algn="just"/>
            <a:r>
              <a:rPr lang="en-US" dirty="0" smtClean="0">
                <a:solidFill>
                  <a:srgbClr val="FF0000"/>
                </a:solidFill>
              </a:rPr>
              <a:t>Incomplete assignments </a:t>
            </a:r>
            <a:r>
              <a:rPr lang="en-US" dirty="0" smtClean="0"/>
              <a:t>lead </a:t>
            </a:r>
            <a:r>
              <a:rPr lang="en-US" dirty="0"/>
              <a:t>to reduction in marks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smtClean="0"/>
              <a:t>Avoid </a:t>
            </a:r>
            <a:r>
              <a:rPr lang="en-US" dirty="0" smtClean="0">
                <a:solidFill>
                  <a:srgbClr val="FF0000"/>
                </a:solidFill>
              </a:rPr>
              <a:t>plagiarism</a:t>
            </a:r>
            <a:r>
              <a:rPr lang="en-US" dirty="0" smtClean="0"/>
              <a:t>. </a:t>
            </a:r>
          </a:p>
          <a:p>
            <a:pPr lvl="0" algn="just"/>
            <a:r>
              <a:rPr lang="en-US" dirty="0" smtClean="0"/>
              <a:t>For Quizzes bring your own </a:t>
            </a:r>
            <a:r>
              <a:rPr lang="en-US" b="1" dirty="0" smtClean="0"/>
              <a:t>loose pages</a:t>
            </a:r>
            <a:r>
              <a:rPr lang="en-US" dirty="0" smtClean="0"/>
              <a:t>. </a:t>
            </a:r>
          </a:p>
          <a:p>
            <a:pPr algn="just"/>
            <a:r>
              <a:rPr lang="en-US" i="1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Violation of any instructions </a:t>
            </a:r>
            <a:r>
              <a:rPr lang="en-US" i="1" dirty="0" smtClean="0">
                <a:latin typeface="Arial Rounded MT Bold" panose="020F0704030504030204" pitchFamily="34" charset="0"/>
              </a:rPr>
              <a:t>leads to a reduction in marks.  </a:t>
            </a:r>
          </a:p>
          <a:p>
            <a:pPr lvl="0" algn="just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020" y="1690688"/>
            <a:ext cx="3465980" cy="438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3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nHall1">
  <a:themeElements>
    <a:clrScheme name="PrenHall1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PrenHall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renHall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Designs\PrenHall1.pot</Template>
  <TotalTime>1234</TotalTime>
  <Pages>20</Pages>
  <Words>1335</Words>
  <Application>Microsoft Office PowerPoint</Application>
  <PresentationFormat>On-screen Show (4:3)</PresentationFormat>
  <Paragraphs>266</Paragraphs>
  <Slides>30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 Black</vt:lpstr>
      <vt:lpstr>Times New Roman</vt:lpstr>
      <vt:lpstr>Wingdings</vt:lpstr>
      <vt:lpstr>Arial</vt:lpstr>
      <vt:lpstr>Symbol</vt:lpstr>
      <vt:lpstr>Book Antiqua</vt:lpstr>
      <vt:lpstr>Arial Rounded MT Bold</vt:lpstr>
      <vt:lpstr>PrenHall1</vt:lpstr>
      <vt:lpstr>Equation</vt:lpstr>
      <vt:lpstr>Clip</vt:lpstr>
      <vt:lpstr>Probability &amp; Statistics  for Engineers &amp; Scientists</vt:lpstr>
      <vt:lpstr>Text Book  </vt:lpstr>
      <vt:lpstr>Reference Book  </vt:lpstr>
      <vt:lpstr>MT206 – Probability &amp; Statistics  (4 Credit Hours)</vt:lpstr>
      <vt:lpstr>MT206 – Probability &amp; Statistics  (4 Credit Hours)</vt:lpstr>
      <vt:lpstr>MT206 – Probability &amp; Statistics  (4 Credit Hours)</vt:lpstr>
      <vt:lpstr>Marks Distribution </vt:lpstr>
      <vt:lpstr>Important Instructions </vt:lpstr>
      <vt:lpstr>Important Instructions  (Contd.) </vt:lpstr>
      <vt:lpstr>Introduction and Data Collection</vt:lpstr>
      <vt:lpstr>Learning Objectives</vt:lpstr>
      <vt:lpstr>Why Learn Statistics?</vt:lpstr>
      <vt:lpstr>What is statistics?</vt:lpstr>
      <vt:lpstr>Why Study Statistics?</vt:lpstr>
      <vt:lpstr>Types of Statistics</vt:lpstr>
      <vt:lpstr>Descriptive Statistics</vt:lpstr>
      <vt:lpstr>Inferential Statistics</vt:lpstr>
      <vt:lpstr>Basic Vocabulary of Statistics</vt:lpstr>
      <vt:lpstr>Basic Vocabulary of Statistics</vt:lpstr>
      <vt:lpstr>Population vs. Sample</vt:lpstr>
      <vt:lpstr>Why Collect Data?</vt:lpstr>
      <vt:lpstr>Sources of Data</vt:lpstr>
      <vt:lpstr>Sources of data fall into four categories</vt:lpstr>
      <vt:lpstr>Types of Variables</vt:lpstr>
      <vt:lpstr>Types of Data</vt:lpstr>
      <vt:lpstr>Levels of Measurement</vt:lpstr>
      <vt:lpstr>Levels of Measurement</vt:lpstr>
      <vt:lpstr>Levels of Measurement</vt:lpstr>
      <vt:lpstr>Interval and Ratio Scales</vt:lpstr>
      <vt:lpstr>Chapter Summary</vt:lpstr>
    </vt:vector>
  </TitlesOfParts>
  <Company>University of San Diego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Business Statistics, 10/e</dc:title>
  <dc:subject>Chapter 1</dc:subject>
  <dc:creator>Dirk Yandell</dc:creator>
  <cp:lastModifiedBy>Nadeem Arif Khan</cp:lastModifiedBy>
  <cp:revision>84</cp:revision>
  <cp:lastPrinted>1998-11-22T23:37:53Z</cp:lastPrinted>
  <dcterms:created xsi:type="dcterms:W3CDTF">2001-01-13T00:04:22Z</dcterms:created>
  <dcterms:modified xsi:type="dcterms:W3CDTF">2019-01-23T04:48:06Z</dcterms:modified>
</cp:coreProperties>
</file>