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51" r:id="rId1"/>
  </p:sldMasterIdLst>
  <p:notesMasterIdLst>
    <p:notesMasterId r:id="rId56"/>
  </p:notesMasterIdLst>
  <p:handoutMasterIdLst>
    <p:handoutMasterId r:id="rId57"/>
  </p:handoutMasterIdLst>
  <p:sldIdLst>
    <p:sldId id="260" r:id="rId2"/>
    <p:sldId id="289" r:id="rId3"/>
    <p:sldId id="352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60" r:id="rId12"/>
    <p:sldId id="400" r:id="rId13"/>
    <p:sldId id="401" r:id="rId14"/>
    <p:sldId id="402" r:id="rId15"/>
    <p:sldId id="403" r:id="rId16"/>
    <p:sldId id="404" r:id="rId17"/>
    <p:sldId id="364" r:id="rId18"/>
    <p:sldId id="362" r:id="rId19"/>
    <p:sldId id="363" r:id="rId20"/>
    <p:sldId id="365" r:id="rId21"/>
    <p:sldId id="366" r:id="rId22"/>
    <p:sldId id="368" r:id="rId23"/>
    <p:sldId id="367" r:id="rId24"/>
    <p:sldId id="369" r:id="rId25"/>
    <p:sldId id="370" r:id="rId26"/>
    <p:sldId id="371" r:id="rId27"/>
    <p:sldId id="372" r:id="rId28"/>
    <p:sldId id="373" r:id="rId29"/>
    <p:sldId id="278" r:id="rId30"/>
    <p:sldId id="380" r:id="rId31"/>
    <p:sldId id="322" r:id="rId32"/>
    <p:sldId id="314" r:id="rId33"/>
    <p:sldId id="315" r:id="rId34"/>
    <p:sldId id="381" r:id="rId35"/>
    <p:sldId id="383" r:id="rId36"/>
    <p:sldId id="349" r:id="rId37"/>
    <p:sldId id="350" r:id="rId38"/>
    <p:sldId id="299" r:id="rId39"/>
    <p:sldId id="300" r:id="rId40"/>
    <p:sldId id="384" r:id="rId41"/>
    <p:sldId id="301" r:id="rId42"/>
    <p:sldId id="351" r:id="rId43"/>
    <p:sldId id="306" r:id="rId44"/>
    <p:sldId id="307" r:id="rId45"/>
    <p:sldId id="385" r:id="rId46"/>
    <p:sldId id="387" r:id="rId47"/>
    <p:sldId id="399" r:id="rId48"/>
    <p:sldId id="328" r:id="rId49"/>
    <p:sldId id="329" r:id="rId50"/>
    <p:sldId id="330" r:id="rId51"/>
    <p:sldId id="388" r:id="rId52"/>
    <p:sldId id="405" r:id="rId53"/>
    <p:sldId id="285" r:id="rId54"/>
    <p:sldId id="287" r:id="rId55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0BD"/>
    <a:srgbClr val="B9B9ED"/>
    <a:srgbClr val="FFFF99"/>
    <a:srgbClr val="F4C7C6"/>
    <a:srgbClr val="FF6699"/>
    <a:srgbClr val="FF99FF"/>
    <a:srgbClr val="CCECFF"/>
    <a:srgbClr val="CBD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79" autoAdjust="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2130" y="-25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2"/>
  <c:chart>
    <c:title>
      <c:tx>
        <c:rich>
          <a:bodyPr/>
          <a:lstStyle/>
          <a:p>
            <a:pPr>
              <a:defRPr sz="1267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Example Boxplot Showing An Outlier</a:t>
            </a:r>
          </a:p>
        </c:rich>
      </c:tx>
      <c:layout>
        <c:manualLayout>
          <c:xMode val="edge"/>
          <c:yMode val="edge"/>
          <c:x val="0.30576923076923085"/>
          <c:y val="2.1276595744680851E-2"/>
        </c:manualLayout>
      </c:layout>
      <c:overlay val="1"/>
      <c:spPr>
        <a:noFill/>
        <a:ln w="35768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3.6538461538461554E-2"/>
          <c:y val="0.26950354609929078"/>
          <c:w val="0.9269230769230774"/>
          <c:h val="0.28368794326241148"/>
        </c:manualLayout>
      </c:layout>
      <c:scatterChart>
        <c:scatterStyle val="lineMarker"/>
        <c:varyColors val="1"/>
        <c:ser>
          <c:idx val="0"/>
          <c:order val="0"/>
          <c:spPr>
            <a:ln w="17884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ChartDataSheet_!$B$4:$B$16</c:f>
              <c:numCache>
                <c:formatCode>General</c:formatCode>
                <c:ptCount val="13"/>
                <c:pt idx="0">
                  <c:v>0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5</c:v>
                </c:pt>
                <c:pt idx="7">
                  <c:v>5</c:v>
                </c:pt>
                <c:pt idx="8">
                  <c:v>9</c:v>
                </c:pt>
                <c:pt idx="9">
                  <c:v>5</c:v>
                </c:pt>
                <c:pt idx="10">
                  <c:v>5</c:v>
                </c:pt>
                <c:pt idx="11">
                  <c:v>2</c:v>
                </c:pt>
                <c:pt idx="12">
                  <c:v>2</c:v>
                </c:pt>
              </c:numCache>
            </c:numRef>
          </c:xVal>
          <c:yVal>
            <c:numRef>
              <c:f>ChartDataSheet_!$A$4:$A$16</c:f>
              <c:numCache>
                <c:formatCode>General</c:formatCode>
                <c:ptCount val="13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1</c:v>
                </c:pt>
                <c:pt idx="5">
                  <c:v>3</c:v>
                </c:pt>
                <c:pt idx="6">
                  <c:v>3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2</c:v>
                </c:pt>
              </c:numCache>
            </c:numRef>
          </c:yVal>
          <c:smooth val="1"/>
        </c:ser>
        <c:ser>
          <c:idx val="3"/>
          <c:order val="1"/>
          <c:spPr>
            <a:ln w="40239">
              <a:noFill/>
            </a:ln>
          </c:spPr>
          <c:marker>
            <c:symbol val="circle"/>
            <c:size val="5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xVal>
            <c:numRef>
              <c:f>ChartDataSheet_!$B$25</c:f>
              <c:numCache>
                <c:formatCode>General</c:formatCode>
                <c:ptCount val="1"/>
                <c:pt idx="0">
                  <c:v>27</c:v>
                </c:pt>
              </c:numCache>
            </c:numRef>
          </c:xVal>
          <c:yVal>
            <c:numRef>
              <c:f>ChartDataSheet_!$A$25</c:f>
              <c:numCache>
                <c:formatCode>General</c:formatCode>
                <c:ptCount val="1"/>
                <c:pt idx="0">
                  <c:v>1.8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8835216"/>
        <c:axId val="638838016"/>
      </c:scatterChart>
      <c:valAx>
        <c:axId val="638835216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1267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Sample Data </a:t>
                </a:r>
              </a:p>
            </c:rich>
          </c:tx>
          <c:layout>
            <c:manualLayout>
              <c:xMode val="edge"/>
              <c:yMode val="edge"/>
              <c:x val="0.42692307692307702"/>
              <c:y val="0.76595744680851086"/>
            </c:manualLayout>
          </c:layout>
          <c:overlay val="1"/>
          <c:spPr>
            <a:noFill/>
            <a:ln w="35768">
              <a:noFill/>
            </a:ln>
          </c:spPr>
        </c:title>
        <c:numFmt formatCode="General" sourceLinked="1"/>
        <c:majorTickMark val="cross"/>
        <c:minorTickMark val="out"/>
        <c:tickLblPos val="nextTo"/>
        <c:crossAx val="638838016"/>
        <c:crosses val="autoZero"/>
        <c:crossBetween val="midCat"/>
      </c:valAx>
      <c:valAx>
        <c:axId val="638838016"/>
        <c:scaling>
          <c:orientation val="minMax"/>
        </c:scaling>
        <c:delete val="1"/>
        <c:axPos val="l"/>
        <c:numFmt formatCode="General" sourceLinked="1"/>
        <c:majorTickMark val="cross"/>
        <c:minorTickMark val="cross"/>
        <c:tickLblPos val="nextTo"/>
        <c:crossAx val="638835216"/>
        <c:crossesAt val="-4114"/>
        <c:crossBetween val="midCat"/>
      </c:valAx>
      <c:spPr>
        <a:noFill/>
        <a:ln w="35768">
          <a:noFill/>
        </a:ln>
      </c:spPr>
    </c:plotArea>
    <c:plotVisOnly val="1"/>
    <c:dispBlanksAs val="gap"/>
    <c:showDLblsOverMax val="1"/>
  </c:chart>
  <c:spPr>
    <a:solidFill>
      <a:srgbClr val="FFFFFF"/>
    </a:solidFill>
    <a:ln w="4471">
      <a:solidFill>
        <a:srgbClr val="000000"/>
      </a:solidFill>
      <a:prstDash val="solid"/>
    </a:ln>
  </c:spPr>
  <c:txPr>
    <a:bodyPr/>
    <a:lstStyle/>
    <a:p>
      <a:pPr>
        <a:defRPr sz="1267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76200" y="8823325"/>
            <a:ext cx="67056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099" name="Line 7"/>
          <p:cNvSpPr>
            <a:spLocks noChangeShapeType="1"/>
          </p:cNvSpPr>
          <p:nvPr/>
        </p:nvSpPr>
        <p:spPr bwMode="auto">
          <a:xfrm>
            <a:off x="828675" y="8763000"/>
            <a:ext cx="5622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71438" y="55563"/>
            <a:ext cx="6715125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tabLst>
                <a:tab pos="285750" algn="l"/>
                <a:tab pos="3257550" algn="ctr"/>
                <a:tab pos="6457950" algn="r"/>
              </a:tabLst>
            </a:pPr>
            <a:r>
              <a:rPr lang="en-US" altLang="en-US" sz="1200"/>
              <a:t>	Chapter 3		 3-</a:t>
            </a:r>
            <a:fld id="{24A42E82-7E2D-43D5-81FA-7E183CDCE02F}" type="slidenum">
              <a:rPr lang="en-US" altLang="en-US" sz="1200"/>
              <a:pPr>
                <a:tabLst>
                  <a:tab pos="285750" algn="l"/>
                  <a:tab pos="3257550" algn="ctr"/>
                  <a:tab pos="6457950" algn="r"/>
                </a:tabLst>
              </a:pPr>
              <a:t>‹#›</a:t>
            </a:fld>
            <a:endParaRPr lang="en-US" altLang="en-US" sz="1200"/>
          </a:p>
        </p:txBody>
      </p:sp>
      <p:sp>
        <p:nvSpPr>
          <p:cNvPr id="4101" name="Rectangle 10"/>
          <p:cNvSpPr>
            <a:spLocks noChangeArrowheads="1"/>
          </p:cNvSpPr>
          <p:nvPr/>
        </p:nvSpPr>
        <p:spPr bwMode="auto">
          <a:xfrm>
            <a:off x="71438" y="8818563"/>
            <a:ext cx="67151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tabLst>
                <a:tab pos="285750" algn="l"/>
                <a:tab pos="6457950" algn="r"/>
              </a:tabLst>
            </a:pPr>
            <a:r>
              <a:rPr lang="en-US" sz="1000"/>
              <a:t>Basic Business Statistics, 10/e	© 2006 Prentice Hall, Inc.</a:t>
            </a:r>
          </a:p>
        </p:txBody>
      </p:sp>
    </p:spTree>
    <p:extLst>
      <p:ext uri="{BB962C8B-B14F-4D97-AF65-F5344CB8AC3E}">
        <p14:creationId xmlns:p14="http://schemas.microsoft.com/office/powerpoint/2010/main" val="3531836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00200" y="609600"/>
            <a:ext cx="3886200" cy="2584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1120775" y="3581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1120775" y="3886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1120775" y="4191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1120775" y="4495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1120775" y="4800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120775" y="5410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120775" y="5715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1120775" y="6019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120775" y="6324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1120775" y="6629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1120775" y="6934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>
            <a:off x="1120775" y="7239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>
            <a:off x="1120775" y="7543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>
            <a:off x="1120775" y="7848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1120775" y="8153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>
            <a:off x="1120775" y="8458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Line 24"/>
          <p:cNvSpPr>
            <a:spLocks noChangeShapeType="1"/>
          </p:cNvSpPr>
          <p:nvPr/>
        </p:nvSpPr>
        <p:spPr bwMode="auto">
          <a:xfrm>
            <a:off x="523875" y="8763000"/>
            <a:ext cx="5851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77788" y="61913"/>
            <a:ext cx="6702425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tabLst>
                <a:tab pos="285750" algn="l"/>
                <a:tab pos="3257550" algn="ctr"/>
                <a:tab pos="6457950" algn="r"/>
              </a:tabLst>
            </a:pPr>
            <a:r>
              <a:rPr lang="en-US" altLang="en-US" sz="1200"/>
              <a:t>	Chapter 3		3-</a:t>
            </a:r>
            <a:fld id="{F18A6C03-FA67-481B-A36C-3DC1E2B14B93}" type="slidenum">
              <a:rPr lang="en-US" altLang="en-US" sz="1200"/>
              <a:pPr>
                <a:tabLst>
                  <a:tab pos="285750" algn="l"/>
                  <a:tab pos="3257550" algn="ctr"/>
                  <a:tab pos="6457950" algn="r"/>
                </a:tabLst>
              </a:pPr>
              <a:t>‹#›</a:t>
            </a:fld>
            <a:endParaRPr lang="en-US" altLang="en-US" sz="1200"/>
          </a:p>
        </p:txBody>
      </p:sp>
      <p:sp>
        <p:nvSpPr>
          <p:cNvPr id="3096" name="Rectangle 26"/>
          <p:cNvSpPr>
            <a:spLocks noChangeArrowheads="1"/>
          </p:cNvSpPr>
          <p:nvPr/>
        </p:nvSpPr>
        <p:spPr bwMode="auto">
          <a:xfrm>
            <a:off x="71438" y="8818563"/>
            <a:ext cx="67151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tabLst>
                <a:tab pos="285750" algn="l"/>
                <a:tab pos="6457950" algn="r"/>
              </a:tabLst>
            </a:pPr>
            <a:r>
              <a:rPr lang="en-US" sz="1000"/>
              <a:t>Basic Business Statistics, 10/e	© 2006 Prentice Hall, Inc.</a:t>
            </a:r>
          </a:p>
        </p:txBody>
      </p:sp>
    </p:spTree>
    <p:extLst>
      <p:ext uri="{BB962C8B-B14F-4D97-AF65-F5344CB8AC3E}">
        <p14:creationId xmlns:p14="http://schemas.microsoft.com/office/powerpoint/2010/main" val="37299304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34938" y="2438400"/>
            <a:ext cx="9009062" cy="1181100"/>
            <a:chOff x="0" y="1536"/>
            <a:chExt cx="5675" cy="744"/>
          </a:xfrm>
        </p:grpSpPr>
        <p:grpSp>
          <p:nvGrpSpPr>
            <p:cNvPr id="5" name="Group 5"/>
            <p:cNvGrpSpPr>
              <a:grpSpLocks/>
            </p:cNvGrpSpPr>
            <p:nvPr userDrawn="1"/>
          </p:nvGrpSpPr>
          <p:grpSpPr bwMode="auto">
            <a:xfrm>
              <a:off x="185" y="1604"/>
              <a:ext cx="449" cy="297"/>
              <a:chOff x="720" y="336"/>
              <a:chExt cx="624" cy="432"/>
            </a:xfrm>
          </p:grpSpPr>
          <p:sp>
            <p:nvSpPr>
              <p:cNvPr id="12" name="Rectangle 6"/>
              <p:cNvSpPr>
                <a:spLocks noChangeArrowheads="1"/>
              </p:cNvSpPr>
              <p:nvPr userDrawn="1"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3" name="Rectangle 7"/>
              <p:cNvSpPr>
                <a:spLocks noChangeArrowheads="1"/>
              </p:cNvSpPr>
              <p:nvPr userDrawn="1"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432" y="1868"/>
              <a:ext cx="294" cy="298"/>
            </a:xfrm>
            <a:prstGeom prst="rect">
              <a:avLst/>
            </a:prstGeom>
            <a:gradFill rotWithShape="1">
              <a:gsLst>
                <a:gs pos="0">
                  <a:srgbClr val="339966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" name="Rectangle 9"/>
            <p:cNvSpPr>
              <a:spLocks noChangeArrowheads="1"/>
            </p:cNvSpPr>
            <p:nvPr userDrawn="1"/>
          </p:nvSpPr>
          <p:spPr bwMode="auto">
            <a:xfrm>
              <a:off x="245" y="1868"/>
              <a:ext cx="187" cy="298"/>
            </a:xfrm>
            <a:prstGeom prst="rect">
              <a:avLst/>
            </a:prstGeom>
            <a:solidFill>
              <a:srgbClr val="3399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 userDrawn="1"/>
          </p:nvSpPr>
          <p:spPr bwMode="auto">
            <a:xfrm>
              <a:off x="144" y="2016"/>
              <a:ext cx="353" cy="264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CC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 userDrawn="1"/>
          </p:nvSpPr>
          <p:spPr bwMode="auto">
            <a:xfrm>
              <a:off x="0" y="1823"/>
              <a:ext cx="353" cy="26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" name="Rectangle 12"/>
            <p:cNvSpPr>
              <a:spLocks noChangeArrowheads="1"/>
            </p:cNvSpPr>
            <p:nvPr userDrawn="1"/>
          </p:nvSpPr>
          <p:spPr bwMode="auto">
            <a:xfrm>
              <a:off x="400" y="1536"/>
              <a:ext cx="20" cy="66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1" name="Rectangle 13"/>
            <p:cNvSpPr>
              <a:spLocks noChangeArrowheads="1"/>
            </p:cNvSpPr>
            <p:nvPr userDrawn="1"/>
          </p:nvSpPr>
          <p:spPr bwMode="auto">
            <a:xfrm flipV="1">
              <a:off x="199" y="2052"/>
              <a:ext cx="5476" cy="3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sp>
        <p:nvSpPr>
          <p:cNvPr id="167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833563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1438"/>
            <a:ext cx="6400800" cy="17621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Basic Business Statistics, 11e © 2009 Prentice-Hall, Inc.</a:t>
            </a: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 3-</a:t>
            </a:r>
            <a:fld id="{C1CD33E4-C9E1-478B-B092-1F9C3E632A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Basic Business Statistics, 11e © 2009 Prentice-Hall, Inc..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 3-</a:t>
            </a:r>
            <a:fld id="{39C9AAE6-E173-46C2-A5BD-A3489B42DA5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28600"/>
            <a:ext cx="2019300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905500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Basic Business Statistics, 11e © 2009 Prentice-Hall, Inc..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 3-</a:t>
            </a:r>
            <a:fld id="{2EF2FF4B-1A75-4013-B622-2B5496BB5F1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383462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828800"/>
            <a:ext cx="3962400" cy="453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828800"/>
            <a:ext cx="39624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4170363"/>
            <a:ext cx="3962400" cy="2190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Basic Business Statistics, 11e © 2009 Prentice-Hall, Inc..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 3-</a:t>
            </a:r>
            <a:fld id="{4C649129-966F-4BA4-96BD-DBA1E7FCA8A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383462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828800"/>
            <a:ext cx="8077200" cy="45323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Basic Business Statistics, 11e © 2009 Prentice-Hall, Inc..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 3-</a:t>
            </a:r>
            <a:fld id="{FA58AB76-85EB-48C1-B4F5-44B43007A8D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383462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828800"/>
            <a:ext cx="3962400" cy="453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28800"/>
            <a:ext cx="3962400" cy="453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Basic Business Statistics, 11e © 2009 Prentice-Hall, Inc..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 3-</a:t>
            </a:r>
            <a:fld id="{43A00FAF-E471-411E-8BB1-B4DAE759ABF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Basic Business Statistics, 11e © 2009 Prentice-Hall, Inc..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 3-</a:t>
            </a:r>
            <a:fld id="{92E7769E-4D83-4137-9A06-31041C3CF05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Basic Business Statistics, 11e © 2009 Prentice-Hall, Inc..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 3-</a:t>
            </a:r>
            <a:fld id="{73373BC4-48BB-4BF2-BEFB-2CD662C03CD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9624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28800"/>
            <a:ext cx="39624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Basic Business Statistics, 11e © 2009 Prentice-Hall, Inc..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 3-</a:t>
            </a:r>
            <a:fld id="{C3A4C7E0-87B2-4A41-9D7F-716399D7717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Basic Business Statistics, 11e © 2009 Prentice-Hall, Inc..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 3-</a:t>
            </a:r>
            <a:fld id="{BB8EF994-240C-4102-AA70-7571C149C32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Basic Business Statistics, 11e © 2009 Prentice-Hall, Inc..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 3-</a:t>
            </a:r>
            <a:fld id="{8DFD649A-4801-4353-9B7C-A570BD8CC3B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Basic Business Statistics, 11e © 2009 Prentice-Hall, Inc..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 3-</a:t>
            </a:r>
            <a:fld id="{DC199BA9-0993-414B-9D85-E3ACA34115E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Basic Business Statistics, 11e © 2009 Prentice-Hall, Inc..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 3-</a:t>
            </a:r>
            <a:fld id="{5D91CC49-98AF-452E-857C-FBFFB6193A9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Basic Business Statistics, 11e © 2009 Prentice-Hall, Inc..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 3-</a:t>
            </a:r>
            <a:fld id="{3604852E-4EB8-41D1-B60E-0CB3DA4766C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7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28600"/>
            <a:ext cx="738346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8077200" cy="453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342" tIns="42672" rIns="85342" bIns="426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6691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534150"/>
            <a:ext cx="464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Basic Business Statistics, 11e © 2009 Prentice-Hall, Inc..</a:t>
            </a:r>
          </a:p>
        </p:txBody>
      </p:sp>
      <p:sp>
        <p:nvSpPr>
          <p:cNvPr id="1669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3415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r>
              <a:rPr lang="en-US" altLang="en-US"/>
              <a:t>Chap 3-</a:t>
            </a:r>
            <a:fld id="{2C3B9218-1DBC-4D4D-9A4D-E95AA5110BC8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0" name="Group 6"/>
          <p:cNvGrpSpPr>
            <a:grpSpLocks/>
          </p:cNvGrpSpPr>
          <p:nvPr/>
        </p:nvGrpSpPr>
        <p:grpSpPr bwMode="auto">
          <a:xfrm>
            <a:off x="0" y="609600"/>
            <a:ext cx="9009063" cy="1181100"/>
            <a:chOff x="0" y="1536"/>
            <a:chExt cx="5675" cy="744"/>
          </a:xfrm>
        </p:grpSpPr>
        <p:grpSp>
          <p:nvGrpSpPr>
            <p:cNvPr id="1031" name="Group 7"/>
            <p:cNvGrpSpPr>
              <a:grpSpLocks/>
            </p:cNvGrpSpPr>
            <p:nvPr userDrawn="1"/>
          </p:nvGrpSpPr>
          <p:grpSpPr bwMode="auto">
            <a:xfrm>
              <a:off x="183" y="1604"/>
              <a:ext cx="448" cy="297"/>
              <a:chOff x="720" y="336"/>
              <a:chExt cx="624" cy="432"/>
            </a:xfrm>
          </p:grpSpPr>
          <p:sp>
            <p:nvSpPr>
              <p:cNvPr id="1038" name="Rectangle 8"/>
              <p:cNvSpPr>
                <a:spLocks noChangeArrowheads="1"/>
              </p:cNvSpPr>
              <p:nvPr userDrawn="1"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039" name="Rectangle 9"/>
              <p:cNvSpPr>
                <a:spLocks noChangeArrowheads="1"/>
              </p:cNvSpPr>
              <p:nvPr userDrawn="1"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1032" name="Rectangle 10"/>
            <p:cNvSpPr>
              <a:spLocks noChangeArrowheads="1"/>
            </p:cNvSpPr>
            <p:nvPr userDrawn="1"/>
          </p:nvSpPr>
          <p:spPr bwMode="auto">
            <a:xfrm>
              <a:off x="432" y="1868"/>
              <a:ext cx="294" cy="298"/>
            </a:xfrm>
            <a:prstGeom prst="rect">
              <a:avLst/>
            </a:prstGeom>
            <a:gradFill rotWithShape="1">
              <a:gsLst>
                <a:gs pos="0">
                  <a:srgbClr val="339966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33" name="Rectangle 11"/>
            <p:cNvSpPr>
              <a:spLocks noChangeArrowheads="1"/>
            </p:cNvSpPr>
            <p:nvPr userDrawn="1"/>
          </p:nvSpPr>
          <p:spPr bwMode="auto">
            <a:xfrm>
              <a:off x="245" y="1868"/>
              <a:ext cx="187" cy="298"/>
            </a:xfrm>
            <a:prstGeom prst="rect">
              <a:avLst/>
            </a:prstGeom>
            <a:solidFill>
              <a:srgbClr val="3399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34" name="Rectangle 12"/>
            <p:cNvSpPr>
              <a:spLocks noChangeArrowheads="1"/>
            </p:cNvSpPr>
            <p:nvPr userDrawn="1"/>
          </p:nvSpPr>
          <p:spPr bwMode="auto">
            <a:xfrm>
              <a:off x="144" y="2016"/>
              <a:ext cx="353" cy="264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CC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35" name="Rectangle 13"/>
            <p:cNvSpPr>
              <a:spLocks noChangeArrowheads="1"/>
            </p:cNvSpPr>
            <p:nvPr userDrawn="1"/>
          </p:nvSpPr>
          <p:spPr bwMode="auto">
            <a:xfrm>
              <a:off x="0" y="1823"/>
              <a:ext cx="353" cy="26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36" name="Rectangle 14"/>
            <p:cNvSpPr>
              <a:spLocks noChangeArrowheads="1"/>
            </p:cNvSpPr>
            <p:nvPr userDrawn="1"/>
          </p:nvSpPr>
          <p:spPr bwMode="auto">
            <a:xfrm>
              <a:off x="400" y="1536"/>
              <a:ext cx="20" cy="66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37" name="Rectangle 15"/>
            <p:cNvSpPr>
              <a:spLocks noChangeArrowheads="1"/>
            </p:cNvSpPr>
            <p:nvPr userDrawn="1"/>
          </p:nvSpPr>
          <p:spPr bwMode="auto">
            <a:xfrm flipV="1">
              <a:off x="199" y="2052"/>
              <a:ext cx="5476" cy="3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defTabSz="852488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defTabSz="852488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defTabSz="852488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defTabSz="852488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20675" indent="-32067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3738" indent="-268288" algn="l" defTabSz="852488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068388" indent="-215900" algn="l" defTabSz="852488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493838" indent="-21272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1919288" indent="-212725" algn="l" defTabSz="852488" rtl="0" eaLnBrk="0" fontAlgn="base" hangingPunct="0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376488" indent="-212725" algn="l" defTabSz="852488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833688" indent="-212725" algn="l" defTabSz="852488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290888" indent="-212725" algn="l" defTabSz="852488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748088" indent="-212725" algn="l" defTabSz="852488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9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1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5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31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2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3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4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5.e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5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altLang="en-US"/>
              <a:t>Chap 3-</a:t>
            </a:r>
            <a:fld id="{D74E2C5E-1DDB-4A36-A273-1BD2AC2BB1B7}" type="slidenum">
              <a:rPr lang="en-US" altLang="en-US"/>
              <a:pPr defTabSz="852488"/>
              <a:t>1</a:t>
            </a:fld>
            <a:endParaRPr lang="en-US" altLang="en-US"/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1371600" y="3581400"/>
            <a:ext cx="70866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endParaRPr lang="en-US" altLang="en-US" sz="3600" b="1" dirty="0"/>
          </a:p>
          <a:p>
            <a:pPr algn="ctr" eaLnBrk="1" hangingPunct="1"/>
            <a:endParaRPr lang="en-US" altLang="en-US" sz="3600" dirty="0"/>
          </a:p>
          <a:p>
            <a:pPr algn="ctr" eaLnBrk="1" hangingPunct="1"/>
            <a:r>
              <a:rPr lang="en-US" altLang="en-US" sz="3600" dirty="0"/>
              <a:t>Numerical Descriptive Measures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altLang="en-US"/>
              <a:t>Chap 3-</a:t>
            </a:r>
            <a:fld id="{D5F29404-117E-4271-8793-03A99BB5A719}" type="slidenum">
              <a:rPr lang="en-US" altLang="en-US"/>
              <a:pPr defTabSz="852488"/>
              <a:t>10</a:t>
            </a:fld>
            <a:endParaRPr lang="en-US" alt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Measures of Central Tendency:</a:t>
            </a:r>
            <a:br>
              <a:rPr lang="en-US" altLang="en-US" smtClean="0"/>
            </a:br>
            <a:r>
              <a:rPr lang="en-US" altLang="en-US" smtClean="0"/>
              <a:t>Which Measure to Choose?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81213"/>
            <a:ext cx="8077200" cy="3944937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mtClean="0">
                <a:latin typeface="Times New Roman" pitchFamily="18" charset="0"/>
              </a:rPr>
              <a:t>The</a:t>
            </a:r>
            <a:r>
              <a:rPr lang="en-US" altLang="en-US" b="1" smtClean="0">
                <a:latin typeface="Times New Roman" pitchFamily="18" charset="0"/>
              </a:rPr>
              <a:t> mean</a:t>
            </a:r>
            <a:r>
              <a:rPr lang="en-US" altLang="en-US" smtClean="0">
                <a:latin typeface="Times New Roman" pitchFamily="18" charset="0"/>
              </a:rPr>
              <a:t> is generally used, unless extreme values (outliers) exist.</a:t>
            </a:r>
          </a:p>
          <a:p>
            <a:pPr eaLnBrk="1" hangingPunct="1">
              <a:lnSpc>
                <a:spcPct val="90000"/>
              </a:lnSpc>
              <a:spcBef>
                <a:spcPct val="55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mtClean="0">
                <a:latin typeface="Times New Roman" pitchFamily="18" charset="0"/>
              </a:rPr>
              <a:t>The </a:t>
            </a:r>
            <a:r>
              <a:rPr lang="en-US" altLang="en-US" b="1" smtClean="0">
                <a:latin typeface="Times New Roman" pitchFamily="18" charset="0"/>
              </a:rPr>
              <a:t>median</a:t>
            </a:r>
            <a:r>
              <a:rPr lang="en-US" altLang="en-US" smtClean="0">
                <a:latin typeface="Times New Roman" pitchFamily="18" charset="0"/>
              </a:rPr>
              <a:t> is often used, since the median is not sensitive to extreme values.  For example, median home prices may be reported for a region; it is less sensitive to outliers.</a:t>
            </a:r>
          </a:p>
          <a:p>
            <a:pPr eaLnBrk="1" hangingPunct="1">
              <a:lnSpc>
                <a:spcPct val="90000"/>
              </a:lnSpc>
              <a:spcBef>
                <a:spcPct val="55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mtClean="0">
                <a:latin typeface="Times New Roman" pitchFamily="18" charset="0"/>
              </a:rPr>
              <a:t>In some situations it makes sense to report both the </a:t>
            </a:r>
            <a:r>
              <a:rPr lang="en-US" altLang="en-US" b="1" smtClean="0">
                <a:latin typeface="Times New Roman" pitchFamily="18" charset="0"/>
              </a:rPr>
              <a:t>mean</a:t>
            </a:r>
            <a:r>
              <a:rPr lang="en-US" altLang="en-US" smtClean="0">
                <a:latin typeface="Times New Roman" pitchFamily="18" charset="0"/>
              </a:rPr>
              <a:t> and the </a:t>
            </a:r>
            <a:r>
              <a:rPr lang="en-US" altLang="en-US" b="1" smtClean="0">
                <a:latin typeface="Times New Roman" pitchFamily="18" charset="0"/>
              </a:rPr>
              <a:t>median</a:t>
            </a:r>
            <a:r>
              <a:rPr lang="en-US" altLang="en-US" smtClean="0"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altLang="en-US"/>
              <a:t>Chap 3-</a:t>
            </a:r>
            <a:fld id="{D96DBC7C-9829-4907-8430-E3BEEDB32D61}" type="slidenum">
              <a:rPr lang="en-US" altLang="en-US"/>
              <a:pPr defTabSz="852488"/>
              <a:t>11</a:t>
            </a:fld>
            <a:endParaRPr lang="en-US" alt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Measures of Central Tendency:</a:t>
            </a:r>
            <a:br>
              <a:rPr lang="en-US" altLang="en-US" smtClean="0"/>
            </a:br>
            <a:r>
              <a:rPr lang="en-US" altLang="en-US" smtClean="0"/>
              <a:t>Summary</a:t>
            </a:r>
          </a:p>
        </p:txBody>
      </p:sp>
      <p:sp>
        <p:nvSpPr>
          <p:cNvPr id="15365" name="Line 3"/>
          <p:cNvSpPr>
            <a:spLocks noChangeShapeType="1"/>
          </p:cNvSpPr>
          <p:nvPr/>
        </p:nvSpPr>
        <p:spPr bwMode="auto">
          <a:xfrm>
            <a:off x="4522788" y="2405063"/>
            <a:ext cx="0" cy="555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6" name="Line 4"/>
          <p:cNvSpPr>
            <a:spLocks noChangeShapeType="1"/>
          </p:cNvSpPr>
          <p:nvPr/>
        </p:nvSpPr>
        <p:spPr bwMode="auto">
          <a:xfrm>
            <a:off x="7464425" y="2960688"/>
            <a:ext cx="4763" cy="485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Rectangle 5"/>
          <p:cNvSpPr>
            <a:spLocks noChangeArrowheads="1"/>
          </p:cNvSpPr>
          <p:nvPr/>
        </p:nvSpPr>
        <p:spPr bwMode="auto">
          <a:xfrm>
            <a:off x="3152775" y="2057400"/>
            <a:ext cx="2876550" cy="466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latin typeface="Times New Roman" pitchFamily="18" charset="0"/>
              </a:rPr>
              <a:t>Central Tendency</a:t>
            </a:r>
          </a:p>
        </p:txBody>
      </p:sp>
      <p:sp>
        <p:nvSpPr>
          <p:cNvPr id="15368" name="Line 6"/>
          <p:cNvSpPr>
            <a:spLocks noChangeShapeType="1"/>
          </p:cNvSpPr>
          <p:nvPr/>
        </p:nvSpPr>
        <p:spPr bwMode="auto">
          <a:xfrm>
            <a:off x="1712913" y="2960688"/>
            <a:ext cx="5762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Rectangle 7"/>
          <p:cNvSpPr>
            <a:spLocks noChangeArrowheads="1"/>
          </p:cNvSpPr>
          <p:nvPr/>
        </p:nvSpPr>
        <p:spPr bwMode="auto">
          <a:xfrm>
            <a:off x="685800" y="3378200"/>
            <a:ext cx="1987550" cy="711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>
                <a:latin typeface="Times New Roman" pitchFamily="18" charset="0"/>
              </a:rPr>
              <a:t>Arithmetic Mean</a:t>
            </a:r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2949575" y="3378200"/>
            <a:ext cx="1162050" cy="406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>
                <a:latin typeface="Times New Roman" pitchFamily="18" charset="0"/>
              </a:rPr>
              <a:t>Median</a:t>
            </a:r>
          </a:p>
        </p:txBody>
      </p:sp>
      <p:sp>
        <p:nvSpPr>
          <p:cNvPr id="15371" name="Rectangle 9"/>
          <p:cNvSpPr>
            <a:spLocks noChangeArrowheads="1"/>
          </p:cNvSpPr>
          <p:nvPr/>
        </p:nvSpPr>
        <p:spPr bwMode="auto">
          <a:xfrm>
            <a:off x="4668838" y="3376613"/>
            <a:ext cx="1093787" cy="406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>
                <a:latin typeface="Times New Roman" pitchFamily="18" charset="0"/>
              </a:rPr>
              <a:t>Mode</a:t>
            </a:r>
          </a:p>
        </p:txBody>
      </p:sp>
      <p:sp>
        <p:nvSpPr>
          <p:cNvPr id="15372" name="Rectangle 10"/>
          <p:cNvSpPr>
            <a:spLocks noChangeArrowheads="1"/>
          </p:cNvSpPr>
          <p:nvPr/>
        </p:nvSpPr>
        <p:spPr bwMode="auto">
          <a:xfrm>
            <a:off x="6372225" y="3376613"/>
            <a:ext cx="2055813" cy="406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>
                <a:latin typeface="Times New Roman" pitchFamily="18" charset="0"/>
              </a:rPr>
              <a:t>Geometric Mean</a:t>
            </a:r>
          </a:p>
        </p:txBody>
      </p:sp>
      <p:sp>
        <p:nvSpPr>
          <p:cNvPr id="15373" name="Line 11"/>
          <p:cNvSpPr>
            <a:spLocks noChangeShapeType="1"/>
          </p:cNvSpPr>
          <p:nvPr/>
        </p:nvSpPr>
        <p:spPr bwMode="auto">
          <a:xfrm>
            <a:off x="5208588" y="2960688"/>
            <a:ext cx="0" cy="415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4" name="Line 12"/>
          <p:cNvSpPr>
            <a:spLocks noChangeShapeType="1"/>
          </p:cNvSpPr>
          <p:nvPr/>
        </p:nvSpPr>
        <p:spPr bwMode="auto">
          <a:xfrm>
            <a:off x="1709738" y="2960688"/>
            <a:ext cx="0" cy="415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5" name="Line 13"/>
          <p:cNvSpPr>
            <a:spLocks noChangeShapeType="1"/>
          </p:cNvSpPr>
          <p:nvPr/>
        </p:nvSpPr>
        <p:spPr bwMode="auto">
          <a:xfrm>
            <a:off x="3563938" y="2960688"/>
            <a:ext cx="0" cy="415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6" name="Line 14"/>
          <p:cNvSpPr>
            <a:spLocks noChangeShapeType="1"/>
          </p:cNvSpPr>
          <p:nvPr/>
        </p:nvSpPr>
        <p:spPr bwMode="auto">
          <a:xfrm>
            <a:off x="2673350" y="4418013"/>
            <a:ext cx="1538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7" name="Oval 15"/>
          <p:cNvSpPr>
            <a:spLocks noChangeArrowheads="1"/>
          </p:cNvSpPr>
          <p:nvPr/>
        </p:nvSpPr>
        <p:spPr bwMode="auto">
          <a:xfrm>
            <a:off x="2703513" y="4279900"/>
            <a:ext cx="138112" cy="1381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5378" name="Oval 16"/>
          <p:cNvSpPr>
            <a:spLocks noChangeArrowheads="1"/>
          </p:cNvSpPr>
          <p:nvPr/>
        </p:nvSpPr>
        <p:spPr bwMode="auto">
          <a:xfrm>
            <a:off x="3389313" y="4279900"/>
            <a:ext cx="136525" cy="1381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5379" name="Oval 17"/>
          <p:cNvSpPr>
            <a:spLocks noChangeArrowheads="1"/>
          </p:cNvSpPr>
          <p:nvPr/>
        </p:nvSpPr>
        <p:spPr bwMode="auto">
          <a:xfrm>
            <a:off x="3594100" y="4279900"/>
            <a:ext cx="138113" cy="1381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5380" name="Oval 18"/>
          <p:cNvSpPr>
            <a:spLocks noChangeArrowheads="1"/>
          </p:cNvSpPr>
          <p:nvPr/>
        </p:nvSpPr>
        <p:spPr bwMode="auto">
          <a:xfrm>
            <a:off x="2886075" y="4279900"/>
            <a:ext cx="136525" cy="1381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5381" name="Oval 19"/>
          <p:cNvSpPr>
            <a:spLocks noChangeArrowheads="1"/>
          </p:cNvSpPr>
          <p:nvPr/>
        </p:nvSpPr>
        <p:spPr bwMode="auto">
          <a:xfrm>
            <a:off x="3732213" y="4279900"/>
            <a:ext cx="136525" cy="1381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5382" name="Oval 20"/>
          <p:cNvSpPr>
            <a:spLocks noChangeArrowheads="1"/>
          </p:cNvSpPr>
          <p:nvPr/>
        </p:nvSpPr>
        <p:spPr bwMode="auto">
          <a:xfrm>
            <a:off x="3184525" y="4279900"/>
            <a:ext cx="136525" cy="1381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5383" name="AutoShape 21"/>
          <p:cNvSpPr>
            <a:spLocks noChangeArrowheads="1"/>
          </p:cNvSpPr>
          <p:nvPr/>
        </p:nvSpPr>
        <p:spPr bwMode="auto">
          <a:xfrm rot="-5400000">
            <a:off x="3148807" y="4523581"/>
            <a:ext cx="207962" cy="136525"/>
          </a:xfrm>
          <a:prstGeom prst="rightArrow">
            <a:avLst>
              <a:gd name="adj1" fmla="val 50000"/>
              <a:gd name="adj2" fmla="val 38363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5384" name="Oval 22"/>
          <p:cNvSpPr>
            <a:spLocks noChangeArrowheads="1"/>
          </p:cNvSpPr>
          <p:nvPr/>
        </p:nvSpPr>
        <p:spPr bwMode="auto">
          <a:xfrm>
            <a:off x="3981450" y="4279900"/>
            <a:ext cx="136525" cy="1381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5385" name="Oval 23"/>
          <p:cNvSpPr>
            <a:spLocks noChangeArrowheads="1"/>
          </p:cNvSpPr>
          <p:nvPr/>
        </p:nvSpPr>
        <p:spPr bwMode="auto">
          <a:xfrm>
            <a:off x="2886075" y="4002088"/>
            <a:ext cx="136525" cy="13811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5386" name="Oval 24"/>
          <p:cNvSpPr>
            <a:spLocks noChangeArrowheads="1"/>
          </p:cNvSpPr>
          <p:nvPr/>
        </p:nvSpPr>
        <p:spPr bwMode="auto">
          <a:xfrm>
            <a:off x="2886075" y="4140200"/>
            <a:ext cx="136525" cy="1397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5387" name="Line 25"/>
          <p:cNvSpPr>
            <a:spLocks noChangeShapeType="1"/>
          </p:cNvSpPr>
          <p:nvPr/>
        </p:nvSpPr>
        <p:spPr bwMode="auto">
          <a:xfrm>
            <a:off x="4567238" y="4418013"/>
            <a:ext cx="1538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8" name="Oval 26"/>
          <p:cNvSpPr>
            <a:spLocks noChangeArrowheads="1"/>
          </p:cNvSpPr>
          <p:nvPr/>
        </p:nvSpPr>
        <p:spPr bwMode="auto">
          <a:xfrm>
            <a:off x="4598988" y="4279900"/>
            <a:ext cx="136525" cy="1381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5389" name="Oval 27"/>
          <p:cNvSpPr>
            <a:spLocks noChangeArrowheads="1"/>
          </p:cNvSpPr>
          <p:nvPr/>
        </p:nvSpPr>
        <p:spPr bwMode="auto">
          <a:xfrm>
            <a:off x="5283200" y="4279900"/>
            <a:ext cx="138113" cy="1381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5390" name="Oval 28"/>
          <p:cNvSpPr>
            <a:spLocks noChangeArrowheads="1"/>
          </p:cNvSpPr>
          <p:nvPr/>
        </p:nvSpPr>
        <p:spPr bwMode="auto">
          <a:xfrm>
            <a:off x="5489575" y="4279900"/>
            <a:ext cx="136525" cy="1381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5391" name="Oval 29"/>
          <p:cNvSpPr>
            <a:spLocks noChangeArrowheads="1"/>
          </p:cNvSpPr>
          <p:nvPr/>
        </p:nvSpPr>
        <p:spPr bwMode="auto">
          <a:xfrm>
            <a:off x="4779963" y="4279900"/>
            <a:ext cx="136525" cy="1381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5392" name="Oval 30"/>
          <p:cNvSpPr>
            <a:spLocks noChangeArrowheads="1"/>
          </p:cNvSpPr>
          <p:nvPr/>
        </p:nvSpPr>
        <p:spPr bwMode="auto">
          <a:xfrm>
            <a:off x="5626100" y="4279900"/>
            <a:ext cx="136525" cy="1381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5393" name="Oval 31"/>
          <p:cNvSpPr>
            <a:spLocks noChangeArrowheads="1"/>
          </p:cNvSpPr>
          <p:nvPr/>
        </p:nvSpPr>
        <p:spPr bwMode="auto">
          <a:xfrm>
            <a:off x="5078413" y="4279900"/>
            <a:ext cx="136525" cy="1381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5394" name="AutoShape 32"/>
          <p:cNvSpPr>
            <a:spLocks noChangeArrowheads="1"/>
          </p:cNvSpPr>
          <p:nvPr/>
        </p:nvSpPr>
        <p:spPr bwMode="auto">
          <a:xfrm rot="-5400000">
            <a:off x="4768057" y="4523581"/>
            <a:ext cx="207962" cy="136525"/>
          </a:xfrm>
          <a:prstGeom prst="rightArrow">
            <a:avLst>
              <a:gd name="adj1" fmla="val 50000"/>
              <a:gd name="adj2" fmla="val 38363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5395" name="Oval 33"/>
          <p:cNvSpPr>
            <a:spLocks noChangeArrowheads="1"/>
          </p:cNvSpPr>
          <p:nvPr/>
        </p:nvSpPr>
        <p:spPr bwMode="auto">
          <a:xfrm>
            <a:off x="5875338" y="4279900"/>
            <a:ext cx="138112" cy="1381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5396" name="Oval 34"/>
          <p:cNvSpPr>
            <a:spLocks noChangeArrowheads="1"/>
          </p:cNvSpPr>
          <p:nvPr/>
        </p:nvSpPr>
        <p:spPr bwMode="auto">
          <a:xfrm>
            <a:off x="4779963" y="4002088"/>
            <a:ext cx="136525" cy="13811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5397" name="Oval 35"/>
          <p:cNvSpPr>
            <a:spLocks noChangeArrowheads="1"/>
          </p:cNvSpPr>
          <p:nvPr/>
        </p:nvSpPr>
        <p:spPr bwMode="auto">
          <a:xfrm>
            <a:off x="4779963" y="4140200"/>
            <a:ext cx="136525" cy="1397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graphicFrame>
        <p:nvGraphicFramePr>
          <p:cNvPr id="15398" name="Object 36"/>
          <p:cNvGraphicFramePr>
            <a:graphicFrameLocks noChangeAspect="1"/>
          </p:cNvGraphicFramePr>
          <p:nvPr/>
        </p:nvGraphicFramePr>
        <p:xfrm>
          <a:off x="960438" y="4140200"/>
          <a:ext cx="1163637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2" name="Equation" r:id="rId3" imgW="672808" imgH="609336" progId="Equation.3">
                  <p:embed/>
                </p:oleObj>
              </mc:Choice>
              <mc:Fallback>
                <p:oleObj name="Equation" r:id="rId3" imgW="672808" imgH="609336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4140200"/>
                        <a:ext cx="1163637" cy="106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9" name="Object 37"/>
          <p:cNvGraphicFramePr>
            <a:graphicFrameLocks noChangeAspect="1"/>
          </p:cNvGraphicFramePr>
          <p:nvPr/>
        </p:nvGraphicFramePr>
        <p:xfrm>
          <a:off x="6334125" y="4210050"/>
          <a:ext cx="25050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3" name="Equation" r:id="rId5" imgW="1676400" imgH="241300" progId="Equation.3">
                  <p:embed/>
                </p:oleObj>
              </mc:Choice>
              <mc:Fallback>
                <p:oleObj name="Equation" r:id="rId5" imgW="1676400" imgH="2413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25" y="4210050"/>
                        <a:ext cx="2505075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0" name="Text Box 38"/>
          <p:cNvSpPr txBox="1">
            <a:spLocks noChangeArrowheads="1"/>
          </p:cNvSpPr>
          <p:nvPr/>
        </p:nvSpPr>
        <p:spPr bwMode="auto">
          <a:xfrm>
            <a:off x="2362200" y="4902200"/>
            <a:ext cx="18256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/>
              <a:t>Middle value in the ordered array</a:t>
            </a:r>
          </a:p>
        </p:txBody>
      </p:sp>
      <p:sp>
        <p:nvSpPr>
          <p:cNvPr id="15401" name="Text Box 39"/>
          <p:cNvSpPr txBox="1">
            <a:spLocks noChangeArrowheads="1"/>
          </p:cNvSpPr>
          <p:nvPr/>
        </p:nvSpPr>
        <p:spPr bwMode="auto">
          <a:xfrm>
            <a:off x="4529138" y="4902200"/>
            <a:ext cx="1508125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/>
              <a:t>Most frequently observed value</a:t>
            </a:r>
          </a:p>
        </p:txBody>
      </p:sp>
      <p:sp>
        <p:nvSpPr>
          <p:cNvPr id="15402" name="Text Box 40"/>
          <p:cNvSpPr txBox="1">
            <a:spLocks noChangeArrowheads="1"/>
          </p:cNvSpPr>
          <p:nvPr/>
        </p:nvSpPr>
        <p:spPr bwMode="auto">
          <a:xfrm>
            <a:off x="6858000" y="4953000"/>
            <a:ext cx="1371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000"/>
              <a:t>Rate of change of</a:t>
            </a:r>
          </a:p>
          <a:p>
            <a:pPr eaLnBrk="1" hangingPunct="1"/>
            <a:r>
              <a:rPr lang="en-US" altLang="en-US" sz="2000"/>
              <a:t>a variable over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Chap 3-</a:t>
            </a:r>
            <a:fld id="{92E7769E-4D83-4137-9A06-31041C3CF05B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716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371600"/>
            <a:ext cx="6172200" cy="5247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Chap 3-</a:t>
            </a:r>
            <a:fld id="{92E7769E-4D83-4137-9A06-31041C3CF05B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727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91210"/>
            <a:ext cx="6934200" cy="468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Chap 3-</a:t>
            </a:r>
            <a:fld id="{92E7769E-4D83-4137-9A06-31041C3CF05B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7373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447799"/>
            <a:ext cx="6629399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8663" y="4600574"/>
            <a:ext cx="6629399" cy="158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938" y="1606164"/>
            <a:ext cx="6926262" cy="492900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Chap 3-</a:t>
            </a:r>
            <a:fld id="{92E7769E-4D83-4137-9A06-31041C3CF05B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88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Chap 3-</a:t>
            </a:r>
            <a:fld id="{92E7769E-4D83-4137-9A06-31041C3CF05B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9765"/>
            <a:ext cx="6705600" cy="469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4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altLang="en-US"/>
              <a:t>Chap 3-</a:t>
            </a:r>
            <a:fld id="{BA7E7AA1-6DAE-4B66-98D6-DF4E4B4AD061}" type="slidenum">
              <a:rPr lang="en-US" altLang="en-US"/>
              <a:pPr defTabSz="852488"/>
              <a:t>17</a:t>
            </a:fld>
            <a:endParaRPr lang="en-US" altLang="en-US"/>
          </a:p>
        </p:txBody>
      </p:sp>
      <p:pic>
        <p:nvPicPr>
          <p:cNvPr id="16388" name="Picture 2" descr="normalcurv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3200400"/>
            <a:ext cx="44196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5181600" y="5943600"/>
            <a:ext cx="2362200" cy="7112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>
                <a:solidFill>
                  <a:schemeClr val="bg2"/>
                </a:solidFill>
              </a:rPr>
              <a:t>Same center,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>
                <a:solidFill>
                  <a:schemeClr val="bg2"/>
                </a:solidFill>
              </a:rPr>
              <a:t>different variation</a:t>
            </a:r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1639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Measures of Variation</a:t>
            </a:r>
          </a:p>
        </p:txBody>
      </p:sp>
      <p:sp>
        <p:nvSpPr>
          <p:cNvPr id="16391" name="Rectangle 17"/>
          <p:cNvSpPr>
            <a:spLocks noChangeArrowheads="1"/>
          </p:cNvSpPr>
          <p:nvPr/>
        </p:nvSpPr>
        <p:spPr bwMode="auto">
          <a:xfrm>
            <a:off x="152400" y="4038600"/>
            <a:ext cx="4114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/>
              <a:t>Measures of variation give information on the </a:t>
            </a:r>
            <a:r>
              <a:rPr lang="en-US" altLang="en-US" b="1">
                <a:solidFill>
                  <a:schemeClr val="folHlink"/>
                </a:solidFill>
              </a:rPr>
              <a:t>spread </a:t>
            </a:r>
            <a:r>
              <a:rPr lang="en-US" altLang="en-US"/>
              <a:t>or</a:t>
            </a:r>
            <a:r>
              <a:rPr lang="en-US" altLang="en-US" b="1">
                <a:solidFill>
                  <a:schemeClr val="folHlink"/>
                </a:solidFill>
              </a:rPr>
              <a:t> variability</a:t>
            </a:r>
            <a:r>
              <a:rPr lang="en-US" altLang="en-US"/>
              <a:t> or </a:t>
            </a:r>
            <a:r>
              <a:rPr lang="en-US" altLang="en-US" b="1">
                <a:solidFill>
                  <a:schemeClr val="folHlink"/>
                </a:solidFill>
              </a:rPr>
              <a:t>dispersion</a:t>
            </a:r>
            <a:r>
              <a:rPr lang="en-US" altLang="en-US"/>
              <a:t> of the data values.</a:t>
            </a:r>
            <a:br>
              <a:rPr lang="en-US" altLang="en-US"/>
            </a:br>
            <a:endParaRPr lang="en-US" altLang="en-US"/>
          </a:p>
        </p:txBody>
      </p:sp>
      <p:grpSp>
        <p:nvGrpSpPr>
          <p:cNvPr id="16392" name="Group 23"/>
          <p:cNvGrpSpPr>
            <a:grpSpLocks/>
          </p:cNvGrpSpPr>
          <p:nvPr/>
        </p:nvGrpSpPr>
        <p:grpSpPr bwMode="auto">
          <a:xfrm>
            <a:off x="381000" y="1676400"/>
            <a:ext cx="8380413" cy="1701800"/>
            <a:chOff x="144" y="1056"/>
            <a:chExt cx="5279" cy="1072"/>
          </a:xfrm>
        </p:grpSpPr>
        <p:sp>
          <p:nvSpPr>
            <p:cNvPr id="16393" name="Line 6"/>
            <p:cNvSpPr>
              <a:spLocks noChangeShapeType="1"/>
            </p:cNvSpPr>
            <p:nvPr/>
          </p:nvSpPr>
          <p:spPr bwMode="auto">
            <a:xfrm>
              <a:off x="432" y="1488"/>
              <a:ext cx="4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Line 8"/>
            <p:cNvSpPr>
              <a:spLocks noChangeShapeType="1"/>
            </p:cNvSpPr>
            <p:nvPr/>
          </p:nvSpPr>
          <p:spPr bwMode="auto">
            <a:xfrm>
              <a:off x="2832" y="134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Rectangle 10"/>
            <p:cNvSpPr>
              <a:spLocks noChangeArrowheads="1"/>
            </p:cNvSpPr>
            <p:nvPr/>
          </p:nvSpPr>
          <p:spPr bwMode="auto">
            <a:xfrm>
              <a:off x="2256" y="1056"/>
              <a:ext cx="1152" cy="294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/>
                <a:t>Variation</a:t>
              </a:r>
            </a:p>
          </p:txBody>
        </p:sp>
        <p:grpSp>
          <p:nvGrpSpPr>
            <p:cNvPr id="16396" name="Group 21"/>
            <p:cNvGrpSpPr>
              <a:grpSpLocks/>
            </p:cNvGrpSpPr>
            <p:nvPr/>
          </p:nvGrpSpPr>
          <p:grpSpPr bwMode="auto">
            <a:xfrm>
              <a:off x="2992" y="1488"/>
              <a:ext cx="960" cy="640"/>
              <a:chOff x="3168" y="1488"/>
              <a:chExt cx="960" cy="640"/>
            </a:xfrm>
          </p:grpSpPr>
          <p:sp>
            <p:nvSpPr>
              <p:cNvPr id="16405" name="Line 4"/>
              <p:cNvSpPr>
                <a:spLocks noChangeShapeType="1"/>
              </p:cNvSpPr>
              <p:nvPr/>
            </p:nvSpPr>
            <p:spPr bwMode="auto">
              <a:xfrm>
                <a:off x="3600" y="1488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6" name="Rectangle 12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960" cy="448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000" b="1"/>
                  <a:t>Standard Deviation</a:t>
                </a:r>
              </a:p>
            </p:txBody>
          </p:sp>
        </p:grpSp>
        <p:sp>
          <p:nvSpPr>
            <p:cNvPr id="16397" name="Line 9"/>
            <p:cNvSpPr>
              <a:spLocks noChangeShapeType="1"/>
            </p:cNvSpPr>
            <p:nvPr/>
          </p:nvSpPr>
          <p:spPr bwMode="auto">
            <a:xfrm>
              <a:off x="4703" y="1487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8" name="Rectangle 13"/>
            <p:cNvSpPr>
              <a:spLocks noChangeArrowheads="1"/>
            </p:cNvSpPr>
            <p:nvPr/>
          </p:nvSpPr>
          <p:spPr bwMode="auto">
            <a:xfrm>
              <a:off x="4368" y="1680"/>
              <a:ext cx="1055" cy="448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 b="1"/>
                <a:t>Coefficient of Variation</a:t>
              </a:r>
            </a:p>
          </p:txBody>
        </p:sp>
        <p:grpSp>
          <p:nvGrpSpPr>
            <p:cNvPr id="16399" name="Group 19"/>
            <p:cNvGrpSpPr>
              <a:grpSpLocks/>
            </p:cNvGrpSpPr>
            <p:nvPr/>
          </p:nvGrpSpPr>
          <p:grpSpPr bwMode="auto">
            <a:xfrm>
              <a:off x="144" y="1488"/>
              <a:ext cx="766" cy="448"/>
              <a:chOff x="144" y="1488"/>
              <a:chExt cx="766" cy="448"/>
            </a:xfrm>
          </p:grpSpPr>
          <p:sp>
            <p:nvSpPr>
              <p:cNvPr id="16403" name="Line 14"/>
              <p:cNvSpPr>
                <a:spLocks noChangeShapeType="1"/>
              </p:cNvSpPr>
              <p:nvPr/>
            </p:nvSpPr>
            <p:spPr bwMode="auto">
              <a:xfrm>
                <a:off x="432" y="1488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" name="Rectangle 15"/>
              <p:cNvSpPr>
                <a:spLocks noChangeArrowheads="1"/>
              </p:cNvSpPr>
              <p:nvPr/>
            </p:nvSpPr>
            <p:spPr bwMode="auto">
              <a:xfrm>
                <a:off x="144" y="1680"/>
                <a:ext cx="766" cy="256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000" b="1"/>
                  <a:t>Range</a:t>
                </a:r>
              </a:p>
            </p:txBody>
          </p:sp>
        </p:grpSp>
        <p:grpSp>
          <p:nvGrpSpPr>
            <p:cNvPr id="16400" name="Group 20"/>
            <p:cNvGrpSpPr>
              <a:grpSpLocks/>
            </p:cNvGrpSpPr>
            <p:nvPr/>
          </p:nvGrpSpPr>
          <p:grpSpPr bwMode="auto">
            <a:xfrm>
              <a:off x="1519" y="1488"/>
              <a:ext cx="864" cy="448"/>
              <a:chOff x="1632" y="1488"/>
              <a:chExt cx="864" cy="448"/>
            </a:xfrm>
          </p:grpSpPr>
          <p:sp>
            <p:nvSpPr>
              <p:cNvPr id="16401" name="Rectangle 1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864" cy="256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000" b="1"/>
                  <a:t>Variance</a:t>
                </a:r>
              </a:p>
            </p:txBody>
          </p:sp>
          <p:sp>
            <p:nvSpPr>
              <p:cNvPr id="16402" name="Line 18"/>
              <p:cNvSpPr>
                <a:spLocks noChangeShapeType="1"/>
              </p:cNvSpPr>
              <p:nvPr/>
            </p:nvSpPr>
            <p:spPr bwMode="auto">
              <a:xfrm flipV="1">
                <a:off x="2064" y="148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altLang="en-US"/>
              <a:t>Chap 3-</a:t>
            </a:r>
            <a:fld id="{D0568381-EBB3-460B-BC16-7DAAB72E26E9}" type="slidenum">
              <a:rPr lang="en-US" altLang="en-US"/>
              <a:pPr defTabSz="852488"/>
              <a:t>18</a:t>
            </a:fld>
            <a:endParaRPr lang="en-US" alt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Measures of Variation:</a:t>
            </a:r>
            <a:br>
              <a:rPr lang="en-US" altLang="en-US" smtClean="0"/>
            </a:br>
            <a:r>
              <a:rPr lang="en-US" altLang="en-US" smtClean="0"/>
              <a:t>The Range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077200" cy="1066800"/>
          </a:xfrm>
          <a:noFill/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2400" smtClean="0">
                <a:latin typeface="Times New Roman" pitchFamily="18" charset="0"/>
              </a:rPr>
              <a:t>Simplest measure of variation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2400" smtClean="0">
                <a:latin typeface="Times New Roman" pitchFamily="18" charset="0"/>
              </a:rPr>
              <a:t>Difference between the largest and the smallest values:</a:t>
            </a:r>
            <a:endParaRPr lang="en-US" altLang="en-US" smtClean="0"/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2667000" y="3200400"/>
            <a:ext cx="4495800" cy="892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en-US" altLang="en-US" sz="2800">
                <a:latin typeface="Times New Roman" pitchFamily="18" charset="0"/>
              </a:rPr>
              <a:t>Range = X</a:t>
            </a:r>
            <a:r>
              <a:rPr lang="en-US" altLang="en-US" sz="2800" baseline="-25000">
                <a:latin typeface="Times New Roman" pitchFamily="18" charset="0"/>
              </a:rPr>
              <a:t>largest</a:t>
            </a:r>
            <a:r>
              <a:rPr lang="en-US" altLang="en-US" sz="2800">
                <a:latin typeface="Times New Roman" pitchFamily="18" charset="0"/>
              </a:rPr>
              <a:t> –  X</a:t>
            </a:r>
            <a:r>
              <a:rPr lang="en-US" altLang="en-US" sz="2800" baseline="-25000">
                <a:latin typeface="Times New Roman" pitchFamily="18" charset="0"/>
              </a:rPr>
              <a:t>smallest</a:t>
            </a:r>
          </a:p>
          <a:p>
            <a:pPr algn="ctr">
              <a:spcBef>
                <a:spcPct val="50000"/>
              </a:spcBef>
            </a:pPr>
            <a:endParaRPr lang="en-US" altLang="en-US" sz="1400" baseline="-25000">
              <a:latin typeface="Times New Roman" pitchFamily="18" charset="0"/>
            </a:endParaRPr>
          </a:p>
        </p:txBody>
      </p:sp>
      <p:sp>
        <p:nvSpPr>
          <p:cNvPr id="17415" name="Line 5"/>
          <p:cNvSpPr>
            <a:spLocks noChangeShapeType="1"/>
          </p:cNvSpPr>
          <p:nvPr/>
        </p:nvSpPr>
        <p:spPr bwMode="auto">
          <a:xfrm>
            <a:off x="2946400" y="5191125"/>
            <a:ext cx="3100388" cy="1588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6"/>
          <p:cNvSpPr>
            <a:spLocks noChangeArrowheads="1"/>
          </p:cNvSpPr>
          <p:nvPr/>
        </p:nvSpPr>
        <p:spPr bwMode="auto">
          <a:xfrm>
            <a:off x="3200400" y="4953000"/>
            <a:ext cx="211138" cy="2111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7417" name="Oval 7"/>
          <p:cNvSpPr>
            <a:spLocks noChangeArrowheads="1"/>
          </p:cNvSpPr>
          <p:nvPr/>
        </p:nvSpPr>
        <p:spPr bwMode="auto">
          <a:xfrm>
            <a:off x="3505200" y="4953000"/>
            <a:ext cx="211138" cy="2111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7418" name="Oval 8"/>
          <p:cNvSpPr>
            <a:spLocks noChangeArrowheads="1"/>
          </p:cNvSpPr>
          <p:nvPr/>
        </p:nvSpPr>
        <p:spPr bwMode="auto">
          <a:xfrm>
            <a:off x="4038600" y="4953000"/>
            <a:ext cx="211138" cy="2111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7419" name="Oval 9"/>
          <p:cNvSpPr>
            <a:spLocks noChangeArrowheads="1"/>
          </p:cNvSpPr>
          <p:nvPr/>
        </p:nvSpPr>
        <p:spPr bwMode="auto">
          <a:xfrm>
            <a:off x="4648200" y="4953000"/>
            <a:ext cx="211138" cy="2111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7420" name="Oval 10"/>
          <p:cNvSpPr>
            <a:spLocks noChangeArrowheads="1"/>
          </p:cNvSpPr>
          <p:nvPr/>
        </p:nvSpPr>
        <p:spPr bwMode="auto">
          <a:xfrm>
            <a:off x="4038600" y="4724400"/>
            <a:ext cx="211138" cy="20955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7421" name="Oval 11"/>
          <p:cNvSpPr>
            <a:spLocks noChangeArrowheads="1"/>
          </p:cNvSpPr>
          <p:nvPr/>
        </p:nvSpPr>
        <p:spPr bwMode="auto">
          <a:xfrm>
            <a:off x="5184775" y="4979988"/>
            <a:ext cx="211138" cy="21113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7422" name="Oval 12"/>
          <p:cNvSpPr>
            <a:spLocks noChangeArrowheads="1"/>
          </p:cNvSpPr>
          <p:nvPr/>
        </p:nvSpPr>
        <p:spPr bwMode="auto">
          <a:xfrm>
            <a:off x="5184775" y="4770438"/>
            <a:ext cx="211138" cy="20955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7423" name="Oval 13"/>
          <p:cNvSpPr>
            <a:spLocks noChangeArrowheads="1"/>
          </p:cNvSpPr>
          <p:nvPr/>
        </p:nvSpPr>
        <p:spPr bwMode="auto">
          <a:xfrm>
            <a:off x="5184775" y="4559300"/>
            <a:ext cx="211138" cy="2111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7424" name="Oval 14"/>
          <p:cNvSpPr>
            <a:spLocks noChangeArrowheads="1"/>
          </p:cNvSpPr>
          <p:nvPr/>
        </p:nvSpPr>
        <p:spPr bwMode="auto">
          <a:xfrm>
            <a:off x="5486400" y="4953000"/>
            <a:ext cx="211138" cy="2111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7425" name="Line 15"/>
          <p:cNvSpPr>
            <a:spLocks noChangeShapeType="1"/>
          </p:cNvSpPr>
          <p:nvPr/>
        </p:nvSpPr>
        <p:spPr bwMode="auto">
          <a:xfrm>
            <a:off x="5903913" y="5191125"/>
            <a:ext cx="1200150" cy="1588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Oval 16"/>
          <p:cNvSpPr>
            <a:spLocks noChangeArrowheads="1"/>
          </p:cNvSpPr>
          <p:nvPr/>
        </p:nvSpPr>
        <p:spPr bwMode="auto">
          <a:xfrm>
            <a:off x="6240463" y="4979988"/>
            <a:ext cx="211137" cy="21113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7427" name="Oval 17"/>
          <p:cNvSpPr>
            <a:spLocks noChangeArrowheads="1"/>
          </p:cNvSpPr>
          <p:nvPr/>
        </p:nvSpPr>
        <p:spPr bwMode="auto">
          <a:xfrm>
            <a:off x="6240463" y="4770438"/>
            <a:ext cx="211137" cy="20955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7428" name="Oval 18"/>
          <p:cNvSpPr>
            <a:spLocks noChangeArrowheads="1"/>
          </p:cNvSpPr>
          <p:nvPr/>
        </p:nvSpPr>
        <p:spPr bwMode="auto">
          <a:xfrm>
            <a:off x="6629400" y="4953000"/>
            <a:ext cx="211138" cy="2111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7429" name="Oval 19"/>
          <p:cNvSpPr>
            <a:spLocks noChangeArrowheads="1"/>
          </p:cNvSpPr>
          <p:nvPr/>
        </p:nvSpPr>
        <p:spPr bwMode="auto">
          <a:xfrm>
            <a:off x="7086600" y="4953000"/>
            <a:ext cx="211138" cy="2111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7430" name="Rectangle 20"/>
          <p:cNvSpPr>
            <a:spLocks noChangeArrowheads="1"/>
          </p:cNvSpPr>
          <p:nvPr/>
        </p:nvSpPr>
        <p:spPr bwMode="auto">
          <a:xfrm>
            <a:off x="2895600" y="5257800"/>
            <a:ext cx="52181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0   1   2   3   4   5   6   7   8   9   10   11   12    13   14   </a:t>
            </a:r>
          </a:p>
        </p:txBody>
      </p:sp>
      <p:sp>
        <p:nvSpPr>
          <p:cNvPr id="17431" name="Line 21"/>
          <p:cNvSpPr>
            <a:spLocks noChangeShapeType="1"/>
          </p:cNvSpPr>
          <p:nvPr/>
        </p:nvSpPr>
        <p:spPr bwMode="auto">
          <a:xfrm>
            <a:off x="3213100" y="5751513"/>
            <a:ext cx="3871913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Line 22"/>
          <p:cNvSpPr>
            <a:spLocks noChangeShapeType="1"/>
          </p:cNvSpPr>
          <p:nvPr/>
        </p:nvSpPr>
        <p:spPr bwMode="auto">
          <a:xfrm flipV="1">
            <a:off x="3213100" y="5611813"/>
            <a:ext cx="0" cy="1397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3" name="Line 23"/>
          <p:cNvSpPr>
            <a:spLocks noChangeShapeType="1"/>
          </p:cNvSpPr>
          <p:nvPr/>
        </p:nvSpPr>
        <p:spPr bwMode="auto">
          <a:xfrm flipV="1">
            <a:off x="7085013" y="5611813"/>
            <a:ext cx="0" cy="1397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4" name="Text Box 24"/>
          <p:cNvSpPr txBox="1">
            <a:spLocks noChangeArrowheads="1"/>
          </p:cNvSpPr>
          <p:nvPr/>
        </p:nvSpPr>
        <p:spPr bwMode="auto">
          <a:xfrm>
            <a:off x="3776663" y="5751513"/>
            <a:ext cx="3802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Range = 13 - 1 = 12</a:t>
            </a:r>
            <a:endParaRPr lang="en-US" altLang="en-US"/>
          </a:p>
        </p:txBody>
      </p:sp>
      <p:sp>
        <p:nvSpPr>
          <p:cNvPr id="17435" name="Line 25"/>
          <p:cNvSpPr>
            <a:spLocks noChangeShapeType="1"/>
          </p:cNvSpPr>
          <p:nvPr/>
        </p:nvSpPr>
        <p:spPr bwMode="auto">
          <a:xfrm>
            <a:off x="2790825" y="5260975"/>
            <a:ext cx="45767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6" name="Text Box 26"/>
          <p:cNvSpPr txBox="1">
            <a:spLocks noChangeArrowheads="1"/>
          </p:cNvSpPr>
          <p:nvPr/>
        </p:nvSpPr>
        <p:spPr bwMode="auto">
          <a:xfrm>
            <a:off x="1524000" y="4419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imes New Roman" pitchFamily="18" charset="0"/>
              </a:rPr>
              <a:t>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altLang="en-US"/>
              <a:t>Chap 3-</a:t>
            </a:r>
            <a:fld id="{182CEDBA-AEA8-456C-99AB-C7B85B5412D6}" type="slidenum">
              <a:rPr lang="en-US" altLang="en-US"/>
              <a:pPr defTabSz="852488"/>
              <a:t>19</a:t>
            </a:fld>
            <a:endParaRPr lang="en-US" alt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Measures of Variation:</a:t>
            </a:r>
            <a:br>
              <a:rPr lang="en-US" altLang="en-US" sz="3200" smtClean="0"/>
            </a:br>
            <a:r>
              <a:rPr lang="en-US" altLang="en-US" sz="3200" smtClean="0"/>
              <a:t>Why The Range Can Be Misleading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077200" cy="4114800"/>
          </a:xfrm>
          <a:noFill/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mtClean="0">
                <a:latin typeface="Times New Roman" pitchFamily="18" charset="0"/>
              </a:rPr>
              <a:t>Ignores the way in which data are distributed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endParaRPr lang="en-US" altLang="en-US" smtClean="0">
              <a:latin typeface="Times New Roman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endParaRPr lang="en-US" altLang="en-US" smtClean="0">
              <a:latin typeface="Times New Roman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endParaRPr lang="en-US" altLang="en-US" smtClean="0">
              <a:latin typeface="Times New Roman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mtClean="0">
                <a:latin typeface="Times New Roman" pitchFamily="18" charset="0"/>
              </a:rPr>
              <a:t>Sensitive to outliers</a:t>
            </a:r>
          </a:p>
          <a:p>
            <a:pPr eaLnBrk="1" hangingPunct="1"/>
            <a:endParaRPr lang="en-US" altLang="en-US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mtClean="0"/>
          </a:p>
        </p:txBody>
      </p:sp>
      <p:sp>
        <p:nvSpPr>
          <p:cNvPr id="18438" name="Line 4"/>
          <p:cNvSpPr>
            <a:spLocks noChangeShapeType="1"/>
          </p:cNvSpPr>
          <p:nvPr/>
        </p:nvSpPr>
        <p:spPr bwMode="auto">
          <a:xfrm>
            <a:off x="1160463" y="2667000"/>
            <a:ext cx="3049587" cy="0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9" name="Oval 5"/>
          <p:cNvSpPr>
            <a:spLocks noChangeArrowheads="1"/>
          </p:cNvSpPr>
          <p:nvPr/>
        </p:nvSpPr>
        <p:spPr bwMode="auto">
          <a:xfrm>
            <a:off x="1219200" y="2514600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8440" name="Oval 6"/>
          <p:cNvSpPr>
            <a:spLocks noChangeArrowheads="1"/>
          </p:cNvSpPr>
          <p:nvPr/>
        </p:nvSpPr>
        <p:spPr bwMode="auto">
          <a:xfrm>
            <a:off x="2209800" y="2514600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8441" name="Oval 7"/>
          <p:cNvSpPr>
            <a:spLocks noChangeArrowheads="1"/>
          </p:cNvSpPr>
          <p:nvPr/>
        </p:nvSpPr>
        <p:spPr bwMode="auto">
          <a:xfrm>
            <a:off x="3886200" y="2514600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8442" name="Oval 8"/>
          <p:cNvSpPr>
            <a:spLocks noChangeArrowheads="1"/>
          </p:cNvSpPr>
          <p:nvPr/>
        </p:nvSpPr>
        <p:spPr bwMode="auto">
          <a:xfrm>
            <a:off x="2743200" y="2514600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8443" name="Oval 9"/>
          <p:cNvSpPr>
            <a:spLocks noChangeArrowheads="1"/>
          </p:cNvSpPr>
          <p:nvPr/>
        </p:nvSpPr>
        <p:spPr bwMode="auto">
          <a:xfrm>
            <a:off x="3352800" y="2514600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8444" name="Oval 10"/>
          <p:cNvSpPr>
            <a:spLocks noChangeArrowheads="1"/>
          </p:cNvSpPr>
          <p:nvPr/>
        </p:nvSpPr>
        <p:spPr bwMode="auto">
          <a:xfrm>
            <a:off x="1752600" y="2514600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8445" name="Rectangle 11"/>
          <p:cNvSpPr>
            <a:spLocks noChangeArrowheads="1"/>
          </p:cNvSpPr>
          <p:nvPr/>
        </p:nvSpPr>
        <p:spPr bwMode="auto">
          <a:xfrm>
            <a:off x="1143000" y="2667000"/>
            <a:ext cx="32766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/>
              <a:t>7     8     9     10    11    12</a:t>
            </a:r>
          </a:p>
        </p:txBody>
      </p:sp>
      <p:sp>
        <p:nvSpPr>
          <p:cNvPr id="18446" name="Rectangle 12"/>
          <p:cNvSpPr>
            <a:spLocks noChangeArrowheads="1"/>
          </p:cNvSpPr>
          <p:nvPr/>
        </p:nvSpPr>
        <p:spPr bwMode="auto">
          <a:xfrm>
            <a:off x="1219200" y="3060700"/>
            <a:ext cx="2752725" cy="3937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>
                <a:latin typeface="Times New Roman" pitchFamily="18" charset="0"/>
              </a:rPr>
              <a:t>Range = 12 - 7 = 5</a:t>
            </a:r>
          </a:p>
        </p:txBody>
      </p:sp>
      <p:sp>
        <p:nvSpPr>
          <p:cNvPr id="18447" name="Line 13"/>
          <p:cNvSpPr>
            <a:spLocks noChangeShapeType="1"/>
          </p:cNvSpPr>
          <p:nvPr/>
        </p:nvSpPr>
        <p:spPr bwMode="auto">
          <a:xfrm>
            <a:off x="5051425" y="2671763"/>
            <a:ext cx="3049588" cy="0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Rectangle 14"/>
          <p:cNvSpPr>
            <a:spLocks noChangeArrowheads="1"/>
          </p:cNvSpPr>
          <p:nvPr/>
        </p:nvSpPr>
        <p:spPr bwMode="auto">
          <a:xfrm>
            <a:off x="5029200" y="2667000"/>
            <a:ext cx="34290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/>
              <a:t>7     8     9    10     11    12</a:t>
            </a:r>
          </a:p>
        </p:txBody>
      </p:sp>
      <p:sp>
        <p:nvSpPr>
          <p:cNvPr id="18449" name="Oval 15"/>
          <p:cNvSpPr>
            <a:spLocks noChangeArrowheads="1"/>
          </p:cNvSpPr>
          <p:nvPr/>
        </p:nvSpPr>
        <p:spPr bwMode="auto">
          <a:xfrm>
            <a:off x="5110163" y="2519363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8450" name="Oval 16"/>
          <p:cNvSpPr>
            <a:spLocks noChangeArrowheads="1"/>
          </p:cNvSpPr>
          <p:nvPr/>
        </p:nvSpPr>
        <p:spPr bwMode="auto">
          <a:xfrm>
            <a:off x="6634163" y="2519363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8451" name="Oval 17"/>
          <p:cNvSpPr>
            <a:spLocks noChangeArrowheads="1"/>
          </p:cNvSpPr>
          <p:nvPr/>
        </p:nvSpPr>
        <p:spPr bwMode="auto">
          <a:xfrm>
            <a:off x="7777163" y="2519363"/>
            <a:ext cx="152400" cy="1524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8452" name="Oval 18"/>
          <p:cNvSpPr>
            <a:spLocks noChangeArrowheads="1"/>
          </p:cNvSpPr>
          <p:nvPr/>
        </p:nvSpPr>
        <p:spPr bwMode="auto">
          <a:xfrm>
            <a:off x="7243763" y="2519363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8453" name="Oval 19"/>
          <p:cNvSpPr>
            <a:spLocks noChangeArrowheads="1"/>
          </p:cNvSpPr>
          <p:nvPr/>
        </p:nvSpPr>
        <p:spPr bwMode="auto">
          <a:xfrm>
            <a:off x="7772400" y="2362200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8454" name="Oval 20"/>
          <p:cNvSpPr>
            <a:spLocks noChangeArrowheads="1"/>
          </p:cNvSpPr>
          <p:nvPr/>
        </p:nvSpPr>
        <p:spPr bwMode="auto">
          <a:xfrm>
            <a:off x="7777163" y="2227263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8455" name="Rectangle 21"/>
          <p:cNvSpPr>
            <a:spLocks noChangeArrowheads="1"/>
          </p:cNvSpPr>
          <p:nvPr/>
        </p:nvSpPr>
        <p:spPr bwMode="auto">
          <a:xfrm>
            <a:off x="5186363" y="2913063"/>
            <a:ext cx="23812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8456" name="Rectangle 22"/>
          <p:cNvSpPr>
            <a:spLocks noChangeArrowheads="1"/>
          </p:cNvSpPr>
          <p:nvPr/>
        </p:nvSpPr>
        <p:spPr bwMode="auto">
          <a:xfrm>
            <a:off x="5181600" y="3060700"/>
            <a:ext cx="2895600" cy="3937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>
                <a:latin typeface="Times New Roman" pitchFamily="18" charset="0"/>
              </a:rPr>
              <a:t>Range = 12 - 7 = 5</a:t>
            </a:r>
          </a:p>
        </p:txBody>
      </p:sp>
      <p:sp>
        <p:nvSpPr>
          <p:cNvPr id="18457" name="Line 23"/>
          <p:cNvSpPr>
            <a:spLocks noChangeShapeType="1"/>
          </p:cNvSpPr>
          <p:nvPr/>
        </p:nvSpPr>
        <p:spPr bwMode="auto">
          <a:xfrm>
            <a:off x="1066800" y="2667000"/>
            <a:ext cx="3124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58" name="Line 24"/>
          <p:cNvSpPr>
            <a:spLocks noChangeShapeType="1"/>
          </p:cNvSpPr>
          <p:nvPr/>
        </p:nvSpPr>
        <p:spPr bwMode="auto">
          <a:xfrm>
            <a:off x="5033963" y="2671763"/>
            <a:ext cx="3124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59" name="Text Box 25"/>
          <p:cNvSpPr txBox="1">
            <a:spLocks noChangeArrowheads="1"/>
          </p:cNvSpPr>
          <p:nvPr/>
        </p:nvSpPr>
        <p:spPr bwMode="auto">
          <a:xfrm>
            <a:off x="533400" y="42672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	</a:t>
            </a:r>
            <a:r>
              <a:rPr lang="en-US" altLang="en-US" b="1">
                <a:latin typeface="Times New Roman" pitchFamily="18" charset="0"/>
              </a:rPr>
              <a:t>1</a:t>
            </a:r>
            <a:r>
              <a:rPr lang="en-US" altLang="en-US">
                <a:latin typeface="Times New Roman" pitchFamily="18" charset="0"/>
              </a:rPr>
              <a:t>,1,1,1,1,1,1,1,1,1,1,2,2,2,2,2,2,2,2,3,3,3,3,4,</a:t>
            </a:r>
            <a:r>
              <a:rPr lang="en-US" altLang="en-US" b="1">
                <a:latin typeface="Times New Roman" pitchFamily="18" charset="0"/>
              </a:rPr>
              <a:t>5</a:t>
            </a:r>
          </a:p>
        </p:txBody>
      </p:sp>
      <p:sp>
        <p:nvSpPr>
          <p:cNvPr id="18460" name="Text Box 26"/>
          <p:cNvSpPr txBox="1">
            <a:spLocks noChangeArrowheads="1"/>
          </p:cNvSpPr>
          <p:nvPr/>
        </p:nvSpPr>
        <p:spPr bwMode="auto">
          <a:xfrm>
            <a:off x="533400" y="54102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	</a:t>
            </a:r>
            <a:r>
              <a:rPr lang="en-US" altLang="en-US" b="1">
                <a:latin typeface="Times New Roman" pitchFamily="18" charset="0"/>
              </a:rPr>
              <a:t>1</a:t>
            </a:r>
            <a:r>
              <a:rPr lang="en-US" altLang="en-US">
                <a:latin typeface="Times New Roman" pitchFamily="18" charset="0"/>
              </a:rPr>
              <a:t>,1,1,1,1,1,1,1,1,1,1,2,2,2,2,2,2,2,2,3,3,3,3,4,</a:t>
            </a:r>
            <a:r>
              <a:rPr lang="en-US" altLang="en-US" b="1">
                <a:latin typeface="Times New Roman" pitchFamily="18" charset="0"/>
              </a:rPr>
              <a:t>120</a:t>
            </a:r>
          </a:p>
        </p:txBody>
      </p:sp>
      <p:sp>
        <p:nvSpPr>
          <p:cNvPr id="18461" name="Rectangle 27"/>
          <p:cNvSpPr>
            <a:spLocks noChangeArrowheads="1"/>
          </p:cNvSpPr>
          <p:nvPr/>
        </p:nvSpPr>
        <p:spPr bwMode="auto">
          <a:xfrm>
            <a:off x="3276600" y="4724400"/>
            <a:ext cx="2895600" cy="3937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>
                <a:latin typeface="Times New Roman" pitchFamily="18" charset="0"/>
              </a:rPr>
              <a:t>Range = 5 - 1 = 4</a:t>
            </a:r>
          </a:p>
        </p:txBody>
      </p:sp>
      <p:sp>
        <p:nvSpPr>
          <p:cNvPr id="18462" name="Rectangle 28"/>
          <p:cNvSpPr>
            <a:spLocks noChangeArrowheads="1"/>
          </p:cNvSpPr>
          <p:nvPr/>
        </p:nvSpPr>
        <p:spPr bwMode="auto">
          <a:xfrm>
            <a:off x="3276600" y="5867400"/>
            <a:ext cx="2895600" cy="3937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>
                <a:latin typeface="Times New Roman" pitchFamily="18" charset="0"/>
              </a:rPr>
              <a:t>Range = 120 - 1 = 119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altLang="en-US"/>
              <a:t>Chap 3-</a:t>
            </a:r>
            <a:fld id="{274F798E-C1C1-4DF7-8979-9048A9E6B311}" type="slidenum">
              <a:rPr lang="en-US" altLang="en-US"/>
              <a:pPr defTabSz="852488"/>
              <a:t>2</a:t>
            </a:fld>
            <a:endParaRPr lang="en-US" alt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534400" cy="4800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 smtClean="0"/>
              <a:t>In this, you learn:</a:t>
            </a:r>
            <a:r>
              <a:rPr lang="en-US" altLang="en-US" dirty="0" smtClean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dirty="0" smtClean="0"/>
              <a:t>To describe the properties of central tendency, variation, and shape in numerical data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dirty="0" smtClean="0"/>
              <a:t>To calculate descriptive summary measures for a population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dirty="0" smtClean="0"/>
              <a:t>To calculate descriptive summary measures for a frequency distribution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dirty="0" smtClean="0"/>
              <a:t>To construct and interpret a </a:t>
            </a:r>
            <a:r>
              <a:rPr lang="en-US" altLang="en-US" dirty="0" err="1" smtClean="0"/>
              <a:t>boxplot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dirty="0" smtClean="0"/>
              <a:t>To calculate the covariance and the coefficient of correlation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defTabSz="914400" eaLnBrk="1" hangingPunct="1"/>
            <a:r>
              <a:rPr lang="en-US" altLang="en-US" smtClean="0"/>
              <a:t>Learning 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altLang="en-US"/>
              <a:t>Chap 3-</a:t>
            </a:r>
            <a:fld id="{8AA38EDC-710C-420F-90CF-FA6E45C66AB4}" type="slidenum">
              <a:rPr lang="en-US" altLang="en-US"/>
              <a:pPr defTabSz="852488"/>
              <a:t>20</a:t>
            </a:fld>
            <a:endParaRPr lang="en-US" alt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Average (approximately) of squared deviations of values from the mean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b="1" smtClean="0">
              <a:solidFill>
                <a:schemeClr val="folHlink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>
                <a:solidFill>
                  <a:schemeClr val="folHlink"/>
                </a:solidFill>
              </a:rPr>
              <a:t>Sample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chemeClr val="folHlink"/>
                </a:solidFill>
              </a:rPr>
              <a:t>variance: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383463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Measures of Variation:</a:t>
            </a:r>
            <a:br>
              <a:rPr lang="en-US" altLang="en-US" smtClean="0"/>
            </a:br>
            <a:r>
              <a:rPr lang="en-US" altLang="en-US" smtClean="0"/>
              <a:t>The Variance</a:t>
            </a:r>
          </a:p>
        </p:txBody>
      </p:sp>
      <p:graphicFrame>
        <p:nvGraphicFramePr>
          <p:cNvPr id="19462" name="Object 4"/>
          <p:cNvGraphicFramePr>
            <a:graphicFrameLocks noChangeAspect="1"/>
          </p:cNvGraphicFramePr>
          <p:nvPr/>
        </p:nvGraphicFramePr>
        <p:xfrm>
          <a:off x="4572000" y="3048000"/>
          <a:ext cx="3373438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Equation" r:id="rId3" imgW="1143000" imgH="609600" progId="Equation.3">
                  <p:embed/>
                </p:oleObj>
              </mc:Choice>
              <mc:Fallback>
                <p:oleObj name="Equation" r:id="rId3" imgW="1143000" imgH="60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048000"/>
                        <a:ext cx="3373438" cy="1800225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5"/>
          <p:cNvSpPr txBox="1">
            <a:spLocks noChangeArrowheads="1"/>
          </p:cNvSpPr>
          <p:nvPr/>
        </p:nvSpPr>
        <p:spPr bwMode="auto">
          <a:xfrm>
            <a:off x="1447800" y="50292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/>
              <a:t>Where</a:t>
            </a:r>
            <a:r>
              <a:rPr lang="en-US" altLang="en-US"/>
              <a:t> </a:t>
            </a:r>
          </a:p>
        </p:txBody>
      </p:sp>
      <p:sp>
        <p:nvSpPr>
          <p:cNvPr id="19464" name="Text Box 6"/>
          <p:cNvSpPr txBox="1">
            <a:spLocks noChangeArrowheads="1"/>
          </p:cNvSpPr>
          <p:nvPr/>
        </p:nvSpPr>
        <p:spPr bwMode="auto">
          <a:xfrm>
            <a:off x="2819400" y="5105400"/>
            <a:ext cx="4038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/>
              <a:t>   =  arithmetic mean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/>
              <a:t>n = sample size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/>
              <a:t>X</a:t>
            </a:r>
            <a:r>
              <a:rPr lang="en-US" altLang="en-US" sz="2000" baseline="-25000"/>
              <a:t>i</a:t>
            </a:r>
            <a:r>
              <a:rPr lang="en-US" altLang="en-US" sz="2000"/>
              <a:t> = i</a:t>
            </a:r>
            <a:r>
              <a:rPr lang="en-US" altLang="en-US" sz="2000" baseline="30000"/>
              <a:t>th</a:t>
            </a:r>
            <a:r>
              <a:rPr lang="en-US" altLang="en-US" sz="2000"/>
              <a:t> value of the variable X</a:t>
            </a:r>
          </a:p>
        </p:txBody>
      </p:sp>
      <p:graphicFrame>
        <p:nvGraphicFramePr>
          <p:cNvPr id="19465" name="Object 7"/>
          <p:cNvGraphicFramePr>
            <a:graphicFrameLocks noChangeAspect="1"/>
          </p:cNvGraphicFramePr>
          <p:nvPr/>
        </p:nvGraphicFramePr>
        <p:xfrm>
          <a:off x="2819400" y="5029200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Equation" r:id="rId5" imgW="152268" imgH="203024" progId="Equation.3">
                  <p:embed/>
                </p:oleObj>
              </mc:Choice>
              <mc:Fallback>
                <p:oleObj name="Equation" r:id="rId5" imgW="152268" imgH="20302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029200"/>
                        <a:ext cx="304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altLang="en-US"/>
              <a:t>Chap 3-</a:t>
            </a:r>
            <a:fld id="{AEE8B85F-67E2-4C77-8CC9-12AC61BC5E9C}" type="slidenum">
              <a:rPr lang="en-US" altLang="en-US"/>
              <a:pPr defTabSz="852488"/>
              <a:t>21</a:t>
            </a:fld>
            <a:endParaRPr lang="en-US" alt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Measures of Variation:</a:t>
            </a:r>
            <a:br>
              <a:rPr lang="en-US" altLang="en-US" sz="3600" smtClean="0"/>
            </a:br>
            <a:r>
              <a:rPr lang="en-US" altLang="en-US" sz="3600" smtClean="0"/>
              <a:t>The Standard Deviation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382000" cy="4532313"/>
          </a:xfrm>
        </p:spPr>
        <p:txBody>
          <a:bodyPr/>
          <a:lstStyle/>
          <a:p>
            <a:pPr eaLnBrk="1" hangingPunct="1"/>
            <a:r>
              <a:rPr lang="en-US" altLang="en-US" smtClean="0"/>
              <a:t>Most commonly used measure of variation</a:t>
            </a:r>
          </a:p>
          <a:p>
            <a:pPr eaLnBrk="1" hangingPunct="1"/>
            <a:r>
              <a:rPr lang="en-US" altLang="en-US" smtClean="0"/>
              <a:t>Shows variation about the mean</a:t>
            </a:r>
          </a:p>
          <a:p>
            <a:pPr eaLnBrk="1" hangingPunct="1"/>
            <a:r>
              <a:rPr lang="en-US" altLang="en-US" smtClean="0"/>
              <a:t>Is the square root of the variance</a:t>
            </a:r>
          </a:p>
          <a:p>
            <a:pPr eaLnBrk="1" hangingPunct="1"/>
            <a:r>
              <a:rPr lang="en-US" altLang="en-US" smtClean="0"/>
              <a:t>Has the </a:t>
            </a:r>
            <a:r>
              <a:rPr lang="en-US" altLang="en-US" smtClean="0">
                <a:solidFill>
                  <a:schemeClr val="hlink"/>
                </a:solidFill>
              </a:rPr>
              <a:t>same units as the original data</a:t>
            </a:r>
          </a:p>
          <a:p>
            <a:pPr eaLnBrk="1" hangingPunct="1"/>
            <a:endParaRPr lang="en-US" altLang="en-US" sz="1400" smtClean="0"/>
          </a:p>
          <a:p>
            <a:pPr eaLnBrk="1" hangingPunct="1"/>
            <a:endParaRPr lang="en-US" altLang="en-US" sz="1400" smtClean="0"/>
          </a:p>
          <a:p>
            <a:pPr eaLnBrk="1" hangingPunct="1"/>
            <a:endParaRPr lang="en-US" altLang="en-US" sz="1400" smtClean="0"/>
          </a:p>
          <a:p>
            <a:pPr lvl="1" eaLnBrk="1" hangingPunct="1"/>
            <a:r>
              <a:rPr lang="en-US" altLang="en-US" smtClean="0">
                <a:solidFill>
                  <a:schemeClr val="folHlink"/>
                </a:solidFill>
              </a:rPr>
              <a:t>Sample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chemeClr val="folHlink"/>
                </a:solidFill>
              </a:rPr>
              <a:t>standard deviation:</a:t>
            </a:r>
          </a:p>
        </p:txBody>
      </p:sp>
      <p:graphicFrame>
        <p:nvGraphicFramePr>
          <p:cNvPr id="20486" name="Object 4"/>
          <p:cNvGraphicFramePr>
            <a:graphicFrameLocks noChangeAspect="1"/>
          </p:cNvGraphicFramePr>
          <p:nvPr/>
        </p:nvGraphicFramePr>
        <p:xfrm>
          <a:off x="5105400" y="4038600"/>
          <a:ext cx="3276600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3" imgW="1180588" imgH="660113" progId="Equation.3">
                  <p:embed/>
                </p:oleObj>
              </mc:Choice>
              <mc:Fallback>
                <p:oleObj name="Equation" r:id="rId3" imgW="1180588" imgH="6601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038600"/>
                        <a:ext cx="3276600" cy="1831975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altLang="en-US"/>
              <a:t>Chap 3-</a:t>
            </a:r>
            <a:fld id="{5BEC3FC5-5F70-4469-BD32-C14F32C40882}" type="slidenum">
              <a:rPr lang="en-US" altLang="en-US"/>
              <a:pPr defTabSz="852488"/>
              <a:t>22</a:t>
            </a:fld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Measures of Variation:</a:t>
            </a:r>
            <a:br>
              <a:rPr lang="en-US" altLang="en-US" smtClean="0"/>
            </a:br>
            <a:r>
              <a:rPr lang="en-US" altLang="en-US" smtClean="0"/>
              <a:t>The Standard Deviation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752600"/>
            <a:ext cx="7010400" cy="4267200"/>
          </a:xfrm>
          <a:noFill/>
        </p:spPr>
        <p:txBody>
          <a:bodyPr/>
          <a:lstStyle/>
          <a:p>
            <a:pPr marL="533400" indent="-533400" defTabSz="914400" eaLnBrk="1" hangingPunct="1">
              <a:buFont typeface="Wingdings" pitchFamily="2" charset="2"/>
              <a:buNone/>
            </a:pPr>
            <a:r>
              <a:rPr lang="en-US" altLang="en-US" smtClean="0">
                <a:latin typeface="Times New Roman" pitchFamily="18" charset="0"/>
              </a:rPr>
              <a:t>Steps for Computing Standard Deviation</a:t>
            </a:r>
          </a:p>
          <a:p>
            <a:pPr marL="533400" indent="-533400" defTabSz="914400" eaLnBrk="1" hangingPunct="1">
              <a:buFont typeface="Wingdings" pitchFamily="2" charset="2"/>
              <a:buNone/>
            </a:pPr>
            <a:endParaRPr lang="en-US" altLang="en-US" sz="2000" smtClean="0">
              <a:latin typeface="Times New Roman" pitchFamily="18" charset="0"/>
            </a:endParaRPr>
          </a:p>
          <a:p>
            <a:pPr marL="533400" indent="-533400" defTabSz="914400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1.	Compute the difference between each value and the mean.</a:t>
            </a:r>
          </a:p>
          <a:p>
            <a:pPr marL="533400" indent="-533400" defTabSz="914400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2.	Square each difference.</a:t>
            </a:r>
          </a:p>
          <a:p>
            <a:pPr marL="533400" indent="-533400" defTabSz="914400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3.	Add the squared differences.</a:t>
            </a:r>
          </a:p>
          <a:p>
            <a:pPr marL="533400" indent="-533400" defTabSz="914400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4.	Divide this total by n-1 to get the sample variance.</a:t>
            </a:r>
          </a:p>
          <a:p>
            <a:pPr marL="533400" indent="-533400" defTabSz="914400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5.	Take the square root of the sample variance to get the sample standard deviation.</a:t>
            </a:r>
          </a:p>
          <a:p>
            <a:pPr marL="533400" indent="-533400" defTabSz="914400" eaLnBrk="1" hangingPunct="1">
              <a:buFont typeface="Wingdings" pitchFamily="2" charset="2"/>
              <a:buNone/>
            </a:pPr>
            <a:endParaRPr lang="en-US" altLang="en-US" sz="24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altLang="en-US"/>
              <a:t>Chap 3-</a:t>
            </a:r>
            <a:fld id="{CC5BF88C-7C04-4291-9AC3-D37E7E374B01}" type="slidenum">
              <a:rPr lang="en-US" altLang="en-US"/>
              <a:pPr defTabSz="852488"/>
              <a:t>23</a:t>
            </a:fld>
            <a:endParaRPr lang="en-US" altLang="en-US"/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2209800" y="1981200"/>
            <a:ext cx="5715000" cy="533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620000" cy="1066800"/>
          </a:xfrm>
        </p:spPr>
        <p:txBody>
          <a:bodyPr/>
          <a:lstStyle/>
          <a:p>
            <a:pPr defTabSz="914400" eaLnBrk="1" hangingPunct="1">
              <a:lnSpc>
                <a:spcPct val="80000"/>
              </a:lnSpc>
            </a:pPr>
            <a:r>
              <a:rPr lang="en-US" altLang="en-US" sz="3200" smtClean="0"/>
              <a:t>Measures of Variation:</a:t>
            </a:r>
            <a:br>
              <a:rPr lang="en-US" altLang="en-US" sz="3200" smtClean="0"/>
            </a:br>
            <a:r>
              <a:rPr lang="en-US" altLang="en-US" sz="3200" smtClean="0"/>
              <a:t>Sample Standard Deviation:</a:t>
            </a:r>
            <a:br>
              <a:rPr lang="en-US" altLang="en-US" sz="3200" smtClean="0"/>
            </a:br>
            <a:r>
              <a:rPr lang="en-US" altLang="en-US" sz="3200" smtClean="0"/>
              <a:t>Calculation Example</a:t>
            </a:r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381000" y="1676400"/>
            <a:ext cx="83058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Sample </a:t>
            </a:r>
            <a:br>
              <a:rPr lang="en-US" altLang="en-US" b="1"/>
            </a:br>
            <a:r>
              <a:rPr lang="en-US" altLang="en-US" b="1"/>
              <a:t>Data  (X</a:t>
            </a:r>
            <a:r>
              <a:rPr lang="en-US" altLang="en-US" b="1" baseline="-25000"/>
              <a:t>i</a:t>
            </a:r>
            <a:r>
              <a:rPr lang="en-US" altLang="en-US" b="1"/>
              <a:t>) :     </a:t>
            </a:r>
            <a:r>
              <a:rPr lang="en-US" altLang="en-US" b="1">
                <a:solidFill>
                  <a:schemeClr val="folHlink"/>
                </a:solidFill>
              </a:rPr>
              <a:t>10     12     14     15    17    18    18    24</a:t>
            </a:r>
          </a:p>
        </p:txBody>
      </p:sp>
      <p:sp>
        <p:nvSpPr>
          <p:cNvPr id="22535" name="Rectangle 5"/>
          <p:cNvSpPr>
            <a:spLocks noChangeArrowheads="1"/>
          </p:cNvSpPr>
          <p:nvPr/>
        </p:nvSpPr>
        <p:spPr bwMode="auto">
          <a:xfrm>
            <a:off x="2590800" y="2630488"/>
            <a:ext cx="4343400" cy="417512"/>
          </a:xfrm>
          <a:prstGeom prst="rect">
            <a:avLst/>
          </a:prstGeom>
          <a:solidFill>
            <a:srgbClr val="FDE0BD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/>
              <a:t> n = 8            Mean = X = 16</a:t>
            </a:r>
          </a:p>
        </p:txBody>
      </p:sp>
      <p:sp>
        <p:nvSpPr>
          <p:cNvPr id="22536" name="Line 6"/>
          <p:cNvSpPr>
            <a:spLocks noChangeShapeType="1"/>
          </p:cNvSpPr>
          <p:nvPr/>
        </p:nvSpPr>
        <p:spPr bwMode="auto">
          <a:xfrm>
            <a:off x="5562600" y="2667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37" name="Rectangle 7"/>
          <p:cNvSpPr>
            <a:spLocks noChangeArrowheads="1"/>
          </p:cNvSpPr>
          <p:nvPr/>
        </p:nvSpPr>
        <p:spPr bwMode="auto">
          <a:xfrm>
            <a:off x="2743200" y="5867400"/>
            <a:ext cx="1143000" cy="457200"/>
          </a:xfrm>
          <a:prstGeom prst="rect">
            <a:avLst/>
          </a:prstGeom>
          <a:solidFill>
            <a:srgbClr val="E9E9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graphicFrame>
        <p:nvGraphicFramePr>
          <p:cNvPr id="22538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762000" y="3219450"/>
          <a:ext cx="7602538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Equation" r:id="rId3" imgW="3562410" imgH="1847965" progId="Equation.3">
                  <p:embed/>
                </p:oleObj>
              </mc:Choice>
              <mc:Fallback>
                <p:oleObj name="Equation" r:id="rId3" imgW="3562410" imgH="1847965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219450"/>
                        <a:ext cx="7602538" cy="325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5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Text Box 9"/>
          <p:cNvSpPr txBox="1">
            <a:spLocks noChangeArrowheads="1"/>
          </p:cNvSpPr>
          <p:nvPr/>
        </p:nvSpPr>
        <p:spPr bwMode="auto">
          <a:xfrm>
            <a:off x="4572000" y="5638800"/>
            <a:ext cx="3962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A measure of the “average” scatter around the mean</a:t>
            </a:r>
          </a:p>
        </p:txBody>
      </p:sp>
      <p:sp>
        <p:nvSpPr>
          <p:cNvPr id="22540" name="AutoShape 10"/>
          <p:cNvSpPr>
            <a:spLocks noChangeArrowheads="1"/>
          </p:cNvSpPr>
          <p:nvPr/>
        </p:nvSpPr>
        <p:spPr bwMode="auto">
          <a:xfrm>
            <a:off x="3962400" y="60198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altLang="en-US"/>
              <a:t>Chap 3-</a:t>
            </a:r>
            <a:fld id="{8B06983B-0BAF-4B13-95EE-E1639C619468}" type="slidenum">
              <a:rPr lang="en-US" altLang="en-US"/>
              <a:pPr defTabSz="852488"/>
              <a:t>24</a:t>
            </a:fld>
            <a:endParaRPr lang="en-US" alt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28600"/>
            <a:ext cx="7688262" cy="990600"/>
          </a:xfrm>
          <a:noFill/>
        </p:spPr>
        <p:txBody>
          <a:bodyPr lIns="91440" tIns="45720" rIns="91440" bIns="45720" anchor="ctr"/>
          <a:lstStyle/>
          <a:p>
            <a:pPr eaLnBrk="1" hangingPunct="1"/>
            <a:r>
              <a:rPr lang="en-US" altLang="en-US" smtClean="0"/>
              <a:t>Measures of Variation:</a:t>
            </a:r>
            <a:br>
              <a:rPr lang="en-US" altLang="en-US" smtClean="0"/>
            </a:br>
            <a:r>
              <a:rPr lang="en-US" altLang="en-US" smtClean="0"/>
              <a:t>Comparing Standard Deviations</a:t>
            </a:r>
          </a:p>
        </p:txBody>
      </p:sp>
      <p:graphicFrame>
        <p:nvGraphicFramePr>
          <p:cNvPr id="23557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94225" y="3355975"/>
          <a:ext cx="420688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3" imgW="428724" imgH="542628" progId="">
                  <p:embed/>
                </p:oleObj>
              </mc:Choice>
              <mc:Fallback>
                <p:oleObj name="Equation" r:id="rId3" imgW="428724" imgH="542628" progId="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4225" y="3355975"/>
                        <a:ext cx="420688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6934200" y="2209800"/>
            <a:ext cx="1941513" cy="8096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imes New Roman" pitchFamily="18" charset="0"/>
              </a:rPr>
              <a:t>Mean = 15.5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en-US" sz="2800">
                <a:latin typeface="Times New Roman" pitchFamily="18" charset="0"/>
              </a:rPr>
              <a:t>  S = </a:t>
            </a:r>
            <a:r>
              <a:rPr lang="en-US" altLang="en-US">
                <a:latin typeface="Times New Roman" pitchFamily="18" charset="0"/>
              </a:rPr>
              <a:t>3.338</a:t>
            </a:r>
            <a:r>
              <a:rPr lang="en-US" altLang="en-US" sz="2800">
                <a:latin typeface="Times New Roman" pitchFamily="18" charset="0"/>
              </a:rPr>
              <a:t>         </a:t>
            </a:r>
          </a:p>
        </p:txBody>
      </p:sp>
      <p:sp>
        <p:nvSpPr>
          <p:cNvPr id="23559" name="Line 5"/>
          <p:cNvSpPr>
            <a:spLocks noChangeShapeType="1"/>
          </p:cNvSpPr>
          <p:nvPr/>
        </p:nvSpPr>
        <p:spPr bwMode="auto">
          <a:xfrm>
            <a:off x="1336675" y="2727325"/>
            <a:ext cx="5078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0" name="Rectangle 6"/>
          <p:cNvSpPr>
            <a:spLocks noChangeArrowheads="1"/>
          </p:cNvSpPr>
          <p:nvPr/>
        </p:nvSpPr>
        <p:spPr bwMode="auto">
          <a:xfrm>
            <a:off x="1143000" y="2714625"/>
            <a:ext cx="54578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1"/>
              <a:t>11    12    13    14    15    16    17    18    19    20   21</a:t>
            </a:r>
          </a:p>
        </p:txBody>
      </p:sp>
      <p:sp>
        <p:nvSpPr>
          <p:cNvPr id="23561" name="Oval 7"/>
          <p:cNvSpPr>
            <a:spLocks noChangeArrowheads="1"/>
          </p:cNvSpPr>
          <p:nvPr/>
        </p:nvSpPr>
        <p:spPr bwMode="auto">
          <a:xfrm>
            <a:off x="1222375" y="2501900"/>
            <a:ext cx="223838" cy="225425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3562" name="Oval 8"/>
          <p:cNvSpPr>
            <a:spLocks noChangeArrowheads="1"/>
          </p:cNvSpPr>
          <p:nvPr/>
        </p:nvSpPr>
        <p:spPr bwMode="auto">
          <a:xfrm>
            <a:off x="1744663" y="2501900"/>
            <a:ext cx="223837" cy="225425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3563" name="Oval 9"/>
          <p:cNvSpPr>
            <a:spLocks noChangeArrowheads="1"/>
          </p:cNvSpPr>
          <p:nvPr/>
        </p:nvSpPr>
        <p:spPr bwMode="auto">
          <a:xfrm>
            <a:off x="2266950" y="2501900"/>
            <a:ext cx="223838" cy="225425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3564" name="Oval 10"/>
          <p:cNvSpPr>
            <a:spLocks noChangeArrowheads="1"/>
          </p:cNvSpPr>
          <p:nvPr/>
        </p:nvSpPr>
        <p:spPr bwMode="auto">
          <a:xfrm>
            <a:off x="3760788" y="2501900"/>
            <a:ext cx="223837" cy="225425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3565" name="Oval 11"/>
          <p:cNvSpPr>
            <a:spLocks noChangeArrowheads="1"/>
          </p:cNvSpPr>
          <p:nvPr/>
        </p:nvSpPr>
        <p:spPr bwMode="auto">
          <a:xfrm>
            <a:off x="3760788" y="2278063"/>
            <a:ext cx="223837" cy="22383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3566" name="Oval 12"/>
          <p:cNvSpPr>
            <a:spLocks noChangeArrowheads="1"/>
          </p:cNvSpPr>
          <p:nvPr/>
        </p:nvSpPr>
        <p:spPr bwMode="auto">
          <a:xfrm>
            <a:off x="4208463" y="2501900"/>
            <a:ext cx="223837" cy="225425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3567" name="Oval 13"/>
          <p:cNvSpPr>
            <a:spLocks noChangeArrowheads="1"/>
          </p:cNvSpPr>
          <p:nvPr/>
        </p:nvSpPr>
        <p:spPr bwMode="auto">
          <a:xfrm>
            <a:off x="4730750" y="2501900"/>
            <a:ext cx="223838" cy="225425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3568" name="Oval 14"/>
          <p:cNvSpPr>
            <a:spLocks noChangeArrowheads="1"/>
          </p:cNvSpPr>
          <p:nvPr/>
        </p:nvSpPr>
        <p:spPr bwMode="auto">
          <a:xfrm>
            <a:off x="6148388" y="2501900"/>
            <a:ext cx="223837" cy="225425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3569" name="Rectangle 15"/>
          <p:cNvSpPr>
            <a:spLocks noChangeArrowheads="1"/>
          </p:cNvSpPr>
          <p:nvPr/>
        </p:nvSpPr>
        <p:spPr bwMode="auto">
          <a:xfrm>
            <a:off x="1143000" y="4137025"/>
            <a:ext cx="5383213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1"/>
              <a:t>11    12    13    14    15    16    17    18    19    20   21</a:t>
            </a:r>
          </a:p>
        </p:txBody>
      </p:sp>
      <p:sp>
        <p:nvSpPr>
          <p:cNvPr id="23570" name="Rectangle 16"/>
          <p:cNvSpPr>
            <a:spLocks noChangeArrowheads="1"/>
          </p:cNvSpPr>
          <p:nvPr/>
        </p:nvSpPr>
        <p:spPr bwMode="auto">
          <a:xfrm>
            <a:off x="1223963" y="3402013"/>
            <a:ext cx="1265237" cy="466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imes New Roman" pitchFamily="18" charset="0"/>
              </a:rPr>
              <a:t>Data B</a:t>
            </a:r>
          </a:p>
        </p:txBody>
      </p:sp>
      <p:sp>
        <p:nvSpPr>
          <p:cNvPr id="23571" name="Rectangle 17"/>
          <p:cNvSpPr>
            <a:spLocks noChangeArrowheads="1"/>
          </p:cNvSpPr>
          <p:nvPr/>
        </p:nvSpPr>
        <p:spPr bwMode="auto">
          <a:xfrm>
            <a:off x="1223963" y="1905000"/>
            <a:ext cx="1265237" cy="466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imes New Roman" pitchFamily="18" charset="0"/>
              </a:rPr>
              <a:t>Data A</a:t>
            </a:r>
          </a:p>
        </p:txBody>
      </p:sp>
      <p:sp>
        <p:nvSpPr>
          <p:cNvPr id="23572" name="Line 18"/>
          <p:cNvSpPr>
            <a:spLocks noChangeShapeType="1"/>
          </p:cNvSpPr>
          <p:nvPr/>
        </p:nvSpPr>
        <p:spPr bwMode="auto">
          <a:xfrm>
            <a:off x="1314450" y="4148138"/>
            <a:ext cx="5076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3" name="Oval 19"/>
          <p:cNvSpPr>
            <a:spLocks noChangeArrowheads="1"/>
          </p:cNvSpPr>
          <p:nvPr/>
        </p:nvSpPr>
        <p:spPr bwMode="auto">
          <a:xfrm>
            <a:off x="3238500" y="3924300"/>
            <a:ext cx="223838" cy="22383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3574" name="Oval 20"/>
          <p:cNvSpPr>
            <a:spLocks noChangeArrowheads="1"/>
          </p:cNvSpPr>
          <p:nvPr/>
        </p:nvSpPr>
        <p:spPr bwMode="auto">
          <a:xfrm>
            <a:off x="3760788" y="3924300"/>
            <a:ext cx="223837" cy="22383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3575" name="Oval 21"/>
          <p:cNvSpPr>
            <a:spLocks noChangeArrowheads="1"/>
          </p:cNvSpPr>
          <p:nvPr/>
        </p:nvSpPr>
        <p:spPr bwMode="auto">
          <a:xfrm>
            <a:off x="3238500" y="3698875"/>
            <a:ext cx="223838" cy="22542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3576" name="Oval 22"/>
          <p:cNvSpPr>
            <a:spLocks noChangeArrowheads="1"/>
          </p:cNvSpPr>
          <p:nvPr/>
        </p:nvSpPr>
        <p:spPr bwMode="auto">
          <a:xfrm>
            <a:off x="3760788" y="3698875"/>
            <a:ext cx="223837" cy="22542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3577" name="Oval 23"/>
          <p:cNvSpPr>
            <a:spLocks noChangeArrowheads="1"/>
          </p:cNvSpPr>
          <p:nvPr/>
        </p:nvSpPr>
        <p:spPr bwMode="auto">
          <a:xfrm>
            <a:off x="3238500" y="3475038"/>
            <a:ext cx="223838" cy="223837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3578" name="Oval 24"/>
          <p:cNvSpPr>
            <a:spLocks noChangeArrowheads="1"/>
          </p:cNvSpPr>
          <p:nvPr/>
        </p:nvSpPr>
        <p:spPr bwMode="auto">
          <a:xfrm>
            <a:off x="3760788" y="3475038"/>
            <a:ext cx="223837" cy="223837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3579" name="Oval 25"/>
          <p:cNvSpPr>
            <a:spLocks noChangeArrowheads="1"/>
          </p:cNvSpPr>
          <p:nvPr/>
        </p:nvSpPr>
        <p:spPr bwMode="auto">
          <a:xfrm>
            <a:off x="2789238" y="3924300"/>
            <a:ext cx="223837" cy="22383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3580" name="Oval 26"/>
          <p:cNvSpPr>
            <a:spLocks noChangeArrowheads="1"/>
          </p:cNvSpPr>
          <p:nvPr/>
        </p:nvSpPr>
        <p:spPr bwMode="auto">
          <a:xfrm>
            <a:off x="4208463" y="3924300"/>
            <a:ext cx="223837" cy="22383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3581" name="Rectangle 27"/>
          <p:cNvSpPr>
            <a:spLocks noChangeArrowheads="1"/>
          </p:cNvSpPr>
          <p:nvPr/>
        </p:nvSpPr>
        <p:spPr bwMode="auto">
          <a:xfrm>
            <a:off x="6934200" y="3505200"/>
            <a:ext cx="1936750" cy="8953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imes New Roman" pitchFamily="18" charset="0"/>
              </a:rPr>
              <a:t>Mean = 15.5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800">
                <a:latin typeface="Times New Roman" pitchFamily="18" charset="0"/>
              </a:rPr>
              <a:t>  S = </a:t>
            </a:r>
            <a:r>
              <a:rPr lang="en-US" altLang="en-US">
                <a:latin typeface="Times New Roman" pitchFamily="18" charset="0"/>
              </a:rPr>
              <a:t>0.926</a:t>
            </a:r>
          </a:p>
        </p:txBody>
      </p:sp>
      <p:sp>
        <p:nvSpPr>
          <p:cNvPr id="23582" name="Rectangle 28"/>
          <p:cNvSpPr>
            <a:spLocks noChangeArrowheads="1"/>
          </p:cNvSpPr>
          <p:nvPr/>
        </p:nvSpPr>
        <p:spPr bwMode="auto">
          <a:xfrm>
            <a:off x="1143000" y="5645150"/>
            <a:ext cx="560705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1"/>
              <a:t>11    12    13    14    15    16    17    18    19    20   21</a:t>
            </a:r>
          </a:p>
        </p:txBody>
      </p:sp>
      <p:sp>
        <p:nvSpPr>
          <p:cNvPr id="23583" name="Line 29"/>
          <p:cNvSpPr>
            <a:spLocks noChangeShapeType="1"/>
          </p:cNvSpPr>
          <p:nvPr/>
        </p:nvSpPr>
        <p:spPr bwMode="auto">
          <a:xfrm>
            <a:off x="1314450" y="5645150"/>
            <a:ext cx="5076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4" name="Oval 30"/>
          <p:cNvSpPr>
            <a:spLocks noChangeArrowheads="1"/>
          </p:cNvSpPr>
          <p:nvPr/>
        </p:nvSpPr>
        <p:spPr bwMode="auto">
          <a:xfrm>
            <a:off x="1222375" y="5421313"/>
            <a:ext cx="223838" cy="223837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3585" name="Oval 31"/>
          <p:cNvSpPr>
            <a:spLocks noChangeArrowheads="1"/>
          </p:cNvSpPr>
          <p:nvPr/>
        </p:nvSpPr>
        <p:spPr bwMode="auto">
          <a:xfrm>
            <a:off x="1222375" y="5195888"/>
            <a:ext cx="223838" cy="2254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3586" name="Oval 32"/>
          <p:cNvSpPr>
            <a:spLocks noChangeArrowheads="1"/>
          </p:cNvSpPr>
          <p:nvPr/>
        </p:nvSpPr>
        <p:spPr bwMode="auto">
          <a:xfrm>
            <a:off x="1222375" y="4972050"/>
            <a:ext cx="223838" cy="223838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3587" name="Oval 33"/>
          <p:cNvSpPr>
            <a:spLocks noChangeArrowheads="1"/>
          </p:cNvSpPr>
          <p:nvPr/>
        </p:nvSpPr>
        <p:spPr bwMode="auto">
          <a:xfrm>
            <a:off x="5700713" y="5421313"/>
            <a:ext cx="223837" cy="223837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3588" name="Oval 34"/>
          <p:cNvSpPr>
            <a:spLocks noChangeArrowheads="1"/>
          </p:cNvSpPr>
          <p:nvPr/>
        </p:nvSpPr>
        <p:spPr bwMode="auto">
          <a:xfrm>
            <a:off x="5700713" y="5195888"/>
            <a:ext cx="223837" cy="2254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3589" name="Oval 35"/>
          <p:cNvSpPr>
            <a:spLocks noChangeArrowheads="1"/>
          </p:cNvSpPr>
          <p:nvPr/>
        </p:nvSpPr>
        <p:spPr bwMode="auto">
          <a:xfrm>
            <a:off x="5700713" y="4972050"/>
            <a:ext cx="223837" cy="223838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3590" name="Oval 36"/>
          <p:cNvSpPr>
            <a:spLocks noChangeArrowheads="1"/>
          </p:cNvSpPr>
          <p:nvPr/>
        </p:nvSpPr>
        <p:spPr bwMode="auto">
          <a:xfrm>
            <a:off x="1744663" y="5421313"/>
            <a:ext cx="223837" cy="223837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3591" name="Oval 37"/>
          <p:cNvSpPr>
            <a:spLocks noChangeArrowheads="1"/>
          </p:cNvSpPr>
          <p:nvPr/>
        </p:nvSpPr>
        <p:spPr bwMode="auto">
          <a:xfrm>
            <a:off x="5253038" y="5421313"/>
            <a:ext cx="223837" cy="223837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3592" name="Rectangle 38"/>
          <p:cNvSpPr>
            <a:spLocks noChangeArrowheads="1"/>
          </p:cNvSpPr>
          <p:nvPr/>
        </p:nvSpPr>
        <p:spPr bwMode="auto">
          <a:xfrm>
            <a:off x="6934200" y="4953000"/>
            <a:ext cx="1936750" cy="8223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>
                <a:latin typeface="Times New Roman" pitchFamily="18" charset="0"/>
              </a:rPr>
              <a:t>Mean = 15.5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800">
                <a:latin typeface="Times New Roman" pitchFamily="18" charset="0"/>
              </a:rPr>
              <a:t>  S = </a:t>
            </a:r>
            <a:r>
              <a:rPr lang="en-US" altLang="en-US">
                <a:latin typeface="Times New Roman" pitchFamily="18" charset="0"/>
              </a:rPr>
              <a:t>4.570</a:t>
            </a:r>
          </a:p>
        </p:txBody>
      </p:sp>
      <p:sp>
        <p:nvSpPr>
          <p:cNvPr id="23593" name="Rectangle 39"/>
          <p:cNvSpPr>
            <a:spLocks noChangeArrowheads="1"/>
          </p:cNvSpPr>
          <p:nvPr/>
        </p:nvSpPr>
        <p:spPr bwMode="auto">
          <a:xfrm>
            <a:off x="1671638" y="4824413"/>
            <a:ext cx="1265237" cy="466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imes New Roman" pitchFamily="18" charset="0"/>
              </a:rPr>
              <a:t>Data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altLang="en-US"/>
              <a:t>Chap 3-</a:t>
            </a:r>
            <a:fld id="{54A3D3CF-30EF-4912-B816-6AC4F59DFA48}" type="slidenum">
              <a:rPr lang="en-US" altLang="en-US"/>
              <a:pPr defTabSz="852488"/>
              <a:t>25</a:t>
            </a:fld>
            <a:endParaRPr lang="en-US" alt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Measures of Variation:</a:t>
            </a:r>
            <a:br>
              <a:rPr lang="en-US" altLang="en-US" smtClean="0"/>
            </a:br>
            <a:r>
              <a:rPr lang="en-US" altLang="en-US" smtClean="0"/>
              <a:t>Comparing Standard Deviations</a:t>
            </a:r>
          </a:p>
        </p:txBody>
      </p:sp>
      <p:pic>
        <p:nvPicPr>
          <p:cNvPr id="24581" name="Picture 3" descr="normalcurv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828800"/>
            <a:ext cx="6781800" cy="440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2" name="Text Box 4"/>
          <p:cNvSpPr txBox="1">
            <a:spLocks noChangeArrowheads="1"/>
          </p:cNvSpPr>
          <p:nvPr/>
        </p:nvSpPr>
        <p:spPr bwMode="auto">
          <a:xfrm>
            <a:off x="838200" y="2133600"/>
            <a:ext cx="4038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imes New Roman" pitchFamily="18" charset="0"/>
              </a:rPr>
              <a:t>Smaller standard deviation</a:t>
            </a:r>
          </a:p>
          <a:p>
            <a:pPr>
              <a:spcBef>
                <a:spcPct val="50000"/>
              </a:spcBef>
            </a:pPr>
            <a:endParaRPr lang="en-US" altLang="en-US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>
                <a:latin typeface="Times New Roman" pitchFamily="18" charset="0"/>
              </a:rPr>
              <a:t>Larger standard deviation</a:t>
            </a:r>
          </a:p>
        </p:txBody>
      </p:sp>
      <p:sp>
        <p:nvSpPr>
          <p:cNvPr id="24583" name="Line 5"/>
          <p:cNvSpPr>
            <a:spLocks noChangeShapeType="1"/>
          </p:cNvSpPr>
          <p:nvPr/>
        </p:nvSpPr>
        <p:spPr bwMode="auto">
          <a:xfrm>
            <a:off x="2514600" y="3657600"/>
            <a:ext cx="1981200" cy="990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4" name="Line 6"/>
          <p:cNvSpPr>
            <a:spLocks noChangeShapeType="1"/>
          </p:cNvSpPr>
          <p:nvPr/>
        </p:nvSpPr>
        <p:spPr bwMode="auto">
          <a:xfrm>
            <a:off x="2514600" y="2590800"/>
            <a:ext cx="2819400" cy="7620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altLang="en-US"/>
              <a:t>Chap 3-</a:t>
            </a:r>
            <a:fld id="{D0AD5EEF-DDED-4AB5-9D65-7EE5C0A24E2C}" type="slidenum">
              <a:rPr lang="en-US" altLang="en-US"/>
              <a:pPr defTabSz="852488"/>
              <a:t>26</a:t>
            </a:fld>
            <a:endParaRPr lang="en-US" alt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Measures of Variation:</a:t>
            </a:r>
            <a:br>
              <a:rPr lang="en-US" altLang="en-US" smtClean="0"/>
            </a:br>
            <a:r>
              <a:rPr lang="en-US" altLang="en-US" smtClean="0"/>
              <a:t>Summary Characteristics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77200" cy="42799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mtClean="0">
                <a:latin typeface="Times New Roman" pitchFamily="18" charset="0"/>
              </a:rPr>
              <a:t>The more the data are spread out, the greater the range, variance, and standard deviation.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endParaRPr lang="en-US" altLang="en-US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mtClean="0">
                <a:latin typeface="Times New Roman" pitchFamily="18" charset="0"/>
              </a:rPr>
              <a:t>The more the data are concentrated, the smaller the range, variance, and standard deviation.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endParaRPr lang="en-US" altLang="en-US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mtClean="0">
                <a:latin typeface="Times New Roman" pitchFamily="18" charset="0"/>
              </a:rPr>
              <a:t>If the values are all the same (no variation), all these measures will be zero.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endParaRPr lang="en-US" altLang="en-US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mtClean="0">
                <a:latin typeface="Times New Roman" pitchFamily="18" charset="0"/>
              </a:rPr>
              <a:t>None of these measures are ever negative.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altLang="en-US"/>
              <a:t>Chap 3-</a:t>
            </a:r>
            <a:fld id="{47F26DC0-F37E-48BA-AC23-4474A016AB10}" type="slidenum">
              <a:rPr lang="en-US" altLang="en-US"/>
              <a:pPr defTabSz="852488"/>
              <a:t>27</a:t>
            </a:fld>
            <a:endParaRPr lang="en-US" alt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3600" smtClean="0"/>
              <a:t>Measures of Variation:</a:t>
            </a:r>
            <a:br>
              <a:rPr lang="en-US" altLang="en-US" sz="3600" smtClean="0"/>
            </a:br>
            <a:r>
              <a:rPr lang="en-US" altLang="en-US" sz="3600" smtClean="0"/>
              <a:t>The Coefficient of Variation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077200" cy="2819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mtClean="0"/>
              <a:t>Measures </a:t>
            </a:r>
            <a:r>
              <a:rPr lang="en-US" altLang="en-US" smtClean="0">
                <a:solidFill>
                  <a:schemeClr val="folHlink"/>
                </a:solidFill>
              </a:rPr>
              <a:t>relative variation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mtClean="0"/>
              <a:t>Always in percentage (%)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mtClean="0"/>
              <a:t>Shows </a:t>
            </a:r>
            <a:r>
              <a:rPr lang="en-US" altLang="en-US" smtClean="0">
                <a:solidFill>
                  <a:schemeClr val="folHlink"/>
                </a:solidFill>
              </a:rPr>
              <a:t>variation relative to mean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mtClean="0"/>
              <a:t>Can be used to compare the variability of two or more sets of data measured in different units </a:t>
            </a:r>
          </a:p>
        </p:txBody>
      </p:sp>
      <p:graphicFrame>
        <p:nvGraphicFramePr>
          <p:cNvPr id="26630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286000" y="4800600"/>
          <a:ext cx="4191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Equation" r:id="rId3" imgW="1142930" imgH="476163" progId="Equation.3">
                  <p:embed/>
                </p:oleObj>
              </mc:Choice>
              <mc:Fallback>
                <p:oleObj name="Equation" r:id="rId3" imgW="1142930" imgH="476163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800600"/>
                        <a:ext cx="4191000" cy="14478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altLang="en-US"/>
              <a:t>Chap 3-</a:t>
            </a:r>
            <a:fld id="{C581DAFF-7794-4F5B-9C8D-D7F4F851DC18}" type="slidenum">
              <a:rPr lang="en-US" altLang="en-US"/>
              <a:pPr defTabSz="852488"/>
              <a:t>28</a:t>
            </a:fld>
            <a:endParaRPr lang="en-US" alt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93038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3600" smtClean="0"/>
              <a:t>Measures of Variation:</a:t>
            </a:r>
            <a:br>
              <a:rPr lang="en-US" altLang="en-US" sz="3600" smtClean="0"/>
            </a:br>
            <a:r>
              <a:rPr lang="en-US" altLang="en-US" sz="3600" smtClean="0"/>
              <a:t>Comparing Coefficients of Variation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532313"/>
          </a:xfrm>
        </p:spPr>
        <p:txBody>
          <a:bodyPr/>
          <a:lstStyle/>
          <a:p>
            <a:pPr eaLnBrk="1" hangingPunct="1"/>
            <a:r>
              <a:rPr lang="en-US" altLang="en-US" sz="2300" smtClean="0">
                <a:solidFill>
                  <a:schemeClr val="folHlink"/>
                </a:solidFill>
              </a:rPr>
              <a:t>Stock A:</a:t>
            </a:r>
          </a:p>
          <a:p>
            <a:pPr lvl="1" eaLnBrk="1" hangingPunct="1"/>
            <a:r>
              <a:rPr lang="en-US" altLang="en-US" sz="2300" smtClean="0"/>
              <a:t>Average price last year = $50</a:t>
            </a:r>
          </a:p>
          <a:p>
            <a:pPr lvl="1" eaLnBrk="1" hangingPunct="1"/>
            <a:r>
              <a:rPr lang="en-US" altLang="en-US" sz="2300" smtClean="0"/>
              <a:t>Standard deviation = $5</a:t>
            </a:r>
          </a:p>
          <a:p>
            <a:pPr eaLnBrk="1" hangingPunct="1"/>
            <a:endParaRPr lang="en-US" altLang="en-US" sz="2300" smtClean="0"/>
          </a:p>
          <a:p>
            <a:pPr eaLnBrk="1" hangingPunct="1"/>
            <a:endParaRPr lang="en-US" altLang="en-US" sz="2300" smtClean="0"/>
          </a:p>
          <a:p>
            <a:pPr eaLnBrk="1" hangingPunct="1">
              <a:lnSpc>
                <a:spcPct val="150000"/>
              </a:lnSpc>
            </a:pPr>
            <a:r>
              <a:rPr lang="en-US" altLang="en-US" sz="2300" smtClean="0">
                <a:solidFill>
                  <a:schemeClr val="folHlink"/>
                </a:solidFill>
              </a:rPr>
              <a:t>Stock B:</a:t>
            </a:r>
          </a:p>
          <a:p>
            <a:pPr lvl="1" eaLnBrk="1" hangingPunct="1"/>
            <a:r>
              <a:rPr lang="en-US" altLang="en-US" sz="2300" smtClean="0"/>
              <a:t>Average price last year = $100</a:t>
            </a:r>
          </a:p>
          <a:p>
            <a:pPr lvl="1" eaLnBrk="1" hangingPunct="1"/>
            <a:r>
              <a:rPr lang="en-US" altLang="en-US" sz="2300" smtClean="0"/>
              <a:t>Standard deviation = $5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7162800" y="3505200"/>
            <a:ext cx="1828800" cy="2024063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/>
              <a:t>Both stocks have the same standard deviation, but stock B is less variable relative to its price</a:t>
            </a:r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6248400" y="3048000"/>
            <a:ext cx="762000" cy="762000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6324600" y="5410200"/>
            <a:ext cx="762000" cy="762000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graphicFrame>
        <p:nvGraphicFramePr>
          <p:cNvPr id="27657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1727200" y="2895600"/>
          <a:ext cx="53101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name="Equation" r:id="rId3" imgW="2571727" imgH="476163" progId="Equation.3">
                  <p:embed/>
                </p:oleObj>
              </mc:Choice>
              <mc:Fallback>
                <p:oleObj name="Equation" r:id="rId3" imgW="2571727" imgH="476163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2895600"/>
                        <a:ext cx="531018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1727200" y="5257800"/>
          <a:ext cx="53101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2" name="Equation" r:id="rId5" imgW="2571727" imgH="476163" progId="Equation.3">
                  <p:embed/>
                </p:oleObj>
              </mc:Choice>
              <mc:Fallback>
                <p:oleObj name="Equation" r:id="rId5" imgW="2571727" imgH="476163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5257800"/>
                        <a:ext cx="531018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altLang="en-US"/>
              <a:t>Chap 3-</a:t>
            </a:r>
            <a:fld id="{3C8D218D-F6E4-497B-AE70-CE518C510443}" type="slidenum">
              <a:rPr lang="en-US" altLang="en-US"/>
              <a:pPr defTabSz="852488"/>
              <a:t>29</a:t>
            </a:fld>
            <a:endParaRPr lang="en-US" altLang="en-US"/>
          </a:p>
        </p:txBody>
      </p:sp>
      <p:sp>
        <p:nvSpPr>
          <p:cNvPr id="28676" name="Rectangle 45"/>
          <p:cNvSpPr>
            <a:spLocks noChangeArrowheads="1"/>
          </p:cNvSpPr>
          <p:nvPr/>
        </p:nvSpPr>
        <p:spPr bwMode="auto">
          <a:xfrm>
            <a:off x="6096000" y="3733800"/>
            <a:ext cx="2895600" cy="24384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8677" name="Rectangle 46"/>
          <p:cNvSpPr>
            <a:spLocks noChangeArrowheads="1"/>
          </p:cNvSpPr>
          <p:nvPr/>
        </p:nvSpPr>
        <p:spPr bwMode="auto">
          <a:xfrm>
            <a:off x="152400" y="3733800"/>
            <a:ext cx="2895600" cy="24384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8678" name="Rectangle 44"/>
          <p:cNvSpPr>
            <a:spLocks noChangeArrowheads="1"/>
          </p:cNvSpPr>
          <p:nvPr/>
        </p:nvSpPr>
        <p:spPr bwMode="auto">
          <a:xfrm>
            <a:off x="3124200" y="3733800"/>
            <a:ext cx="2895600" cy="24384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86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Shape of a Distribution</a:t>
            </a:r>
          </a:p>
        </p:txBody>
      </p:sp>
      <p:sp>
        <p:nvSpPr>
          <p:cNvPr id="286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mtClean="0"/>
              <a:t>Describes how data are distributed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mtClean="0"/>
              <a:t>Measures of shape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mtClean="0"/>
              <a:t>Symmetric or skewed</a:t>
            </a:r>
          </a:p>
        </p:txBody>
      </p:sp>
      <p:sp>
        <p:nvSpPr>
          <p:cNvPr id="28681" name="Freeform 4"/>
          <p:cNvSpPr>
            <a:spLocks/>
          </p:cNvSpPr>
          <p:nvPr/>
        </p:nvSpPr>
        <p:spPr bwMode="auto">
          <a:xfrm>
            <a:off x="2090738" y="4819650"/>
            <a:ext cx="452437" cy="1071563"/>
          </a:xfrm>
          <a:custGeom>
            <a:avLst/>
            <a:gdLst>
              <a:gd name="T0" fmla="*/ 715723584 w 285"/>
              <a:gd name="T1" fmla="*/ 1698586105 h 675"/>
              <a:gd name="T2" fmla="*/ 640117393 w 285"/>
              <a:gd name="T3" fmla="*/ 1680945797 h 675"/>
              <a:gd name="T4" fmla="*/ 602315884 w 285"/>
              <a:gd name="T5" fmla="*/ 1660784537 h 675"/>
              <a:gd name="T6" fmla="*/ 567033736 w 285"/>
              <a:gd name="T7" fmla="*/ 1633062012 h 675"/>
              <a:gd name="T8" fmla="*/ 529232228 w 285"/>
              <a:gd name="T9" fmla="*/ 1595260444 h 675"/>
              <a:gd name="T10" fmla="*/ 491429132 w 285"/>
              <a:gd name="T11" fmla="*/ 1542336345 h 675"/>
              <a:gd name="T12" fmla="*/ 453627624 w 285"/>
              <a:gd name="T13" fmla="*/ 1469252573 h 675"/>
              <a:gd name="T14" fmla="*/ 378023020 w 285"/>
              <a:gd name="T15" fmla="*/ 1275199658 h 675"/>
              <a:gd name="T16" fmla="*/ 299897469 w 285"/>
              <a:gd name="T17" fmla="*/ 997982341 h 675"/>
              <a:gd name="T18" fmla="*/ 229333172 w 285"/>
              <a:gd name="T19" fmla="*/ 662802197 h 675"/>
              <a:gd name="T20" fmla="*/ 191531663 w 285"/>
              <a:gd name="T21" fmla="*/ 496471807 h 675"/>
              <a:gd name="T22" fmla="*/ 153728568 w 285"/>
              <a:gd name="T23" fmla="*/ 335181731 h 675"/>
              <a:gd name="T24" fmla="*/ 113406112 w 285"/>
              <a:gd name="T25" fmla="*/ 196572279 h 675"/>
              <a:gd name="T26" fmla="*/ 75604604 w 285"/>
              <a:gd name="T27" fmla="*/ 90725667 h 675"/>
              <a:gd name="T28" fmla="*/ 37801508 w 285"/>
              <a:gd name="T29" fmla="*/ 25201574 h 675"/>
              <a:gd name="T30" fmla="*/ 0 w 285"/>
              <a:gd name="T31" fmla="*/ 0 h 67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85"/>
              <a:gd name="T49" fmla="*/ 0 h 675"/>
              <a:gd name="T50" fmla="*/ 285 w 285"/>
              <a:gd name="T51" fmla="*/ 675 h 67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85" h="675">
                <a:moveTo>
                  <a:pt x="284" y="674"/>
                </a:moveTo>
                <a:lnTo>
                  <a:pt x="254" y="667"/>
                </a:lnTo>
                <a:lnTo>
                  <a:pt x="239" y="659"/>
                </a:lnTo>
                <a:lnTo>
                  <a:pt x="225" y="648"/>
                </a:lnTo>
                <a:lnTo>
                  <a:pt x="210" y="633"/>
                </a:lnTo>
                <a:lnTo>
                  <a:pt x="195" y="612"/>
                </a:lnTo>
                <a:lnTo>
                  <a:pt x="180" y="583"/>
                </a:lnTo>
                <a:lnTo>
                  <a:pt x="150" y="506"/>
                </a:lnTo>
                <a:lnTo>
                  <a:pt x="119" y="396"/>
                </a:lnTo>
                <a:lnTo>
                  <a:pt x="91" y="263"/>
                </a:lnTo>
                <a:lnTo>
                  <a:pt x="76" y="197"/>
                </a:lnTo>
                <a:lnTo>
                  <a:pt x="61" y="133"/>
                </a:lnTo>
                <a:lnTo>
                  <a:pt x="45" y="78"/>
                </a:lnTo>
                <a:lnTo>
                  <a:pt x="30" y="36"/>
                </a:lnTo>
                <a:lnTo>
                  <a:pt x="15" y="1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2" name="Freeform 5"/>
          <p:cNvSpPr>
            <a:spLocks/>
          </p:cNvSpPr>
          <p:nvPr/>
        </p:nvSpPr>
        <p:spPr bwMode="auto">
          <a:xfrm>
            <a:off x="738188" y="4819650"/>
            <a:ext cx="1354137" cy="1071563"/>
          </a:xfrm>
          <a:custGeom>
            <a:avLst/>
            <a:gdLst>
              <a:gd name="T0" fmla="*/ 0 w 853"/>
              <a:gd name="T1" fmla="*/ 1698586105 h 675"/>
              <a:gd name="T2" fmla="*/ 226813979 w 853"/>
              <a:gd name="T3" fmla="*/ 1680945797 h 675"/>
              <a:gd name="T4" fmla="*/ 337700813 w 853"/>
              <a:gd name="T5" fmla="*/ 1660784537 h 675"/>
              <a:gd name="T6" fmla="*/ 451107008 w 853"/>
              <a:gd name="T7" fmla="*/ 1633062012 h 675"/>
              <a:gd name="T8" fmla="*/ 567034153 w 853"/>
              <a:gd name="T9" fmla="*/ 1595260444 h 675"/>
              <a:gd name="T10" fmla="*/ 677920987 w 853"/>
              <a:gd name="T11" fmla="*/ 1542336345 h 675"/>
              <a:gd name="T12" fmla="*/ 791328770 w 853"/>
              <a:gd name="T13" fmla="*/ 1469252573 h 675"/>
              <a:gd name="T14" fmla="*/ 1015621800 w 853"/>
              <a:gd name="T15" fmla="*/ 1275199658 h 675"/>
              <a:gd name="T16" fmla="*/ 1244956728 w 853"/>
              <a:gd name="T17" fmla="*/ 997982341 h 675"/>
              <a:gd name="T18" fmla="*/ 1469249757 w 853"/>
              <a:gd name="T19" fmla="*/ 662802197 h 675"/>
              <a:gd name="T20" fmla="*/ 1582657541 w 853"/>
              <a:gd name="T21" fmla="*/ 496471807 h 675"/>
              <a:gd name="T22" fmla="*/ 1698584685 w 853"/>
              <a:gd name="T23" fmla="*/ 335181731 h 675"/>
              <a:gd name="T24" fmla="*/ 1806950570 w 853"/>
              <a:gd name="T25" fmla="*/ 196572279 h 675"/>
              <a:gd name="T26" fmla="*/ 1922877715 w 853"/>
              <a:gd name="T27" fmla="*/ 90725667 h 675"/>
              <a:gd name="T28" fmla="*/ 2036285498 w 853"/>
              <a:gd name="T29" fmla="*/ 25201574 h 675"/>
              <a:gd name="T30" fmla="*/ 2147172332 w 853"/>
              <a:gd name="T31" fmla="*/ 0 h 67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53"/>
              <a:gd name="T49" fmla="*/ 0 h 675"/>
              <a:gd name="T50" fmla="*/ 853 w 853"/>
              <a:gd name="T51" fmla="*/ 675 h 67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53" h="675">
                <a:moveTo>
                  <a:pt x="0" y="674"/>
                </a:moveTo>
                <a:lnTo>
                  <a:pt x="90" y="667"/>
                </a:lnTo>
                <a:lnTo>
                  <a:pt x="134" y="659"/>
                </a:lnTo>
                <a:lnTo>
                  <a:pt x="179" y="648"/>
                </a:lnTo>
                <a:lnTo>
                  <a:pt x="225" y="633"/>
                </a:lnTo>
                <a:lnTo>
                  <a:pt x="269" y="612"/>
                </a:lnTo>
                <a:lnTo>
                  <a:pt x="314" y="583"/>
                </a:lnTo>
                <a:lnTo>
                  <a:pt x="403" y="506"/>
                </a:lnTo>
                <a:lnTo>
                  <a:pt x="494" y="396"/>
                </a:lnTo>
                <a:lnTo>
                  <a:pt x="583" y="263"/>
                </a:lnTo>
                <a:lnTo>
                  <a:pt x="628" y="197"/>
                </a:lnTo>
                <a:lnTo>
                  <a:pt x="674" y="133"/>
                </a:lnTo>
                <a:lnTo>
                  <a:pt x="717" y="78"/>
                </a:lnTo>
                <a:lnTo>
                  <a:pt x="763" y="36"/>
                </a:lnTo>
                <a:lnTo>
                  <a:pt x="808" y="10"/>
                </a:lnTo>
                <a:lnTo>
                  <a:pt x="852" y="0"/>
                </a:lnTo>
              </a:path>
            </a:pathLst>
          </a:custGeom>
          <a:noFill/>
          <a:ln w="254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3" name="Freeform 6"/>
          <p:cNvSpPr>
            <a:spLocks/>
          </p:cNvSpPr>
          <p:nvPr/>
        </p:nvSpPr>
        <p:spPr bwMode="auto">
          <a:xfrm>
            <a:off x="4559300" y="4819650"/>
            <a:ext cx="904875" cy="1071563"/>
          </a:xfrm>
          <a:custGeom>
            <a:avLst/>
            <a:gdLst>
              <a:gd name="T0" fmla="*/ 1433969700 w 570"/>
              <a:gd name="T1" fmla="*/ 1698586105 h 675"/>
              <a:gd name="T2" fmla="*/ 1280239375 w 570"/>
              <a:gd name="T3" fmla="*/ 1680945797 h 675"/>
              <a:gd name="T4" fmla="*/ 1204634688 w 570"/>
              <a:gd name="T5" fmla="*/ 1660784537 h 675"/>
              <a:gd name="T6" fmla="*/ 1131549363 w 570"/>
              <a:gd name="T7" fmla="*/ 1633062012 h 675"/>
              <a:gd name="T8" fmla="*/ 1055944675 w 570"/>
              <a:gd name="T9" fmla="*/ 1595260444 h 675"/>
              <a:gd name="T10" fmla="*/ 980339988 w 570"/>
              <a:gd name="T11" fmla="*/ 1542336345 h 675"/>
              <a:gd name="T12" fmla="*/ 902215938 w 570"/>
              <a:gd name="T13" fmla="*/ 1469252573 h 675"/>
              <a:gd name="T14" fmla="*/ 756046875 w 570"/>
              <a:gd name="T15" fmla="*/ 1275199658 h 675"/>
              <a:gd name="T16" fmla="*/ 602316550 w 570"/>
              <a:gd name="T17" fmla="*/ 997982341 h 675"/>
              <a:gd name="T18" fmla="*/ 448587813 w 570"/>
              <a:gd name="T19" fmla="*/ 662802197 h 675"/>
              <a:gd name="T20" fmla="*/ 378023438 w 570"/>
              <a:gd name="T21" fmla="*/ 496471807 h 675"/>
              <a:gd name="T22" fmla="*/ 302418750 w 570"/>
              <a:gd name="T23" fmla="*/ 335181731 h 675"/>
              <a:gd name="T24" fmla="*/ 224293113 w 570"/>
              <a:gd name="T25" fmla="*/ 196572279 h 675"/>
              <a:gd name="T26" fmla="*/ 148688425 w 570"/>
              <a:gd name="T27" fmla="*/ 90725667 h 675"/>
              <a:gd name="T28" fmla="*/ 73083738 w 570"/>
              <a:gd name="T29" fmla="*/ 25201574 h 675"/>
              <a:gd name="T30" fmla="*/ 0 w 570"/>
              <a:gd name="T31" fmla="*/ 0 h 67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0"/>
              <a:gd name="T49" fmla="*/ 0 h 675"/>
              <a:gd name="T50" fmla="*/ 570 w 570"/>
              <a:gd name="T51" fmla="*/ 675 h 67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0" h="675">
                <a:moveTo>
                  <a:pt x="569" y="674"/>
                </a:moveTo>
                <a:lnTo>
                  <a:pt x="508" y="667"/>
                </a:lnTo>
                <a:lnTo>
                  <a:pt x="478" y="659"/>
                </a:lnTo>
                <a:lnTo>
                  <a:pt x="449" y="648"/>
                </a:lnTo>
                <a:lnTo>
                  <a:pt x="419" y="633"/>
                </a:lnTo>
                <a:lnTo>
                  <a:pt x="389" y="612"/>
                </a:lnTo>
                <a:lnTo>
                  <a:pt x="358" y="583"/>
                </a:lnTo>
                <a:lnTo>
                  <a:pt x="300" y="506"/>
                </a:lnTo>
                <a:lnTo>
                  <a:pt x="239" y="396"/>
                </a:lnTo>
                <a:lnTo>
                  <a:pt x="178" y="263"/>
                </a:lnTo>
                <a:lnTo>
                  <a:pt x="150" y="197"/>
                </a:lnTo>
                <a:lnTo>
                  <a:pt x="120" y="133"/>
                </a:lnTo>
                <a:lnTo>
                  <a:pt x="89" y="78"/>
                </a:lnTo>
                <a:lnTo>
                  <a:pt x="59" y="36"/>
                </a:lnTo>
                <a:lnTo>
                  <a:pt x="29" y="1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4" name="Freeform 7"/>
          <p:cNvSpPr>
            <a:spLocks/>
          </p:cNvSpPr>
          <p:nvPr/>
        </p:nvSpPr>
        <p:spPr bwMode="auto">
          <a:xfrm>
            <a:off x="3657600" y="4819650"/>
            <a:ext cx="903288" cy="1071563"/>
          </a:xfrm>
          <a:custGeom>
            <a:avLst/>
            <a:gdLst>
              <a:gd name="T0" fmla="*/ 0 w 569"/>
              <a:gd name="T1" fmla="*/ 1698586105 h 675"/>
              <a:gd name="T2" fmla="*/ 148690095 w 569"/>
              <a:gd name="T3" fmla="*/ 1680945797 h 675"/>
              <a:gd name="T4" fmla="*/ 224294824 w 569"/>
              <a:gd name="T5" fmla="*/ 1660784537 h 675"/>
              <a:gd name="T6" fmla="*/ 302418917 w 569"/>
              <a:gd name="T7" fmla="*/ 1633062012 h 675"/>
              <a:gd name="T8" fmla="*/ 378023647 w 569"/>
              <a:gd name="T9" fmla="*/ 1595260444 h 675"/>
              <a:gd name="T10" fmla="*/ 448588061 w 569"/>
              <a:gd name="T11" fmla="*/ 1542336345 h 675"/>
              <a:gd name="T12" fmla="*/ 526713742 w 569"/>
              <a:gd name="T13" fmla="*/ 1469252573 h 675"/>
              <a:gd name="T14" fmla="*/ 677923200 w 569"/>
              <a:gd name="T15" fmla="*/ 1275199658 h 675"/>
              <a:gd name="T16" fmla="*/ 826611708 w 569"/>
              <a:gd name="T17" fmla="*/ 997982341 h 675"/>
              <a:gd name="T18" fmla="*/ 980342118 w 569"/>
              <a:gd name="T19" fmla="*/ 662802197 h 675"/>
              <a:gd name="T20" fmla="*/ 1055946847 w 569"/>
              <a:gd name="T21" fmla="*/ 496471807 h 675"/>
              <a:gd name="T22" fmla="*/ 1131551576 w 569"/>
              <a:gd name="T23" fmla="*/ 335181731 h 675"/>
              <a:gd name="T24" fmla="*/ 1204635354 w 569"/>
              <a:gd name="T25" fmla="*/ 196572279 h 675"/>
              <a:gd name="T26" fmla="*/ 1280240084 w 569"/>
              <a:gd name="T27" fmla="*/ 90725667 h 675"/>
              <a:gd name="T28" fmla="*/ 1355844813 w 569"/>
              <a:gd name="T29" fmla="*/ 25201574 h 675"/>
              <a:gd name="T30" fmla="*/ 1431449542 w 569"/>
              <a:gd name="T31" fmla="*/ 0 h 67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69"/>
              <a:gd name="T49" fmla="*/ 0 h 675"/>
              <a:gd name="T50" fmla="*/ 569 w 569"/>
              <a:gd name="T51" fmla="*/ 675 h 67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69" h="675">
                <a:moveTo>
                  <a:pt x="0" y="674"/>
                </a:moveTo>
                <a:lnTo>
                  <a:pt x="59" y="667"/>
                </a:lnTo>
                <a:lnTo>
                  <a:pt x="89" y="659"/>
                </a:lnTo>
                <a:lnTo>
                  <a:pt x="120" y="648"/>
                </a:lnTo>
                <a:lnTo>
                  <a:pt x="150" y="633"/>
                </a:lnTo>
                <a:lnTo>
                  <a:pt x="178" y="612"/>
                </a:lnTo>
                <a:lnTo>
                  <a:pt x="209" y="583"/>
                </a:lnTo>
                <a:lnTo>
                  <a:pt x="269" y="506"/>
                </a:lnTo>
                <a:lnTo>
                  <a:pt x="328" y="396"/>
                </a:lnTo>
                <a:lnTo>
                  <a:pt x="389" y="263"/>
                </a:lnTo>
                <a:lnTo>
                  <a:pt x="419" y="197"/>
                </a:lnTo>
                <a:lnTo>
                  <a:pt x="449" y="133"/>
                </a:lnTo>
                <a:lnTo>
                  <a:pt x="478" y="78"/>
                </a:lnTo>
                <a:lnTo>
                  <a:pt x="508" y="36"/>
                </a:lnTo>
                <a:lnTo>
                  <a:pt x="538" y="10"/>
                </a:lnTo>
                <a:lnTo>
                  <a:pt x="568" y="0"/>
                </a:lnTo>
              </a:path>
            </a:pathLst>
          </a:custGeom>
          <a:noFill/>
          <a:ln w="254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5" name="Freeform 8"/>
          <p:cNvSpPr>
            <a:spLocks/>
          </p:cNvSpPr>
          <p:nvPr/>
        </p:nvSpPr>
        <p:spPr bwMode="auto">
          <a:xfrm>
            <a:off x="7194550" y="4795838"/>
            <a:ext cx="1354138" cy="1071562"/>
          </a:xfrm>
          <a:custGeom>
            <a:avLst/>
            <a:gdLst>
              <a:gd name="T0" fmla="*/ 2147173918 w 853"/>
              <a:gd name="T1" fmla="*/ 1698584520 h 675"/>
              <a:gd name="T2" fmla="*/ 1917840408 w 853"/>
              <a:gd name="T3" fmla="*/ 1680942641 h 675"/>
              <a:gd name="T4" fmla="*/ 1809472856 w 853"/>
              <a:gd name="T5" fmla="*/ 1660781400 h 675"/>
              <a:gd name="T6" fmla="*/ 1693545625 w 853"/>
              <a:gd name="T7" fmla="*/ 1633060488 h 675"/>
              <a:gd name="T8" fmla="*/ 1580139346 w 853"/>
              <a:gd name="T9" fmla="*/ 1595257368 h 675"/>
              <a:gd name="T10" fmla="*/ 1469252430 w 853"/>
              <a:gd name="T11" fmla="*/ 1542334905 h 675"/>
              <a:gd name="T12" fmla="*/ 1355844563 w 853"/>
              <a:gd name="T13" fmla="*/ 1469249614 h 675"/>
              <a:gd name="T14" fmla="*/ 1126511053 w 853"/>
              <a:gd name="T15" fmla="*/ 1275198467 h 675"/>
              <a:gd name="T16" fmla="*/ 902216271 w 853"/>
              <a:gd name="T17" fmla="*/ 997981409 h 675"/>
              <a:gd name="T18" fmla="*/ 677923075 w 853"/>
              <a:gd name="T19" fmla="*/ 662799991 h 675"/>
              <a:gd name="T20" fmla="*/ 564515208 w 853"/>
              <a:gd name="T21" fmla="*/ 496469756 h 675"/>
              <a:gd name="T22" fmla="*/ 448587978 w 853"/>
              <a:gd name="T23" fmla="*/ 335179831 h 675"/>
              <a:gd name="T24" fmla="*/ 340222013 w 853"/>
              <a:gd name="T25" fmla="*/ 196572096 h 675"/>
              <a:gd name="T26" fmla="*/ 224294783 w 853"/>
              <a:gd name="T27" fmla="*/ 90725583 h 675"/>
              <a:gd name="T28" fmla="*/ 110886916 w 853"/>
              <a:gd name="T29" fmla="*/ 25201551 h 675"/>
              <a:gd name="T30" fmla="*/ 0 w 853"/>
              <a:gd name="T31" fmla="*/ 0 h 67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53"/>
              <a:gd name="T49" fmla="*/ 0 h 675"/>
              <a:gd name="T50" fmla="*/ 853 w 853"/>
              <a:gd name="T51" fmla="*/ 675 h 67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53" h="675">
                <a:moveTo>
                  <a:pt x="852" y="674"/>
                </a:moveTo>
                <a:lnTo>
                  <a:pt x="761" y="667"/>
                </a:lnTo>
                <a:lnTo>
                  <a:pt x="718" y="659"/>
                </a:lnTo>
                <a:lnTo>
                  <a:pt x="672" y="648"/>
                </a:lnTo>
                <a:lnTo>
                  <a:pt x="627" y="633"/>
                </a:lnTo>
                <a:lnTo>
                  <a:pt x="583" y="612"/>
                </a:lnTo>
                <a:lnTo>
                  <a:pt x="538" y="583"/>
                </a:lnTo>
                <a:lnTo>
                  <a:pt x="447" y="506"/>
                </a:lnTo>
                <a:lnTo>
                  <a:pt x="358" y="396"/>
                </a:lnTo>
                <a:lnTo>
                  <a:pt x="269" y="263"/>
                </a:lnTo>
                <a:lnTo>
                  <a:pt x="224" y="197"/>
                </a:lnTo>
                <a:lnTo>
                  <a:pt x="178" y="133"/>
                </a:lnTo>
                <a:lnTo>
                  <a:pt x="135" y="78"/>
                </a:lnTo>
                <a:lnTo>
                  <a:pt x="89" y="36"/>
                </a:lnTo>
                <a:lnTo>
                  <a:pt x="44" y="1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6" name="Freeform 9"/>
          <p:cNvSpPr>
            <a:spLocks/>
          </p:cNvSpPr>
          <p:nvPr/>
        </p:nvSpPr>
        <p:spPr bwMode="auto">
          <a:xfrm>
            <a:off x="6743700" y="4795838"/>
            <a:ext cx="452438" cy="1071562"/>
          </a:xfrm>
          <a:custGeom>
            <a:avLst/>
            <a:gdLst>
              <a:gd name="T0" fmla="*/ 0 w 285"/>
              <a:gd name="T1" fmla="*/ 1698584520 h 675"/>
              <a:gd name="T2" fmla="*/ 70564453 w 285"/>
              <a:gd name="T3" fmla="*/ 1680942641 h 675"/>
              <a:gd name="T4" fmla="*/ 108367632 w 285"/>
              <a:gd name="T5" fmla="*/ 1660781400 h 675"/>
              <a:gd name="T6" fmla="*/ 148690177 w 285"/>
              <a:gd name="T7" fmla="*/ 1633060488 h 675"/>
              <a:gd name="T8" fmla="*/ 186491769 w 285"/>
              <a:gd name="T9" fmla="*/ 1595257368 h 675"/>
              <a:gd name="T10" fmla="*/ 224294948 w 285"/>
              <a:gd name="T11" fmla="*/ 1542334905 h 675"/>
              <a:gd name="T12" fmla="*/ 262096540 w 285"/>
              <a:gd name="T13" fmla="*/ 1469249614 h 675"/>
              <a:gd name="T14" fmla="*/ 337701311 w 285"/>
              <a:gd name="T15" fmla="*/ 1275198467 h 675"/>
              <a:gd name="T16" fmla="*/ 415827035 w 285"/>
              <a:gd name="T17" fmla="*/ 997981409 h 675"/>
              <a:gd name="T18" fmla="*/ 486391488 w 285"/>
              <a:gd name="T19" fmla="*/ 662799991 h 675"/>
              <a:gd name="T20" fmla="*/ 524193079 w 285"/>
              <a:gd name="T21" fmla="*/ 496469756 h 675"/>
              <a:gd name="T22" fmla="*/ 561996259 w 285"/>
              <a:gd name="T23" fmla="*/ 335179831 h 675"/>
              <a:gd name="T24" fmla="*/ 602318803 w 285"/>
              <a:gd name="T25" fmla="*/ 196572096 h 675"/>
              <a:gd name="T26" fmla="*/ 640120395 w 285"/>
              <a:gd name="T27" fmla="*/ 90725583 h 675"/>
              <a:gd name="T28" fmla="*/ 677923574 w 285"/>
              <a:gd name="T29" fmla="*/ 25201551 h 675"/>
              <a:gd name="T30" fmla="*/ 715725166 w 285"/>
              <a:gd name="T31" fmla="*/ 0 h 67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85"/>
              <a:gd name="T49" fmla="*/ 0 h 675"/>
              <a:gd name="T50" fmla="*/ 285 w 285"/>
              <a:gd name="T51" fmla="*/ 675 h 67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85" h="675">
                <a:moveTo>
                  <a:pt x="0" y="674"/>
                </a:moveTo>
                <a:lnTo>
                  <a:pt x="28" y="667"/>
                </a:lnTo>
                <a:lnTo>
                  <a:pt x="43" y="659"/>
                </a:lnTo>
                <a:lnTo>
                  <a:pt x="59" y="648"/>
                </a:lnTo>
                <a:lnTo>
                  <a:pt x="74" y="633"/>
                </a:lnTo>
                <a:lnTo>
                  <a:pt x="89" y="612"/>
                </a:lnTo>
                <a:lnTo>
                  <a:pt x="104" y="583"/>
                </a:lnTo>
                <a:lnTo>
                  <a:pt x="134" y="506"/>
                </a:lnTo>
                <a:lnTo>
                  <a:pt x="165" y="396"/>
                </a:lnTo>
                <a:lnTo>
                  <a:pt x="193" y="263"/>
                </a:lnTo>
                <a:lnTo>
                  <a:pt x="208" y="197"/>
                </a:lnTo>
                <a:lnTo>
                  <a:pt x="223" y="133"/>
                </a:lnTo>
                <a:lnTo>
                  <a:pt x="239" y="78"/>
                </a:lnTo>
                <a:lnTo>
                  <a:pt x="254" y="36"/>
                </a:lnTo>
                <a:lnTo>
                  <a:pt x="269" y="10"/>
                </a:lnTo>
                <a:lnTo>
                  <a:pt x="284" y="0"/>
                </a:lnTo>
              </a:path>
            </a:pathLst>
          </a:custGeom>
          <a:noFill/>
          <a:ln w="254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7" name="Rectangle 10"/>
          <p:cNvSpPr>
            <a:spLocks noChangeArrowheads="1"/>
          </p:cNvSpPr>
          <p:nvPr/>
        </p:nvSpPr>
        <p:spPr bwMode="auto">
          <a:xfrm>
            <a:off x="3657600" y="4343400"/>
            <a:ext cx="199231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000" b="1">
                <a:solidFill>
                  <a:schemeClr val="tx2"/>
                </a:solidFill>
              </a:rPr>
              <a:t>Mean =</a:t>
            </a:r>
            <a:r>
              <a:rPr lang="en-US" altLang="en-US" sz="2000" b="1">
                <a:solidFill>
                  <a:srgbClr val="FF0000"/>
                </a:solidFill>
              </a:rPr>
              <a:t> Median</a:t>
            </a:r>
            <a:endParaRPr lang="en-US" altLang="en-US" sz="1800" b="1">
              <a:solidFill>
                <a:srgbClr val="FF0000"/>
              </a:solidFill>
            </a:endParaRPr>
          </a:p>
        </p:txBody>
      </p:sp>
      <p:sp>
        <p:nvSpPr>
          <p:cNvPr id="28688" name="Rectangle 11"/>
          <p:cNvSpPr>
            <a:spLocks noChangeArrowheads="1"/>
          </p:cNvSpPr>
          <p:nvPr/>
        </p:nvSpPr>
        <p:spPr bwMode="auto">
          <a:xfrm>
            <a:off x="4779963" y="4318000"/>
            <a:ext cx="244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 b="1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8689" name="Rectangle 12"/>
          <p:cNvSpPr>
            <a:spLocks noChangeArrowheads="1"/>
          </p:cNvSpPr>
          <p:nvPr/>
        </p:nvSpPr>
        <p:spPr bwMode="auto">
          <a:xfrm>
            <a:off x="6164263" y="4648200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8690" name="Rectangle 13"/>
          <p:cNvSpPr>
            <a:spLocks noChangeArrowheads="1"/>
          </p:cNvSpPr>
          <p:nvPr/>
        </p:nvSpPr>
        <p:spPr bwMode="auto">
          <a:xfrm>
            <a:off x="762000" y="4343400"/>
            <a:ext cx="199231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000" b="1">
                <a:solidFill>
                  <a:schemeClr val="tx2"/>
                </a:solidFill>
              </a:rPr>
              <a:t>Mean &lt;</a:t>
            </a:r>
            <a:r>
              <a:rPr lang="en-US" altLang="en-US" sz="2000" b="1">
                <a:solidFill>
                  <a:srgbClr val="FF0000"/>
                </a:solidFill>
              </a:rPr>
              <a:t> Median</a:t>
            </a:r>
            <a:endParaRPr lang="en-US" altLang="en-US" sz="2000" b="1">
              <a:solidFill>
                <a:srgbClr val="FF00FF"/>
              </a:solidFill>
            </a:endParaRPr>
          </a:p>
        </p:txBody>
      </p:sp>
      <p:sp>
        <p:nvSpPr>
          <p:cNvPr id="28691" name="Rectangle 14"/>
          <p:cNvSpPr>
            <a:spLocks noChangeArrowheads="1"/>
          </p:cNvSpPr>
          <p:nvPr/>
        </p:nvSpPr>
        <p:spPr bwMode="auto">
          <a:xfrm>
            <a:off x="2393950" y="4665663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8692" name="Rectangle 15"/>
          <p:cNvSpPr>
            <a:spLocks noChangeArrowheads="1"/>
          </p:cNvSpPr>
          <p:nvPr/>
        </p:nvSpPr>
        <p:spPr bwMode="auto">
          <a:xfrm>
            <a:off x="6477000" y="4343400"/>
            <a:ext cx="205581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 b="1">
                <a:solidFill>
                  <a:srgbClr val="FF00FF"/>
                </a:solidFill>
              </a:rPr>
              <a:t> </a:t>
            </a:r>
            <a:r>
              <a:rPr lang="en-US" altLang="en-US" sz="2000" b="1">
                <a:solidFill>
                  <a:srgbClr val="FF0000"/>
                </a:solidFill>
              </a:rPr>
              <a:t>Median &lt; </a:t>
            </a:r>
            <a:r>
              <a:rPr lang="en-US" altLang="en-US" sz="2000" b="1">
                <a:solidFill>
                  <a:schemeClr val="tx2"/>
                </a:solidFill>
              </a:rPr>
              <a:t>Mean</a:t>
            </a:r>
            <a:endParaRPr lang="en-US" altLang="en-US" sz="1800" b="1">
              <a:solidFill>
                <a:schemeClr val="tx2"/>
              </a:solidFill>
            </a:endParaRPr>
          </a:p>
        </p:txBody>
      </p:sp>
      <p:sp>
        <p:nvSpPr>
          <p:cNvPr id="28693" name="Rectangle 16"/>
          <p:cNvSpPr>
            <a:spLocks noChangeArrowheads="1"/>
          </p:cNvSpPr>
          <p:nvPr/>
        </p:nvSpPr>
        <p:spPr bwMode="auto">
          <a:xfrm>
            <a:off x="8666163" y="4648200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8694" name="Line 18"/>
          <p:cNvSpPr>
            <a:spLocks noChangeShapeType="1"/>
          </p:cNvSpPr>
          <p:nvPr/>
        </p:nvSpPr>
        <p:spPr bwMode="auto">
          <a:xfrm flipH="1">
            <a:off x="7391400" y="4876800"/>
            <a:ext cx="0" cy="1066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Line 19"/>
          <p:cNvSpPr>
            <a:spLocks noChangeShapeType="1"/>
          </p:cNvSpPr>
          <p:nvPr/>
        </p:nvSpPr>
        <p:spPr bwMode="auto">
          <a:xfrm>
            <a:off x="7620000" y="5257800"/>
            <a:ext cx="0" cy="685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Line 21"/>
          <p:cNvSpPr>
            <a:spLocks noChangeShapeType="1"/>
          </p:cNvSpPr>
          <p:nvPr/>
        </p:nvSpPr>
        <p:spPr bwMode="auto">
          <a:xfrm flipH="1">
            <a:off x="1752600" y="5105400"/>
            <a:ext cx="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Line 22"/>
          <p:cNvSpPr>
            <a:spLocks noChangeShapeType="1"/>
          </p:cNvSpPr>
          <p:nvPr/>
        </p:nvSpPr>
        <p:spPr bwMode="auto">
          <a:xfrm flipH="1">
            <a:off x="1524000" y="5519738"/>
            <a:ext cx="1588" cy="42386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Line 23"/>
          <p:cNvSpPr>
            <a:spLocks noChangeShapeType="1"/>
          </p:cNvSpPr>
          <p:nvPr/>
        </p:nvSpPr>
        <p:spPr bwMode="auto">
          <a:xfrm>
            <a:off x="4572000" y="4800600"/>
            <a:ext cx="0" cy="1143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Line 24"/>
          <p:cNvSpPr>
            <a:spLocks noChangeShapeType="1"/>
          </p:cNvSpPr>
          <p:nvPr/>
        </p:nvSpPr>
        <p:spPr bwMode="auto">
          <a:xfrm>
            <a:off x="4572000" y="4953000"/>
            <a:ext cx="0" cy="762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Line 26"/>
          <p:cNvSpPr>
            <a:spLocks noChangeShapeType="1"/>
          </p:cNvSpPr>
          <p:nvPr/>
        </p:nvSpPr>
        <p:spPr bwMode="auto">
          <a:xfrm>
            <a:off x="3581400" y="5943600"/>
            <a:ext cx="19812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1" name="Rectangle 28"/>
          <p:cNvSpPr>
            <a:spLocks noChangeArrowheads="1"/>
          </p:cNvSpPr>
          <p:nvPr/>
        </p:nvSpPr>
        <p:spPr bwMode="auto">
          <a:xfrm>
            <a:off x="4467225" y="6003925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8702" name="Line 29"/>
          <p:cNvSpPr>
            <a:spLocks noChangeShapeType="1"/>
          </p:cNvSpPr>
          <p:nvPr/>
        </p:nvSpPr>
        <p:spPr bwMode="auto">
          <a:xfrm>
            <a:off x="6629400" y="5943600"/>
            <a:ext cx="18986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7553325" y="5980113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8704" name="Line 32"/>
          <p:cNvSpPr>
            <a:spLocks noChangeShapeType="1"/>
          </p:cNvSpPr>
          <p:nvPr/>
        </p:nvSpPr>
        <p:spPr bwMode="auto">
          <a:xfrm>
            <a:off x="685800" y="5943600"/>
            <a:ext cx="19050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5" name="Rectangle 34"/>
          <p:cNvSpPr>
            <a:spLocks noChangeArrowheads="1"/>
          </p:cNvSpPr>
          <p:nvPr/>
        </p:nvSpPr>
        <p:spPr bwMode="auto">
          <a:xfrm>
            <a:off x="1547813" y="6003925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8706" name="Rectangle 41"/>
          <p:cNvSpPr>
            <a:spLocks noChangeArrowheads="1"/>
          </p:cNvSpPr>
          <p:nvPr/>
        </p:nvSpPr>
        <p:spPr bwMode="auto">
          <a:xfrm>
            <a:off x="6289675" y="3803650"/>
            <a:ext cx="2535238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800" b="1"/>
              <a:t>Right-Skewed</a:t>
            </a:r>
          </a:p>
        </p:txBody>
      </p:sp>
      <p:sp>
        <p:nvSpPr>
          <p:cNvPr id="28707" name="Rectangle 42"/>
          <p:cNvSpPr>
            <a:spLocks noChangeArrowheads="1"/>
          </p:cNvSpPr>
          <p:nvPr/>
        </p:nvSpPr>
        <p:spPr bwMode="auto">
          <a:xfrm>
            <a:off x="603250" y="3816350"/>
            <a:ext cx="227965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800" b="1"/>
              <a:t>Left-Skewed</a:t>
            </a:r>
          </a:p>
        </p:txBody>
      </p:sp>
      <p:sp>
        <p:nvSpPr>
          <p:cNvPr id="28708" name="Rectangle 43"/>
          <p:cNvSpPr>
            <a:spLocks noChangeArrowheads="1"/>
          </p:cNvSpPr>
          <p:nvPr/>
        </p:nvSpPr>
        <p:spPr bwMode="auto">
          <a:xfrm>
            <a:off x="3670300" y="3816350"/>
            <a:ext cx="200025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800" b="1"/>
              <a:t>Symmetric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altLang="en-US"/>
              <a:t>Chap 3-</a:t>
            </a:r>
            <a:fld id="{88C8C0A1-14DF-4352-8360-F4A15983E15A}" type="slidenum">
              <a:rPr lang="en-US" altLang="en-US"/>
              <a:pPr defTabSz="852488"/>
              <a:t>3</a:t>
            </a:fld>
            <a:endParaRPr lang="en-US" alt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 Definitions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dirty="0" smtClean="0">
                <a:latin typeface="Times New Roman" pitchFamily="18" charset="0"/>
              </a:rPr>
              <a:t>The </a:t>
            </a:r>
            <a:r>
              <a:rPr lang="en-US" altLang="en-US" b="1" dirty="0" smtClean="0">
                <a:latin typeface="Times New Roman" pitchFamily="18" charset="0"/>
              </a:rPr>
              <a:t>central tendency</a:t>
            </a:r>
            <a:r>
              <a:rPr lang="en-US" altLang="en-US" dirty="0" smtClean="0">
                <a:latin typeface="Times New Roman" pitchFamily="18" charset="0"/>
              </a:rPr>
              <a:t> is the extent to which all the data values group around a typical or central value.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endParaRPr lang="en-US" altLang="en-US" dirty="0" smtClean="0">
              <a:latin typeface="Times New Roman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dirty="0" smtClean="0">
                <a:latin typeface="Times New Roman" pitchFamily="18" charset="0"/>
              </a:rPr>
              <a:t>The </a:t>
            </a:r>
            <a:r>
              <a:rPr lang="en-US" altLang="en-US" b="1" dirty="0" smtClean="0">
                <a:latin typeface="Times New Roman" pitchFamily="18" charset="0"/>
              </a:rPr>
              <a:t>variation</a:t>
            </a:r>
            <a:r>
              <a:rPr lang="en-US" altLang="en-US" dirty="0" smtClean="0">
                <a:latin typeface="Times New Roman" pitchFamily="18" charset="0"/>
              </a:rPr>
              <a:t> is the amount of dispersion, or scattering, of values 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endParaRPr lang="en-US" altLang="en-US" dirty="0" smtClean="0">
              <a:latin typeface="Times New Roman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dirty="0" smtClean="0">
                <a:latin typeface="Times New Roman" pitchFamily="18" charset="0"/>
              </a:rPr>
              <a:t>The </a:t>
            </a:r>
            <a:r>
              <a:rPr lang="en-US" altLang="en-US" b="1" dirty="0" smtClean="0">
                <a:latin typeface="Times New Roman" pitchFamily="18" charset="0"/>
              </a:rPr>
              <a:t>shape</a:t>
            </a:r>
            <a:r>
              <a:rPr lang="en-US" altLang="en-US" dirty="0" smtClean="0">
                <a:latin typeface="Times New Roman" pitchFamily="18" charset="0"/>
              </a:rPr>
              <a:t> is the pattern of the distribution of values from the lowest value to the highest value.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altLang="en-US"/>
              <a:t>Chap 3-</a:t>
            </a:r>
            <a:fld id="{AB8E263A-454F-41F9-AB0D-69F5CCDA2799}" type="slidenum">
              <a:rPr lang="en-US" altLang="en-US"/>
              <a:pPr defTabSz="852488"/>
              <a:t>30</a:t>
            </a:fld>
            <a:endParaRPr lang="en-US" alt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Numerical Descriptive Measures for a Population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2400" smtClean="0">
                <a:latin typeface="Times New Roman" pitchFamily="18" charset="0"/>
              </a:rPr>
              <a:t>Descriptive statistics discussed previously described a </a:t>
            </a:r>
            <a:r>
              <a:rPr lang="en-US" altLang="en-US" sz="2400" i="1" smtClean="0">
                <a:latin typeface="Times New Roman" pitchFamily="18" charset="0"/>
              </a:rPr>
              <a:t>sample</a:t>
            </a:r>
            <a:r>
              <a:rPr lang="en-US" altLang="en-US" sz="2400" smtClean="0">
                <a:latin typeface="Times New Roman" pitchFamily="18" charset="0"/>
              </a:rPr>
              <a:t>, not the </a:t>
            </a:r>
            <a:r>
              <a:rPr lang="en-US" altLang="en-US" sz="2400" i="1" smtClean="0">
                <a:latin typeface="Times New Roman" pitchFamily="18" charset="0"/>
              </a:rPr>
              <a:t>population</a:t>
            </a:r>
            <a:r>
              <a:rPr lang="en-US" altLang="en-US" sz="2400" smtClean="0">
                <a:latin typeface="Times New Roman" pitchFamily="18" charset="0"/>
              </a:rPr>
              <a:t>.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endParaRPr lang="en-US" altLang="en-US" sz="2400" smtClean="0">
              <a:latin typeface="Times New Roman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2400" smtClean="0">
                <a:latin typeface="Times New Roman" pitchFamily="18" charset="0"/>
              </a:rPr>
              <a:t>Summary measures describing a population, called </a:t>
            </a:r>
            <a:r>
              <a:rPr lang="en-US" altLang="en-US" sz="2400" b="1" smtClean="0">
                <a:latin typeface="Times New Roman" pitchFamily="18" charset="0"/>
              </a:rPr>
              <a:t>parameters</a:t>
            </a:r>
            <a:r>
              <a:rPr lang="en-US" altLang="en-US" sz="2400" smtClean="0">
                <a:latin typeface="Times New Roman" pitchFamily="18" charset="0"/>
              </a:rPr>
              <a:t>, are denoted with Greek letters.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endParaRPr lang="en-US" altLang="en-US" sz="2400" smtClean="0">
              <a:latin typeface="Times New Roman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2400" smtClean="0">
                <a:latin typeface="Times New Roman" pitchFamily="18" charset="0"/>
              </a:rPr>
              <a:t>Important population parameters are the population mean, variance, and standard deviation.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altLang="en-US"/>
              <a:t>Chap 3-</a:t>
            </a:r>
            <a:fld id="{B3C0C2EE-297C-4F2A-B1EE-DAAA2EC9A76D}" type="slidenum">
              <a:rPr lang="en-US" altLang="en-US"/>
              <a:pPr defTabSz="852488"/>
              <a:t>31</a:t>
            </a:fld>
            <a:endParaRPr lang="en-US" alt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7793038" cy="9906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Numerical Descriptive Measures </a:t>
            </a:r>
            <a:br>
              <a:rPr lang="en-US" altLang="en-US" sz="3600" smtClean="0"/>
            </a:br>
            <a:r>
              <a:rPr lang="en-US" altLang="en-US" sz="3600" smtClean="0"/>
              <a:t>for a Population:  The mean </a:t>
            </a:r>
            <a:r>
              <a:rPr lang="en-US" altLang="en-US" sz="3600" smtClean="0">
                <a:cs typeface="Arial" charset="0"/>
              </a:rPr>
              <a:t>µ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077200" cy="12954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solidFill>
                  <a:schemeClr val="folHlink"/>
                </a:solidFill>
              </a:rPr>
              <a:t>population mean</a:t>
            </a:r>
            <a:r>
              <a:rPr lang="en-US" altLang="en-US" smtClean="0"/>
              <a:t> is the sum of the values in the population divided by the population size, N</a:t>
            </a:r>
          </a:p>
        </p:txBody>
      </p:sp>
      <p:graphicFrame>
        <p:nvGraphicFramePr>
          <p:cNvPr id="30726" name="Object 4"/>
          <p:cNvGraphicFramePr>
            <a:graphicFrameLocks noChangeAspect="1"/>
          </p:cNvGraphicFramePr>
          <p:nvPr/>
        </p:nvGraphicFramePr>
        <p:xfrm>
          <a:off x="2133600" y="3352800"/>
          <a:ext cx="4943475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Equation" r:id="rId3" imgW="1917700" imgH="609600" progId="Equation.3">
                  <p:embed/>
                </p:oleObj>
              </mc:Choice>
              <mc:Fallback>
                <p:oleObj name="Equation" r:id="rId3" imgW="1917700" imgH="60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352800"/>
                        <a:ext cx="4943475" cy="1570038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Text Box 5"/>
          <p:cNvSpPr txBox="1">
            <a:spLocks noChangeArrowheads="1"/>
          </p:cNvSpPr>
          <p:nvPr/>
        </p:nvSpPr>
        <p:spPr bwMode="auto">
          <a:xfrm>
            <a:off x="2667000" y="5105400"/>
            <a:ext cx="4038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l-GR" altLang="en-US" sz="2000">
                <a:cs typeface="Arial" charset="0"/>
              </a:rPr>
              <a:t>μ</a:t>
            </a:r>
            <a:r>
              <a:rPr lang="en-US" altLang="en-US" sz="2000"/>
              <a:t> = population mean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/>
              <a:t>N = population size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/>
              <a:t>X</a:t>
            </a:r>
            <a:r>
              <a:rPr lang="en-US" altLang="en-US" sz="2000" baseline="-25000"/>
              <a:t>i</a:t>
            </a:r>
            <a:r>
              <a:rPr lang="en-US" altLang="en-US" sz="2000"/>
              <a:t> = i</a:t>
            </a:r>
            <a:r>
              <a:rPr lang="en-US" altLang="en-US" sz="2000" baseline="30000"/>
              <a:t>th</a:t>
            </a:r>
            <a:r>
              <a:rPr lang="en-US" altLang="en-US" sz="2000"/>
              <a:t> value of the variable X</a:t>
            </a:r>
          </a:p>
        </p:txBody>
      </p:sp>
      <p:sp>
        <p:nvSpPr>
          <p:cNvPr id="30728" name="Text Box 6"/>
          <p:cNvSpPr txBox="1">
            <a:spLocks noChangeArrowheads="1"/>
          </p:cNvSpPr>
          <p:nvPr/>
        </p:nvSpPr>
        <p:spPr bwMode="auto">
          <a:xfrm>
            <a:off x="1447800" y="50292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/>
              <a:t>Where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altLang="en-US"/>
              <a:t>Chap 3-</a:t>
            </a:r>
            <a:fld id="{3F78F5B3-29A0-4F68-9D71-5F2DE7320D8B}" type="slidenum">
              <a:rPr lang="en-US" altLang="en-US"/>
              <a:pPr defTabSz="852488"/>
              <a:t>32</a:t>
            </a:fld>
            <a:endParaRPr lang="en-US" alt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Average of squared deviations of values from the mean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b="1" smtClean="0">
              <a:solidFill>
                <a:schemeClr val="folHlink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>
                <a:solidFill>
                  <a:schemeClr val="folHlink"/>
                </a:solidFill>
              </a:rPr>
              <a:t>Population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chemeClr val="folHlink"/>
                </a:solidFill>
              </a:rPr>
              <a:t>variance: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Numerical Descriptive Measures For A Population:  The Variance </a:t>
            </a:r>
            <a:r>
              <a:rPr lang="el-GR" altLang="en-US" sz="3600" smtClean="0">
                <a:cs typeface="Arial" charset="0"/>
              </a:rPr>
              <a:t>σ</a:t>
            </a:r>
            <a:r>
              <a:rPr lang="en-US" altLang="en-US" sz="3600" baseline="30000" smtClean="0">
                <a:cs typeface="Arial" charset="0"/>
              </a:rPr>
              <a:t>2</a:t>
            </a:r>
            <a:endParaRPr lang="el-GR" altLang="en-US" sz="3600" baseline="30000" smtClean="0">
              <a:cs typeface="Arial" charset="0"/>
            </a:endParaRPr>
          </a:p>
        </p:txBody>
      </p:sp>
      <p:graphicFrame>
        <p:nvGraphicFramePr>
          <p:cNvPr id="31750" name="Object 4"/>
          <p:cNvGraphicFramePr>
            <a:graphicFrameLocks noChangeAspect="1"/>
          </p:cNvGraphicFramePr>
          <p:nvPr/>
        </p:nvGraphicFramePr>
        <p:xfrm>
          <a:off x="4724400" y="2971800"/>
          <a:ext cx="2846388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Equation" r:id="rId3" imgW="1104900" imgH="609600" progId="Equation.3">
                  <p:embed/>
                </p:oleObj>
              </mc:Choice>
              <mc:Fallback>
                <p:oleObj name="Equation" r:id="rId3" imgW="1104900" imgH="60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971800"/>
                        <a:ext cx="2846388" cy="1570038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Text Box 8"/>
          <p:cNvSpPr txBox="1">
            <a:spLocks noChangeArrowheads="1"/>
          </p:cNvSpPr>
          <p:nvPr/>
        </p:nvSpPr>
        <p:spPr bwMode="auto">
          <a:xfrm>
            <a:off x="1447800" y="50292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/>
              <a:t>Where</a:t>
            </a:r>
            <a:r>
              <a:rPr lang="en-US" altLang="en-US"/>
              <a:t> </a:t>
            </a:r>
          </a:p>
        </p:txBody>
      </p:sp>
      <p:sp>
        <p:nvSpPr>
          <p:cNvPr id="31752" name="Text Box 9"/>
          <p:cNvSpPr txBox="1">
            <a:spLocks noChangeArrowheads="1"/>
          </p:cNvSpPr>
          <p:nvPr/>
        </p:nvSpPr>
        <p:spPr bwMode="auto">
          <a:xfrm>
            <a:off x="2590800" y="5089525"/>
            <a:ext cx="4038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l-GR" altLang="en-US" sz="2000">
                <a:cs typeface="Arial" charset="0"/>
              </a:rPr>
              <a:t>μ</a:t>
            </a:r>
            <a:r>
              <a:rPr lang="en-US" altLang="en-US" sz="2000"/>
              <a:t>  = population mean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/>
              <a:t>N = population size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/>
              <a:t>X</a:t>
            </a:r>
            <a:r>
              <a:rPr lang="en-US" altLang="en-US" sz="2000" baseline="-25000"/>
              <a:t>i</a:t>
            </a:r>
            <a:r>
              <a:rPr lang="en-US" altLang="en-US" sz="2000"/>
              <a:t> = i</a:t>
            </a:r>
            <a:r>
              <a:rPr lang="en-US" altLang="en-US" sz="2000" baseline="30000"/>
              <a:t>th</a:t>
            </a:r>
            <a:r>
              <a:rPr lang="en-US" altLang="en-US" sz="2000"/>
              <a:t> value of the variable 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altLang="en-US"/>
              <a:t>Chap 3-</a:t>
            </a:r>
            <a:fld id="{D7EB818A-C564-4DFB-BF76-5C0FE5C4B6F1}" type="slidenum">
              <a:rPr lang="en-US" altLang="en-US"/>
              <a:pPr defTabSz="852488"/>
              <a:t>33</a:t>
            </a:fld>
            <a:endParaRPr lang="en-US" alt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848600" cy="990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Numerical Descriptive Measures For A Population:  The Standard Deviation </a:t>
            </a:r>
            <a:r>
              <a:rPr lang="el-GR" altLang="en-US" sz="3200" smtClean="0">
                <a:cs typeface="Arial" charset="0"/>
              </a:rPr>
              <a:t>σ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382000" cy="4532313"/>
          </a:xfrm>
        </p:spPr>
        <p:txBody>
          <a:bodyPr/>
          <a:lstStyle/>
          <a:p>
            <a:pPr eaLnBrk="1" hangingPunct="1"/>
            <a:r>
              <a:rPr lang="en-US" altLang="en-US" smtClean="0"/>
              <a:t>Most commonly used measure of variation</a:t>
            </a:r>
          </a:p>
          <a:p>
            <a:pPr eaLnBrk="1" hangingPunct="1"/>
            <a:r>
              <a:rPr lang="en-US" altLang="en-US" smtClean="0"/>
              <a:t>Shows variation about the mean</a:t>
            </a:r>
          </a:p>
          <a:p>
            <a:pPr eaLnBrk="1" hangingPunct="1"/>
            <a:r>
              <a:rPr lang="en-US" altLang="en-US" smtClean="0"/>
              <a:t>Is the square root of the population variance</a:t>
            </a:r>
          </a:p>
          <a:p>
            <a:pPr eaLnBrk="1" hangingPunct="1"/>
            <a:r>
              <a:rPr lang="en-US" altLang="en-US" smtClean="0"/>
              <a:t>Has the </a:t>
            </a:r>
            <a:r>
              <a:rPr lang="en-US" altLang="en-US" smtClean="0">
                <a:solidFill>
                  <a:schemeClr val="hlink"/>
                </a:solidFill>
              </a:rPr>
              <a:t>same units as the original data</a:t>
            </a:r>
          </a:p>
          <a:p>
            <a:pPr eaLnBrk="1" hangingPunct="1"/>
            <a:endParaRPr lang="en-US" altLang="en-US" sz="1400" smtClean="0"/>
          </a:p>
          <a:p>
            <a:pPr eaLnBrk="1" hangingPunct="1"/>
            <a:endParaRPr lang="en-US" altLang="en-US" sz="1400" smtClean="0"/>
          </a:p>
          <a:p>
            <a:pPr eaLnBrk="1" hangingPunct="1"/>
            <a:endParaRPr lang="en-US" altLang="en-US" sz="1400" smtClean="0"/>
          </a:p>
          <a:p>
            <a:pPr lvl="1" eaLnBrk="1" hangingPunct="1"/>
            <a:r>
              <a:rPr lang="en-US" altLang="en-US" smtClean="0">
                <a:solidFill>
                  <a:schemeClr val="folHlink"/>
                </a:solidFill>
              </a:rPr>
              <a:t>Population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chemeClr val="folHlink"/>
                </a:solidFill>
              </a:rPr>
              <a:t>standard deviation:</a:t>
            </a:r>
          </a:p>
        </p:txBody>
      </p:sp>
      <p:graphicFrame>
        <p:nvGraphicFramePr>
          <p:cNvPr id="32774" name="Object 4"/>
          <p:cNvGraphicFramePr>
            <a:graphicFrameLocks noChangeAspect="1"/>
          </p:cNvGraphicFramePr>
          <p:nvPr/>
        </p:nvGraphicFramePr>
        <p:xfrm>
          <a:off x="5562600" y="4267200"/>
          <a:ext cx="2938463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Equation" r:id="rId3" imgW="1155700" imgH="660400" progId="Equation.3">
                  <p:embed/>
                </p:oleObj>
              </mc:Choice>
              <mc:Fallback>
                <p:oleObj name="Equation" r:id="rId3" imgW="1155700" imgH="660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267200"/>
                        <a:ext cx="2938463" cy="1679575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altLang="en-US"/>
              <a:t>Chap 3-</a:t>
            </a:r>
            <a:fld id="{C21EE377-4924-4A70-912E-06FE56A2D36D}" type="slidenum">
              <a:rPr lang="en-US" altLang="en-US"/>
              <a:pPr defTabSz="852488"/>
              <a:t>34</a:t>
            </a:fld>
            <a:endParaRPr lang="en-US" alt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Sample statistics versus population parameters</a:t>
            </a:r>
          </a:p>
        </p:txBody>
      </p:sp>
      <p:graphicFrame>
        <p:nvGraphicFramePr>
          <p:cNvPr id="201731" name="Group 3"/>
          <p:cNvGraphicFramePr>
            <a:graphicFrameLocks noGrp="1"/>
          </p:cNvGraphicFramePr>
          <p:nvPr>
            <p:ph idx="1"/>
          </p:nvPr>
        </p:nvGraphicFramePr>
        <p:xfrm>
          <a:off x="1447800" y="2209800"/>
          <a:ext cx="6629400" cy="365760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Measure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Population Parameter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Sample Statistic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Variance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Standard Deviation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3819" name="Rectangle 2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graphicFrame>
        <p:nvGraphicFramePr>
          <p:cNvPr id="33820" name="Object 26"/>
          <p:cNvGraphicFramePr>
            <a:graphicFrameLocks noChangeAspect="1"/>
          </p:cNvGraphicFramePr>
          <p:nvPr/>
        </p:nvGraphicFramePr>
        <p:xfrm>
          <a:off x="6629400" y="3276600"/>
          <a:ext cx="482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7" name="Equation" r:id="rId3" imgW="177569" imgH="202936" progId="Equation.3">
                  <p:embed/>
                </p:oleObj>
              </mc:Choice>
              <mc:Fallback>
                <p:oleObj name="Equation" r:id="rId3" imgW="177569" imgH="20293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276600"/>
                        <a:ext cx="4826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1" name="Rectangle 2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graphicFrame>
        <p:nvGraphicFramePr>
          <p:cNvPr id="33822" name="Object 28"/>
          <p:cNvGraphicFramePr>
            <a:graphicFrameLocks noChangeAspect="1"/>
          </p:cNvGraphicFramePr>
          <p:nvPr/>
        </p:nvGraphicFramePr>
        <p:xfrm>
          <a:off x="6629400" y="426720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8" name="Equation" r:id="rId5" imgW="203024" imgH="203024" progId="Equation.3">
                  <p:embed/>
                </p:oleObj>
              </mc:Choice>
              <mc:Fallback>
                <p:oleObj name="Equation" r:id="rId5" imgW="203024" imgH="20302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267200"/>
                        <a:ext cx="457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3" name="Rectangle 29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graphicFrame>
        <p:nvGraphicFramePr>
          <p:cNvPr id="33824" name="Object 30"/>
          <p:cNvGraphicFramePr>
            <a:graphicFrameLocks noChangeAspect="1"/>
          </p:cNvGraphicFramePr>
          <p:nvPr/>
        </p:nvGraphicFramePr>
        <p:xfrm>
          <a:off x="6629400" y="5181600"/>
          <a:ext cx="3000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9" name="Equation" r:id="rId7" imgW="139579" imgH="177646" progId="Equation.3">
                  <p:embed/>
                </p:oleObj>
              </mc:Choice>
              <mc:Fallback>
                <p:oleObj name="Equation" r:id="rId7" imgW="139579" imgH="177646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181600"/>
                        <a:ext cx="30003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5" name="Rectangle 31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graphicFrame>
        <p:nvGraphicFramePr>
          <p:cNvPr id="33826" name="Object 32"/>
          <p:cNvGraphicFramePr>
            <a:graphicFrameLocks noChangeAspect="1"/>
          </p:cNvGraphicFramePr>
          <p:nvPr/>
        </p:nvGraphicFramePr>
        <p:xfrm>
          <a:off x="4343400" y="3429000"/>
          <a:ext cx="358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0" name="Equation" r:id="rId9" imgW="152268" imgH="164957" progId="Equation.3">
                  <p:embed/>
                </p:oleObj>
              </mc:Choice>
              <mc:Fallback>
                <p:oleObj name="Equation" r:id="rId9" imgW="152268" imgH="164957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429000"/>
                        <a:ext cx="3587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7" name="Rectangle 3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graphicFrame>
        <p:nvGraphicFramePr>
          <p:cNvPr id="33828" name="Object 34"/>
          <p:cNvGraphicFramePr>
            <a:graphicFrameLocks noChangeAspect="1"/>
          </p:cNvGraphicFramePr>
          <p:nvPr/>
        </p:nvGraphicFramePr>
        <p:xfrm>
          <a:off x="4343400" y="4267200"/>
          <a:ext cx="4572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1" name="Equation" r:id="rId11" imgW="215713" imgH="203024" progId="Equation.3">
                  <p:embed/>
                </p:oleObj>
              </mc:Choice>
              <mc:Fallback>
                <p:oleObj name="Equation" r:id="rId11" imgW="215713" imgH="203024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267200"/>
                        <a:ext cx="457200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9" name="Rectangle 35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graphicFrame>
        <p:nvGraphicFramePr>
          <p:cNvPr id="33830" name="Object 36"/>
          <p:cNvGraphicFramePr>
            <a:graphicFrameLocks noChangeAspect="1"/>
          </p:cNvGraphicFramePr>
          <p:nvPr/>
        </p:nvGraphicFramePr>
        <p:xfrm>
          <a:off x="4343400" y="5257800"/>
          <a:ext cx="3048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2" name="Equation" r:id="rId13" imgW="152334" imgH="139639" progId="Equation.3">
                  <p:embed/>
                </p:oleObj>
              </mc:Choice>
              <mc:Fallback>
                <p:oleObj name="Equation" r:id="rId13" imgW="152334" imgH="139639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257800"/>
                        <a:ext cx="304800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altLang="en-US"/>
              <a:t>Chap 3-</a:t>
            </a:r>
            <a:fld id="{572F89EF-EA29-44DC-9116-2A7D01DA531B}" type="slidenum">
              <a:rPr lang="en-US" altLang="en-US"/>
              <a:pPr defTabSz="852488"/>
              <a:t>35</a:t>
            </a:fld>
            <a:endParaRPr lang="en-US" alt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28600"/>
            <a:ext cx="7612062" cy="990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Computing Numerical Descriptive Measures From A Frequency Distribution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Sometimes you have only a frequency distribution, not the raw data.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In this situation you can compute </a:t>
            </a:r>
            <a:r>
              <a:rPr lang="en-US" altLang="en-US" b="1" smtClean="0">
                <a:solidFill>
                  <a:schemeClr val="folHlink"/>
                </a:solidFill>
              </a:rPr>
              <a:t>approximations</a:t>
            </a:r>
            <a:r>
              <a:rPr lang="en-US" altLang="en-US" smtClean="0"/>
              <a:t> to the mean and the standard deviation of the data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altLang="en-US"/>
              <a:t>Chap 3-</a:t>
            </a:r>
            <a:fld id="{68F33D8C-E35E-479A-94FC-94EB417FE859}" type="slidenum">
              <a:rPr lang="en-US" altLang="en-US"/>
              <a:pPr defTabSz="852488"/>
              <a:t>36</a:t>
            </a:fld>
            <a:endParaRPr lang="en-US" alt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335838" cy="1143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3600" smtClean="0"/>
              <a:t>Approximating the Mean from a Frequency Distribution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153400" cy="4876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Use the midpoint of a class interval to approximate the values in that class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smtClean="0"/>
              <a:t>Where 	n = number of values or sample size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smtClean="0"/>
              <a:t>            	c = number of classes in the frequency distribution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smtClean="0"/>
              <a:t>	         	m</a:t>
            </a:r>
            <a:r>
              <a:rPr lang="en-US" altLang="en-US" baseline="-25000" smtClean="0"/>
              <a:t>j</a:t>
            </a:r>
            <a:r>
              <a:rPr lang="en-US" altLang="en-US" smtClean="0"/>
              <a:t> = midpoint of the j</a:t>
            </a:r>
            <a:r>
              <a:rPr lang="en-US" altLang="en-US" baseline="30000" smtClean="0"/>
              <a:t>th</a:t>
            </a:r>
            <a:r>
              <a:rPr lang="en-US" altLang="en-US" smtClean="0"/>
              <a:t> class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smtClean="0"/>
              <a:t>		f</a:t>
            </a:r>
            <a:r>
              <a:rPr lang="en-US" altLang="en-US" baseline="-25000" smtClean="0"/>
              <a:t>j</a:t>
            </a:r>
            <a:r>
              <a:rPr lang="en-US" altLang="en-US" smtClean="0"/>
              <a:t> = number of values in the j</a:t>
            </a:r>
            <a:r>
              <a:rPr lang="en-US" altLang="en-US" baseline="30000" smtClean="0"/>
              <a:t>th</a:t>
            </a:r>
            <a:r>
              <a:rPr lang="en-US" altLang="en-US" smtClean="0"/>
              <a:t> class</a:t>
            </a:r>
          </a:p>
        </p:txBody>
      </p:sp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3200400" y="2819400"/>
          <a:ext cx="1930400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name="Equation" r:id="rId3" imgW="748975" imgH="634725" progId="Equation.3">
                  <p:embed/>
                </p:oleObj>
              </mc:Choice>
              <mc:Fallback>
                <p:oleObj name="Equation" r:id="rId3" imgW="748975" imgH="63472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819400"/>
                        <a:ext cx="1930400" cy="163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altLang="en-US"/>
              <a:t>Chap 3-</a:t>
            </a:r>
            <a:fld id="{D2C27E41-E361-4933-9B25-E29144C04B5C}" type="slidenum">
              <a:rPr lang="en-US" altLang="en-US"/>
              <a:pPr defTabSz="852488"/>
              <a:t>37</a:t>
            </a:fld>
            <a:endParaRPr lang="en-US" alt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848600" cy="990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Approximating the Standard Deviation from a Frequency Distribution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382000" cy="4532313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Assume that all values within each class interval are located at the midpoint of the class</a:t>
            </a:r>
            <a:endParaRPr lang="en-US" altLang="en-US" sz="2400" smtClean="0">
              <a:solidFill>
                <a:schemeClr val="hlink"/>
              </a:solidFill>
            </a:endParaRPr>
          </a:p>
          <a:p>
            <a:pPr eaLnBrk="1" hangingPunct="1"/>
            <a:endParaRPr lang="en-US" altLang="en-US" sz="1200" smtClean="0"/>
          </a:p>
          <a:p>
            <a:pPr eaLnBrk="1" hangingPunct="1">
              <a:buFont typeface="Wingdings" pitchFamily="2" charset="2"/>
              <a:buNone/>
            </a:pPr>
            <a:endParaRPr lang="en-US" altLang="en-US" sz="2400" smtClean="0">
              <a:solidFill>
                <a:schemeClr val="folHlink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400" smtClean="0">
              <a:solidFill>
                <a:schemeClr val="folHlink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400" smtClean="0">
              <a:solidFill>
                <a:schemeClr val="folHlink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en-US" sz="2000" smtClean="0"/>
          </a:p>
          <a:p>
            <a:pPr lvl="1" eaLnBrk="1" hangingPunct="1">
              <a:buFont typeface="Wingdings" pitchFamily="2" charset="2"/>
              <a:buNone/>
            </a:pPr>
            <a:endParaRPr lang="en-US" altLang="en-US" sz="180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800" smtClean="0"/>
              <a:t>Where 	n = number</a:t>
            </a:r>
            <a:r>
              <a:rPr lang="en-US" altLang="en-US" sz="2000" smtClean="0"/>
              <a:t> of values or sample size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sz="1800" smtClean="0"/>
              <a:t>            	c = number of classes in the frequency distribution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sz="1800" smtClean="0"/>
              <a:t>	         	m</a:t>
            </a:r>
            <a:r>
              <a:rPr lang="en-US" altLang="en-US" sz="1800" baseline="-25000" smtClean="0"/>
              <a:t>j</a:t>
            </a:r>
            <a:r>
              <a:rPr lang="en-US" altLang="en-US" sz="1800" smtClean="0"/>
              <a:t> = midpoint of the j</a:t>
            </a:r>
            <a:r>
              <a:rPr lang="en-US" altLang="en-US" sz="1800" baseline="30000" smtClean="0"/>
              <a:t>th</a:t>
            </a:r>
            <a:r>
              <a:rPr lang="en-US" altLang="en-US" sz="1800" smtClean="0"/>
              <a:t> class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sz="1800" smtClean="0"/>
              <a:t>		f</a:t>
            </a:r>
            <a:r>
              <a:rPr lang="en-US" altLang="en-US" sz="1800" baseline="-25000" smtClean="0"/>
              <a:t>j</a:t>
            </a:r>
            <a:r>
              <a:rPr lang="en-US" altLang="en-US" sz="1800" smtClean="0"/>
              <a:t> = number of values in the j</a:t>
            </a:r>
            <a:r>
              <a:rPr lang="en-US" altLang="en-US" sz="1800" baseline="30000" smtClean="0"/>
              <a:t>th</a:t>
            </a:r>
            <a:r>
              <a:rPr lang="en-US" altLang="en-US" sz="1800" smtClean="0"/>
              <a:t> class</a:t>
            </a:r>
            <a:endParaRPr lang="en-US" altLang="en-US" sz="1800" smtClean="0">
              <a:solidFill>
                <a:schemeClr val="folHlink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400" smtClean="0">
              <a:solidFill>
                <a:schemeClr val="folHlink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400" smtClean="0">
              <a:solidFill>
                <a:schemeClr val="folHlink"/>
              </a:solidFill>
            </a:endParaRPr>
          </a:p>
        </p:txBody>
      </p:sp>
      <p:graphicFrame>
        <p:nvGraphicFramePr>
          <p:cNvPr id="36870" name="Object 4"/>
          <p:cNvGraphicFramePr>
            <a:graphicFrameLocks noChangeAspect="1"/>
          </p:cNvGraphicFramePr>
          <p:nvPr/>
        </p:nvGraphicFramePr>
        <p:xfrm>
          <a:off x="2286000" y="2667000"/>
          <a:ext cx="3665538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7" name="Equation" r:id="rId3" imgW="1320227" imgH="672808" progId="Equation.3">
                  <p:embed/>
                </p:oleObj>
              </mc:Choice>
              <mc:Fallback>
                <p:oleObj name="Equation" r:id="rId3" imgW="1320227" imgH="67280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667000"/>
                        <a:ext cx="3665538" cy="18669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altLang="en-US"/>
              <a:t>Chap 3-</a:t>
            </a:r>
            <a:fld id="{1DD40701-7119-485D-9011-B3004A8E9924}" type="slidenum">
              <a:rPr lang="en-US" altLang="en-US"/>
              <a:pPr defTabSz="852488"/>
              <a:t>38</a:t>
            </a:fld>
            <a:endParaRPr lang="en-US" alt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Quartile Measures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467600" cy="950913"/>
          </a:xfrm>
          <a:noFill/>
        </p:spPr>
        <p:txBody>
          <a:bodyPr/>
          <a:lstStyle/>
          <a:p>
            <a:pPr eaLnBrk="1" hangingPunct="1"/>
            <a:r>
              <a:rPr lang="en-US" altLang="en-US" sz="2400" smtClean="0"/>
              <a:t>Quartiles split the ranked data into 4 segments with an equal number of values per segment</a:t>
            </a:r>
          </a:p>
        </p:txBody>
      </p:sp>
      <p:grpSp>
        <p:nvGrpSpPr>
          <p:cNvPr id="37894" name="Group 26"/>
          <p:cNvGrpSpPr>
            <a:grpSpLocks/>
          </p:cNvGrpSpPr>
          <p:nvPr/>
        </p:nvGrpSpPr>
        <p:grpSpPr bwMode="auto">
          <a:xfrm>
            <a:off x="1752600" y="2667000"/>
            <a:ext cx="1219200" cy="457200"/>
            <a:chOff x="1008" y="1776"/>
            <a:chExt cx="768" cy="288"/>
          </a:xfrm>
        </p:grpSpPr>
        <p:sp>
          <p:nvSpPr>
            <p:cNvPr id="37911" name="Rectangle 6"/>
            <p:cNvSpPr>
              <a:spLocks noChangeArrowheads="1"/>
            </p:cNvSpPr>
            <p:nvPr/>
          </p:nvSpPr>
          <p:spPr bwMode="auto">
            <a:xfrm>
              <a:off x="1008" y="1776"/>
              <a:ext cx="768" cy="288"/>
            </a:xfrm>
            <a:prstGeom prst="rect">
              <a:avLst/>
            </a:prstGeom>
            <a:solidFill>
              <a:srgbClr val="B9B9E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37912" name="Rectangle 10"/>
            <p:cNvSpPr>
              <a:spLocks noChangeArrowheads="1"/>
            </p:cNvSpPr>
            <p:nvPr/>
          </p:nvSpPr>
          <p:spPr bwMode="auto">
            <a:xfrm>
              <a:off x="1101" y="1777"/>
              <a:ext cx="582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/>
                <a:t>25%</a:t>
              </a:r>
            </a:p>
          </p:txBody>
        </p:sp>
      </p:grpSp>
      <p:sp>
        <p:nvSpPr>
          <p:cNvPr id="37895" name="AutoShape 15"/>
          <p:cNvSpPr>
            <a:spLocks noChangeArrowheads="1"/>
          </p:cNvSpPr>
          <p:nvPr/>
        </p:nvSpPr>
        <p:spPr bwMode="auto">
          <a:xfrm rot="-5400000">
            <a:off x="2857500" y="3238500"/>
            <a:ext cx="228600" cy="152400"/>
          </a:xfrm>
          <a:prstGeom prst="rightArrow">
            <a:avLst>
              <a:gd name="adj1" fmla="val 50000"/>
              <a:gd name="adj2" fmla="val 37778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37896" name="Rectangle 16"/>
          <p:cNvSpPr>
            <a:spLocks noChangeArrowheads="1"/>
          </p:cNvSpPr>
          <p:nvPr/>
        </p:nvSpPr>
        <p:spPr bwMode="auto">
          <a:xfrm>
            <a:off x="685800" y="4038600"/>
            <a:ext cx="8001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300">
                <a:solidFill>
                  <a:schemeClr val="folHlink"/>
                </a:solidFill>
              </a:rPr>
              <a:t>The first quartile, Q</a:t>
            </a:r>
            <a:r>
              <a:rPr lang="en-US" altLang="en-US" sz="2300" baseline="-25000">
                <a:solidFill>
                  <a:schemeClr val="folHlink"/>
                </a:solidFill>
              </a:rPr>
              <a:t>1</a:t>
            </a:r>
            <a:r>
              <a:rPr lang="en-US" altLang="en-US" sz="2300">
                <a:solidFill>
                  <a:schemeClr val="folHlink"/>
                </a:solidFill>
              </a:rPr>
              <a:t>, is the value for which 25% of the observations are smaller and 75% are larger</a:t>
            </a:r>
          </a:p>
          <a:p>
            <a:pPr marL="320675" indent="-320675" defTabSz="852488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300">
                <a:solidFill>
                  <a:schemeClr val="folHlink"/>
                </a:solidFill>
              </a:rPr>
              <a:t>Q</a:t>
            </a:r>
            <a:r>
              <a:rPr lang="en-US" altLang="en-US" sz="2300" baseline="-25000">
                <a:solidFill>
                  <a:schemeClr val="folHlink"/>
                </a:solidFill>
              </a:rPr>
              <a:t>2</a:t>
            </a:r>
            <a:r>
              <a:rPr lang="en-US" altLang="en-US" sz="2300">
                <a:solidFill>
                  <a:schemeClr val="folHlink"/>
                </a:solidFill>
              </a:rPr>
              <a:t> is the same as the median (50% of the observations are smaller and 50% are larger)</a:t>
            </a:r>
          </a:p>
          <a:p>
            <a:pPr marL="320675" indent="-320675" defTabSz="852488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300">
                <a:solidFill>
                  <a:schemeClr val="folHlink"/>
                </a:solidFill>
              </a:rPr>
              <a:t>Only 25% of the observations are greater than the third quartile</a:t>
            </a:r>
          </a:p>
          <a:p>
            <a:pPr marL="320675" indent="-320675" defTabSz="852488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en-US" sz="2300">
              <a:solidFill>
                <a:schemeClr val="folHlink"/>
              </a:solidFill>
            </a:endParaRPr>
          </a:p>
        </p:txBody>
      </p:sp>
      <p:sp>
        <p:nvSpPr>
          <p:cNvPr id="37897" name="AutoShape 18"/>
          <p:cNvSpPr>
            <a:spLocks noChangeArrowheads="1"/>
          </p:cNvSpPr>
          <p:nvPr/>
        </p:nvSpPr>
        <p:spPr bwMode="auto">
          <a:xfrm rot="-5400000">
            <a:off x="4076700" y="3238500"/>
            <a:ext cx="228600" cy="152400"/>
          </a:xfrm>
          <a:prstGeom prst="rightArrow">
            <a:avLst>
              <a:gd name="adj1" fmla="val 50000"/>
              <a:gd name="adj2" fmla="val 37778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37898" name="AutoShape 19"/>
          <p:cNvSpPr>
            <a:spLocks noChangeArrowheads="1"/>
          </p:cNvSpPr>
          <p:nvPr/>
        </p:nvSpPr>
        <p:spPr bwMode="auto">
          <a:xfrm rot="-5400000">
            <a:off x="5295900" y="3238500"/>
            <a:ext cx="228600" cy="152400"/>
          </a:xfrm>
          <a:prstGeom prst="rightArrow">
            <a:avLst>
              <a:gd name="adj1" fmla="val 50000"/>
              <a:gd name="adj2" fmla="val 37778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37899" name="Rectangle 22"/>
          <p:cNvSpPr>
            <a:spLocks noChangeArrowheads="1"/>
          </p:cNvSpPr>
          <p:nvPr/>
        </p:nvSpPr>
        <p:spPr bwMode="auto">
          <a:xfrm>
            <a:off x="2667000" y="3429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300"/>
              <a:t>Q1</a:t>
            </a:r>
          </a:p>
        </p:txBody>
      </p:sp>
      <p:sp>
        <p:nvSpPr>
          <p:cNvPr id="37900" name="Rectangle 23"/>
          <p:cNvSpPr>
            <a:spLocks noChangeArrowheads="1"/>
          </p:cNvSpPr>
          <p:nvPr/>
        </p:nvSpPr>
        <p:spPr bwMode="auto">
          <a:xfrm>
            <a:off x="3886200" y="3429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300"/>
              <a:t>Q2</a:t>
            </a:r>
          </a:p>
        </p:txBody>
      </p:sp>
      <p:sp>
        <p:nvSpPr>
          <p:cNvPr id="37901" name="Rectangle 24"/>
          <p:cNvSpPr>
            <a:spLocks noChangeArrowheads="1"/>
          </p:cNvSpPr>
          <p:nvPr/>
        </p:nvSpPr>
        <p:spPr bwMode="auto">
          <a:xfrm>
            <a:off x="5105400" y="3429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300"/>
              <a:t>Q3</a:t>
            </a:r>
          </a:p>
        </p:txBody>
      </p:sp>
      <p:grpSp>
        <p:nvGrpSpPr>
          <p:cNvPr id="37902" name="Group 27"/>
          <p:cNvGrpSpPr>
            <a:grpSpLocks/>
          </p:cNvGrpSpPr>
          <p:nvPr/>
        </p:nvGrpSpPr>
        <p:grpSpPr bwMode="auto">
          <a:xfrm>
            <a:off x="2971800" y="2667000"/>
            <a:ext cx="1219200" cy="457200"/>
            <a:chOff x="1008" y="1776"/>
            <a:chExt cx="768" cy="288"/>
          </a:xfrm>
        </p:grpSpPr>
        <p:sp>
          <p:nvSpPr>
            <p:cNvPr id="37909" name="Rectangle 28"/>
            <p:cNvSpPr>
              <a:spLocks noChangeArrowheads="1"/>
            </p:cNvSpPr>
            <p:nvPr/>
          </p:nvSpPr>
          <p:spPr bwMode="auto">
            <a:xfrm>
              <a:off x="1008" y="1776"/>
              <a:ext cx="768" cy="288"/>
            </a:xfrm>
            <a:prstGeom prst="rect">
              <a:avLst/>
            </a:prstGeom>
            <a:solidFill>
              <a:srgbClr val="B9B9E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37910" name="Rectangle 29"/>
            <p:cNvSpPr>
              <a:spLocks noChangeArrowheads="1"/>
            </p:cNvSpPr>
            <p:nvPr/>
          </p:nvSpPr>
          <p:spPr bwMode="auto">
            <a:xfrm>
              <a:off x="1101" y="1777"/>
              <a:ext cx="582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/>
                <a:t>25%</a:t>
              </a:r>
            </a:p>
          </p:txBody>
        </p:sp>
      </p:grpSp>
      <p:grpSp>
        <p:nvGrpSpPr>
          <p:cNvPr id="37903" name="Group 30"/>
          <p:cNvGrpSpPr>
            <a:grpSpLocks/>
          </p:cNvGrpSpPr>
          <p:nvPr/>
        </p:nvGrpSpPr>
        <p:grpSpPr bwMode="auto">
          <a:xfrm>
            <a:off x="4191000" y="2667000"/>
            <a:ext cx="1219200" cy="457200"/>
            <a:chOff x="1008" y="1776"/>
            <a:chExt cx="768" cy="288"/>
          </a:xfrm>
        </p:grpSpPr>
        <p:sp>
          <p:nvSpPr>
            <p:cNvPr id="37907" name="Rectangle 31"/>
            <p:cNvSpPr>
              <a:spLocks noChangeArrowheads="1"/>
            </p:cNvSpPr>
            <p:nvPr/>
          </p:nvSpPr>
          <p:spPr bwMode="auto">
            <a:xfrm>
              <a:off x="1008" y="1776"/>
              <a:ext cx="768" cy="288"/>
            </a:xfrm>
            <a:prstGeom prst="rect">
              <a:avLst/>
            </a:prstGeom>
            <a:solidFill>
              <a:srgbClr val="B9B9E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37908" name="Rectangle 32"/>
            <p:cNvSpPr>
              <a:spLocks noChangeArrowheads="1"/>
            </p:cNvSpPr>
            <p:nvPr/>
          </p:nvSpPr>
          <p:spPr bwMode="auto">
            <a:xfrm>
              <a:off x="1101" y="1777"/>
              <a:ext cx="582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/>
                <a:t>25%</a:t>
              </a:r>
            </a:p>
          </p:txBody>
        </p:sp>
      </p:grpSp>
      <p:grpSp>
        <p:nvGrpSpPr>
          <p:cNvPr id="37904" name="Group 33"/>
          <p:cNvGrpSpPr>
            <a:grpSpLocks/>
          </p:cNvGrpSpPr>
          <p:nvPr/>
        </p:nvGrpSpPr>
        <p:grpSpPr bwMode="auto">
          <a:xfrm>
            <a:off x="5410200" y="2667000"/>
            <a:ext cx="1219200" cy="457200"/>
            <a:chOff x="1008" y="1776"/>
            <a:chExt cx="768" cy="288"/>
          </a:xfrm>
        </p:grpSpPr>
        <p:sp>
          <p:nvSpPr>
            <p:cNvPr id="37905" name="Rectangle 34"/>
            <p:cNvSpPr>
              <a:spLocks noChangeArrowheads="1"/>
            </p:cNvSpPr>
            <p:nvPr/>
          </p:nvSpPr>
          <p:spPr bwMode="auto">
            <a:xfrm>
              <a:off x="1008" y="1776"/>
              <a:ext cx="768" cy="288"/>
            </a:xfrm>
            <a:prstGeom prst="rect">
              <a:avLst/>
            </a:prstGeom>
            <a:solidFill>
              <a:srgbClr val="B9B9E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37906" name="Rectangle 35"/>
            <p:cNvSpPr>
              <a:spLocks noChangeArrowheads="1"/>
            </p:cNvSpPr>
            <p:nvPr/>
          </p:nvSpPr>
          <p:spPr bwMode="auto">
            <a:xfrm>
              <a:off x="1101" y="1777"/>
              <a:ext cx="582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/>
                <a:t>25%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altLang="en-US"/>
              <a:t>Chap 3-</a:t>
            </a:r>
            <a:fld id="{56175BC7-2262-46DE-B306-B405DCA0CE56}" type="slidenum">
              <a:rPr lang="en-US" altLang="en-US"/>
              <a:pPr defTabSz="852488"/>
              <a:t>39</a:t>
            </a:fld>
            <a:endParaRPr lang="en-US" altLang="en-US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457200"/>
            <a:ext cx="5775325" cy="838200"/>
          </a:xfrm>
        </p:spPr>
        <p:txBody>
          <a:bodyPr/>
          <a:lstStyle/>
          <a:p>
            <a:pPr defTabSz="914400" eaLnBrk="1" hangingPunct="1"/>
            <a:r>
              <a:rPr lang="en-US" altLang="en-US" sz="3600" smtClean="0"/>
              <a:t>Quartile Measures:</a:t>
            </a:r>
            <a:br>
              <a:rPr lang="en-US" altLang="en-US" sz="3600" smtClean="0"/>
            </a:br>
            <a:r>
              <a:rPr lang="en-US" altLang="en-US" sz="3600" smtClean="0"/>
              <a:t>Locating Quartiles</a:t>
            </a:r>
          </a:p>
        </p:txBody>
      </p:sp>
      <p:sp>
        <p:nvSpPr>
          <p:cNvPr id="38917" name="Text Box 3"/>
          <p:cNvSpPr txBox="1">
            <a:spLocks noChangeArrowheads="1"/>
          </p:cNvSpPr>
          <p:nvPr/>
        </p:nvSpPr>
        <p:spPr bwMode="auto">
          <a:xfrm>
            <a:off x="228600" y="1905000"/>
            <a:ext cx="8610600" cy="3988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800" dirty="0">
                <a:solidFill>
                  <a:schemeClr val="bg2"/>
                </a:solidFill>
              </a:rPr>
              <a:t>Find a quartile by determining the value in the appropriate position in the ranked data, where</a:t>
            </a:r>
          </a:p>
          <a:p>
            <a:endParaRPr lang="en-US" altLang="en-US" dirty="0">
              <a:solidFill>
                <a:schemeClr val="bg2"/>
              </a:solidFill>
            </a:endParaRPr>
          </a:p>
          <a:p>
            <a:r>
              <a:rPr lang="en-US" altLang="en-US" dirty="0">
                <a:solidFill>
                  <a:schemeClr val="bg2"/>
                </a:solidFill>
              </a:rPr>
              <a:t>  First quartile position:</a:t>
            </a:r>
            <a:r>
              <a:rPr lang="en-US" altLang="en-US" dirty="0"/>
              <a:t>  </a:t>
            </a:r>
            <a:r>
              <a:rPr lang="en-US" altLang="en-US" dirty="0">
                <a:solidFill>
                  <a:schemeClr val="hlink"/>
                </a:solidFill>
              </a:rPr>
              <a:t>	</a:t>
            </a:r>
            <a:r>
              <a:rPr lang="en-US" altLang="en-US" b="1" dirty="0">
                <a:solidFill>
                  <a:schemeClr val="folHlink"/>
                </a:solidFill>
              </a:rPr>
              <a:t>Q</a:t>
            </a:r>
            <a:r>
              <a:rPr lang="en-US" altLang="en-US" b="1" baseline="-25000" dirty="0">
                <a:solidFill>
                  <a:schemeClr val="folHlink"/>
                </a:solidFill>
              </a:rPr>
              <a:t>1</a:t>
            </a:r>
            <a:r>
              <a:rPr lang="en-US" altLang="en-US" b="1" dirty="0">
                <a:solidFill>
                  <a:schemeClr val="folHlink"/>
                </a:solidFill>
              </a:rPr>
              <a:t> = (n+1)/4    </a:t>
            </a:r>
            <a:r>
              <a:rPr lang="en-US" altLang="en-US" dirty="0"/>
              <a:t>ranked value</a:t>
            </a:r>
          </a:p>
          <a:p>
            <a:endParaRPr lang="en-US" altLang="en-US" dirty="0"/>
          </a:p>
          <a:p>
            <a:r>
              <a:rPr lang="en-US" altLang="en-US" dirty="0"/>
              <a:t>  </a:t>
            </a:r>
            <a:r>
              <a:rPr lang="en-US" altLang="en-US" dirty="0">
                <a:solidFill>
                  <a:schemeClr val="bg2"/>
                </a:solidFill>
              </a:rPr>
              <a:t>Second quartile position:</a:t>
            </a:r>
            <a:r>
              <a:rPr lang="en-US" altLang="en-US" dirty="0"/>
              <a:t>  </a:t>
            </a:r>
            <a:r>
              <a:rPr lang="en-US" altLang="en-US" b="1" dirty="0">
                <a:solidFill>
                  <a:schemeClr val="folHlink"/>
                </a:solidFill>
              </a:rPr>
              <a:t>Q</a:t>
            </a:r>
            <a:r>
              <a:rPr lang="en-US" altLang="en-US" b="1" baseline="-25000" dirty="0">
                <a:solidFill>
                  <a:schemeClr val="folHlink"/>
                </a:solidFill>
              </a:rPr>
              <a:t>2</a:t>
            </a:r>
            <a:r>
              <a:rPr lang="en-US" altLang="en-US" b="1" dirty="0">
                <a:solidFill>
                  <a:schemeClr val="folHlink"/>
                </a:solidFill>
              </a:rPr>
              <a:t> = </a:t>
            </a:r>
            <a:r>
              <a:rPr lang="en-US" altLang="en-US" b="1" dirty="0" smtClean="0">
                <a:solidFill>
                  <a:schemeClr val="folHlink"/>
                </a:solidFill>
              </a:rPr>
              <a:t>2(n+1)/4</a:t>
            </a:r>
            <a:r>
              <a:rPr lang="en-US" altLang="en-US" dirty="0" smtClean="0"/>
              <a:t>  </a:t>
            </a:r>
            <a:r>
              <a:rPr lang="en-US" altLang="en-US" dirty="0" smtClean="0">
                <a:solidFill>
                  <a:schemeClr val="hlink"/>
                </a:solidFill>
              </a:rPr>
              <a:t>  </a:t>
            </a:r>
            <a:r>
              <a:rPr lang="en-US" altLang="en-US" dirty="0"/>
              <a:t>ranked value</a:t>
            </a:r>
          </a:p>
          <a:p>
            <a:endParaRPr lang="en-US" altLang="en-US" dirty="0">
              <a:solidFill>
                <a:schemeClr val="folHlink"/>
              </a:solidFill>
            </a:endParaRPr>
          </a:p>
          <a:p>
            <a:r>
              <a:rPr lang="en-US" altLang="en-US" dirty="0"/>
              <a:t>  </a:t>
            </a:r>
            <a:r>
              <a:rPr lang="en-US" altLang="en-US" dirty="0">
                <a:solidFill>
                  <a:schemeClr val="bg2"/>
                </a:solidFill>
              </a:rPr>
              <a:t>Third quartile position:</a:t>
            </a:r>
            <a:r>
              <a:rPr lang="en-US" altLang="en-US" dirty="0"/>
              <a:t>   	</a:t>
            </a:r>
            <a:r>
              <a:rPr lang="en-US" altLang="en-US" b="1" dirty="0">
                <a:solidFill>
                  <a:schemeClr val="folHlink"/>
                </a:solidFill>
              </a:rPr>
              <a:t>Q</a:t>
            </a:r>
            <a:r>
              <a:rPr lang="en-US" altLang="en-US" b="1" baseline="-25000" dirty="0">
                <a:solidFill>
                  <a:schemeClr val="folHlink"/>
                </a:solidFill>
              </a:rPr>
              <a:t>3</a:t>
            </a:r>
            <a:r>
              <a:rPr lang="en-US" altLang="en-US" b="1" dirty="0">
                <a:solidFill>
                  <a:schemeClr val="folHlink"/>
                </a:solidFill>
              </a:rPr>
              <a:t> = 3(n+1)/4  </a:t>
            </a:r>
            <a:r>
              <a:rPr lang="en-US" altLang="en-US" dirty="0"/>
              <a:t>ranked value</a:t>
            </a:r>
          </a:p>
          <a:p>
            <a:endParaRPr lang="en-US" altLang="en-US" dirty="0">
              <a:solidFill>
                <a:schemeClr val="hlink"/>
              </a:solidFill>
            </a:endParaRPr>
          </a:p>
          <a:p>
            <a:pPr>
              <a:lnSpc>
                <a:spcPct val="50000"/>
              </a:lnSpc>
            </a:pPr>
            <a:endParaRPr lang="en-US" altLang="en-US" dirty="0">
              <a:solidFill>
                <a:schemeClr val="hlink"/>
              </a:solidFill>
            </a:endParaRPr>
          </a:p>
          <a:p>
            <a:pPr>
              <a:lnSpc>
                <a:spcPct val="70000"/>
              </a:lnSpc>
            </a:pPr>
            <a:r>
              <a:rPr lang="en-US" altLang="en-US" dirty="0"/>
              <a:t>		  </a:t>
            </a:r>
            <a:r>
              <a:rPr lang="en-US" altLang="en-US" dirty="0">
                <a:solidFill>
                  <a:schemeClr val="bg2"/>
                </a:solidFill>
              </a:rPr>
              <a:t>where</a:t>
            </a:r>
            <a:r>
              <a:rPr lang="en-US" altLang="en-US" dirty="0"/>
              <a:t>  </a:t>
            </a:r>
            <a:r>
              <a:rPr lang="en-US" altLang="en-US" b="1" dirty="0">
                <a:solidFill>
                  <a:schemeClr val="folHlink"/>
                </a:solidFill>
              </a:rPr>
              <a:t>n</a:t>
            </a:r>
            <a:r>
              <a:rPr lang="en-US" altLang="en-US" dirty="0"/>
              <a:t>  </a:t>
            </a:r>
            <a:r>
              <a:rPr lang="en-US" altLang="en-US" dirty="0">
                <a:solidFill>
                  <a:schemeClr val="bg2"/>
                </a:solidFill>
              </a:rPr>
              <a:t>is the number of observed values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altLang="en-US"/>
              <a:t>Chap 3-</a:t>
            </a:r>
            <a:fld id="{782E9C9E-4E81-496C-9A63-836F88A610AB}" type="slidenum">
              <a:rPr lang="en-US" altLang="en-US"/>
              <a:pPr defTabSz="852488"/>
              <a:t>4</a:t>
            </a:fld>
            <a:endParaRPr lang="en-US" alt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3600" smtClean="0"/>
              <a:t>Measures of Central Tendency:</a:t>
            </a:r>
            <a:br>
              <a:rPr lang="en-US" altLang="en-US" sz="3600" smtClean="0"/>
            </a:br>
            <a:r>
              <a:rPr lang="en-US" altLang="en-US" sz="3600" smtClean="0"/>
              <a:t>The Mean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8077200" cy="4532313"/>
          </a:xfrm>
        </p:spPr>
        <p:txBody>
          <a:bodyPr/>
          <a:lstStyle/>
          <a:p>
            <a:pPr eaLnBrk="1" hangingPunct="1"/>
            <a:r>
              <a:rPr lang="en-US" altLang="en-US" smtClean="0"/>
              <a:t>The arithmetic mean (often just called “mean”) is the most common measure of central tendency</a:t>
            </a:r>
          </a:p>
          <a:p>
            <a:pPr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For a sample of size n:</a:t>
            </a:r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838200" y="5781675"/>
            <a:ext cx="1905000" cy="466725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Sample size</a:t>
            </a:r>
          </a:p>
        </p:txBody>
      </p:sp>
      <p:sp>
        <p:nvSpPr>
          <p:cNvPr id="8199" name="Line 5"/>
          <p:cNvSpPr>
            <a:spLocks noChangeShapeType="1"/>
          </p:cNvSpPr>
          <p:nvPr/>
        </p:nvSpPr>
        <p:spPr bwMode="auto">
          <a:xfrm flipH="1">
            <a:off x="3886200" y="3581400"/>
            <a:ext cx="1981200" cy="91440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8200" name="Object 6"/>
          <p:cNvGraphicFramePr>
            <a:graphicFrameLocks noChangeAspect="1"/>
          </p:cNvGraphicFramePr>
          <p:nvPr/>
        </p:nvGraphicFramePr>
        <p:xfrm>
          <a:off x="2209800" y="4038600"/>
          <a:ext cx="4975225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3" imgW="1930400" imgH="609600" progId="Equation.3">
                  <p:embed/>
                </p:oleObj>
              </mc:Choice>
              <mc:Fallback>
                <p:oleObj name="Equation" r:id="rId3" imgW="1930400" imgH="609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038600"/>
                        <a:ext cx="4975225" cy="157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7"/>
          <p:cNvSpPr txBox="1">
            <a:spLocks noChangeArrowheads="1"/>
          </p:cNvSpPr>
          <p:nvPr/>
        </p:nvSpPr>
        <p:spPr bwMode="auto">
          <a:xfrm>
            <a:off x="6248400" y="5791200"/>
            <a:ext cx="2514600" cy="466725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Observed values</a:t>
            </a:r>
          </a:p>
        </p:txBody>
      </p:sp>
      <p:sp>
        <p:nvSpPr>
          <p:cNvPr id="8202" name="Line 8"/>
          <p:cNvSpPr>
            <a:spLocks noChangeShapeType="1"/>
          </p:cNvSpPr>
          <p:nvPr/>
        </p:nvSpPr>
        <p:spPr bwMode="auto">
          <a:xfrm flipH="1" flipV="1">
            <a:off x="7162800" y="4800600"/>
            <a:ext cx="533400" cy="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03" name="Line 9"/>
          <p:cNvSpPr>
            <a:spLocks noChangeShapeType="1"/>
          </p:cNvSpPr>
          <p:nvPr/>
        </p:nvSpPr>
        <p:spPr bwMode="auto">
          <a:xfrm>
            <a:off x="7696200" y="4800600"/>
            <a:ext cx="0" cy="99060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04" name="Rectangle 10"/>
          <p:cNvSpPr>
            <a:spLocks noChangeArrowheads="1"/>
          </p:cNvSpPr>
          <p:nvPr/>
        </p:nvSpPr>
        <p:spPr bwMode="auto">
          <a:xfrm>
            <a:off x="5867400" y="3352800"/>
            <a:ext cx="1846263" cy="457200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The i</a:t>
            </a:r>
            <a:r>
              <a:rPr lang="en-US" altLang="en-US" baseline="30000"/>
              <a:t>th</a:t>
            </a:r>
            <a:r>
              <a:rPr lang="en-US" altLang="en-US"/>
              <a:t> value</a:t>
            </a:r>
          </a:p>
        </p:txBody>
      </p:sp>
      <p:sp>
        <p:nvSpPr>
          <p:cNvPr id="8205" name="Line 11"/>
          <p:cNvSpPr>
            <a:spLocks noChangeShapeType="1"/>
          </p:cNvSpPr>
          <p:nvPr/>
        </p:nvSpPr>
        <p:spPr bwMode="auto">
          <a:xfrm flipV="1">
            <a:off x="2743200" y="5562600"/>
            <a:ext cx="533400" cy="22860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06" name="Text Box 12"/>
          <p:cNvSpPr txBox="1">
            <a:spLocks noChangeArrowheads="1"/>
          </p:cNvSpPr>
          <p:nvPr/>
        </p:nvSpPr>
        <p:spPr bwMode="auto">
          <a:xfrm>
            <a:off x="228600" y="3124200"/>
            <a:ext cx="2286000" cy="376238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/>
              <a:t>Pronounced x-bar</a:t>
            </a:r>
          </a:p>
        </p:txBody>
      </p:sp>
      <p:sp>
        <p:nvSpPr>
          <p:cNvPr id="8207" name="Line 13"/>
          <p:cNvSpPr>
            <a:spLocks noChangeShapeType="1"/>
          </p:cNvSpPr>
          <p:nvPr/>
        </p:nvSpPr>
        <p:spPr bwMode="auto">
          <a:xfrm>
            <a:off x="1143000" y="3581400"/>
            <a:ext cx="1143000" cy="106680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altLang="en-US"/>
              <a:t>Chap 3-</a:t>
            </a:r>
            <a:fld id="{1E15D5D8-EAD6-4C2B-80DF-A53CCE46A0A8}" type="slidenum">
              <a:rPr lang="en-US" altLang="en-US"/>
              <a:pPr defTabSz="852488"/>
              <a:t>40</a:t>
            </a:fld>
            <a:endParaRPr lang="en-US" alt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Quartile Measures:</a:t>
            </a:r>
            <a:br>
              <a:rPr lang="en-US" altLang="en-US" sz="3600" smtClean="0"/>
            </a:br>
            <a:r>
              <a:rPr lang="en-US" altLang="en-US" sz="3600" smtClean="0"/>
              <a:t>Calculation Rules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When calculating the ranked position use the following rules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If the result is a whole number then it is the ranked position to use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If the result is a fractional half (e.g. 2.5, 7.5, 8.5, etc.) then average the two corresponding data values.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If the result is not a whole number or a fractional half then round the result to the nearest integer to find the ranked position.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altLang="en-US"/>
              <a:t>Chap 3-</a:t>
            </a:r>
            <a:fld id="{CC5F9BEB-FF93-4DB4-89FF-3036859E960F}" type="slidenum">
              <a:rPr lang="en-US" altLang="en-US"/>
              <a:pPr defTabSz="852488"/>
              <a:t>41</a:t>
            </a:fld>
            <a:endParaRPr lang="en-US" altLang="en-US"/>
          </a:p>
        </p:txBody>
      </p:sp>
      <p:sp>
        <p:nvSpPr>
          <p:cNvPr id="40964" name="Rectangle 2"/>
          <p:cNvSpPr>
            <a:spLocks noChangeArrowheads="1"/>
          </p:cNvSpPr>
          <p:nvPr/>
        </p:nvSpPr>
        <p:spPr bwMode="auto">
          <a:xfrm>
            <a:off x="4572000" y="4953000"/>
            <a:ext cx="1600200" cy="533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40965" name="Rectangle 3"/>
          <p:cNvSpPr>
            <a:spLocks noChangeArrowheads="1"/>
          </p:cNvSpPr>
          <p:nvPr/>
        </p:nvSpPr>
        <p:spPr bwMode="auto">
          <a:xfrm>
            <a:off x="2743200" y="3657600"/>
            <a:ext cx="2971800" cy="609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40966" name="Rectangle 17"/>
          <p:cNvSpPr>
            <a:spLocks noChangeArrowheads="1"/>
          </p:cNvSpPr>
          <p:nvPr/>
        </p:nvSpPr>
        <p:spPr bwMode="auto">
          <a:xfrm>
            <a:off x="533400" y="3276600"/>
            <a:ext cx="8229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/>
              <a:t>    (n = 9)</a:t>
            </a:r>
          </a:p>
          <a:p>
            <a:pPr marL="320675" indent="-320675" defTabSz="852488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/>
              <a:t>    Q</a:t>
            </a:r>
            <a:r>
              <a:rPr lang="en-US" altLang="en-US" baseline="-25000"/>
              <a:t>1</a:t>
            </a:r>
            <a:r>
              <a:rPr lang="en-US" altLang="en-US"/>
              <a:t>  is in the</a:t>
            </a:r>
            <a:r>
              <a:rPr lang="en-US" altLang="en-US" sz="1900"/>
              <a:t>    </a:t>
            </a:r>
            <a:r>
              <a:rPr lang="en-US" altLang="en-US">
                <a:solidFill>
                  <a:schemeClr val="folHlink"/>
                </a:solidFill>
              </a:rPr>
              <a:t>(9+1)/4 = 2.5 position </a:t>
            </a:r>
            <a:r>
              <a:rPr lang="en-US" altLang="en-US"/>
              <a:t>of the ranked data</a:t>
            </a:r>
          </a:p>
          <a:p>
            <a:pPr marL="320675" indent="-320675" defTabSz="852488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900"/>
              <a:t>	</a:t>
            </a:r>
            <a:r>
              <a:rPr lang="en-US" altLang="en-US"/>
              <a:t>so use the value half way between the 2</a:t>
            </a:r>
            <a:r>
              <a:rPr lang="en-US" altLang="en-US" baseline="30000"/>
              <a:t>nd</a:t>
            </a:r>
            <a:r>
              <a:rPr lang="en-US" altLang="en-US"/>
              <a:t> and 3</a:t>
            </a:r>
            <a:r>
              <a:rPr lang="en-US" altLang="en-US" baseline="30000"/>
              <a:t>rd</a:t>
            </a:r>
            <a:r>
              <a:rPr lang="en-US" altLang="en-US"/>
              <a:t> values,</a:t>
            </a:r>
          </a:p>
          <a:p>
            <a:pPr marL="320675" indent="-320675" defTabSz="852488" eaLnBrk="1" hangingPunct="1">
              <a:lnSpc>
                <a:spcPct val="2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900"/>
              <a:t>					</a:t>
            </a:r>
            <a:r>
              <a:rPr lang="en-US" altLang="en-US"/>
              <a:t>so    </a:t>
            </a:r>
            <a:r>
              <a:rPr lang="en-US" altLang="en-US" b="1">
                <a:solidFill>
                  <a:schemeClr val="folHlink"/>
                </a:solidFill>
              </a:rPr>
              <a:t>Q</a:t>
            </a:r>
            <a:r>
              <a:rPr lang="en-US" altLang="en-US" b="1" baseline="-25000">
                <a:solidFill>
                  <a:schemeClr val="folHlink"/>
                </a:solidFill>
              </a:rPr>
              <a:t>1</a:t>
            </a:r>
            <a:r>
              <a:rPr lang="en-US" altLang="en-US" b="1">
                <a:solidFill>
                  <a:schemeClr val="folHlink"/>
                </a:solidFill>
              </a:rPr>
              <a:t> = 12.5</a:t>
            </a:r>
          </a:p>
        </p:txBody>
      </p:sp>
      <p:sp>
        <p:nvSpPr>
          <p:cNvPr id="409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Quartile Measures:</a:t>
            </a:r>
            <a:br>
              <a:rPr lang="en-US" altLang="en-US" sz="3600" smtClean="0"/>
            </a:br>
            <a:r>
              <a:rPr lang="en-US" altLang="en-US" sz="3600" smtClean="0"/>
              <a:t>Locating Quartiles</a:t>
            </a:r>
          </a:p>
        </p:txBody>
      </p:sp>
      <p:sp>
        <p:nvSpPr>
          <p:cNvPr id="40968" name="Rectangle 14"/>
          <p:cNvSpPr>
            <a:spLocks noChangeArrowheads="1"/>
          </p:cNvSpPr>
          <p:nvPr/>
        </p:nvSpPr>
        <p:spPr bwMode="auto">
          <a:xfrm>
            <a:off x="457200" y="1676400"/>
            <a:ext cx="8310563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/>
              <a:t>Sample Data in Ordered Array:  </a:t>
            </a:r>
            <a:r>
              <a:rPr lang="en-US" altLang="en-US" sz="2000" b="1">
                <a:solidFill>
                  <a:schemeClr val="tx2"/>
                </a:solidFill>
              </a:rPr>
              <a:t>11   12   13   16   16   17   18   21   22</a:t>
            </a:r>
            <a:r>
              <a:rPr lang="en-US" altLang="en-US" b="1"/>
              <a:t>  </a:t>
            </a:r>
          </a:p>
        </p:txBody>
      </p:sp>
      <p:sp>
        <p:nvSpPr>
          <p:cNvPr id="40969" name="AutoShape 25"/>
          <p:cNvSpPr>
            <a:spLocks noChangeArrowheads="1"/>
          </p:cNvSpPr>
          <p:nvPr/>
        </p:nvSpPr>
        <p:spPr bwMode="auto">
          <a:xfrm rot="-5400000">
            <a:off x="5143500" y="3086100"/>
            <a:ext cx="609600" cy="228600"/>
          </a:xfrm>
          <a:prstGeom prst="rightArrow">
            <a:avLst>
              <a:gd name="adj1" fmla="val 51398"/>
              <a:gd name="adj2" fmla="val 71432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40970" name="Rectangle 27"/>
          <p:cNvSpPr>
            <a:spLocks noChangeArrowheads="1"/>
          </p:cNvSpPr>
          <p:nvPr/>
        </p:nvSpPr>
        <p:spPr bwMode="auto">
          <a:xfrm>
            <a:off x="1828800" y="5791200"/>
            <a:ext cx="60960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000"/>
              <a:t> Q</a:t>
            </a:r>
            <a:r>
              <a:rPr lang="en-US" altLang="en-US" sz="2000" baseline="-25000"/>
              <a:t>1</a:t>
            </a:r>
            <a:r>
              <a:rPr lang="en-US" altLang="en-US" sz="2000"/>
              <a:t> and Q</a:t>
            </a:r>
            <a:r>
              <a:rPr lang="en-US" altLang="en-US" sz="2000" baseline="-25000"/>
              <a:t>3</a:t>
            </a:r>
            <a:r>
              <a:rPr lang="en-US" altLang="en-US" sz="2000"/>
              <a:t> are measures of non-central location</a:t>
            </a:r>
          </a:p>
          <a:p>
            <a:pPr eaLnBrk="1" hangingPunct="1"/>
            <a:r>
              <a:rPr lang="en-US" altLang="en-US" sz="2000"/>
              <a:t> Q</a:t>
            </a:r>
            <a:r>
              <a:rPr lang="en-US" altLang="en-US" sz="2000" baseline="-25000"/>
              <a:t>2</a:t>
            </a:r>
            <a:r>
              <a:rPr lang="en-US" altLang="en-US" sz="2000"/>
              <a:t> = median, is a measure of central tendency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altLang="en-US"/>
              <a:t>Chap 3-</a:t>
            </a:r>
            <a:fld id="{3B06123F-B9B9-46C1-8675-039853B0386B}" type="slidenum">
              <a:rPr lang="en-US" altLang="en-US"/>
              <a:pPr defTabSz="852488"/>
              <a:t>42</a:t>
            </a:fld>
            <a:endParaRPr lang="en-US" alt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381000" y="2209800"/>
            <a:ext cx="8458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/>
              <a:t>    (n = 9)</a:t>
            </a:r>
          </a:p>
          <a:p>
            <a:pPr marL="320675" indent="-320675" defTabSz="852488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/>
              <a:t>Q</a:t>
            </a:r>
            <a:r>
              <a:rPr lang="en-US" altLang="en-US" baseline="-25000"/>
              <a:t>1</a:t>
            </a:r>
            <a:r>
              <a:rPr lang="en-US" altLang="en-US"/>
              <a:t> is in the</a:t>
            </a:r>
            <a:r>
              <a:rPr lang="en-US" altLang="en-US" sz="1900"/>
              <a:t>  </a:t>
            </a:r>
            <a:r>
              <a:rPr lang="en-US" altLang="en-US">
                <a:solidFill>
                  <a:schemeClr val="folHlink"/>
                </a:solidFill>
              </a:rPr>
              <a:t>(9+1)/4 = 2.5 position </a:t>
            </a:r>
            <a:r>
              <a:rPr lang="en-US" altLang="en-US"/>
              <a:t>of the ranked data,</a:t>
            </a:r>
          </a:p>
          <a:p>
            <a:pPr marL="320675" indent="-320675" defTabSz="852488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900"/>
              <a:t>					</a:t>
            </a:r>
            <a:r>
              <a:rPr lang="en-US" altLang="en-US"/>
              <a:t>so    </a:t>
            </a:r>
            <a:r>
              <a:rPr lang="en-US" altLang="en-US" b="1">
                <a:solidFill>
                  <a:schemeClr val="folHlink"/>
                </a:solidFill>
              </a:rPr>
              <a:t>Q</a:t>
            </a:r>
            <a:r>
              <a:rPr lang="en-US" altLang="en-US" b="1" baseline="-25000">
                <a:solidFill>
                  <a:schemeClr val="folHlink"/>
                </a:solidFill>
              </a:rPr>
              <a:t>1</a:t>
            </a:r>
            <a:r>
              <a:rPr lang="en-US" altLang="en-US" b="1">
                <a:solidFill>
                  <a:schemeClr val="folHlink"/>
                </a:solidFill>
              </a:rPr>
              <a:t> = (12+13)/2 = 12.5</a:t>
            </a:r>
          </a:p>
          <a:p>
            <a:pPr marL="320675" indent="-320675" defTabSz="852488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1000" b="1">
              <a:solidFill>
                <a:schemeClr val="folHlink"/>
              </a:solidFill>
            </a:endParaRPr>
          </a:p>
          <a:p>
            <a:pPr marL="320675" indent="-320675" defTabSz="852488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/>
              <a:t>Q</a:t>
            </a:r>
            <a:r>
              <a:rPr lang="en-US" altLang="en-US" baseline="-25000"/>
              <a:t>2</a:t>
            </a:r>
            <a:r>
              <a:rPr lang="en-US" altLang="en-US"/>
              <a:t> is in the</a:t>
            </a:r>
            <a:r>
              <a:rPr lang="en-US" altLang="en-US" sz="1900"/>
              <a:t>  </a:t>
            </a:r>
            <a:r>
              <a:rPr lang="en-US" altLang="en-US">
                <a:solidFill>
                  <a:schemeClr val="folHlink"/>
                </a:solidFill>
              </a:rPr>
              <a:t>(9+1)/2 = 5</a:t>
            </a:r>
            <a:r>
              <a:rPr lang="en-US" altLang="en-US" baseline="30000">
                <a:solidFill>
                  <a:schemeClr val="folHlink"/>
                </a:solidFill>
              </a:rPr>
              <a:t>th</a:t>
            </a:r>
            <a:r>
              <a:rPr lang="en-US" altLang="en-US">
                <a:solidFill>
                  <a:schemeClr val="folHlink"/>
                </a:solidFill>
              </a:rPr>
              <a:t> position </a:t>
            </a:r>
            <a:r>
              <a:rPr lang="en-US" altLang="en-US"/>
              <a:t>of the ranked data,</a:t>
            </a:r>
          </a:p>
          <a:p>
            <a:pPr marL="320675" indent="-320675" defTabSz="852488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900"/>
              <a:t>					</a:t>
            </a:r>
            <a:r>
              <a:rPr lang="en-US" altLang="en-US"/>
              <a:t>so    </a:t>
            </a:r>
            <a:r>
              <a:rPr lang="en-US" altLang="en-US" b="1">
                <a:solidFill>
                  <a:schemeClr val="folHlink"/>
                </a:solidFill>
              </a:rPr>
              <a:t>Q</a:t>
            </a:r>
            <a:r>
              <a:rPr lang="en-US" altLang="en-US" b="1" baseline="-25000">
                <a:solidFill>
                  <a:schemeClr val="folHlink"/>
                </a:solidFill>
              </a:rPr>
              <a:t>2</a:t>
            </a:r>
            <a:r>
              <a:rPr lang="en-US" altLang="en-US" b="1">
                <a:solidFill>
                  <a:schemeClr val="folHlink"/>
                </a:solidFill>
              </a:rPr>
              <a:t> = median = 16</a:t>
            </a:r>
          </a:p>
          <a:p>
            <a:pPr marL="320675" indent="-320675" defTabSz="852488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1000"/>
          </a:p>
          <a:p>
            <a:pPr marL="320675" indent="-320675" defTabSz="852488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/>
              <a:t>Q</a:t>
            </a:r>
            <a:r>
              <a:rPr lang="en-US" altLang="en-US" baseline="-25000"/>
              <a:t>3</a:t>
            </a:r>
            <a:r>
              <a:rPr lang="en-US" altLang="en-US"/>
              <a:t> is in the</a:t>
            </a:r>
            <a:r>
              <a:rPr lang="en-US" altLang="en-US" sz="1900"/>
              <a:t>  </a:t>
            </a:r>
            <a:r>
              <a:rPr lang="en-US" altLang="en-US">
                <a:solidFill>
                  <a:schemeClr val="folHlink"/>
                </a:solidFill>
              </a:rPr>
              <a:t>3(9+1)/4 = 7.5 position </a:t>
            </a:r>
            <a:r>
              <a:rPr lang="en-US" altLang="en-US"/>
              <a:t>of the ranked data,</a:t>
            </a:r>
          </a:p>
          <a:p>
            <a:pPr marL="320675" indent="-320675" defTabSz="852488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900"/>
              <a:t>					</a:t>
            </a:r>
            <a:r>
              <a:rPr lang="en-US" altLang="en-US"/>
              <a:t>so    </a:t>
            </a:r>
            <a:r>
              <a:rPr lang="en-US" altLang="en-US" b="1">
                <a:solidFill>
                  <a:schemeClr val="folHlink"/>
                </a:solidFill>
              </a:rPr>
              <a:t>Q</a:t>
            </a:r>
            <a:r>
              <a:rPr lang="en-US" altLang="en-US" b="1" baseline="-25000">
                <a:solidFill>
                  <a:schemeClr val="folHlink"/>
                </a:solidFill>
              </a:rPr>
              <a:t>3</a:t>
            </a:r>
            <a:r>
              <a:rPr lang="en-US" altLang="en-US" b="1">
                <a:solidFill>
                  <a:schemeClr val="folHlink"/>
                </a:solidFill>
              </a:rPr>
              <a:t> = (18+21)/2 = 19.5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title"/>
          </p:nvPr>
        </p:nvSpPr>
        <p:spPr>
          <a:xfrm>
            <a:off x="1150938" y="228600"/>
            <a:ext cx="7612062" cy="9906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Quartile Measures</a:t>
            </a:r>
            <a:br>
              <a:rPr lang="en-US" altLang="en-US" sz="3600" smtClean="0"/>
            </a:br>
            <a:r>
              <a:rPr lang="en-US" altLang="en-US" sz="3600" smtClean="0"/>
              <a:t>Calculating The Quartiles:  Example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609600" y="1600200"/>
            <a:ext cx="8310563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/>
              <a:t>Sample Data in Ordered Array:  </a:t>
            </a:r>
            <a:r>
              <a:rPr lang="en-US" altLang="en-US" sz="2000" b="1">
                <a:solidFill>
                  <a:schemeClr val="tx2"/>
                </a:solidFill>
              </a:rPr>
              <a:t>11   12   13   16   16   17   18   21   22</a:t>
            </a:r>
            <a:r>
              <a:rPr lang="en-US" altLang="en-US" b="1"/>
              <a:t>  </a:t>
            </a:r>
          </a:p>
        </p:txBody>
      </p:sp>
      <p:sp>
        <p:nvSpPr>
          <p:cNvPr id="41991" name="Rectangle 11"/>
          <p:cNvSpPr>
            <a:spLocks noChangeArrowheads="1"/>
          </p:cNvSpPr>
          <p:nvPr/>
        </p:nvSpPr>
        <p:spPr bwMode="auto">
          <a:xfrm>
            <a:off x="1524000" y="5715000"/>
            <a:ext cx="60960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000"/>
              <a:t> Q</a:t>
            </a:r>
            <a:r>
              <a:rPr lang="en-US" altLang="en-US" sz="2000" baseline="-25000"/>
              <a:t>1</a:t>
            </a:r>
            <a:r>
              <a:rPr lang="en-US" altLang="en-US" sz="2000"/>
              <a:t> and Q</a:t>
            </a:r>
            <a:r>
              <a:rPr lang="en-US" altLang="en-US" sz="2000" baseline="-25000"/>
              <a:t>3</a:t>
            </a:r>
            <a:r>
              <a:rPr lang="en-US" altLang="en-US" sz="2000"/>
              <a:t> are measures of non-central location</a:t>
            </a:r>
          </a:p>
          <a:p>
            <a:pPr eaLnBrk="1" hangingPunct="1"/>
            <a:r>
              <a:rPr lang="en-US" altLang="en-US" sz="2000"/>
              <a:t> Q</a:t>
            </a:r>
            <a:r>
              <a:rPr lang="en-US" altLang="en-US" sz="2000" baseline="-25000"/>
              <a:t>2</a:t>
            </a:r>
            <a:r>
              <a:rPr lang="en-US" altLang="en-US" sz="2000"/>
              <a:t> = median, is a measure of central tendency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altLang="en-US"/>
              <a:t>Chap 3-</a:t>
            </a:r>
            <a:fld id="{3B4ECE21-A516-4EFD-B1F8-E60CBA8D32FD}" type="slidenum">
              <a:rPr lang="en-US" altLang="en-US"/>
              <a:pPr defTabSz="852488"/>
              <a:t>43</a:t>
            </a:fld>
            <a:endParaRPr lang="en-US" altLang="en-US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1655763" y="228600"/>
            <a:ext cx="6802437" cy="990600"/>
          </a:xfrm>
        </p:spPr>
        <p:txBody>
          <a:bodyPr/>
          <a:lstStyle/>
          <a:p>
            <a:pPr defTabSz="914400" eaLnBrk="1" hangingPunct="1"/>
            <a:r>
              <a:rPr lang="en-US" altLang="en-US" sz="3600" smtClean="0"/>
              <a:t>Quartile Measures:</a:t>
            </a:r>
            <a:br>
              <a:rPr lang="en-US" altLang="en-US" sz="3600" smtClean="0"/>
            </a:br>
            <a:r>
              <a:rPr lang="en-US" altLang="en-US" sz="3600" smtClean="0"/>
              <a:t>The Interquartile Range (IQR)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001000" cy="4343400"/>
          </a:xfrm>
        </p:spPr>
        <p:txBody>
          <a:bodyPr/>
          <a:lstStyle/>
          <a:p>
            <a:pPr marL="342900" indent="-342900" defTabSz="914400" eaLnBrk="1" hangingPunct="1"/>
            <a:r>
              <a:rPr lang="en-US" altLang="en-US" sz="2400" smtClean="0"/>
              <a:t>The IQR is Q</a:t>
            </a:r>
            <a:r>
              <a:rPr lang="en-US" altLang="en-US" sz="2400" baseline="-25000" smtClean="0"/>
              <a:t>3</a:t>
            </a:r>
            <a:r>
              <a:rPr lang="en-US" altLang="en-US" sz="2400" smtClean="0"/>
              <a:t> – Q</a:t>
            </a:r>
            <a:r>
              <a:rPr lang="en-US" altLang="en-US" sz="2400" baseline="-25000" smtClean="0"/>
              <a:t>1</a:t>
            </a:r>
            <a:r>
              <a:rPr lang="en-US" altLang="en-US" sz="2400" smtClean="0"/>
              <a:t> and measures the spread in the middle 50% of the data</a:t>
            </a:r>
          </a:p>
          <a:p>
            <a:pPr marL="342900" indent="-342900" defTabSz="914400" eaLnBrk="1" hangingPunct="1"/>
            <a:endParaRPr lang="en-US" altLang="en-US" sz="1200" smtClean="0"/>
          </a:p>
          <a:p>
            <a:pPr marL="342900" indent="-342900" defTabSz="914400" eaLnBrk="1" hangingPunct="1"/>
            <a:r>
              <a:rPr lang="en-US" altLang="en-US" sz="2400" smtClean="0"/>
              <a:t>The IQR is also called the midspread because it covers the middle 50% of the data</a:t>
            </a:r>
          </a:p>
          <a:p>
            <a:pPr marL="342900" indent="-342900" defTabSz="914400" eaLnBrk="1" hangingPunct="1"/>
            <a:endParaRPr lang="en-US" altLang="en-US" sz="1200" smtClean="0"/>
          </a:p>
          <a:p>
            <a:pPr marL="342900" indent="-342900" defTabSz="914400" eaLnBrk="1" hangingPunct="1"/>
            <a:r>
              <a:rPr lang="en-US" altLang="en-US" sz="2400" smtClean="0"/>
              <a:t>The IQR is a measure of variability that is not influenced by outliers or extreme values</a:t>
            </a:r>
          </a:p>
          <a:p>
            <a:pPr marL="342900" indent="-342900" defTabSz="914400" eaLnBrk="1" hangingPunct="1"/>
            <a:endParaRPr lang="en-US" altLang="en-US" sz="1200" smtClean="0"/>
          </a:p>
          <a:p>
            <a:pPr marL="342900" indent="-342900" defTabSz="914400" eaLnBrk="1" hangingPunct="1"/>
            <a:r>
              <a:rPr lang="en-US" altLang="en-US" sz="2400" smtClean="0"/>
              <a:t>Measures like Q</a:t>
            </a:r>
            <a:r>
              <a:rPr lang="en-US" altLang="en-US" sz="2400" baseline="-25000" smtClean="0"/>
              <a:t>1</a:t>
            </a:r>
            <a:r>
              <a:rPr lang="en-US" altLang="en-US" sz="2400" smtClean="0"/>
              <a:t>, Q</a:t>
            </a:r>
            <a:r>
              <a:rPr lang="en-US" altLang="en-US" sz="2400" baseline="-25000" smtClean="0"/>
              <a:t>3</a:t>
            </a:r>
            <a:r>
              <a:rPr lang="en-US" altLang="en-US" sz="2400" smtClean="0"/>
              <a:t>, and IQR that are not influenced by outliers are called resistant measures</a:t>
            </a:r>
            <a:endParaRPr lang="en-US" altLang="en-US" sz="2400" baseline="-25000" smtClean="0"/>
          </a:p>
          <a:p>
            <a:pPr marL="342900" indent="-342900" defTabSz="914400" eaLnBrk="1" hangingPunct="1">
              <a:buFont typeface="Wingdings" pitchFamily="2" charset="2"/>
              <a:buNone/>
            </a:pPr>
            <a:endParaRPr lang="en-US" altLang="en-US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altLang="en-US"/>
              <a:t>Chap 3-</a:t>
            </a:r>
            <a:fld id="{161B6AD1-1687-45F0-912A-E4A1A8B07D98}" type="slidenum">
              <a:rPr lang="en-US" altLang="en-US"/>
              <a:pPr defTabSz="852488"/>
              <a:t>44</a:t>
            </a:fld>
            <a:endParaRPr lang="en-US" altLang="en-US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162800" cy="892175"/>
          </a:xfrm>
        </p:spPr>
        <p:txBody>
          <a:bodyPr/>
          <a:lstStyle/>
          <a:p>
            <a:pPr defTabSz="914400" eaLnBrk="1" hangingPunct="1"/>
            <a:r>
              <a:rPr lang="en-US" altLang="en-US" sz="3600" smtClean="0"/>
              <a:t>Calculating The Interquartile Range</a:t>
            </a:r>
          </a:p>
        </p:txBody>
      </p:sp>
      <p:sp>
        <p:nvSpPr>
          <p:cNvPr id="44037" name="Line 3"/>
          <p:cNvSpPr>
            <a:spLocks noChangeShapeType="1"/>
          </p:cNvSpPr>
          <p:nvPr/>
        </p:nvSpPr>
        <p:spPr bwMode="auto">
          <a:xfrm>
            <a:off x="3429000" y="4800600"/>
            <a:ext cx="2514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Freeform 4"/>
          <p:cNvSpPr>
            <a:spLocks/>
          </p:cNvSpPr>
          <p:nvPr/>
        </p:nvSpPr>
        <p:spPr bwMode="auto">
          <a:xfrm>
            <a:off x="3417888" y="3357563"/>
            <a:ext cx="2516187" cy="528637"/>
          </a:xfrm>
          <a:custGeom>
            <a:avLst/>
            <a:gdLst>
              <a:gd name="T0" fmla="*/ 0 w 1585"/>
              <a:gd name="T1" fmla="*/ 876032966 h 318"/>
              <a:gd name="T2" fmla="*/ 2147483646 w 1585"/>
              <a:gd name="T3" fmla="*/ 876032966 h 318"/>
              <a:gd name="T4" fmla="*/ 2147483646 w 1585"/>
              <a:gd name="T5" fmla="*/ 0 h 318"/>
              <a:gd name="T6" fmla="*/ 0 w 1585"/>
              <a:gd name="T7" fmla="*/ 0 h 318"/>
              <a:gd name="T8" fmla="*/ 0 w 1585"/>
              <a:gd name="T9" fmla="*/ 876032966 h 3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5"/>
              <a:gd name="T16" fmla="*/ 0 h 318"/>
              <a:gd name="T17" fmla="*/ 1585 w 1585"/>
              <a:gd name="T18" fmla="*/ 318 h 3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5" h="318">
                <a:moveTo>
                  <a:pt x="0" y="317"/>
                </a:moveTo>
                <a:lnTo>
                  <a:pt x="1584" y="317"/>
                </a:lnTo>
                <a:lnTo>
                  <a:pt x="1584" y="0"/>
                </a:lnTo>
                <a:lnTo>
                  <a:pt x="0" y="0"/>
                </a:lnTo>
                <a:lnTo>
                  <a:pt x="0" y="317"/>
                </a:lnTo>
              </a:path>
            </a:pathLst>
          </a:custGeom>
          <a:noFill/>
          <a:ln w="25400" cap="rnd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39" name="Line 5"/>
          <p:cNvSpPr>
            <a:spLocks noChangeShapeType="1"/>
          </p:cNvSpPr>
          <p:nvPr/>
        </p:nvSpPr>
        <p:spPr bwMode="auto">
          <a:xfrm flipV="1">
            <a:off x="4876800" y="3352800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Rectangle 6"/>
          <p:cNvSpPr>
            <a:spLocks noChangeArrowheads="1"/>
          </p:cNvSpPr>
          <p:nvPr/>
        </p:nvSpPr>
        <p:spPr bwMode="auto">
          <a:xfrm>
            <a:off x="4267200" y="2514600"/>
            <a:ext cx="1182688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/>
              <a:t>Median</a:t>
            </a:r>
          </a:p>
          <a:p>
            <a:pPr algn="ctr"/>
            <a:r>
              <a:rPr lang="en-US" altLang="en-US"/>
              <a:t>(Q</a:t>
            </a:r>
            <a:r>
              <a:rPr lang="en-US" altLang="en-US" baseline="-25000"/>
              <a:t>2</a:t>
            </a:r>
            <a:r>
              <a:rPr lang="en-US" altLang="en-US"/>
              <a:t>)</a:t>
            </a:r>
            <a:endParaRPr lang="en-US" altLang="en-US">
              <a:solidFill>
                <a:srgbClr val="FFFF66"/>
              </a:solidFill>
            </a:endParaRPr>
          </a:p>
        </p:txBody>
      </p:sp>
      <p:sp>
        <p:nvSpPr>
          <p:cNvPr id="44041" name="Line 7"/>
          <p:cNvSpPr>
            <a:spLocks noChangeShapeType="1"/>
          </p:cNvSpPr>
          <p:nvPr/>
        </p:nvSpPr>
        <p:spPr bwMode="auto">
          <a:xfrm flipV="1">
            <a:off x="5943600" y="3657600"/>
            <a:ext cx="1143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2" name="Line 8"/>
          <p:cNvSpPr>
            <a:spLocks noChangeShapeType="1"/>
          </p:cNvSpPr>
          <p:nvPr/>
        </p:nvSpPr>
        <p:spPr bwMode="auto">
          <a:xfrm>
            <a:off x="1676400" y="3657600"/>
            <a:ext cx="17526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Line 9"/>
          <p:cNvSpPr>
            <a:spLocks noChangeShapeType="1"/>
          </p:cNvSpPr>
          <p:nvPr/>
        </p:nvSpPr>
        <p:spPr bwMode="auto">
          <a:xfrm flipV="1">
            <a:off x="7086600" y="3276600"/>
            <a:ext cx="0" cy="685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Line 10"/>
          <p:cNvSpPr>
            <a:spLocks noChangeShapeType="1"/>
          </p:cNvSpPr>
          <p:nvPr/>
        </p:nvSpPr>
        <p:spPr bwMode="auto">
          <a:xfrm flipV="1">
            <a:off x="1676400" y="3352800"/>
            <a:ext cx="0" cy="609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Rectangle 11"/>
          <p:cNvSpPr>
            <a:spLocks noChangeArrowheads="1"/>
          </p:cNvSpPr>
          <p:nvPr/>
        </p:nvSpPr>
        <p:spPr bwMode="auto">
          <a:xfrm>
            <a:off x="6781800" y="2590800"/>
            <a:ext cx="384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/>
              <a:t>X</a:t>
            </a:r>
          </a:p>
        </p:txBody>
      </p:sp>
      <p:sp>
        <p:nvSpPr>
          <p:cNvPr id="44046" name="Rectangle 12"/>
          <p:cNvSpPr>
            <a:spLocks noChangeArrowheads="1"/>
          </p:cNvSpPr>
          <p:nvPr/>
        </p:nvSpPr>
        <p:spPr bwMode="auto">
          <a:xfrm>
            <a:off x="7010400" y="2819400"/>
            <a:ext cx="128111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000"/>
              <a:t>maximum</a:t>
            </a:r>
            <a:endParaRPr lang="en-US" altLang="en-US" sz="2000">
              <a:solidFill>
                <a:srgbClr val="FFFF66"/>
              </a:solidFill>
            </a:endParaRPr>
          </a:p>
        </p:txBody>
      </p:sp>
      <p:sp>
        <p:nvSpPr>
          <p:cNvPr id="44047" name="Rectangle 13"/>
          <p:cNvSpPr>
            <a:spLocks noChangeArrowheads="1"/>
          </p:cNvSpPr>
          <p:nvPr/>
        </p:nvSpPr>
        <p:spPr bwMode="auto">
          <a:xfrm>
            <a:off x="7969250" y="3038475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44048" name="Rectangle 14"/>
          <p:cNvSpPr>
            <a:spLocks noChangeArrowheads="1"/>
          </p:cNvSpPr>
          <p:nvPr/>
        </p:nvSpPr>
        <p:spPr bwMode="auto">
          <a:xfrm>
            <a:off x="1295400" y="2667000"/>
            <a:ext cx="384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/>
              <a:t>X</a:t>
            </a:r>
            <a:endParaRPr lang="en-US" altLang="en-US">
              <a:solidFill>
                <a:srgbClr val="FFFF66"/>
              </a:solidFill>
            </a:endParaRPr>
          </a:p>
        </p:txBody>
      </p:sp>
      <p:sp>
        <p:nvSpPr>
          <p:cNvPr id="44049" name="Rectangle 15"/>
          <p:cNvSpPr>
            <a:spLocks noChangeArrowheads="1"/>
          </p:cNvSpPr>
          <p:nvPr/>
        </p:nvSpPr>
        <p:spPr bwMode="auto">
          <a:xfrm>
            <a:off x="1524000" y="2895600"/>
            <a:ext cx="12112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000"/>
              <a:t>minimum</a:t>
            </a:r>
            <a:endParaRPr lang="en-US" altLang="en-US" sz="2000">
              <a:solidFill>
                <a:srgbClr val="FFFF66"/>
              </a:solidFill>
            </a:endParaRPr>
          </a:p>
        </p:txBody>
      </p:sp>
      <p:sp>
        <p:nvSpPr>
          <p:cNvPr id="44050" name="Rectangle 16"/>
          <p:cNvSpPr>
            <a:spLocks noChangeArrowheads="1"/>
          </p:cNvSpPr>
          <p:nvPr/>
        </p:nvSpPr>
        <p:spPr bwMode="auto">
          <a:xfrm>
            <a:off x="2605088" y="3136900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44051" name="Rectangle 17"/>
          <p:cNvSpPr>
            <a:spLocks noChangeArrowheads="1"/>
          </p:cNvSpPr>
          <p:nvPr/>
        </p:nvSpPr>
        <p:spPr bwMode="auto">
          <a:xfrm>
            <a:off x="3228975" y="2743200"/>
            <a:ext cx="5302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/>
              <a:t>Q</a:t>
            </a:r>
            <a:r>
              <a:rPr lang="en-US" altLang="en-US" baseline="-25000"/>
              <a:t>1</a:t>
            </a:r>
          </a:p>
        </p:txBody>
      </p:sp>
      <p:sp>
        <p:nvSpPr>
          <p:cNvPr id="44052" name="Rectangle 18"/>
          <p:cNvSpPr>
            <a:spLocks noChangeArrowheads="1"/>
          </p:cNvSpPr>
          <p:nvPr/>
        </p:nvSpPr>
        <p:spPr bwMode="auto">
          <a:xfrm>
            <a:off x="5667375" y="2743200"/>
            <a:ext cx="5302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/>
              <a:t>Q</a:t>
            </a:r>
            <a:r>
              <a:rPr lang="en-US" altLang="en-US" baseline="-25000"/>
              <a:t>3</a:t>
            </a:r>
          </a:p>
        </p:txBody>
      </p:sp>
      <p:sp>
        <p:nvSpPr>
          <p:cNvPr id="44053" name="Rectangle 19"/>
          <p:cNvSpPr>
            <a:spLocks noChangeArrowheads="1"/>
          </p:cNvSpPr>
          <p:nvPr/>
        </p:nvSpPr>
        <p:spPr bwMode="auto">
          <a:xfrm>
            <a:off x="1066800" y="2057400"/>
            <a:ext cx="1455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solidFill>
                  <a:schemeClr val="folHlink"/>
                </a:solidFill>
              </a:rPr>
              <a:t>Example:</a:t>
            </a:r>
          </a:p>
        </p:txBody>
      </p:sp>
      <p:sp>
        <p:nvSpPr>
          <p:cNvPr id="44054" name="Rectangle 20"/>
          <p:cNvSpPr>
            <a:spLocks noChangeArrowheads="1"/>
          </p:cNvSpPr>
          <p:nvPr/>
        </p:nvSpPr>
        <p:spPr bwMode="auto">
          <a:xfrm>
            <a:off x="2209800" y="3352800"/>
            <a:ext cx="467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/>
              <a:t>25%                 25%               25%          25%</a:t>
            </a:r>
          </a:p>
        </p:txBody>
      </p:sp>
      <p:sp>
        <p:nvSpPr>
          <p:cNvPr id="44055" name="Rectangle 21"/>
          <p:cNvSpPr>
            <a:spLocks noChangeArrowheads="1"/>
          </p:cNvSpPr>
          <p:nvPr/>
        </p:nvSpPr>
        <p:spPr bwMode="auto">
          <a:xfrm>
            <a:off x="1447800" y="3937000"/>
            <a:ext cx="5857875" cy="396875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 b="1"/>
              <a:t>12                     30                 45           57            70</a:t>
            </a:r>
          </a:p>
        </p:txBody>
      </p:sp>
      <p:sp>
        <p:nvSpPr>
          <p:cNvPr id="44056" name="Line 22"/>
          <p:cNvSpPr>
            <a:spLocks noChangeShapeType="1"/>
          </p:cNvSpPr>
          <p:nvPr/>
        </p:nvSpPr>
        <p:spPr bwMode="auto">
          <a:xfrm flipV="1">
            <a:off x="5943600" y="4343400"/>
            <a:ext cx="0" cy="6096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7" name="Line 23"/>
          <p:cNvSpPr>
            <a:spLocks noChangeShapeType="1"/>
          </p:cNvSpPr>
          <p:nvPr/>
        </p:nvSpPr>
        <p:spPr bwMode="auto">
          <a:xfrm flipV="1">
            <a:off x="3429000" y="4343400"/>
            <a:ext cx="0" cy="6096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8" name="Rectangle 24"/>
          <p:cNvSpPr>
            <a:spLocks noChangeArrowheads="1"/>
          </p:cNvSpPr>
          <p:nvPr/>
        </p:nvSpPr>
        <p:spPr bwMode="auto">
          <a:xfrm>
            <a:off x="3352800" y="4953000"/>
            <a:ext cx="2667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chemeClr val="folHlink"/>
                </a:solidFill>
              </a:rPr>
              <a:t>Interquartile range </a:t>
            </a:r>
          </a:p>
          <a:p>
            <a:pPr eaLnBrk="1" hangingPunct="1"/>
            <a:r>
              <a:rPr lang="en-US" altLang="en-US">
                <a:solidFill>
                  <a:schemeClr val="folHlink"/>
                </a:solidFill>
              </a:rPr>
              <a:t>   = 57 – 30 = 27</a:t>
            </a:r>
            <a:endParaRPr lang="en-US" altLang="en-US">
              <a:solidFill>
                <a:srgbClr val="FF66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altLang="en-US"/>
              <a:t>Chap 3-</a:t>
            </a:r>
            <a:fld id="{F31CE714-44B8-4128-9A67-19D690446E2F}" type="slidenum">
              <a:rPr lang="en-US" altLang="en-US"/>
              <a:pPr defTabSz="852488"/>
              <a:t>45</a:t>
            </a:fld>
            <a:endParaRPr lang="en-US" altLang="en-U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Five Number Summary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077200" cy="4191000"/>
          </a:xfrm>
          <a:noFill/>
        </p:spPr>
        <p:txBody>
          <a:bodyPr/>
          <a:lstStyle/>
          <a:p>
            <a:pPr marL="0" indent="0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mtClean="0">
                <a:latin typeface="Times New Roman" pitchFamily="18" charset="0"/>
              </a:rPr>
              <a:t>The five numbers that help describe the center, spread and shape of data are:</a:t>
            </a:r>
          </a:p>
          <a:p>
            <a:pPr marL="730250" lvl="1" eaLnBrk="1" hangingPunct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altLang="en-US" sz="2700" smtClean="0">
                <a:latin typeface="Times New Roman" pitchFamily="18" charset="0"/>
              </a:rPr>
              <a:t>X</a:t>
            </a:r>
            <a:r>
              <a:rPr lang="en-US" altLang="en-US" sz="2700" baseline="-25000" smtClean="0">
                <a:latin typeface="Times New Roman" pitchFamily="18" charset="0"/>
              </a:rPr>
              <a:t>smallest</a:t>
            </a:r>
          </a:p>
          <a:p>
            <a:pPr marL="730250" lvl="1" eaLnBrk="1" hangingPunct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altLang="en-US" sz="2700" smtClean="0">
                <a:latin typeface="Times New Roman" pitchFamily="18" charset="0"/>
              </a:rPr>
              <a:t>First Quartile (Q</a:t>
            </a:r>
            <a:r>
              <a:rPr lang="en-US" altLang="en-US" sz="2700" baseline="-25000" smtClean="0">
                <a:latin typeface="Times New Roman" pitchFamily="18" charset="0"/>
              </a:rPr>
              <a:t>1</a:t>
            </a:r>
            <a:r>
              <a:rPr lang="en-US" altLang="en-US" sz="2700" smtClean="0">
                <a:latin typeface="Times New Roman" pitchFamily="18" charset="0"/>
              </a:rPr>
              <a:t>)</a:t>
            </a:r>
          </a:p>
          <a:p>
            <a:pPr marL="730250" lvl="1" eaLnBrk="1" hangingPunct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altLang="en-US" sz="2700" smtClean="0">
                <a:latin typeface="Times New Roman" pitchFamily="18" charset="0"/>
              </a:rPr>
              <a:t>Median (Q</a:t>
            </a:r>
            <a:r>
              <a:rPr lang="en-US" altLang="en-US" sz="2700" baseline="-25000" smtClean="0">
                <a:latin typeface="Times New Roman" pitchFamily="18" charset="0"/>
              </a:rPr>
              <a:t>2</a:t>
            </a:r>
            <a:r>
              <a:rPr lang="en-US" altLang="en-US" sz="2700" smtClean="0">
                <a:latin typeface="Times New Roman" pitchFamily="18" charset="0"/>
              </a:rPr>
              <a:t>)</a:t>
            </a:r>
          </a:p>
          <a:p>
            <a:pPr marL="730250" lvl="1" eaLnBrk="1" hangingPunct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altLang="en-US" sz="2700" smtClean="0">
                <a:latin typeface="Times New Roman" pitchFamily="18" charset="0"/>
              </a:rPr>
              <a:t>Third Quartile (Q</a:t>
            </a:r>
            <a:r>
              <a:rPr lang="en-US" altLang="en-US" sz="2700" baseline="-25000" smtClean="0">
                <a:latin typeface="Times New Roman" pitchFamily="18" charset="0"/>
              </a:rPr>
              <a:t>3</a:t>
            </a:r>
            <a:r>
              <a:rPr lang="en-US" altLang="en-US" sz="2700" smtClean="0">
                <a:latin typeface="Times New Roman" pitchFamily="18" charset="0"/>
              </a:rPr>
              <a:t>)</a:t>
            </a:r>
          </a:p>
          <a:p>
            <a:pPr marL="730250" lvl="1" eaLnBrk="1" hangingPunct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altLang="en-US" sz="2700" smtClean="0">
                <a:latin typeface="Times New Roman" pitchFamily="18" charset="0"/>
              </a:rPr>
              <a:t>X</a:t>
            </a:r>
            <a:r>
              <a:rPr lang="en-US" altLang="en-US" sz="2700" baseline="-25000" smtClean="0">
                <a:latin typeface="Times New Roman" pitchFamily="18" charset="0"/>
              </a:rPr>
              <a:t>largest</a:t>
            </a:r>
          </a:p>
          <a:p>
            <a:pPr marL="730250" lvl="1" eaLnBrk="1" hangingPunct="1">
              <a:buClr>
                <a:schemeClr val="tx1"/>
              </a:buClr>
              <a:buSzPct val="85000"/>
              <a:buFont typeface="Wingdings" pitchFamily="2" charset="2"/>
              <a:buNone/>
            </a:pPr>
            <a:endParaRPr lang="en-US" altLang="en-US" sz="27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altLang="en-US"/>
              <a:t>Chap 3-</a:t>
            </a:r>
            <a:fld id="{FD213291-915E-4EC6-9AFA-478ED697ABE0}" type="slidenum">
              <a:rPr lang="en-US" altLang="en-US"/>
              <a:pPr defTabSz="852488"/>
              <a:t>46</a:t>
            </a:fld>
            <a:endParaRPr lang="en-US" alt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Relationships among the five-number summary and distribution shape</a:t>
            </a:r>
          </a:p>
        </p:txBody>
      </p:sp>
      <p:graphicFrame>
        <p:nvGraphicFramePr>
          <p:cNvPr id="210974" name="Group 30"/>
          <p:cNvGraphicFramePr>
            <a:graphicFrameLocks noGrp="1"/>
          </p:cNvGraphicFramePr>
          <p:nvPr>
            <p:ph idx="1"/>
          </p:nvPr>
        </p:nvGraphicFramePr>
        <p:xfrm>
          <a:off x="609600" y="1828800"/>
          <a:ext cx="8077200" cy="4508709"/>
        </p:xfrm>
        <a:graphic>
          <a:graphicData uri="http://schemas.openxmlformats.org/drawingml/2006/table">
            <a:tbl>
              <a:tblPr/>
              <a:tblGrid>
                <a:gridCol w="2692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335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Left-Skewed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Symmetric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Right-Skewed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17514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Median – X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smallest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largest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– Median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Median – X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smallest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≈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largest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– Median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Median – X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smallest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largest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– Median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28816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– X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smallest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largest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– 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– X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smallest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≈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largest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– 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– X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smallest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largest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– 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28816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Median – 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– Median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Median – 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≈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– Median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Median – 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– Median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0"/>
          <p:cNvSpPr>
            <a:spLocks noChangeArrowheads="1"/>
          </p:cNvSpPr>
          <p:nvPr/>
        </p:nvSpPr>
        <p:spPr bwMode="auto">
          <a:xfrm>
            <a:off x="3733800" y="4191000"/>
            <a:ext cx="2514600" cy="838200"/>
          </a:xfrm>
          <a:prstGeom prst="rect">
            <a:avLst/>
          </a:prstGeom>
          <a:solidFill>
            <a:srgbClr val="00B0F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endParaRPr lang="en-US" altLang="en-US"/>
          </a:p>
        </p:txBody>
      </p:sp>
      <p:sp>
        <p:nvSpPr>
          <p:cNvPr id="471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Five Number Summary and</a:t>
            </a:r>
            <a:br>
              <a:rPr lang="en-US" altLang="en-US" smtClean="0"/>
            </a:br>
            <a:r>
              <a:rPr lang="en-US" altLang="en-US" smtClean="0"/>
              <a:t>The Boxplot</a:t>
            </a:r>
          </a:p>
        </p:txBody>
      </p:sp>
      <p:sp>
        <p:nvSpPr>
          <p:cNvPr id="47108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8077200" cy="9144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hlink"/>
                </a:solidFill>
              </a:rPr>
              <a:t>The Boxplot</a:t>
            </a:r>
            <a:r>
              <a:rPr lang="en-US" altLang="en-US" smtClean="0"/>
              <a:t>: A Graphical display of the data based on the five-number summary: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/>
          </a:p>
        </p:txBody>
      </p:sp>
      <p:sp>
        <p:nvSpPr>
          <p:cNvPr id="471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altLang="en-US"/>
              <a:t>Chap 3-</a:t>
            </a:r>
            <a:fld id="{09FF1656-C379-4A0F-AC6B-112C6AB7D51F}" type="slidenum">
              <a:rPr lang="en-US" altLang="en-US"/>
              <a:pPr defTabSz="852488"/>
              <a:t>47</a:t>
            </a:fld>
            <a:endParaRPr lang="en-US" altLang="en-US"/>
          </a:p>
        </p:txBody>
      </p:sp>
      <p:sp>
        <p:nvSpPr>
          <p:cNvPr id="47111" name="Rectangle 5"/>
          <p:cNvSpPr>
            <a:spLocks noChangeArrowheads="1"/>
          </p:cNvSpPr>
          <p:nvPr/>
        </p:nvSpPr>
        <p:spPr bwMode="auto">
          <a:xfrm>
            <a:off x="838200" y="3429000"/>
            <a:ext cx="1455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solidFill>
                  <a:schemeClr val="hlink"/>
                </a:solidFill>
              </a:rPr>
              <a:t>Example</a:t>
            </a:r>
            <a:r>
              <a:rPr lang="en-US" altLang="en-US">
                <a:solidFill>
                  <a:srgbClr val="FF6600"/>
                </a:solidFill>
              </a:rPr>
              <a:t>:</a:t>
            </a:r>
          </a:p>
        </p:txBody>
      </p:sp>
      <p:sp>
        <p:nvSpPr>
          <p:cNvPr id="47112" name="Rectangle 9"/>
          <p:cNvSpPr>
            <a:spLocks noChangeArrowheads="1"/>
          </p:cNvSpPr>
          <p:nvPr/>
        </p:nvSpPr>
        <p:spPr bwMode="auto">
          <a:xfrm>
            <a:off x="1295400" y="2895600"/>
            <a:ext cx="6705600" cy="457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47113" name="Rectangle 8"/>
          <p:cNvSpPr>
            <a:spLocks noChangeArrowheads="1"/>
          </p:cNvSpPr>
          <p:nvPr/>
        </p:nvSpPr>
        <p:spPr bwMode="auto">
          <a:xfrm>
            <a:off x="1371600" y="2895600"/>
            <a:ext cx="678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chemeClr val="folHlink"/>
                </a:solidFill>
              </a:rPr>
              <a:t>X</a:t>
            </a:r>
            <a:r>
              <a:rPr lang="en-US" altLang="en-US" baseline="-25000">
                <a:solidFill>
                  <a:schemeClr val="folHlink"/>
                </a:solidFill>
              </a:rPr>
              <a:t>smallest</a:t>
            </a:r>
            <a:r>
              <a:rPr lang="en-US" altLang="en-US">
                <a:solidFill>
                  <a:schemeClr val="folHlink"/>
                </a:solidFill>
              </a:rPr>
              <a:t>   </a:t>
            </a:r>
            <a:r>
              <a:rPr lang="en-US" altLang="en-US"/>
              <a:t>--</a:t>
            </a:r>
            <a:r>
              <a:rPr lang="en-US" altLang="en-US">
                <a:solidFill>
                  <a:schemeClr val="folHlink"/>
                </a:solidFill>
              </a:rPr>
              <a:t>   Q</a:t>
            </a:r>
            <a:r>
              <a:rPr lang="en-US" altLang="en-US" baseline="-25000">
                <a:solidFill>
                  <a:schemeClr val="folHlink"/>
                </a:solidFill>
              </a:rPr>
              <a:t>1</a:t>
            </a:r>
            <a:r>
              <a:rPr lang="en-US" altLang="en-US">
                <a:solidFill>
                  <a:schemeClr val="folHlink"/>
                </a:solidFill>
              </a:rPr>
              <a:t>   </a:t>
            </a:r>
            <a:r>
              <a:rPr lang="en-US" altLang="en-US"/>
              <a:t>--</a:t>
            </a:r>
            <a:r>
              <a:rPr lang="en-US" altLang="en-US">
                <a:solidFill>
                  <a:schemeClr val="folHlink"/>
                </a:solidFill>
              </a:rPr>
              <a:t>   Median   </a:t>
            </a:r>
            <a:r>
              <a:rPr lang="en-US" altLang="en-US"/>
              <a:t>--</a:t>
            </a:r>
            <a:r>
              <a:rPr lang="en-US" altLang="en-US">
                <a:solidFill>
                  <a:schemeClr val="folHlink"/>
                </a:solidFill>
              </a:rPr>
              <a:t>   Q</a:t>
            </a:r>
            <a:r>
              <a:rPr lang="en-US" altLang="en-US" baseline="-25000">
                <a:solidFill>
                  <a:schemeClr val="folHlink"/>
                </a:solidFill>
              </a:rPr>
              <a:t>3</a:t>
            </a:r>
            <a:r>
              <a:rPr lang="en-US" altLang="en-US">
                <a:solidFill>
                  <a:schemeClr val="folHlink"/>
                </a:solidFill>
              </a:rPr>
              <a:t>   </a:t>
            </a:r>
            <a:r>
              <a:rPr lang="en-US" altLang="en-US"/>
              <a:t>--  </a:t>
            </a:r>
            <a:r>
              <a:rPr lang="en-US" altLang="en-US">
                <a:solidFill>
                  <a:schemeClr val="folHlink"/>
                </a:solidFill>
              </a:rPr>
              <a:t> X</a:t>
            </a:r>
            <a:r>
              <a:rPr lang="en-US" altLang="en-US" baseline="-25000">
                <a:solidFill>
                  <a:schemeClr val="folHlink"/>
                </a:solidFill>
              </a:rPr>
              <a:t>largest</a:t>
            </a:r>
          </a:p>
        </p:txBody>
      </p:sp>
      <p:sp>
        <p:nvSpPr>
          <p:cNvPr id="47114" name="Rectangle 8"/>
          <p:cNvSpPr>
            <a:spLocks noChangeArrowheads="1"/>
          </p:cNvSpPr>
          <p:nvPr/>
        </p:nvSpPr>
        <p:spPr bwMode="auto">
          <a:xfrm>
            <a:off x="1524000" y="4267200"/>
            <a:ext cx="617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1800"/>
              <a:t>   25% of data                 25%             25%        25% of data</a:t>
            </a:r>
          </a:p>
          <a:p>
            <a:pPr eaLnBrk="1" hangingPunct="1"/>
            <a:r>
              <a:rPr lang="en-US" altLang="en-US" sz="1800"/>
              <a:t>		        of data          of data	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>
            <a:off x="649288" y="4610100"/>
            <a:ext cx="989012" cy="1588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 rot="5400000">
            <a:off x="7354888" y="4610100"/>
            <a:ext cx="989012" cy="1588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117" name="Straight Connector 16"/>
          <p:cNvCxnSpPr>
            <a:cxnSpLocks noChangeShapeType="1"/>
          </p:cNvCxnSpPr>
          <p:nvPr/>
        </p:nvCxnSpPr>
        <p:spPr bwMode="auto">
          <a:xfrm>
            <a:off x="1143000" y="4648200"/>
            <a:ext cx="2590800" cy="1588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47118" name="Straight Connector 17"/>
          <p:cNvCxnSpPr>
            <a:cxnSpLocks noChangeShapeType="1"/>
          </p:cNvCxnSpPr>
          <p:nvPr/>
        </p:nvCxnSpPr>
        <p:spPr bwMode="auto">
          <a:xfrm>
            <a:off x="6248400" y="4648200"/>
            <a:ext cx="1600200" cy="1588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47119" name="Straight Connector 22"/>
          <p:cNvCxnSpPr>
            <a:cxnSpLocks noChangeShapeType="1"/>
          </p:cNvCxnSpPr>
          <p:nvPr/>
        </p:nvCxnSpPr>
        <p:spPr bwMode="auto">
          <a:xfrm rot="5400000">
            <a:off x="4762501" y="4610100"/>
            <a:ext cx="838200" cy="3175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47120" name="Text Box 11"/>
          <p:cNvSpPr txBox="1">
            <a:spLocks noChangeArrowheads="1"/>
          </p:cNvSpPr>
          <p:nvPr/>
        </p:nvSpPr>
        <p:spPr bwMode="auto">
          <a:xfrm>
            <a:off x="762000" y="5181600"/>
            <a:ext cx="7940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/>
              <a:t>X</a:t>
            </a:r>
            <a:r>
              <a:rPr lang="en-US" altLang="en-US" baseline="-25000"/>
              <a:t>smallest</a:t>
            </a:r>
            <a:r>
              <a:rPr lang="en-US" altLang="en-US"/>
              <a:t>	             Q</a:t>
            </a:r>
            <a:r>
              <a:rPr lang="en-US" altLang="en-US" baseline="-25000"/>
              <a:t>1</a:t>
            </a:r>
            <a:r>
              <a:rPr lang="en-US" altLang="en-US"/>
              <a:t>	  Median      Q</a:t>
            </a:r>
            <a:r>
              <a:rPr lang="en-US" altLang="en-US" baseline="-25000"/>
              <a:t>3</a:t>
            </a:r>
            <a:r>
              <a:rPr lang="en-US" altLang="en-US"/>
              <a:t>	    X</a:t>
            </a:r>
            <a:r>
              <a:rPr lang="en-US" altLang="en-US" baseline="-25000"/>
              <a:t>largest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altLang="en-US"/>
              <a:t>Chap 3-</a:t>
            </a:r>
            <a:fld id="{9D0B6B35-6018-4A6B-8689-B74729CBFD46}" type="slidenum">
              <a:rPr lang="en-US" altLang="en-US"/>
              <a:pPr defTabSz="852488"/>
              <a:t>48</a:t>
            </a:fld>
            <a:endParaRPr lang="en-US" alt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8077200" cy="685800"/>
          </a:xfrm>
        </p:spPr>
        <p:txBody>
          <a:bodyPr/>
          <a:lstStyle/>
          <a:p>
            <a:pPr defTabSz="914400" eaLnBrk="1" hangingPunct="1"/>
            <a:r>
              <a:rPr lang="en-US" altLang="en-US" smtClean="0"/>
              <a:t>Five Number Summary:</a:t>
            </a:r>
            <a:br>
              <a:rPr lang="en-US" altLang="en-US" smtClean="0"/>
            </a:br>
            <a:r>
              <a:rPr lang="en-US" altLang="en-US" smtClean="0"/>
              <a:t>Shape of Boxplots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77200" cy="4114800"/>
          </a:xfrm>
        </p:spPr>
        <p:txBody>
          <a:bodyPr/>
          <a:lstStyle/>
          <a:p>
            <a:pPr marL="342900" indent="-342900" defTabSz="914400" eaLnBrk="1" hangingPunct="1">
              <a:lnSpc>
                <a:spcPct val="90000"/>
              </a:lnSpc>
            </a:pPr>
            <a:r>
              <a:rPr lang="en-US" altLang="en-US" sz="2400" smtClean="0"/>
              <a:t>If data are symmetric around the median then the box and central line are centered between the endpoints</a:t>
            </a:r>
            <a:endParaRPr lang="en-US" altLang="en-US" smtClean="0"/>
          </a:p>
          <a:p>
            <a:pPr marL="342900" indent="-342900" defTabSz="914400" eaLnBrk="1" hangingPunct="1">
              <a:lnSpc>
                <a:spcPct val="70000"/>
              </a:lnSpc>
            </a:pPr>
            <a:endParaRPr lang="en-US" altLang="en-US" smtClean="0"/>
          </a:p>
          <a:p>
            <a:pPr marL="342900" indent="-342900" defTabSz="914400" eaLnBrk="1" hangingPunct="1">
              <a:lnSpc>
                <a:spcPct val="90000"/>
              </a:lnSpc>
            </a:pPr>
            <a:endParaRPr lang="en-US" altLang="en-US" smtClean="0"/>
          </a:p>
          <a:p>
            <a:pPr marL="342900" indent="-342900" defTabSz="914400" eaLnBrk="1" hangingPunct="1">
              <a:lnSpc>
                <a:spcPct val="90000"/>
              </a:lnSpc>
            </a:pPr>
            <a:endParaRPr lang="en-US" altLang="en-US" sz="2400" smtClean="0"/>
          </a:p>
          <a:p>
            <a:pPr marL="342900" indent="-342900" defTabSz="914400" eaLnBrk="1" hangingPunct="1">
              <a:lnSpc>
                <a:spcPct val="90000"/>
              </a:lnSpc>
            </a:pPr>
            <a:endParaRPr lang="en-US" altLang="en-US" sz="2400" smtClean="0"/>
          </a:p>
          <a:p>
            <a:pPr marL="342900" indent="-342900" defTabSz="914400" eaLnBrk="1" hangingPunct="1">
              <a:lnSpc>
                <a:spcPct val="90000"/>
              </a:lnSpc>
            </a:pPr>
            <a:endParaRPr lang="en-US" altLang="en-US" sz="2400" smtClean="0"/>
          </a:p>
          <a:p>
            <a:pPr marL="342900" indent="-342900" defTabSz="914400" eaLnBrk="1" hangingPunct="1">
              <a:lnSpc>
                <a:spcPct val="70000"/>
              </a:lnSpc>
            </a:pPr>
            <a:endParaRPr lang="en-US" altLang="en-US" sz="2400" smtClean="0"/>
          </a:p>
          <a:p>
            <a:pPr marL="342900" indent="-342900" defTabSz="914400" eaLnBrk="1" hangingPunct="1">
              <a:lnSpc>
                <a:spcPct val="90000"/>
              </a:lnSpc>
            </a:pPr>
            <a:r>
              <a:rPr lang="en-US" altLang="en-US" sz="2400" smtClean="0"/>
              <a:t>A Boxplot can be shown in either a vertical or horizontal orientation</a:t>
            </a:r>
          </a:p>
        </p:txBody>
      </p:sp>
      <p:graphicFrame>
        <p:nvGraphicFramePr>
          <p:cNvPr id="48134" name="Object 4"/>
          <p:cNvGraphicFramePr>
            <a:graphicFrameLocks noChangeAspect="1"/>
          </p:cNvGraphicFramePr>
          <p:nvPr/>
        </p:nvGraphicFramePr>
        <p:xfrm>
          <a:off x="1905000" y="2947988"/>
          <a:ext cx="5410200" cy="131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1" name="Drawing" r:id="rId3" imgW="8124950" imgH="1971595" progId="">
                  <p:embed/>
                </p:oleObj>
              </mc:Choice>
              <mc:Fallback>
                <p:oleObj name="Drawing" r:id="rId3" imgW="8124950" imgH="1971595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947988"/>
                        <a:ext cx="5410200" cy="1319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Text Box 5"/>
          <p:cNvSpPr txBox="1">
            <a:spLocks noChangeArrowheads="1"/>
          </p:cNvSpPr>
          <p:nvPr/>
        </p:nvSpPr>
        <p:spPr bwMode="auto">
          <a:xfrm>
            <a:off x="1905000" y="4038600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X</a:t>
            </a:r>
            <a:r>
              <a:rPr lang="en-US" altLang="en-US" baseline="-25000"/>
              <a:t>smallest</a:t>
            </a:r>
            <a:r>
              <a:rPr lang="en-US" altLang="en-US"/>
              <a:t>    Q</a:t>
            </a:r>
            <a:r>
              <a:rPr lang="en-US" altLang="en-US" baseline="-25000"/>
              <a:t>1</a:t>
            </a:r>
            <a:r>
              <a:rPr lang="en-US" altLang="en-US"/>
              <a:t>      Median      Q</a:t>
            </a:r>
            <a:r>
              <a:rPr lang="en-US" altLang="en-US" baseline="-25000"/>
              <a:t>3</a:t>
            </a:r>
            <a:r>
              <a:rPr lang="en-US" altLang="en-US"/>
              <a:t>      X</a:t>
            </a:r>
            <a:r>
              <a:rPr lang="en-US" altLang="en-US" baseline="-25000"/>
              <a:t>largest</a:t>
            </a:r>
            <a:endParaRPr lang="en-US" altLang="en-US"/>
          </a:p>
        </p:txBody>
      </p:sp>
      <p:sp>
        <p:nvSpPr>
          <p:cNvPr id="48136" name="Rectangle 6"/>
          <p:cNvSpPr>
            <a:spLocks noChangeArrowheads="1"/>
          </p:cNvSpPr>
          <p:nvPr/>
        </p:nvSpPr>
        <p:spPr bwMode="auto">
          <a:xfrm>
            <a:off x="1524000" y="2971800"/>
            <a:ext cx="60960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altLang="en-US"/>
              <a:t>Chap 3-</a:t>
            </a:r>
            <a:fld id="{3B0AFE7A-209D-4045-BA69-7DC022472CA6}" type="slidenum">
              <a:rPr lang="en-US" altLang="en-US"/>
              <a:pPr defTabSz="852488"/>
              <a:t>49</a:t>
            </a:fld>
            <a:endParaRPr lang="en-US" altLang="en-US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793038" cy="76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Distribution Shape and </a:t>
            </a:r>
            <a:br>
              <a:rPr lang="en-US" altLang="en-US" smtClean="0"/>
            </a:br>
            <a:r>
              <a:rPr lang="en-US" altLang="en-US" smtClean="0"/>
              <a:t>The Boxplot</a:t>
            </a:r>
          </a:p>
        </p:txBody>
      </p:sp>
      <p:sp>
        <p:nvSpPr>
          <p:cNvPr id="49157" name="Rectangle 3"/>
          <p:cNvSpPr>
            <a:spLocks noChangeArrowheads="1"/>
          </p:cNvSpPr>
          <p:nvPr/>
        </p:nvSpPr>
        <p:spPr bwMode="auto">
          <a:xfrm>
            <a:off x="6188075" y="1981200"/>
            <a:ext cx="2708275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/>
              <a:t>Right-Skewed</a:t>
            </a:r>
          </a:p>
        </p:txBody>
      </p:sp>
      <p:sp>
        <p:nvSpPr>
          <p:cNvPr id="49158" name="Rectangle 4"/>
          <p:cNvSpPr>
            <a:spLocks noChangeArrowheads="1"/>
          </p:cNvSpPr>
          <p:nvPr/>
        </p:nvSpPr>
        <p:spPr bwMode="auto">
          <a:xfrm>
            <a:off x="381000" y="1981200"/>
            <a:ext cx="2436813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/>
              <a:t>Left-Skewed</a:t>
            </a:r>
          </a:p>
        </p:txBody>
      </p:sp>
      <p:sp>
        <p:nvSpPr>
          <p:cNvPr id="49159" name="Rectangle 5"/>
          <p:cNvSpPr>
            <a:spLocks noChangeArrowheads="1"/>
          </p:cNvSpPr>
          <p:nvPr/>
        </p:nvSpPr>
        <p:spPr bwMode="auto">
          <a:xfrm>
            <a:off x="3581400" y="1981200"/>
            <a:ext cx="2098675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/>
              <a:t>Symmetric</a:t>
            </a:r>
          </a:p>
        </p:txBody>
      </p:sp>
      <p:sp>
        <p:nvSpPr>
          <p:cNvPr id="49160" name="Line 6"/>
          <p:cNvSpPr>
            <a:spLocks noChangeShapeType="1"/>
          </p:cNvSpPr>
          <p:nvPr/>
        </p:nvSpPr>
        <p:spPr bwMode="auto">
          <a:xfrm>
            <a:off x="6705600" y="3360738"/>
            <a:ext cx="0" cy="609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Line 7"/>
          <p:cNvSpPr>
            <a:spLocks noChangeShapeType="1"/>
          </p:cNvSpPr>
          <p:nvPr/>
        </p:nvSpPr>
        <p:spPr bwMode="auto">
          <a:xfrm>
            <a:off x="6934200" y="2819400"/>
            <a:ext cx="0" cy="1143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Line 8"/>
          <p:cNvSpPr>
            <a:spLocks noChangeShapeType="1"/>
          </p:cNvSpPr>
          <p:nvPr/>
        </p:nvSpPr>
        <p:spPr bwMode="auto">
          <a:xfrm>
            <a:off x="7648575" y="3808413"/>
            <a:ext cx="0" cy="158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Line 9"/>
          <p:cNvSpPr>
            <a:spLocks noChangeShapeType="1"/>
          </p:cNvSpPr>
          <p:nvPr/>
        </p:nvSpPr>
        <p:spPr bwMode="auto">
          <a:xfrm>
            <a:off x="2209800" y="3055938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Line 10"/>
          <p:cNvSpPr>
            <a:spLocks noChangeShapeType="1"/>
          </p:cNvSpPr>
          <p:nvPr/>
        </p:nvSpPr>
        <p:spPr bwMode="auto">
          <a:xfrm>
            <a:off x="1905000" y="2979738"/>
            <a:ext cx="0" cy="990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Line 11"/>
          <p:cNvSpPr>
            <a:spLocks noChangeShapeType="1"/>
          </p:cNvSpPr>
          <p:nvPr/>
        </p:nvSpPr>
        <p:spPr bwMode="auto">
          <a:xfrm>
            <a:off x="1295400" y="3733800"/>
            <a:ext cx="0" cy="228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Line 12"/>
          <p:cNvSpPr>
            <a:spLocks noChangeShapeType="1"/>
          </p:cNvSpPr>
          <p:nvPr/>
        </p:nvSpPr>
        <p:spPr bwMode="auto">
          <a:xfrm flipH="1">
            <a:off x="4495800" y="2751138"/>
            <a:ext cx="0" cy="1219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7" name="Line 13"/>
          <p:cNvSpPr>
            <a:spLocks noChangeShapeType="1"/>
          </p:cNvSpPr>
          <p:nvPr/>
        </p:nvSpPr>
        <p:spPr bwMode="auto">
          <a:xfrm>
            <a:off x="4191000" y="3208338"/>
            <a:ext cx="0" cy="7620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8" name="Line 14"/>
          <p:cNvSpPr>
            <a:spLocks noChangeShapeType="1"/>
          </p:cNvSpPr>
          <p:nvPr/>
        </p:nvSpPr>
        <p:spPr bwMode="auto">
          <a:xfrm>
            <a:off x="4800600" y="3208338"/>
            <a:ext cx="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9" name="Freeform 15"/>
          <p:cNvSpPr>
            <a:spLocks/>
          </p:cNvSpPr>
          <p:nvPr/>
        </p:nvSpPr>
        <p:spPr bwMode="auto">
          <a:xfrm>
            <a:off x="2133600" y="2827338"/>
            <a:ext cx="461963" cy="1098550"/>
          </a:xfrm>
          <a:custGeom>
            <a:avLst/>
            <a:gdLst>
              <a:gd name="T0" fmla="*/ 730846104 w 291"/>
              <a:gd name="T1" fmla="*/ 1741428763 h 692"/>
              <a:gd name="T2" fmla="*/ 652721969 w 291"/>
              <a:gd name="T3" fmla="*/ 1723786875 h 692"/>
              <a:gd name="T4" fmla="*/ 612399425 w 291"/>
              <a:gd name="T5" fmla="*/ 1703625625 h 692"/>
              <a:gd name="T6" fmla="*/ 579636565 w 291"/>
              <a:gd name="T7" fmla="*/ 1673383750 h 692"/>
              <a:gd name="T8" fmla="*/ 539314021 w 291"/>
              <a:gd name="T9" fmla="*/ 1635582200 h 692"/>
              <a:gd name="T10" fmla="*/ 501512430 w 291"/>
              <a:gd name="T11" fmla="*/ 1580138763 h 692"/>
              <a:gd name="T12" fmla="*/ 461189887 w 291"/>
              <a:gd name="T13" fmla="*/ 1507053438 h 692"/>
              <a:gd name="T14" fmla="*/ 385585117 w 291"/>
              <a:gd name="T15" fmla="*/ 1307961888 h 692"/>
              <a:gd name="T16" fmla="*/ 307459395 w 291"/>
              <a:gd name="T17" fmla="*/ 1023183438 h 692"/>
              <a:gd name="T18" fmla="*/ 234375579 w 291"/>
              <a:gd name="T19" fmla="*/ 680442188 h 692"/>
              <a:gd name="T20" fmla="*/ 194053035 w 291"/>
              <a:gd name="T21" fmla="*/ 509071563 h 692"/>
              <a:gd name="T22" fmla="*/ 156249857 w 291"/>
              <a:gd name="T23" fmla="*/ 342741250 h 692"/>
              <a:gd name="T24" fmla="*/ 115927313 w 291"/>
              <a:gd name="T25" fmla="*/ 201612500 h 692"/>
              <a:gd name="T26" fmla="*/ 78125722 w 291"/>
              <a:gd name="T27" fmla="*/ 93246575 h 692"/>
              <a:gd name="T28" fmla="*/ 37803178 w 291"/>
              <a:gd name="T29" fmla="*/ 25201563 h 692"/>
              <a:gd name="T30" fmla="*/ 0 w 291"/>
              <a:gd name="T31" fmla="*/ 0 h 6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91"/>
              <a:gd name="T49" fmla="*/ 0 h 692"/>
              <a:gd name="T50" fmla="*/ 291 w 291"/>
              <a:gd name="T51" fmla="*/ 692 h 6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91" h="692">
                <a:moveTo>
                  <a:pt x="290" y="691"/>
                </a:moveTo>
                <a:lnTo>
                  <a:pt x="259" y="684"/>
                </a:lnTo>
                <a:lnTo>
                  <a:pt x="243" y="676"/>
                </a:lnTo>
                <a:lnTo>
                  <a:pt x="230" y="664"/>
                </a:lnTo>
                <a:lnTo>
                  <a:pt x="214" y="649"/>
                </a:lnTo>
                <a:lnTo>
                  <a:pt x="199" y="627"/>
                </a:lnTo>
                <a:lnTo>
                  <a:pt x="183" y="598"/>
                </a:lnTo>
                <a:lnTo>
                  <a:pt x="153" y="519"/>
                </a:lnTo>
                <a:lnTo>
                  <a:pt x="122" y="406"/>
                </a:lnTo>
                <a:lnTo>
                  <a:pt x="93" y="270"/>
                </a:lnTo>
                <a:lnTo>
                  <a:pt x="77" y="202"/>
                </a:lnTo>
                <a:lnTo>
                  <a:pt x="62" y="136"/>
                </a:lnTo>
                <a:lnTo>
                  <a:pt x="46" y="80"/>
                </a:lnTo>
                <a:lnTo>
                  <a:pt x="31" y="37"/>
                </a:lnTo>
                <a:lnTo>
                  <a:pt x="15" y="1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0" name="Freeform 16"/>
          <p:cNvSpPr>
            <a:spLocks/>
          </p:cNvSpPr>
          <p:nvPr/>
        </p:nvSpPr>
        <p:spPr bwMode="auto">
          <a:xfrm>
            <a:off x="685800" y="2827338"/>
            <a:ext cx="1460500" cy="1098550"/>
          </a:xfrm>
          <a:custGeom>
            <a:avLst/>
            <a:gdLst>
              <a:gd name="T0" fmla="*/ 0 w 872"/>
              <a:gd name="T1" fmla="*/ 1741428763 h 692"/>
              <a:gd name="T2" fmla="*/ 260886837 w 872"/>
              <a:gd name="T3" fmla="*/ 1723786875 h 692"/>
              <a:gd name="T4" fmla="*/ 387122944 w 872"/>
              <a:gd name="T5" fmla="*/ 1703625625 h 692"/>
              <a:gd name="T6" fmla="*/ 516164483 w 872"/>
              <a:gd name="T7" fmla="*/ 1673383750 h 692"/>
              <a:gd name="T8" fmla="*/ 645206023 w 872"/>
              <a:gd name="T9" fmla="*/ 1635582200 h 692"/>
              <a:gd name="T10" fmla="*/ 771442130 w 872"/>
              <a:gd name="T11" fmla="*/ 1580138763 h 692"/>
              <a:gd name="T12" fmla="*/ 900481994 w 872"/>
              <a:gd name="T13" fmla="*/ 1507053438 h 692"/>
              <a:gd name="T14" fmla="*/ 1155759640 w 872"/>
              <a:gd name="T15" fmla="*/ 1307961888 h 692"/>
              <a:gd name="T16" fmla="*/ 1416646478 w 872"/>
              <a:gd name="T17" fmla="*/ 1023183438 h 692"/>
              <a:gd name="T18" fmla="*/ 1671924124 w 872"/>
              <a:gd name="T19" fmla="*/ 680442188 h 692"/>
              <a:gd name="T20" fmla="*/ 1800963989 w 872"/>
              <a:gd name="T21" fmla="*/ 509071563 h 692"/>
              <a:gd name="T22" fmla="*/ 1932810961 w 872"/>
              <a:gd name="T23" fmla="*/ 342741250 h 692"/>
              <a:gd name="T24" fmla="*/ 2056241635 w 872"/>
              <a:gd name="T25" fmla="*/ 201612500 h 692"/>
              <a:gd name="T26" fmla="*/ 2147483646 w 872"/>
              <a:gd name="T27" fmla="*/ 93246575 h 692"/>
              <a:gd name="T28" fmla="*/ 2147483646 w 872"/>
              <a:gd name="T29" fmla="*/ 25201563 h 692"/>
              <a:gd name="T30" fmla="*/ 2147483646 w 872"/>
              <a:gd name="T31" fmla="*/ 0 h 6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72"/>
              <a:gd name="T49" fmla="*/ 0 h 692"/>
              <a:gd name="T50" fmla="*/ 872 w 872"/>
              <a:gd name="T51" fmla="*/ 692 h 6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72" h="692">
                <a:moveTo>
                  <a:pt x="0" y="691"/>
                </a:moveTo>
                <a:lnTo>
                  <a:pt x="93" y="684"/>
                </a:lnTo>
                <a:lnTo>
                  <a:pt x="138" y="676"/>
                </a:lnTo>
                <a:lnTo>
                  <a:pt x="184" y="664"/>
                </a:lnTo>
                <a:lnTo>
                  <a:pt x="230" y="649"/>
                </a:lnTo>
                <a:lnTo>
                  <a:pt x="275" y="627"/>
                </a:lnTo>
                <a:lnTo>
                  <a:pt x="321" y="598"/>
                </a:lnTo>
                <a:lnTo>
                  <a:pt x="412" y="519"/>
                </a:lnTo>
                <a:lnTo>
                  <a:pt x="505" y="406"/>
                </a:lnTo>
                <a:lnTo>
                  <a:pt x="596" y="270"/>
                </a:lnTo>
                <a:lnTo>
                  <a:pt x="642" y="202"/>
                </a:lnTo>
                <a:lnTo>
                  <a:pt x="689" y="136"/>
                </a:lnTo>
                <a:lnTo>
                  <a:pt x="733" y="80"/>
                </a:lnTo>
                <a:lnTo>
                  <a:pt x="780" y="37"/>
                </a:lnTo>
                <a:lnTo>
                  <a:pt x="826" y="10"/>
                </a:lnTo>
                <a:lnTo>
                  <a:pt x="871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1" name="Freeform 17"/>
          <p:cNvSpPr>
            <a:spLocks/>
          </p:cNvSpPr>
          <p:nvPr/>
        </p:nvSpPr>
        <p:spPr bwMode="auto">
          <a:xfrm>
            <a:off x="4495800" y="2751138"/>
            <a:ext cx="914400" cy="1143000"/>
          </a:xfrm>
          <a:custGeom>
            <a:avLst/>
            <a:gdLst>
              <a:gd name="T0" fmla="*/ 2090304650 w 399"/>
              <a:gd name="T1" fmla="*/ 1885203416 h 692"/>
              <a:gd name="T2" fmla="*/ 1869721119 w 399"/>
              <a:gd name="T3" fmla="*/ 1866106066 h 692"/>
              <a:gd name="T4" fmla="*/ 1759427062 w 399"/>
              <a:gd name="T5" fmla="*/ 1844280052 h 692"/>
              <a:gd name="T6" fmla="*/ 1654387940 w 399"/>
              <a:gd name="T7" fmla="*/ 1811541030 h 692"/>
              <a:gd name="T8" fmla="*/ 1544093883 w 399"/>
              <a:gd name="T9" fmla="*/ 1770617666 h 692"/>
              <a:gd name="T10" fmla="*/ 1433802117 w 399"/>
              <a:gd name="T11" fmla="*/ 1710596952 h 692"/>
              <a:gd name="T12" fmla="*/ 1318257708 w 399"/>
              <a:gd name="T13" fmla="*/ 1631478889 h 692"/>
              <a:gd name="T14" fmla="*/ 1097671886 w 399"/>
              <a:gd name="T15" fmla="*/ 1415949061 h 692"/>
              <a:gd name="T16" fmla="*/ 882340998 w 399"/>
              <a:gd name="T17" fmla="*/ 1107659497 h 692"/>
              <a:gd name="T18" fmla="*/ 661755176 w 399"/>
              <a:gd name="T19" fmla="*/ 736620555 h 692"/>
              <a:gd name="T20" fmla="*/ 546210767 w 399"/>
              <a:gd name="T21" fmla="*/ 551101084 h 692"/>
              <a:gd name="T22" fmla="*/ 435919002 w 399"/>
              <a:gd name="T23" fmla="*/ 371038942 h 692"/>
              <a:gd name="T24" fmla="*/ 325624944 w 399"/>
              <a:gd name="T25" fmla="*/ 218258493 h 692"/>
              <a:gd name="T26" fmla="*/ 215333179 w 399"/>
              <a:gd name="T27" fmla="*/ 100944078 h 692"/>
              <a:gd name="T28" fmla="*/ 110291765 w 399"/>
              <a:gd name="T29" fmla="*/ 27281692 h 692"/>
              <a:gd name="T30" fmla="*/ 0 w 399"/>
              <a:gd name="T31" fmla="*/ 0 h 6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99"/>
              <a:gd name="T49" fmla="*/ 0 h 692"/>
              <a:gd name="T50" fmla="*/ 399 w 399"/>
              <a:gd name="T51" fmla="*/ 692 h 6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99" h="692">
                <a:moveTo>
                  <a:pt x="398" y="691"/>
                </a:moveTo>
                <a:lnTo>
                  <a:pt x="356" y="684"/>
                </a:lnTo>
                <a:lnTo>
                  <a:pt x="335" y="676"/>
                </a:lnTo>
                <a:lnTo>
                  <a:pt x="315" y="664"/>
                </a:lnTo>
                <a:lnTo>
                  <a:pt x="294" y="649"/>
                </a:lnTo>
                <a:lnTo>
                  <a:pt x="273" y="627"/>
                </a:lnTo>
                <a:lnTo>
                  <a:pt x="251" y="598"/>
                </a:lnTo>
                <a:lnTo>
                  <a:pt x="209" y="519"/>
                </a:lnTo>
                <a:lnTo>
                  <a:pt x="168" y="406"/>
                </a:lnTo>
                <a:lnTo>
                  <a:pt x="126" y="270"/>
                </a:lnTo>
                <a:lnTo>
                  <a:pt x="104" y="202"/>
                </a:lnTo>
                <a:lnTo>
                  <a:pt x="83" y="136"/>
                </a:lnTo>
                <a:lnTo>
                  <a:pt x="62" y="80"/>
                </a:lnTo>
                <a:lnTo>
                  <a:pt x="41" y="37"/>
                </a:lnTo>
                <a:lnTo>
                  <a:pt x="21" y="1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2" name="Freeform 18"/>
          <p:cNvSpPr>
            <a:spLocks/>
          </p:cNvSpPr>
          <p:nvPr/>
        </p:nvSpPr>
        <p:spPr bwMode="auto">
          <a:xfrm>
            <a:off x="3581400" y="2751138"/>
            <a:ext cx="892175" cy="1143000"/>
          </a:xfrm>
          <a:custGeom>
            <a:avLst/>
            <a:gdLst>
              <a:gd name="T0" fmla="*/ 0 w 401"/>
              <a:gd name="T1" fmla="*/ 1885203416 h 692"/>
              <a:gd name="T2" fmla="*/ 207903474 w 401"/>
              <a:gd name="T3" fmla="*/ 1866106066 h 692"/>
              <a:gd name="T4" fmla="*/ 311854098 w 401"/>
              <a:gd name="T5" fmla="*/ 1844280052 h 692"/>
              <a:gd name="T6" fmla="*/ 420755070 w 401"/>
              <a:gd name="T7" fmla="*/ 1811541030 h 692"/>
              <a:gd name="T8" fmla="*/ 524707919 w 401"/>
              <a:gd name="T9" fmla="*/ 1770617666 h 692"/>
              <a:gd name="T10" fmla="*/ 628658543 w 401"/>
              <a:gd name="T11" fmla="*/ 1710596952 h 692"/>
              <a:gd name="T12" fmla="*/ 727661045 w 401"/>
              <a:gd name="T13" fmla="*/ 1631478889 h 692"/>
              <a:gd name="T14" fmla="*/ 935562293 w 401"/>
              <a:gd name="T15" fmla="*/ 1415949061 h 692"/>
              <a:gd name="T16" fmla="*/ 1148416115 w 401"/>
              <a:gd name="T17" fmla="*/ 1107659497 h 692"/>
              <a:gd name="T18" fmla="*/ 1356319588 w 401"/>
              <a:gd name="T19" fmla="*/ 736620555 h 692"/>
              <a:gd name="T20" fmla="*/ 1455319865 w 401"/>
              <a:gd name="T21" fmla="*/ 551101084 h 692"/>
              <a:gd name="T22" fmla="*/ 1559272714 w 401"/>
              <a:gd name="T23" fmla="*/ 371038942 h 692"/>
              <a:gd name="T24" fmla="*/ 1663223338 w 401"/>
              <a:gd name="T25" fmla="*/ 218258493 h 692"/>
              <a:gd name="T26" fmla="*/ 1767176187 w 401"/>
              <a:gd name="T27" fmla="*/ 100944078 h 692"/>
              <a:gd name="T28" fmla="*/ 1876077159 w 401"/>
              <a:gd name="T29" fmla="*/ 27281692 h 692"/>
              <a:gd name="T30" fmla="*/ 1980027784 w 401"/>
              <a:gd name="T31" fmla="*/ 0 h 6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01"/>
              <a:gd name="T49" fmla="*/ 0 h 692"/>
              <a:gd name="T50" fmla="*/ 401 w 401"/>
              <a:gd name="T51" fmla="*/ 692 h 6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01" h="692">
                <a:moveTo>
                  <a:pt x="0" y="691"/>
                </a:moveTo>
                <a:lnTo>
                  <a:pt x="42" y="684"/>
                </a:lnTo>
                <a:lnTo>
                  <a:pt x="63" y="676"/>
                </a:lnTo>
                <a:lnTo>
                  <a:pt x="85" y="664"/>
                </a:lnTo>
                <a:lnTo>
                  <a:pt x="106" y="649"/>
                </a:lnTo>
                <a:lnTo>
                  <a:pt x="127" y="627"/>
                </a:lnTo>
                <a:lnTo>
                  <a:pt x="147" y="598"/>
                </a:lnTo>
                <a:lnTo>
                  <a:pt x="189" y="519"/>
                </a:lnTo>
                <a:lnTo>
                  <a:pt x="232" y="406"/>
                </a:lnTo>
                <a:lnTo>
                  <a:pt x="274" y="270"/>
                </a:lnTo>
                <a:lnTo>
                  <a:pt x="294" y="202"/>
                </a:lnTo>
                <a:lnTo>
                  <a:pt x="315" y="136"/>
                </a:lnTo>
                <a:lnTo>
                  <a:pt x="336" y="80"/>
                </a:lnTo>
                <a:lnTo>
                  <a:pt x="357" y="37"/>
                </a:lnTo>
                <a:lnTo>
                  <a:pt x="379" y="10"/>
                </a:lnTo>
                <a:lnTo>
                  <a:pt x="400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3" name="Line 19"/>
          <p:cNvSpPr>
            <a:spLocks noChangeShapeType="1"/>
          </p:cNvSpPr>
          <p:nvPr/>
        </p:nvSpPr>
        <p:spPr bwMode="auto">
          <a:xfrm>
            <a:off x="685800" y="3970338"/>
            <a:ext cx="2057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4" name="Freeform 20"/>
          <p:cNvSpPr>
            <a:spLocks/>
          </p:cNvSpPr>
          <p:nvPr/>
        </p:nvSpPr>
        <p:spPr bwMode="auto">
          <a:xfrm>
            <a:off x="6843713" y="2797175"/>
            <a:ext cx="1462087" cy="1098550"/>
          </a:xfrm>
          <a:custGeom>
            <a:avLst/>
            <a:gdLst>
              <a:gd name="T0" fmla="*/ 2147483646 w 871"/>
              <a:gd name="T1" fmla="*/ 1741428763 h 692"/>
              <a:gd name="T2" fmla="*/ 2147483646 w 871"/>
              <a:gd name="T3" fmla="*/ 1723786875 h 692"/>
              <a:gd name="T4" fmla="*/ 2065447164 w 871"/>
              <a:gd name="T5" fmla="*/ 1703625625 h 692"/>
              <a:gd name="T6" fmla="*/ 1933009947 w 871"/>
              <a:gd name="T7" fmla="*/ 1673383750 h 692"/>
              <a:gd name="T8" fmla="*/ 1803392829 w 871"/>
              <a:gd name="T9" fmla="*/ 1635582200 h 692"/>
              <a:gd name="T10" fmla="*/ 1679409194 w 871"/>
              <a:gd name="T11" fmla="*/ 1580138763 h 692"/>
              <a:gd name="T12" fmla="*/ 1546971978 w 871"/>
              <a:gd name="T13" fmla="*/ 1507053438 h 692"/>
              <a:gd name="T14" fmla="*/ 1284915964 w 871"/>
              <a:gd name="T15" fmla="*/ 1307961888 h 692"/>
              <a:gd name="T16" fmla="*/ 1028496791 w 871"/>
              <a:gd name="T17" fmla="*/ 1023183438 h 692"/>
              <a:gd name="T18" fmla="*/ 772077618 w 871"/>
              <a:gd name="T19" fmla="*/ 680442188 h 692"/>
              <a:gd name="T20" fmla="*/ 642458821 w 871"/>
              <a:gd name="T21" fmla="*/ 509071563 h 692"/>
              <a:gd name="T22" fmla="*/ 512840025 w 871"/>
              <a:gd name="T23" fmla="*/ 342741250 h 692"/>
              <a:gd name="T24" fmla="*/ 386037970 w 871"/>
              <a:gd name="T25" fmla="*/ 201612500 h 692"/>
              <a:gd name="T26" fmla="*/ 256419173 w 871"/>
              <a:gd name="T27" fmla="*/ 93246575 h 692"/>
              <a:gd name="T28" fmla="*/ 123983635 w 871"/>
              <a:gd name="T29" fmla="*/ 25201563 h 692"/>
              <a:gd name="T30" fmla="*/ 0 w 871"/>
              <a:gd name="T31" fmla="*/ 0 h 6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71"/>
              <a:gd name="T49" fmla="*/ 0 h 692"/>
              <a:gd name="T50" fmla="*/ 871 w 871"/>
              <a:gd name="T51" fmla="*/ 692 h 6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71" h="692">
                <a:moveTo>
                  <a:pt x="870" y="691"/>
                </a:moveTo>
                <a:lnTo>
                  <a:pt x="777" y="684"/>
                </a:lnTo>
                <a:lnTo>
                  <a:pt x="733" y="676"/>
                </a:lnTo>
                <a:lnTo>
                  <a:pt x="686" y="664"/>
                </a:lnTo>
                <a:lnTo>
                  <a:pt x="640" y="649"/>
                </a:lnTo>
                <a:lnTo>
                  <a:pt x="596" y="627"/>
                </a:lnTo>
                <a:lnTo>
                  <a:pt x="549" y="598"/>
                </a:lnTo>
                <a:lnTo>
                  <a:pt x="456" y="519"/>
                </a:lnTo>
                <a:lnTo>
                  <a:pt x="365" y="406"/>
                </a:lnTo>
                <a:lnTo>
                  <a:pt x="274" y="270"/>
                </a:lnTo>
                <a:lnTo>
                  <a:pt x="228" y="202"/>
                </a:lnTo>
                <a:lnTo>
                  <a:pt x="182" y="136"/>
                </a:lnTo>
                <a:lnTo>
                  <a:pt x="137" y="80"/>
                </a:lnTo>
                <a:lnTo>
                  <a:pt x="91" y="37"/>
                </a:lnTo>
                <a:lnTo>
                  <a:pt x="44" y="1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5" name="Freeform 21"/>
          <p:cNvSpPr>
            <a:spLocks/>
          </p:cNvSpPr>
          <p:nvPr/>
        </p:nvSpPr>
        <p:spPr bwMode="auto">
          <a:xfrm>
            <a:off x="6383338" y="2797175"/>
            <a:ext cx="461962" cy="1098550"/>
          </a:xfrm>
          <a:custGeom>
            <a:avLst/>
            <a:gdLst>
              <a:gd name="T0" fmla="*/ 0 w 291"/>
              <a:gd name="T1" fmla="*/ 1741428763 h 692"/>
              <a:gd name="T2" fmla="*/ 73083658 w 291"/>
              <a:gd name="T3" fmla="*/ 1723786875 h 692"/>
              <a:gd name="T4" fmla="*/ 110886755 w 291"/>
              <a:gd name="T5" fmla="*/ 1703625625 h 692"/>
              <a:gd name="T6" fmla="*/ 151209211 w 291"/>
              <a:gd name="T7" fmla="*/ 1673383750 h 692"/>
              <a:gd name="T8" fmla="*/ 189010720 w 291"/>
              <a:gd name="T9" fmla="*/ 1635582200 h 692"/>
              <a:gd name="T10" fmla="*/ 226813817 w 291"/>
              <a:gd name="T11" fmla="*/ 1580138763 h 692"/>
              <a:gd name="T12" fmla="*/ 267136273 w 291"/>
              <a:gd name="T13" fmla="*/ 1507053438 h 692"/>
              <a:gd name="T14" fmla="*/ 345260239 w 291"/>
              <a:gd name="T15" fmla="*/ 1307961888 h 692"/>
              <a:gd name="T16" fmla="*/ 423385792 w 291"/>
              <a:gd name="T17" fmla="*/ 1023183438 h 692"/>
              <a:gd name="T18" fmla="*/ 496469450 w 291"/>
              <a:gd name="T19" fmla="*/ 680442188 h 692"/>
              <a:gd name="T20" fmla="*/ 534272547 w 291"/>
              <a:gd name="T21" fmla="*/ 509071563 h 692"/>
              <a:gd name="T22" fmla="*/ 574595003 w 291"/>
              <a:gd name="T23" fmla="*/ 342741250 h 692"/>
              <a:gd name="T24" fmla="*/ 612396512 w 291"/>
              <a:gd name="T25" fmla="*/ 201612500 h 692"/>
              <a:gd name="T26" fmla="*/ 652718969 w 291"/>
              <a:gd name="T27" fmla="*/ 93246575 h 692"/>
              <a:gd name="T28" fmla="*/ 690522065 w 291"/>
              <a:gd name="T29" fmla="*/ 25201563 h 692"/>
              <a:gd name="T30" fmla="*/ 730844521 w 291"/>
              <a:gd name="T31" fmla="*/ 0 h 6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91"/>
              <a:gd name="T49" fmla="*/ 0 h 692"/>
              <a:gd name="T50" fmla="*/ 291 w 291"/>
              <a:gd name="T51" fmla="*/ 692 h 6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91" h="692">
                <a:moveTo>
                  <a:pt x="0" y="691"/>
                </a:moveTo>
                <a:lnTo>
                  <a:pt x="29" y="684"/>
                </a:lnTo>
                <a:lnTo>
                  <a:pt x="44" y="676"/>
                </a:lnTo>
                <a:lnTo>
                  <a:pt x="60" y="664"/>
                </a:lnTo>
                <a:lnTo>
                  <a:pt x="75" y="649"/>
                </a:lnTo>
                <a:lnTo>
                  <a:pt x="90" y="627"/>
                </a:lnTo>
                <a:lnTo>
                  <a:pt x="106" y="598"/>
                </a:lnTo>
                <a:lnTo>
                  <a:pt x="137" y="519"/>
                </a:lnTo>
                <a:lnTo>
                  <a:pt x="168" y="406"/>
                </a:lnTo>
                <a:lnTo>
                  <a:pt x="197" y="270"/>
                </a:lnTo>
                <a:lnTo>
                  <a:pt x="212" y="202"/>
                </a:lnTo>
                <a:lnTo>
                  <a:pt x="228" y="136"/>
                </a:lnTo>
                <a:lnTo>
                  <a:pt x="243" y="80"/>
                </a:lnTo>
                <a:lnTo>
                  <a:pt x="259" y="37"/>
                </a:lnTo>
                <a:lnTo>
                  <a:pt x="274" y="10"/>
                </a:lnTo>
                <a:lnTo>
                  <a:pt x="290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6" name="Freeform 22"/>
          <p:cNvSpPr>
            <a:spLocks/>
          </p:cNvSpPr>
          <p:nvPr/>
        </p:nvSpPr>
        <p:spPr bwMode="auto">
          <a:xfrm>
            <a:off x="1295400" y="5113338"/>
            <a:ext cx="990600" cy="463550"/>
          </a:xfrm>
          <a:custGeom>
            <a:avLst/>
            <a:gdLst>
              <a:gd name="T0" fmla="*/ 0 w 655"/>
              <a:gd name="T1" fmla="*/ 733366263 h 292"/>
              <a:gd name="T2" fmla="*/ 1495863470 w 655"/>
              <a:gd name="T3" fmla="*/ 733366263 h 292"/>
              <a:gd name="T4" fmla="*/ 1495863470 w 655"/>
              <a:gd name="T5" fmla="*/ 0 h 292"/>
              <a:gd name="T6" fmla="*/ 0 w 655"/>
              <a:gd name="T7" fmla="*/ 0 h 292"/>
              <a:gd name="T8" fmla="*/ 0 w 655"/>
              <a:gd name="T9" fmla="*/ 733366263 h 2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5"/>
              <a:gd name="T16" fmla="*/ 0 h 292"/>
              <a:gd name="T17" fmla="*/ 655 w 655"/>
              <a:gd name="T18" fmla="*/ 292 h 2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5" h="292">
                <a:moveTo>
                  <a:pt x="0" y="291"/>
                </a:moveTo>
                <a:lnTo>
                  <a:pt x="654" y="291"/>
                </a:lnTo>
                <a:lnTo>
                  <a:pt x="654" y="0"/>
                </a:lnTo>
                <a:lnTo>
                  <a:pt x="0" y="0"/>
                </a:lnTo>
                <a:lnTo>
                  <a:pt x="0" y="291"/>
                </a:lnTo>
              </a:path>
            </a:pathLst>
          </a:custGeom>
          <a:noFill/>
          <a:ln w="28575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7" name="Line 23"/>
          <p:cNvSpPr>
            <a:spLocks noChangeShapeType="1"/>
          </p:cNvSpPr>
          <p:nvPr/>
        </p:nvSpPr>
        <p:spPr bwMode="auto">
          <a:xfrm>
            <a:off x="1981200" y="512286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8" name="Line 24"/>
          <p:cNvSpPr>
            <a:spLocks noChangeShapeType="1"/>
          </p:cNvSpPr>
          <p:nvPr/>
        </p:nvSpPr>
        <p:spPr bwMode="auto">
          <a:xfrm flipV="1">
            <a:off x="2286000" y="535146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9" name="Freeform 25"/>
          <p:cNvSpPr>
            <a:spLocks/>
          </p:cNvSpPr>
          <p:nvPr/>
        </p:nvSpPr>
        <p:spPr bwMode="auto">
          <a:xfrm>
            <a:off x="4267200" y="5113338"/>
            <a:ext cx="609600" cy="457200"/>
          </a:xfrm>
          <a:custGeom>
            <a:avLst/>
            <a:gdLst>
              <a:gd name="T0" fmla="*/ 0 w 288"/>
              <a:gd name="T1" fmla="*/ 713410496 h 292"/>
              <a:gd name="T2" fmla="*/ 1285839017 w 288"/>
              <a:gd name="T3" fmla="*/ 713410496 h 292"/>
              <a:gd name="T4" fmla="*/ 1285839017 w 288"/>
              <a:gd name="T5" fmla="*/ 0 h 292"/>
              <a:gd name="T6" fmla="*/ 0 w 288"/>
              <a:gd name="T7" fmla="*/ 0 h 292"/>
              <a:gd name="T8" fmla="*/ 0 w 288"/>
              <a:gd name="T9" fmla="*/ 713410496 h 2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92"/>
              <a:gd name="T17" fmla="*/ 288 w 288"/>
              <a:gd name="T18" fmla="*/ 292 h 2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92">
                <a:moveTo>
                  <a:pt x="0" y="291"/>
                </a:moveTo>
                <a:lnTo>
                  <a:pt x="287" y="291"/>
                </a:lnTo>
                <a:lnTo>
                  <a:pt x="287" y="0"/>
                </a:lnTo>
                <a:lnTo>
                  <a:pt x="0" y="0"/>
                </a:lnTo>
                <a:lnTo>
                  <a:pt x="0" y="291"/>
                </a:lnTo>
              </a:path>
            </a:pathLst>
          </a:custGeom>
          <a:noFill/>
          <a:ln w="28575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80" name="Freeform 26"/>
          <p:cNvSpPr>
            <a:spLocks/>
          </p:cNvSpPr>
          <p:nvPr/>
        </p:nvSpPr>
        <p:spPr bwMode="auto">
          <a:xfrm>
            <a:off x="6705600" y="5113338"/>
            <a:ext cx="762000" cy="457200"/>
          </a:xfrm>
          <a:custGeom>
            <a:avLst/>
            <a:gdLst>
              <a:gd name="T0" fmla="*/ 0 w 653"/>
              <a:gd name="T1" fmla="*/ 713410496 h 292"/>
              <a:gd name="T2" fmla="*/ 887832689 w 653"/>
              <a:gd name="T3" fmla="*/ 713410496 h 292"/>
              <a:gd name="T4" fmla="*/ 887832689 w 653"/>
              <a:gd name="T5" fmla="*/ 0 h 292"/>
              <a:gd name="T6" fmla="*/ 0 w 653"/>
              <a:gd name="T7" fmla="*/ 0 h 292"/>
              <a:gd name="T8" fmla="*/ 0 w 653"/>
              <a:gd name="T9" fmla="*/ 713410496 h 2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3"/>
              <a:gd name="T16" fmla="*/ 0 h 292"/>
              <a:gd name="T17" fmla="*/ 653 w 653"/>
              <a:gd name="T18" fmla="*/ 292 h 2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3" h="292">
                <a:moveTo>
                  <a:pt x="0" y="291"/>
                </a:moveTo>
                <a:lnTo>
                  <a:pt x="652" y="291"/>
                </a:lnTo>
                <a:lnTo>
                  <a:pt x="652" y="0"/>
                </a:lnTo>
                <a:lnTo>
                  <a:pt x="0" y="0"/>
                </a:lnTo>
                <a:lnTo>
                  <a:pt x="0" y="291"/>
                </a:lnTo>
              </a:path>
            </a:pathLst>
          </a:custGeom>
          <a:noFill/>
          <a:ln w="28575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81" name="Line 27"/>
          <p:cNvSpPr>
            <a:spLocks noChangeShapeType="1"/>
          </p:cNvSpPr>
          <p:nvPr/>
        </p:nvSpPr>
        <p:spPr bwMode="auto">
          <a:xfrm>
            <a:off x="6934200" y="51054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2" name="Line 28"/>
          <p:cNvSpPr>
            <a:spLocks noChangeShapeType="1"/>
          </p:cNvSpPr>
          <p:nvPr/>
        </p:nvSpPr>
        <p:spPr bwMode="auto">
          <a:xfrm>
            <a:off x="685800" y="5351463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3" name="Line 29"/>
          <p:cNvSpPr>
            <a:spLocks noChangeShapeType="1"/>
          </p:cNvSpPr>
          <p:nvPr/>
        </p:nvSpPr>
        <p:spPr bwMode="auto">
          <a:xfrm flipH="1">
            <a:off x="6400800" y="518953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4" name="Line 30"/>
          <p:cNvSpPr>
            <a:spLocks noChangeShapeType="1"/>
          </p:cNvSpPr>
          <p:nvPr/>
        </p:nvSpPr>
        <p:spPr bwMode="auto">
          <a:xfrm>
            <a:off x="3657600" y="53340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5" name="Line 31"/>
          <p:cNvSpPr>
            <a:spLocks noChangeShapeType="1"/>
          </p:cNvSpPr>
          <p:nvPr/>
        </p:nvSpPr>
        <p:spPr bwMode="auto">
          <a:xfrm flipV="1">
            <a:off x="4876800" y="5341938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6" name="Line 32"/>
          <p:cNvSpPr>
            <a:spLocks noChangeShapeType="1"/>
          </p:cNvSpPr>
          <p:nvPr/>
        </p:nvSpPr>
        <p:spPr bwMode="auto">
          <a:xfrm flipV="1">
            <a:off x="7467600" y="53340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7" name="Line 33"/>
          <p:cNvSpPr>
            <a:spLocks noChangeShapeType="1"/>
          </p:cNvSpPr>
          <p:nvPr/>
        </p:nvSpPr>
        <p:spPr bwMode="auto">
          <a:xfrm flipV="1">
            <a:off x="6400800" y="5341938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8" name="Line 34"/>
          <p:cNvSpPr>
            <a:spLocks noChangeShapeType="1"/>
          </p:cNvSpPr>
          <p:nvPr/>
        </p:nvSpPr>
        <p:spPr bwMode="auto">
          <a:xfrm>
            <a:off x="4572000" y="5113338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9" name="Line 35"/>
          <p:cNvSpPr>
            <a:spLocks noChangeShapeType="1"/>
          </p:cNvSpPr>
          <p:nvPr/>
        </p:nvSpPr>
        <p:spPr bwMode="auto">
          <a:xfrm>
            <a:off x="7467600" y="3513138"/>
            <a:ext cx="0" cy="457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90" name="Line 36"/>
          <p:cNvSpPr>
            <a:spLocks noChangeShapeType="1"/>
          </p:cNvSpPr>
          <p:nvPr/>
        </p:nvSpPr>
        <p:spPr bwMode="auto">
          <a:xfrm flipH="1">
            <a:off x="8305800" y="518953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91" name="Line 37"/>
          <p:cNvSpPr>
            <a:spLocks noChangeShapeType="1"/>
          </p:cNvSpPr>
          <p:nvPr/>
        </p:nvSpPr>
        <p:spPr bwMode="auto">
          <a:xfrm flipH="1">
            <a:off x="5486400" y="518953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92" name="Line 38"/>
          <p:cNvSpPr>
            <a:spLocks noChangeShapeType="1"/>
          </p:cNvSpPr>
          <p:nvPr/>
        </p:nvSpPr>
        <p:spPr bwMode="auto">
          <a:xfrm flipH="1">
            <a:off x="3657600" y="518953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93" name="Line 39"/>
          <p:cNvSpPr>
            <a:spLocks noChangeShapeType="1"/>
          </p:cNvSpPr>
          <p:nvPr/>
        </p:nvSpPr>
        <p:spPr bwMode="auto">
          <a:xfrm flipH="1">
            <a:off x="2590800" y="519906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94" name="Line 40"/>
          <p:cNvSpPr>
            <a:spLocks noChangeShapeType="1"/>
          </p:cNvSpPr>
          <p:nvPr/>
        </p:nvSpPr>
        <p:spPr bwMode="auto">
          <a:xfrm flipH="1">
            <a:off x="685800" y="519906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95" name="Line 41"/>
          <p:cNvSpPr>
            <a:spLocks noChangeShapeType="1"/>
          </p:cNvSpPr>
          <p:nvPr/>
        </p:nvSpPr>
        <p:spPr bwMode="auto">
          <a:xfrm>
            <a:off x="3505200" y="3970338"/>
            <a:ext cx="19399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96" name="Line 42"/>
          <p:cNvSpPr>
            <a:spLocks noChangeShapeType="1"/>
          </p:cNvSpPr>
          <p:nvPr/>
        </p:nvSpPr>
        <p:spPr bwMode="auto">
          <a:xfrm>
            <a:off x="6248400" y="3970338"/>
            <a:ext cx="2057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97" name="Text Box 43"/>
          <p:cNvSpPr txBox="1">
            <a:spLocks noChangeArrowheads="1"/>
          </p:cNvSpPr>
          <p:nvPr/>
        </p:nvSpPr>
        <p:spPr bwMode="auto">
          <a:xfrm>
            <a:off x="914400" y="4198938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accent2"/>
                </a:solidFill>
              </a:rPr>
              <a:t>Q</a:t>
            </a:r>
            <a:r>
              <a:rPr lang="en-US" altLang="en-US" sz="2000" b="1" baseline="-25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9198" name="Text Box 44"/>
          <p:cNvSpPr txBox="1">
            <a:spLocks noChangeArrowheads="1"/>
          </p:cNvSpPr>
          <p:nvPr/>
        </p:nvSpPr>
        <p:spPr bwMode="auto">
          <a:xfrm>
            <a:off x="1600200" y="4198938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hlink"/>
                </a:solidFill>
              </a:rPr>
              <a:t>Q</a:t>
            </a:r>
            <a:r>
              <a:rPr lang="en-US" altLang="en-US" sz="2000" b="1" baseline="-250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49199" name="Text Box 45"/>
          <p:cNvSpPr txBox="1">
            <a:spLocks noChangeArrowheads="1"/>
          </p:cNvSpPr>
          <p:nvPr/>
        </p:nvSpPr>
        <p:spPr bwMode="auto">
          <a:xfrm>
            <a:off x="1981200" y="4198938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accent1"/>
                </a:solidFill>
              </a:rPr>
              <a:t>Q</a:t>
            </a:r>
            <a:r>
              <a:rPr lang="en-US" altLang="en-US" sz="2000" b="1" baseline="-2500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9200" name="Text Box 46"/>
          <p:cNvSpPr txBox="1">
            <a:spLocks noChangeArrowheads="1"/>
          </p:cNvSpPr>
          <p:nvPr/>
        </p:nvSpPr>
        <p:spPr bwMode="auto">
          <a:xfrm>
            <a:off x="3886200" y="4198938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accent2"/>
                </a:solidFill>
              </a:rPr>
              <a:t>Q</a:t>
            </a:r>
            <a:r>
              <a:rPr lang="en-US" altLang="en-US" sz="2000" b="1" baseline="-25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9201" name="Text Box 47"/>
          <p:cNvSpPr txBox="1">
            <a:spLocks noChangeArrowheads="1"/>
          </p:cNvSpPr>
          <p:nvPr/>
        </p:nvSpPr>
        <p:spPr bwMode="auto">
          <a:xfrm>
            <a:off x="4267200" y="4198938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hlink"/>
                </a:solidFill>
              </a:rPr>
              <a:t>Q</a:t>
            </a:r>
            <a:r>
              <a:rPr lang="en-US" altLang="en-US" sz="2000" b="1" baseline="-250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49202" name="Text Box 48"/>
          <p:cNvSpPr txBox="1">
            <a:spLocks noChangeArrowheads="1"/>
          </p:cNvSpPr>
          <p:nvPr/>
        </p:nvSpPr>
        <p:spPr bwMode="auto">
          <a:xfrm>
            <a:off x="4648200" y="4198938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accent1"/>
                </a:solidFill>
              </a:rPr>
              <a:t>Q</a:t>
            </a:r>
            <a:r>
              <a:rPr lang="en-US" altLang="en-US" sz="2000" b="1" baseline="-2500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9203" name="Text Box 49"/>
          <p:cNvSpPr txBox="1">
            <a:spLocks noChangeArrowheads="1"/>
          </p:cNvSpPr>
          <p:nvPr/>
        </p:nvSpPr>
        <p:spPr bwMode="auto">
          <a:xfrm>
            <a:off x="6400800" y="4122738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accent2"/>
                </a:solidFill>
              </a:rPr>
              <a:t>Q</a:t>
            </a:r>
            <a:r>
              <a:rPr lang="en-US" altLang="en-US" sz="2000" b="1" baseline="-25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9204" name="Text Box 50"/>
          <p:cNvSpPr txBox="1">
            <a:spLocks noChangeArrowheads="1"/>
          </p:cNvSpPr>
          <p:nvPr/>
        </p:nvSpPr>
        <p:spPr bwMode="auto">
          <a:xfrm>
            <a:off x="6858000" y="4122738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hlink"/>
                </a:solidFill>
              </a:rPr>
              <a:t>Q</a:t>
            </a:r>
            <a:r>
              <a:rPr lang="en-US" altLang="en-US" sz="2000" b="1" baseline="-250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49205" name="Text Box 51"/>
          <p:cNvSpPr txBox="1">
            <a:spLocks noChangeArrowheads="1"/>
          </p:cNvSpPr>
          <p:nvPr/>
        </p:nvSpPr>
        <p:spPr bwMode="auto">
          <a:xfrm>
            <a:off x="7315200" y="4122738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accent1"/>
                </a:solidFill>
              </a:rPr>
              <a:t>Q</a:t>
            </a:r>
            <a:r>
              <a:rPr lang="en-US" altLang="en-US" sz="2000" b="1" baseline="-25000">
                <a:solidFill>
                  <a:schemeClr val="accent1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altLang="en-US"/>
              <a:t>Chap 3-</a:t>
            </a:r>
            <a:fld id="{EBFD54DD-7D5B-4E16-A4B6-6281B3C0C444}" type="slidenum">
              <a:rPr lang="en-US" altLang="en-US"/>
              <a:pPr defTabSz="852488"/>
              <a:t>5</a:t>
            </a:fld>
            <a:endParaRPr lang="en-US" alt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Measures of Central Tendency:</a:t>
            </a:r>
            <a:br>
              <a:rPr lang="en-US" altLang="en-US" sz="3600" smtClean="0"/>
            </a:br>
            <a:r>
              <a:rPr lang="en-US" altLang="en-US" sz="3600" smtClean="0"/>
              <a:t>The Mean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8077200" cy="4114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The most common measure of central tendency</a:t>
            </a:r>
          </a:p>
          <a:p>
            <a:pPr eaLnBrk="1" hangingPunct="1"/>
            <a:r>
              <a:rPr lang="en-US" altLang="en-US" sz="2400" smtClean="0"/>
              <a:t>Mean = sum of values divided by the number of values</a:t>
            </a:r>
          </a:p>
          <a:p>
            <a:pPr eaLnBrk="1" hangingPunct="1"/>
            <a:r>
              <a:rPr lang="en-US" altLang="en-US" sz="2400" smtClean="0"/>
              <a:t>Affected by extreme values (outliers)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smtClean="0"/>
          </a:p>
        </p:txBody>
      </p:sp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7467600" y="1203325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9223" name="AutoShape 5"/>
          <p:cNvSpPr>
            <a:spLocks noChangeArrowheads="1"/>
          </p:cNvSpPr>
          <p:nvPr/>
        </p:nvSpPr>
        <p:spPr bwMode="auto">
          <a:xfrm rot="-5400000">
            <a:off x="5905500" y="4305300"/>
            <a:ext cx="609600" cy="228600"/>
          </a:xfrm>
          <a:prstGeom prst="rightArrow">
            <a:avLst>
              <a:gd name="adj1" fmla="val 50000"/>
              <a:gd name="adj2" fmla="val 6716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9224" name="Line 6"/>
          <p:cNvSpPr>
            <a:spLocks noChangeShapeType="1"/>
          </p:cNvSpPr>
          <p:nvPr/>
        </p:nvSpPr>
        <p:spPr bwMode="auto">
          <a:xfrm>
            <a:off x="703263" y="3886200"/>
            <a:ext cx="3354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5" name="Rectangle 7"/>
          <p:cNvSpPr>
            <a:spLocks noChangeArrowheads="1"/>
          </p:cNvSpPr>
          <p:nvPr/>
        </p:nvSpPr>
        <p:spPr bwMode="auto">
          <a:xfrm>
            <a:off x="522288" y="3798888"/>
            <a:ext cx="398462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1"/>
              <a:t>0  1   2   3   4   5   6   7   8   9   10</a:t>
            </a:r>
          </a:p>
        </p:txBody>
      </p:sp>
      <p:sp>
        <p:nvSpPr>
          <p:cNvPr id="9226" name="Rectangle 8"/>
          <p:cNvSpPr>
            <a:spLocks noChangeArrowheads="1"/>
          </p:cNvSpPr>
          <p:nvPr/>
        </p:nvSpPr>
        <p:spPr bwMode="auto">
          <a:xfrm>
            <a:off x="609600" y="3657600"/>
            <a:ext cx="31432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9227" name="Oval 9"/>
          <p:cNvSpPr>
            <a:spLocks noChangeArrowheads="1"/>
          </p:cNvSpPr>
          <p:nvPr/>
        </p:nvSpPr>
        <p:spPr bwMode="auto">
          <a:xfrm>
            <a:off x="83820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9228" name="Oval 10"/>
          <p:cNvSpPr>
            <a:spLocks noChangeArrowheads="1"/>
          </p:cNvSpPr>
          <p:nvPr/>
        </p:nvSpPr>
        <p:spPr bwMode="auto">
          <a:xfrm>
            <a:off x="114300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9229" name="Oval 11"/>
          <p:cNvSpPr>
            <a:spLocks noChangeArrowheads="1"/>
          </p:cNvSpPr>
          <p:nvPr/>
        </p:nvSpPr>
        <p:spPr bwMode="auto">
          <a:xfrm>
            <a:off x="144780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9230" name="Oval 12"/>
          <p:cNvSpPr>
            <a:spLocks noChangeArrowheads="1"/>
          </p:cNvSpPr>
          <p:nvPr/>
        </p:nvSpPr>
        <p:spPr bwMode="auto">
          <a:xfrm>
            <a:off x="175260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9231" name="Oval 13"/>
          <p:cNvSpPr>
            <a:spLocks noChangeArrowheads="1"/>
          </p:cNvSpPr>
          <p:nvPr/>
        </p:nvSpPr>
        <p:spPr bwMode="auto">
          <a:xfrm>
            <a:off x="205740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9232" name="AutoShape 14"/>
          <p:cNvSpPr>
            <a:spLocks noChangeArrowheads="1"/>
          </p:cNvSpPr>
          <p:nvPr/>
        </p:nvSpPr>
        <p:spPr bwMode="auto">
          <a:xfrm rot="-5400000">
            <a:off x="1257300" y="4305300"/>
            <a:ext cx="609600" cy="228600"/>
          </a:xfrm>
          <a:prstGeom prst="rightArrow">
            <a:avLst>
              <a:gd name="adj1" fmla="val 50000"/>
              <a:gd name="adj2" fmla="val 6716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9233" name="Rectangle 15"/>
          <p:cNvSpPr>
            <a:spLocks noChangeArrowheads="1"/>
          </p:cNvSpPr>
          <p:nvPr/>
        </p:nvSpPr>
        <p:spPr bwMode="auto">
          <a:xfrm>
            <a:off x="1447800" y="4800600"/>
            <a:ext cx="1524000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Mean = 3</a:t>
            </a:r>
          </a:p>
        </p:txBody>
      </p:sp>
      <p:sp>
        <p:nvSpPr>
          <p:cNvPr id="9234" name="Line 16"/>
          <p:cNvSpPr>
            <a:spLocks noChangeShapeType="1"/>
          </p:cNvSpPr>
          <p:nvPr/>
        </p:nvSpPr>
        <p:spPr bwMode="auto">
          <a:xfrm>
            <a:off x="5046663" y="3886200"/>
            <a:ext cx="3354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5" name="Rectangle 17"/>
          <p:cNvSpPr>
            <a:spLocks noChangeArrowheads="1"/>
          </p:cNvSpPr>
          <p:nvPr/>
        </p:nvSpPr>
        <p:spPr bwMode="auto">
          <a:xfrm>
            <a:off x="4724400" y="3810000"/>
            <a:ext cx="3984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1"/>
              <a:t>  0  1   2   3   4   5   6   7   8   9   10</a:t>
            </a:r>
          </a:p>
        </p:txBody>
      </p:sp>
      <p:sp>
        <p:nvSpPr>
          <p:cNvPr id="9236" name="Rectangle 18"/>
          <p:cNvSpPr>
            <a:spLocks noChangeArrowheads="1"/>
          </p:cNvSpPr>
          <p:nvPr/>
        </p:nvSpPr>
        <p:spPr bwMode="auto">
          <a:xfrm>
            <a:off x="4953000" y="3657600"/>
            <a:ext cx="31432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9237" name="Oval 19"/>
          <p:cNvSpPr>
            <a:spLocks noChangeArrowheads="1"/>
          </p:cNvSpPr>
          <p:nvPr/>
        </p:nvSpPr>
        <p:spPr bwMode="auto">
          <a:xfrm>
            <a:off x="518160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9238" name="Oval 20"/>
          <p:cNvSpPr>
            <a:spLocks noChangeArrowheads="1"/>
          </p:cNvSpPr>
          <p:nvPr/>
        </p:nvSpPr>
        <p:spPr bwMode="auto">
          <a:xfrm>
            <a:off x="548640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9239" name="Oval 21"/>
          <p:cNvSpPr>
            <a:spLocks noChangeArrowheads="1"/>
          </p:cNvSpPr>
          <p:nvPr/>
        </p:nvSpPr>
        <p:spPr bwMode="auto">
          <a:xfrm>
            <a:off x="579120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9240" name="Oval 22"/>
          <p:cNvSpPr>
            <a:spLocks noChangeArrowheads="1"/>
          </p:cNvSpPr>
          <p:nvPr/>
        </p:nvSpPr>
        <p:spPr bwMode="auto">
          <a:xfrm>
            <a:off x="609600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9241" name="Oval 23"/>
          <p:cNvSpPr>
            <a:spLocks noChangeArrowheads="1"/>
          </p:cNvSpPr>
          <p:nvPr/>
        </p:nvSpPr>
        <p:spPr bwMode="auto">
          <a:xfrm>
            <a:off x="807720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9242" name="Rectangle 24"/>
          <p:cNvSpPr>
            <a:spLocks noChangeArrowheads="1"/>
          </p:cNvSpPr>
          <p:nvPr/>
        </p:nvSpPr>
        <p:spPr bwMode="auto">
          <a:xfrm>
            <a:off x="6096000" y="4800600"/>
            <a:ext cx="1524000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Mean = 4</a:t>
            </a:r>
          </a:p>
        </p:txBody>
      </p:sp>
      <p:graphicFrame>
        <p:nvGraphicFramePr>
          <p:cNvPr id="9243" name="Object 25"/>
          <p:cNvGraphicFramePr>
            <a:graphicFrameLocks noChangeAspect="1"/>
          </p:cNvGraphicFramePr>
          <p:nvPr/>
        </p:nvGraphicFramePr>
        <p:xfrm>
          <a:off x="838200" y="5410200"/>
          <a:ext cx="30226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Equation" r:id="rId3" imgW="1625600" imgH="393700" progId="Equation.3">
                  <p:embed/>
                </p:oleObj>
              </mc:Choice>
              <mc:Fallback>
                <p:oleObj name="Equation" r:id="rId3" imgW="1625600" imgH="3937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410200"/>
                        <a:ext cx="3022600" cy="73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4" name="Object 26"/>
          <p:cNvGraphicFramePr>
            <a:graphicFrameLocks noChangeAspect="1"/>
          </p:cNvGraphicFramePr>
          <p:nvPr/>
        </p:nvGraphicFramePr>
        <p:xfrm>
          <a:off x="5276850" y="5410200"/>
          <a:ext cx="31877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Equation" r:id="rId5" imgW="1714500" imgH="393700" progId="Equation.3">
                  <p:embed/>
                </p:oleObj>
              </mc:Choice>
              <mc:Fallback>
                <p:oleObj name="Equation" r:id="rId5" imgW="1714500" imgH="3937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850" y="5410200"/>
                        <a:ext cx="3187700" cy="73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altLang="en-US"/>
              <a:t>Chap 3-</a:t>
            </a:r>
            <a:fld id="{2C312EB3-5421-429B-BDA9-B38AB0AB89A6}" type="slidenum">
              <a:rPr lang="en-US" altLang="en-US"/>
              <a:pPr defTabSz="852488"/>
              <a:t>50</a:t>
            </a:fld>
            <a:endParaRPr lang="en-US" alt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57200"/>
            <a:ext cx="7620000" cy="685800"/>
          </a:xfrm>
        </p:spPr>
        <p:txBody>
          <a:bodyPr/>
          <a:lstStyle/>
          <a:p>
            <a:pPr defTabSz="914400" eaLnBrk="1" hangingPunct="1"/>
            <a:r>
              <a:rPr lang="en-US" altLang="en-US" smtClean="0"/>
              <a:t>Boxplot Example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458200" cy="4356100"/>
          </a:xfrm>
          <a:noFill/>
        </p:spPr>
        <p:txBody>
          <a:bodyPr>
            <a:spAutoFit/>
          </a:bodyPr>
          <a:lstStyle/>
          <a:p>
            <a:pPr marL="342900" indent="-342900" defTabSz="914400" eaLnBrk="1" hangingPunct="1"/>
            <a:r>
              <a:rPr lang="en-US" altLang="en-US" smtClean="0"/>
              <a:t>Below is a Boxplot for the following data:</a:t>
            </a:r>
          </a:p>
          <a:p>
            <a:pPr marL="342900" indent="-342900" defTabSz="914400" eaLnBrk="1" hangingPunct="1">
              <a:buFont typeface="Wingdings" pitchFamily="2" charset="2"/>
              <a:buNone/>
            </a:pP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  0    2     2      2     3     3     4     5     5    9    27</a:t>
            </a:r>
          </a:p>
          <a:p>
            <a:pPr marL="342900" indent="-342900" defTabSz="914400" eaLnBrk="1" hangingPunct="1">
              <a:lnSpc>
                <a:spcPct val="80000"/>
              </a:lnSpc>
            </a:pPr>
            <a:endParaRPr lang="en-US" altLang="en-US" smtClean="0"/>
          </a:p>
          <a:p>
            <a:pPr marL="342900" indent="-342900" defTabSz="914400" eaLnBrk="1" hangingPunct="1">
              <a:lnSpc>
                <a:spcPct val="80000"/>
              </a:lnSpc>
            </a:pPr>
            <a:endParaRPr lang="en-US" altLang="en-US" smtClean="0"/>
          </a:p>
          <a:p>
            <a:pPr marL="342900" indent="-342900" defTabSz="914400" eaLnBrk="1" hangingPunct="1">
              <a:lnSpc>
                <a:spcPct val="80000"/>
              </a:lnSpc>
            </a:pPr>
            <a:endParaRPr lang="en-US" altLang="en-US" smtClean="0"/>
          </a:p>
          <a:p>
            <a:pPr marL="342900" indent="-342900" defTabSz="914400" eaLnBrk="1" hangingPunct="1">
              <a:lnSpc>
                <a:spcPct val="80000"/>
              </a:lnSpc>
            </a:pPr>
            <a:endParaRPr lang="en-US" altLang="en-US" smtClean="0"/>
          </a:p>
          <a:p>
            <a:pPr marL="342900" indent="-342900" defTabSz="914400" eaLnBrk="1" hangingPunct="1"/>
            <a:endParaRPr lang="en-US" altLang="en-US" sz="1400" smtClean="0"/>
          </a:p>
          <a:p>
            <a:pPr marL="342900" indent="-342900" defTabSz="914400" eaLnBrk="1" hangingPunct="1"/>
            <a:r>
              <a:rPr lang="en-US" altLang="en-US" smtClean="0"/>
              <a:t>The data are right skewed, as the plot depicts</a:t>
            </a:r>
          </a:p>
        </p:txBody>
      </p:sp>
      <p:graphicFrame>
        <p:nvGraphicFramePr>
          <p:cNvPr id="50182" name="Object 4"/>
          <p:cNvGraphicFramePr>
            <a:graphicFrameLocks noChangeAspect="1"/>
          </p:cNvGraphicFramePr>
          <p:nvPr/>
        </p:nvGraphicFramePr>
        <p:xfrm>
          <a:off x="914400" y="3657600"/>
          <a:ext cx="7086600" cy="236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9" name="Drawing" r:id="rId3" imgW="6324715" imgH="2562210" progId="">
                  <p:embed/>
                </p:oleObj>
              </mc:Choice>
              <mc:Fallback>
                <p:oleObj name="Drawing" r:id="rId3" imgW="6324715" imgH="256221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57600"/>
                        <a:ext cx="7086600" cy="236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Text Box 5"/>
          <p:cNvSpPr txBox="1">
            <a:spLocks noChangeArrowheads="1"/>
          </p:cNvSpPr>
          <p:nvPr/>
        </p:nvSpPr>
        <p:spPr bwMode="auto">
          <a:xfrm>
            <a:off x="1600200" y="5029200"/>
            <a:ext cx="594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folHlink"/>
                </a:solidFill>
              </a:rPr>
              <a:t>0   2  3   5                                                              27</a:t>
            </a:r>
          </a:p>
        </p:txBody>
      </p:sp>
      <p:sp>
        <p:nvSpPr>
          <p:cNvPr id="50184" name="Rectangle 6"/>
          <p:cNvSpPr>
            <a:spLocks noChangeArrowheads="1"/>
          </p:cNvSpPr>
          <p:nvPr/>
        </p:nvSpPr>
        <p:spPr bwMode="auto">
          <a:xfrm>
            <a:off x="609600" y="27432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b="1">
                <a:solidFill>
                  <a:srgbClr val="0000FF"/>
                </a:solidFill>
              </a:rPr>
              <a:t>X</a:t>
            </a:r>
            <a:r>
              <a:rPr lang="en-US" altLang="en-US" b="1" baseline="-25000">
                <a:solidFill>
                  <a:srgbClr val="0000FF"/>
                </a:solidFill>
              </a:rPr>
              <a:t>smallest</a:t>
            </a:r>
            <a:r>
              <a:rPr lang="en-US" altLang="en-US" b="1">
                <a:solidFill>
                  <a:srgbClr val="0000FF"/>
                </a:solidFill>
              </a:rPr>
              <a:t>    Q</a:t>
            </a:r>
            <a:r>
              <a:rPr lang="en-US" altLang="en-US" b="1" baseline="-25000">
                <a:solidFill>
                  <a:srgbClr val="0000FF"/>
                </a:solidFill>
              </a:rPr>
              <a:t>1</a:t>
            </a:r>
            <a:r>
              <a:rPr lang="en-US" altLang="en-US" b="1">
                <a:solidFill>
                  <a:srgbClr val="0000FF"/>
                </a:solidFill>
              </a:rPr>
              <a:t>                    Q</a:t>
            </a:r>
            <a:r>
              <a:rPr lang="en-US" altLang="en-US" b="1" baseline="-25000">
                <a:solidFill>
                  <a:srgbClr val="0000FF"/>
                </a:solidFill>
              </a:rPr>
              <a:t>2</a:t>
            </a:r>
            <a:r>
              <a:rPr lang="en-US" altLang="en-US" b="1">
                <a:solidFill>
                  <a:srgbClr val="0000FF"/>
                </a:solidFill>
              </a:rPr>
              <a:t>                    Q</a:t>
            </a:r>
            <a:r>
              <a:rPr lang="en-US" altLang="en-US" b="1" baseline="-25000">
                <a:solidFill>
                  <a:srgbClr val="0000FF"/>
                </a:solidFill>
              </a:rPr>
              <a:t>3 </a:t>
            </a:r>
            <a:r>
              <a:rPr lang="en-US" altLang="en-US" b="1">
                <a:solidFill>
                  <a:srgbClr val="0000FF"/>
                </a:solidFill>
              </a:rPr>
              <a:t>        X</a:t>
            </a:r>
            <a:r>
              <a:rPr lang="en-US" altLang="en-US" b="1" baseline="-25000">
                <a:solidFill>
                  <a:srgbClr val="0000FF"/>
                </a:solidFill>
              </a:rPr>
              <a:t>largest</a:t>
            </a:r>
            <a:endParaRPr lang="en-US" altLang="en-US" b="1">
              <a:solidFill>
                <a:srgbClr val="0000FF"/>
              </a:solidFill>
            </a:endParaRPr>
          </a:p>
        </p:txBody>
      </p:sp>
      <p:sp>
        <p:nvSpPr>
          <p:cNvPr id="50185" name="Oval 7"/>
          <p:cNvSpPr>
            <a:spLocks noChangeArrowheads="1"/>
          </p:cNvSpPr>
          <p:nvPr/>
        </p:nvSpPr>
        <p:spPr bwMode="auto">
          <a:xfrm>
            <a:off x="685800" y="3200400"/>
            <a:ext cx="533400" cy="533400"/>
          </a:xfrm>
          <a:prstGeom prst="ellipse">
            <a:avLst/>
          </a:prstGeom>
          <a:noFill/>
          <a:ln w="158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50186" name="Oval 8"/>
          <p:cNvSpPr>
            <a:spLocks noChangeArrowheads="1"/>
          </p:cNvSpPr>
          <p:nvPr/>
        </p:nvSpPr>
        <p:spPr bwMode="auto">
          <a:xfrm>
            <a:off x="1981200" y="3200400"/>
            <a:ext cx="533400" cy="533400"/>
          </a:xfrm>
          <a:prstGeom prst="ellipse">
            <a:avLst/>
          </a:prstGeom>
          <a:noFill/>
          <a:ln w="158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50187" name="Oval 9"/>
          <p:cNvSpPr>
            <a:spLocks noChangeArrowheads="1"/>
          </p:cNvSpPr>
          <p:nvPr/>
        </p:nvSpPr>
        <p:spPr bwMode="auto">
          <a:xfrm>
            <a:off x="4114800" y="3200400"/>
            <a:ext cx="533400" cy="533400"/>
          </a:xfrm>
          <a:prstGeom prst="ellipse">
            <a:avLst/>
          </a:prstGeom>
          <a:noFill/>
          <a:ln w="158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50188" name="Oval 10"/>
          <p:cNvSpPr>
            <a:spLocks noChangeArrowheads="1"/>
          </p:cNvSpPr>
          <p:nvPr/>
        </p:nvSpPr>
        <p:spPr bwMode="auto">
          <a:xfrm>
            <a:off x="6172200" y="3200400"/>
            <a:ext cx="533400" cy="533400"/>
          </a:xfrm>
          <a:prstGeom prst="ellipse">
            <a:avLst/>
          </a:prstGeom>
          <a:noFill/>
          <a:ln w="158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50189" name="Oval 11"/>
          <p:cNvSpPr>
            <a:spLocks noChangeArrowheads="1"/>
          </p:cNvSpPr>
          <p:nvPr/>
        </p:nvSpPr>
        <p:spPr bwMode="auto">
          <a:xfrm>
            <a:off x="7391400" y="3200400"/>
            <a:ext cx="685800" cy="533400"/>
          </a:xfrm>
          <a:prstGeom prst="ellipse">
            <a:avLst/>
          </a:prstGeom>
          <a:noFill/>
          <a:ln w="158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altLang="en-US"/>
              <a:t>Chap 3-</a:t>
            </a:r>
            <a:fld id="{87AD3444-7454-4C6A-85DE-3392A11B7198}" type="slidenum">
              <a:rPr lang="en-US" altLang="en-US"/>
              <a:pPr defTabSz="852488"/>
              <a:t>51</a:t>
            </a:fld>
            <a:endParaRPr lang="en-US" alt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Boxplot example showing an outlier</a:t>
            </a:r>
          </a:p>
        </p:txBody>
      </p:sp>
      <p:graphicFrame>
        <p:nvGraphicFramePr>
          <p:cNvPr id="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990600" y="3429000"/>
          <a:ext cx="7162800" cy="2809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1206" name="Text Box 5"/>
          <p:cNvSpPr txBox="1">
            <a:spLocks noChangeArrowheads="1"/>
          </p:cNvSpPr>
          <p:nvPr/>
        </p:nvSpPr>
        <p:spPr bwMode="auto">
          <a:xfrm>
            <a:off x="609600" y="1676400"/>
            <a:ext cx="7696200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en-US" altLang="en-US"/>
              <a:t>The boxplot below of the same data shows the outlier value of 27 plotted separately</a:t>
            </a:r>
          </a:p>
          <a:p>
            <a:pPr eaLnBrk="1" hangingPunct="1">
              <a:buFontTx/>
              <a:buChar char="•"/>
            </a:pPr>
            <a:endParaRPr lang="en-US" altLang="en-US" sz="1400"/>
          </a:p>
          <a:p>
            <a:pPr eaLnBrk="1" hangingPunct="1">
              <a:buFontTx/>
              <a:buChar char="•"/>
            </a:pPr>
            <a:r>
              <a:rPr lang="en-US" altLang="en-US"/>
              <a:t>A value is considered an outlier if it is more than 1.5 times the interquartile range below Q</a:t>
            </a:r>
            <a:r>
              <a:rPr lang="en-US" altLang="en-US" baseline="-25000"/>
              <a:t>1</a:t>
            </a:r>
            <a:r>
              <a:rPr lang="en-US" altLang="en-US"/>
              <a:t> or above Q</a:t>
            </a:r>
            <a:r>
              <a:rPr lang="en-US" altLang="en-US" baseline="-25000"/>
              <a:t>3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77" y="1391529"/>
            <a:ext cx="6647348" cy="50385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Chap 3-</a:t>
            </a:r>
            <a:fld id="{92E7769E-4D83-4137-9A06-31041C3CF05B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419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altLang="en-US"/>
              <a:t>Chap 3-</a:t>
            </a:r>
            <a:fld id="{212BE6EA-D58E-4482-A430-B0F4F792FCC9}" type="slidenum">
              <a:rPr lang="en-US" altLang="en-US"/>
              <a:pPr defTabSz="852488"/>
              <a:t>53</a:t>
            </a:fld>
            <a:endParaRPr lang="en-US" alt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mtClean="0"/>
              <a:t>Chapter Summary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mtClean="0"/>
              <a:t>Described measures of central tendency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mtClean="0"/>
              <a:t>Mean, median, mode, geometric mean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mtClean="0"/>
              <a:t>Described measures of variation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mtClean="0"/>
              <a:t>Range, interquartile range, variance and standard deviation, coefficient of variation, Z-scores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mtClean="0"/>
              <a:t>Illustrated shape of distribution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mtClean="0"/>
              <a:t>Symmetric, skewed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mtClean="0"/>
              <a:t>Described data using the 5-number summary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mtClean="0"/>
              <a:t>Boxplots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altLang="en-US"/>
              <a:t>Chap 3-</a:t>
            </a:r>
            <a:fld id="{78A87564-8F70-4F6E-B7BB-3FA1247FBF17}" type="slidenum">
              <a:rPr lang="en-US" altLang="en-US"/>
              <a:pPr defTabSz="852488"/>
              <a:t>54</a:t>
            </a:fld>
            <a:endParaRPr lang="en-US" altLang="en-US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mtClean="0"/>
              <a:t>Chapter Summary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mtClean="0"/>
              <a:t>Discussed covariance</a:t>
            </a:r>
          </a:p>
        </p:txBody>
      </p:sp>
      <p:sp>
        <p:nvSpPr>
          <p:cNvPr id="53254" name="Text Box 5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i="1">
                <a:solidFill>
                  <a:srgbClr val="000099"/>
                </a:solidFill>
              </a:rPr>
              <a:t>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altLang="en-US"/>
              <a:t>Chap 3-</a:t>
            </a:r>
            <a:fld id="{B5DD2F0A-08FC-4075-B212-A86E143B395C}" type="slidenum">
              <a:rPr lang="en-US" altLang="en-US"/>
              <a:pPr defTabSz="852488"/>
              <a:t>6</a:t>
            </a:fld>
            <a:endParaRPr lang="en-US" alt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Measures of Central Tendency:</a:t>
            </a:r>
            <a:br>
              <a:rPr lang="en-US" altLang="en-US" sz="3600" smtClean="0"/>
            </a:br>
            <a:r>
              <a:rPr lang="en-US" altLang="en-US" sz="3600" smtClean="0"/>
              <a:t>The Median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82000" cy="5029200"/>
          </a:xfrm>
        </p:spPr>
        <p:txBody>
          <a:bodyPr/>
          <a:lstStyle/>
          <a:p>
            <a:pPr eaLnBrk="1" hangingPunct="1"/>
            <a:endParaRPr lang="en-US" altLang="en-US" smtClean="0">
              <a:solidFill>
                <a:schemeClr val="folHlink"/>
              </a:solidFill>
            </a:endParaRPr>
          </a:p>
          <a:p>
            <a:pPr eaLnBrk="1" hangingPunct="1"/>
            <a:r>
              <a:rPr lang="en-US" altLang="en-US" smtClean="0"/>
              <a:t>In an ordered array, the median is the “middle” number (50% above, 50% below)</a:t>
            </a:r>
          </a:p>
          <a:p>
            <a:pPr eaLnBrk="1" hangingPunct="1"/>
            <a:endParaRPr lang="en-US" altLang="en-US" sz="27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 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z="2700" smtClean="0"/>
          </a:p>
          <a:p>
            <a:pPr eaLnBrk="1" hangingPunct="1"/>
            <a:r>
              <a:rPr lang="en-US" altLang="en-US" sz="2700" smtClean="0"/>
              <a:t>Not affected by extreme values</a:t>
            </a:r>
          </a:p>
        </p:txBody>
      </p:sp>
      <p:sp>
        <p:nvSpPr>
          <p:cNvPr id="10246" name="AutoShape 4"/>
          <p:cNvSpPr>
            <a:spLocks noChangeArrowheads="1"/>
          </p:cNvSpPr>
          <p:nvPr/>
        </p:nvSpPr>
        <p:spPr bwMode="auto">
          <a:xfrm rot="-5400000">
            <a:off x="5676900" y="4305300"/>
            <a:ext cx="457200" cy="228600"/>
          </a:xfrm>
          <a:prstGeom prst="rightArrow">
            <a:avLst>
              <a:gd name="adj1" fmla="val 50000"/>
              <a:gd name="adj2" fmla="val 5037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0247" name="Line 5"/>
          <p:cNvSpPr>
            <a:spLocks noChangeShapeType="1"/>
          </p:cNvSpPr>
          <p:nvPr/>
        </p:nvSpPr>
        <p:spPr bwMode="auto">
          <a:xfrm>
            <a:off x="703263" y="3962400"/>
            <a:ext cx="3354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8" name="Rectangle 6"/>
          <p:cNvSpPr>
            <a:spLocks noChangeArrowheads="1"/>
          </p:cNvSpPr>
          <p:nvPr/>
        </p:nvSpPr>
        <p:spPr bwMode="auto">
          <a:xfrm>
            <a:off x="522288" y="3875088"/>
            <a:ext cx="398462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1"/>
              <a:t>0  1   2   3   4   5   6   7   8   9   10</a:t>
            </a:r>
          </a:p>
        </p:txBody>
      </p:sp>
      <p:sp>
        <p:nvSpPr>
          <p:cNvPr id="10249" name="Rectangle 7"/>
          <p:cNvSpPr>
            <a:spLocks noChangeArrowheads="1"/>
          </p:cNvSpPr>
          <p:nvPr/>
        </p:nvSpPr>
        <p:spPr bwMode="auto">
          <a:xfrm>
            <a:off x="609600" y="3733800"/>
            <a:ext cx="31432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10250" name="Oval 8"/>
          <p:cNvSpPr>
            <a:spLocks noChangeArrowheads="1"/>
          </p:cNvSpPr>
          <p:nvPr/>
        </p:nvSpPr>
        <p:spPr bwMode="auto">
          <a:xfrm>
            <a:off x="838200" y="3733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0251" name="Oval 9"/>
          <p:cNvSpPr>
            <a:spLocks noChangeArrowheads="1"/>
          </p:cNvSpPr>
          <p:nvPr/>
        </p:nvSpPr>
        <p:spPr bwMode="auto">
          <a:xfrm>
            <a:off x="1143000" y="3733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0252" name="Oval 10"/>
          <p:cNvSpPr>
            <a:spLocks noChangeArrowheads="1"/>
          </p:cNvSpPr>
          <p:nvPr/>
        </p:nvSpPr>
        <p:spPr bwMode="auto">
          <a:xfrm>
            <a:off x="1447800" y="3733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0253" name="Oval 11"/>
          <p:cNvSpPr>
            <a:spLocks noChangeArrowheads="1"/>
          </p:cNvSpPr>
          <p:nvPr/>
        </p:nvSpPr>
        <p:spPr bwMode="auto">
          <a:xfrm>
            <a:off x="1752600" y="3733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0254" name="Oval 12"/>
          <p:cNvSpPr>
            <a:spLocks noChangeArrowheads="1"/>
          </p:cNvSpPr>
          <p:nvPr/>
        </p:nvSpPr>
        <p:spPr bwMode="auto">
          <a:xfrm>
            <a:off x="2057400" y="3733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0255" name="AutoShape 13"/>
          <p:cNvSpPr>
            <a:spLocks noChangeArrowheads="1"/>
          </p:cNvSpPr>
          <p:nvPr/>
        </p:nvSpPr>
        <p:spPr bwMode="auto">
          <a:xfrm rot="-5400000">
            <a:off x="1333500" y="4305300"/>
            <a:ext cx="457200" cy="228600"/>
          </a:xfrm>
          <a:prstGeom prst="rightArrow">
            <a:avLst>
              <a:gd name="adj1" fmla="val 50000"/>
              <a:gd name="adj2" fmla="val 5037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0256" name="Rectangle 14"/>
          <p:cNvSpPr>
            <a:spLocks noChangeArrowheads="1"/>
          </p:cNvSpPr>
          <p:nvPr/>
        </p:nvSpPr>
        <p:spPr bwMode="auto">
          <a:xfrm>
            <a:off x="1447800" y="4724400"/>
            <a:ext cx="1828800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Median = 3</a:t>
            </a:r>
          </a:p>
        </p:txBody>
      </p:sp>
      <p:sp>
        <p:nvSpPr>
          <p:cNvPr id="10257" name="Line 15"/>
          <p:cNvSpPr>
            <a:spLocks noChangeShapeType="1"/>
          </p:cNvSpPr>
          <p:nvPr/>
        </p:nvSpPr>
        <p:spPr bwMode="auto">
          <a:xfrm>
            <a:off x="5046663" y="3962400"/>
            <a:ext cx="3354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8" name="Rectangle 16"/>
          <p:cNvSpPr>
            <a:spLocks noChangeArrowheads="1"/>
          </p:cNvSpPr>
          <p:nvPr/>
        </p:nvSpPr>
        <p:spPr bwMode="auto">
          <a:xfrm>
            <a:off x="4800600" y="3886200"/>
            <a:ext cx="3984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1"/>
              <a:t>  0  1   2   3   4   5   6   7   8   9   10</a:t>
            </a:r>
          </a:p>
        </p:txBody>
      </p:sp>
      <p:sp>
        <p:nvSpPr>
          <p:cNvPr id="10259" name="Rectangle 17"/>
          <p:cNvSpPr>
            <a:spLocks noChangeArrowheads="1"/>
          </p:cNvSpPr>
          <p:nvPr/>
        </p:nvSpPr>
        <p:spPr bwMode="auto">
          <a:xfrm>
            <a:off x="4953000" y="3581400"/>
            <a:ext cx="31432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10260" name="Oval 18"/>
          <p:cNvSpPr>
            <a:spLocks noChangeArrowheads="1"/>
          </p:cNvSpPr>
          <p:nvPr/>
        </p:nvSpPr>
        <p:spPr bwMode="auto">
          <a:xfrm>
            <a:off x="5181600" y="3733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0261" name="Oval 19"/>
          <p:cNvSpPr>
            <a:spLocks noChangeArrowheads="1"/>
          </p:cNvSpPr>
          <p:nvPr/>
        </p:nvSpPr>
        <p:spPr bwMode="auto">
          <a:xfrm>
            <a:off x="5486400" y="3733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0262" name="Oval 20"/>
          <p:cNvSpPr>
            <a:spLocks noChangeArrowheads="1"/>
          </p:cNvSpPr>
          <p:nvPr/>
        </p:nvSpPr>
        <p:spPr bwMode="auto">
          <a:xfrm>
            <a:off x="5791200" y="3733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0263" name="Oval 21"/>
          <p:cNvSpPr>
            <a:spLocks noChangeArrowheads="1"/>
          </p:cNvSpPr>
          <p:nvPr/>
        </p:nvSpPr>
        <p:spPr bwMode="auto">
          <a:xfrm>
            <a:off x="6096000" y="3733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0264" name="Oval 22"/>
          <p:cNvSpPr>
            <a:spLocks noChangeArrowheads="1"/>
          </p:cNvSpPr>
          <p:nvPr/>
        </p:nvSpPr>
        <p:spPr bwMode="auto">
          <a:xfrm>
            <a:off x="8077200" y="3733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0265" name="Rectangle 23"/>
          <p:cNvSpPr>
            <a:spLocks noChangeArrowheads="1"/>
          </p:cNvSpPr>
          <p:nvPr/>
        </p:nvSpPr>
        <p:spPr bwMode="auto">
          <a:xfrm>
            <a:off x="5791200" y="4724400"/>
            <a:ext cx="1828800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Median =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altLang="en-US"/>
              <a:t>Chap 3-</a:t>
            </a:r>
            <a:fld id="{6D526E87-CF5E-48D8-8ECC-2B3D14669B2B}" type="slidenum">
              <a:rPr lang="en-US" altLang="en-US"/>
              <a:pPr defTabSz="852488"/>
              <a:t>7</a:t>
            </a:fld>
            <a:endParaRPr lang="en-US" alt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Measures of Central Tendency:</a:t>
            </a:r>
            <a:br>
              <a:rPr lang="en-US" altLang="en-US" sz="3600" smtClean="0"/>
            </a:br>
            <a:r>
              <a:rPr lang="en-US" altLang="en-US" sz="3600" smtClean="0"/>
              <a:t>Locating the Median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The location of the median when the values are in numerical order (smallest to largest):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If the number of values is odd, the median is the middle number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If the number of values is even, the median is the average of the two middle numbers</a:t>
            </a:r>
          </a:p>
          <a:p>
            <a:pPr marL="512763" lvl="1" indent="-77788" eaLnBrk="1" hangingPunct="1">
              <a:lnSpc>
                <a:spcPct val="90000"/>
              </a:lnSpc>
            </a:pPr>
            <a:endParaRPr lang="en-US" altLang="en-US" sz="1800" smtClean="0"/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en-US" sz="2000" smtClean="0"/>
              <a:t>	Note that           is not the </a:t>
            </a:r>
            <a:r>
              <a:rPr lang="en-US" altLang="en-US" sz="2000" i="1" smtClean="0">
                <a:solidFill>
                  <a:schemeClr val="folHlink"/>
                </a:solidFill>
              </a:rPr>
              <a:t>value</a:t>
            </a:r>
            <a:r>
              <a:rPr lang="en-US" altLang="en-US" sz="2000" smtClean="0"/>
              <a:t> of the median, only the </a:t>
            </a:r>
            <a:r>
              <a:rPr lang="en-US" altLang="en-US" sz="2000" i="1" smtClean="0">
                <a:solidFill>
                  <a:schemeClr val="folHlink"/>
                </a:solidFill>
              </a:rPr>
              <a:t>position</a:t>
            </a:r>
            <a:r>
              <a:rPr lang="en-US" altLang="en-US" sz="2000" smtClean="0"/>
              <a:t> of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en-US" sz="2000" smtClean="0"/>
              <a:t>     the median in the ranked data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smtClean="0"/>
          </a:p>
        </p:txBody>
      </p:sp>
      <p:graphicFrame>
        <p:nvGraphicFramePr>
          <p:cNvPr id="11270" name="Object 4"/>
          <p:cNvGraphicFramePr>
            <a:graphicFrameLocks noChangeAspect="1"/>
          </p:cNvGraphicFramePr>
          <p:nvPr/>
        </p:nvGraphicFramePr>
        <p:xfrm>
          <a:off x="1257300" y="2590800"/>
          <a:ext cx="7086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3" imgW="3543300" imgH="393700" progId="Equation.3">
                  <p:embed/>
                </p:oleObj>
              </mc:Choice>
              <mc:Fallback>
                <p:oleObj name="Equation" r:id="rId3" imgW="35433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2590800"/>
                        <a:ext cx="7086600" cy="787400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5"/>
          <p:cNvGraphicFramePr>
            <a:graphicFrameLocks noChangeAspect="1"/>
          </p:cNvGraphicFramePr>
          <p:nvPr/>
        </p:nvGraphicFramePr>
        <p:xfrm>
          <a:off x="2133600" y="5029200"/>
          <a:ext cx="685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5" imgW="342751" imgH="393529" progId="Equation.3">
                  <p:embed/>
                </p:oleObj>
              </mc:Choice>
              <mc:Fallback>
                <p:oleObj name="Equation" r:id="rId5" imgW="342751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029200"/>
                        <a:ext cx="6858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DE0B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Rectangle 6"/>
          <p:cNvSpPr>
            <a:spLocks noChangeArrowheads="1"/>
          </p:cNvSpPr>
          <p:nvPr/>
        </p:nvSpPr>
        <p:spPr bwMode="auto">
          <a:xfrm>
            <a:off x="762000" y="4953000"/>
            <a:ext cx="80772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altLang="en-US"/>
              <a:t>Chap 3-</a:t>
            </a:r>
            <a:fld id="{1B0E4FB9-58E3-4EDB-818E-A3329634C870}" type="slidenum">
              <a:rPr lang="en-US" altLang="en-US"/>
              <a:pPr defTabSz="852488"/>
              <a:t>8</a:t>
            </a:fld>
            <a:endParaRPr lang="en-US" alt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93038" cy="9906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Measures of Central Tendency:</a:t>
            </a:r>
            <a:br>
              <a:rPr lang="en-US" altLang="en-US" sz="3600" smtClean="0"/>
            </a:br>
            <a:r>
              <a:rPr lang="en-US" altLang="en-US" sz="3600" smtClean="0"/>
              <a:t>The Mode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077200" cy="4532313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altLang="en-US" smtClean="0"/>
              <a:t>Value that occurs most often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mtClean="0"/>
              <a:t>Not affected by extreme values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mtClean="0"/>
              <a:t>Used for either numerical or categorical (nominal) data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mtClean="0"/>
              <a:t>There may may be no mode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mtClean="0"/>
              <a:t>There may be several modes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12294" name="Line 4"/>
          <p:cNvSpPr>
            <a:spLocks noChangeShapeType="1"/>
          </p:cNvSpPr>
          <p:nvPr/>
        </p:nvSpPr>
        <p:spPr bwMode="auto">
          <a:xfrm>
            <a:off x="768350" y="5576888"/>
            <a:ext cx="3354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5" name="Rectangle 5"/>
          <p:cNvSpPr>
            <a:spLocks noChangeArrowheads="1"/>
          </p:cNvSpPr>
          <p:nvPr/>
        </p:nvSpPr>
        <p:spPr bwMode="auto">
          <a:xfrm>
            <a:off x="609600" y="5570538"/>
            <a:ext cx="5410200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/>
              <a:t>0   1   2   3   4   5   6   7   8   9   10   11   12   13   14</a:t>
            </a:r>
            <a:r>
              <a:rPr lang="en-US" altLang="en-US" sz="1800" b="1"/>
              <a:t>   </a:t>
            </a:r>
          </a:p>
        </p:txBody>
      </p:sp>
      <p:sp>
        <p:nvSpPr>
          <p:cNvPr id="12296" name="Oval 6"/>
          <p:cNvSpPr>
            <a:spLocks noChangeArrowheads="1"/>
          </p:cNvSpPr>
          <p:nvPr/>
        </p:nvSpPr>
        <p:spPr bwMode="auto">
          <a:xfrm>
            <a:off x="914400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2297" name="Oval 7"/>
          <p:cNvSpPr>
            <a:spLocks noChangeArrowheads="1"/>
          </p:cNvSpPr>
          <p:nvPr/>
        </p:nvSpPr>
        <p:spPr bwMode="auto">
          <a:xfrm>
            <a:off x="1512888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2298" name="Oval 8"/>
          <p:cNvSpPr>
            <a:spLocks noChangeArrowheads="1"/>
          </p:cNvSpPr>
          <p:nvPr/>
        </p:nvSpPr>
        <p:spPr bwMode="auto">
          <a:xfrm>
            <a:off x="2046288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2299" name="Oval 9"/>
          <p:cNvSpPr>
            <a:spLocks noChangeArrowheads="1"/>
          </p:cNvSpPr>
          <p:nvPr/>
        </p:nvSpPr>
        <p:spPr bwMode="auto">
          <a:xfrm>
            <a:off x="2655888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2300" name="Oval 10"/>
          <p:cNvSpPr>
            <a:spLocks noChangeArrowheads="1"/>
          </p:cNvSpPr>
          <p:nvPr/>
        </p:nvSpPr>
        <p:spPr bwMode="auto">
          <a:xfrm>
            <a:off x="2046288" y="51196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2301" name="Oval 11"/>
          <p:cNvSpPr>
            <a:spLocks noChangeArrowheads="1"/>
          </p:cNvSpPr>
          <p:nvPr/>
        </p:nvSpPr>
        <p:spPr bwMode="auto">
          <a:xfrm>
            <a:off x="3189288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2302" name="Oval 12"/>
          <p:cNvSpPr>
            <a:spLocks noChangeArrowheads="1"/>
          </p:cNvSpPr>
          <p:nvPr/>
        </p:nvSpPr>
        <p:spPr bwMode="auto">
          <a:xfrm>
            <a:off x="3189288" y="51196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2303" name="Oval 13"/>
          <p:cNvSpPr>
            <a:spLocks noChangeArrowheads="1"/>
          </p:cNvSpPr>
          <p:nvPr/>
        </p:nvSpPr>
        <p:spPr bwMode="auto">
          <a:xfrm>
            <a:off x="3189288" y="48910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2304" name="Rectangle 14"/>
          <p:cNvSpPr>
            <a:spLocks noChangeArrowheads="1"/>
          </p:cNvSpPr>
          <p:nvPr/>
        </p:nvSpPr>
        <p:spPr bwMode="auto">
          <a:xfrm>
            <a:off x="3482975" y="6175375"/>
            <a:ext cx="1698625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Mode = 9</a:t>
            </a:r>
          </a:p>
        </p:txBody>
      </p:sp>
      <p:sp>
        <p:nvSpPr>
          <p:cNvPr id="12305" name="Oval 15"/>
          <p:cNvSpPr>
            <a:spLocks noChangeArrowheads="1"/>
          </p:cNvSpPr>
          <p:nvPr/>
        </p:nvSpPr>
        <p:spPr bwMode="auto">
          <a:xfrm>
            <a:off x="3570288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2306" name="AutoShape 16"/>
          <p:cNvSpPr>
            <a:spLocks noChangeArrowheads="1"/>
          </p:cNvSpPr>
          <p:nvPr/>
        </p:nvSpPr>
        <p:spPr bwMode="auto">
          <a:xfrm rot="-5400000">
            <a:off x="3018632" y="5972968"/>
            <a:ext cx="609600" cy="398463"/>
          </a:xfrm>
          <a:prstGeom prst="rightArrow">
            <a:avLst>
              <a:gd name="adj1" fmla="val 31481"/>
              <a:gd name="adj2" fmla="val 38651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2307" name="Line 17"/>
          <p:cNvSpPr>
            <a:spLocks noChangeShapeType="1"/>
          </p:cNvSpPr>
          <p:nvPr/>
        </p:nvSpPr>
        <p:spPr bwMode="auto">
          <a:xfrm>
            <a:off x="3968750" y="5576888"/>
            <a:ext cx="1296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8" name="Oval 18"/>
          <p:cNvSpPr>
            <a:spLocks noChangeArrowheads="1"/>
          </p:cNvSpPr>
          <p:nvPr/>
        </p:nvSpPr>
        <p:spPr bwMode="auto">
          <a:xfrm>
            <a:off x="4332288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2309" name="Oval 19"/>
          <p:cNvSpPr>
            <a:spLocks noChangeArrowheads="1"/>
          </p:cNvSpPr>
          <p:nvPr/>
        </p:nvSpPr>
        <p:spPr bwMode="auto">
          <a:xfrm>
            <a:off x="4332288" y="51196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2310" name="Oval 20"/>
          <p:cNvSpPr>
            <a:spLocks noChangeArrowheads="1"/>
          </p:cNvSpPr>
          <p:nvPr/>
        </p:nvSpPr>
        <p:spPr bwMode="auto">
          <a:xfrm>
            <a:off x="4789488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2311" name="Oval 21"/>
          <p:cNvSpPr>
            <a:spLocks noChangeArrowheads="1"/>
          </p:cNvSpPr>
          <p:nvPr/>
        </p:nvSpPr>
        <p:spPr bwMode="auto">
          <a:xfrm>
            <a:off x="5170488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2312" name="Line 22"/>
          <p:cNvSpPr>
            <a:spLocks noChangeShapeType="1"/>
          </p:cNvSpPr>
          <p:nvPr/>
        </p:nvSpPr>
        <p:spPr bwMode="auto">
          <a:xfrm flipV="1">
            <a:off x="6477000" y="5576888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3" name="Rectangle 23"/>
          <p:cNvSpPr>
            <a:spLocks noChangeArrowheads="1"/>
          </p:cNvSpPr>
          <p:nvPr/>
        </p:nvSpPr>
        <p:spPr bwMode="auto">
          <a:xfrm>
            <a:off x="6477000" y="5503863"/>
            <a:ext cx="253682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1"/>
              <a:t>0   1   2   3   4   5   6</a:t>
            </a:r>
          </a:p>
        </p:txBody>
      </p:sp>
      <p:sp>
        <p:nvSpPr>
          <p:cNvPr id="12314" name="Oval 24"/>
          <p:cNvSpPr>
            <a:spLocks noChangeArrowheads="1"/>
          </p:cNvSpPr>
          <p:nvPr/>
        </p:nvSpPr>
        <p:spPr bwMode="auto">
          <a:xfrm>
            <a:off x="6553200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2315" name="Oval 25"/>
          <p:cNvSpPr>
            <a:spLocks noChangeArrowheads="1"/>
          </p:cNvSpPr>
          <p:nvPr/>
        </p:nvSpPr>
        <p:spPr bwMode="auto">
          <a:xfrm>
            <a:off x="6858000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2316" name="Oval 26"/>
          <p:cNvSpPr>
            <a:spLocks noChangeArrowheads="1"/>
          </p:cNvSpPr>
          <p:nvPr/>
        </p:nvSpPr>
        <p:spPr bwMode="auto">
          <a:xfrm>
            <a:off x="7162800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2317" name="Oval 27"/>
          <p:cNvSpPr>
            <a:spLocks noChangeArrowheads="1"/>
          </p:cNvSpPr>
          <p:nvPr/>
        </p:nvSpPr>
        <p:spPr bwMode="auto">
          <a:xfrm>
            <a:off x="7467600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2318" name="Oval 28"/>
          <p:cNvSpPr>
            <a:spLocks noChangeArrowheads="1"/>
          </p:cNvSpPr>
          <p:nvPr/>
        </p:nvSpPr>
        <p:spPr bwMode="auto">
          <a:xfrm>
            <a:off x="8066088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2319" name="Oval 29"/>
          <p:cNvSpPr>
            <a:spLocks noChangeArrowheads="1"/>
          </p:cNvSpPr>
          <p:nvPr/>
        </p:nvSpPr>
        <p:spPr bwMode="auto">
          <a:xfrm>
            <a:off x="8370888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2320" name="Rectangle 30"/>
          <p:cNvSpPr>
            <a:spLocks noChangeArrowheads="1"/>
          </p:cNvSpPr>
          <p:nvPr/>
        </p:nvSpPr>
        <p:spPr bwMode="auto">
          <a:xfrm>
            <a:off x="6858000" y="6010275"/>
            <a:ext cx="1622425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No Mode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852488"/>
            <a:r>
              <a:rPr lang="en-US" altLang="en-US"/>
              <a:t>Chap 3-</a:t>
            </a:r>
            <a:fld id="{A44697C4-A6C4-45E1-9651-2B873E11688A}" type="slidenum">
              <a:rPr lang="en-US" altLang="en-US"/>
              <a:pPr defTabSz="852488"/>
              <a:t>9</a:t>
            </a:fld>
            <a:endParaRPr lang="en-US" alt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Measures of Central Tendency:</a:t>
            </a:r>
            <a:br>
              <a:rPr lang="en-US" altLang="en-US" smtClean="0"/>
            </a:br>
            <a:r>
              <a:rPr lang="en-US" altLang="en-US" smtClean="0"/>
              <a:t>Review Example</a:t>
            </a:r>
          </a:p>
        </p:txBody>
      </p:sp>
      <p:sp>
        <p:nvSpPr>
          <p:cNvPr id="13317" name="Text Box 3"/>
          <p:cNvSpPr txBox="1">
            <a:spLocks noChangeArrowheads="1"/>
          </p:cNvSpPr>
          <p:nvPr/>
        </p:nvSpPr>
        <p:spPr bwMode="auto">
          <a:xfrm>
            <a:off x="533400" y="1981200"/>
            <a:ext cx="2209800" cy="2708275"/>
          </a:xfrm>
          <a:prstGeom prst="rect">
            <a:avLst/>
          </a:prstGeom>
          <a:solidFill>
            <a:srgbClr val="FDE0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 b="1">
                <a:latin typeface="Times New Roman" pitchFamily="18" charset="0"/>
              </a:rPr>
              <a:t>House Prices: </a:t>
            </a:r>
            <a:br>
              <a:rPr lang="en-US" altLang="en-US" sz="2000" b="1">
                <a:latin typeface="Times New Roman" pitchFamily="18" charset="0"/>
              </a:rPr>
            </a:br>
            <a:r>
              <a:rPr lang="en-US" altLang="en-US" sz="2000" b="1">
                <a:latin typeface="Times New Roman" pitchFamily="18" charset="0"/>
              </a:rPr>
              <a:t/>
            </a:r>
            <a:br>
              <a:rPr lang="en-US" altLang="en-US" sz="2000" b="1">
                <a:latin typeface="Times New Roman" pitchFamily="18" charset="0"/>
              </a:rPr>
            </a:br>
            <a:r>
              <a:rPr lang="en-US" altLang="en-US" sz="2000" b="1">
                <a:latin typeface="Times New Roman" pitchFamily="18" charset="0"/>
              </a:rPr>
              <a:t>        $2,000,000</a:t>
            </a:r>
          </a:p>
          <a:p>
            <a:r>
              <a:rPr lang="en-US" altLang="en-US" sz="2000" b="1">
                <a:latin typeface="Times New Roman" pitchFamily="18" charset="0"/>
              </a:rPr>
              <a:t>           $500,000</a:t>
            </a:r>
            <a:br>
              <a:rPr lang="en-US" altLang="en-US" sz="2000" b="1">
                <a:latin typeface="Times New Roman" pitchFamily="18" charset="0"/>
              </a:rPr>
            </a:br>
            <a:r>
              <a:rPr lang="en-US" altLang="en-US" sz="2000" b="1">
                <a:latin typeface="Times New Roman" pitchFamily="18" charset="0"/>
              </a:rPr>
              <a:t>           $300,000</a:t>
            </a:r>
            <a:br>
              <a:rPr lang="en-US" altLang="en-US" sz="2000" b="1">
                <a:latin typeface="Times New Roman" pitchFamily="18" charset="0"/>
              </a:rPr>
            </a:br>
            <a:r>
              <a:rPr lang="en-US" altLang="en-US" sz="2000" b="1">
                <a:latin typeface="Times New Roman" pitchFamily="18" charset="0"/>
              </a:rPr>
              <a:t>           $100,000</a:t>
            </a:r>
            <a:br>
              <a:rPr lang="en-US" altLang="en-US" sz="2000" b="1">
                <a:latin typeface="Times New Roman" pitchFamily="18" charset="0"/>
              </a:rPr>
            </a:br>
            <a:r>
              <a:rPr lang="en-US" altLang="en-US" sz="2000" b="1">
                <a:latin typeface="Times New Roman" pitchFamily="18" charset="0"/>
              </a:rPr>
              <a:t>         </a:t>
            </a:r>
            <a:r>
              <a:rPr lang="en-US" altLang="en-US" sz="2000" b="1" u="sng">
                <a:latin typeface="Times New Roman" pitchFamily="18" charset="0"/>
              </a:rPr>
              <a:t>  $100,000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Sum  $</a:t>
            </a:r>
            <a:r>
              <a:rPr lang="en-US" altLang="en-US" sz="2000" b="1">
                <a:latin typeface="Times New Roman" pitchFamily="18" charset="0"/>
              </a:rPr>
              <a:t>3,000,000</a:t>
            </a:r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3124200" y="1981200"/>
            <a:ext cx="5638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§"/>
            </a:pPr>
            <a:r>
              <a:rPr lang="en-US" altLang="en-US" sz="2700" b="1">
                <a:latin typeface="Times New Roman" pitchFamily="18" charset="0"/>
              </a:rPr>
              <a:t>Mean:</a:t>
            </a:r>
            <a:r>
              <a:rPr lang="en-US" altLang="en-US" sz="2700">
                <a:latin typeface="Times New Roman" pitchFamily="18" charset="0"/>
              </a:rPr>
              <a:t>    ($3,000,000/5)  </a:t>
            </a:r>
          </a:p>
          <a:p>
            <a:pPr marL="320675" indent="-320675" defTabSz="852488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en-US" sz="2700">
                <a:latin typeface="Times New Roman" pitchFamily="18" charset="0"/>
              </a:rPr>
              <a:t>			 =  </a:t>
            </a:r>
            <a:r>
              <a:rPr lang="en-US" altLang="en-US" sz="2700" b="1">
                <a:solidFill>
                  <a:schemeClr val="bg2"/>
                </a:solidFill>
                <a:latin typeface="Times New Roman" pitchFamily="18" charset="0"/>
              </a:rPr>
              <a:t>$600,000</a:t>
            </a:r>
          </a:p>
          <a:p>
            <a:pPr marL="320675" indent="-320675" defTabSz="852488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§"/>
            </a:pPr>
            <a:r>
              <a:rPr lang="en-US" altLang="en-US" sz="2700" b="1">
                <a:latin typeface="Times New Roman" pitchFamily="18" charset="0"/>
              </a:rPr>
              <a:t>Median:</a:t>
            </a:r>
            <a:r>
              <a:rPr lang="en-US" altLang="en-US" sz="2700">
                <a:latin typeface="Times New Roman" pitchFamily="18" charset="0"/>
              </a:rPr>
              <a:t>  middle value of ranked data </a:t>
            </a:r>
            <a:br>
              <a:rPr lang="en-US" altLang="en-US" sz="2700">
                <a:latin typeface="Times New Roman" pitchFamily="18" charset="0"/>
              </a:rPr>
            </a:br>
            <a:r>
              <a:rPr lang="en-US" altLang="en-US" sz="2700">
                <a:latin typeface="Times New Roman" pitchFamily="18" charset="0"/>
              </a:rPr>
              <a:t>                   = </a:t>
            </a:r>
            <a:r>
              <a:rPr lang="en-US" altLang="en-US" sz="2700" b="1">
                <a:solidFill>
                  <a:schemeClr val="bg2"/>
                </a:solidFill>
                <a:latin typeface="Times New Roman" pitchFamily="18" charset="0"/>
              </a:rPr>
              <a:t>$300,000</a:t>
            </a:r>
          </a:p>
          <a:p>
            <a:pPr marL="320675" indent="-320675" defTabSz="852488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§"/>
            </a:pPr>
            <a:r>
              <a:rPr lang="en-US" altLang="en-US" sz="2700" b="1">
                <a:latin typeface="Times New Roman" pitchFamily="18" charset="0"/>
              </a:rPr>
              <a:t>Mode:</a:t>
            </a:r>
            <a:r>
              <a:rPr lang="en-US" altLang="en-US" sz="2700">
                <a:latin typeface="Times New Roman" pitchFamily="18" charset="0"/>
              </a:rPr>
              <a:t>  most frequent value </a:t>
            </a:r>
            <a:br>
              <a:rPr lang="en-US" altLang="en-US" sz="2700">
                <a:latin typeface="Times New Roman" pitchFamily="18" charset="0"/>
              </a:rPr>
            </a:br>
            <a:r>
              <a:rPr lang="en-US" altLang="en-US" sz="2700">
                <a:latin typeface="Times New Roman" pitchFamily="18" charset="0"/>
              </a:rPr>
              <a:t>                   = </a:t>
            </a:r>
            <a:r>
              <a:rPr lang="en-US" altLang="en-US" sz="2700" b="1">
                <a:solidFill>
                  <a:schemeClr val="bg2"/>
                </a:solidFill>
                <a:latin typeface="Times New Roman" pitchFamily="18" charset="0"/>
              </a:rPr>
              <a:t>$100,000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nHall1">
  <a:themeElements>
    <a:clrScheme name="PrenHall1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PrenHall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nHall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1579</TotalTime>
  <Pages>20</Pages>
  <Words>2128</Words>
  <Application>Microsoft Office PowerPoint</Application>
  <PresentationFormat>On-screen Show (4:3)</PresentationFormat>
  <Paragraphs>504</Paragraphs>
  <Slides>54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Wingdings</vt:lpstr>
      <vt:lpstr>Times New Roman</vt:lpstr>
      <vt:lpstr>Arial</vt:lpstr>
      <vt:lpstr>PrenHall1</vt:lpstr>
      <vt:lpstr>Equation</vt:lpstr>
      <vt:lpstr>Drawing</vt:lpstr>
      <vt:lpstr>PowerPoint Presentation</vt:lpstr>
      <vt:lpstr>Learning Objectives</vt:lpstr>
      <vt:lpstr>Summary Definitions</vt:lpstr>
      <vt:lpstr>Measures of Central Tendency: The Mean</vt:lpstr>
      <vt:lpstr>Measures of Central Tendency: The Mean</vt:lpstr>
      <vt:lpstr>Measures of Central Tendency: The Median</vt:lpstr>
      <vt:lpstr>Measures of Central Tendency: Locating the Median</vt:lpstr>
      <vt:lpstr>Measures of Central Tendency: The Mode</vt:lpstr>
      <vt:lpstr>Measures of Central Tendency: Review Example</vt:lpstr>
      <vt:lpstr>Measures of Central Tendency: Which Measure to Choose?</vt:lpstr>
      <vt:lpstr>Measures of Central Tendency: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Measures of Variation</vt:lpstr>
      <vt:lpstr>Measures of Variation: The Range</vt:lpstr>
      <vt:lpstr>Measures of Variation: Why The Range Can Be Misleading</vt:lpstr>
      <vt:lpstr>Measures of Variation: The Variance</vt:lpstr>
      <vt:lpstr>Measures of Variation: The Standard Deviation</vt:lpstr>
      <vt:lpstr>Measures of Variation: The Standard Deviation</vt:lpstr>
      <vt:lpstr>Measures of Variation: Sample Standard Deviation: Calculation Example</vt:lpstr>
      <vt:lpstr>Measures of Variation: Comparing Standard Deviations</vt:lpstr>
      <vt:lpstr>Measures of Variation: Comparing Standard Deviations</vt:lpstr>
      <vt:lpstr>Measures of Variation: Summary Characteristics</vt:lpstr>
      <vt:lpstr>Measures of Variation: The Coefficient of Variation</vt:lpstr>
      <vt:lpstr>Measures of Variation: Comparing Coefficients of Variation</vt:lpstr>
      <vt:lpstr>Shape of a Distribution</vt:lpstr>
      <vt:lpstr>Numerical Descriptive Measures for a Population</vt:lpstr>
      <vt:lpstr>Numerical Descriptive Measures  for a Population:  The mean µ</vt:lpstr>
      <vt:lpstr>Numerical Descriptive Measures For A Population:  The Variance σ2</vt:lpstr>
      <vt:lpstr>Numerical Descriptive Measures For A Population:  The Standard Deviation σ</vt:lpstr>
      <vt:lpstr>Sample statistics versus population parameters</vt:lpstr>
      <vt:lpstr>Computing Numerical Descriptive Measures From A Frequency Distribution</vt:lpstr>
      <vt:lpstr>Approximating the Mean from a Frequency Distribution</vt:lpstr>
      <vt:lpstr>Approximating the Standard Deviation from a Frequency Distribution</vt:lpstr>
      <vt:lpstr>Quartile Measures</vt:lpstr>
      <vt:lpstr>Quartile Measures: Locating Quartiles</vt:lpstr>
      <vt:lpstr>Quartile Measures: Calculation Rules</vt:lpstr>
      <vt:lpstr>Quartile Measures: Locating Quartiles</vt:lpstr>
      <vt:lpstr>Quartile Measures Calculating The Quartiles:  Example</vt:lpstr>
      <vt:lpstr>Quartile Measures: The Interquartile Range (IQR)</vt:lpstr>
      <vt:lpstr>Calculating The Interquartile Range</vt:lpstr>
      <vt:lpstr>The Five Number Summary</vt:lpstr>
      <vt:lpstr>Relationships among the five-number summary and distribution shape</vt:lpstr>
      <vt:lpstr>Five Number Summary and The Boxplot</vt:lpstr>
      <vt:lpstr>Five Number Summary: Shape of Boxplots</vt:lpstr>
      <vt:lpstr>Distribution Shape and  The Boxplot</vt:lpstr>
      <vt:lpstr>Boxplot Example</vt:lpstr>
      <vt:lpstr>Boxplot example showing an outlier</vt:lpstr>
      <vt:lpstr>PowerPoint Presentation</vt:lpstr>
      <vt:lpstr>Chapter Summary</vt:lpstr>
      <vt:lpstr>Chapter Summary</vt:lpstr>
    </vt:vector>
  </TitlesOfParts>
  <Company>University of San Diego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Business Statistics, 10/e</dc:title>
  <dc:subject>Chapter 3</dc:subject>
  <dc:creator>Dirk Yandell</dc:creator>
  <cp:lastModifiedBy>Nadeem Arif</cp:lastModifiedBy>
  <cp:revision>119</cp:revision>
  <cp:lastPrinted>1998-11-22T23:37:53Z</cp:lastPrinted>
  <dcterms:created xsi:type="dcterms:W3CDTF">2001-01-16T02:05:37Z</dcterms:created>
  <dcterms:modified xsi:type="dcterms:W3CDTF">2020-01-27T03:11:58Z</dcterms:modified>
</cp:coreProperties>
</file>