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80" r:id="rId18"/>
    <p:sldId id="274" r:id="rId19"/>
    <p:sldId id="276" r:id="rId20"/>
    <p:sldId id="277" r:id="rId21"/>
    <p:sldId id="278" r:id="rId22"/>
    <p:sldId id="28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4" r:id="rId32"/>
    <p:sldId id="288" r:id="rId33"/>
    <p:sldId id="289" r:id="rId34"/>
    <p:sldId id="290" r:id="rId35"/>
    <p:sldId id="291" r:id="rId36"/>
    <p:sldId id="301" r:id="rId37"/>
    <p:sldId id="292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88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Minimum = 36, use first class (30 – 39),</a:t>
            </a:r>
            <a:r>
              <a:rPr lang="en-US" sz="1200" baseline="0" dirty="0" smtClean="0"/>
              <a:t> Maximum = 99, results in 7 classes. </a:t>
            </a:r>
          </a:p>
          <a:p>
            <a:r>
              <a:rPr lang="en-US" sz="1200" baseline="0" dirty="0" smtClean="0"/>
              <a:t>h = (range/no. classes) &amp; No. of classes = 1 + 3.3Logn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Frequency</a:t>
            </a:r>
            <a:r>
              <a:rPr lang="en-US" baseline="0" dirty="0" smtClean="0"/>
              <a:t> Polygon &amp; OGIVE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Please do not ask for lectures slides.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 follow recommended books.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25973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25625"/>
            <a:ext cx="10636624" cy="4709646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What does the word </a:t>
            </a:r>
            <a:r>
              <a:rPr lang="en-US" sz="3500" b="1" i="1" dirty="0">
                <a:solidFill>
                  <a:srgbClr val="00B05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statistics</a:t>
            </a:r>
            <a:r>
              <a:rPr lang="en-US" sz="3500" i="1" dirty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bring to mind</a:t>
            </a:r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</a:t>
            </a:r>
          </a:p>
          <a:p>
            <a:r>
              <a:rPr lang="en-US" sz="3500" dirty="0"/>
              <a:t>If you read newspapers, surf the Web, watch the news on television, or follow sports, you see and hear the following statements: </a:t>
            </a:r>
          </a:p>
          <a:p>
            <a:endParaRPr lang="en-US" sz="3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10 year inflation rates.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Population growth rate,  Birth and  Death rates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</a:t>
            </a:r>
            <a:r>
              <a:rPr lang="en-US" sz="3500" dirty="0" smtClean="0"/>
              <a:t>   </a:t>
            </a:r>
            <a:r>
              <a:rPr lang="en-US" sz="3500" dirty="0"/>
              <a:t>Exchange rates, Stock prices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 smtClean="0"/>
              <a:t>	Census </a:t>
            </a:r>
            <a:r>
              <a:rPr lang="en-US" sz="3500" dirty="0"/>
              <a:t>&amp; Survey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Average Run rate of a player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Ranking of Cricket players.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 </a:t>
            </a:r>
            <a:r>
              <a:rPr lang="en-US" sz="3500" dirty="0" smtClean="0"/>
              <a:t>  </a:t>
            </a:r>
            <a:r>
              <a:rPr lang="en-US" sz="3500" dirty="0"/>
              <a:t>Average salary of programmers. </a:t>
            </a:r>
          </a:p>
          <a:p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</a:p>
          <a:p>
            <a:endParaRPr lang="en-US" sz="35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5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 of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The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Science of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collection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presentation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analysis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 and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I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nterpretation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of numerical (or non-numerical) 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facts &amp;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data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Descriptive &amp; Inferential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statistics </a:t>
            </a:r>
            <a:r>
              <a:rPr lang="en-US" dirty="0"/>
              <a:t>consists of methods for organizing and </a:t>
            </a:r>
            <a:r>
              <a:rPr lang="en-US" dirty="0" smtClean="0"/>
              <a:t>summarizing information.</a:t>
            </a:r>
          </a:p>
          <a:p>
            <a:pPr lvl="1"/>
            <a:r>
              <a:rPr lang="en-US" sz="2200" i="1" dirty="0" smtClean="0"/>
              <a:t>It includes the construction of graphs, charts, tables, and computation of averages, variations, and percentiles. </a:t>
            </a:r>
          </a:p>
          <a:p>
            <a:pPr lvl="1"/>
            <a:endParaRPr lang="en-US" sz="2200" dirty="0" smtClean="0"/>
          </a:p>
          <a:p>
            <a:pPr algn="just"/>
            <a:r>
              <a:rPr lang="en-US" b="1" dirty="0" smtClean="0"/>
              <a:t>Inferential Statistics </a:t>
            </a:r>
            <a:r>
              <a:rPr lang="en-US" dirty="0" smtClean="0"/>
              <a:t>consists of methods for drawing and measuring the reliability of conclusions about a population based on information obtained from a sample. </a:t>
            </a:r>
          </a:p>
          <a:p>
            <a:pPr lvl="1"/>
            <a:r>
              <a:rPr lang="en-US" sz="2200" i="1" dirty="0" smtClean="0"/>
              <a:t>When an inference is made about the population, then the study becomes inferential.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Classifying Statistical Studies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Observational Study: </a:t>
            </a:r>
            <a:r>
              <a:rPr lang="en-US" sz="2600" dirty="0"/>
              <a:t>researchers simply observe characteristics and take measurements, as in a sample </a:t>
            </a:r>
            <a:r>
              <a:rPr lang="en-US" sz="2600" dirty="0" smtClean="0"/>
              <a:t>survey.</a:t>
            </a:r>
          </a:p>
          <a:p>
            <a:endParaRPr lang="en-US" sz="2600" dirty="0" smtClean="0"/>
          </a:p>
          <a:p>
            <a:r>
              <a:rPr lang="en-US" b="1" dirty="0" smtClean="0"/>
              <a:t>Designed experiment: </a:t>
            </a:r>
            <a:r>
              <a:rPr lang="en-US" sz="2600" dirty="0"/>
              <a:t>researchers impose treatments and controls </a:t>
            </a:r>
            <a:r>
              <a:rPr lang="en-US" sz="2600" dirty="0" smtClean="0"/>
              <a:t>and </a:t>
            </a:r>
            <a:r>
              <a:rPr lang="en-US" sz="2600" dirty="0"/>
              <a:t>then observe characteristics and</a:t>
            </a:r>
            <a:r>
              <a:rPr lang="en-US" sz="2600" dirty="0" smtClean="0"/>
              <a:t> take measurements. 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i="1" dirty="0"/>
              <a:t>Observational studies can reveal only association, whereas designed</a:t>
            </a:r>
            <a:br>
              <a:rPr lang="en-US" sz="2600" i="1" dirty="0"/>
            </a:br>
            <a:r>
              <a:rPr lang="en-US" sz="2600" i="1" dirty="0"/>
              <a:t>experiments can help establish causation.</a:t>
            </a:r>
            <a:r>
              <a:rPr lang="en-US" sz="2600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81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b="1" dirty="0" smtClean="0"/>
              <a:t>Population</a:t>
            </a:r>
            <a:r>
              <a:rPr lang="en-US" sz="3100" b="1" dirty="0"/>
              <a:t>: </a:t>
            </a:r>
            <a:r>
              <a:rPr lang="en-US" sz="3100" dirty="0"/>
              <a:t>The collection of all individuals or items under consideration </a:t>
            </a:r>
            <a:r>
              <a:rPr lang="en-US" sz="3100" dirty="0" smtClean="0"/>
              <a:t>in a </a:t>
            </a:r>
            <a:r>
              <a:rPr lang="en-US" sz="3100" dirty="0"/>
              <a:t>statistical </a:t>
            </a:r>
            <a:r>
              <a:rPr lang="en-US" sz="3100" dirty="0" smtClean="0"/>
              <a:t>study.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Sample</a:t>
            </a:r>
            <a:r>
              <a:rPr lang="en-US" sz="3100" b="1" dirty="0"/>
              <a:t>: </a:t>
            </a:r>
            <a:r>
              <a:rPr lang="en-US" sz="3100" dirty="0"/>
              <a:t>That part of the population from which information is </a:t>
            </a:r>
            <a:r>
              <a:rPr lang="en-US" sz="3100" dirty="0" smtClean="0"/>
              <a:t>obtained.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Random Sample: </a:t>
            </a:r>
            <a:r>
              <a:rPr lang="en-US" sz="3100" dirty="0" smtClean="0"/>
              <a:t>it is a sample selected in such a way that every member of the population has an equal chance of being selected.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Parameter: </a:t>
            </a:r>
            <a:r>
              <a:rPr lang="en-US" sz="3100" dirty="0" smtClean="0"/>
              <a:t>it describes characteristics of a population.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Statistic: </a:t>
            </a:r>
            <a:r>
              <a:rPr lang="en-US" sz="3100" dirty="0" smtClean="0"/>
              <a:t>it describe characteristics of a sample.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825625"/>
            <a:ext cx="824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Types of Data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Primary Data: </a:t>
            </a:r>
            <a:r>
              <a:rPr lang="en-US" dirty="0" smtClean="0"/>
              <a:t>it is also called Raw Data or First hand information such as  Census &amp; Survey questionnaires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Secondary Data</a:t>
            </a:r>
            <a:r>
              <a:rPr lang="en-US" dirty="0" smtClean="0"/>
              <a:t>: that is already collected by someone else such as published reports of research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Measurement Scales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Nominal Scale:</a:t>
            </a:r>
            <a:r>
              <a:rPr lang="en-US" sz="2400" b="1" dirty="0" smtClean="0">
                <a:solidFill>
                  <a:srgbClr val="00B050"/>
                </a:solidFill>
              </a:rPr>
              <a:t> Classification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into mutually exclusive qualitative categories such as Male &amp; Female, Muslims &amp; Non-Muslims, Profession, Blood group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Ordinal Scale: </a:t>
            </a:r>
            <a:r>
              <a:rPr lang="en-US" sz="2400" dirty="0" smtClean="0"/>
              <a:t>It includes the characteristic of a nominal scale and in addition has the property of </a:t>
            </a:r>
            <a:r>
              <a:rPr lang="en-US" sz="2400" b="1" dirty="0" smtClean="0">
                <a:solidFill>
                  <a:srgbClr val="00B050"/>
                </a:solidFill>
              </a:rPr>
              <a:t>ordering or ranking </a:t>
            </a:r>
            <a:r>
              <a:rPr lang="en-US" sz="2400" dirty="0" smtClean="0"/>
              <a:t>of measurements. For example: Performance of students, Customer ratings (strongly agree, agree, neutral, disagree, strongly disagree)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Interval Scale: </a:t>
            </a:r>
            <a:r>
              <a:rPr lang="en-US" sz="2400" dirty="0" smtClean="0"/>
              <a:t>it includes those quantitative variables for which zero is not meaningful. For example: Temperature, IQ score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Ratio Scale: </a:t>
            </a:r>
            <a:r>
              <a:rPr lang="en-US" sz="2400" dirty="0" smtClean="0"/>
              <a:t>It is the strongest scale and possess </a:t>
            </a:r>
            <a:r>
              <a:rPr lang="en-US" sz="2400" b="1" dirty="0" smtClean="0">
                <a:solidFill>
                  <a:srgbClr val="00B050"/>
                </a:solidFill>
              </a:rPr>
              <a:t>absolute zero</a:t>
            </a:r>
            <a:r>
              <a:rPr lang="en-US" sz="2400" dirty="0" smtClean="0"/>
              <a:t>. For example: Area, Volume, length, distance, weight, money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12" y="2025836"/>
            <a:ext cx="4164106" cy="317145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365125"/>
            <a:ext cx="6252882" cy="6492875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following variables as discrete or continuous</a:t>
            </a:r>
            <a:endParaRPr lang="en-US" sz="3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Life time of a laptop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heads in toss of 4 coins.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amount of milk produced by a cow.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enrollment in statistics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age of a programmer.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speed of a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software crashes in 3 hours.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182562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2329894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832337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497938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01288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439531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1680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as Qualitative or Quantitative 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Salary of Software Engineers in East Asia.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Marks of 40 students of a statistics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preferences of a talk show.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Religion of peoples in a country.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3040" y="184249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040" y="2307214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3040" y="28730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3040" y="34356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965"/>
          </a:xfrm>
        </p:spPr>
        <p:txBody>
          <a:bodyPr>
            <a:no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scales of measurements</a:t>
            </a: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0816"/>
            <a:ext cx="10359189" cy="49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Rankings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golfers in a tournament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 inside 10 pizza ovens.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Weights of selected cell phones   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Salaries of the coaches in the NFL.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 of textbooks (poor, fair, good, excellent).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children in a day care center­­­­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magazines in a physician’s office (sports, women’s, health, men’s, news) </a:t>
            </a:r>
            <a:endParaRPr lang="en-US" sz="3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Frequency Distribution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frequency distribution of qualitative data</a:t>
            </a:r>
            <a:r>
              <a:rPr lang="en-US" dirty="0" smtClean="0"/>
              <a:t> is a listing of the distinct values and their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998"/>
            <a:ext cx="10515600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01: Qualitative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data represents the political party affiliation of the students in introductory statistics course of a particular college in the USA. Organize these data into a frequency distribution.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940"/>
            <a:ext cx="5196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02: Bar Chart for Qualitative </a:t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03: Qualitative Freq. distribution (Contd.)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following table provides </a:t>
            </a:r>
            <a:r>
              <a:rPr lang="en-US" sz="2200" dirty="0" smtClean="0"/>
              <a:t>data on </a:t>
            </a:r>
            <a:r>
              <a:rPr lang="en-US" sz="2200" dirty="0"/>
              <a:t>college for the students in one section of the course Introduction to Computer Science during one semester at Arizona </a:t>
            </a:r>
            <a:r>
              <a:rPr lang="en-US" sz="2200" dirty="0" smtClean="0"/>
              <a:t>State University</a:t>
            </a:r>
            <a:r>
              <a:rPr lang="en-US" sz="2200" dirty="0"/>
              <a:t>. In the table, we use the abbreviations BUS for Business, ENG for Engineering and Applied Sciences, and LIB </a:t>
            </a:r>
            <a:r>
              <a:rPr lang="en-US" sz="2200" dirty="0" smtClean="0"/>
              <a:t>for Liberal </a:t>
            </a:r>
            <a:r>
              <a:rPr lang="en-US" sz="2200" dirty="0"/>
              <a:t>Arts and Sciences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Construct Frequency distribution and simple Bar chart.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833"/>
            <a:ext cx="5393802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04: Quantitative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single-value </a:t>
            </a:r>
            <a:r>
              <a:rPr lang="en-US" dirty="0" smtClean="0"/>
              <a:t>grouping to </a:t>
            </a:r>
            <a:r>
              <a:rPr lang="en-US" dirty="0"/>
              <a:t>organize </a:t>
            </a:r>
            <a:r>
              <a:rPr lang="en-US" dirty="0" smtClean="0"/>
              <a:t>the following data </a:t>
            </a:r>
            <a:r>
              <a:rPr lang="en-US" dirty="0"/>
              <a:t>into frequency and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663190"/>
            <a:ext cx="5150151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05: Group Frequency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following data displays the number of days to maturity for 40 short-term investments. The data are from </a:t>
            </a:r>
            <a:r>
              <a:rPr lang="en-US" sz="2400" i="1" dirty="0" smtClean="0"/>
              <a:t>BARRON’S </a:t>
            </a:r>
            <a:r>
              <a:rPr lang="en-US" sz="2400" dirty="0" smtClean="0"/>
              <a:t>magazine. Use limit grouping, with grouping by 10s, to organize these data into frequency distribution.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6102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06: Histogram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0346" cy="3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2948779"/>
            <a:ext cx="584947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257800" cy="6492875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Plot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05 and construct Stem &amp; Leaf Plot.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596356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Plot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&amp; Leaf Plot is similar to Histogram: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407920"/>
            <a:ext cx="9753600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Example # 08: </a:t>
            </a:r>
            <a:r>
              <a:rPr lang="en-US" sz="3200" b="1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Dotplot</a:t>
            </a:r>
            <a:endParaRPr lang="en-US" sz="3200" b="1" dirty="0">
              <a:solidFill>
                <a:srgbClr val="00B05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Dotplots</a:t>
            </a:r>
            <a:r>
              <a:rPr lang="en-US" dirty="0"/>
              <a:t> </a:t>
            </a:r>
            <a:r>
              <a:rPr lang="en-US" dirty="0" smtClean="0"/>
              <a:t>are useful </a:t>
            </a:r>
            <a:r>
              <a:rPr lang="en-US" dirty="0"/>
              <a:t>for showing the relative positions of the data in a data set or </a:t>
            </a:r>
            <a:r>
              <a:rPr lang="en-US" dirty="0" smtClean="0"/>
              <a:t>for comparing </a:t>
            </a:r>
            <a:r>
              <a:rPr lang="en-US" dirty="0"/>
              <a:t>two or more data sets. </a:t>
            </a:r>
            <a:endParaRPr lang="en-US" dirty="0" smtClean="0"/>
          </a:p>
          <a:p>
            <a:r>
              <a:rPr lang="en-US" b="1" dirty="0" smtClean="0"/>
              <a:t>Construct a </a:t>
            </a:r>
            <a:r>
              <a:rPr lang="en-US" b="1" dirty="0" err="1" smtClean="0"/>
              <a:t>dotplot</a:t>
            </a:r>
            <a:r>
              <a:rPr lang="en-US" b="1" dirty="0" smtClean="0"/>
              <a:t> for the following exam scores of the students in an introductory statistics class.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4" y="4001294"/>
            <a:ext cx="4321432" cy="2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08" y="365125"/>
            <a:ext cx="8336584" cy="5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6" y="1401128"/>
            <a:ext cx="7336367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976998"/>
            <a:ext cx="10515599" cy="51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Convert the following into 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3" y="1097279"/>
            <a:ext cx="8794874" cy="5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09: Frequency Polygon &amp; OGIVE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06 and construct frequency polygon &amp; OGIVE: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9" y="176866"/>
            <a:ext cx="726141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838199" y="1825623"/>
          <a:ext cx="10739719" cy="39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48"/>
                <a:gridCol w="9735671"/>
              </a:tblGrid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365125"/>
            <a:ext cx="640528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838200" y="1825625"/>
          <a:ext cx="1078005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06"/>
                <a:gridCol w="9816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894" y="365125"/>
            <a:ext cx="6754905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MT205 </a:t>
            </a:r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(3 </a:t>
            </a: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838200" y="1825625"/>
          <a:ext cx="106590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87"/>
                <a:gridCol w="970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2640107" y="2080653"/>
          <a:ext cx="7310718" cy="3715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01588"/>
                <a:gridCol w="3372224"/>
                <a:gridCol w="2436906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effectLst/>
                        </a:rPr>
                        <a:t>(Unannounced)</a:t>
                      </a:r>
                      <a:r>
                        <a:rPr lang="en-US" sz="2000" i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290918"/>
            <a:ext cx="11093823" cy="524435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84" y="1317813"/>
            <a:ext cx="7254409" cy="51502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690687"/>
            <a:ext cx="4621306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1475</Words>
  <Application>Microsoft Office PowerPoint</Application>
  <PresentationFormat>Widescreen</PresentationFormat>
  <Paragraphs>240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Aharoni</vt:lpstr>
      <vt:lpstr>Arial</vt:lpstr>
      <vt:lpstr>Arial Black</vt:lpstr>
      <vt:lpstr>Arial Rounded MT Bold</vt:lpstr>
      <vt:lpstr>Book Antiqua</vt:lpstr>
      <vt:lpstr>Calibri</vt:lpstr>
      <vt:lpstr>Calibri Light</vt:lpstr>
      <vt:lpstr>Khmer UI</vt:lpstr>
      <vt:lpstr>Times New Roman</vt:lpstr>
      <vt:lpstr>Wingdings</vt:lpstr>
      <vt:lpstr>Office Theme</vt:lpstr>
      <vt:lpstr>Probability &amp; Statistics  for Engineers &amp; Scientists</vt:lpstr>
      <vt:lpstr>Text Book  </vt:lpstr>
      <vt:lpstr>Reference Book  </vt:lpstr>
      <vt:lpstr>MT205 – Probability &amp; Statistics  (3 Credit Hours)</vt:lpstr>
      <vt:lpstr>MT205 – Probability &amp; Statistics  (3 Credit Hours)</vt:lpstr>
      <vt:lpstr>MT205 – Probability &amp; Statistics  (3 Credit Hours)</vt:lpstr>
      <vt:lpstr>Marks Distribution </vt:lpstr>
      <vt:lpstr>Important Instructions </vt:lpstr>
      <vt:lpstr>Important Instructions  (Contd.) </vt:lpstr>
      <vt:lpstr>PowerPoint Presentation</vt:lpstr>
      <vt:lpstr>Introduction to Statistics </vt:lpstr>
      <vt:lpstr>Introduction to Statistics </vt:lpstr>
      <vt:lpstr>Definition of Statistics </vt:lpstr>
      <vt:lpstr>Descriptive &amp; Inferential Statistics </vt:lpstr>
      <vt:lpstr>Further Classifying Statistical Studies </vt:lpstr>
      <vt:lpstr>Statistical Terminologies</vt:lpstr>
      <vt:lpstr>Statistical Terminologies</vt:lpstr>
      <vt:lpstr>Types of Data</vt:lpstr>
      <vt:lpstr>Measurement Scales </vt:lpstr>
      <vt:lpstr>Classify following variables as discrete or continuous</vt:lpstr>
      <vt:lpstr>Classify as Qualitative or Quantitative </vt:lpstr>
      <vt:lpstr> Classify scales of measurements </vt:lpstr>
      <vt:lpstr>Frequency Distribution </vt:lpstr>
      <vt:lpstr>Example # 01: Qualitative Freq. distribution</vt:lpstr>
      <vt:lpstr>Example # 02: Bar Chart for Qualitative  Freq. distribution </vt:lpstr>
      <vt:lpstr>Example # 03: Qualitative Freq. distribution (Contd.) </vt:lpstr>
      <vt:lpstr>Example # 04: Quantitative Freq. distribution</vt:lpstr>
      <vt:lpstr>Example # 05: Group Frequency Distribution</vt:lpstr>
      <vt:lpstr>Example # 06: Histogram</vt:lpstr>
      <vt:lpstr>Example # 07: Stem &amp; Leaf Plot</vt:lpstr>
      <vt:lpstr>Example # 07: Stem &amp; Leaf Plot (Contd.) </vt:lpstr>
      <vt:lpstr>Example # 08: Dotplot</vt:lpstr>
      <vt:lpstr>PowerPoint Presentation</vt:lpstr>
      <vt:lpstr>Stressed-Out Bus Drivers (Contd.) </vt:lpstr>
      <vt:lpstr>Stressed-Out Bus Drivers (Contd.) </vt:lpstr>
      <vt:lpstr>Convert the following into Freq. Distribution </vt:lpstr>
      <vt:lpstr>Example # 09: Frequency Polygon &amp; OGIVE </vt:lpstr>
      <vt:lpstr>Measures of Central Tendency (Mean, Median, Mode)   </vt:lpstr>
      <vt:lpstr>Example # 10: The Mean </vt:lpstr>
      <vt:lpstr>Example # 11: The Median</vt:lpstr>
      <vt:lpstr>Example # 12: The Mode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Bin. Ajaz</cp:lastModifiedBy>
  <cp:revision>477</cp:revision>
  <dcterms:created xsi:type="dcterms:W3CDTF">2019-01-17T05:20:34Z</dcterms:created>
  <dcterms:modified xsi:type="dcterms:W3CDTF">2020-01-27T07:29:07Z</dcterms:modified>
</cp:coreProperties>
</file>