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320" r:id="rId4"/>
    <p:sldId id="260" r:id="rId5"/>
    <p:sldId id="261" r:id="rId6"/>
    <p:sldId id="315" r:id="rId7"/>
    <p:sldId id="262" r:id="rId8"/>
    <p:sldId id="274" r:id="rId9"/>
    <p:sldId id="263" r:id="rId10"/>
    <p:sldId id="318" r:id="rId11"/>
    <p:sldId id="266" r:id="rId12"/>
    <p:sldId id="294" r:id="rId13"/>
    <p:sldId id="292" r:id="rId14"/>
    <p:sldId id="270" r:id="rId15"/>
    <p:sldId id="321" r:id="rId16"/>
    <p:sldId id="271" r:id="rId17"/>
    <p:sldId id="272" r:id="rId18"/>
    <p:sldId id="273" r:id="rId19"/>
    <p:sldId id="323" r:id="rId20"/>
    <p:sldId id="279" r:id="rId21"/>
    <p:sldId id="280" r:id="rId22"/>
    <p:sldId id="281" r:id="rId23"/>
    <p:sldId id="282" r:id="rId24"/>
    <p:sldId id="283" r:id="rId25"/>
    <p:sldId id="284" r:id="rId26"/>
    <p:sldId id="285" r:id="rId27"/>
    <p:sldId id="286" r:id="rId28"/>
    <p:sldId id="287" r:id="rId29"/>
    <p:sldId id="288" r:id="rId30"/>
    <p:sldId id="289" r:id="rId31"/>
    <p:sldId id="325" r:id="rId32"/>
    <p:sldId id="326" r:id="rId33"/>
    <p:sldId id="327" r:id="rId34"/>
    <p:sldId id="328" r:id="rId35"/>
    <p:sldId id="322" r:id="rId36"/>
    <p:sldId id="324"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9595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890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569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703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479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4977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7663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325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7103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3725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7776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3/30/2022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9629624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143000" y="3352800"/>
            <a:ext cx="6400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smtClean="0">
                <a:ln>
                  <a:noFill/>
                </a:ln>
                <a:solidFill>
                  <a:srgbClr val="000000"/>
                </a:solidFill>
                <a:effectLst/>
                <a:uLnTx/>
                <a:uFillTx/>
                <a:latin typeface="Arial"/>
                <a:ea typeface="+mn-ea"/>
                <a:cs typeface="+mn-cs"/>
              </a:rPr>
              <a:t>Course</a:t>
            </a:r>
            <a:r>
              <a:rPr kumimoji="0" lang="en-US" altLang="en-US" sz="2400" b="0" i="0" u="none" strike="noStrike" kern="1200" cap="none" spc="0" normalizeH="0" baseline="0" noProof="0" smtClean="0">
                <a:ln>
                  <a:noFill/>
                </a:ln>
                <a:solidFill>
                  <a:srgbClr val="000000"/>
                </a:solidFill>
                <a:effectLst/>
                <a:uLnTx/>
                <a:uFillTx/>
                <a:latin typeface="Arial"/>
                <a:ea typeface="+mn-ea"/>
                <a:cs typeface="+mn-cs"/>
              </a:rPr>
              <a:t> </a:t>
            </a:r>
            <a:r>
              <a:rPr kumimoji="0" lang="en-US" altLang="en-US" sz="2000" b="0" i="0" u="none" strike="noStrike" kern="1200" cap="none" spc="0" normalizeH="0" baseline="0" noProof="0" smtClean="0">
                <a:ln>
                  <a:noFill/>
                </a:ln>
                <a:solidFill>
                  <a:srgbClr val="000000"/>
                </a:solidFill>
                <a:effectLst/>
                <a:uLnTx/>
                <a:uFillTx/>
                <a:latin typeface="Arial"/>
                <a:ea typeface="+mn-ea"/>
                <a:cs typeface="+mn-cs"/>
              </a:rPr>
              <a:t>Instructor</a:t>
            </a:r>
            <a:r>
              <a:rPr kumimoji="0" lang="en-US" altLang="en-US" sz="2400" b="0" i="0" u="none" strike="noStrike" kern="1200" cap="none" spc="0" normalizeH="0" baseline="0" noProof="0" smtClean="0">
                <a:ln>
                  <a:noFill/>
                </a:ln>
                <a:solidFill>
                  <a:srgbClr val="000000"/>
                </a:solidFill>
                <a:effectLst/>
                <a:uLnTx/>
                <a:uFillTx/>
                <a:latin typeface="Arial"/>
                <a:ea typeface="+mn-ea"/>
                <a:cs typeface="+mn-cs"/>
              </a:rPr>
              <a:t>: </a:t>
            </a:r>
            <a:r>
              <a:rPr kumimoji="0" lang="en-US" altLang="en-US" sz="2000" b="0" i="0" u="none" strike="noStrike" kern="1200" cap="none" spc="0" normalizeH="0" baseline="0" noProof="0" smtClean="0">
                <a:ln>
                  <a:noFill/>
                </a:ln>
                <a:solidFill>
                  <a:srgbClr val="000000"/>
                </a:solidFill>
                <a:effectLst/>
                <a:uLnTx/>
                <a:uFillTx/>
                <a:latin typeface="Arial"/>
                <a:ea typeface="+mn-ea"/>
                <a:cs typeface="+mn-cs"/>
              </a:rPr>
              <a:t>Romasha Khurshid</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smtClean="0">
                <a:ln>
                  <a:noFill/>
                </a:ln>
                <a:solidFill>
                  <a:srgbClr val="000000"/>
                </a:solidFill>
                <a:effectLst/>
                <a:uLnTx/>
                <a:uFillTx/>
                <a:latin typeface="Arial"/>
                <a:ea typeface="+mn-ea"/>
                <a:cs typeface="+mn-cs"/>
              </a:rPr>
              <a:t>Email Address: Romasha.Khurshid@nu.edu.pk</a:t>
            </a:r>
            <a:endParaRPr kumimoji="0" lang="en-US" altLang="en-US" sz="2000" b="0" i="0" u="none" strike="noStrike" kern="1200" cap="none" spc="0" normalizeH="0" baseline="0" noProof="0" smtClean="0">
              <a:ln>
                <a:noFill/>
              </a:ln>
              <a:solidFill>
                <a:srgbClr val="000000"/>
              </a:solidFill>
              <a:effectLst/>
              <a:uLnTx/>
              <a:uFillTx/>
              <a:latin typeface="Arial"/>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endParaRPr kumimoji="0" lang="en-US" altLang="en-US" sz="1800" b="1" i="0" u="none" strike="noStrike" kern="1200" cap="none" spc="0" normalizeH="0" baseline="0" noProof="0" smtClean="0">
              <a:ln>
                <a:noFill/>
              </a:ln>
              <a:solidFill>
                <a:srgbClr val="000000"/>
              </a:solidFill>
              <a:effectLst/>
              <a:uLnTx/>
              <a:uFillTx/>
              <a:latin typeface="Arial"/>
              <a:ea typeface="+mn-ea"/>
              <a:cs typeface="+mn-cs"/>
            </a:endParaRP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1" i="0" u="none" strike="noStrike" kern="1200" cap="none" spc="0" normalizeH="0" baseline="0" noProof="0" smtClean="0">
                <a:ln>
                  <a:noFill/>
                </a:ln>
                <a:solidFill>
                  <a:srgbClr val="000000"/>
                </a:solidFill>
                <a:effectLst/>
                <a:uLnTx/>
                <a:uFillTx/>
                <a:latin typeface="Arial"/>
                <a:ea typeface="+mn-ea"/>
                <a:cs typeface="+mn-cs"/>
              </a:rPr>
              <a:t>Reference Book</a:t>
            </a:r>
            <a:r>
              <a:rPr kumimoji="0" lang="en-US" altLang="en-US" sz="1800" b="0" i="0" u="none" strike="noStrike" kern="1200" cap="none" spc="0" normalizeH="0" baseline="0" noProof="0" smtClean="0">
                <a:ln>
                  <a:noFill/>
                </a:ln>
                <a:solidFill>
                  <a:srgbClr val="000000"/>
                </a:solidFill>
                <a:effectLst/>
                <a:uLnTx/>
                <a:uFillTx/>
                <a:latin typeface="Arial"/>
                <a:ea typeface="+mn-ea"/>
                <a:cs typeface="+mn-cs"/>
              </a:rPr>
              <a:t>: Applying UML and Patterns (An introduction to Object-Oriented Analysis and Design And Iterative Development) </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smtClean="0">
                <a:ln>
                  <a:noFill/>
                </a:ln>
                <a:solidFill>
                  <a:srgbClr val="000000"/>
                </a:solidFill>
                <a:effectLst/>
                <a:uLnTx/>
                <a:uFillTx/>
                <a:latin typeface="Arial"/>
                <a:ea typeface="+mn-ea"/>
                <a:cs typeface="+mn-cs"/>
              </a:rPr>
              <a:t>BY Craig Larman</a:t>
            </a:r>
          </a:p>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800" b="0" i="0" u="none" strike="noStrike" kern="1200" cap="none" spc="0" normalizeH="0" baseline="0" noProof="0" smtClean="0">
                <a:ln>
                  <a:noFill/>
                </a:ln>
                <a:solidFill>
                  <a:srgbClr val="000000"/>
                </a:solidFill>
                <a:effectLst/>
                <a:uLnTx/>
                <a:uFillTx/>
                <a:latin typeface="Arial"/>
                <a:ea typeface="+mn-ea"/>
                <a:cs typeface="+mn-cs"/>
              </a:rPr>
              <a:t>Third Edition</a:t>
            </a:r>
          </a:p>
        </p:txBody>
      </p:sp>
      <p:sp>
        <p:nvSpPr>
          <p:cNvPr id="5" name="Title 1"/>
          <p:cNvSpPr txBox="1">
            <a:spLocks/>
          </p:cNvSpPr>
          <p:nvPr/>
        </p:nvSpPr>
        <p:spPr bwMode="auto">
          <a:xfrm>
            <a:off x="990600" y="3276600"/>
            <a:ext cx="68580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a_Futurica" pitchFamily="34" charset="-52"/>
              </a:defRPr>
            </a:lvl2pPr>
            <a:lvl3pPr algn="ctr" rtl="0" eaLnBrk="0" fontAlgn="base" hangingPunct="0">
              <a:spcBef>
                <a:spcPct val="0"/>
              </a:spcBef>
              <a:spcAft>
                <a:spcPct val="0"/>
              </a:spcAft>
              <a:defRPr sz="2400" b="1">
                <a:solidFill>
                  <a:schemeClr val="tx2"/>
                </a:solidFill>
                <a:latin typeface="a_Futurica" pitchFamily="34" charset="-52"/>
              </a:defRPr>
            </a:lvl3pPr>
            <a:lvl4pPr algn="ctr" rtl="0" eaLnBrk="0" fontAlgn="base" hangingPunct="0">
              <a:spcBef>
                <a:spcPct val="0"/>
              </a:spcBef>
              <a:spcAft>
                <a:spcPct val="0"/>
              </a:spcAft>
              <a:defRPr sz="2400" b="1">
                <a:solidFill>
                  <a:schemeClr val="tx2"/>
                </a:solidFill>
                <a:latin typeface="a_Futurica" pitchFamily="34" charset="-52"/>
              </a:defRPr>
            </a:lvl4pPr>
            <a:lvl5pPr algn="ctr" rtl="0" eaLnBrk="0" fontAlgn="base" hangingPunct="0">
              <a:spcBef>
                <a:spcPct val="0"/>
              </a:spcBef>
              <a:spcAft>
                <a:spcPct val="0"/>
              </a:spcAft>
              <a:defRPr sz="2400" b="1">
                <a:solidFill>
                  <a:schemeClr val="tx2"/>
                </a:solidFill>
                <a:latin typeface="a_Futurica" pitchFamily="34" charset="-52"/>
              </a:defRPr>
            </a:lvl5pPr>
            <a:lvl6pPr marL="457200" algn="ctr" rtl="0" fontAlgn="base">
              <a:spcBef>
                <a:spcPct val="0"/>
              </a:spcBef>
              <a:spcAft>
                <a:spcPct val="0"/>
              </a:spcAft>
              <a:defRPr sz="2400" b="1">
                <a:solidFill>
                  <a:schemeClr val="tx2"/>
                </a:solidFill>
                <a:latin typeface="a_Futurica" pitchFamily="34" charset="-52"/>
              </a:defRPr>
            </a:lvl6pPr>
            <a:lvl7pPr marL="914400" algn="ctr" rtl="0" fontAlgn="base">
              <a:spcBef>
                <a:spcPct val="0"/>
              </a:spcBef>
              <a:spcAft>
                <a:spcPct val="0"/>
              </a:spcAft>
              <a:defRPr sz="2400" b="1">
                <a:solidFill>
                  <a:schemeClr val="tx2"/>
                </a:solidFill>
                <a:latin typeface="a_Futurica" pitchFamily="34" charset="-52"/>
              </a:defRPr>
            </a:lvl7pPr>
            <a:lvl8pPr marL="1371600" algn="ctr" rtl="0" fontAlgn="base">
              <a:spcBef>
                <a:spcPct val="0"/>
              </a:spcBef>
              <a:spcAft>
                <a:spcPct val="0"/>
              </a:spcAft>
              <a:defRPr sz="2400" b="1">
                <a:solidFill>
                  <a:schemeClr val="tx2"/>
                </a:solidFill>
                <a:latin typeface="a_Futurica" pitchFamily="34" charset="-52"/>
              </a:defRPr>
            </a:lvl8pPr>
            <a:lvl9pPr marL="1828800" algn="ctr" rtl="0" fontAlgn="base">
              <a:spcBef>
                <a:spcPct val="0"/>
              </a:spcBef>
              <a:spcAft>
                <a:spcPct val="0"/>
              </a:spcAft>
              <a:defRPr sz="2400" b="1">
                <a:solidFill>
                  <a:schemeClr val="tx2"/>
                </a:solidFill>
                <a:latin typeface="a_Futurica" pitchFamily="34" charset="-52"/>
              </a:defRPr>
            </a:lvl9pPr>
          </a:lstStyle>
          <a:p>
            <a:pPr lvl="0" eaLnBrk="1" hangingPunct="1">
              <a:defRPr/>
            </a:pPr>
            <a:r>
              <a:rPr lang="en-US" sz="3200" dirty="0">
                <a:solidFill>
                  <a:schemeClr val="tx1"/>
                </a:solidFill>
                <a:latin typeface="Algerian" panose="04020705040A02060702" pitchFamily="82" charset="0"/>
              </a:rPr>
              <a:t>Software Design And Architecture (SE:2002)</a:t>
            </a:r>
            <a:r>
              <a:rPr kumimoji="0" lang="en-US" altLang="en-US" sz="3200" i="0" u="none" strike="noStrike" kern="1200" cap="none" spc="0" normalizeH="0" baseline="0" noProof="0" dirty="0" smtClean="0">
                <a:ln>
                  <a:noFill/>
                </a:ln>
                <a:solidFill>
                  <a:srgbClr val="000000"/>
                </a:solidFill>
                <a:effectLst/>
                <a:uLnTx/>
                <a:uFillTx/>
                <a:latin typeface="Algerian" panose="04020705040A02060702" pitchFamily="82" charset="0"/>
              </a:rPr>
              <a:t/>
            </a:r>
            <a:br>
              <a:rPr kumimoji="0" lang="en-US" altLang="en-US" sz="3200" i="0" u="none" strike="noStrike" kern="1200" cap="none" spc="0" normalizeH="0" baseline="0" noProof="0" dirty="0" smtClean="0">
                <a:ln>
                  <a:noFill/>
                </a:ln>
                <a:solidFill>
                  <a:srgbClr val="000000"/>
                </a:solidFill>
                <a:effectLst/>
                <a:uLnTx/>
                <a:uFillTx/>
                <a:latin typeface="Algerian" panose="04020705040A02060702" pitchFamily="82" charset="0"/>
              </a:rPr>
            </a:br>
            <a:r>
              <a:rPr kumimoji="0" lang="en-US" altLang="en-US" sz="3200" i="0" u="none" strike="noStrike" kern="1200" cap="none" spc="0" normalizeH="0" baseline="0" noProof="0" dirty="0" smtClean="0">
                <a:ln>
                  <a:noFill/>
                </a:ln>
                <a:solidFill>
                  <a:srgbClr val="000000"/>
                </a:solidFill>
                <a:effectLst/>
                <a:uLnTx/>
                <a:uFillTx/>
                <a:latin typeface="Algerian" panose="04020705040A02060702" pitchFamily="82" charset="0"/>
              </a:rPr>
              <a:t/>
            </a:r>
            <a:br>
              <a:rPr kumimoji="0" lang="en-US" altLang="en-US" sz="3200" i="0" u="none" strike="noStrike" kern="1200" cap="none" spc="0" normalizeH="0" baseline="0" noProof="0" dirty="0" smtClean="0">
                <a:ln>
                  <a:noFill/>
                </a:ln>
                <a:solidFill>
                  <a:srgbClr val="000000"/>
                </a:solidFill>
                <a:effectLst/>
                <a:uLnTx/>
                <a:uFillTx/>
                <a:latin typeface="Algerian" panose="04020705040A02060702" pitchFamily="82" charset="0"/>
              </a:rPr>
            </a:br>
            <a:r>
              <a:rPr kumimoji="0" lang="en-US" altLang="en-US" sz="3200" i="0" u="none" strike="noStrike" kern="1200" cap="none" spc="0" normalizeH="0" baseline="0" noProof="0" dirty="0" smtClean="0">
                <a:ln>
                  <a:noFill/>
                </a:ln>
                <a:solidFill>
                  <a:srgbClr val="000000"/>
                </a:solidFill>
                <a:effectLst/>
                <a:uLnTx/>
                <a:uFillTx/>
                <a:latin typeface="Algerian" panose="04020705040A02060702" pitchFamily="82" charset="0"/>
              </a:rPr>
              <a:t>Activity Diagram</a:t>
            </a:r>
            <a:r>
              <a:rPr kumimoji="0" lang="en-US" altLang="en-US" sz="4000" b="1" i="0" u="none" strike="noStrike" kern="1200" cap="none" spc="0" normalizeH="0" baseline="0" noProof="0" dirty="0" smtClean="0">
                <a:ln>
                  <a:noFill/>
                </a:ln>
                <a:solidFill>
                  <a:srgbClr val="000000"/>
                </a:solidFill>
                <a:effectLst/>
                <a:uLnTx/>
                <a:uFillTx/>
                <a:ea typeface="+mj-ea"/>
                <a:cs typeface="+mj-cs"/>
              </a:rPr>
              <a:t/>
            </a:r>
            <a:br>
              <a:rPr kumimoji="0" lang="en-US" altLang="en-US" sz="4000" b="1" i="0" u="none" strike="noStrike" kern="1200" cap="none" spc="0" normalizeH="0" baseline="0" noProof="0" dirty="0" smtClean="0">
                <a:ln>
                  <a:noFill/>
                </a:ln>
                <a:solidFill>
                  <a:srgbClr val="000000"/>
                </a:solidFill>
                <a:effectLst/>
                <a:uLnTx/>
                <a:uFillTx/>
                <a:ea typeface="+mj-ea"/>
                <a:cs typeface="+mj-cs"/>
              </a:rPr>
            </a:br>
            <a:r>
              <a:rPr kumimoji="0" lang="en-US" altLang="en-US" sz="4000" b="1" i="0" u="none" strike="noStrike" kern="1200" cap="none" spc="0" normalizeH="0" baseline="0" noProof="0" dirty="0" smtClean="0">
                <a:ln>
                  <a:noFill/>
                </a:ln>
                <a:solidFill>
                  <a:srgbClr val="000000"/>
                </a:solidFill>
                <a:effectLst/>
                <a:uLnTx/>
                <a:uFillTx/>
                <a:ea typeface="+mj-ea"/>
                <a:cs typeface="+mj-cs"/>
              </a:rPr>
              <a:t/>
            </a:r>
            <a:br>
              <a:rPr kumimoji="0" lang="en-US" altLang="en-US" sz="4000" b="1" i="0" u="none" strike="noStrike" kern="1200" cap="none" spc="0" normalizeH="0" baseline="0" noProof="0" dirty="0" smtClean="0">
                <a:ln>
                  <a:noFill/>
                </a:ln>
                <a:solidFill>
                  <a:srgbClr val="000000"/>
                </a:solidFill>
                <a:effectLst/>
                <a:uLnTx/>
                <a:uFillTx/>
                <a:ea typeface="+mj-ea"/>
                <a:cs typeface="+mj-cs"/>
              </a:rPr>
            </a:br>
            <a:endParaRPr kumimoji="0" lang="en-US" altLang="en-US" sz="4000" b="1" i="0" u="none" strike="noStrike" kern="1200" cap="none" spc="0" normalizeH="0" baseline="0" noProof="0" dirty="0" smtClean="0">
              <a:ln>
                <a:noFill/>
              </a:ln>
              <a:solidFill>
                <a:srgbClr val="000000"/>
              </a:solidFill>
              <a:effectLst/>
              <a:uLnTx/>
              <a:uFillTx/>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66A0-928A-4FDE-A01B-AD859FFD7E7C}"/>
              </a:ext>
            </a:extLst>
          </p:cNvPr>
          <p:cNvSpPr>
            <a:spLocks noGrp="1"/>
          </p:cNvSpPr>
          <p:nvPr>
            <p:ph type="title"/>
          </p:nvPr>
        </p:nvSpPr>
        <p:spPr>
          <a:xfrm>
            <a:off x="414337" y="457200"/>
            <a:ext cx="7886700" cy="1325563"/>
          </a:xfrm>
        </p:spPr>
        <p:txBody>
          <a:bodyPr>
            <a:normAutofit fontScale="90000"/>
          </a:bodyPr>
          <a:lstStyle/>
          <a:p>
            <a:r>
              <a:rPr lang="en-US" sz="4800" dirty="0"/>
              <a:t>Notation-4</a:t>
            </a:r>
            <a:br>
              <a:rPr lang="en-US" sz="4800" dirty="0"/>
            </a:br>
            <a:r>
              <a:rPr lang="en-US" sz="4800" dirty="0"/>
              <a:t/>
            </a:r>
            <a:br>
              <a:rPr lang="en-US" sz="4800" dirty="0"/>
            </a:br>
            <a:endParaRPr lang="en-US" b="1" dirty="0"/>
          </a:p>
        </p:txBody>
      </p:sp>
      <p:pic>
        <p:nvPicPr>
          <p:cNvPr id="4" name="Content Placeholder 3">
            <a:extLst>
              <a:ext uri="{FF2B5EF4-FFF2-40B4-BE49-F238E27FC236}">
                <a16:creationId xmlns:a16="http://schemas.microsoft.com/office/drawing/2014/main" id="{D68F9B3C-4E15-4D75-82B7-616A8398EAD1}"/>
              </a:ext>
            </a:extLst>
          </p:cNvPr>
          <p:cNvPicPr>
            <a:picLocks noGrp="1" noChangeAspect="1"/>
          </p:cNvPicPr>
          <p:nvPr>
            <p:ph idx="1"/>
          </p:nvPr>
        </p:nvPicPr>
        <p:blipFill rotWithShape="1">
          <a:blip r:embed="rId2"/>
          <a:srcRect b="4036"/>
          <a:stretch/>
        </p:blipFill>
        <p:spPr>
          <a:xfrm>
            <a:off x="628649" y="1676400"/>
            <a:ext cx="7672388" cy="2623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D8E58B18-A0D6-45F9-84C3-80D2B595C552}"/>
              </a:ext>
            </a:extLst>
          </p:cNvPr>
          <p:cNvSpPr/>
          <p:nvPr/>
        </p:nvSpPr>
        <p:spPr>
          <a:xfrm>
            <a:off x="3733800" y="5334278"/>
            <a:ext cx="2286000" cy="461665"/>
          </a:xfrm>
          <a:prstGeom prst="rect">
            <a:avLst/>
          </a:prstGeom>
        </p:spPr>
        <p:txBody>
          <a:bodyPr wrap="square">
            <a:spAutoFit/>
          </a:bodyPr>
          <a:lstStyle/>
          <a:p>
            <a:r>
              <a:rPr lang="en-US" sz="2400" b="1" dirty="0"/>
              <a:t>6.Partition</a:t>
            </a:r>
            <a:endParaRPr lang="en-US" sz="2400" dirty="0"/>
          </a:p>
        </p:txBody>
      </p:sp>
    </p:spTree>
    <p:extLst>
      <p:ext uri="{BB962C8B-B14F-4D97-AF65-F5344CB8AC3E}">
        <p14:creationId xmlns:p14="http://schemas.microsoft.com/office/powerpoint/2010/main" val="1796069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034494"/>
            <a:ext cx="6057265" cy="3053715"/>
          </a:xfrm>
          <a:prstGeom prst="rect">
            <a:avLst/>
          </a:prstGeom>
        </p:spPr>
        <p:txBody>
          <a:bodyPr vert="horz" wrap="square" lIns="0" tIns="195580" rIns="0" bIns="0" rtlCol="0">
            <a:spAutoFit/>
          </a:bodyPr>
          <a:lstStyle/>
          <a:p>
            <a:pPr marL="299085" indent="-286385">
              <a:lnSpc>
                <a:spcPct val="100000"/>
              </a:lnSpc>
              <a:spcBef>
                <a:spcPts val="1540"/>
              </a:spcBef>
              <a:buClr>
                <a:srgbClr val="0AD0D9"/>
              </a:buClr>
              <a:buSzPct val="93750"/>
              <a:buFont typeface="Arial"/>
              <a:buChar char=""/>
              <a:tabLst>
                <a:tab pos="299720" algn="l"/>
              </a:tabLst>
            </a:pPr>
            <a:r>
              <a:rPr sz="2400" spc="-114" dirty="0">
                <a:latin typeface="Georgia"/>
                <a:cs typeface="Georgia"/>
              </a:rPr>
              <a:t>To </a:t>
            </a:r>
            <a:r>
              <a:rPr sz="2400" spc="-20" dirty="0">
                <a:latin typeface="Georgia"/>
                <a:cs typeface="Georgia"/>
              </a:rPr>
              <a:t>model </a:t>
            </a:r>
            <a:r>
              <a:rPr sz="2400" spc="-5" dirty="0">
                <a:latin typeface="Georgia"/>
                <a:cs typeface="Georgia"/>
              </a:rPr>
              <a:t>the </a:t>
            </a:r>
            <a:r>
              <a:rPr sz="2400" b="1" i="1" u="heavy" spc="170" dirty="0">
                <a:uFill>
                  <a:solidFill>
                    <a:srgbClr val="000000"/>
                  </a:solidFill>
                </a:uFill>
                <a:latin typeface="Times New Roman"/>
                <a:cs typeface="Times New Roman"/>
              </a:rPr>
              <a:t>dynamic</a:t>
            </a:r>
            <a:r>
              <a:rPr sz="2400" b="1" i="1" spc="170" dirty="0">
                <a:latin typeface="Times New Roman"/>
                <a:cs typeface="Times New Roman"/>
              </a:rPr>
              <a:t> </a:t>
            </a:r>
            <a:r>
              <a:rPr sz="2400" spc="-30" dirty="0">
                <a:latin typeface="Georgia"/>
                <a:cs typeface="Georgia"/>
              </a:rPr>
              <a:t>aspects </a:t>
            </a:r>
            <a:r>
              <a:rPr sz="2400" spc="-20" dirty="0">
                <a:latin typeface="Georgia"/>
                <a:cs typeface="Georgia"/>
              </a:rPr>
              <a:t>of </a:t>
            </a:r>
            <a:r>
              <a:rPr sz="2400" spc="-60" dirty="0">
                <a:latin typeface="Georgia"/>
                <a:cs typeface="Georgia"/>
              </a:rPr>
              <a:t>a</a:t>
            </a:r>
            <a:r>
              <a:rPr sz="2400" spc="-254" dirty="0">
                <a:latin typeface="Georgia"/>
                <a:cs typeface="Georgia"/>
              </a:rPr>
              <a:t> </a:t>
            </a:r>
            <a:r>
              <a:rPr sz="2400" spc="-45" dirty="0">
                <a:latin typeface="Georgia"/>
                <a:cs typeface="Georgia"/>
              </a:rPr>
              <a:t>system</a:t>
            </a:r>
            <a:endParaRPr sz="2400">
              <a:latin typeface="Georgia"/>
              <a:cs typeface="Georgia"/>
            </a:endParaRPr>
          </a:p>
          <a:p>
            <a:pPr marL="299085" indent="-286385">
              <a:lnSpc>
                <a:spcPct val="100000"/>
              </a:lnSpc>
              <a:spcBef>
                <a:spcPts val="1440"/>
              </a:spcBef>
              <a:buClr>
                <a:srgbClr val="0AD0D9"/>
              </a:buClr>
              <a:buSzPct val="93750"/>
              <a:buFont typeface="Arial"/>
              <a:buChar char=""/>
              <a:tabLst>
                <a:tab pos="299720" algn="l"/>
              </a:tabLst>
            </a:pPr>
            <a:r>
              <a:rPr sz="2400" spc="-85" dirty="0">
                <a:latin typeface="Georgia"/>
                <a:cs typeface="Georgia"/>
              </a:rPr>
              <a:t>It </a:t>
            </a:r>
            <a:r>
              <a:rPr sz="2400" spc="-50" dirty="0">
                <a:latin typeface="Georgia"/>
                <a:cs typeface="Georgia"/>
              </a:rPr>
              <a:t>is </a:t>
            </a:r>
            <a:r>
              <a:rPr sz="2400" spc="-30" dirty="0">
                <a:latin typeface="Georgia"/>
                <a:cs typeface="Georgia"/>
              </a:rPr>
              <a:t>essentially </a:t>
            </a:r>
            <a:r>
              <a:rPr sz="2400" spc="-60" dirty="0">
                <a:latin typeface="Georgia"/>
                <a:cs typeface="Georgia"/>
              </a:rPr>
              <a:t>a</a:t>
            </a:r>
            <a:r>
              <a:rPr sz="2400" spc="-110" dirty="0">
                <a:latin typeface="Georgia"/>
                <a:cs typeface="Georgia"/>
              </a:rPr>
              <a:t> </a:t>
            </a:r>
            <a:r>
              <a:rPr sz="2400" b="1" i="1" u="heavy" spc="170" dirty="0">
                <a:uFill>
                  <a:solidFill>
                    <a:srgbClr val="000000"/>
                  </a:solidFill>
                </a:uFill>
                <a:latin typeface="Times New Roman"/>
                <a:cs typeface="Times New Roman"/>
              </a:rPr>
              <a:t>flowchart</a:t>
            </a:r>
            <a:endParaRPr sz="2400">
              <a:latin typeface="Times New Roman"/>
              <a:cs typeface="Times New Roman"/>
            </a:endParaRPr>
          </a:p>
          <a:p>
            <a:pPr marL="698500" lvl="1" indent="-228600">
              <a:lnSpc>
                <a:spcPct val="100000"/>
              </a:lnSpc>
              <a:spcBef>
                <a:spcPts val="1280"/>
              </a:spcBef>
              <a:buClr>
                <a:srgbClr val="0E6EC5"/>
              </a:buClr>
              <a:buSzPct val="85000"/>
              <a:buFont typeface="Arial"/>
              <a:buChar char=""/>
              <a:tabLst>
                <a:tab pos="698500" algn="l"/>
              </a:tabLst>
            </a:pPr>
            <a:r>
              <a:rPr sz="2000" spc="-30" dirty="0">
                <a:latin typeface="Georgia"/>
                <a:cs typeface="Georgia"/>
              </a:rPr>
              <a:t>Showing</a:t>
            </a:r>
            <a:r>
              <a:rPr sz="2000" dirty="0">
                <a:latin typeface="Georgia"/>
                <a:cs typeface="Georgia"/>
              </a:rPr>
              <a:t> </a:t>
            </a:r>
            <a:r>
              <a:rPr sz="2000" b="1" i="1" u="sng" spc="150" dirty="0">
                <a:uFill>
                  <a:solidFill>
                    <a:srgbClr val="000000"/>
                  </a:solidFill>
                </a:uFill>
                <a:latin typeface="Times New Roman"/>
                <a:cs typeface="Times New Roman"/>
              </a:rPr>
              <a:t>flow</a:t>
            </a:r>
            <a:r>
              <a:rPr sz="2000" b="1" i="1" u="sng" spc="-35" dirty="0">
                <a:uFill>
                  <a:solidFill>
                    <a:srgbClr val="000000"/>
                  </a:solidFill>
                </a:uFill>
                <a:latin typeface="Times New Roman"/>
                <a:cs typeface="Times New Roman"/>
              </a:rPr>
              <a:t> </a:t>
            </a:r>
            <a:r>
              <a:rPr sz="2000" b="1" i="1" u="sng" spc="105" dirty="0">
                <a:uFill>
                  <a:solidFill>
                    <a:srgbClr val="000000"/>
                  </a:solidFill>
                </a:uFill>
                <a:latin typeface="Times New Roman"/>
                <a:cs typeface="Times New Roman"/>
              </a:rPr>
              <a:t>of</a:t>
            </a:r>
            <a:r>
              <a:rPr sz="2000" b="1" i="1" u="sng" spc="-45" dirty="0">
                <a:uFill>
                  <a:solidFill>
                    <a:srgbClr val="000000"/>
                  </a:solidFill>
                </a:uFill>
                <a:latin typeface="Times New Roman"/>
                <a:cs typeface="Times New Roman"/>
              </a:rPr>
              <a:t> </a:t>
            </a:r>
            <a:r>
              <a:rPr sz="2000" b="1" i="1" u="sng" spc="135" dirty="0">
                <a:uFill>
                  <a:solidFill>
                    <a:srgbClr val="000000"/>
                  </a:solidFill>
                </a:uFill>
                <a:latin typeface="Times New Roman"/>
                <a:cs typeface="Times New Roman"/>
              </a:rPr>
              <a:t>control</a:t>
            </a:r>
            <a:r>
              <a:rPr sz="2000" b="1" i="1" spc="-45" dirty="0">
                <a:latin typeface="Times New Roman"/>
                <a:cs typeface="Times New Roman"/>
              </a:rPr>
              <a:t> </a:t>
            </a:r>
            <a:r>
              <a:rPr sz="2000" spc="-35" dirty="0">
                <a:latin typeface="Georgia"/>
                <a:cs typeface="Georgia"/>
              </a:rPr>
              <a:t>from</a:t>
            </a:r>
            <a:r>
              <a:rPr sz="2000" spc="-85" dirty="0">
                <a:latin typeface="Georgia"/>
                <a:cs typeface="Georgia"/>
              </a:rPr>
              <a:t> </a:t>
            </a:r>
            <a:r>
              <a:rPr sz="2000" spc="-15" dirty="0">
                <a:latin typeface="Georgia"/>
                <a:cs typeface="Georgia"/>
              </a:rPr>
              <a:t>activity</a:t>
            </a:r>
            <a:r>
              <a:rPr sz="2000" spc="-65" dirty="0">
                <a:latin typeface="Georgia"/>
                <a:cs typeface="Georgia"/>
              </a:rPr>
              <a:t> </a:t>
            </a:r>
            <a:r>
              <a:rPr sz="2000" spc="-5" dirty="0">
                <a:latin typeface="Georgia"/>
                <a:cs typeface="Georgia"/>
              </a:rPr>
              <a:t>to</a:t>
            </a:r>
            <a:r>
              <a:rPr sz="2000" spc="-100" dirty="0">
                <a:latin typeface="Georgia"/>
                <a:cs typeface="Georgia"/>
              </a:rPr>
              <a:t> </a:t>
            </a:r>
            <a:r>
              <a:rPr sz="2000" spc="-30" dirty="0">
                <a:latin typeface="Georgia"/>
                <a:cs typeface="Georgia"/>
              </a:rPr>
              <a:t>activity</a:t>
            </a:r>
            <a:endParaRPr sz="2000">
              <a:latin typeface="Georgia"/>
              <a:cs typeface="Georgia"/>
            </a:endParaRPr>
          </a:p>
          <a:p>
            <a:pPr marL="299085" indent="-286385">
              <a:lnSpc>
                <a:spcPct val="100000"/>
              </a:lnSpc>
              <a:spcBef>
                <a:spcPts val="1365"/>
              </a:spcBef>
              <a:buClr>
                <a:srgbClr val="0AD0D9"/>
              </a:buClr>
              <a:buSzPct val="93750"/>
              <a:buFont typeface="Arial"/>
              <a:buChar char=""/>
              <a:tabLst>
                <a:tab pos="299720" algn="l"/>
              </a:tabLst>
            </a:pPr>
            <a:r>
              <a:rPr sz="2400" spc="-40" dirty="0">
                <a:latin typeface="Georgia"/>
                <a:cs typeface="Georgia"/>
              </a:rPr>
              <a:t>Purpose</a:t>
            </a:r>
            <a:endParaRPr sz="2400">
              <a:latin typeface="Georgia"/>
              <a:cs typeface="Georgia"/>
            </a:endParaRPr>
          </a:p>
          <a:p>
            <a:pPr marL="698500" lvl="1" indent="-228600">
              <a:lnSpc>
                <a:spcPct val="100000"/>
              </a:lnSpc>
              <a:spcBef>
                <a:spcPts val="1275"/>
              </a:spcBef>
              <a:buClr>
                <a:srgbClr val="0E6EC5"/>
              </a:buClr>
              <a:buSzPct val="85000"/>
              <a:buFont typeface="Arial"/>
              <a:buChar char=""/>
              <a:tabLst>
                <a:tab pos="698500" algn="l"/>
              </a:tabLst>
            </a:pPr>
            <a:r>
              <a:rPr sz="2000" spc="-25" dirty="0">
                <a:latin typeface="Georgia"/>
                <a:cs typeface="Georgia"/>
              </a:rPr>
              <a:t>Model </a:t>
            </a:r>
            <a:r>
              <a:rPr sz="2000" spc="-35" dirty="0">
                <a:latin typeface="Georgia"/>
                <a:cs typeface="Georgia"/>
              </a:rPr>
              <a:t>business</a:t>
            </a:r>
            <a:r>
              <a:rPr sz="2000" spc="-50" dirty="0">
                <a:latin typeface="Georgia"/>
                <a:cs typeface="Georgia"/>
              </a:rPr>
              <a:t> </a:t>
            </a:r>
            <a:r>
              <a:rPr sz="2000" spc="-15" dirty="0">
                <a:latin typeface="Georgia"/>
                <a:cs typeface="Georgia"/>
              </a:rPr>
              <a:t>workflows</a:t>
            </a:r>
            <a:endParaRPr sz="2000">
              <a:latin typeface="Georgia"/>
              <a:cs typeface="Georgia"/>
            </a:endParaRPr>
          </a:p>
          <a:p>
            <a:pPr marL="698500" lvl="1" indent="-228600">
              <a:lnSpc>
                <a:spcPct val="100000"/>
              </a:lnSpc>
              <a:spcBef>
                <a:spcPts val="1200"/>
              </a:spcBef>
              <a:buClr>
                <a:srgbClr val="0E6EC5"/>
              </a:buClr>
              <a:buSzPct val="85000"/>
              <a:buFont typeface="Arial"/>
              <a:buChar char=""/>
              <a:tabLst>
                <a:tab pos="698500" algn="l"/>
              </a:tabLst>
            </a:pPr>
            <a:r>
              <a:rPr sz="2000" spc="-25" dirty="0">
                <a:latin typeface="Georgia"/>
                <a:cs typeface="Georgia"/>
              </a:rPr>
              <a:t>Model</a:t>
            </a:r>
            <a:r>
              <a:rPr sz="2000" spc="-45" dirty="0">
                <a:latin typeface="Georgia"/>
                <a:cs typeface="Georgia"/>
              </a:rPr>
              <a:t> </a:t>
            </a:r>
            <a:r>
              <a:rPr sz="2000" spc="-30" dirty="0">
                <a:latin typeface="Georgia"/>
                <a:cs typeface="Georgia"/>
              </a:rPr>
              <a:t>operations</a:t>
            </a:r>
            <a:endParaRPr sz="2000">
              <a:latin typeface="Georgia"/>
              <a:cs typeface="Georgia"/>
            </a:endParaRPr>
          </a:p>
        </p:txBody>
      </p:sp>
      <p:sp>
        <p:nvSpPr>
          <p:cNvPr id="8" name="object 8"/>
          <p:cNvSpPr txBox="1">
            <a:spLocks noGrp="1"/>
          </p:cNvSpPr>
          <p:nvPr>
            <p:ph type="title"/>
          </p:nvPr>
        </p:nvSpPr>
        <p:spPr>
          <a:xfrm>
            <a:off x="444500" y="616661"/>
            <a:ext cx="3525520" cy="514350"/>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70" dirty="0">
                <a:latin typeface="Arial"/>
                <a:cs typeface="Arial"/>
              </a:rPr>
              <a:t>Diagrams</a:t>
            </a:r>
            <a:r>
              <a:rPr sz="3200" b="1" spc="-295" dirty="0">
                <a:latin typeface="Arial"/>
                <a:cs typeface="Arial"/>
              </a:rPr>
              <a:t> </a:t>
            </a:r>
            <a:r>
              <a:rPr sz="3200" b="1" spc="-100" dirty="0">
                <a:latin typeface="Arial"/>
                <a:cs typeface="Arial"/>
              </a:rPr>
              <a:t>(1)</a:t>
            </a:r>
            <a:endParaRPr sz="3200">
              <a:latin typeface="Arial"/>
              <a:cs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234442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Data</a:t>
            </a:r>
            <a:r>
              <a:rPr sz="4000" b="1" spc="-80" dirty="0">
                <a:latin typeface="Times New Roman"/>
                <a:cs typeface="Times New Roman"/>
              </a:rPr>
              <a:t> </a:t>
            </a:r>
            <a:r>
              <a:rPr sz="4000" b="1" spc="-15" dirty="0">
                <a:latin typeface="Times New Roman"/>
                <a:cs typeface="Times New Roman"/>
              </a:rPr>
              <a:t>Store</a:t>
            </a:r>
            <a:endParaRPr sz="4000">
              <a:latin typeface="Times New Roman"/>
              <a:cs typeface="Times New Roman"/>
            </a:endParaRPr>
          </a:p>
        </p:txBody>
      </p:sp>
      <p:sp>
        <p:nvSpPr>
          <p:cNvPr id="8" name="object 8"/>
          <p:cNvSpPr txBox="1"/>
          <p:nvPr/>
        </p:nvSpPr>
        <p:spPr>
          <a:xfrm>
            <a:off x="535940" y="1957781"/>
            <a:ext cx="6965950" cy="757555"/>
          </a:xfrm>
          <a:prstGeom prst="rect">
            <a:avLst/>
          </a:prstGeom>
        </p:spPr>
        <p:txBody>
          <a:bodyPr vert="horz" wrap="square" lIns="0" tIns="12700" rIns="0" bIns="0" rtlCol="0">
            <a:spAutoFit/>
          </a:bodyPr>
          <a:lstStyle/>
          <a:p>
            <a:pPr marL="12700">
              <a:lnSpc>
                <a:spcPct val="100000"/>
              </a:lnSpc>
              <a:spcBef>
                <a:spcPts val="100"/>
              </a:spcBef>
            </a:pPr>
            <a:r>
              <a:rPr sz="2250" spc="-565" dirty="0">
                <a:solidFill>
                  <a:srgbClr val="0AD0D9"/>
                </a:solidFill>
                <a:latin typeface="Arial"/>
                <a:cs typeface="Arial"/>
              </a:rPr>
              <a:t> </a:t>
            </a:r>
            <a:r>
              <a:rPr sz="2400" dirty="0">
                <a:latin typeface="Times New Roman"/>
                <a:cs typeface="Times New Roman"/>
              </a:rPr>
              <a:t>A data store is </a:t>
            </a:r>
            <a:r>
              <a:rPr sz="2400" spc="-5" dirty="0">
                <a:latin typeface="Times New Roman"/>
                <a:cs typeface="Times New Roman"/>
              </a:rPr>
              <a:t>shown </a:t>
            </a:r>
            <a:r>
              <a:rPr sz="2400" dirty="0">
                <a:latin typeface="Times New Roman"/>
                <a:cs typeface="Times New Roman"/>
              </a:rPr>
              <a:t>as an object with the</a:t>
            </a:r>
            <a:r>
              <a:rPr sz="2400" spc="-285" dirty="0">
                <a:latin typeface="Times New Roman"/>
                <a:cs typeface="Times New Roman"/>
              </a:rPr>
              <a:t> </a:t>
            </a:r>
            <a:r>
              <a:rPr sz="2400" spc="-30" dirty="0">
                <a:latin typeface="Times New Roman"/>
                <a:cs typeface="Times New Roman"/>
              </a:rPr>
              <a:t>«datastore»</a:t>
            </a:r>
            <a:endParaRPr sz="2400">
              <a:latin typeface="Times New Roman"/>
              <a:cs typeface="Times New Roman"/>
            </a:endParaRPr>
          </a:p>
          <a:p>
            <a:pPr marL="285115">
              <a:lnSpc>
                <a:spcPct val="100000"/>
              </a:lnSpc>
            </a:pPr>
            <a:r>
              <a:rPr sz="2400" spc="-5" dirty="0">
                <a:latin typeface="Times New Roman"/>
                <a:cs typeface="Times New Roman"/>
              </a:rPr>
              <a:t>keyword</a:t>
            </a:r>
            <a:endParaRPr sz="2400">
              <a:latin typeface="Times New Roman"/>
              <a:cs typeface="Times New Roman"/>
            </a:endParaRPr>
          </a:p>
        </p:txBody>
      </p:sp>
      <p:sp>
        <p:nvSpPr>
          <p:cNvPr id="9" name="object 9"/>
          <p:cNvSpPr/>
          <p:nvPr/>
        </p:nvSpPr>
        <p:spPr>
          <a:xfrm>
            <a:off x="2743200" y="2819400"/>
            <a:ext cx="2876550" cy="22129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5234940"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Object and Object</a:t>
            </a:r>
            <a:r>
              <a:rPr sz="4000" b="1" spc="10" dirty="0">
                <a:latin typeface="Times New Roman"/>
                <a:cs typeface="Times New Roman"/>
              </a:rPr>
              <a:t> </a:t>
            </a:r>
            <a:r>
              <a:rPr sz="4000" b="1" spc="-5" dirty="0">
                <a:latin typeface="Times New Roman"/>
                <a:cs typeface="Times New Roman"/>
              </a:rPr>
              <a:t>Flow</a:t>
            </a:r>
            <a:endParaRPr sz="4000">
              <a:latin typeface="Times New Roman"/>
              <a:cs typeface="Times New Roman"/>
            </a:endParaRPr>
          </a:p>
        </p:txBody>
      </p:sp>
      <p:sp>
        <p:nvSpPr>
          <p:cNvPr id="8" name="object 8"/>
          <p:cNvSpPr txBox="1"/>
          <p:nvPr/>
        </p:nvSpPr>
        <p:spPr>
          <a:xfrm>
            <a:off x="444500" y="1219200"/>
            <a:ext cx="7978775" cy="2376170"/>
          </a:xfrm>
          <a:prstGeom prst="rect">
            <a:avLst/>
          </a:prstGeom>
        </p:spPr>
        <p:txBody>
          <a:bodyPr vert="horz" wrap="square" lIns="0" tIns="12700" rIns="0" bIns="0" rtlCol="0">
            <a:spAutoFit/>
          </a:bodyPr>
          <a:lstStyle/>
          <a:p>
            <a:pPr marL="285115" marR="5080" indent="-272415">
              <a:lnSpc>
                <a:spcPct val="100000"/>
              </a:lnSpc>
              <a:spcBef>
                <a:spcPts val="100"/>
              </a:spcBef>
              <a:buClr>
                <a:srgbClr val="0AD0D9"/>
              </a:buClr>
              <a:buSzPct val="93750"/>
              <a:buFont typeface="Arial"/>
              <a:buChar char=""/>
              <a:tabLst>
                <a:tab pos="285750" algn="l"/>
              </a:tabLst>
            </a:pPr>
            <a:r>
              <a:rPr sz="2400" spc="-30" dirty="0">
                <a:latin typeface="Georgia"/>
                <a:cs typeface="Georgia"/>
              </a:rPr>
              <a:t>There </a:t>
            </a:r>
            <a:r>
              <a:rPr sz="2400" spc="-50" dirty="0">
                <a:latin typeface="Georgia"/>
                <a:cs typeface="Georgia"/>
              </a:rPr>
              <a:t>is </a:t>
            </a:r>
            <a:r>
              <a:rPr sz="2400" spc="-15" dirty="0">
                <a:latin typeface="Georgia"/>
                <a:cs typeface="Georgia"/>
              </a:rPr>
              <a:t>no </a:t>
            </a:r>
            <a:r>
              <a:rPr sz="2400" spc="-35" dirty="0">
                <a:latin typeface="Georgia"/>
                <a:cs typeface="Georgia"/>
              </a:rPr>
              <a:t>data </a:t>
            </a:r>
            <a:r>
              <a:rPr sz="2400" spc="15" dirty="0">
                <a:latin typeface="Georgia"/>
                <a:cs typeface="Georgia"/>
              </a:rPr>
              <a:t>flow </a:t>
            </a:r>
            <a:r>
              <a:rPr sz="2400" spc="-25" dirty="0">
                <a:latin typeface="Georgia"/>
                <a:cs typeface="Georgia"/>
              </a:rPr>
              <a:t>in </a:t>
            </a:r>
            <a:r>
              <a:rPr sz="2400" spc="-20" dirty="0">
                <a:latin typeface="Georgia"/>
                <a:cs typeface="Georgia"/>
              </a:rPr>
              <a:t>activity </a:t>
            </a:r>
            <a:r>
              <a:rPr sz="2400" spc="-45" dirty="0">
                <a:latin typeface="Georgia"/>
                <a:cs typeface="Georgia"/>
              </a:rPr>
              <a:t>diagram. </a:t>
            </a:r>
            <a:r>
              <a:rPr sz="2400" spc="10" dirty="0">
                <a:latin typeface="Georgia"/>
                <a:cs typeface="Georgia"/>
              </a:rPr>
              <a:t>Object </a:t>
            </a:r>
            <a:r>
              <a:rPr sz="2400" spc="15" dirty="0">
                <a:latin typeface="Georgia"/>
                <a:cs typeface="Georgia"/>
              </a:rPr>
              <a:t>flow </a:t>
            </a:r>
            <a:r>
              <a:rPr sz="2400" spc="-120" dirty="0">
                <a:latin typeface="Georgia"/>
                <a:cs typeface="Georgia"/>
              </a:rPr>
              <a:t>plays  </a:t>
            </a:r>
            <a:r>
              <a:rPr sz="2400" spc="-30" dirty="0">
                <a:latin typeface="Georgia"/>
                <a:cs typeface="Georgia"/>
              </a:rPr>
              <a:t>role </a:t>
            </a:r>
            <a:r>
              <a:rPr sz="2400" spc="-20" dirty="0">
                <a:latin typeface="Georgia"/>
                <a:cs typeface="Georgia"/>
              </a:rPr>
              <a:t>of </a:t>
            </a:r>
            <a:r>
              <a:rPr sz="2400" spc="-35" dirty="0">
                <a:latin typeface="Georgia"/>
                <a:cs typeface="Georgia"/>
              </a:rPr>
              <a:t>data </a:t>
            </a:r>
            <a:r>
              <a:rPr sz="2400" spc="15" dirty="0">
                <a:latin typeface="Georgia"/>
                <a:cs typeface="Georgia"/>
              </a:rPr>
              <a:t>flow </a:t>
            </a:r>
            <a:r>
              <a:rPr sz="2400" spc="-65" dirty="0">
                <a:latin typeface="Georgia"/>
                <a:cs typeface="Georgia"/>
              </a:rPr>
              <a:t>as</a:t>
            </a:r>
            <a:r>
              <a:rPr sz="2400" spc="-235" dirty="0">
                <a:latin typeface="Georgia"/>
                <a:cs typeface="Georgia"/>
              </a:rPr>
              <a:t> </a:t>
            </a:r>
            <a:r>
              <a:rPr sz="2400" spc="-30" dirty="0">
                <a:latin typeface="Georgia"/>
                <a:cs typeface="Georgia"/>
              </a:rPr>
              <a:t>well.</a:t>
            </a:r>
            <a:endParaRPr sz="2400" dirty="0">
              <a:latin typeface="Georgia"/>
              <a:cs typeface="Georgia"/>
            </a:endParaRPr>
          </a:p>
          <a:p>
            <a:pPr marL="285115" indent="-272415">
              <a:lnSpc>
                <a:spcPct val="100000"/>
              </a:lnSpc>
              <a:spcBef>
                <a:spcPts val="650"/>
              </a:spcBef>
              <a:buClr>
                <a:srgbClr val="0AD0D9"/>
              </a:buClr>
              <a:buSzPct val="93750"/>
              <a:buFont typeface="Arial"/>
              <a:buChar char=""/>
              <a:tabLst>
                <a:tab pos="285750" algn="l"/>
              </a:tabLst>
            </a:pPr>
            <a:r>
              <a:rPr sz="2400" dirty="0">
                <a:latin typeface="Times New Roman"/>
                <a:cs typeface="Times New Roman"/>
              </a:rPr>
              <a:t>An object </a:t>
            </a:r>
            <a:r>
              <a:rPr sz="2400" spc="-5" dirty="0">
                <a:latin typeface="Times New Roman"/>
                <a:cs typeface="Times New Roman"/>
              </a:rPr>
              <a:t>flow </a:t>
            </a:r>
            <a:r>
              <a:rPr sz="2400" dirty="0">
                <a:latin typeface="Times New Roman"/>
                <a:cs typeface="Times New Roman"/>
              </a:rPr>
              <a:t>is a </a:t>
            </a:r>
            <a:r>
              <a:rPr sz="2400" spc="-5" dirty="0">
                <a:latin typeface="Times New Roman"/>
                <a:cs typeface="Times New Roman"/>
              </a:rPr>
              <a:t>path </a:t>
            </a:r>
            <a:r>
              <a:rPr sz="2400" dirty="0">
                <a:latin typeface="Times New Roman"/>
                <a:cs typeface="Times New Roman"/>
              </a:rPr>
              <a:t>along </a:t>
            </a:r>
            <a:r>
              <a:rPr sz="2400" spc="-5" dirty="0">
                <a:latin typeface="Times New Roman"/>
                <a:cs typeface="Times New Roman"/>
              </a:rPr>
              <a:t>which </a:t>
            </a:r>
            <a:r>
              <a:rPr sz="2400" dirty="0">
                <a:latin typeface="Times New Roman"/>
                <a:cs typeface="Times New Roman"/>
              </a:rPr>
              <a:t>objects can pass.</a:t>
            </a:r>
            <a:r>
              <a:rPr sz="2400" spc="-235" dirty="0">
                <a:latin typeface="Times New Roman"/>
                <a:cs typeface="Times New Roman"/>
              </a:rPr>
              <a:t> </a:t>
            </a:r>
            <a:r>
              <a:rPr sz="2400" dirty="0">
                <a:latin typeface="Times New Roman"/>
                <a:cs typeface="Times New Roman"/>
              </a:rPr>
              <a:t>An</a:t>
            </a:r>
          </a:p>
          <a:p>
            <a:pPr marL="285115">
              <a:lnSpc>
                <a:spcPct val="100000"/>
              </a:lnSpc>
            </a:pPr>
            <a:r>
              <a:rPr sz="2400" dirty="0">
                <a:latin typeface="Times New Roman"/>
                <a:cs typeface="Times New Roman"/>
              </a:rPr>
              <a:t>object </a:t>
            </a:r>
            <a:r>
              <a:rPr sz="2400" spc="-5" dirty="0">
                <a:latin typeface="Times New Roman"/>
                <a:cs typeface="Times New Roman"/>
              </a:rPr>
              <a:t>is </a:t>
            </a:r>
            <a:r>
              <a:rPr sz="2400" dirty="0">
                <a:latin typeface="Times New Roman"/>
                <a:cs typeface="Times New Roman"/>
              </a:rPr>
              <a:t>shown as a</a:t>
            </a:r>
            <a:r>
              <a:rPr sz="2400" spc="-50" dirty="0">
                <a:latin typeface="Times New Roman"/>
                <a:cs typeface="Times New Roman"/>
              </a:rPr>
              <a:t> </a:t>
            </a:r>
            <a:r>
              <a:rPr sz="2400" dirty="0">
                <a:latin typeface="Times New Roman"/>
                <a:cs typeface="Times New Roman"/>
              </a:rPr>
              <a:t>rectangle</a:t>
            </a:r>
          </a:p>
          <a:p>
            <a:pPr marL="285115" marR="545465" indent="-272415">
              <a:lnSpc>
                <a:spcPct val="100000"/>
              </a:lnSpc>
              <a:spcBef>
                <a:spcPts val="575"/>
              </a:spcBef>
              <a:buClr>
                <a:srgbClr val="0AD0D9"/>
              </a:buClr>
              <a:buSzPct val="93750"/>
              <a:buFont typeface="Arial"/>
              <a:buChar char=""/>
              <a:tabLst>
                <a:tab pos="285750" algn="l"/>
              </a:tabLst>
            </a:pPr>
            <a:r>
              <a:rPr sz="2400" spc="-5" dirty="0">
                <a:latin typeface="Times New Roman"/>
                <a:cs typeface="Times New Roman"/>
              </a:rPr>
              <a:t>An </a:t>
            </a:r>
            <a:r>
              <a:rPr sz="2400" dirty="0">
                <a:latin typeface="Times New Roman"/>
                <a:cs typeface="Times New Roman"/>
              </a:rPr>
              <a:t>object flow </a:t>
            </a:r>
            <a:r>
              <a:rPr sz="2400" spc="-5" dirty="0">
                <a:latin typeface="Times New Roman"/>
                <a:cs typeface="Times New Roman"/>
              </a:rPr>
              <a:t>is shown as </a:t>
            </a:r>
            <a:r>
              <a:rPr sz="2400" dirty="0">
                <a:latin typeface="Times New Roman"/>
                <a:cs typeface="Times New Roman"/>
              </a:rPr>
              <a:t>a connector with an  </a:t>
            </a:r>
            <a:r>
              <a:rPr sz="2400" spc="-25" dirty="0">
                <a:latin typeface="Times New Roman"/>
                <a:cs typeface="Times New Roman"/>
              </a:rPr>
              <a:t>arrowhead </a:t>
            </a:r>
            <a:r>
              <a:rPr sz="2400" dirty="0">
                <a:latin typeface="Times New Roman"/>
                <a:cs typeface="Times New Roman"/>
              </a:rPr>
              <a:t>denoting the direction the object </a:t>
            </a:r>
            <a:r>
              <a:rPr sz="2400" spc="-5" dirty="0">
                <a:latin typeface="Times New Roman"/>
                <a:cs typeface="Times New Roman"/>
              </a:rPr>
              <a:t>is </a:t>
            </a:r>
            <a:r>
              <a:rPr sz="2400" dirty="0">
                <a:latin typeface="Times New Roman"/>
                <a:cs typeface="Times New Roman"/>
              </a:rPr>
              <a:t>being  </a:t>
            </a:r>
            <a:r>
              <a:rPr sz="2400" spc="-5" dirty="0">
                <a:latin typeface="Times New Roman"/>
                <a:cs typeface="Times New Roman"/>
              </a:rPr>
              <a:t>passed.</a:t>
            </a:r>
            <a:endParaRPr sz="2400" dirty="0">
              <a:latin typeface="Times New Roman"/>
              <a:cs typeface="Times New Roman"/>
            </a:endParaRPr>
          </a:p>
        </p:txBody>
      </p:sp>
      <p:sp>
        <p:nvSpPr>
          <p:cNvPr id="10" name="object 10"/>
          <p:cNvSpPr/>
          <p:nvPr/>
        </p:nvSpPr>
        <p:spPr>
          <a:xfrm>
            <a:off x="1905000" y="4495800"/>
            <a:ext cx="5334000" cy="1568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16661"/>
            <a:ext cx="5001895" cy="514350"/>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29" dirty="0">
                <a:latin typeface="Arial"/>
                <a:cs typeface="Arial"/>
              </a:rPr>
              <a:t>Diagram: </a:t>
            </a:r>
            <a:r>
              <a:rPr sz="3200" b="1" spc="-270" dirty="0">
                <a:latin typeface="Arial"/>
                <a:cs typeface="Arial"/>
              </a:rPr>
              <a:t>Example</a:t>
            </a:r>
            <a:r>
              <a:rPr sz="3200" b="1" spc="-220" dirty="0">
                <a:latin typeface="Arial"/>
                <a:cs typeface="Arial"/>
              </a:rPr>
              <a:t> </a:t>
            </a:r>
            <a:r>
              <a:rPr sz="3200" b="1" spc="-100" dirty="0">
                <a:latin typeface="Arial"/>
                <a:cs typeface="Arial"/>
              </a:rPr>
              <a:t>(1)</a:t>
            </a:r>
            <a:endParaRPr sz="3200">
              <a:latin typeface="Arial"/>
              <a:cs typeface="Arial"/>
            </a:endParaRPr>
          </a:p>
        </p:txBody>
      </p:sp>
      <p:pic>
        <p:nvPicPr>
          <p:cNvPr id="2" name="Picture 1"/>
          <p:cNvPicPr>
            <a:picLocks noChangeAspect="1"/>
          </p:cNvPicPr>
          <p:nvPr/>
        </p:nvPicPr>
        <p:blipFill>
          <a:blip r:embed="rId2"/>
          <a:stretch>
            <a:fillRect/>
          </a:stretch>
        </p:blipFill>
        <p:spPr>
          <a:xfrm>
            <a:off x="582626" y="1814512"/>
            <a:ext cx="6904024" cy="38242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Rake Symbol:</a:t>
            </a:r>
            <a:endParaRPr lang="en-US" b="1" dirty="0">
              <a:latin typeface="+mn-lt"/>
            </a:endParaRPr>
          </a:p>
        </p:txBody>
      </p:sp>
      <p:pic>
        <p:nvPicPr>
          <p:cNvPr id="3" name="Picture 2"/>
          <p:cNvPicPr>
            <a:picLocks noChangeAspect="1"/>
          </p:cNvPicPr>
          <p:nvPr/>
        </p:nvPicPr>
        <p:blipFill rotWithShape="1">
          <a:blip r:embed="rId2"/>
          <a:srcRect l="22077"/>
          <a:stretch/>
        </p:blipFill>
        <p:spPr>
          <a:xfrm>
            <a:off x="1981200" y="2274368"/>
            <a:ext cx="4717256" cy="2440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0278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097965"/>
            <a:ext cx="6391275" cy="2885440"/>
          </a:xfrm>
          <a:prstGeom prst="rect">
            <a:avLst/>
          </a:prstGeom>
        </p:spPr>
        <p:txBody>
          <a:bodyPr vert="horz" wrap="square" lIns="0" tIns="12700" rIns="0" bIns="0" rtlCol="0">
            <a:spAutoFit/>
          </a:bodyPr>
          <a:lstStyle/>
          <a:p>
            <a:pPr marL="299085" marR="5080" indent="-286385">
              <a:lnSpc>
                <a:spcPct val="130000"/>
              </a:lnSpc>
              <a:spcBef>
                <a:spcPts val="100"/>
              </a:spcBef>
              <a:buClr>
                <a:srgbClr val="0AD0D9"/>
              </a:buClr>
              <a:buSzPct val="94642"/>
              <a:buFont typeface="Arial"/>
              <a:buChar char=""/>
              <a:tabLst>
                <a:tab pos="299720" algn="l"/>
              </a:tabLst>
            </a:pPr>
            <a:r>
              <a:rPr sz="2800" spc="5" dirty="0">
                <a:latin typeface="Georgia"/>
                <a:cs typeface="Georgia"/>
              </a:rPr>
              <a:t>A </a:t>
            </a:r>
            <a:r>
              <a:rPr sz="2800" spc="-40" dirty="0">
                <a:latin typeface="Georgia"/>
                <a:cs typeface="Georgia"/>
              </a:rPr>
              <a:t>branch </a:t>
            </a:r>
            <a:r>
              <a:rPr sz="2800" spc="-30" dirty="0">
                <a:latin typeface="Georgia"/>
                <a:cs typeface="Georgia"/>
              </a:rPr>
              <a:t>specifies </a:t>
            </a:r>
            <a:r>
              <a:rPr sz="2800" spc="-40" dirty="0">
                <a:latin typeface="Georgia"/>
                <a:cs typeface="Georgia"/>
              </a:rPr>
              <a:t>alternate </a:t>
            </a:r>
            <a:r>
              <a:rPr sz="2800" spc="-35" dirty="0">
                <a:latin typeface="Georgia"/>
                <a:cs typeface="Georgia"/>
              </a:rPr>
              <a:t>paths </a:t>
            </a:r>
            <a:r>
              <a:rPr sz="2800" spc="-110" dirty="0">
                <a:latin typeface="Georgia"/>
                <a:cs typeface="Georgia"/>
              </a:rPr>
              <a:t>taken  </a:t>
            </a:r>
            <a:r>
              <a:rPr sz="2800" spc="-45" dirty="0">
                <a:latin typeface="Georgia"/>
                <a:cs typeface="Georgia"/>
              </a:rPr>
              <a:t>based </a:t>
            </a:r>
            <a:r>
              <a:rPr sz="2800" spc="-15" dirty="0">
                <a:latin typeface="Georgia"/>
                <a:cs typeface="Georgia"/>
              </a:rPr>
              <a:t>on </a:t>
            </a:r>
            <a:r>
              <a:rPr sz="2800" spc="-35" dirty="0">
                <a:latin typeface="Georgia"/>
                <a:cs typeface="Georgia"/>
              </a:rPr>
              <a:t>some </a:t>
            </a:r>
            <a:r>
              <a:rPr sz="2800" spc="-45" dirty="0">
                <a:latin typeface="Georgia"/>
                <a:cs typeface="Georgia"/>
              </a:rPr>
              <a:t>Boolean</a:t>
            </a:r>
            <a:r>
              <a:rPr sz="2800" spc="-140" dirty="0">
                <a:latin typeface="Georgia"/>
                <a:cs typeface="Georgia"/>
              </a:rPr>
              <a:t> </a:t>
            </a:r>
            <a:r>
              <a:rPr sz="2800" spc="-50" dirty="0">
                <a:latin typeface="Georgia"/>
                <a:cs typeface="Georgia"/>
              </a:rPr>
              <a:t>expression</a:t>
            </a:r>
            <a:endParaRPr sz="2800">
              <a:latin typeface="Georgia"/>
              <a:cs typeface="Georgia"/>
            </a:endParaRPr>
          </a:p>
          <a:p>
            <a:pPr marL="299085" marR="551815" indent="-286385">
              <a:lnSpc>
                <a:spcPct val="130000"/>
              </a:lnSpc>
              <a:spcBef>
                <a:spcPts val="675"/>
              </a:spcBef>
              <a:buClr>
                <a:srgbClr val="0AD0D9"/>
              </a:buClr>
              <a:buSzPct val="94642"/>
              <a:buFont typeface="Arial"/>
              <a:buChar char=""/>
              <a:tabLst>
                <a:tab pos="299720" algn="l"/>
              </a:tabLst>
            </a:pPr>
            <a:r>
              <a:rPr sz="2800" spc="5" dirty="0">
                <a:latin typeface="Georgia"/>
                <a:cs typeface="Georgia"/>
              </a:rPr>
              <a:t>A </a:t>
            </a:r>
            <a:r>
              <a:rPr sz="2800" spc="-40" dirty="0">
                <a:latin typeface="Georgia"/>
                <a:cs typeface="Georgia"/>
              </a:rPr>
              <a:t>branch </a:t>
            </a:r>
            <a:r>
              <a:rPr sz="2800" spc="-70" dirty="0">
                <a:latin typeface="Georgia"/>
                <a:cs typeface="Georgia"/>
              </a:rPr>
              <a:t>may have </a:t>
            </a:r>
            <a:r>
              <a:rPr sz="2800" spc="-15" dirty="0">
                <a:latin typeface="Georgia"/>
                <a:cs typeface="Georgia"/>
              </a:rPr>
              <a:t>one </a:t>
            </a:r>
            <a:r>
              <a:rPr sz="2800" spc="-30" dirty="0">
                <a:latin typeface="Georgia"/>
                <a:cs typeface="Georgia"/>
              </a:rPr>
              <a:t>incoming  </a:t>
            </a:r>
            <a:r>
              <a:rPr sz="2800" spc="-35" dirty="0">
                <a:latin typeface="Georgia"/>
                <a:cs typeface="Georgia"/>
              </a:rPr>
              <a:t>transition </a:t>
            </a:r>
            <a:r>
              <a:rPr sz="2800" spc="-40" dirty="0">
                <a:latin typeface="Georgia"/>
                <a:cs typeface="Georgia"/>
              </a:rPr>
              <a:t>and </a:t>
            </a:r>
            <a:r>
              <a:rPr sz="2800" spc="-25" dirty="0">
                <a:latin typeface="Georgia"/>
                <a:cs typeface="Georgia"/>
              </a:rPr>
              <a:t>two </a:t>
            </a:r>
            <a:r>
              <a:rPr sz="2800" spc="-40" dirty="0">
                <a:latin typeface="Georgia"/>
                <a:cs typeface="Georgia"/>
              </a:rPr>
              <a:t>or </a:t>
            </a:r>
            <a:r>
              <a:rPr sz="2800" spc="-45" dirty="0">
                <a:latin typeface="Georgia"/>
                <a:cs typeface="Georgia"/>
              </a:rPr>
              <a:t>more</a:t>
            </a:r>
            <a:r>
              <a:rPr sz="2800" spc="-285" dirty="0">
                <a:latin typeface="Georgia"/>
                <a:cs typeface="Georgia"/>
              </a:rPr>
              <a:t> </a:t>
            </a:r>
            <a:r>
              <a:rPr sz="2800" spc="-20" dirty="0">
                <a:latin typeface="Georgia"/>
                <a:cs typeface="Georgia"/>
              </a:rPr>
              <a:t>outgoing  </a:t>
            </a:r>
            <a:r>
              <a:rPr sz="2800" spc="-30" dirty="0">
                <a:latin typeface="Georgia"/>
                <a:cs typeface="Georgia"/>
              </a:rPr>
              <a:t>ones</a:t>
            </a:r>
            <a:endParaRPr sz="2800">
              <a:latin typeface="Georgia"/>
              <a:cs typeface="Georgia"/>
            </a:endParaRPr>
          </a:p>
        </p:txBody>
      </p:sp>
      <p:sp>
        <p:nvSpPr>
          <p:cNvPr id="8" name="object 8"/>
          <p:cNvSpPr txBox="1">
            <a:spLocks noGrp="1"/>
          </p:cNvSpPr>
          <p:nvPr>
            <p:ph type="title"/>
          </p:nvPr>
        </p:nvSpPr>
        <p:spPr>
          <a:xfrm>
            <a:off x="444500" y="616661"/>
            <a:ext cx="2259330" cy="514350"/>
          </a:xfrm>
          <a:prstGeom prst="rect">
            <a:avLst/>
          </a:prstGeom>
        </p:spPr>
        <p:txBody>
          <a:bodyPr vert="horz" wrap="square" lIns="0" tIns="13335" rIns="0" bIns="0" rtlCol="0">
            <a:spAutoFit/>
          </a:bodyPr>
          <a:lstStyle/>
          <a:p>
            <a:pPr marL="12700">
              <a:lnSpc>
                <a:spcPct val="100000"/>
              </a:lnSpc>
              <a:spcBef>
                <a:spcPts val="105"/>
              </a:spcBef>
            </a:pPr>
            <a:r>
              <a:rPr lang="en-US" sz="3200" b="1" spc="-290" dirty="0" smtClean="0">
                <a:latin typeface="Arial"/>
                <a:cs typeface="Arial"/>
              </a:rPr>
              <a:t>Decision</a:t>
            </a:r>
            <a:r>
              <a:rPr sz="3200" b="1" spc="-235" dirty="0" smtClean="0">
                <a:latin typeface="Arial"/>
                <a:cs typeface="Arial"/>
              </a:rPr>
              <a:t> </a:t>
            </a:r>
            <a:r>
              <a:rPr sz="3200" b="1" spc="-100" dirty="0">
                <a:latin typeface="Arial"/>
                <a:cs typeface="Arial"/>
              </a:rPr>
              <a:t>(1)</a:t>
            </a:r>
            <a:endParaRPr sz="3200" dirty="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16661"/>
            <a:ext cx="2259330" cy="514350"/>
          </a:xfrm>
          <a:prstGeom prst="rect">
            <a:avLst/>
          </a:prstGeom>
        </p:spPr>
        <p:txBody>
          <a:bodyPr vert="horz" wrap="square" lIns="0" tIns="13335" rIns="0" bIns="0" rtlCol="0">
            <a:spAutoFit/>
          </a:bodyPr>
          <a:lstStyle/>
          <a:p>
            <a:pPr marL="12700">
              <a:lnSpc>
                <a:spcPct val="100000"/>
              </a:lnSpc>
              <a:spcBef>
                <a:spcPts val="105"/>
              </a:spcBef>
            </a:pPr>
            <a:r>
              <a:rPr lang="en-US" sz="3200" b="1" spc="-290" dirty="0" smtClean="0">
                <a:latin typeface="Arial"/>
                <a:cs typeface="Arial"/>
              </a:rPr>
              <a:t>Decision</a:t>
            </a:r>
            <a:r>
              <a:rPr sz="3200" b="1" spc="-235" dirty="0" smtClean="0">
                <a:latin typeface="Arial"/>
                <a:cs typeface="Arial"/>
              </a:rPr>
              <a:t> </a:t>
            </a:r>
            <a:r>
              <a:rPr sz="3200" b="1" spc="-100" dirty="0">
                <a:latin typeface="Arial"/>
                <a:cs typeface="Arial"/>
              </a:rPr>
              <a:t>(2)</a:t>
            </a:r>
            <a:endParaRPr sz="3200" dirty="0">
              <a:latin typeface="Arial"/>
              <a:cs typeface="Arial"/>
            </a:endParaRPr>
          </a:p>
        </p:txBody>
      </p:sp>
      <p:pic>
        <p:nvPicPr>
          <p:cNvPr id="2" name="Picture 1"/>
          <p:cNvPicPr>
            <a:picLocks noChangeAspect="1"/>
          </p:cNvPicPr>
          <p:nvPr/>
        </p:nvPicPr>
        <p:blipFill>
          <a:blip r:embed="rId2"/>
          <a:stretch>
            <a:fillRect/>
          </a:stretch>
        </p:blipFill>
        <p:spPr>
          <a:xfrm>
            <a:off x="1905000" y="2133600"/>
            <a:ext cx="5345114" cy="2933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57200" y="426851"/>
            <a:ext cx="4989195" cy="505908"/>
          </a:xfrm>
          <a:prstGeom prst="rect">
            <a:avLst/>
          </a:prstGeom>
        </p:spPr>
        <p:txBody>
          <a:bodyPr vert="horz" wrap="square" lIns="0" tIns="13335" rIns="0" bIns="0" rtlCol="0">
            <a:spAutoFit/>
          </a:bodyPr>
          <a:lstStyle/>
          <a:p>
            <a:pPr marL="12700">
              <a:lnSpc>
                <a:spcPct val="100000"/>
              </a:lnSpc>
              <a:spcBef>
                <a:spcPts val="105"/>
              </a:spcBef>
            </a:pPr>
            <a:r>
              <a:rPr sz="3200" b="1" spc="-185" dirty="0">
                <a:latin typeface="Arial"/>
                <a:cs typeface="Arial"/>
              </a:rPr>
              <a:t>Activity </a:t>
            </a:r>
            <a:r>
              <a:rPr sz="3200" b="1" spc="-229" dirty="0">
                <a:latin typeface="Arial"/>
                <a:cs typeface="Arial"/>
              </a:rPr>
              <a:t>Diagram: </a:t>
            </a:r>
            <a:r>
              <a:rPr sz="3200" b="1" spc="-270" dirty="0">
                <a:latin typeface="Arial"/>
                <a:cs typeface="Arial"/>
              </a:rPr>
              <a:t>Example</a:t>
            </a:r>
            <a:r>
              <a:rPr sz="3200" b="1" spc="-220" dirty="0">
                <a:latin typeface="Arial"/>
                <a:cs typeface="Arial"/>
              </a:rPr>
              <a:t> </a:t>
            </a:r>
            <a:r>
              <a:rPr sz="3200" b="1" spc="-100" dirty="0">
                <a:latin typeface="Arial"/>
                <a:cs typeface="Arial"/>
              </a:rPr>
              <a:t>(2)</a:t>
            </a:r>
            <a:endParaRPr sz="3200" dirty="0">
              <a:latin typeface="Arial"/>
              <a:cs typeface="Arial"/>
            </a:endParaRPr>
          </a:p>
        </p:txBody>
      </p:sp>
      <p:sp>
        <p:nvSpPr>
          <p:cNvPr id="8" name="object 8"/>
          <p:cNvSpPr/>
          <p:nvPr/>
        </p:nvSpPr>
        <p:spPr>
          <a:xfrm>
            <a:off x="914400" y="1143000"/>
            <a:ext cx="7467600" cy="556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Signals:</a:t>
            </a:r>
            <a:endParaRPr lang="en-US" b="1" dirty="0">
              <a:latin typeface="+mn-lt"/>
            </a:endParaRPr>
          </a:p>
        </p:txBody>
      </p:sp>
      <p:pic>
        <p:nvPicPr>
          <p:cNvPr id="4" name="Content Placeholder 3"/>
          <p:cNvPicPr>
            <a:picLocks noGrp="1" noChangeAspect="1"/>
          </p:cNvPicPr>
          <p:nvPr>
            <p:ph idx="1"/>
          </p:nvPr>
        </p:nvPicPr>
        <p:blipFill>
          <a:blip r:embed="rId2"/>
          <a:stretch>
            <a:fillRect/>
          </a:stretch>
        </p:blipFill>
        <p:spPr>
          <a:xfrm>
            <a:off x="1203159" y="1905001"/>
            <a:ext cx="6193003" cy="3853656"/>
          </a:xfrm>
          <a:prstGeom prst="rect">
            <a:avLst/>
          </a:prstGeom>
        </p:spPr>
      </p:pic>
    </p:spTree>
    <p:extLst>
      <p:ext uri="{BB962C8B-B14F-4D97-AF65-F5344CB8AC3E}">
        <p14:creationId xmlns:p14="http://schemas.microsoft.com/office/powerpoint/2010/main" val="310059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649033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What </a:t>
            </a:r>
            <a:r>
              <a:rPr sz="4000" b="1" dirty="0">
                <a:latin typeface="Times New Roman"/>
                <a:cs typeface="Times New Roman"/>
              </a:rPr>
              <a:t>is </a:t>
            </a:r>
            <a:r>
              <a:rPr sz="4000" b="1" spc="-5" dirty="0">
                <a:latin typeface="Times New Roman"/>
                <a:cs typeface="Times New Roman"/>
              </a:rPr>
              <a:t>an Activity</a:t>
            </a:r>
            <a:r>
              <a:rPr sz="4000" b="1" spc="-204" dirty="0">
                <a:latin typeface="Times New Roman"/>
                <a:cs typeface="Times New Roman"/>
              </a:rPr>
              <a:t> </a:t>
            </a:r>
            <a:r>
              <a:rPr sz="4000" b="1" spc="-5" dirty="0">
                <a:latin typeface="Times New Roman"/>
                <a:cs typeface="Times New Roman"/>
              </a:rPr>
              <a:t>Diagram?</a:t>
            </a:r>
            <a:endParaRPr sz="4000">
              <a:latin typeface="Times New Roman"/>
              <a:cs typeface="Times New Roman"/>
            </a:endParaRPr>
          </a:p>
        </p:txBody>
      </p:sp>
      <p:sp>
        <p:nvSpPr>
          <p:cNvPr id="8" name="object 8"/>
          <p:cNvSpPr txBox="1"/>
          <p:nvPr/>
        </p:nvSpPr>
        <p:spPr>
          <a:xfrm>
            <a:off x="535940" y="1424685"/>
            <a:ext cx="8065134" cy="4913653"/>
          </a:xfrm>
          <a:prstGeom prst="rect">
            <a:avLst/>
          </a:prstGeom>
        </p:spPr>
        <p:txBody>
          <a:bodyPr vert="horz" wrap="square" lIns="0" tIns="12700" rIns="0" bIns="0" rtlCol="0">
            <a:spAutoFit/>
          </a:bodyPr>
          <a:lstStyle/>
          <a:p>
            <a:pPr marL="299085" indent="-286385">
              <a:lnSpc>
                <a:spcPts val="2735"/>
              </a:lnSpc>
              <a:spcBef>
                <a:spcPts val="100"/>
              </a:spcBef>
              <a:buClr>
                <a:srgbClr val="0AD0D9"/>
              </a:buClr>
              <a:buSzPct val="93750"/>
              <a:buFont typeface="Arial"/>
              <a:buChar char=""/>
              <a:tabLst>
                <a:tab pos="299720" algn="l"/>
              </a:tabLst>
            </a:pPr>
            <a:r>
              <a:rPr sz="2400" spc="-50" dirty="0">
                <a:latin typeface="Georgia"/>
                <a:cs typeface="Georgia"/>
              </a:rPr>
              <a:t>Represent </a:t>
            </a:r>
            <a:r>
              <a:rPr sz="2400" spc="-5" dirty="0">
                <a:latin typeface="Georgia"/>
                <a:cs typeface="Georgia"/>
              </a:rPr>
              <a:t>the </a:t>
            </a:r>
            <a:r>
              <a:rPr sz="2400" u="heavy" spc="-35" dirty="0">
                <a:uFill>
                  <a:solidFill>
                    <a:srgbClr val="000000"/>
                  </a:solidFill>
                </a:uFill>
                <a:latin typeface="Georgia"/>
                <a:cs typeface="Georgia"/>
              </a:rPr>
              <a:t>dynamic (behavioral) </a:t>
            </a:r>
            <a:r>
              <a:rPr sz="2400" u="heavy" spc="-20" dirty="0">
                <a:uFill>
                  <a:solidFill>
                    <a:srgbClr val="000000"/>
                  </a:solidFill>
                </a:uFill>
                <a:latin typeface="Georgia"/>
                <a:cs typeface="Georgia"/>
              </a:rPr>
              <a:t>view</a:t>
            </a:r>
            <a:r>
              <a:rPr sz="2400" spc="-20" dirty="0">
                <a:latin typeface="Georgia"/>
                <a:cs typeface="Georgia"/>
              </a:rPr>
              <a:t> of </a:t>
            </a:r>
            <a:r>
              <a:rPr sz="2400" spc="-60" dirty="0">
                <a:latin typeface="Georgia"/>
                <a:cs typeface="Georgia"/>
              </a:rPr>
              <a:t>a</a:t>
            </a:r>
            <a:r>
              <a:rPr sz="2400" spc="-229" dirty="0">
                <a:latin typeface="Georgia"/>
                <a:cs typeface="Georgia"/>
              </a:rPr>
              <a:t> </a:t>
            </a:r>
            <a:r>
              <a:rPr sz="2400" spc="-45" dirty="0">
                <a:latin typeface="Georgia"/>
                <a:cs typeface="Georgia"/>
              </a:rPr>
              <a:t>system</a:t>
            </a:r>
            <a:endParaRPr sz="2400" dirty="0">
              <a:latin typeface="Georgia"/>
              <a:cs typeface="Georgia"/>
            </a:endParaRPr>
          </a:p>
          <a:p>
            <a:pPr marL="299085" marR="320040" indent="-286385">
              <a:lnSpc>
                <a:spcPct val="90100"/>
              </a:lnSpc>
              <a:spcBef>
                <a:spcPts val="140"/>
              </a:spcBef>
              <a:buClr>
                <a:srgbClr val="0AD0D9"/>
              </a:buClr>
              <a:buSzPct val="93750"/>
              <a:buFont typeface="Arial"/>
              <a:buChar char=""/>
              <a:tabLst>
                <a:tab pos="299720" algn="l"/>
              </a:tabLst>
            </a:pPr>
            <a:r>
              <a:rPr sz="2400" spc="-45" dirty="0">
                <a:latin typeface="Georgia"/>
                <a:cs typeface="Georgia"/>
              </a:rPr>
              <a:t>Used </a:t>
            </a:r>
            <a:r>
              <a:rPr sz="2400" spc="-40" dirty="0">
                <a:latin typeface="Georgia"/>
                <a:cs typeface="Georgia"/>
              </a:rPr>
              <a:t>for </a:t>
            </a:r>
            <a:r>
              <a:rPr sz="2400" u="heavy" spc="-40" dirty="0">
                <a:uFill>
                  <a:solidFill>
                    <a:srgbClr val="000000"/>
                  </a:solidFill>
                </a:uFill>
                <a:latin typeface="Georgia"/>
                <a:cs typeface="Georgia"/>
              </a:rPr>
              <a:t>business </a:t>
            </a:r>
            <a:r>
              <a:rPr sz="2400" u="heavy" spc="-30" dirty="0">
                <a:uFill>
                  <a:solidFill>
                    <a:srgbClr val="000000"/>
                  </a:solidFill>
                </a:uFill>
                <a:latin typeface="Georgia"/>
                <a:cs typeface="Georgia"/>
              </a:rPr>
              <a:t>(transaction)</a:t>
            </a:r>
            <a:r>
              <a:rPr sz="2400" spc="-30" dirty="0">
                <a:latin typeface="Georgia"/>
                <a:cs typeface="Georgia"/>
              </a:rPr>
              <a:t> </a:t>
            </a:r>
            <a:r>
              <a:rPr sz="2400" spc="-45" dirty="0">
                <a:latin typeface="Georgia"/>
                <a:cs typeface="Georgia"/>
              </a:rPr>
              <a:t>process </a:t>
            </a:r>
            <a:r>
              <a:rPr sz="2400" spc="-20" dirty="0">
                <a:latin typeface="Georgia"/>
                <a:cs typeface="Georgia"/>
              </a:rPr>
              <a:t>modeling </a:t>
            </a:r>
            <a:endParaRPr lang="en-US" sz="2400" spc="-20" dirty="0">
              <a:latin typeface="Georgia"/>
              <a:cs typeface="Georgia"/>
            </a:endParaRPr>
          </a:p>
          <a:p>
            <a:pPr marL="299085" marR="320040" indent="-286385">
              <a:lnSpc>
                <a:spcPct val="90100"/>
              </a:lnSpc>
              <a:spcBef>
                <a:spcPts val="140"/>
              </a:spcBef>
              <a:buClr>
                <a:srgbClr val="0AD0D9"/>
              </a:buClr>
              <a:buSzPct val="93750"/>
              <a:buFont typeface="Arial"/>
              <a:buChar char=""/>
              <a:tabLst>
                <a:tab pos="299720" algn="l"/>
              </a:tabLst>
            </a:pPr>
            <a:r>
              <a:rPr sz="2400" spc="-45" dirty="0">
                <a:latin typeface="Georgia"/>
                <a:cs typeface="Georgia"/>
              </a:rPr>
              <a:t>Used </a:t>
            </a:r>
            <a:r>
              <a:rPr sz="2400" spc="-10" dirty="0">
                <a:latin typeface="Georgia"/>
                <a:cs typeface="Georgia"/>
              </a:rPr>
              <a:t>to </a:t>
            </a:r>
            <a:r>
              <a:rPr sz="2400" u="heavy" spc="-40" dirty="0">
                <a:uFill>
                  <a:solidFill>
                    <a:srgbClr val="000000"/>
                  </a:solidFill>
                </a:uFill>
                <a:latin typeface="Georgia"/>
                <a:cs typeface="Georgia"/>
              </a:rPr>
              <a:t>represent </a:t>
            </a:r>
            <a:r>
              <a:rPr sz="2400" u="heavy" spc="15" dirty="0">
                <a:uFill>
                  <a:solidFill>
                    <a:srgbClr val="000000"/>
                  </a:solidFill>
                </a:uFill>
                <a:latin typeface="Georgia"/>
                <a:cs typeface="Georgia"/>
              </a:rPr>
              <a:t>flow </a:t>
            </a:r>
            <a:r>
              <a:rPr sz="2400" u="heavy" spc="-45" dirty="0">
                <a:uFill>
                  <a:solidFill>
                    <a:srgbClr val="000000"/>
                  </a:solidFill>
                </a:uFill>
                <a:latin typeface="Georgia"/>
                <a:cs typeface="Georgia"/>
              </a:rPr>
              <a:t>across </a:t>
            </a:r>
            <a:r>
              <a:rPr sz="2400" u="heavy" spc="-35" dirty="0">
                <a:uFill>
                  <a:solidFill>
                    <a:srgbClr val="000000"/>
                  </a:solidFill>
                </a:uFill>
                <a:latin typeface="Georgia"/>
                <a:cs typeface="Georgia"/>
              </a:rPr>
              <a:t>use </a:t>
            </a:r>
            <a:r>
              <a:rPr sz="2400" u="heavy" spc="-45" dirty="0">
                <a:uFill>
                  <a:solidFill>
                    <a:srgbClr val="000000"/>
                  </a:solidFill>
                </a:uFill>
                <a:latin typeface="Georgia"/>
                <a:cs typeface="Georgia"/>
              </a:rPr>
              <a:t>cases</a:t>
            </a:r>
            <a:r>
              <a:rPr sz="2400" spc="-45" dirty="0">
                <a:latin typeface="Georgia"/>
                <a:cs typeface="Georgia"/>
              </a:rPr>
              <a:t> </a:t>
            </a:r>
            <a:r>
              <a:rPr sz="2400" spc="-30" dirty="0">
                <a:latin typeface="Georgia"/>
                <a:cs typeface="Georgia"/>
              </a:rPr>
              <a:t>or </a:t>
            </a:r>
            <a:r>
              <a:rPr sz="2400" spc="-15" dirty="0">
                <a:latin typeface="Georgia"/>
                <a:cs typeface="Georgia"/>
              </a:rPr>
              <a:t>within</a:t>
            </a:r>
            <a:r>
              <a:rPr sz="2400" spc="-415" dirty="0">
                <a:latin typeface="Georgia"/>
                <a:cs typeface="Georgia"/>
              </a:rPr>
              <a:t> </a:t>
            </a:r>
            <a:r>
              <a:rPr sz="2400" spc="-60" dirty="0">
                <a:latin typeface="Georgia"/>
                <a:cs typeface="Georgia"/>
              </a:rPr>
              <a:t>a </a:t>
            </a:r>
            <a:r>
              <a:rPr sz="2400" spc="-35" dirty="0">
                <a:latin typeface="Georgia"/>
                <a:cs typeface="Georgia"/>
              </a:rPr>
              <a:t>use case</a:t>
            </a:r>
            <a:endParaRPr sz="2400" dirty="0">
              <a:latin typeface="Georgia"/>
              <a:cs typeface="Georgia"/>
            </a:endParaRPr>
          </a:p>
          <a:p>
            <a:pPr marL="299085" marR="5080" indent="-286385">
              <a:lnSpc>
                <a:spcPts val="2590"/>
              </a:lnSpc>
              <a:spcBef>
                <a:spcPts val="185"/>
              </a:spcBef>
              <a:buClr>
                <a:srgbClr val="0AD0D9"/>
              </a:buClr>
              <a:buSzPct val="93750"/>
              <a:buFont typeface="Arial"/>
              <a:buChar char=""/>
              <a:tabLst>
                <a:tab pos="299720" algn="l"/>
              </a:tabLst>
            </a:pPr>
            <a:r>
              <a:rPr sz="2400" spc="-70" dirty="0">
                <a:latin typeface="Georgia"/>
                <a:cs typeface="Georgia"/>
              </a:rPr>
              <a:t>UML </a:t>
            </a:r>
            <a:r>
              <a:rPr sz="2400" spc="-20" dirty="0">
                <a:latin typeface="Georgia"/>
                <a:cs typeface="Georgia"/>
              </a:rPr>
              <a:t>activity </a:t>
            </a:r>
            <a:r>
              <a:rPr sz="2400" spc="-50" dirty="0">
                <a:latin typeface="Georgia"/>
                <a:cs typeface="Georgia"/>
              </a:rPr>
              <a:t>diagrams </a:t>
            </a:r>
            <a:r>
              <a:rPr sz="2400" spc="-60" dirty="0">
                <a:latin typeface="Georgia"/>
                <a:cs typeface="Georgia"/>
              </a:rPr>
              <a:t>are </a:t>
            </a:r>
            <a:r>
              <a:rPr sz="2400" spc="-5" dirty="0">
                <a:latin typeface="Georgia"/>
                <a:cs typeface="Georgia"/>
              </a:rPr>
              <a:t>the </a:t>
            </a:r>
            <a:r>
              <a:rPr sz="2400" u="heavy" spc="-15" dirty="0">
                <a:uFill>
                  <a:solidFill>
                    <a:srgbClr val="000000"/>
                  </a:solidFill>
                </a:uFill>
                <a:latin typeface="Georgia"/>
                <a:cs typeface="Georgia"/>
              </a:rPr>
              <a:t>object </a:t>
            </a:r>
            <a:r>
              <a:rPr sz="2400" u="heavy" spc="-20" dirty="0">
                <a:uFill>
                  <a:solidFill>
                    <a:srgbClr val="000000"/>
                  </a:solidFill>
                </a:uFill>
                <a:latin typeface="Georgia"/>
                <a:cs typeface="Georgia"/>
              </a:rPr>
              <a:t>oriented </a:t>
            </a:r>
            <a:r>
              <a:rPr sz="2400" u="heavy" spc="-25" dirty="0">
                <a:uFill>
                  <a:solidFill>
                    <a:srgbClr val="000000"/>
                  </a:solidFill>
                </a:uFill>
                <a:latin typeface="Georgia"/>
                <a:cs typeface="Georgia"/>
              </a:rPr>
              <a:t>equivalent</a:t>
            </a:r>
            <a:r>
              <a:rPr sz="2400" spc="-25" dirty="0">
                <a:latin typeface="Georgia"/>
                <a:cs typeface="Georgia"/>
              </a:rPr>
              <a:t> </a:t>
            </a:r>
            <a:r>
              <a:rPr sz="2400" spc="-375" dirty="0">
                <a:latin typeface="Georgia"/>
                <a:cs typeface="Georgia"/>
              </a:rPr>
              <a:t>of  </a:t>
            </a:r>
            <a:r>
              <a:rPr sz="2400" spc="15" dirty="0">
                <a:latin typeface="Georgia"/>
                <a:cs typeface="Georgia"/>
              </a:rPr>
              <a:t>flow </a:t>
            </a:r>
            <a:r>
              <a:rPr sz="2400" spc="-25" dirty="0">
                <a:latin typeface="Georgia"/>
                <a:cs typeface="Georgia"/>
              </a:rPr>
              <a:t>chart </a:t>
            </a:r>
            <a:r>
              <a:rPr sz="2400" spc="-35" dirty="0">
                <a:latin typeface="Georgia"/>
                <a:cs typeface="Georgia"/>
              </a:rPr>
              <a:t>and </a:t>
            </a:r>
            <a:r>
              <a:rPr sz="2400" spc="-50" dirty="0">
                <a:latin typeface="Georgia"/>
                <a:cs typeface="Georgia"/>
              </a:rPr>
              <a:t>DFDs </a:t>
            </a:r>
            <a:r>
              <a:rPr sz="2400" spc="-25" dirty="0">
                <a:latin typeface="Georgia"/>
                <a:cs typeface="Georgia"/>
              </a:rPr>
              <a:t>in </a:t>
            </a:r>
            <a:r>
              <a:rPr sz="2400" spc="-20" dirty="0">
                <a:latin typeface="Georgia"/>
                <a:cs typeface="Georgia"/>
              </a:rPr>
              <a:t>function-oriented </a:t>
            </a:r>
            <a:r>
              <a:rPr sz="2400" spc="-30" dirty="0">
                <a:latin typeface="Georgia"/>
                <a:cs typeface="Georgia"/>
              </a:rPr>
              <a:t>design</a:t>
            </a:r>
            <a:r>
              <a:rPr sz="2400" spc="-130" dirty="0">
                <a:latin typeface="Georgia"/>
                <a:cs typeface="Georgia"/>
              </a:rPr>
              <a:t> </a:t>
            </a:r>
            <a:r>
              <a:rPr sz="2400" spc="-35" dirty="0">
                <a:latin typeface="Georgia"/>
                <a:cs typeface="Georgia"/>
              </a:rPr>
              <a:t>approach</a:t>
            </a:r>
            <a:endParaRPr sz="2400" dirty="0">
              <a:latin typeface="Georgia"/>
              <a:cs typeface="Georgia"/>
            </a:endParaRPr>
          </a:p>
          <a:p>
            <a:pPr marL="299085" indent="-286385">
              <a:lnSpc>
                <a:spcPts val="2845"/>
              </a:lnSpc>
              <a:buClr>
                <a:srgbClr val="0AD0D9"/>
              </a:buClr>
              <a:buSzPct val="93750"/>
              <a:buFont typeface="Arial"/>
              <a:buChar char=""/>
              <a:tabLst>
                <a:tab pos="299720" algn="l"/>
              </a:tabLst>
            </a:pPr>
            <a:r>
              <a:rPr sz="2400" spc="-30" dirty="0">
                <a:latin typeface="Georgia"/>
                <a:cs typeface="Georgia"/>
              </a:rPr>
              <a:t>Describes </a:t>
            </a:r>
            <a:r>
              <a:rPr sz="2400" spc="-25" dirty="0">
                <a:latin typeface="Georgia"/>
                <a:cs typeface="Georgia"/>
              </a:rPr>
              <a:t>how </a:t>
            </a:r>
            <a:r>
              <a:rPr sz="2400" spc="-20" dirty="0">
                <a:latin typeface="Georgia"/>
                <a:cs typeface="Georgia"/>
              </a:rPr>
              <a:t>activities </a:t>
            </a:r>
            <a:r>
              <a:rPr sz="2400" spc="-60" dirty="0">
                <a:latin typeface="Georgia"/>
                <a:cs typeface="Georgia"/>
              </a:rPr>
              <a:t>are</a:t>
            </a:r>
            <a:r>
              <a:rPr sz="2400" spc="-240" dirty="0">
                <a:latin typeface="Georgia"/>
                <a:cs typeface="Georgia"/>
              </a:rPr>
              <a:t> </a:t>
            </a:r>
            <a:r>
              <a:rPr sz="2400" spc="-30" dirty="0">
                <a:latin typeface="Georgia"/>
                <a:cs typeface="Georgia"/>
              </a:rPr>
              <a:t>coordinated.</a:t>
            </a:r>
            <a:endParaRPr sz="2400" dirty="0">
              <a:latin typeface="Georgia"/>
              <a:cs typeface="Georgia"/>
            </a:endParaRPr>
          </a:p>
          <a:p>
            <a:pPr marL="299085" marR="688340" indent="-286385">
              <a:lnSpc>
                <a:spcPct val="100000"/>
              </a:lnSpc>
              <a:buClr>
                <a:srgbClr val="0AD0D9"/>
              </a:buClr>
              <a:buSzPct val="93750"/>
              <a:buFont typeface="Arial"/>
              <a:buChar char=""/>
              <a:tabLst>
                <a:tab pos="299720" algn="l"/>
              </a:tabLst>
            </a:pPr>
            <a:r>
              <a:rPr sz="2400" spc="-65" dirty="0">
                <a:latin typeface="Georgia"/>
                <a:cs typeface="Georgia"/>
              </a:rPr>
              <a:t>Records </a:t>
            </a:r>
            <a:r>
              <a:rPr sz="2400" spc="-5" dirty="0">
                <a:latin typeface="Georgia"/>
                <a:cs typeface="Georgia"/>
              </a:rPr>
              <a:t>the </a:t>
            </a:r>
            <a:r>
              <a:rPr sz="2400" u="heavy" spc="-25" dirty="0">
                <a:uFill>
                  <a:solidFill>
                    <a:srgbClr val="000000"/>
                  </a:solidFill>
                </a:uFill>
                <a:latin typeface="Georgia"/>
                <a:cs typeface="Georgia"/>
              </a:rPr>
              <a:t>dependencies </a:t>
            </a:r>
            <a:r>
              <a:rPr sz="2400" u="heavy" spc="-20" dirty="0">
                <a:uFill>
                  <a:solidFill>
                    <a:srgbClr val="000000"/>
                  </a:solidFill>
                </a:uFill>
                <a:latin typeface="Georgia"/>
                <a:cs typeface="Georgia"/>
              </a:rPr>
              <a:t>between </a:t>
            </a:r>
            <a:r>
              <a:rPr sz="2400" u="heavy" spc="-25" dirty="0">
                <a:uFill>
                  <a:solidFill>
                    <a:srgbClr val="000000"/>
                  </a:solidFill>
                </a:uFill>
                <a:latin typeface="Georgia"/>
                <a:cs typeface="Georgia"/>
              </a:rPr>
              <a:t>activities</a:t>
            </a:r>
            <a:r>
              <a:rPr sz="2400" spc="-25" dirty="0">
                <a:latin typeface="Georgia"/>
                <a:cs typeface="Georgia"/>
              </a:rPr>
              <a:t>, </a:t>
            </a:r>
            <a:r>
              <a:rPr sz="2400" spc="-20" dirty="0">
                <a:latin typeface="Georgia"/>
                <a:cs typeface="Georgia"/>
              </a:rPr>
              <a:t>such </a:t>
            </a:r>
            <a:r>
              <a:rPr sz="2400" spc="-65" dirty="0">
                <a:latin typeface="Georgia"/>
                <a:cs typeface="Georgia"/>
              </a:rPr>
              <a:t>as  </a:t>
            </a:r>
            <a:r>
              <a:rPr sz="2400" spc="-15" dirty="0">
                <a:latin typeface="Georgia"/>
                <a:cs typeface="Georgia"/>
              </a:rPr>
              <a:t>which </a:t>
            </a:r>
            <a:r>
              <a:rPr sz="2400" spc="-20" dirty="0">
                <a:latin typeface="Georgia"/>
                <a:cs typeface="Georgia"/>
              </a:rPr>
              <a:t>things </a:t>
            </a:r>
            <a:r>
              <a:rPr sz="2400" spc="-25" dirty="0">
                <a:latin typeface="Georgia"/>
                <a:cs typeface="Georgia"/>
              </a:rPr>
              <a:t>can </a:t>
            </a:r>
            <a:r>
              <a:rPr sz="2400" spc="-30" dirty="0">
                <a:latin typeface="Georgia"/>
                <a:cs typeface="Georgia"/>
              </a:rPr>
              <a:t>happen </a:t>
            </a:r>
            <a:r>
              <a:rPr sz="2400" spc="-25" dirty="0">
                <a:latin typeface="Georgia"/>
                <a:cs typeface="Georgia"/>
              </a:rPr>
              <a:t>in </a:t>
            </a:r>
            <a:r>
              <a:rPr sz="2400" u="heavy" spc="-40" dirty="0">
                <a:uFill>
                  <a:solidFill>
                    <a:srgbClr val="000000"/>
                  </a:solidFill>
                </a:uFill>
                <a:latin typeface="Georgia"/>
                <a:cs typeface="Georgia"/>
              </a:rPr>
              <a:t>parallel</a:t>
            </a:r>
            <a:r>
              <a:rPr sz="2400" spc="-40" dirty="0">
                <a:latin typeface="Georgia"/>
                <a:cs typeface="Georgia"/>
              </a:rPr>
              <a:t> </a:t>
            </a:r>
            <a:r>
              <a:rPr sz="2400" spc="-35" dirty="0">
                <a:latin typeface="Georgia"/>
                <a:cs typeface="Georgia"/>
              </a:rPr>
              <a:t>and </a:t>
            </a:r>
            <a:r>
              <a:rPr sz="2400" spc="-25" dirty="0">
                <a:latin typeface="Georgia"/>
                <a:cs typeface="Georgia"/>
              </a:rPr>
              <a:t>what </a:t>
            </a:r>
            <a:r>
              <a:rPr sz="2400" spc="-30" dirty="0">
                <a:latin typeface="Georgia"/>
                <a:cs typeface="Georgia"/>
              </a:rPr>
              <a:t>must</a:t>
            </a:r>
            <a:r>
              <a:rPr sz="2400" spc="-150" dirty="0">
                <a:latin typeface="Georgia"/>
                <a:cs typeface="Georgia"/>
              </a:rPr>
              <a:t> </a:t>
            </a:r>
            <a:r>
              <a:rPr sz="2400" spc="-15" dirty="0">
                <a:latin typeface="Georgia"/>
                <a:cs typeface="Georgia"/>
              </a:rPr>
              <a:t>be  </a:t>
            </a:r>
            <a:r>
              <a:rPr sz="2400" spc="-25" dirty="0">
                <a:latin typeface="Georgia"/>
                <a:cs typeface="Georgia"/>
              </a:rPr>
              <a:t>finished </a:t>
            </a:r>
            <a:r>
              <a:rPr sz="2400" spc="-35" dirty="0">
                <a:latin typeface="Georgia"/>
                <a:cs typeface="Georgia"/>
              </a:rPr>
              <a:t>before </a:t>
            </a:r>
            <a:r>
              <a:rPr sz="2400" spc="-20" dirty="0">
                <a:latin typeface="Georgia"/>
                <a:cs typeface="Georgia"/>
              </a:rPr>
              <a:t>something </a:t>
            </a:r>
            <a:r>
              <a:rPr sz="2400" spc="-25" dirty="0">
                <a:latin typeface="Georgia"/>
                <a:cs typeface="Georgia"/>
              </a:rPr>
              <a:t>else can</a:t>
            </a:r>
            <a:r>
              <a:rPr sz="2400" spc="-195" dirty="0">
                <a:latin typeface="Georgia"/>
                <a:cs typeface="Georgia"/>
              </a:rPr>
              <a:t> </a:t>
            </a:r>
            <a:r>
              <a:rPr sz="2400" spc="-30" dirty="0">
                <a:latin typeface="Georgia"/>
                <a:cs typeface="Georgia"/>
              </a:rPr>
              <a:t>start.</a:t>
            </a:r>
            <a:endParaRPr sz="2400" dirty="0">
              <a:latin typeface="Georgia"/>
              <a:cs typeface="Georgia"/>
            </a:endParaRPr>
          </a:p>
          <a:p>
            <a:pPr marL="299085" indent="-286385">
              <a:lnSpc>
                <a:spcPts val="2730"/>
              </a:lnSpc>
              <a:spcBef>
                <a:spcPts val="15"/>
              </a:spcBef>
              <a:buClr>
                <a:srgbClr val="0AD0D9"/>
              </a:buClr>
              <a:buSzPct val="93750"/>
              <a:buFont typeface="Arial"/>
              <a:buChar char=""/>
              <a:tabLst>
                <a:tab pos="299720" algn="l"/>
              </a:tabLst>
            </a:pPr>
            <a:r>
              <a:rPr sz="2400" spc="-50" dirty="0">
                <a:latin typeface="Georgia"/>
                <a:cs typeface="Georgia"/>
              </a:rPr>
              <a:t>Represents </a:t>
            </a:r>
            <a:r>
              <a:rPr sz="2400" spc="-5" dirty="0">
                <a:latin typeface="Georgia"/>
                <a:cs typeface="Georgia"/>
              </a:rPr>
              <a:t>the </a:t>
            </a:r>
            <a:r>
              <a:rPr sz="2400" u="heavy" spc="-15" dirty="0">
                <a:uFill>
                  <a:solidFill>
                    <a:srgbClr val="000000"/>
                  </a:solidFill>
                </a:uFill>
                <a:latin typeface="Georgia"/>
                <a:cs typeface="Georgia"/>
              </a:rPr>
              <a:t>workflow</a:t>
            </a:r>
            <a:r>
              <a:rPr sz="2400" spc="-15" dirty="0">
                <a:latin typeface="Georgia"/>
                <a:cs typeface="Georgia"/>
              </a:rPr>
              <a:t> </a:t>
            </a:r>
            <a:r>
              <a:rPr sz="2400" spc="-20" dirty="0">
                <a:latin typeface="Georgia"/>
                <a:cs typeface="Georgia"/>
              </a:rPr>
              <a:t>of </a:t>
            </a:r>
            <a:r>
              <a:rPr sz="2400" spc="-5" dirty="0">
                <a:latin typeface="Georgia"/>
                <a:cs typeface="Georgia"/>
              </a:rPr>
              <a:t>the</a:t>
            </a:r>
            <a:r>
              <a:rPr sz="2400" spc="-135" dirty="0">
                <a:latin typeface="Georgia"/>
                <a:cs typeface="Georgia"/>
              </a:rPr>
              <a:t> </a:t>
            </a:r>
            <a:r>
              <a:rPr sz="2400" spc="-50" dirty="0">
                <a:latin typeface="Georgia"/>
                <a:cs typeface="Georgia"/>
              </a:rPr>
              <a:t>process.</a:t>
            </a:r>
            <a:endParaRPr sz="2400" dirty="0">
              <a:latin typeface="Georgia"/>
              <a:cs typeface="Georgia"/>
            </a:endParaRPr>
          </a:p>
          <a:p>
            <a:pPr marL="299085" marR="433070" indent="-286385">
              <a:lnSpc>
                <a:spcPts val="2590"/>
              </a:lnSpc>
              <a:spcBef>
                <a:spcPts val="175"/>
              </a:spcBef>
              <a:buClr>
                <a:srgbClr val="0AD0D9"/>
              </a:buClr>
              <a:buSzPct val="93750"/>
              <a:buFont typeface="Arial"/>
              <a:buChar char=""/>
              <a:tabLst>
                <a:tab pos="299720" algn="l"/>
              </a:tabLst>
            </a:pPr>
            <a:r>
              <a:rPr sz="2400" spc="-15" dirty="0">
                <a:latin typeface="Georgia"/>
                <a:cs typeface="Georgia"/>
              </a:rPr>
              <a:t>Activity </a:t>
            </a:r>
            <a:r>
              <a:rPr sz="2400" spc="-45" dirty="0">
                <a:latin typeface="Georgia"/>
                <a:cs typeface="Georgia"/>
              </a:rPr>
              <a:t>diagram </a:t>
            </a:r>
            <a:r>
              <a:rPr sz="2400" spc="-30" dirty="0">
                <a:latin typeface="Georgia"/>
                <a:cs typeface="Georgia"/>
              </a:rPr>
              <a:t>contains </a:t>
            </a:r>
            <a:r>
              <a:rPr sz="2400" spc="-25" dirty="0">
                <a:latin typeface="Georgia"/>
                <a:cs typeface="Georgia"/>
              </a:rPr>
              <a:t>activities, </a:t>
            </a:r>
            <a:r>
              <a:rPr sz="2400" spc="-35" dirty="0">
                <a:latin typeface="Georgia"/>
                <a:cs typeface="Georgia"/>
              </a:rPr>
              <a:t>transitions </a:t>
            </a:r>
            <a:r>
              <a:rPr sz="2400" spc="-55" dirty="0">
                <a:latin typeface="Georgia"/>
                <a:cs typeface="Georgia"/>
              </a:rPr>
              <a:t>between  </a:t>
            </a:r>
            <a:r>
              <a:rPr sz="2400" spc="-25" dirty="0">
                <a:latin typeface="Georgia"/>
                <a:cs typeface="Georgia"/>
              </a:rPr>
              <a:t>activities, </a:t>
            </a:r>
            <a:r>
              <a:rPr sz="2400" u="heavy" spc="-25" dirty="0">
                <a:uFill>
                  <a:solidFill>
                    <a:srgbClr val="000000"/>
                  </a:solidFill>
                </a:uFill>
                <a:latin typeface="Georgia"/>
                <a:cs typeface="Georgia"/>
              </a:rPr>
              <a:t>decision points</a:t>
            </a:r>
            <a:r>
              <a:rPr sz="2400" spc="-25" dirty="0">
                <a:latin typeface="Georgia"/>
                <a:cs typeface="Georgia"/>
              </a:rPr>
              <a:t>, </a:t>
            </a:r>
            <a:r>
              <a:rPr sz="2400" u="heavy" spc="-20" dirty="0">
                <a:uFill>
                  <a:solidFill>
                    <a:srgbClr val="000000"/>
                  </a:solidFill>
                </a:uFill>
                <a:latin typeface="Georgia"/>
                <a:cs typeface="Georgia"/>
              </a:rPr>
              <a:t>synchronization </a:t>
            </a:r>
            <a:r>
              <a:rPr sz="2400" u="heavy" spc="-55" dirty="0">
                <a:uFill>
                  <a:solidFill>
                    <a:srgbClr val="000000"/>
                  </a:solidFill>
                </a:uFill>
                <a:latin typeface="Georgia"/>
                <a:cs typeface="Georgia"/>
              </a:rPr>
              <a:t>bars, </a:t>
            </a:r>
            <a:r>
              <a:rPr sz="2400" u="heavy" spc="-35" dirty="0">
                <a:uFill>
                  <a:solidFill>
                    <a:srgbClr val="000000"/>
                  </a:solidFill>
                </a:uFill>
                <a:latin typeface="Georgia"/>
                <a:cs typeface="Georgia"/>
              </a:rPr>
              <a:t>swim  lanes</a:t>
            </a:r>
            <a:r>
              <a:rPr sz="2400" spc="-35" dirty="0">
                <a:latin typeface="Georgia"/>
                <a:cs typeface="Georgia"/>
              </a:rPr>
              <a:t> and </a:t>
            </a:r>
            <a:r>
              <a:rPr sz="2400" spc="-50" dirty="0">
                <a:latin typeface="Georgia"/>
                <a:cs typeface="Georgia"/>
              </a:rPr>
              <a:t>many</a:t>
            </a:r>
            <a:r>
              <a:rPr sz="2400" spc="-20" dirty="0">
                <a:latin typeface="Georgia"/>
                <a:cs typeface="Georgia"/>
              </a:rPr>
              <a:t> </a:t>
            </a:r>
            <a:r>
              <a:rPr sz="2400" spc="-40" dirty="0">
                <a:latin typeface="Georgia"/>
                <a:cs typeface="Georgia"/>
              </a:rPr>
              <a:t>more.</a:t>
            </a:r>
            <a:endParaRPr sz="2400" dirty="0">
              <a:latin typeface="Georgia"/>
              <a:cs typeface="Georg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45389"/>
            <a:ext cx="3809365" cy="788670"/>
          </a:xfrm>
          <a:prstGeom prst="rect">
            <a:avLst/>
          </a:prstGeom>
        </p:spPr>
        <p:txBody>
          <a:bodyPr vert="horz" wrap="square" lIns="0" tIns="13335" rIns="0" bIns="0" rtlCol="0">
            <a:spAutoFit/>
          </a:bodyPr>
          <a:lstStyle/>
          <a:p>
            <a:pPr marL="12700">
              <a:lnSpc>
                <a:spcPct val="100000"/>
              </a:lnSpc>
              <a:spcBef>
                <a:spcPts val="105"/>
              </a:spcBef>
            </a:pPr>
            <a:r>
              <a:rPr sz="5000" b="1" dirty="0">
                <a:latin typeface="Times New Roman"/>
                <a:cs typeface="Times New Roman"/>
              </a:rPr>
              <a:t>SEIIT</a:t>
            </a:r>
            <a:r>
              <a:rPr sz="5000" b="1" spc="-175" dirty="0">
                <a:latin typeface="Times New Roman"/>
                <a:cs typeface="Times New Roman"/>
              </a:rPr>
              <a:t> </a:t>
            </a:r>
            <a:r>
              <a:rPr sz="5000" b="1" dirty="0">
                <a:latin typeface="Times New Roman"/>
                <a:cs typeface="Times New Roman"/>
              </a:rPr>
              <a:t>System</a:t>
            </a:r>
            <a:endParaRPr sz="5000">
              <a:latin typeface="Times New Roman"/>
              <a:cs typeface="Times New Roman"/>
            </a:endParaRPr>
          </a:p>
        </p:txBody>
      </p:sp>
      <p:sp>
        <p:nvSpPr>
          <p:cNvPr id="8" name="object 8"/>
          <p:cNvSpPr txBox="1"/>
          <p:nvPr/>
        </p:nvSpPr>
        <p:spPr>
          <a:xfrm>
            <a:off x="535940" y="1258570"/>
            <a:ext cx="5904230" cy="4660900"/>
          </a:xfrm>
          <a:prstGeom prst="rect">
            <a:avLst/>
          </a:prstGeom>
        </p:spPr>
        <p:txBody>
          <a:bodyPr vert="horz" wrap="square" lIns="0" tIns="13335" rIns="0" bIns="0" rtlCol="0">
            <a:spAutoFit/>
          </a:bodyPr>
          <a:lstStyle/>
          <a:p>
            <a:pPr marL="285115" marR="2752090" indent="-272415">
              <a:lnSpc>
                <a:spcPct val="100000"/>
              </a:lnSpc>
              <a:spcBef>
                <a:spcPts val="105"/>
              </a:spcBef>
              <a:buClr>
                <a:srgbClr val="0AD0D9"/>
              </a:buClr>
              <a:buSzPct val="95000"/>
              <a:buFont typeface="Arial"/>
              <a:buChar char=""/>
              <a:tabLst>
                <a:tab pos="272415" algn="l"/>
                <a:tab pos="285750" algn="l"/>
              </a:tabLst>
            </a:pPr>
            <a:r>
              <a:rPr sz="2000" dirty="0">
                <a:latin typeface="Times New Roman"/>
                <a:cs typeface="Times New Roman"/>
              </a:rPr>
              <a:t>Here </a:t>
            </a:r>
            <a:r>
              <a:rPr sz="2000" spc="-5" dirty="0">
                <a:latin typeface="Times New Roman"/>
                <a:cs typeface="Times New Roman"/>
              </a:rPr>
              <a:t>different activities</a:t>
            </a:r>
            <a:r>
              <a:rPr sz="2000" spc="-105" dirty="0">
                <a:latin typeface="Times New Roman"/>
                <a:cs typeface="Times New Roman"/>
              </a:rPr>
              <a:t> </a:t>
            </a:r>
            <a:r>
              <a:rPr sz="2000" dirty="0">
                <a:latin typeface="Times New Roman"/>
                <a:cs typeface="Times New Roman"/>
              </a:rPr>
              <a:t>are:</a:t>
            </a:r>
            <a:endParaRPr sz="2000">
              <a:latin typeface="Times New Roman"/>
              <a:cs typeface="Times New Roman"/>
            </a:endParaRPr>
          </a:p>
          <a:p>
            <a:pPr marL="652780" lvl="1" indent="-247015">
              <a:lnSpc>
                <a:spcPct val="100000"/>
              </a:lnSpc>
              <a:spcBef>
                <a:spcPts val="5"/>
              </a:spcBef>
              <a:buClr>
                <a:srgbClr val="0E6EC5"/>
              </a:buClr>
              <a:buSzPct val="83333"/>
              <a:buFont typeface="Arial"/>
              <a:buChar char=""/>
              <a:tabLst>
                <a:tab pos="652780" algn="l"/>
                <a:tab pos="653415" algn="l"/>
              </a:tabLst>
            </a:pPr>
            <a:r>
              <a:rPr sz="1800" dirty="0">
                <a:latin typeface="Times New Roman"/>
                <a:cs typeface="Times New Roman"/>
              </a:rPr>
              <a:t>Received </a:t>
            </a:r>
            <a:r>
              <a:rPr sz="1800" spc="-5" dirty="0">
                <a:latin typeface="Times New Roman"/>
                <a:cs typeface="Times New Roman"/>
              </a:rPr>
              <a:t>enrollment </a:t>
            </a:r>
            <a:r>
              <a:rPr sz="1800" dirty="0">
                <a:latin typeface="Times New Roman"/>
                <a:cs typeface="Times New Roman"/>
              </a:rPr>
              <a:t>form filled by the</a:t>
            </a:r>
            <a:r>
              <a:rPr sz="1800" spc="-60" dirty="0">
                <a:latin typeface="Times New Roman"/>
                <a:cs typeface="Times New Roman"/>
              </a:rPr>
              <a:t> </a:t>
            </a:r>
            <a:r>
              <a:rPr sz="1800" dirty="0">
                <a:latin typeface="Times New Roman"/>
                <a:cs typeface="Times New Roman"/>
              </a:rPr>
              <a:t>student</a:t>
            </a:r>
            <a:endParaRPr sz="1800">
              <a:latin typeface="Times New Roman"/>
              <a:cs typeface="Times New Roman"/>
            </a:endParaRPr>
          </a:p>
          <a:p>
            <a:pPr marL="927100" lvl="2" indent="-247015">
              <a:lnSpc>
                <a:spcPct val="100000"/>
              </a:lnSpc>
              <a:spcBef>
                <a:spcPts val="10"/>
              </a:spcBef>
              <a:buClr>
                <a:srgbClr val="009DD9"/>
              </a:buClr>
              <a:buSzPct val="68750"/>
              <a:buFont typeface="Arial"/>
              <a:buChar char=""/>
              <a:tabLst>
                <a:tab pos="927100" algn="l"/>
                <a:tab pos="927735" algn="l"/>
              </a:tabLst>
            </a:pPr>
            <a:r>
              <a:rPr sz="1600" spc="-5" dirty="0">
                <a:latin typeface="Times New Roman"/>
                <a:cs typeface="Times New Roman"/>
              </a:rPr>
              <a:t>Registrar checks the</a:t>
            </a:r>
            <a:r>
              <a:rPr sz="1600" spc="45" dirty="0">
                <a:latin typeface="Times New Roman"/>
                <a:cs typeface="Times New Roman"/>
              </a:rPr>
              <a:t> </a:t>
            </a:r>
            <a:r>
              <a:rPr sz="1600" spc="-5" dirty="0">
                <a:latin typeface="Times New Roman"/>
                <a:cs typeface="Times New Roman"/>
              </a:rPr>
              <a:t>form</a:t>
            </a:r>
            <a:endParaRPr sz="1600">
              <a:latin typeface="Times New Roman"/>
              <a:cs typeface="Times New Roman"/>
            </a:endParaRPr>
          </a:p>
          <a:p>
            <a:pPr marL="927100" lvl="2" indent="-247015">
              <a:lnSpc>
                <a:spcPct val="100000"/>
              </a:lnSpc>
              <a:buClr>
                <a:srgbClr val="009DD9"/>
              </a:buClr>
              <a:buSzPct val="68750"/>
              <a:buFont typeface="Arial"/>
              <a:buChar char=""/>
              <a:tabLst>
                <a:tab pos="927100" algn="l"/>
                <a:tab pos="927735" algn="l"/>
              </a:tabLst>
            </a:pPr>
            <a:r>
              <a:rPr sz="1600" spc="-5" dirty="0">
                <a:latin typeface="Times New Roman"/>
                <a:cs typeface="Times New Roman"/>
              </a:rPr>
              <a:t>Input data to the</a:t>
            </a:r>
            <a:r>
              <a:rPr sz="1600" spc="20" dirty="0">
                <a:latin typeface="Times New Roman"/>
                <a:cs typeface="Times New Roman"/>
              </a:rPr>
              <a:t> </a:t>
            </a:r>
            <a:r>
              <a:rPr sz="1600" spc="-5" dirty="0">
                <a:latin typeface="Times New Roman"/>
                <a:cs typeface="Times New Roman"/>
              </a:rPr>
              <a:t>system</a:t>
            </a:r>
            <a:endParaRPr sz="1600">
              <a:latin typeface="Times New Roman"/>
              <a:cs typeface="Times New Roman"/>
            </a:endParaRPr>
          </a:p>
          <a:p>
            <a:pPr marL="927100" lvl="2" indent="-247015">
              <a:lnSpc>
                <a:spcPts val="1914"/>
              </a:lnSpc>
              <a:buClr>
                <a:srgbClr val="009DD9"/>
              </a:buClr>
              <a:buSzPct val="68750"/>
              <a:buFont typeface="Arial"/>
              <a:buChar char=""/>
              <a:tabLst>
                <a:tab pos="927100" algn="l"/>
                <a:tab pos="927735" algn="l"/>
              </a:tabLst>
            </a:pPr>
            <a:r>
              <a:rPr sz="1600" spc="-5" dirty="0">
                <a:latin typeface="Times New Roman"/>
                <a:cs typeface="Times New Roman"/>
              </a:rPr>
              <a:t>System authenticate the</a:t>
            </a:r>
            <a:r>
              <a:rPr sz="1600" spc="60" dirty="0">
                <a:latin typeface="Times New Roman"/>
                <a:cs typeface="Times New Roman"/>
              </a:rPr>
              <a:t> </a:t>
            </a:r>
            <a:r>
              <a:rPr sz="1600" spc="-5" dirty="0">
                <a:latin typeface="Times New Roman"/>
                <a:cs typeface="Times New Roman"/>
              </a:rPr>
              <a:t>environment</a:t>
            </a:r>
            <a:endParaRPr sz="1600">
              <a:latin typeface="Times New Roman"/>
              <a:cs typeface="Times New Roman"/>
            </a:endParaRPr>
          </a:p>
          <a:p>
            <a:pPr marL="652780" lvl="1" indent="-247015">
              <a:lnSpc>
                <a:spcPts val="2155"/>
              </a:lnSpc>
              <a:buClr>
                <a:srgbClr val="0E6EC5"/>
              </a:buClr>
              <a:buSzPct val="83333"/>
              <a:buFont typeface="Arial"/>
              <a:buChar char=""/>
              <a:tabLst>
                <a:tab pos="652780" algn="l"/>
                <a:tab pos="653415" algn="l"/>
              </a:tabLst>
            </a:pPr>
            <a:r>
              <a:rPr sz="1800" spc="-5" dirty="0">
                <a:latin typeface="Times New Roman"/>
                <a:cs typeface="Times New Roman"/>
              </a:rPr>
              <a:t>Pay fees </a:t>
            </a:r>
            <a:r>
              <a:rPr sz="1800" dirty="0">
                <a:latin typeface="Times New Roman"/>
                <a:cs typeface="Times New Roman"/>
              </a:rPr>
              <a:t>by the</a:t>
            </a:r>
            <a:r>
              <a:rPr sz="1800" spc="-10" dirty="0">
                <a:latin typeface="Times New Roman"/>
                <a:cs typeface="Times New Roman"/>
              </a:rPr>
              <a:t> </a:t>
            </a:r>
            <a:r>
              <a:rPr sz="1800" dirty="0">
                <a:latin typeface="Times New Roman"/>
                <a:cs typeface="Times New Roman"/>
              </a:rPr>
              <a:t>student</a:t>
            </a:r>
            <a:endParaRPr sz="1800">
              <a:latin typeface="Times New Roman"/>
              <a:cs typeface="Times New Roman"/>
            </a:endParaRPr>
          </a:p>
          <a:p>
            <a:pPr marL="927100" lvl="2" indent="-247015">
              <a:lnSpc>
                <a:spcPct val="100000"/>
              </a:lnSpc>
              <a:spcBef>
                <a:spcPts val="10"/>
              </a:spcBef>
              <a:buClr>
                <a:srgbClr val="009DD9"/>
              </a:buClr>
              <a:buSzPct val="68750"/>
              <a:buFont typeface="Arial"/>
              <a:buChar char=""/>
              <a:tabLst>
                <a:tab pos="927100" algn="l"/>
                <a:tab pos="927735" algn="l"/>
              </a:tabLst>
            </a:pPr>
            <a:r>
              <a:rPr sz="1600" spc="-5" dirty="0">
                <a:latin typeface="Times New Roman"/>
                <a:cs typeface="Times New Roman"/>
              </a:rPr>
              <a:t>Registrar checks the </a:t>
            </a:r>
            <a:r>
              <a:rPr sz="1600" spc="-10" dirty="0">
                <a:latin typeface="Times New Roman"/>
                <a:cs typeface="Times New Roman"/>
              </a:rPr>
              <a:t>amount </a:t>
            </a:r>
            <a:r>
              <a:rPr sz="1600" spc="-5" dirty="0">
                <a:latin typeface="Times New Roman"/>
                <a:cs typeface="Times New Roman"/>
              </a:rPr>
              <a:t>to be </a:t>
            </a:r>
            <a:r>
              <a:rPr sz="1600" spc="-10" dirty="0">
                <a:latin typeface="Times New Roman"/>
                <a:cs typeface="Times New Roman"/>
              </a:rPr>
              <a:t>remitted </a:t>
            </a:r>
            <a:r>
              <a:rPr sz="1600" spc="-5" dirty="0">
                <a:latin typeface="Times New Roman"/>
                <a:cs typeface="Times New Roman"/>
              </a:rPr>
              <a:t>and prepare a</a:t>
            </a:r>
            <a:r>
              <a:rPr sz="1600" spc="270" dirty="0">
                <a:latin typeface="Times New Roman"/>
                <a:cs typeface="Times New Roman"/>
              </a:rPr>
              <a:t> </a:t>
            </a:r>
            <a:r>
              <a:rPr sz="1600" spc="-5" dirty="0">
                <a:latin typeface="Times New Roman"/>
                <a:cs typeface="Times New Roman"/>
              </a:rPr>
              <a:t>bill</a:t>
            </a:r>
            <a:endParaRPr sz="1600">
              <a:latin typeface="Times New Roman"/>
              <a:cs typeface="Times New Roman"/>
            </a:endParaRPr>
          </a:p>
          <a:p>
            <a:pPr marL="927100" lvl="2" indent="-247015">
              <a:lnSpc>
                <a:spcPts val="1914"/>
              </a:lnSpc>
              <a:buClr>
                <a:srgbClr val="009DD9"/>
              </a:buClr>
              <a:buSzPct val="68750"/>
              <a:buFont typeface="Arial"/>
              <a:buChar char=""/>
              <a:tabLst>
                <a:tab pos="927100" algn="l"/>
                <a:tab pos="927735" algn="l"/>
              </a:tabLst>
            </a:pPr>
            <a:r>
              <a:rPr sz="1600" spc="-5" dirty="0">
                <a:latin typeface="Times New Roman"/>
                <a:cs typeface="Times New Roman"/>
              </a:rPr>
              <a:t>System acknowledge </a:t>
            </a:r>
            <a:r>
              <a:rPr sz="1600" dirty="0">
                <a:latin typeface="Times New Roman"/>
                <a:cs typeface="Times New Roman"/>
              </a:rPr>
              <a:t>fee </a:t>
            </a:r>
            <a:r>
              <a:rPr sz="1600" spc="-5" dirty="0">
                <a:latin typeface="Times New Roman"/>
                <a:cs typeface="Times New Roman"/>
              </a:rPr>
              <a:t>receipts and print</a:t>
            </a:r>
            <a:r>
              <a:rPr sz="1600" spc="100" dirty="0">
                <a:latin typeface="Times New Roman"/>
                <a:cs typeface="Times New Roman"/>
              </a:rPr>
              <a:t> </a:t>
            </a:r>
            <a:r>
              <a:rPr sz="1600" spc="-5" dirty="0">
                <a:latin typeface="Times New Roman"/>
                <a:cs typeface="Times New Roman"/>
              </a:rPr>
              <a:t>receipt</a:t>
            </a:r>
            <a:endParaRPr sz="1600">
              <a:latin typeface="Times New Roman"/>
              <a:cs typeface="Times New Roman"/>
            </a:endParaRPr>
          </a:p>
          <a:p>
            <a:pPr marL="652780" lvl="1" indent="-247015">
              <a:lnSpc>
                <a:spcPts val="2155"/>
              </a:lnSpc>
              <a:buClr>
                <a:srgbClr val="0E6EC5"/>
              </a:buClr>
              <a:buSzPct val="83333"/>
              <a:buFont typeface="Arial"/>
              <a:buChar char=""/>
              <a:tabLst>
                <a:tab pos="652780" algn="l"/>
                <a:tab pos="653415" algn="l"/>
              </a:tabLst>
            </a:pPr>
            <a:r>
              <a:rPr sz="1800" spc="-5" dirty="0">
                <a:latin typeface="Times New Roman"/>
                <a:cs typeface="Times New Roman"/>
              </a:rPr>
              <a:t>Hostel</a:t>
            </a:r>
            <a:r>
              <a:rPr sz="1800" spc="-40" dirty="0">
                <a:latin typeface="Times New Roman"/>
                <a:cs typeface="Times New Roman"/>
              </a:rPr>
              <a:t> </a:t>
            </a:r>
            <a:r>
              <a:rPr sz="1800" spc="-5" dirty="0">
                <a:latin typeface="Times New Roman"/>
                <a:cs typeface="Times New Roman"/>
              </a:rPr>
              <a:t>allotment</a:t>
            </a:r>
            <a:endParaRPr sz="1800">
              <a:latin typeface="Times New Roman"/>
              <a:cs typeface="Times New Roman"/>
            </a:endParaRPr>
          </a:p>
          <a:p>
            <a:pPr marL="927100" lvl="2" indent="-247015">
              <a:lnSpc>
                <a:spcPct val="100000"/>
              </a:lnSpc>
              <a:spcBef>
                <a:spcPts val="10"/>
              </a:spcBef>
              <a:buClr>
                <a:srgbClr val="009DD9"/>
              </a:buClr>
              <a:buSzPct val="68750"/>
              <a:buFont typeface="Arial"/>
              <a:buChar char=""/>
              <a:tabLst>
                <a:tab pos="927100" algn="l"/>
                <a:tab pos="927735" algn="l"/>
              </a:tabLst>
            </a:pPr>
            <a:r>
              <a:rPr sz="1600" spc="-5" dirty="0">
                <a:latin typeface="Times New Roman"/>
                <a:cs typeface="Times New Roman"/>
              </a:rPr>
              <a:t>Allot</a:t>
            </a:r>
            <a:r>
              <a:rPr sz="1600" spc="-60" dirty="0">
                <a:latin typeface="Times New Roman"/>
                <a:cs typeface="Times New Roman"/>
              </a:rPr>
              <a:t> </a:t>
            </a:r>
            <a:r>
              <a:rPr sz="1600" spc="-5" dirty="0">
                <a:latin typeface="Times New Roman"/>
                <a:cs typeface="Times New Roman"/>
              </a:rPr>
              <a:t>hostel</a:t>
            </a:r>
            <a:endParaRPr sz="1600">
              <a:latin typeface="Times New Roman"/>
              <a:cs typeface="Times New Roman"/>
            </a:endParaRPr>
          </a:p>
          <a:p>
            <a:pPr marL="927100" lvl="2" indent="-247015">
              <a:lnSpc>
                <a:spcPct val="100000"/>
              </a:lnSpc>
              <a:buClr>
                <a:srgbClr val="009DD9"/>
              </a:buClr>
              <a:buSzPct val="68750"/>
              <a:buFont typeface="Arial"/>
              <a:buChar char=""/>
              <a:tabLst>
                <a:tab pos="927100" algn="l"/>
                <a:tab pos="927735" algn="l"/>
              </a:tabLst>
            </a:pPr>
            <a:r>
              <a:rPr sz="1600" spc="-5" dirty="0">
                <a:latin typeface="Times New Roman"/>
                <a:cs typeface="Times New Roman"/>
              </a:rPr>
              <a:t>Receive hostel</a:t>
            </a:r>
            <a:r>
              <a:rPr sz="1600" spc="25" dirty="0">
                <a:latin typeface="Times New Roman"/>
                <a:cs typeface="Times New Roman"/>
              </a:rPr>
              <a:t> </a:t>
            </a:r>
            <a:r>
              <a:rPr sz="1600" spc="-10" dirty="0">
                <a:latin typeface="Times New Roman"/>
                <a:cs typeface="Times New Roman"/>
              </a:rPr>
              <a:t>charge</a:t>
            </a:r>
            <a:endParaRPr sz="1600">
              <a:latin typeface="Times New Roman"/>
              <a:cs typeface="Times New Roman"/>
            </a:endParaRPr>
          </a:p>
          <a:p>
            <a:pPr marL="927100" lvl="2" indent="-247015">
              <a:lnSpc>
                <a:spcPts val="1914"/>
              </a:lnSpc>
              <a:buClr>
                <a:srgbClr val="009DD9"/>
              </a:buClr>
              <a:buSzPct val="68750"/>
              <a:buFont typeface="Arial"/>
              <a:buChar char=""/>
              <a:tabLst>
                <a:tab pos="927100" algn="l"/>
                <a:tab pos="927735" algn="l"/>
              </a:tabLst>
            </a:pPr>
            <a:r>
              <a:rPr sz="1600" spc="-5" dirty="0">
                <a:latin typeface="Times New Roman"/>
                <a:cs typeface="Times New Roman"/>
              </a:rPr>
              <a:t>Allot</a:t>
            </a:r>
            <a:r>
              <a:rPr sz="1600" dirty="0">
                <a:latin typeface="Times New Roman"/>
                <a:cs typeface="Times New Roman"/>
              </a:rPr>
              <a:t> </a:t>
            </a:r>
            <a:r>
              <a:rPr sz="1600" spc="-5" dirty="0">
                <a:latin typeface="Times New Roman"/>
                <a:cs typeface="Times New Roman"/>
              </a:rPr>
              <a:t>room</a:t>
            </a:r>
            <a:endParaRPr sz="1600">
              <a:latin typeface="Times New Roman"/>
              <a:cs typeface="Times New Roman"/>
            </a:endParaRPr>
          </a:p>
          <a:p>
            <a:pPr marL="652780" lvl="1" indent="-247015">
              <a:lnSpc>
                <a:spcPts val="2155"/>
              </a:lnSpc>
              <a:buClr>
                <a:srgbClr val="0E6EC5"/>
              </a:buClr>
              <a:buSzPct val="83333"/>
              <a:buFont typeface="Arial"/>
              <a:buChar char=""/>
              <a:tabLst>
                <a:tab pos="652780" algn="l"/>
                <a:tab pos="653415" algn="l"/>
              </a:tabLst>
            </a:pPr>
            <a:r>
              <a:rPr sz="1800" dirty="0">
                <a:latin typeface="Times New Roman"/>
                <a:cs typeface="Times New Roman"/>
              </a:rPr>
              <a:t>Medical check</a:t>
            </a:r>
            <a:r>
              <a:rPr sz="1800" spc="-20" dirty="0">
                <a:latin typeface="Times New Roman"/>
                <a:cs typeface="Times New Roman"/>
              </a:rPr>
              <a:t> </a:t>
            </a:r>
            <a:r>
              <a:rPr sz="1800" dirty="0">
                <a:latin typeface="Times New Roman"/>
                <a:cs typeface="Times New Roman"/>
              </a:rPr>
              <a:t>up</a:t>
            </a:r>
            <a:endParaRPr sz="1800">
              <a:latin typeface="Times New Roman"/>
              <a:cs typeface="Times New Roman"/>
            </a:endParaRPr>
          </a:p>
          <a:p>
            <a:pPr marL="927100" lvl="2" indent="-247015">
              <a:lnSpc>
                <a:spcPct val="100000"/>
              </a:lnSpc>
              <a:spcBef>
                <a:spcPts val="5"/>
              </a:spcBef>
              <a:buClr>
                <a:srgbClr val="009DD9"/>
              </a:buClr>
              <a:buSzPct val="68750"/>
              <a:buFont typeface="Arial"/>
              <a:buChar char=""/>
              <a:tabLst>
                <a:tab pos="927100" algn="l"/>
                <a:tab pos="927735" algn="l"/>
              </a:tabLst>
            </a:pPr>
            <a:r>
              <a:rPr sz="1600" spc="-5" dirty="0">
                <a:latin typeface="Times New Roman"/>
                <a:cs typeface="Times New Roman"/>
              </a:rPr>
              <a:t>Create hostel</a:t>
            </a:r>
            <a:r>
              <a:rPr sz="1600" spc="25" dirty="0">
                <a:latin typeface="Times New Roman"/>
                <a:cs typeface="Times New Roman"/>
              </a:rPr>
              <a:t> </a:t>
            </a:r>
            <a:r>
              <a:rPr sz="1600" spc="-5" dirty="0">
                <a:latin typeface="Times New Roman"/>
                <a:cs typeface="Times New Roman"/>
              </a:rPr>
              <a:t>record</a:t>
            </a:r>
            <a:endParaRPr sz="1600">
              <a:latin typeface="Times New Roman"/>
              <a:cs typeface="Times New Roman"/>
            </a:endParaRPr>
          </a:p>
          <a:p>
            <a:pPr marL="927100" lvl="2" indent="-247015">
              <a:lnSpc>
                <a:spcPct val="100000"/>
              </a:lnSpc>
              <a:spcBef>
                <a:spcPts val="5"/>
              </a:spcBef>
              <a:buClr>
                <a:srgbClr val="009DD9"/>
              </a:buClr>
              <a:buSzPct val="68750"/>
              <a:buFont typeface="Arial"/>
              <a:buChar char=""/>
              <a:tabLst>
                <a:tab pos="927100" algn="l"/>
                <a:tab pos="927735" algn="l"/>
              </a:tabLst>
            </a:pPr>
            <a:r>
              <a:rPr sz="1600" spc="-5" dirty="0">
                <a:latin typeface="Times New Roman"/>
                <a:cs typeface="Times New Roman"/>
              </a:rPr>
              <a:t>Conduct </a:t>
            </a:r>
            <a:r>
              <a:rPr sz="1600" spc="-10" dirty="0">
                <a:latin typeface="Times New Roman"/>
                <a:cs typeface="Times New Roman"/>
              </a:rPr>
              <a:t>medical</a:t>
            </a:r>
            <a:r>
              <a:rPr sz="1600" spc="45" dirty="0">
                <a:latin typeface="Times New Roman"/>
                <a:cs typeface="Times New Roman"/>
              </a:rPr>
              <a:t> </a:t>
            </a:r>
            <a:r>
              <a:rPr sz="1600" spc="-5" dirty="0">
                <a:latin typeface="Times New Roman"/>
                <a:cs typeface="Times New Roman"/>
              </a:rPr>
              <a:t>bill</a:t>
            </a:r>
            <a:endParaRPr sz="1600">
              <a:latin typeface="Times New Roman"/>
              <a:cs typeface="Times New Roman"/>
            </a:endParaRPr>
          </a:p>
          <a:p>
            <a:pPr marL="927100" lvl="2" indent="-247015">
              <a:lnSpc>
                <a:spcPts val="1914"/>
              </a:lnSpc>
              <a:buClr>
                <a:srgbClr val="009DD9"/>
              </a:buClr>
              <a:buSzPct val="68750"/>
              <a:buFont typeface="Arial"/>
              <a:buChar char=""/>
              <a:tabLst>
                <a:tab pos="927100" algn="l"/>
                <a:tab pos="927735" algn="l"/>
              </a:tabLst>
            </a:pPr>
            <a:r>
              <a:rPr sz="1600" spc="-5" dirty="0">
                <a:latin typeface="Times New Roman"/>
                <a:cs typeface="Times New Roman"/>
              </a:rPr>
              <a:t>Enter</a:t>
            </a:r>
            <a:r>
              <a:rPr sz="1600" spc="10" dirty="0">
                <a:latin typeface="Times New Roman"/>
                <a:cs typeface="Times New Roman"/>
              </a:rPr>
              <a:t> </a:t>
            </a:r>
            <a:r>
              <a:rPr sz="1600" spc="-5" dirty="0">
                <a:latin typeface="Times New Roman"/>
                <a:cs typeface="Times New Roman"/>
              </a:rPr>
              <a:t>record</a:t>
            </a:r>
            <a:endParaRPr sz="1600">
              <a:latin typeface="Times New Roman"/>
              <a:cs typeface="Times New Roman"/>
            </a:endParaRPr>
          </a:p>
          <a:p>
            <a:pPr marL="652780" lvl="1" indent="-247015">
              <a:lnSpc>
                <a:spcPts val="2155"/>
              </a:lnSpc>
              <a:buClr>
                <a:srgbClr val="0E6EC5"/>
              </a:buClr>
              <a:buSzPct val="83333"/>
              <a:buFont typeface="Arial"/>
              <a:buChar char=""/>
              <a:tabLst>
                <a:tab pos="652780" algn="l"/>
                <a:tab pos="653415" algn="l"/>
              </a:tabLst>
            </a:pPr>
            <a:r>
              <a:rPr sz="1800" spc="-5" dirty="0">
                <a:latin typeface="Times New Roman"/>
                <a:cs typeface="Times New Roman"/>
              </a:rPr>
              <a:t>Issue </a:t>
            </a:r>
            <a:r>
              <a:rPr sz="1800" dirty="0">
                <a:latin typeface="Times New Roman"/>
                <a:cs typeface="Times New Roman"/>
              </a:rPr>
              <a:t>library</a:t>
            </a:r>
            <a:r>
              <a:rPr sz="1800" spc="-15" dirty="0">
                <a:latin typeface="Times New Roman"/>
                <a:cs typeface="Times New Roman"/>
              </a:rPr>
              <a:t> </a:t>
            </a:r>
            <a:r>
              <a:rPr sz="1800" dirty="0">
                <a:latin typeface="Times New Roman"/>
                <a:cs typeface="Times New Roman"/>
              </a:rPr>
              <a:t>card</a:t>
            </a:r>
            <a:endParaRPr sz="1800">
              <a:latin typeface="Times New Roman"/>
              <a:cs typeface="Times New Roman"/>
            </a:endParaRPr>
          </a:p>
          <a:p>
            <a:pPr marL="652780" lvl="1" indent="-247015">
              <a:lnSpc>
                <a:spcPct val="100000"/>
              </a:lnSpc>
              <a:buClr>
                <a:srgbClr val="0E6EC5"/>
              </a:buClr>
              <a:buSzPct val="83333"/>
              <a:buFont typeface="Arial"/>
              <a:buChar char=""/>
              <a:tabLst>
                <a:tab pos="652780" algn="l"/>
                <a:tab pos="653415" algn="l"/>
              </a:tabLst>
            </a:pPr>
            <a:r>
              <a:rPr sz="1800" spc="-5" dirty="0">
                <a:latin typeface="Times New Roman"/>
                <a:cs typeface="Times New Roman"/>
              </a:rPr>
              <a:t>Issue </a:t>
            </a:r>
            <a:r>
              <a:rPr sz="1800" dirty="0">
                <a:latin typeface="Times New Roman"/>
                <a:cs typeface="Times New Roman"/>
              </a:rPr>
              <a:t>identity</a:t>
            </a:r>
            <a:r>
              <a:rPr sz="1800" spc="-15" dirty="0">
                <a:latin typeface="Times New Roman"/>
                <a:cs typeface="Times New Roman"/>
              </a:rPr>
              <a:t> </a:t>
            </a:r>
            <a:r>
              <a:rPr sz="1800" dirty="0">
                <a:latin typeface="Times New Roman"/>
                <a:cs typeface="Times New Roman"/>
              </a:rPr>
              <a:t>card</a:t>
            </a:r>
            <a:endParaRPr sz="1800">
              <a:latin typeface="Times New Roman"/>
              <a:cs typeface="Times New Roman"/>
            </a:endParaRPr>
          </a:p>
        </p:txBody>
      </p:sp>
      <p:sp>
        <p:nvSpPr>
          <p:cNvPr id="9" name="object 9"/>
          <p:cNvSpPr/>
          <p:nvPr/>
        </p:nvSpPr>
        <p:spPr>
          <a:xfrm>
            <a:off x="1472183" y="0"/>
            <a:ext cx="6569964" cy="4846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734300" y="0"/>
            <a:ext cx="371855" cy="483108"/>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602994" y="25400"/>
            <a:ext cx="62858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Student Enrollment in Institute </a:t>
            </a:r>
            <a:r>
              <a:rPr sz="1800" b="1" dirty="0">
                <a:latin typeface="Times New Roman"/>
                <a:cs typeface="Times New Roman"/>
              </a:rPr>
              <a:t>of </a:t>
            </a:r>
            <a:r>
              <a:rPr sz="1800" b="1" spc="-5" dirty="0">
                <a:latin typeface="Times New Roman"/>
                <a:cs typeface="Times New Roman"/>
              </a:rPr>
              <a:t>Information </a:t>
            </a:r>
            <a:r>
              <a:rPr sz="1800" b="1" spc="-20" dirty="0">
                <a:latin typeface="Times New Roman"/>
                <a:cs typeface="Times New Roman"/>
              </a:rPr>
              <a:t>Technology</a:t>
            </a:r>
            <a:r>
              <a:rPr sz="1800" b="1" spc="45" dirty="0">
                <a:latin typeface="Times New Roman"/>
                <a:cs typeface="Times New Roman"/>
              </a:rPr>
              <a:t> </a:t>
            </a:r>
            <a:r>
              <a:rPr sz="1800" b="1" spc="-5" dirty="0">
                <a:latin typeface="Times New Roman"/>
                <a:cs typeface="Times New Roman"/>
              </a:rPr>
              <a:t>(IIT)</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503885"/>
            <a:ext cx="6044565" cy="635000"/>
          </a:xfrm>
          <a:prstGeom prst="rect">
            <a:avLst/>
          </a:prstGeom>
        </p:spPr>
        <p:txBody>
          <a:bodyPr vert="horz" wrap="square" lIns="0" tIns="12065" rIns="0" bIns="0" rtlCol="0">
            <a:spAutoFit/>
          </a:bodyPr>
          <a:lstStyle/>
          <a:p>
            <a:pPr marL="12700">
              <a:lnSpc>
                <a:spcPct val="100000"/>
              </a:lnSpc>
              <a:spcBef>
                <a:spcPts val="95"/>
              </a:spcBef>
            </a:pPr>
            <a:r>
              <a:rPr sz="4000" b="1" spc="-5" dirty="0">
                <a:latin typeface="Times New Roman"/>
                <a:cs typeface="Times New Roman"/>
              </a:rPr>
              <a:t>Activity </a:t>
            </a:r>
            <a:r>
              <a:rPr sz="4000" b="1" dirty="0">
                <a:latin typeface="Times New Roman"/>
                <a:cs typeface="Times New Roman"/>
              </a:rPr>
              <a:t>Diagram </a:t>
            </a:r>
            <a:r>
              <a:rPr sz="4000" b="1" spc="-5" dirty="0">
                <a:latin typeface="Times New Roman"/>
                <a:cs typeface="Times New Roman"/>
              </a:rPr>
              <a:t>for</a:t>
            </a:r>
            <a:r>
              <a:rPr sz="4000" b="1" spc="-70" dirty="0">
                <a:latin typeface="Times New Roman"/>
                <a:cs typeface="Times New Roman"/>
              </a:rPr>
              <a:t> </a:t>
            </a:r>
            <a:r>
              <a:rPr sz="4000" b="1" spc="-5" dirty="0">
                <a:latin typeface="Times New Roman"/>
                <a:cs typeface="Times New Roman"/>
              </a:rPr>
              <a:t>SEIIT</a:t>
            </a:r>
            <a:endParaRPr sz="4000">
              <a:latin typeface="Times New Roman"/>
              <a:cs typeface="Times New Roman"/>
            </a:endParaRPr>
          </a:p>
        </p:txBody>
      </p:sp>
      <p:sp>
        <p:nvSpPr>
          <p:cNvPr id="8" name="object 8"/>
          <p:cNvSpPr/>
          <p:nvPr/>
        </p:nvSpPr>
        <p:spPr>
          <a:xfrm>
            <a:off x="1080482" y="1786114"/>
            <a:ext cx="237152" cy="23799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769455" y="1618543"/>
            <a:ext cx="1140460" cy="572135"/>
          </a:xfrm>
          <a:custGeom>
            <a:avLst/>
            <a:gdLst/>
            <a:ahLst/>
            <a:cxnLst/>
            <a:rect l="l" t="t" r="r" b="b"/>
            <a:pathLst>
              <a:path w="1140460" h="572135">
                <a:moveTo>
                  <a:pt x="1026434" y="0"/>
                </a:moveTo>
                <a:lnTo>
                  <a:pt x="114015" y="0"/>
                </a:lnTo>
                <a:lnTo>
                  <a:pt x="88181" y="3046"/>
                </a:lnTo>
                <a:lnTo>
                  <a:pt x="42567" y="24372"/>
                </a:lnTo>
                <a:lnTo>
                  <a:pt x="10638" y="63978"/>
                </a:lnTo>
                <a:lnTo>
                  <a:pt x="0" y="114246"/>
                </a:lnTo>
                <a:lnTo>
                  <a:pt x="0" y="457368"/>
                </a:lnTo>
                <a:lnTo>
                  <a:pt x="10638" y="507636"/>
                </a:lnTo>
                <a:lnTo>
                  <a:pt x="42567" y="547369"/>
                </a:lnTo>
                <a:lnTo>
                  <a:pt x="88181" y="568695"/>
                </a:lnTo>
                <a:lnTo>
                  <a:pt x="114015" y="571741"/>
                </a:lnTo>
                <a:lnTo>
                  <a:pt x="1026434" y="571741"/>
                </a:lnTo>
                <a:lnTo>
                  <a:pt x="1076580" y="561078"/>
                </a:lnTo>
                <a:lnTo>
                  <a:pt x="1116189" y="529089"/>
                </a:lnTo>
                <a:lnTo>
                  <a:pt x="1137390" y="483264"/>
                </a:lnTo>
                <a:lnTo>
                  <a:pt x="1140437" y="457368"/>
                </a:lnTo>
                <a:lnTo>
                  <a:pt x="1140437" y="114246"/>
                </a:lnTo>
                <a:lnTo>
                  <a:pt x="1129900" y="63978"/>
                </a:lnTo>
                <a:lnTo>
                  <a:pt x="1097908" y="24372"/>
                </a:lnTo>
                <a:lnTo>
                  <a:pt x="1052332" y="3046"/>
                </a:lnTo>
                <a:lnTo>
                  <a:pt x="1026434" y="0"/>
                </a:lnTo>
                <a:close/>
              </a:path>
            </a:pathLst>
          </a:custGeom>
          <a:solidFill>
            <a:srgbClr val="FFFFFF"/>
          </a:solidFill>
        </p:spPr>
        <p:txBody>
          <a:bodyPr wrap="square" lIns="0" tIns="0" rIns="0" bIns="0" rtlCol="0"/>
          <a:lstStyle/>
          <a:p>
            <a:endParaRPr/>
          </a:p>
        </p:txBody>
      </p:sp>
      <p:sp>
        <p:nvSpPr>
          <p:cNvPr id="10" name="object 10"/>
          <p:cNvSpPr/>
          <p:nvPr/>
        </p:nvSpPr>
        <p:spPr>
          <a:xfrm>
            <a:off x="1769455" y="1618543"/>
            <a:ext cx="1140460" cy="572135"/>
          </a:xfrm>
          <a:custGeom>
            <a:avLst/>
            <a:gdLst/>
            <a:ahLst/>
            <a:cxnLst/>
            <a:rect l="l" t="t" r="r" b="b"/>
            <a:pathLst>
              <a:path w="1140460" h="572135">
                <a:moveTo>
                  <a:pt x="114015" y="571741"/>
                </a:moveTo>
                <a:lnTo>
                  <a:pt x="1026434" y="571741"/>
                </a:lnTo>
                <a:lnTo>
                  <a:pt x="1052332" y="568695"/>
                </a:lnTo>
                <a:lnTo>
                  <a:pt x="1097908" y="547369"/>
                </a:lnTo>
                <a:lnTo>
                  <a:pt x="1129900" y="507636"/>
                </a:lnTo>
                <a:lnTo>
                  <a:pt x="1140437" y="457368"/>
                </a:lnTo>
                <a:lnTo>
                  <a:pt x="1140437" y="114246"/>
                </a:lnTo>
                <a:lnTo>
                  <a:pt x="1129900" y="63978"/>
                </a:lnTo>
                <a:lnTo>
                  <a:pt x="1097908" y="24372"/>
                </a:lnTo>
                <a:lnTo>
                  <a:pt x="1052332" y="3046"/>
                </a:lnTo>
                <a:lnTo>
                  <a:pt x="1026434" y="0"/>
                </a:lnTo>
                <a:lnTo>
                  <a:pt x="114015" y="0"/>
                </a:lnTo>
                <a:lnTo>
                  <a:pt x="63856" y="10663"/>
                </a:lnTo>
                <a:lnTo>
                  <a:pt x="24324" y="42652"/>
                </a:lnTo>
                <a:lnTo>
                  <a:pt x="3046" y="88350"/>
                </a:lnTo>
                <a:lnTo>
                  <a:pt x="0" y="114246"/>
                </a:lnTo>
                <a:lnTo>
                  <a:pt x="0" y="457368"/>
                </a:lnTo>
                <a:lnTo>
                  <a:pt x="10638" y="507636"/>
                </a:lnTo>
                <a:lnTo>
                  <a:pt x="42567" y="547369"/>
                </a:lnTo>
                <a:lnTo>
                  <a:pt x="88181" y="568695"/>
                </a:lnTo>
                <a:lnTo>
                  <a:pt x="114015" y="571741"/>
                </a:lnTo>
                <a:close/>
              </a:path>
            </a:pathLst>
          </a:custGeom>
          <a:ln w="9120">
            <a:solidFill>
              <a:srgbClr val="000000"/>
            </a:solidFill>
          </a:ln>
        </p:spPr>
        <p:txBody>
          <a:bodyPr wrap="square" lIns="0" tIns="0" rIns="0" bIns="0" rtlCol="0"/>
          <a:lstStyle/>
          <a:p>
            <a:endParaRPr/>
          </a:p>
        </p:txBody>
      </p:sp>
      <p:sp>
        <p:nvSpPr>
          <p:cNvPr id="11" name="object 11"/>
          <p:cNvSpPr txBox="1"/>
          <p:nvPr/>
        </p:nvSpPr>
        <p:spPr>
          <a:xfrm>
            <a:off x="1834285" y="1786289"/>
            <a:ext cx="1007744"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Received</a:t>
            </a:r>
            <a:r>
              <a:rPr sz="1200" spc="-60" dirty="0">
                <a:latin typeface="Arial"/>
                <a:cs typeface="Arial"/>
              </a:rPr>
              <a:t> </a:t>
            </a:r>
            <a:r>
              <a:rPr sz="1200" dirty="0">
                <a:latin typeface="Arial"/>
                <a:cs typeface="Arial"/>
              </a:rPr>
              <a:t>form</a:t>
            </a:r>
            <a:endParaRPr sz="1200">
              <a:latin typeface="Arial"/>
              <a:cs typeface="Arial"/>
            </a:endParaRPr>
          </a:p>
        </p:txBody>
      </p:sp>
      <p:sp>
        <p:nvSpPr>
          <p:cNvPr id="12" name="object 12"/>
          <p:cNvSpPr/>
          <p:nvPr/>
        </p:nvSpPr>
        <p:spPr>
          <a:xfrm>
            <a:off x="1313074" y="1905303"/>
            <a:ext cx="394335" cy="0"/>
          </a:xfrm>
          <a:custGeom>
            <a:avLst/>
            <a:gdLst/>
            <a:ahLst/>
            <a:cxnLst/>
            <a:rect l="l" t="t" r="r" b="b"/>
            <a:pathLst>
              <a:path w="394335">
                <a:moveTo>
                  <a:pt x="0" y="0"/>
                </a:moveTo>
                <a:lnTo>
                  <a:pt x="394047" y="0"/>
                </a:lnTo>
              </a:path>
            </a:pathLst>
          </a:custGeom>
          <a:ln w="9120">
            <a:solidFill>
              <a:srgbClr val="000000"/>
            </a:solidFill>
          </a:ln>
        </p:spPr>
        <p:txBody>
          <a:bodyPr wrap="square" lIns="0" tIns="0" rIns="0" bIns="0" rtlCol="0"/>
          <a:lstStyle/>
          <a:p>
            <a:endParaRPr/>
          </a:p>
        </p:txBody>
      </p:sp>
      <p:sp>
        <p:nvSpPr>
          <p:cNvPr id="13" name="object 13"/>
          <p:cNvSpPr/>
          <p:nvPr/>
        </p:nvSpPr>
        <p:spPr>
          <a:xfrm>
            <a:off x="1687368" y="1863920"/>
            <a:ext cx="82087" cy="8251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567883" y="2819785"/>
            <a:ext cx="1141095" cy="572135"/>
          </a:xfrm>
          <a:custGeom>
            <a:avLst/>
            <a:gdLst/>
            <a:ahLst/>
            <a:cxnLst/>
            <a:rect l="l" t="t" r="r" b="b"/>
            <a:pathLst>
              <a:path w="1141095" h="572135">
                <a:moveTo>
                  <a:pt x="1026536" y="0"/>
                </a:moveTo>
                <a:lnTo>
                  <a:pt x="114003" y="0"/>
                </a:lnTo>
                <a:lnTo>
                  <a:pt x="88231" y="1523"/>
                </a:lnTo>
                <a:lnTo>
                  <a:pt x="42529" y="24372"/>
                </a:lnTo>
                <a:lnTo>
                  <a:pt x="10663" y="63978"/>
                </a:lnTo>
                <a:lnTo>
                  <a:pt x="0" y="114246"/>
                </a:lnTo>
                <a:lnTo>
                  <a:pt x="0" y="457495"/>
                </a:lnTo>
                <a:lnTo>
                  <a:pt x="10663" y="506240"/>
                </a:lnTo>
                <a:lnTo>
                  <a:pt x="42529" y="545845"/>
                </a:lnTo>
                <a:lnTo>
                  <a:pt x="88231" y="568695"/>
                </a:lnTo>
                <a:lnTo>
                  <a:pt x="114003" y="571741"/>
                </a:lnTo>
                <a:lnTo>
                  <a:pt x="1026536" y="571741"/>
                </a:lnTo>
                <a:lnTo>
                  <a:pt x="1076682" y="559555"/>
                </a:lnTo>
                <a:lnTo>
                  <a:pt x="1116164" y="527566"/>
                </a:lnTo>
                <a:lnTo>
                  <a:pt x="1137492" y="481867"/>
                </a:lnTo>
                <a:lnTo>
                  <a:pt x="1140539" y="457495"/>
                </a:lnTo>
                <a:lnTo>
                  <a:pt x="1140539" y="114246"/>
                </a:lnTo>
                <a:lnTo>
                  <a:pt x="1129875" y="63978"/>
                </a:lnTo>
                <a:lnTo>
                  <a:pt x="1097883" y="24372"/>
                </a:lnTo>
                <a:lnTo>
                  <a:pt x="1052307" y="1523"/>
                </a:lnTo>
                <a:lnTo>
                  <a:pt x="1026536" y="0"/>
                </a:lnTo>
                <a:close/>
              </a:path>
            </a:pathLst>
          </a:custGeom>
          <a:solidFill>
            <a:srgbClr val="FFFFFF"/>
          </a:solidFill>
        </p:spPr>
        <p:txBody>
          <a:bodyPr wrap="square" lIns="0" tIns="0" rIns="0" bIns="0" rtlCol="0"/>
          <a:lstStyle/>
          <a:p>
            <a:endParaRPr/>
          </a:p>
        </p:txBody>
      </p:sp>
      <p:sp>
        <p:nvSpPr>
          <p:cNvPr id="15" name="object 15"/>
          <p:cNvSpPr/>
          <p:nvPr/>
        </p:nvSpPr>
        <p:spPr>
          <a:xfrm>
            <a:off x="2567883" y="2819785"/>
            <a:ext cx="1141095" cy="572135"/>
          </a:xfrm>
          <a:custGeom>
            <a:avLst/>
            <a:gdLst/>
            <a:ahLst/>
            <a:cxnLst/>
            <a:rect l="l" t="t" r="r" b="b"/>
            <a:pathLst>
              <a:path w="1141095" h="572135">
                <a:moveTo>
                  <a:pt x="114003" y="571741"/>
                </a:moveTo>
                <a:lnTo>
                  <a:pt x="1026536" y="571741"/>
                </a:lnTo>
                <a:lnTo>
                  <a:pt x="1052307" y="568695"/>
                </a:lnTo>
                <a:lnTo>
                  <a:pt x="1097883" y="545845"/>
                </a:lnTo>
                <a:lnTo>
                  <a:pt x="1129875" y="506240"/>
                </a:lnTo>
                <a:lnTo>
                  <a:pt x="1140539" y="457495"/>
                </a:lnTo>
                <a:lnTo>
                  <a:pt x="1140539" y="114246"/>
                </a:lnTo>
                <a:lnTo>
                  <a:pt x="1129875" y="63978"/>
                </a:lnTo>
                <a:lnTo>
                  <a:pt x="1097883" y="24372"/>
                </a:lnTo>
                <a:lnTo>
                  <a:pt x="1052307" y="1523"/>
                </a:lnTo>
                <a:lnTo>
                  <a:pt x="1026536" y="0"/>
                </a:lnTo>
                <a:lnTo>
                  <a:pt x="114003" y="0"/>
                </a:lnTo>
                <a:lnTo>
                  <a:pt x="63856" y="10663"/>
                </a:lnTo>
                <a:lnTo>
                  <a:pt x="24374" y="42652"/>
                </a:lnTo>
                <a:lnTo>
                  <a:pt x="3046" y="88350"/>
                </a:lnTo>
                <a:lnTo>
                  <a:pt x="0" y="114246"/>
                </a:lnTo>
                <a:lnTo>
                  <a:pt x="0" y="457495"/>
                </a:lnTo>
                <a:lnTo>
                  <a:pt x="10663" y="506240"/>
                </a:lnTo>
                <a:lnTo>
                  <a:pt x="42529" y="545845"/>
                </a:lnTo>
                <a:lnTo>
                  <a:pt x="88231" y="568695"/>
                </a:lnTo>
                <a:lnTo>
                  <a:pt x="114003" y="571741"/>
                </a:lnTo>
                <a:close/>
              </a:path>
            </a:pathLst>
          </a:custGeom>
          <a:ln w="9120">
            <a:solidFill>
              <a:srgbClr val="000000"/>
            </a:solidFill>
          </a:ln>
        </p:spPr>
        <p:txBody>
          <a:bodyPr wrap="square" lIns="0" tIns="0" rIns="0" bIns="0" rtlCol="0"/>
          <a:lstStyle/>
          <a:p>
            <a:endParaRPr/>
          </a:p>
        </p:txBody>
      </p:sp>
      <p:sp>
        <p:nvSpPr>
          <p:cNvPr id="16" name="object 16"/>
          <p:cNvSpPr txBox="1"/>
          <p:nvPr/>
        </p:nvSpPr>
        <p:spPr>
          <a:xfrm>
            <a:off x="2656999" y="2986008"/>
            <a:ext cx="959485"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Payment</a:t>
            </a:r>
            <a:r>
              <a:rPr sz="1200" spc="-60" dirty="0">
                <a:latin typeface="Arial"/>
                <a:cs typeface="Arial"/>
              </a:rPr>
              <a:t> </a:t>
            </a:r>
            <a:r>
              <a:rPr sz="1200" dirty="0">
                <a:latin typeface="Arial"/>
                <a:cs typeface="Arial"/>
              </a:rPr>
              <a:t>fees</a:t>
            </a:r>
            <a:endParaRPr sz="1200">
              <a:latin typeface="Arial"/>
              <a:cs typeface="Arial"/>
            </a:endParaRPr>
          </a:p>
        </p:txBody>
      </p:sp>
      <p:sp>
        <p:nvSpPr>
          <p:cNvPr id="17" name="object 17"/>
          <p:cNvSpPr/>
          <p:nvPr/>
        </p:nvSpPr>
        <p:spPr>
          <a:xfrm>
            <a:off x="4278819" y="2819785"/>
            <a:ext cx="1140460" cy="572135"/>
          </a:xfrm>
          <a:custGeom>
            <a:avLst/>
            <a:gdLst/>
            <a:ahLst/>
            <a:cxnLst/>
            <a:rect l="l" t="t" r="r" b="b"/>
            <a:pathLst>
              <a:path w="1140460" h="572135">
                <a:moveTo>
                  <a:pt x="1026409" y="0"/>
                </a:moveTo>
                <a:lnTo>
                  <a:pt x="114003" y="0"/>
                </a:lnTo>
                <a:lnTo>
                  <a:pt x="88104" y="1523"/>
                </a:lnTo>
                <a:lnTo>
                  <a:pt x="42529" y="24372"/>
                </a:lnTo>
                <a:lnTo>
                  <a:pt x="10537" y="63978"/>
                </a:lnTo>
                <a:lnTo>
                  <a:pt x="0" y="114246"/>
                </a:lnTo>
                <a:lnTo>
                  <a:pt x="0" y="457495"/>
                </a:lnTo>
                <a:lnTo>
                  <a:pt x="10537" y="506240"/>
                </a:lnTo>
                <a:lnTo>
                  <a:pt x="42529" y="545845"/>
                </a:lnTo>
                <a:lnTo>
                  <a:pt x="88104" y="568695"/>
                </a:lnTo>
                <a:lnTo>
                  <a:pt x="114003" y="571741"/>
                </a:lnTo>
                <a:lnTo>
                  <a:pt x="1026409" y="571741"/>
                </a:lnTo>
                <a:lnTo>
                  <a:pt x="1076555" y="559555"/>
                </a:lnTo>
                <a:lnTo>
                  <a:pt x="1116164" y="527566"/>
                </a:lnTo>
                <a:lnTo>
                  <a:pt x="1137365" y="481867"/>
                </a:lnTo>
                <a:lnTo>
                  <a:pt x="1140412" y="457495"/>
                </a:lnTo>
                <a:lnTo>
                  <a:pt x="1140412" y="114246"/>
                </a:lnTo>
                <a:lnTo>
                  <a:pt x="1129748" y="63978"/>
                </a:lnTo>
                <a:lnTo>
                  <a:pt x="1097883" y="24372"/>
                </a:lnTo>
                <a:lnTo>
                  <a:pt x="1052307" y="1523"/>
                </a:lnTo>
                <a:lnTo>
                  <a:pt x="1026409" y="0"/>
                </a:lnTo>
                <a:close/>
              </a:path>
            </a:pathLst>
          </a:custGeom>
          <a:solidFill>
            <a:srgbClr val="FFFFFF"/>
          </a:solidFill>
        </p:spPr>
        <p:txBody>
          <a:bodyPr wrap="square" lIns="0" tIns="0" rIns="0" bIns="0" rtlCol="0"/>
          <a:lstStyle/>
          <a:p>
            <a:endParaRPr/>
          </a:p>
        </p:txBody>
      </p:sp>
      <p:sp>
        <p:nvSpPr>
          <p:cNvPr id="18" name="object 18"/>
          <p:cNvSpPr/>
          <p:nvPr/>
        </p:nvSpPr>
        <p:spPr>
          <a:xfrm>
            <a:off x="4278819" y="2819785"/>
            <a:ext cx="1140460" cy="572135"/>
          </a:xfrm>
          <a:custGeom>
            <a:avLst/>
            <a:gdLst/>
            <a:ahLst/>
            <a:cxnLst/>
            <a:rect l="l" t="t" r="r" b="b"/>
            <a:pathLst>
              <a:path w="1140460" h="572135">
                <a:moveTo>
                  <a:pt x="114003" y="571741"/>
                </a:moveTo>
                <a:lnTo>
                  <a:pt x="1026409" y="571741"/>
                </a:lnTo>
                <a:lnTo>
                  <a:pt x="1052307" y="568695"/>
                </a:lnTo>
                <a:lnTo>
                  <a:pt x="1097883" y="545845"/>
                </a:lnTo>
                <a:lnTo>
                  <a:pt x="1129748" y="506240"/>
                </a:lnTo>
                <a:lnTo>
                  <a:pt x="1140412" y="457495"/>
                </a:lnTo>
                <a:lnTo>
                  <a:pt x="1140412" y="114246"/>
                </a:lnTo>
                <a:lnTo>
                  <a:pt x="1129748" y="63978"/>
                </a:lnTo>
                <a:lnTo>
                  <a:pt x="1097883" y="24372"/>
                </a:lnTo>
                <a:lnTo>
                  <a:pt x="1052307" y="1523"/>
                </a:lnTo>
                <a:lnTo>
                  <a:pt x="1026409" y="0"/>
                </a:lnTo>
                <a:lnTo>
                  <a:pt x="114003" y="0"/>
                </a:lnTo>
                <a:lnTo>
                  <a:pt x="63856" y="10663"/>
                </a:lnTo>
                <a:lnTo>
                  <a:pt x="24247" y="42652"/>
                </a:lnTo>
                <a:lnTo>
                  <a:pt x="3046" y="88350"/>
                </a:lnTo>
                <a:lnTo>
                  <a:pt x="0" y="114246"/>
                </a:lnTo>
                <a:lnTo>
                  <a:pt x="0" y="457495"/>
                </a:lnTo>
                <a:lnTo>
                  <a:pt x="10537" y="506240"/>
                </a:lnTo>
                <a:lnTo>
                  <a:pt x="42529" y="545845"/>
                </a:lnTo>
                <a:lnTo>
                  <a:pt x="88104" y="568695"/>
                </a:lnTo>
                <a:lnTo>
                  <a:pt x="114003" y="571741"/>
                </a:lnTo>
                <a:close/>
              </a:path>
            </a:pathLst>
          </a:custGeom>
          <a:ln w="9120">
            <a:solidFill>
              <a:srgbClr val="000000"/>
            </a:solidFill>
          </a:ln>
        </p:spPr>
        <p:txBody>
          <a:bodyPr wrap="square" lIns="0" tIns="0" rIns="0" bIns="0" rtlCol="0"/>
          <a:lstStyle/>
          <a:p>
            <a:endParaRPr/>
          </a:p>
        </p:txBody>
      </p:sp>
      <p:sp>
        <p:nvSpPr>
          <p:cNvPr id="19" name="object 19"/>
          <p:cNvSpPr txBox="1"/>
          <p:nvPr/>
        </p:nvSpPr>
        <p:spPr>
          <a:xfrm>
            <a:off x="4525990" y="2894357"/>
            <a:ext cx="645160" cy="391160"/>
          </a:xfrm>
          <a:prstGeom prst="rect">
            <a:avLst/>
          </a:prstGeom>
        </p:spPr>
        <p:txBody>
          <a:bodyPr vert="horz" wrap="square" lIns="0" tIns="12065" rIns="0" bIns="0" rtlCol="0">
            <a:spAutoFit/>
          </a:bodyPr>
          <a:lstStyle/>
          <a:p>
            <a:pPr marL="12700" marR="5080" indent="93980">
              <a:lnSpc>
                <a:spcPct val="100000"/>
              </a:lnSpc>
              <a:spcBef>
                <a:spcPts val="95"/>
              </a:spcBef>
            </a:pPr>
            <a:r>
              <a:rPr sz="1200" spc="-5" dirty="0">
                <a:latin typeface="Arial"/>
                <a:cs typeface="Arial"/>
              </a:rPr>
              <a:t>Hostel  al</a:t>
            </a:r>
            <a:r>
              <a:rPr sz="1200" spc="-10" dirty="0">
                <a:latin typeface="Arial"/>
                <a:cs typeface="Arial"/>
              </a:rPr>
              <a:t>l</a:t>
            </a:r>
            <a:r>
              <a:rPr sz="1200" spc="-5" dirty="0">
                <a:latin typeface="Arial"/>
                <a:cs typeface="Arial"/>
              </a:rPr>
              <a:t>ot</a:t>
            </a:r>
            <a:r>
              <a:rPr sz="1200" dirty="0">
                <a:latin typeface="Arial"/>
                <a:cs typeface="Arial"/>
              </a:rPr>
              <a:t>m</a:t>
            </a:r>
            <a:r>
              <a:rPr sz="1200" spc="-5" dirty="0">
                <a:latin typeface="Arial"/>
                <a:cs typeface="Arial"/>
              </a:rPr>
              <a:t>ent</a:t>
            </a:r>
            <a:endParaRPr sz="1200">
              <a:latin typeface="Arial"/>
              <a:cs typeface="Arial"/>
            </a:endParaRPr>
          </a:p>
        </p:txBody>
      </p:sp>
      <p:sp>
        <p:nvSpPr>
          <p:cNvPr id="20" name="object 20"/>
          <p:cNvSpPr/>
          <p:nvPr/>
        </p:nvSpPr>
        <p:spPr>
          <a:xfrm>
            <a:off x="3366286" y="4077389"/>
            <a:ext cx="1141095" cy="572135"/>
          </a:xfrm>
          <a:custGeom>
            <a:avLst/>
            <a:gdLst/>
            <a:ahLst/>
            <a:cxnLst/>
            <a:rect l="l" t="t" r="r" b="b"/>
            <a:pathLst>
              <a:path w="1141095" h="572135">
                <a:moveTo>
                  <a:pt x="1026536" y="0"/>
                </a:moveTo>
                <a:lnTo>
                  <a:pt x="114003" y="0"/>
                </a:lnTo>
                <a:lnTo>
                  <a:pt x="88231" y="1523"/>
                </a:lnTo>
                <a:lnTo>
                  <a:pt x="42655" y="24499"/>
                </a:lnTo>
                <a:lnTo>
                  <a:pt x="10663" y="64105"/>
                </a:lnTo>
                <a:lnTo>
                  <a:pt x="0" y="114373"/>
                </a:lnTo>
                <a:lnTo>
                  <a:pt x="0" y="457469"/>
                </a:lnTo>
                <a:lnTo>
                  <a:pt x="10663" y="506214"/>
                </a:lnTo>
                <a:lnTo>
                  <a:pt x="42655" y="545833"/>
                </a:lnTo>
                <a:lnTo>
                  <a:pt x="88231" y="568695"/>
                </a:lnTo>
                <a:lnTo>
                  <a:pt x="114003" y="571741"/>
                </a:lnTo>
                <a:lnTo>
                  <a:pt x="1026536" y="571741"/>
                </a:lnTo>
                <a:lnTo>
                  <a:pt x="1076682" y="559542"/>
                </a:lnTo>
                <a:lnTo>
                  <a:pt x="1116164" y="527553"/>
                </a:lnTo>
                <a:lnTo>
                  <a:pt x="1137492" y="481842"/>
                </a:lnTo>
                <a:lnTo>
                  <a:pt x="1140539" y="457469"/>
                </a:lnTo>
                <a:lnTo>
                  <a:pt x="1140539" y="114373"/>
                </a:lnTo>
                <a:lnTo>
                  <a:pt x="1129875" y="64105"/>
                </a:lnTo>
                <a:lnTo>
                  <a:pt x="1098010" y="24499"/>
                </a:lnTo>
                <a:lnTo>
                  <a:pt x="1052307" y="1523"/>
                </a:lnTo>
                <a:lnTo>
                  <a:pt x="1026536" y="0"/>
                </a:lnTo>
                <a:close/>
              </a:path>
            </a:pathLst>
          </a:custGeom>
          <a:solidFill>
            <a:srgbClr val="FFFFFF"/>
          </a:solidFill>
        </p:spPr>
        <p:txBody>
          <a:bodyPr wrap="square" lIns="0" tIns="0" rIns="0" bIns="0" rtlCol="0"/>
          <a:lstStyle/>
          <a:p>
            <a:endParaRPr/>
          </a:p>
        </p:txBody>
      </p:sp>
      <p:sp>
        <p:nvSpPr>
          <p:cNvPr id="21" name="object 21"/>
          <p:cNvSpPr/>
          <p:nvPr/>
        </p:nvSpPr>
        <p:spPr>
          <a:xfrm>
            <a:off x="3366286" y="4077389"/>
            <a:ext cx="1141095" cy="572135"/>
          </a:xfrm>
          <a:custGeom>
            <a:avLst/>
            <a:gdLst/>
            <a:ahLst/>
            <a:cxnLst/>
            <a:rect l="l" t="t" r="r" b="b"/>
            <a:pathLst>
              <a:path w="1141095" h="572135">
                <a:moveTo>
                  <a:pt x="114003" y="571741"/>
                </a:moveTo>
                <a:lnTo>
                  <a:pt x="1026536" y="571741"/>
                </a:lnTo>
                <a:lnTo>
                  <a:pt x="1052307" y="568695"/>
                </a:lnTo>
                <a:lnTo>
                  <a:pt x="1098010" y="545833"/>
                </a:lnTo>
                <a:lnTo>
                  <a:pt x="1129875" y="506214"/>
                </a:lnTo>
                <a:lnTo>
                  <a:pt x="1140539" y="457469"/>
                </a:lnTo>
                <a:lnTo>
                  <a:pt x="1140539" y="114373"/>
                </a:lnTo>
                <a:lnTo>
                  <a:pt x="1129875" y="64105"/>
                </a:lnTo>
                <a:lnTo>
                  <a:pt x="1098010" y="24499"/>
                </a:lnTo>
                <a:lnTo>
                  <a:pt x="1052307" y="1523"/>
                </a:lnTo>
                <a:lnTo>
                  <a:pt x="1026536" y="0"/>
                </a:lnTo>
                <a:lnTo>
                  <a:pt x="114003" y="0"/>
                </a:lnTo>
                <a:lnTo>
                  <a:pt x="63856" y="10663"/>
                </a:lnTo>
                <a:lnTo>
                  <a:pt x="24374" y="42779"/>
                </a:lnTo>
                <a:lnTo>
                  <a:pt x="3046" y="88477"/>
                </a:lnTo>
                <a:lnTo>
                  <a:pt x="0" y="114373"/>
                </a:lnTo>
                <a:lnTo>
                  <a:pt x="0" y="457469"/>
                </a:lnTo>
                <a:lnTo>
                  <a:pt x="10663" y="506214"/>
                </a:lnTo>
                <a:lnTo>
                  <a:pt x="42655" y="545833"/>
                </a:lnTo>
                <a:lnTo>
                  <a:pt x="88231" y="568695"/>
                </a:lnTo>
                <a:lnTo>
                  <a:pt x="114003" y="571741"/>
                </a:lnTo>
                <a:close/>
              </a:path>
            </a:pathLst>
          </a:custGeom>
          <a:ln w="9120">
            <a:solidFill>
              <a:srgbClr val="000000"/>
            </a:solidFill>
          </a:ln>
        </p:spPr>
        <p:txBody>
          <a:bodyPr wrap="square" lIns="0" tIns="0" rIns="0" bIns="0" rtlCol="0"/>
          <a:lstStyle/>
          <a:p>
            <a:endParaRPr/>
          </a:p>
        </p:txBody>
      </p:sp>
      <p:sp>
        <p:nvSpPr>
          <p:cNvPr id="22" name="object 22"/>
          <p:cNvSpPr txBox="1"/>
          <p:nvPr/>
        </p:nvSpPr>
        <p:spPr>
          <a:xfrm>
            <a:off x="3478253" y="4152214"/>
            <a:ext cx="915669" cy="391160"/>
          </a:xfrm>
          <a:prstGeom prst="rect">
            <a:avLst/>
          </a:prstGeom>
        </p:spPr>
        <p:txBody>
          <a:bodyPr vert="horz" wrap="square" lIns="0" tIns="12065" rIns="0" bIns="0" rtlCol="0">
            <a:spAutoFit/>
          </a:bodyPr>
          <a:lstStyle/>
          <a:p>
            <a:pPr marL="308610" marR="5080" indent="-296545">
              <a:lnSpc>
                <a:spcPct val="100000"/>
              </a:lnSpc>
              <a:spcBef>
                <a:spcPts val="95"/>
              </a:spcBef>
            </a:pPr>
            <a:r>
              <a:rPr sz="1200" spc="-5" dirty="0">
                <a:latin typeface="Arial"/>
                <a:cs typeface="Arial"/>
              </a:rPr>
              <a:t>Issue</a:t>
            </a:r>
            <a:r>
              <a:rPr sz="1200" spc="-45" dirty="0">
                <a:latin typeface="Arial"/>
                <a:cs typeface="Arial"/>
              </a:rPr>
              <a:t> </a:t>
            </a:r>
            <a:r>
              <a:rPr sz="1200" spc="-5" dirty="0">
                <a:latin typeface="Arial"/>
                <a:cs typeface="Arial"/>
              </a:rPr>
              <a:t>identity  card</a:t>
            </a:r>
            <a:endParaRPr sz="1200">
              <a:latin typeface="Arial"/>
              <a:cs typeface="Arial"/>
            </a:endParaRPr>
          </a:p>
        </p:txBody>
      </p:sp>
      <p:sp>
        <p:nvSpPr>
          <p:cNvPr id="23" name="object 23"/>
          <p:cNvSpPr/>
          <p:nvPr/>
        </p:nvSpPr>
        <p:spPr>
          <a:xfrm>
            <a:off x="5875624" y="2819785"/>
            <a:ext cx="1141095" cy="572135"/>
          </a:xfrm>
          <a:custGeom>
            <a:avLst/>
            <a:gdLst/>
            <a:ahLst/>
            <a:cxnLst/>
            <a:rect l="l" t="t" r="r" b="b"/>
            <a:pathLst>
              <a:path w="1141095" h="572135">
                <a:moveTo>
                  <a:pt x="1026536" y="0"/>
                </a:moveTo>
                <a:lnTo>
                  <a:pt x="114003" y="0"/>
                </a:lnTo>
                <a:lnTo>
                  <a:pt x="88231" y="1523"/>
                </a:lnTo>
                <a:lnTo>
                  <a:pt x="42529" y="24372"/>
                </a:lnTo>
                <a:lnTo>
                  <a:pt x="10663" y="63978"/>
                </a:lnTo>
                <a:lnTo>
                  <a:pt x="0" y="114246"/>
                </a:lnTo>
                <a:lnTo>
                  <a:pt x="0" y="457495"/>
                </a:lnTo>
                <a:lnTo>
                  <a:pt x="10663" y="506240"/>
                </a:lnTo>
                <a:lnTo>
                  <a:pt x="42529" y="545845"/>
                </a:lnTo>
                <a:lnTo>
                  <a:pt x="88231" y="568695"/>
                </a:lnTo>
                <a:lnTo>
                  <a:pt x="114003" y="571741"/>
                </a:lnTo>
                <a:lnTo>
                  <a:pt x="1026536" y="571741"/>
                </a:lnTo>
                <a:lnTo>
                  <a:pt x="1076682" y="559555"/>
                </a:lnTo>
                <a:lnTo>
                  <a:pt x="1116164" y="527566"/>
                </a:lnTo>
                <a:lnTo>
                  <a:pt x="1137492" y="481867"/>
                </a:lnTo>
                <a:lnTo>
                  <a:pt x="1140539" y="457495"/>
                </a:lnTo>
                <a:lnTo>
                  <a:pt x="1140539" y="114246"/>
                </a:lnTo>
                <a:lnTo>
                  <a:pt x="1129875" y="63978"/>
                </a:lnTo>
                <a:lnTo>
                  <a:pt x="1097883" y="24372"/>
                </a:lnTo>
                <a:lnTo>
                  <a:pt x="1052307" y="1523"/>
                </a:lnTo>
                <a:lnTo>
                  <a:pt x="1026536" y="0"/>
                </a:lnTo>
                <a:close/>
              </a:path>
            </a:pathLst>
          </a:custGeom>
          <a:solidFill>
            <a:srgbClr val="FFFFFF"/>
          </a:solidFill>
        </p:spPr>
        <p:txBody>
          <a:bodyPr wrap="square" lIns="0" tIns="0" rIns="0" bIns="0" rtlCol="0"/>
          <a:lstStyle/>
          <a:p>
            <a:endParaRPr/>
          </a:p>
        </p:txBody>
      </p:sp>
      <p:sp>
        <p:nvSpPr>
          <p:cNvPr id="24" name="object 24"/>
          <p:cNvSpPr/>
          <p:nvPr/>
        </p:nvSpPr>
        <p:spPr>
          <a:xfrm>
            <a:off x="5875624" y="2819785"/>
            <a:ext cx="1141095" cy="572135"/>
          </a:xfrm>
          <a:custGeom>
            <a:avLst/>
            <a:gdLst/>
            <a:ahLst/>
            <a:cxnLst/>
            <a:rect l="l" t="t" r="r" b="b"/>
            <a:pathLst>
              <a:path w="1141095" h="572135">
                <a:moveTo>
                  <a:pt x="114003" y="571741"/>
                </a:moveTo>
                <a:lnTo>
                  <a:pt x="1026536" y="571741"/>
                </a:lnTo>
                <a:lnTo>
                  <a:pt x="1052307" y="568695"/>
                </a:lnTo>
                <a:lnTo>
                  <a:pt x="1097883" y="545845"/>
                </a:lnTo>
                <a:lnTo>
                  <a:pt x="1129875" y="506240"/>
                </a:lnTo>
                <a:lnTo>
                  <a:pt x="1140539" y="457495"/>
                </a:lnTo>
                <a:lnTo>
                  <a:pt x="1140539" y="114246"/>
                </a:lnTo>
                <a:lnTo>
                  <a:pt x="1129875" y="63978"/>
                </a:lnTo>
                <a:lnTo>
                  <a:pt x="1097883" y="24372"/>
                </a:lnTo>
                <a:lnTo>
                  <a:pt x="1052307" y="1523"/>
                </a:lnTo>
                <a:lnTo>
                  <a:pt x="1026536" y="0"/>
                </a:lnTo>
                <a:lnTo>
                  <a:pt x="114003" y="0"/>
                </a:lnTo>
                <a:lnTo>
                  <a:pt x="63856" y="10663"/>
                </a:lnTo>
                <a:lnTo>
                  <a:pt x="24374" y="42652"/>
                </a:lnTo>
                <a:lnTo>
                  <a:pt x="3046" y="88350"/>
                </a:lnTo>
                <a:lnTo>
                  <a:pt x="0" y="114246"/>
                </a:lnTo>
                <a:lnTo>
                  <a:pt x="0" y="457495"/>
                </a:lnTo>
                <a:lnTo>
                  <a:pt x="10663" y="506240"/>
                </a:lnTo>
                <a:lnTo>
                  <a:pt x="42529" y="545845"/>
                </a:lnTo>
                <a:lnTo>
                  <a:pt x="88231" y="568695"/>
                </a:lnTo>
                <a:lnTo>
                  <a:pt x="114003" y="571741"/>
                </a:lnTo>
                <a:close/>
              </a:path>
            </a:pathLst>
          </a:custGeom>
          <a:ln w="9120">
            <a:solidFill>
              <a:srgbClr val="000000"/>
            </a:solidFill>
          </a:ln>
        </p:spPr>
        <p:txBody>
          <a:bodyPr wrap="square" lIns="0" tIns="0" rIns="0" bIns="0" rtlCol="0"/>
          <a:lstStyle/>
          <a:p>
            <a:endParaRPr/>
          </a:p>
        </p:txBody>
      </p:sp>
      <p:sp>
        <p:nvSpPr>
          <p:cNvPr id="25" name="object 25"/>
          <p:cNvSpPr txBox="1"/>
          <p:nvPr/>
        </p:nvSpPr>
        <p:spPr>
          <a:xfrm>
            <a:off x="5949633" y="2986008"/>
            <a:ext cx="990600" cy="208279"/>
          </a:xfrm>
          <a:prstGeom prst="rect">
            <a:avLst/>
          </a:prstGeom>
        </p:spPr>
        <p:txBody>
          <a:bodyPr vert="horz" wrap="square" lIns="0" tIns="12065" rIns="0" bIns="0" rtlCol="0">
            <a:spAutoFit/>
          </a:bodyPr>
          <a:lstStyle/>
          <a:p>
            <a:pPr marL="12700">
              <a:lnSpc>
                <a:spcPct val="100000"/>
              </a:lnSpc>
              <a:spcBef>
                <a:spcPts val="95"/>
              </a:spcBef>
            </a:pPr>
            <a:r>
              <a:rPr sz="1200" spc="-5" dirty="0">
                <a:latin typeface="Arial"/>
                <a:cs typeface="Arial"/>
              </a:rPr>
              <a:t>Medical</a:t>
            </a:r>
            <a:r>
              <a:rPr sz="1200" spc="-50" dirty="0">
                <a:latin typeface="Arial"/>
                <a:cs typeface="Arial"/>
              </a:rPr>
              <a:t> </a:t>
            </a:r>
            <a:r>
              <a:rPr sz="1200" spc="-5" dirty="0">
                <a:latin typeface="Arial"/>
                <a:cs typeface="Arial"/>
              </a:rPr>
              <a:t>check</a:t>
            </a:r>
            <a:endParaRPr sz="1200">
              <a:latin typeface="Arial"/>
              <a:cs typeface="Arial"/>
            </a:endParaRPr>
          </a:p>
        </p:txBody>
      </p:sp>
      <p:sp>
        <p:nvSpPr>
          <p:cNvPr id="26" name="object 26"/>
          <p:cNvSpPr/>
          <p:nvPr/>
        </p:nvSpPr>
        <p:spPr>
          <a:xfrm>
            <a:off x="2453880" y="2591291"/>
            <a:ext cx="4790440" cy="0"/>
          </a:xfrm>
          <a:custGeom>
            <a:avLst/>
            <a:gdLst/>
            <a:ahLst/>
            <a:cxnLst/>
            <a:rect l="l" t="t" r="r" b="b"/>
            <a:pathLst>
              <a:path w="4790440">
                <a:moveTo>
                  <a:pt x="0" y="0"/>
                </a:moveTo>
                <a:lnTo>
                  <a:pt x="4790289" y="0"/>
                </a:lnTo>
              </a:path>
            </a:pathLst>
          </a:custGeom>
          <a:ln w="27362">
            <a:solidFill>
              <a:srgbClr val="808080"/>
            </a:solidFill>
          </a:ln>
        </p:spPr>
        <p:txBody>
          <a:bodyPr wrap="square" lIns="0" tIns="0" rIns="0" bIns="0" rtlCol="0"/>
          <a:lstStyle/>
          <a:p>
            <a:endParaRPr/>
          </a:p>
        </p:txBody>
      </p:sp>
      <p:sp>
        <p:nvSpPr>
          <p:cNvPr id="27" name="object 27"/>
          <p:cNvSpPr/>
          <p:nvPr/>
        </p:nvSpPr>
        <p:spPr>
          <a:xfrm>
            <a:off x="2453880" y="3620020"/>
            <a:ext cx="4790440" cy="0"/>
          </a:xfrm>
          <a:custGeom>
            <a:avLst/>
            <a:gdLst/>
            <a:ahLst/>
            <a:cxnLst/>
            <a:rect l="l" t="t" r="r" b="b"/>
            <a:pathLst>
              <a:path w="4790440">
                <a:moveTo>
                  <a:pt x="0" y="0"/>
                </a:moveTo>
                <a:lnTo>
                  <a:pt x="4790289" y="0"/>
                </a:lnTo>
              </a:path>
            </a:pathLst>
          </a:custGeom>
          <a:ln w="27362">
            <a:solidFill>
              <a:srgbClr val="808080"/>
            </a:solidFill>
          </a:ln>
        </p:spPr>
        <p:txBody>
          <a:bodyPr wrap="square" lIns="0" tIns="0" rIns="0" bIns="0" rtlCol="0"/>
          <a:lstStyle/>
          <a:p>
            <a:endParaRPr/>
          </a:p>
        </p:txBody>
      </p:sp>
      <p:sp>
        <p:nvSpPr>
          <p:cNvPr id="28" name="object 28"/>
          <p:cNvSpPr/>
          <p:nvPr/>
        </p:nvSpPr>
        <p:spPr>
          <a:xfrm>
            <a:off x="2909892" y="1905303"/>
            <a:ext cx="1939289" cy="623570"/>
          </a:xfrm>
          <a:custGeom>
            <a:avLst/>
            <a:gdLst/>
            <a:ahLst/>
            <a:cxnLst/>
            <a:rect l="l" t="t" r="r" b="b"/>
            <a:pathLst>
              <a:path w="1939289" h="623569">
                <a:moveTo>
                  <a:pt x="0" y="0"/>
                </a:moveTo>
                <a:lnTo>
                  <a:pt x="1938941" y="0"/>
                </a:lnTo>
                <a:lnTo>
                  <a:pt x="1938941" y="623533"/>
                </a:lnTo>
              </a:path>
            </a:pathLst>
          </a:custGeom>
          <a:ln w="9120">
            <a:solidFill>
              <a:srgbClr val="000000"/>
            </a:solidFill>
          </a:ln>
        </p:spPr>
        <p:txBody>
          <a:bodyPr wrap="square" lIns="0" tIns="0" rIns="0" bIns="0" rtlCol="0"/>
          <a:lstStyle/>
          <a:p>
            <a:endParaRPr/>
          </a:p>
        </p:txBody>
      </p:sp>
      <p:sp>
        <p:nvSpPr>
          <p:cNvPr id="29" name="object 29"/>
          <p:cNvSpPr/>
          <p:nvPr/>
        </p:nvSpPr>
        <p:spPr>
          <a:xfrm>
            <a:off x="4807829" y="2509034"/>
            <a:ext cx="82550" cy="82550"/>
          </a:xfrm>
          <a:custGeom>
            <a:avLst/>
            <a:gdLst/>
            <a:ahLst/>
            <a:cxnLst/>
            <a:rect l="l" t="t" r="r" b="b"/>
            <a:pathLst>
              <a:path w="82550" h="82550">
                <a:moveTo>
                  <a:pt x="0" y="0"/>
                </a:moveTo>
                <a:lnTo>
                  <a:pt x="41005" y="82257"/>
                </a:lnTo>
                <a:lnTo>
                  <a:pt x="77567" y="9139"/>
                </a:lnTo>
                <a:lnTo>
                  <a:pt x="41005" y="9139"/>
                </a:lnTo>
                <a:lnTo>
                  <a:pt x="19804" y="6093"/>
                </a:lnTo>
                <a:lnTo>
                  <a:pt x="0" y="0"/>
                </a:lnTo>
                <a:close/>
              </a:path>
              <a:path w="82550" h="82550">
                <a:moveTo>
                  <a:pt x="82138" y="0"/>
                </a:moveTo>
                <a:lnTo>
                  <a:pt x="62333" y="6093"/>
                </a:lnTo>
                <a:lnTo>
                  <a:pt x="41005" y="9139"/>
                </a:lnTo>
                <a:lnTo>
                  <a:pt x="77567" y="9139"/>
                </a:lnTo>
                <a:lnTo>
                  <a:pt x="82138" y="0"/>
                </a:lnTo>
                <a:close/>
              </a:path>
            </a:pathLst>
          </a:custGeom>
          <a:solidFill>
            <a:srgbClr val="000000"/>
          </a:solidFill>
        </p:spPr>
        <p:txBody>
          <a:bodyPr wrap="square" lIns="0" tIns="0" rIns="0" bIns="0" rtlCol="0"/>
          <a:lstStyle/>
          <a:p>
            <a:endParaRPr/>
          </a:p>
        </p:txBody>
      </p:sp>
      <p:sp>
        <p:nvSpPr>
          <p:cNvPr id="30" name="object 30"/>
          <p:cNvSpPr/>
          <p:nvPr/>
        </p:nvSpPr>
        <p:spPr>
          <a:xfrm>
            <a:off x="3096893" y="2591291"/>
            <a:ext cx="82138" cy="228493"/>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4848835" y="2591291"/>
            <a:ext cx="0" cy="166370"/>
          </a:xfrm>
          <a:custGeom>
            <a:avLst/>
            <a:gdLst/>
            <a:ahLst/>
            <a:cxnLst/>
            <a:rect l="l" t="t" r="r" b="b"/>
            <a:pathLst>
              <a:path h="166369">
                <a:moveTo>
                  <a:pt x="0" y="0"/>
                </a:moveTo>
                <a:lnTo>
                  <a:pt x="0" y="166038"/>
                </a:lnTo>
              </a:path>
            </a:pathLst>
          </a:custGeom>
          <a:ln w="9121">
            <a:solidFill>
              <a:srgbClr val="000000"/>
            </a:solidFill>
          </a:ln>
        </p:spPr>
        <p:txBody>
          <a:bodyPr wrap="square" lIns="0" tIns="0" rIns="0" bIns="0" rtlCol="0"/>
          <a:lstStyle/>
          <a:p>
            <a:endParaRPr/>
          </a:p>
        </p:txBody>
      </p:sp>
      <p:sp>
        <p:nvSpPr>
          <p:cNvPr id="32" name="object 32"/>
          <p:cNvSpPr/>
          <p:nvPr/>
        </p:nvSpPr>
        <p:spPr>
          <a:xfrm>
            <a:off x="4807829" y="2737527"/>
            <a:ext cx="82550" cy="82550"/>
          </a:xfrm>
          <a:custGeom>
            <a:avLst/>
            <a:gdLst/>
            <a:ahLst/>
            <a:cxnLst/>
            <a:rect l="l" t="t" r="r" b="b"/>
            <a:pathLst>
              <a:path w="82550" h="82550">
                <a:moveTo>
                  <a:pt x="0" y="0"/>
                </a:moveTo>
                <a:lnTo>
                  <a:pt x="41005" y="82257"/>
                </a:lnTo>
                <a:lnTo>
                  <a:pt x="77567" y="9139"/>
                </a:lnTo>
                <a:lnTo>
                  <a:pt x="41005" y="9139"/>
                </a:lnTo>
                <a:lnTo>
                  <a:pt x="19804" y="6093"/>
                </a:lnTo>
                <a:lnTo>
                  <a:pt x="0" y="0"/>
                </a:lnTo>
                <a:close/>
              </a:path>
              <a:path w="82550" h="82550">
                <a:moveTo>
                  <a:pt x="82138" y="0"/>
                </a:moveTo>
                <a:lnTo>
                  <a:pt x="62333" y="6093"/>
                </a:lnTo>
                <a:lnTo>
                  <a:pt x="41005" y="9139"/>
                </a:lnTo>
                <a:lnTo>
                  <a:pt x="77567" y="9139"/>
                </a:lnTo>
                <a:lnTo>
                  <a:pt x="82138" y="0"/>
                </a:lnTo>
                <a:close/>
              </a:path>
            </a:pathLst>
          </a:custGeom>
          <a:solidFill>
            <a:srgbClr val="000000"/>
          </a:solidFill>
        </p:spPr>
        <p:txBody>
          <a:bodyPr wrap="square" lIns="0" tIns="0" rIns="0" bIns="0" rtlCol="0"/>
          <a:lstStyle/>
          <a:p>
            <a:endParaRPr/>
          </a:p>
        </p:txBody>
      </p:sp>
      <p:sp>
        <p:nvSpPr>
          <p:cNvPr id="33" name="object 33"/>
          <p:cNvSpPr/>
          <p:nvPr/>
        </p:nvSpPr>
        <p:spPr>
          <a:xfrm>
            <a:off x="6404635" y="2591291"/>
            <a:ext cx="82138" cy="228493"/>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3096893" y="3391527"/>
            <a:ext cx="82138" cy="22849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4807829" y="3391527"/>
            <a:ext cx="82138" cy="228493"/>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6404635" y="3391527"/>
            <a:ext cx="82138" cy="228493"/>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5191224" y="4077389"/>
            <a:ext cx="1141095" cy="572135"/>
          </a:xfrm>
          <a:custGeom>
            <a:avLst/>
            <a:gdLst/>
            <a:ahLst/>
            <a:cxnLst/>
            <a:rect l="l" t="t" r="r" b="b"/>
            <a:pathLst>
              <a:path w="1141095" h="572135">
                <a:moveTo>
                  <a:pt x="1026409" y="0"/>
                </a:moveTo>
                <a:lnTo>
                  <a:pt x="114003" y="0"/>
                </a:lnTo>
                <a:lnTo>
                  <a:pt x="88231" y="1523"/>
                </a:lnTo>
                <a:lnTo>
                  <a:pt x="42529" y="24499"/>
                </a:lnTo>
                <a:lnTo>
                  <a:pt x="10663" y="64105"/>
                </a:lnTo>
                <a:lnTo>
                  <a:pt x="0" y="114373"/>
                </a:lnTo>
                <a:lnTo>
                  <a:pt x="0" y="457469"/>
                </a:lnTo>
                <a:lnTo>
                  <a:pt x="10663" y="506214"/>
                </a:lnTo>
                <a:lnTo>
                  <a:pt x="42529" y="545833"/>
                </a:lnTo>
                <a:lnTo>
                  <a:pt x="88231" y="568695"/>
                </a:lnTo>
                <a:lnTo>
                  <a:pt x="114003" y="571741"/>
                </a:lnTo>
                <a:lnTo>
                  <a:pt x="1026409" y="571741"/>
                </a:lnTo>
                <a:lnTo>
                  <a:pt x="1076682" y="559542"/>
                </a:lnTo>
                <a:lnTo>
                  <a:pt x="1116164" y="527553"/>
                </a:lnTo>
                <a:lnTo>
                  <a:pt x="1137492" y="481842"/>
                </a:lnTo>
                <a:lnTo>
                  <a:pt x="1140539" y="457469"/>
                </a:lnTo>
                <a:lnTo>
                  <a:pt x="1140539" y="114373"/>
                </a:lnTo>
                <a:lnTo>
                  <a:pt x="1129875" y="64105"/>
                </a:lnTo>
                <a:lnTo>
                  <a:pt x="1097883" y="24499"/>
                </a:lnTo>
                <a:lnTo>
                  <a:pt x="1052307" y="1523"/>
                </a:lnTo>
                <a:lnTo>
                  <a:pt x="1026409" y="0"/>
                </a:lnTo>
                <a:close/>
              </a:path>
            </a:pathLst>
          </a:custGeom>
          <a:solidFill>
            <a:srgbClr val="FFFFFF"/>
          </a:solidFill>
        </p:spPr>
        <p:txBody>
          <a:bodyPr wrap="square" lIns="0" tIns="0" rIns="0" bIns="0" rtlCol="0"/>
          <a:lstStyle/>
          <a:p>
            <a:endParaRPr/>
          </a:p>
        </p:txBody>
      </p:sp>
      <p:sp>
        <p:nvSpPr>
          <p:cNvPr id="38" name="object 38"/>
          <p:cNvSpPr/>
          <p:nvPr/>
        </p:nvSpPr>
        <p:spPr>
          <a:xfrm>
            <a:off x="5191224" y="4077389"/>
            <a:ext cx="1141095" cy="572135"/>
          </a:xfrm>
          <a:custGeom>
            <a:avLst/>
            <a:gdLst/>
            <a:ahLst/>
            <a:cxnLst/>
            <a:rect l="l" t="t" r="r" b="b"/>
            <a:pathLst>
              <a:path w="1141095" h="572135">
                <a:moveTo>
                  <a:pt x="114003" y="571741"/>
                </a:moveTo>
                <a:lnTo>
                  <a:pt x="1026409" y="571741"/>
                </a:lnTo>
                <a:lnTo>
                  <a:pt x="1052307" y="568695"/>
                </a:lnTo>
                <a:lnTo>
                  <a:pt x="1097883" y="545833"/>
                </a:lnTo>
                <a:lnTo>
                  <a:pt x="1129875" y="506214"/>
                </a:lnTo>
                <a:lnTo>
                  <a:pt x="1140539" y="457469"/>
                </a:lnTo>
                <a:lnTo>
                  <a:pt x="1140539" y="114373"/>
                </a:lnTo>
                <a:lnTo>
                  <a:pt x="1129875" y="64105"/>
                </a:lnTo>
                <a:lnTo>
                  <a:pt x="1097883" y="24499"/>
                </a:lnTo>
                <a:lnTo>
                  <a:pt x="1052307" y="1523"/>
                </a:lnTo>
                <a:lnTo>
                  <a:pt x="1026409" y="0"/>
                </a:lnTo>
                <a:lnTo>
                  <a:pt x="114003" y="0"/>
                </a:lnTo>
                <a:lnTo>
                  <a:pt x="63856" y="10663"/>
                </a:lnTo>
                <a:lnTo>
                  <a:pt x="24374" y="42779"/>
                </a:lnTo>
                <a:lnTo>
                  <a:pt x="3046" y="88477"/>
                </a:lnTo>
                <a:lnTo>
                  <a:pt x="0" y="114373"/>
                </a:lnTo>
                <a:lnTo>
                  <a:pt x="0" y="457469"/>
                </a:lnTo>
                <a:lnTo>
                  <a:pt x="10663" y="506214"/>
                </a:lnTo>
                <a:lnTo>
                  <a:pt x="42529" y="545833"/>
                </a:lnTo>
                <a:lnTo>
                  <a:pt x="88231" y="568695"/>
                </a:lnTo>
                <a:lnTo>
                  <a:pt x="114003" y="571741"/>
                </a:lnTo>
                <a:close/>
              </a:path>
            </a:pathLst>
          </a:custGeom>
          <a:ln w="9120">
            <a:solidFill>
              <a:srgbClr val="000000"/>
            </a:solidFill>
          </a:ln>
        </p:spPr>
        <p:txBody>
          <a:bodyPr wrap="square" lIns="0" tIns="0" rIns="0" bIns="0" rtlCol="0"/>
          <a:lstStyle/>
          <a:p>
            <a:endParaRPr/>
          </a:p>
        </p:txBody>
      </p:sp>
      <p:sp>
        <p:nvSpPr>
          <p:cNvPr id="39" name="object 39"/>
          <p:cNvSpPr txBox="1"/>
          <p:nvPr/>
        </p:nvSpPr>
        <p:spPr>
          <a:xfrm>
            <a:off x="5338104" y="4152214"/>
            <a:ext cx="846455" cy="391160"/>
          </a:xfrm>
          <a:prstGeom prst="rect">
            <a:avLst/>
          </a:prstGeom>
        </p:spPr>
        <p:txBody>
          <a:bodyPr vert="horz" wrap="square" lIns="0" tIns="12065" rIns="0" bIns="0" rtlCol="0">
            <a:spAutoFit/>
          </a:bodyPr>
          <a:lstStyle/>
          <a:p>
            <a:pPr marL="273685" marR="5080" indent="-261620">
              <a:lnSpc>
                <a:spcPct val="100000"/>
              </a:lnSpc>
              <a:spcBef>
                <a:spcPts val="95"/>
              </a:spcBef>
            </a:pPr>
            <a:r>
              <a:rPr sz="1200" spc="-5" dirty="0">
                <a:latin typeface="Arial"/>
                <a:cs typeface="Arial"/>
              </a:rPr>
              <a:t>Issue</a:t>
            </a:r>
            <a:r>
              <a:rPr sz="1200" spc="-50" dirty="0">
                <a:latin typeface="Arial"/>
                <a:cs typeface="Arial"/>
              </a:rPr>
              <a:t> </a:t>
            </a:r>
            <a:r>
              <a:rPr sz="1200" spc="-5" dirty="0">
                <a:latin typeface="Arial"/>
                <a:cs typeface="Arial"/>
              </a:rPr>
              <a:t>library  card</a:t>
            </a:r>
            <a:endParaRPr sz="1200">
              <a:latin typeface="Arial"/>
              <a:cs typeface="Arial"/>
            </a:endParaRPr>
          </a:p>
        </p:txBody>
      </p:sp>
      <p:sp>
        <p:nvSpPr>
          <p:cNvPr id="40" name="object 40"/>
          <p:cNvSpPr/>
          <p:nvPr/>
        </p:nvSpPr>
        <p:spPr>
          <a:xfrm>
            <a:off x="3936429" y="3620020"/>
            <a:ext cx="0" cy="394970"/>
          </a:xfrm>
          <a:custGeom>
            <a:avLst/>
            <a:gdLst/>
            <a:ahLst/>
            <a:cxnLst/>
            <a:rect l="l" t="t" r="r" b="b"/>
            <a:pathLst>
              <a:path h="394970">
                <a:moveTo>
                  <a:pt x="0" y="0"/>
                </a:moveTo>
                <a:lnTo>
                  <a:pt x="0" y="394913"/>
                </a:lnTo>
              </a:path>
            </a:pathLst>
          </a:custGeom>
          <a:ln w="9121">
            <a:solidFill>
              <a:srgbClr val="000000"/>
            </a:solidFill>
          </a:ln>
        </p:spPr>
        <p:txBody>
          <a:bodyPr wrap="square" lIns="0" tIns="0" rIns="0" bIns="0" rtlCol="0"/>
          <a:lstStyle/>
          <a:p>
            <a:endParaRPr/>
          </a:p>
        </p:txBody>
      </p:sp>
      <p:sp>
        <p:nvSpPr>
          <p:cNvPr id="41" name="object 41"/>
          <p:cNvSpPr/>
          <p:nvPr/>
        </p:nvSpPr>
        <p:spPr>
          <a:xfrm>
            <a:off x="3895423" y="3995131"/>
            <a:ext cx="82011" cy="82257"/>
          </a:xfrm>
          <a:prstGeom prst="rect">
            <a:avLst/>
          </a:prstGeom>
          <a:blipFill>
            <a:blip r:embed="rId7" cstate="print"/>
            <a:stretch>
              <a:fillRect/>
            </a:stretch>
          </a:blipFill>
        </p:spPr>
        <p:txBody>
          <a:bodyPr wrap="square" lIns="0" tIns="0" rIns="0" bIns="0" rtlCol="0"/>
          <a:lstStyle/>
          <a:p>
            <a:endParaRPr/>
          </a:p>
        </p:txBody>
      </p:sp>
      <p:sp>
        <p:nvSpPr>
          <p:cNvPr id="42" name="object 42"/>
          <p:cNvSpPr/>
          <p:nvPr/>
        </p:nvSpPr>
        <p:spPr>
          <a:xfrm>
            <a:off x="5761621" y="3620020"/>
            <a:ext cx="0" cy="394970"/>
          </a:xfrm>
          <a:custGeom>
            <a:avLst/>
            <a:gdLst/>
            <a:ahLst/>
            <a:cxnLst/>
            <a:rect l="l" t="t" r="r" b="b"/>
            <a:pathLst>
              <a:path h="394970">
                <a:moveTo>
                  <a:pt x="0" y="0"/>
                </a:moveTo>
                <a:lnTo>
                  <a:pt x="0" y="394913"/>
                </a:lnTo>
              </a:path>
            </a:pathLst>
          </a:custGeom>
          <a:ln w="9121">
            <a:solidFill>
              <a:srgbClr val="000000"/>
            </a:solidFill>
          </a:ln>
        </p:spPr>
        <p:txBody>
          <a:bodyPr wrap="square" lIns="0" tIns="0" rIns="0" bIns="0" rtlCol="0"/>
          <a:lstStyle/>
          <a:p>
            <a:endParaRPr/>
          </a:p>
        </p:txBody>
      </p:sp>
      <p:sp>
        <p:nvSpPr>
          <p:cNvPr id="43" name="object 43"/>
          <p:cNvSpPr/>
          <p:nvPr/>
        </p:nvSpPr>
        <p:spPr>
          <a:xfrm>
            <a:off x="5720235" y="3995131"/>
            <a:ext cx="82392" cy="82257"/>
          </a:xfrm>
          <a:prstGeom prst="rect">
            <a:avLst/>
          </a:prstGeom>
          <a:blipFill>
            <a:blip r:embed="rId8" cstate="print"/>
            <a:stretch>
              <a:fillRect/>
            </a:stretch>
          </a:blipFill>
        </p:spPr>
        <p:txBody>
          <a:bodyPr wrap="square" lIns="0" tIns="0" rIns="0" bIns="0" rtlCol="0"/>
          <a:lstStyle/>
          <a:p>
            <a:endParaRPr/>
          </a:p>
        </p:txBody>
      </p:sp>
      <p:sp>
        <p:nvSpPr>
          <p:cNvPr id="44" name="object 44"/>
          <p:cNvSpPr/>
          <p:nvPr/>
        </p:nvSpPr>
        <p:spPr>
          <a:xfrm>
            <a:off x="3936429" y="4649130"/>
            <a:ext cx="570865" cy="457834"/>
          </a:xfrm>
          <a:custGeom>
            <a:avLst/>
            <a:gdLst/>
            <a:ahLst/>
            <a:cxnLst/>
            <a:rect l="l" t="t" r="r" b="b"/>
            <a:pathLst>
              <a:path w="570864" h="457835">
                <a:moveTo>
                  <a:pt x="0" y="0"/>
                </a:moveTo>
                <a:lnTo>
                  <a:pt x="0" y="457406"/>
                </a:lnTo>
                <a:lnTo>
                  <a:pt x="570396" y="457406"/>
                </a:lnTo>
              </a:path>
            </a:pathLst>
          </a:custGeom>
          <a:ln w="9121">
            <a:solidFill>
              <a:srgbClr val="000000"/>
            </a:solidFill>
          </a:ln>
        </p:spPr>
        <p:txBody>
          <a:bodyPr wrap="square" lIns="0" tIns="0" rIns="0" bIns="0" rtlCol="0"/>
          <a:lstStyle/>
          <a:p>
            <a:endParaRPr/>
          </a:p>
        </p:txBody>
      </p:sp>
      <p:sp>
        <p:nvSpPr>
          <p:cNvPr id="45" name="object 45"/>
          <p:cNvSpPr/>
          <p:nvPr/>
        </p:nvSpPr>
        <p:spPr>
          <a:xfrm>
            <a:off x="5191224" y="4649130"/>
            <a:ext cx="570865" cy="457834"/>
          </a:xfrm>
          <a:custGeom>
            <a:avLst/>
            <a:gdLst/>
            <a:ahLst/>
            <a:cxnLst/>
            <a:rect l="l" t="t" r="r" b="b"/>
            <a:pathLst>
              <a:path w="570864" h="457835">
                <a:moveTo>
                  <a:pt x="570396" y="0"/>
                </a:moveTo>
                <a:lnTo>
                  <a:pt x="570396" y="457406"/>
                </a:lnTo>
                <a:lnTo>
                  <a:pt x="0" y="457406"/>
                </a:lnTo>
              </a:path>
            </a:pathLst>
          </a:custGeom>
          <a:ln w="9121">
            <a:solidFill>
              <a:srgbClr val="000000"/>
            </a:solidFill>
          </a:ln>
        </p:spPr>
        <p:txBody>
          <a:bodyPr wrap="square" lIns="0" tIns="0" rIns="0" bIns="0" rtlCol="0"/>
          <a:lstStyle/>
          <a:p>
            <a:endParaRPr/>
          </a:p>
        </p:txBody>
      </p:sp>
      <p:sp>
        <p:nvSpPr>
          <p:cNvPr id="46" name="object 46"/>
          <p:cNvSpPr/>
          <p:nvPr/>
        </p:nvSpPr>
        <p:spPr>
          <a:xfrm>
            <a:off x="4734831" y="4992252"/>
            <a:ext cx="228600" cy="228600"/>
          </a:xfrm>
          <a:custGeom>
            <a:avLst/>
            <a:gdLst/>
            <a:ahLst/>
            <a:cxnLst/>
            <a:rect l="l" t="t" r="r" b="b"/>
            <a:pathLst>
              <a:path w="228600" h="228600">
                <a:moveTo>
                  <a:pt x="114003" y="0"/>
                </a:moveTo>
                <a:lnTo>
                  <a:pt x="0" y="114284"/>
                </a:lnTo>
                <a:lnTo>
                  <a:pt x="114003" y="228557"/>
                </a:lnTo>
                <a:lnTo>
                  <a:pt x="228387" y="114284"/>
                </a:lnTo>
                <a:lnTo>
                  <a:pt x="114003" y="0"/>
                </a:lnTo>
                <a:close/>
              </a:path>
            </a:pathLst>
          </a:custGeom>
          <a:solidFill>
            <a:srgbClr val="FFFFFF"/>
          </a:solidFill>
        </p:spPr>
        <p:txBody>
          <a:bodyPr wrap="square" lIns="0" tIns="0" rIns="0" bIns="0" rtlCol="0"/>
          <a:lstStyle/>
          <a:p>
            <a:endParaRPr/>
          </a:p>
        </p:txBody>
      </p:sp>
      <p:sp>
        <p:nvSpPr>
          <p:cNvPr id="47" name="object 47"/>
          <p:cNvSpPr/>
          <p:nvPr/>
        </p:nvSpPr>
        <p:spPr>
          <a:xfrm>
            <a:off x="4734831" y="4992252"/>
            <a:ext cx="228600" cy="228600"/>
          </a:xfrm>
          <a:custGeom>
            <a:avLst/>
            <a:gdLst/>
            <a:ahLst/>
            <a:cxnLst/>
            <a:rect l="l" t="t" r="r" b="b"/>
            <a:pathLst>
              <a:path w="228600" h="228600">
                <a:moveTo>
                  <a:pt x="114003" y="0"/>
                </a:moveTo>
                <a:lnTo>
                  <a:pt x="0" y="114284"/>
                </a:lnTo>
                <a:lnTo>
                  <a:pt x="114003" y="228557"/>
                </a:lnTo>
                <a:lnTo>
                  <a:pt x="228387" y="114284"/>
                </a:lnTo>
                <a:lnTo>
                  <a:pt x="114003" y="0"/>
                </a:lnTo>
                <a:close/>
              </a:path>
            </a:pathLst>
          </a:custGeom>
          <a:ln w="9121">
            <a:solidFill>
              <a:srgbClr val="000000"/>
            </a:solidFill>
          </a:ln>
        </p:spPr>
        <p:txBody>
          <a:bodyPr wrap="square" lIns="0" tIns="0" rIns="0" bIns="0" rtlCol="0"/>
          <a:lstStyle/>
          <a:p>
            <a:endParaRPr/>
          </a:p>
        </p:txBody>
      </p:sp>
      <p:sp>
        <p:nvSpPr>
          <p:cNvPr id="48" name="object 48"/>
          <p:cNvSpPr/>
          <p:nvPr/>
        </p:nvSpPr>
        <p:spPr>
          <a:xfrm>
            <a:off x="4450585" y="5106537"/>
            <a:ext cx="222250" cy="0"/>
          </a:xfrm>
          <a:custGeom>
            <a:avLst/>
            <a:gdLst/>
            <a:ahLst/>
            <a:cxnLst/>
            <a:rect l="l" t="t" r="r" b="b"/>
            <a:pathLst>
              <a:path w="222250">
                <a:moveTo>
                  <a:pt x="0" y="0"/>
                </a:moveTo>
                <a:lnTo>
                  <a:pt x="221912" y="0"/>
                </a:lnTo>
              </a:path>
            </a:pathLst>
          </a:custGeom>
          <a:ln w="9120">
            <a:solidFill>
              <a:srgbClr val="000000"/>
            </a:solidFill>
          </a:ln>
        </p:spPr>
        <p:txBody>
          <a:bodyPr wrap="square" lIns="0" tIns="0" rIns="0" bIns="0" rtlCol="0"/>
          <a:lstStyle/>
          <a:p>
            <a:endParaRPr/>
          </a:p>
        </p:txBody>
      </p:sp>
      <p:sp>
        <p:nvSpPr>
          <p:cNvPr id="49" name="object 49"/>
          <p:cNvSpPr/>
          <p:nvPr/>
        </p:nvSpPr>
        <p:spPr>
          <a:xfrm>
            <a:off x="4652693" y="5065395"/>
            <a:ext cx="82550" cy="82550"/>
          </a:xfrm>
          <a:custGeom>
            <a:avLst/>
            <a:gdLst/>
            <a:ahLst/>
            <a:cxnLst/>
            <a:rect l="l" t="t" r="r" b="b"/>
            <a:pathLst>
              <a:path w="82550" h="82550">
                <a:moveTo>
                  <a:pt x="0" y="0"/>
                </a:moveTo>
                <a:lnTo>
                  <a:pt x="7617" y="19802"/>
                </a:lnTo>
                <a:lnTo>
                  <a:pt x="9140" y="41141"/>
                </a:lnTo>
                <a:lnTo>
                  <a:pt x="7617" y="60944"/>
                </a:lnTo>
                <a:lnTo>
                  <a:pt x="0" y="82270"/>
                </a:lnTo>
                <a:lnTo>
                  <a:pt x="82138" y="41141"/>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5025552" y="5106537"/>
            <a:ext cx="165735" cy="0"/>
          </a:xfrm>
          <a:custGeom>
            <a:avLst/>
            <a:gdLst/>
            <a:ahLst/>
            <a:cxnLst/>
            <a:rect l="l" t="t" r="r" b="b"/>
            <a:pathLst>
              <a:path w="165735">
                <a:moveTo>
                  <a:pt x="165672" y="0"/>
                </a:moveTo>
                <a:lnTo>
                  <a:pt x="0" y="0"/>
                </a:lnTo>
              </a:path>
            </a:pathLst>
          </a:custGeom>
          <a:ln w="9120">
            <a:solidFill>
              <a:srgbClr val="000000"/>
            </a:solidFill>
          </a:ln>
        </p:spPr>
        <p:txBody>
          <a:bodyPr wrap="square" lIns="0" tIns="0" rIns="0" bIns="0" rtlCol="0"/>
          <a:lstStyle/>
          <a:p>
            <a:endParaRPr/>
          </a:p>
        </p:txBody>
      </p:sp>
      <p:sp>
        <p:nvSpPr>
          <p:cNvPr id="51" name="object 51"/>
          <p:cNvSpPr/>
          <p:nvPr/>
        </p:nvSpPr>
        <p:spPr>
          <a:xfrm>
            <a:off x="4963218" y="5065395"/>
            <a:ext cx="82550" cy="82550"/>
          </a:xfrm>
          <a:custGeom>
            <a:avLst/>
            <a:gdLst/>
            <a:ahLst/>
            <a:cxnLst/>
            <a:rect l="l" t="t" r="r" b="b"/>
            <a:pathLst>
              <a:path w="82550" h="82550">
                <a:moveTo>
                  <a:pt x="82011" y="0"/>
                </a:moveTo>
                <a:lnTo>
                  <a:pt x="0" y="41141"/>
                </a:lnTo>
                <a:lnTo>
                  <a:pt x="82011" y="82270"/>
                </a:lnTo>
                <a:lnTo>
                  <a:pt x="74520" y="60944"/>
                </a:lnTo>
                <a:lnTo>
                  <a:pt x="72997" y="41141"/>
                </a:lnTo>
                <a:lnTo>
                  <a:pt x="74520" y="19802"/>
                </a:lnTo>
                <a:lnTo>
                  <a:pt x="82011" y="0"/>
                </a:lnTo>
                <a:close/>
              </a:path>
            </a:pathLst>
          </a:custGeom>
          <a:solidFill>
            <a:srgbClr val="000000"/>
          </a:solidFill>
        </p:spPr>
        <p:txBody>
          <a:bodyPr wrap="square" lIns="0" tIns="0" rIns="0" bIns="0" rtlCol="0"/>
          <a:lstStyle/>
          <a:p>
            <a:endParaRPr/>
          </a:p>
        </p:txBody>
      </p:sp>
      <p:sp>
        <p:nvSpPr>
          <p:cNvPr id="52" name="object 52"/>
          <p:cNvSpPr/>
          <p:nvPr/>
        </p:nvSpPr>
        <p:spPr>
          <a:xfrm>
            <a:off x="4848835" y="5220809"/>
            <a:ext cx="0" cy="166370"/>
          </a:xfrm>
          <a:custGeom>
            <a:avLst/>
            <a:gdLst/>
            <a:ahLst/>
            <a:cxnLst/>
            <a:rect l="l" t="t" r="r" b="b"/>
            <a:pathLst>
              <a:path h="166370">
                <a:moveTo>
                  <a:pt x="0" y="0"/>
                </a:moveTo>
                <a:lnTo>
                  <a:pt x="0" y="166076"/>
                </a:lnTo>
              </a:path>
            </a:pathLst>
          </a:custGeom>
          <a:ln w="9121">
            <a:solidFill>
              <a:srgbClr val="000000"/>
            </a:solidFill>
          </a:ln>
        </p:spPr>
        <p:txBody>
          <a:bodyPr wrap="square" lIns="0" tIns="0" rIns="0" bIns="0" rtlCol="0"/>
          <a:lstStyle/>
          <a:p>
            <a:endParaRPr/>
          </a:p>
        </p:txBody>
      </p:sp>
      <p:sp>
        <p:nvSpPr>
          <p:cNvPr id="53" name="object 53"/>
          <p:cNvSpPr/>
          <p:nvPr/>
        </p:nvSpPr>
        <p:spPr>
          <a:xfrm>
            <a:off x="4807829" y="5367083"/>
            <a:ext cx="82550" cy="82550"/>
          </a:xfrm>
          <a:custGeom>
            <a:avLst/>
            <a:gdLst/>
            <a:ahLst/>
            <a:cxnLst/>
            <a:rect l="l" t="t" r="r" b="b"/>
            <a:pathLst>
              <a:path w="82550" h="82550">
                <a:moveTo>
                  <a:pt x="0" y="0"/>
                </a:moveTo>
                <a:lnTo>
                  <a:pt x="41005" y="82270"/>
                </a:lnTo>
                <a:lnTo>
                  <a:pt x="77568" y="9139"/>
                </a:lnTo>
                <a:lnTo>
                  <a:pt x="41005" y="9139"/>
                </a:lnTo>
                <a:lnTo>
                  <a:pt x="19804" y="6093"/>
                </a:lnTo>
                <a:lnTo>
                  <a:pt x="0" y="0"/>
                </a:lnTo>
                <a:close/>
              </a:path>
              <a:path w="82550" h="82550">
                <a:moveTo>
                  <a:pt x="82138" y="0"/>
                </a:moveTo>
                <a:lnTo>
                  <a:pt x="62333" y="6093"/>
                </a:lnTo>
                <a:lnTo>
                  <a:pt x="41005" y="9139"/>
                </a:lnTo>
                <a:lnTo>
                  <a:pt x="77568" y="9139"/>
                </a:lnTo>
                <a:lnTo>
                  <a:pt x="82138" y="0"/>
                </a:lnTo>
                <a:close/>
              </a:path>
            </a:pathLst>
          </a:custGeom>
          <a:solidFill>
            <a:srgbClr val="000000"/>
          </a:solidFill>
        </p:spPr>
        <p:txBody>
          <a:bodyPr wrap="square" lIns="0" tIns="0" rIns="0" bIns="0" rtlCol="0"/>
          <a:lstStyle/>
          <a:p>
            <a:endParaRPr/>
          </a:p>
        </p:txBody>
      </p:sp>
      <p:sp>
        <p:nvSpPr>
          <p:cNvPr id="54" name="object 54"/>
          <p:cNvSpPr/>
          <p:nvPr/>
        </p:nvSpPr>
        <p:spPr>
          <a:xfrm>
            <a:off x="4734831" y="5449353"/>
            <a:ext cx="228600" cy="229235"/>
          </a:xfrm>
          <a:custGeom>
            <a:avLst/>
            <a:gdLst/>
            <a:ahLst/>
            <a:cxnLst/>
            <a:rect l="l" t="t" r="r" b="b"/>
            <a:pathLst>
              <a:path w="228600" h="229235">
                <a:moveTo>
                  <a:pt x="114003" y="0"/>
                </a:moveTo>
                <a:lnTo>
                  <a:pt x="63856" y="10663"/>
                </a:lnTo>
                <a:lnTo>
                  <a:pt x="24374" y="42664"/>
                </a:lnTo>
                <a:lnTo>
                  <a:pt x="3046" y="88680"/>
                </a:lnTo>
                <a:lnTo>
                  <a:pt x="0" y="114576"/>
                </a:lnTo>
                <a:lnTo>
                  <a:pt x="3046" y="138960"/>
                </a:lnTo>
                <a:lnTo>
                  <a:pt x="24374" y="184671"/>
                </a:lnTo>
                <a:lnTo>
                  <a:pt x="63856" y="216669"/>
                </a:lnTo>
                <a:lnTo>
                  <a:pt x="114003" y="228857"/>
                </a:lnTo>
                <a:lnTo>
                  <a:pt x="139901" y="225810"/>
                </a:lnTo>
                <a:lnTo>
                  <a:pt x="185731" y="202955"/>
                </a:lnTo>
                <a:lnTo>
                  <a:pt x="217723" y="163339"/>
                </a:lnTo>
                <a:lnTo>
                  <a:pt x="228387" y="114576"/>
                </a:lnTo>
                <a:lnTo>
                  <a:pt x="225340" y="88680"/>
                </a:lnTo>
                <a:lnTo>
                  <a:pt x="204012" y="42664"/>
                </a:lnTo>
                <a:lnTo>
                  <a:pt x="164530" y="10663"/>
                </a:lnTo>
                <a:lnTo>
                  <a:pt x="114003" y="0"/>
                </a:lnTo>
                <a:close/>
              </a:path>
            </a:pathLst>
          </a:custGeom>
          <a:solidFill>
            <a:srgbClr val="FFFFFF"/>
          </a:solidFill>
        </p:spPr>
        <p:txBody>
          <a:bodyPr wrap="square" lIns="0" tIns="0" rIns="0" bIns="0" rtlCol="0"/>
          <a:lstStyle/>
          <a:p>
            <a:endParaRPr/>
          </a:p>
        </p:txBody>
      </p:sp>
      <p:sp>
        <p:nvSpPr>
          <p:cNvPr id="55" name="object 55"/>
          <p:cNvSpPr/>
          <p:nvPr/>
        </p:nvSpPr>
        <p:spPr>
          <a:xfrm>
            <a:off x="4734831" y="5449353"/>
            <a:ext cx="228600" cy="229235"/>
          </a:xfrm>
          <a:custGeom>
            <a:avLst/>
            <a:gdLst/>
            <a:ahLst/>
            <a:cxnLst/>
            <a:rect l="l" t="t" r="r" b="b"/>
            <a:pathLst>
              <a:path w="228600" h="229235">
                <a:moveTo>
                  <a:pt x="0" y="114576"/>
                </a:moveTo>
                <a:lnTo>
                  <a:pt x="10663" y="64295"/>
                </a:lnTo>
                <a:lnTo>
                  <a:pt x="42529" y="24385"/>
                </a:lnTo>
                <a:lnTo>
                  <a:pt x="88231" y="1523"/>
                </a:lnTo>
                <a:lnTo>
                  <a:pt x="114003" y="0"/>
                </a:lnTo>
                <a:lnTo>
                  <a:pt x="139901" y="1523"/>
                </a:lnTo>
                <a:lnTo>
                  <a:pt x="185731" y="24385"/>
                </a:lnTo>
                <a:lnTo>
                  <a:pt x="217723" y="64295"/>
                </a:lnTo>
                <a:lnTo>
                  <a:pt x="228387" y="114576"/>
                </a:lnTo>
                <a:lnTo>
                  <a:pt x="225340" y="138960"/>
                </a:lnTo>
                <a:lnTo>
                  <a:pt x="204012" y="184671"/>
                </a:lnTo>
                <a:lnTo>
                  <a:pt x="164530" y="216669"/>
                </a:lnTo>
                <a:lnTo>
                  <a:pt x="114003" y="228857"/>
                </a:lnTo>
                <a:lnTo>
                  <a:pt x="88231" y="225810"/>
                </a:lnTo>
                <a:lnTo>
                  <a:pt x="42529" y="202955"/>
                </a:lnTo>
                <a:lnTo>
                  <a:pt x="10663" y="163339"/>
                </a:lnTo>
                <a:lnTo>
                  <a:pt x="0" y="114576"/>
                </a:lnTo>
                <a:close/>
              </a:path>
            </a:pathLst>
          </a:custGeom>
          <a:ln w="9121">
            <a:solidFill>
              <a:srgbClr val="000000"/>
            </a:solidFill>
          </a:ln>
        </p:spPr>
        <p:txBody>
          <a:bodyPr wrap="square" lIns="0" tIns="0" rIns="0" bIns="0" rtlCol="0"/>
          <a:lstStyle/>
          <a:p>
            <a:endParaRPr/>
          </a:p>
        </p:txBody>
      </p:sp>
      <p:sp>
        <p:nvSpPr>
          <p:cNvPr id="56" name="object 56"/>
          <p:cNvSpPr/>
          <p:nvPr/>
        </p:nvSpPr>
        <p:spPr>
          <a:xfrm>
            <a:off x="4763777" y="5476785"/>
            <a:ext cx="170815" cy="172720"/>
          </a:xfrm>
          <a:custGeom>
            <a:avLst/>
            <a:gdLst/>
            <a:ahLst/>
            <a:cxnLst/>
            <a:rect l="l" t="t" r="r" b="b"/>
            <a:pathLst>
              <a:path w="170814" h="172720">
                <a:moveTo>
                  <a:pt x="85058" y="0"/>
                </a:moveTo>
                <a:lnTo>
                  <a:pt x="42529" y="12186"/>
                </a:lnTo>
                <a:lnTo>
                  <a:pt x="10537" y="42969"/>
                </a:lnTo>
                <a:lnTo>
                  <a:pt x="0" y="87144"/>
                </a:lnTo>
                <a:lnTo>
                  <a:pt x="3046" y="108482"/>
                </a:lnTo>
                <a:lnTo>
                  <a:pt x="24247" y="146573"/>
                </a:lnTo>
                <a:lnTo>
                  <a:pt x="62333" y="169429"/>
                </a:lnTo>
                <a:lnTo>
                  <a:pt x="85058" y="172475"/>
                </a:lnTo>
                <a:lnTo>
                  <a:pt x="107909" y="169429"/>
                </a:lnTo>
                <a:lnTo>
                  <a:pt x="146249" y="146573"/>
                </a:lnTo>
                <a:lnTo>
                  <a:pt x="167450" y="108482"/>
                </a:lnTo>
                <a:lnTo>
                  <a:pt x="170496" y="87144"/>
                </a:lnTo>
                <a:lnTo>
                  <a:pt x="167450" y="64295"/>
                </a:lnTo>
                <a:lnTo>
                  <a:pt x="146249" y="25895"/>
                </a:lnTo>
                <a:lnTo>
                  <a:pt x="107909" y="3046"/>
                </a:lnTo>
                <a:lnTo>
                  <a:pt x="85058" y="0"/>
                </a:lnTo>
                <a:close/>
              </a:path>
            </a:pathLst>
          </a:custGeom>
          <a:solidFill>
            <a:srgbClr val="000000"/>
          </a:solidFill>
        </p:spPr>
        <p:txBody>
          <a:bodyPr wrap="square" lIns="0" tIns="0" rIns="0" bIns="0" rtlCol="0"/>
          <a:lstStyle/>
          <a:p>
            <a:endParaRPr/>
          </a:p>
        </p:txBody>
      </p:sp>
      <p:sp>
        <p:nvSpPr>
          <p:cNvPr id="57" name="object 57"/>
          <p:cNvSpPr/>
          <p:nvPr/>
        </p:nvSpPr>
        <p:spPr>
          <a:xfrm>
            <a:off x="4763777" y="5476785"/>
            <a:ext cx="170815" cy="172720"/>
          </a:xfrm>
          <a:custGeom>
            <a:avLst/>
            <a:gdLst/>
            <a:ahLst/>
            <a:cxnLst/>
            <a:rect l="l" t="t" r="r" b="b"/>
            <a:pathLst>
              <a:path w="170814" h="172720">
                <a:moveTo>
                  <a:pt x="0" y="87144"/>
                </a:moveTo>
                <a:lnTo>
                  <a:pt x="10537" y="42969"/>
                </a:lnTo>
                <a:lnTo>
                  <a:pt x="42529" y="12186"/>
                </a:lnTo>
                <a:lnTo>
                  <a:pt x="85058" y="0"/>
                </a:lnTo>
                <a:lnTo>
                  <a:pt x="107909" y="3046"/>
                </a:lnTo>
                <a:lnTo>
                  <a:pt x="146249" y="25895"/>
                </a:lnTo>
                <a:lnTo>
                  <a:pt x="167450" y="64295"/>
                </a:lnTo>
                <a:lnTo>
                  <a:pt x="170496" y="87144"/>
                </a:lnTo>
                <a:lnTo>
                  <a:pt x="167450" y="108482"/>
                </a:lnTo>
                <a:lnTo>
                  <a:pt x="146249" y="146573"/>
                </a:lnTo>
                <a:lnTo>
                  <a:pt x="107909" y="169429"/>
                </a:lnTo>
                <a:lnTo>
                  <a:pt x="85058" y="172475"/>
                </a:lnTo>
                <a:lnTo>
                  <a:pt x="62333" y="169429"/>
                </a:lnTo>
                <a:lnTo>
                  <a:pt x="24247" y="146573"/>
                </a:lnTo>
                <a:lnTo>
                  <a:pt x="3046" y="108482"/>
                </a:lnTo>
                <a:lnTo>
                  <a:pt x="0" y="87144"/>
                </a:lnTo>
                <a:close/>
              </a:path>
            </a:pathLst>
          </a:custGeom>
          <a:ln w="9121">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28853"/>
            <a:ext cx="731012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Basic Components in an Activity</a:t>
            </a:r>
            <a:r>
              <a:rPr sz="3200" b="1" spc="-275" dirty="0">
                <a:latin typeface="Times New Roman"/>
                <a:cs typeface="Times New Roman"/>
              </a:rPr>
              <a:t> </a:t>
            </a:r>
            <a:r>
              <a:rPr sz="3200" b="1" dirty="0">
                <a:latin typeface="Times New Roman"/>
                <a:cs typeface="Times New Roman"/>
              </a:rPr>
              <a:t>Diagram</a:t>
            </a:r>
            <a:endParaRPr sz="3200">
              <a:latin typeface="Times New Roman"/>
              <a:cs typeface="Times New Roman"/>
            </a:endParaRPr>
          </a:p>
        </p:txBody>
      </p:sp>
      <p:sp>
        <p:nvSpPr>
          <p:cNvPr id="8" name="object 8"/>
          <p:cNvSpPr txBox="1"/>
          <p:nvPr/>
        </p:nvSpPr>
        <p:spPr>
          <a:xfrm>
            <a:off x="535940" y="1570989"/>
            <a:ext cx="3942079" cy="876300"/>
          </a:xfrm>
          <a:prstGeom prst="rect">
            <a:avLst/>
          </a:prstGeom>
        </p:spPr>
        <p:txBody>
          <a:bodyPr vert="horz" wrap="square" lIns="0" tIns="40005" rIns="0" bIns="0" rtlCol="0">
            <a:spAutoFit/>
          </a:bodyPr>
          <a:lstStyle/>
          <a:p>
            <a:pPr marL="12700">
              <a:lnSpc>
                <a:spcPct val="100000"/>
              </a:lnSpc>
              <a:spcBef>
                <a:spcPts val="315"/>
              </a:spcBef>
              <a:tabLst>
                <a:tab pos="285115" algn="l"/>
              </a:tabLst>
            </a:pPr>
            <a:r>
              <a:rPr sz="1700" spc="-434" dirty="0">
                <a:solidFill>
                  <a:srgbClr val="0AD0D9"/>
                </a:solidFill>
                <a:latin typeface="Arial"/>
                <a:cs typeface="Arial"/>
              </a:rPr>
              <a:t>	</a:t>
            </a:r>
            <a:r>
              <a:rPr sz="1800" b="1" spc="-5" dirty="0">
                <a:latin typeface="Times New Roman"/>
                <a:cs typeface="Times New Roman"/>
              </a:rPr>
              <a:t>Initial node</a:t>
            </a:r>
            <a:endParaRPr sz="1800">
              <a:latin typeface="Times New Roman"/>
              <a:cs typeface="Times New Roman"/>
            </a:endParaRPr>
          </a:p>
          <a:p>
            <a:pPr marL="652780" marR="5080" indent="-247015">
              <a:lnSpc>
                <a:spcPts val="1950"/>
              </a:lnSpc>
              <a:spcBef>
                <a:spcPts val="455"/>
              </a:spcBef>
              <a:tabLst>
                <a:tab pos="652780" algn="l"/>
              </a:tabLst>
            </a:pPr>
            <a:r>
              <a:rPr sz="1500" spc="-365" dirty="0">
                <a:solidFill>
                  <a:srgbClr val="0E6EC5"/>
                </a:solidFill>
                <a:latin typeface="Arial"/>
                <a:cs typeface="Arial"/>
              </a:rPr>
              <a:t>	</a:t>
            </a:r>
            <a:r>
              <a:rPr sz="1800" dirty="0">
                <a:latin typeface="Times New Roman"/>
                <a:cs typeface="Times New Roman"/>
              </a:rPr>
              <a:t>The filled circle </a:t>
            </a:r>
            <a:r>
              <a:rPr sz="1800" spc="-5" dirty="0">
                <a:latin typeface="Times New Roman"/>
                <a:cs typeface="Times New Roman"/>
              </a:rPr>
              <a:t>is </a:t>
            </a:r>
            <a:r>
              <a:rPr sz="1800" dirty="0">
                <a:latin typeface="Times New Roman"/>
                <a:cs typeface="Times New Roman"/>
              </a:rPr>
              <a:t>the starting</a:t>
            </a:r>
            <a:r>
              <a:rPr sz="1800" spc="-110" dirty="0">
                <a:latin typeface="Times New Roman"/>
                <a:cs typeface="Times New Roman"/>
              </a:rPr>
              <a:t> </a:t>
            </a:r>
            <a:r>
              <a:rPr sz="1800" dirty="0">
                <a:latin typeface="Times New Roman"/>
                <a:cs typeface="Times New Roman"/>
              </a:rPr>
              <a:t>point  of the</a:t>
            </a:r>
            <a:r>
              <a:rPr sz="1800" spc="-20" dirty="0">
                <a:latin typeface="Times New Roman"/>
                <a:cs typeface="Times New Roman"/>
              </a:rPr>
              <a:t> </a:t>
            </a:r>
            <a:r>
              <a:rPr sz="1800" dirty="0">
                <a:latin typeface="Times New Roman"/>
                <a:cs typeface="Times New Roman"/>
              </a:rPr>
              <a:t>diagram</a:t>
            </a:r>
            <a:endParaRPr sz="1800">
              <a:latin typeface="Times New Roman"/>
              <a:cs typeface="Times New Roman"/>
            </a:endParaRPr>
          </a:p>
        </p:txBody>
      </p:sp>
      <p:sp>
        <p:nvSpPr>
          <p:cNvPr id="9" name="object 9"/>
          <p:cNvSpPr txBox="1"/>
          <p:nvPr/>
        </p:nvSpPr>
        <p:spPr>
          <a:xfrm>
            <a:off x="535940" y="2449195"/>
            <a:ext cx="1332230" cy="299720"/>
          </a:xfrm>
          <a:prstGeom prst="rect">
            <a:avLst/>
          </a:prstGeom>
        </p:spPr>
        <p:txBody>
          <a:bodyPr vert="horz" wrap="square" lIns="0" tIns="12700" rIns="0" bIns="0" rtlCol="0">
            <a:spAutoFit/>
          </a:bodyPr>
          <a:lstStyle/>
          <a:p>
            <a:pPr marL="12700">
              <a:lnSpc>
                <a:spcPct val="100000"/>
              </a:lnSpc>
              <a:spcBef>
                <a:spcPts val="100"/>
              </a:spcBef>
              <a:tabLst>
                <a:tab pos="285115" algn="l"/>
              </a:tabLst>
            </a:pPr>
            <a:r>
              <a:rPr sz="1700" spc="-434" dirty="0">
                <a:solidFill>
                  <a:srgbClr val="0AD0D9"/>
                </a:solidFill>
                <a:latin typeface="Arial"/>
                <a:cs typeface="Arial"/>
              </a:rPr>
              <a:t>	</a:t>
            </a:r>
            <a:r>
              <a:rPr sz="1800" b="1" dirty="0">
                <a:latin typeface="Times New Roman"/>
                <a:cs typeface="Times New Roman"/>
              </a:rPr>
              <a:t>Final</a:t>
            </a:r>
            <a:r>
              <a:rPr sz="1800" b="1" spc="-80"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p:txBody>
      </p:sp>
      <p:sp>
        <p:nvSpPr>
          <p:cNvPr id="10" name="object 10"/>
          <p:cNvSpPr txBox="1"/>
          <p:nvPr/>
        </p:nvSpPr>
        <p:spPr>
          <a:xfrm>
            <a:off x="535940" y="2750946"/>
            <a:ext cx="4118610" cy="1096010"/>
          </a:xfrm>
          <a:prstGeom prst="rect">
            <a:avLst/>
          </a:prstGeom>
        </p:spPr>
        <p:txBody>
          <a:bodyPr vert="horz" wrap="square" lIns="0" tIns="43815" rIns="0" bIns="0" rtlCol="0">
            <a:spAutoFit/>
          </a:bodyPr>
          <a:lstStyle/>
          <a:p>
            <a:pPr marL="652780" marR="5080" indent="-247015">
              <a:lnSpc>
                <a:spcPts val="1939"/>
              </a:lnSpc>
              <a:spcBef>
                <a:spcPts val="345"/>
              </a:spcBef>
              <a:tabLst>
                <a:tab pos="652780" algn="l"/>
              </a:tabLst>
            </a:pPr>
            <a:r>
              <a:rPr sz="1500" spc="-365" dirty="0">
                <a:solidFill>
                  <a:srgbClr val="0E6EC5"/>
                </a:solidFill>
                <a:latin typeface="Arial"/>
                <a:cs typeface="Arial"/>
              </a:rPr>
              <a:t>	</a:t>
            </a:r>
            <a:r>
              <a:rPr sz="1800" dirty="0">
                <a:latin typeface="Times New Roman"/>
                <a:cs typeface="Times New Roman"/>
              </a:rPr>
              <a:t>The filled circle with a boarder </a:t>
            </a:r>
            <a:r>
              <a:rPr sz="1800" spc="-5" dirty="0">
                <a:latin typeface="Times New Roman"/>
                <a:cs typeface="Times New Roman"/>
              </a:rPr>
              <a:t>is </a:t>
            </a:r>
            <a:r>
              <a:rPr sz="1800" dirty="0">
                <a:latin typeface="Times New Roman"/>
                <a:cs typeface="Times New Roman"/>
              </a:rPr>
              <a:t>the  ending point. </a:t>
            </a:r>
            <a:r>
              <a:rPr sz="1800" spc="-5" dirty="0">
                <a:latin typeface="Times New Roman"/>
                <a:cs typeface="Times New Roman"/>
              </a:rPr>
              <a:t>An </a:t>
            </a:r>
            <a:r>
              <a:rPr sz="1800" dirty="0">
                <a:latin typeface="Times New Roman"/>
                <a:cs typeface="Times New Roman"/>
              </a:rPr>
              <a:t>activity diagram</a:t>
            </a:r>
            <a:r>
              <a:rPr sz="1800" spc="-215" dirty="0">
                <a:latin typeface="Times New Roman"/>
                <a:cs typeface="Times New Roman"/>
              </a:rPr>
              <a:t> </a:t>
            </a:r>
            <a:r>
              <a:rPr sz="1800" dirty="0">
                <a:latin typeface="Times New Roman"/>
                <a:cs typeface="Times New Roman"/>
              </a:rPr>
              <a:t>can  have zero or </a:t>
            </a:r>
            <a:r>
              <a:rPr sz="1800" spc="-5" dirty="0">
                <a:latin typeface="Times New Roman"/>
                <a:cs typeface="Times New Roman"/>
              </a:rPr>
              <a:t>more </a:t>
            </a:r>
            <a:r>
              <a:rPr sz="1800" dirty="0">
                <a:latin typeface="Times New Roman"/>
                <a:cs typeface="Times New Roman"/>
              </a:rPr>
              <a:t>activity final</a:t>
            </a:r>
            <a:r>
              <a:rPr sz="1800" spc="-95" dirty="0">
                <a:latin typeface="Times New Roman"/>
                <a:cs typeface="Times New Roman"/>
              </a:rPr>
              <a:t> </a:t>
            </a:r>
            <a:r>
              <a:rPr sz="1800" dirty="0">
                <a:latin typeface="Times New Roman"/>
                <a:cs typeface="Times New Roman"/>
              </a:rPr>
              <a:t>state.</a:t>
            </a:r>
            <a:endParaRPr sz="1800">
              <a:latin typeface="Times New Roman"/>
              <a:cs typeface="Times New Roman"/>
            </a:endParaRPr>
          </a:p>
          <a:p>
            <a:pPr marL="12700">
              <a:lnSpc>
                <a:spcPct val="100000"/>
              </a:lnSpc>
              <a:spcBef>
                <a:spcPts val="200"/>
              </a:spcBef>
              <a:tabLst>
                <a:tab pos="285115" algn="l"/>
              </a:tabLst>
            </a:pPr>
            <a:r>
              <a:rPr sz="1700" spc="-434" dirty="0">
                <a:solidFill>
                  <a:srgbClr val="0AD0D9"/>
                </a:solidFill>
                <a:latin typeface="Arial"/>
                <a:cs typeface="Arial"/>
              </a:rPr>
              <a:t>	</a:t>
            </a:r>
            <a:r>
              <a:rPr sz="1800" b="1" dirty="0">
                <a:latin typeface="Times New Roman"/>
                <a:cs typeface="Times New Roman"/>
              </a:rPr>
              <a:t>Activity</a:t>
            </a:r>
            <a:endParaRPr sz="1800">
              <a:latin typeface="Times New Roman"/>
              <a:cs typeface="Times New Roman"/>
            </a:endParaRPr>
          </a:p>
        </p:txBody>
      </p:sp>
      <p:sp>
        <p:nvSpPr>
          <p:cNvPr id="11" name="object 11"/>
          <p:cNvSpPr txBox="1"/>
          <p:nvPr/>
        </p:nvSpPr>
        <p:spPr>
          <a:xfrm>
            <a:off x="929436" y="3848480"/>
            <a:ext cx="2983865" cy="299720"/>
          </a:xfrm>
          <a:prstGeom prst="rect">
            <a:avLst/>
          </a:prstGeom>
        </p:spPr>
        <p:txBody>
          <a:bodyPr vert="horz" wrap="square" lIns="0" tIns="12700" rIns="0" bIns="0" rtlCol="0">
            <a:spAutoFit/>
          </a:bodyPr>
          <a:lstStyle/>
          <a:p>
            <a:pPr marL="12700">
              <a:lnSpc>
                <a:spcPct val="100000"/>
              </a:lnSpc>
              <a:spcBef>
                <a:spcPts val="100"/>
              </a:spcBef>
              <a:tabLst>
                <a:tab pos="259079" algn="l"/>
              </a:tabLst>
            </a:pPr>
            <a:r>
              <a:rPr sz="1500" spc="-365" dirty="0">
                <a:solidFill>
                  <a:srgbClr val="0E6EC5"/>
                </a:solidFill>
                <a:latin typeface="Arial"/>
                <a:cs typeface="Arial"/>
              </a:rPr>
              <a:t>	</a:t>
            </a:r>
            <a:r>
              <a:rPr sz="1800" dirty="0">
                <a:latin typeface="Times New Roman"/>
                <a:cs typeface="Times New Roman"/>
              </a:rPr>
              <a:t>The rounded circle</a:t>
            </a:r>
            <a:r>
              <a:rPr sz="1800" spc="-70" dirty="0">
                <a:latin typeface="Times New Roman"/>
                <a:cs typeface="Times New Roman"/>
              </a:rPr>
              <a:t> </a:t>
            </a:r>
            <a:r>
              <a:rPr sz="1800" spc="-5" dirty="0">
                <a:latin typeface="Times New Roman"/>
                <a:cs typeface="Times New Roman"/>
              </a:rPr>
              <a:t>represents</a:t>
            </a:r>
            <a:endParaRPr sz="1800">
              <a:latin typeface="Times New Roman"/>
              <a:cs typeface="Times New Roman"/>
            </a:endParaRPr>
          </a:p>
        </p:txBody>
      </p:sp>
      <p:sp>
        <p:nvSpPr>
          <p:cNvPr id="12" name="object 12"/>
          <p:cNvSpPr txBox="1"/>
          <p:nvPr/>
        </p:nvSpPr>
        <p:spPr>
          <a:xfrm>
            <a:off x="1176324" y="4095369"/>
            <a:ext cx="3483610" cy="793750"/>
          </a:xfrm>
          <a:prstGeom prst="rect">
            <a:avLst/>
          </a:prstGeom>
        </p:spPr>
        <p:txBody>
          <a:bodyPr vert="horz" wrap="square" lIns="0" tIns="43815" rIns="0" bIns="0" rtlCol="0">
            <a:spAutoFit/>
          </a:bodyPr>
          <a:lstStyle/>
          <a:p>
            <a:pPr marL="12700" marR="5080">
              <a:lnSpc>
                <a:spcPts val="1939"/>
              </a:lnSpc>
              <a:spcBef>
                <a:spcPts val="345"/>
              </a:spcBef>
            </a:pPr>
            <a:r>
              <a:rPr sz="1800" dirty="0">
                <a:latin typeface="Times New Roman"/>
                <a:cs typeface="Times New Roman"/>
              </a:rPr>
              <a:t>activities that </a:t>
            </a:r>
            <a:r>
              <a:rPr sz="1800" spc="-20" dirty="0">
                <a:latin typeface="Times New Roman"/>
                <a:cs typeface="Times New Roman"/>
              </a:rPr>
              <a:t>occur. </a:t>
            </a:r>
            <a:r>
              <a:rPr sz="1800" spc="-5" dirty="0">
                <a:latin typeface="Times New Roman"/>
                <a:cs typeface="Times New Roman"/>
              </a:rPr>
              <a:t>An </a:t>
            </a:r>
            <a:r>
              <a:rPr sz="1800" dirty="0">
                <a:latin typeface="Times New Roman"/>
                <a:cs typeface="Times New Roman"/>
              </a:rPr>
              <a:t>activity </a:t>
            </a:r>
            <a:r>
              <a:rPr sz="1800" spc="-5" dirty="0">
                <a:latin typeface="Times New Roman"/>
                <a:cs typeface="Times New Roman"/>
              </a:rPr>
              <a:t>is</a:t>
            </a:r>
            <a:r>
              <a:rPr sz="1800" spc="-185" dirty="0">
                <a:latin typeface="Times New Roman"/>
                <a:cs typeface="Times New Roman"/>
              </a:rPr>
              <a:t> </a:t>
            </a:r>
            <a:r>
              <a:rPr sz="1800" dirty="0">
                <a:latin typeface="Times New Roman"/>
                <a:cs typeface="Times New Roman"/>
              </a:rPr>
              <a:t>not  necessarily a program, it </a:t>
            </a:r>
            <a:r>
              <a:rPr sz="1800" spc="-5" dirty="0">
                <a:latin typeface="Times New Roman"/>
                <a:cs typeface="Times New Roman"/>
              </a:rPr>
              <a:t>may </a:t>
            </a:r>
            <a:r>
              <a:rPr sz="1800" dirty="0">
                <a:latin typeface="Times New Roman"/>
                <a:cs typeface="Times New Roman"/>
              </a:rPr>
              <a:t>be a  </a:t>
            </a:r>
            <a:r>
              <a:rPr sz="1800" spc="-5" dirty="0">
                <a:latin typeface="Times New Roman"/>
                <a:cs typeface="Times New Roman"/>
              </a:rPr>
              <a:t>manual </a:t>
            </a:r>
            <a:r>
              <a:rPr sz="1800" dirty="0">
                <a:latin typeface="Times New Roman"/>
                <a:cs typeface="Times New Roman"/>
              </a:rPr>
              <a:t>thing also</a:t>
            </a:r>
            <a:endParaRPr sz="1800">
              <a:latin typeface="Times New Roman"/>
              <a:cs typeface="Times New Roman"/>
            </a:endParaRPr>
          </a:p>
        </p:txBody>
      </p:sp>
      <p:sp>
        <p:nvSpPr>
          <p:cNvPr id="13" name="object 13"/>
          <p:cNvSpPr txBox="1"/>
          <p:nvPr/>
        </p:nvSpPr>
        <p:spPr>
          <a:xfrm>
            <a:off x="535940" y="4863565"/>
            <a:ext cx="4181475" cy="876300"/>
          </a:xfrm>
          <a:prstGeom prst="rect">
            <a:avLst/>
          </a:prstGeom>
        </p:spPr>
        <p:txBody>
          <a:bodyPr vert="horz" wrap="square" lIns="0" tIns="40005" rIns="0" bIns="0" rtlCol="0">
            <a:spAutoFit/>
          </a:bodyPr>
          <a:lstStyle/>
          <a:p>
            <a:pPr marL="12700">
              <a:lnSpc>
                <a:spcPct val="100000"/>
              </a:lnSpc>
              <a:spcBef>
                <a:spcPts val="315"/>
              </a:spcBef>
              <a:tabLst>
                <a:tab pos="285115" algn="l"/>
              </a:tabLst>
            </a:pPr>
            <a:r>
              <a:rPr sz="1700" spc="-434" dirty="0">
                <a:solidFill>
                  <a:srgbClr val="0AD0D9"/>
                </a:solidFill>
                <a:latin typeface="Arial"/>
                <a:cs typeface="Arial"/>
              </a:rPr>
              <a:t>	</a:t>
            </a:r>
            <a:r>
              <a:rPr sz="1800" b="1" dirty="0">
                <a:latin typeface="Times New Roman"/>
                <a:cs typeface="Times New Roman"/>
              </a:rPr>
              <a:t>Flow/</a:t>
            </a:r>
            <a:r>
              <a:rPr sz="1800" b="1" spc="-35" dirty="0">
                <a:latin typeface="Times New Roman"/>
                <a:cs typeface="Times New Roman"/>
              </a:rPr>
              <a:t> </a:t>
            </a:r>
            <a:r>
              <a:rPr sz="1800" b="1" dirty="0">
                <a:latin typeface="Times New Roman"/>
                <a:cs typeface="Times New Roman"/>
              </a:rPr>
              <a:t>edge</a:t>
            </a:r>
            <a:endParaRPr sz="1800">
              <a:latin typeface="Times New Roman"/>
              <a:cs typeface="Times New Roman"/>
            </a:endParaRPr>
          </a:p>
          <a:p>
            <a:pPr marL="652780" marR="5080" indent="-247015">
              <a:lnSpc>
                <a:spcPts val="1939"/>
              </a:lnSpc>
              <a:spcBef>
                <a:spcPts val="465"/>
              </a:spcBef>
              <a:tabLst>
                <a:tab pos="652780" algn="l"/>
              </a:tabLst>
            </a:pPr>
            <a:r>
              <a:rPr sz="1500" spc="-365" dirty="0">
                <a:solidFill>
                  <a:srgbClr val="0E6EC5"/>
                </a:solidFill>
                <a:latin typeface="Arial"/>
                <a:cs typeface="Arial"/>
              </a:rPr>
              <a:t>	</a:t>
            </a:r>
            <a:r>
              <a:rPr sz="1800" dirty="0">
                <a:latin typeface="Times New Roman"/>
                <a:cs typeface="Times New Roman"/>
              </a:rPr>
              <a:t>The </a:t>
            </a:r>
            <a:r>
              <a:rPr sz="1800" spc="-5" dirty="0">
                <a:latin typeface="Times New Roman"/>
                <a:cs typeface="Times New Roman"/>
              </a:rPr>
              <a:t>arrows </a:t>
            </a:r>
            <a:r>
              <a:rPr sz="1800" dirty="0">
                <a:latin typeface="Times New Roman"/>
                <a:cs typeface="Times New Roman"/>
              </a:rPr>
              <a:t>in the </a:t>
            </a:r>
            <a:r>
              <a:rPr sz="1800" spc="-5" dirty="0">
                <a:latin typeface="Times New Roman"/>
                <a:cs typeface="Times New Roman"/>
              </a:rPr>
              <a:t>diagram. No </a:t>
            </a:r>
            <a:r>
              <a:rPr sz="1800" dirty="0">
                <a:latin typeface="Times New Roman"/>
                <a:cs typeface="Times New Roman"/>
              </a:rPr>
              <a:t>label</a:t>
            </a:r>
            <a:r>
              <a:rPr sz="1800" spc="-40" dirty="0">
                <a:latin typeface="Times New Roman"/>
                <a:cs typeface="Times New Roman"/>
              </a:rPr>
              <a:t> </a:t>
            </a:r>
            <a:r>
              <a:rPr sz="1800" spc="-5" dirty="0">
                <a:latin typeface="Times New Roman"/>
                <a:cs typeface="Times New Roman"/>
              </a:rPr>
              <a:t>is  </a:t>
            </a:r>
            <a:r>
              <a:rPr sz="1800" dirty="0">
                <a:latin typeface="Times New Roman"/>
                <a:cs typeface="Times New Roman"/>
              </a:rPr>
              <a:t>necessary</a:t>
            </a:r>
            <a:endParaRPr sz="1800">
              <a:latin typeface="Times New Roman"/>
              <a:cs typeface="Times New Roman"/>
            </a:endParaRPr>
          </a:p>
        </p:txBody>
      </p:sp>
      <p:sp>
        <p:nvSpPr>
          <p:cNvPr id="14" name="object 14"/>
          <p:cNvSpPr/>
          <p:nvPr/>
        </p:nvSpPr>
        <p:spPr>
          <a:xfrm>
            <a:off x="3440681" y="2444746"/>
            <a:ext cx="202490" cy="203299"/>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4028950" y="2301602"/>
            <a:ext cx="974090" cy="488950"/>
          </a:xfrm>
          <a:custGeom>
            <a:avLst/>
            <a:gdLst/>
            <a:ahLst/>
            <a:cxnLst/>
            <a:rect l="l" t="t" r="r" b="b"/>
            <a:pathLst>
              <a:path w="974089" h="488950">
                <a:moveTo>
                  <a:pt x="876404" y="0"/>
                </a:moveTo>
                <a:lnTo>
                  <a:pt x="97350" y="0"/>
                </a:lnTo>
                <a:lnTo>
                  <a:pt x="75291" y="2602"/>
                </a:lnTo>
                <a:lnTo>
                  <a:pt x="36345" y="20819"/>
                </a:lnTo>
                <a:lnTo>
                  <a:pt x="9083" y="54651"/>
                </a:lnTo>
                <a:lnTo>
                  <a:pt x="0" y="97592"/>
                </a:lnTo>
                <a:lnTo>
                  <a:pt x="0" y="390694"/>
                </a:lnTo>
                <a:lnTo>
                  <a:pt x="9083" y="433635"/>
                </a:lnTo>
                <a:lnTo>
                  <a:pt x="36345" y="467575"/>
                </a:lnTo>
                <a:lnTo>
                  <a:pt x="75291" y="485792"/>
                </a:lnTo>
                <a:lnTo>
                  <a:pt x="97350" y="488395"/>
                </a:lnTo>
                <a:lnTo>
                  <a:pt x="876404" y="488395"/>
                </a:lnTo>
                <a:lnTo>
                  <a:pt x="919220" y="479286"/>
                </a:lnTo>
                <a:lnTo>
                  <a:pt x="953040" y="451960"/>
                </a:lnTo>
                <a:lnTo>
                  <a:pt x="971142" y="412815"/>
                </a:lnTo>
                <a:lnTo>
                  <a:pt x="973744" y="390694"/>
                </a:lnTo>
                <a:lnTo>
                  <a:pt x="973744" y="97592"/>
                </a:lnTo>
                <a:lnTo>
                  <a:pt x="964747" y="54651"/>
                </a:lnTo>
                <a:lnTo>
                  <a:pt x="937431" y="20819"/>
                </a:lnTo>
                <a:lnTo>
                  <a:pt x="898517" y="2602"/>
                </a:lnTo>
                <a:lnTo>
                  <a:pt x="876404" y="0"/>
                </a:lnTo>
                <a:close/>
              </a:path>
            </a:pathLst>
          </a:custGeom>
          <a:solidFill>
            <a:srgbClr val="FFFFFF"/>
          </a:solidFill>
        </p:spPr>
        <p:txBody>
          <a:bodyPr wrap="square" lIns="0" tIns="0" rIns="0" bIns="0" rtlCol="0"/>
          <a:lstStyle/>
          <a:p>
            <a:endParaRPr/>
          </a:p>
        </p:txBody>
      </p:sp>
      <p:sp>
        <p:nvSpPr>
          <p:cNvPr id="16" name="object 16"/>
          <p:cNvSpPr/>
          <p:nvPr/>
        </p:nvSpPr>
        <p:spPr>
          <a:xfrm>
            <a:off x="4028950" y="2301602"/>
            <a:ext cx="974090" cy="488950"/>
          </a:xfrm>
          <a:custGeom>
            <a:avLst/>
            <a:gdLst/>
            <a:ahLst/>
            <a:cxnLst/>
            <a:rect l="l" t="t" r="r" b="b"/>
            <a:pathLst>
              <a:path w="974089" h="488950">
                <a:moveTo>
                  <a:pt x="97350" y="488395"/>
                </a:moveTo>
                <a:lnTo>
                  <a:pt x="876404" y="488395"/>
                </a:lnTo>
                <a:lnTo>
                  <a:pt x="898517" y="485792"/>
                </a:lnTo>
                <a:lnTo>
                  <a:pt x="937431" y="467575"/>
                </a:lnTo>
                <a:lnTo>
                  <a:pt x="964747" y="433635"/>
                </a:lnTo>
                <a:lnTo>
                  <a:pt x="973744" y="390694"/>
                </a:lnTo>
                <a:lnTo>
                  <a:pt x="973744" y="97592"/>
                </a:lnTo>
                <a:lnTo>
                  <a:pt x="964747" y="54651"/>
                </a:lnTo>
                <a:lnTo>
                  <a:pt x="937431" y="20819"/>
                </a:lnTo>
                <a:lnTo>
                  <a:pt x="898517" y="2602"/>
                </a:lnTo>
                <a:lnTo>
                  <a:pt x="876404" y="0"/>
                </a:lnTo>
                <a:lnTo>
                  <a:pt x="97350" y="0"/>
                </a:lnTo>
                <a:lnTo>
                  <a:pt x="54523" y="9108"/>
                </a:lnTo>
                <a:lnTo>
                  <a:pt x="20768" y="36434"/>
                </a:lnTo>
                <a:lnTo>
                  <a:pt x="2601" y="75471"/>
                </a:lnTo>
                <a:lnTo>
                  <a:pt x="0" y="97592"/>
                </a:lnTo>
                <a:lnTo>
                  <a:pt x="0" y="390694"/>
                </a:lnTo>
                <a:lnTo>
                  <a:pt x="9083" y="433635"/>
                </a:lnTo>
                <a:lnTo>
                  <a:pt x="36345" y="467575"/>
                </a:lnTo>
                <a:lnTo>
                  <a:pt x="75291" y="485792"/>
                </a:lnTo>
                <a:lnTo>
                  <a:pt x="97350" y="488395"/>
                </a:lnTo>
                <a:close/>
              </a:path>
            </a:pathLst>
          </a:custGeom>
          <a:ln w="7790">
            <a:solidFill>
              <a:srgbClr val="000000"/>
            </a:solidFill>
          </a:ln>
        </p:spPr>
        <p:txBody>
          <a:bodyPr wrap="square" lIns="0" tIns="0" rIns="0" bIns="0" rtlCol="0"/>
          <a:lstStyle/>
          <a:p>
            <a:endParaRPr/>
          </a:p>
        </p:txBody>
      </p:sp>
      <p:sp>
        <p:nvSpPr>
          <p:cNvPr id="17" name="object 17"/>
          <p:cNvSpPr txBox="1"/>
          <p:nvPr/>
        </p:nvSpPr>
        <p:spPr>
          <a:xfrm>
            <a:off x="4082448" y="2443044"/>
            <a:ext cx="864235" cy="181610"/>
          </a:xfrm>
          <a:prstGeom prst="rect">
            <a:avLst/>
          </a:prstGeom>
        </p:spPr>
        <p:txBody>
          <a:bodyPr vert="horz" wrap="square" lIns="0" tIns="15240" rIns="0" bIns="0" rtlCol="0">
            <a:spAutoFit/>
          </a:bodyPr>
          <a:lstStyle/>
          <a:p>
            <a:pPr marL="12700">
              <a:lnSpc>
                <a:spcPct val="100000"/>
              </a:lnSpc>
              <a:spcBef>
                <a:spcPts val="120"/>
              </a:spcBef>
            </a:pPr>
            <a:r>
              <a:rPr sz="1000" spc="10" dirty="0">
                <a:latin typeface="Arial"/>
                <a:cs typeface="Arial"/>
              </a:rPr>
              <a:t>Received</a:t>
            </a:r>
            <a:r>
              <a:rPr sz="1000" spc="-55" dirty="0">
                <a:latin typeface="Arial"/>
                <a:cs typeface="Arial"/>
              </a:rPr>
              <a:t> </a:t>
            </a:r>
            <a:r>
              <a:rPr sz="1000" spc="10" dirty="0">
                <a:latin typeface="Arial"/>
                <a:cs typeface="Arial"/>
              </a:rPr>
              <a:t>form</a:t>
            </a:r>
            <a:endParaRPr sz="1000">
              <a:latin typeface="Arial"/>
              <a:cs typeface="Arial"/>
            </a:endParaRPr>
          </a:p>
        </p:txBody>
      </p:sp>
      <p:sp>
        <p:nvSpPr>
          <p:cNvPr id="18" name="object 18"/>
          <p:cNvSpPr/>
          <p:nvPr/>
        </p:nvSpPr>
        <p:spPr>
          <a:xfrm>
            <a:off x="3639277" y="2546559"/>
            <a:ext cx="336550" cy="0"/>
          </a:xfrm>
          <a:custGeom>
            <a:avLst/>
            <a:gdLst/>
            <a:ahLst/>
            <a:cxnLst/>
            <a:rect l="l" t="t" r="r" b="b"/>
            <a:pathLst>
              <a:path w="336550">
                <a:moveTo>
                  <a:pt x="0" y="0"/>
                </a:moveTo>
                <a:lnTo>
                  <a:pt x="336450" y="0"/>
                </a:lnTo>
              </a:path>
            </a:pathLst>
          </a:custGeom>
          <a:ln w="7791">
            <a:solidFill>
              <a:srgbClr val="000000"/>
            </a:solidFill>
          </a:ln>
        </p:spPr>
        <p:txBody>
          <a:bodyPr wrap="square" lIns="0" tIns="0" rIns="0" bIns="0" rtlCol="0"/>
          <a:lstStyle/>
          <a:p>
            <a:endParaRPr/>
          </a:p>
        </p:txBody>
      </p:sp>
      <p:sp>
        <p:nvSpPr>
          <p:cNvPr id="19" name="object 19"/>
          <p:cNvSpPr/>
          <p:nvPr/>
        </p:nvSpPr>
        <p:spPr>
          <a:xfrm>
            <a:off x="3958861" y="2511209"/>
            <a:ext cx="70088" cy="70483"/>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710676" y="3327731"/>
            <a:ext cx="974090" cy="488950"/>
          </a:xfrm>
          <a:custGeom>
            <a:avLst/>
            <a:gdLst/>
            <a:ahLst/>
            <a:cxnLst/>
            <a:rect l="l" t="t" r="r" b="b"/>
            <a:pathLst>
              <a:path w="974089" h="488950">
                <a:moveTo>
                  <a:pt x="876491" y="0"/>
                </a:moveTo>
                <a:lnTo>
                  <a:pt x="97339" y="0"/>
                </a:lnTo>
                <a:lnTo>
                  <a:pt x="75335" y="1301"/>
                </a:lnTo>
                <a:lnTo>
                  <a:pt x="36312" y="20819"/>
                </a:lnTo>
                <a:lnTo>
                  <a:pt x="9105" y="54651"/>
                </a:lnTo>
                <a:lnTo>
                  <a:pt x="0" y="97592"/>
                </a:lnTo>
                <a:lnTo>
                  <a:pt x="0" y="390803"/>
                </a:lnTo>
                <a:lnTo>
                  <a:pt x="9105" y="432442"/>
                </a:lnTo>
                <a:lnTo>
                  <a:pt x="36312" y="466274"/>
                </a:lnTo>
                <a:lnTo>
                  <a:pt x="75335" y="485792"/>
                </a:lnTo>
                <a:lnTo>
                  <a:pt x="97339" y="488395"/>
                </a:lnTo>
                <a:lnTo>
                  <a:pt x="876491" y="488395"/>
                </a:lnTo>
                <a:lnTo>
                  <a:pt x="919307" y="477985"/>
                </a:lnTo>
                <a:lnTo>
                  <a:pt x="953018" y="450659"/>
                </a:lnTo>
                <a:lnTo>
                  <a:pt x="971229" y="411622"/>
                </a:lnTo>
                <a:lnTo>
                  <a:pt x="973830" y="390803"/>
                </a:lnTo>
                <a:lnTo>
                  <a:pt x="973830" y="97592"/>
                </a:lnTo>
                <a:lnTo>
                  <a:pt x="964725" y="54651"/>
                </a:lnTo>
                <a:lnTo>
                  <a:pt x="937409" y="20819"/>
                </a:lnTo>
                <a:lnTo>
                  <a:pt x="898495" y="1301"/>
                </a:lnTo>
                <a:lnTo>
                  <a:pt x="876491" y="0"/>
                </a:lnTo>
                <a:close/>
              </a:path>
            </a:pathLst>
          </a:custGeom>
          <a:solidFill>
            <a:srgbClr val="FFFFFF"/>
          </a:solidFill>
        </p:spPr>
        <p:txBody>
          <a:bodyPr wrap="square" lIns="0" tIns="0" rIns="0" bIns="0" rtlCol="0"/>
          <a:lstStyle/>
          <a:p>
            <a:endParaRPr/>
          </a:p>
        </p:txBody>
      </p:sp>
      <p:sp>
        <p:nvSpPr>
          <p:cNvPr id="21" name="object 21"/>
          <p:cNvSpPr/>
          <p:nvPr/>
        </p:nvSpPr>
        <p:spPr>
          <a:xfrm>
            <a:off x="4710676" y="3327731"/>
            <a:ext cx="974090" cy="488950"/>
          </a:xfrm>
          <a:custGeom>
            <a:avLst/>
            <a:gdLst/>
            <a:ahLst/>
            <a:cxnLst/>
            <a:rect l="l" t="t" r="r" b="b"/>
            <a:pathLst>
              <a:path w="974089" h="488950">
                <a:moveTo>
                  <a:pt x="97339" y="488395"/>
                </a:moveTo>
                <a:lnTo>
                  <a:pt x="876491" y="488395"/>
                </a:lnTo>
                <a:lnTo>
                  <a:pt x="898495" y="485792"/>
                </a:lnTo>
                <a:lnTo>
                  <a:pt x="937409" y="466274"/>
                </a:lnTo>
                <a:lnTo>
                  <a:pt x="964725" y="432442"/>
                </a:lnTo>
                <a:lnTo>
                  <a:pt x="973830" y="390803"/>
                </a:lnTo>
                <a:lnTo>
                  <a:pt x="973830" y="97592"/>
                </a:lnTo>
                <a:lnTo>
                  <a:pt x="964725" y="54651"/>
                </a:lnTo>
                <a:lnTo>
                  <a:pt x="937409" y="20819"/>
                </a:lnTo>
                <a:lnTo>
                  <a:pt x="898495" y="1301"/>
                </a:lnTo>
                <a:lnTo>
                  <a:pt x="876491" y="0"/>
                </a:lnTo>
                <a:lnTo>
                  <a:pt x="97339" y="0"/>
                </a:lnTo>
                <a:lnTo>
                  <a:pt x="54523" y="9108"/>
                </a:lnTo>
                <a:lnTo>
                  <a:pt x="20812" y="36434"/>
                </a:lnTo>
                <a:lnTo>
                  <a:pt x="2601" y="75471"/>
                </a:lnTo>
                <a:lnTo>
                  <a:pt x="0" y="97592"/>
                </a:lnTo>
                <a:lnTo>
                  <a:pt x="0" y="390803"/>
                </a:lnTo>
                <a:lnTo>
                  <a:pt x="9105" y="432442"/>
                </a:lnTo>
                <a:lnTo>
                  <a:pt x="36312" y="466274"/>
                </a:lnTo>
                <a:lnTo>
                  <a:pt x="75335" y="485792"/>
                </a:lnTo>
                <a:lnTo>
                  <a:pt x="97339" y="488395"/>
                </a:lnTo>
                <a:close/>
              </a:path>
            </a:pathLst>
          </a:custGeom>
          <a:ln w="7790">
            <a:solidFill>
              <a:srgbClr val="000000"/>
            </a:solidFill>
          </a:ln>
        </p:spPr>
        <p:txBody>
          <a:bodyPr wrap="square" lIns="0" tIns="0" rIns="0" bIns="0" rtlCol="0"/>
          <a:lstStyle/>
          <a:p>
            <a:endParaRPr/>
          </a:p>
        </p:txBody>
      </p:sp>
      <p:sp>
        <p:nvSpPr>
          <p:cNvPr id="22" name="object 22"/>
          <p:cNvSpPr txBox="1"/>
          <p:nvPr/>
        </p:nvSpPr>
        <p:spPr>
          <a:xfrm>
            <a:off x="4784909" y="3467871"/>
            <a:ext cx="822960" cy="181610"/>
          </a:xfrm>
          <a:prstGeom prst="rect">
            <a:avLst/>
          </a:prstGeom>
        </p:spPr>
        <p:txBody>
          <a:bodyPr vert="horz" wrap="square" lIns="0" tIns="15240" rIns="0" bIns="0" rtlCol="0">
            <a:spAutoFit/>
          </a:bodyPr>
          <a:lstStyle/>
          <a:p>
            <a:pPr marL="12700">
              <a:lnSpc>
                <a:spcPct val="100000"/>
              </a:lnSpc>
              <a:spcBef>
                <a:spcPts val="120"/>
              </a:spcBef>
            </a:pPr>
            <a:r>
              <a:rPr sz="1000" spc="10" dirty="0">
                <a:latin typeface="Arial"/>
                <a:cs typeface="Arial"/>
              </a:rPr>
              <a:t>Payment</a:t>
            </a:r>
            <a:r>
              <a:rPr sz="1000" spc="-55" dirty="0">
                <a:latin typeface="Arial"/>
                <a:cs typeface="Arial"/>
              </a:rPr>
              <a:t> </a:t>
            </a:r>
            <a:r>
              <a:rPr sz="1000" spc="10" dirty="0">
                <a:latin typeface="Arial"/>
                <a:cs typeface="Arial"/>
              </a:rPr>
              <a:t>fees</a:t>
            </a:r>
            <a:endParaRPr sz="1000">
              <a:latin typeface="Arial"/>
              <a:cs typeface="Arial"/>
            </a:endParaRPr>
          </a:p>
        </p:txBody>
      </p:sp>
      <p:sp>
        <p:nvSpPr>
          <p:cNvPr id="23" name="object 23"/>
          <p:cNvSpPr/>
          <p:nvPr/>
        </p:nvSpPr>
        <p:spPr>
          <a:xfrm>
            <a:off x="6171530" y="3327731"/>
            <a:ext cx="974090" cy="488950"/>
          </a:xfrm>
          <a:custGeom>
            <a:avLst/>
            <a:gdLst/>
            <a:ahLst/>
            <a:cxnLst/>
            <a:rect l="l" t="t" r="r" b="b"/>
            <a:pathLst>
              <a:path w="974090" h="488950">
                <a:moveTo>
                  <a:pt x="876382" y="0"/>
                </a:moveTo>
                <a:lnTo>
                  <a:pt x="97339" y="0"/>
                </a:lnTo>
                <a:lnTo>
                  <a:pt x="75226" y="1301"/>
                </a:lnTo>
                <a:lnTo>
                  <a:pt x="36312" y="20819"/>
                </a:lnTo>
                <a:lnTo>
                  <a:pt x="8996" y="54651"/>
                </a:lnTo>
                <a:lnTo>
                  <a:pt x="0" y="97592"/>
                </a:lnTo>
                <a:lnTo>
                  <a:pt x="0" y="390803"/>
                </a:lnTo>
                <a:lnTo>
                  <a:pt x="8996" y="432442"/>
                </a:lnTo>
                <a:lnTo>
                  <a:pt x="36312" y="466274"/>
                </a:lnTo>
                <a:lnTo>
                  <a:pt x="75226" y="485792"/>
                </a:lnTo>
                <a:lnTo>
                  <a:pt x="97339" y="488395"/>
                </a:lnTo>
                <a:lnTo>
                  <a:pt x="876382" y="488395"/>
                </a:lnTo>
                <a:lnTo>
                  <a:pt x="919199" y="477985"/>
                </a:lnTo>
                <a:lnTo>
                  <a:pt x="953018" y="450659"/>
                </a:lnTo>
                <a:lnTo>
                  <a:pt x="971121" y="411622"/>
                </a:lnTo>
                <a:lnTo>
                  <a:pt x="973722" y="390803"/>
                </a:lnTo>
                <a:lnTo>
                  <a:pt x="973722" y="97592"/>
                </a:lnTo>
                <a:lnTo>
                  <a:pt x="964617" y="54651"/>
                </a:lnTo>
                <a:lnTo>
                  <a:pt x="937409" y="20819"/>
                </a:lnTo>
                <a:lnTo>
                  <a:pt x="898495" y="1301"/>
                </a:lnTo>
                <a:lnTo>
                  <a:pt x="876382" y="0"/>
                </a:lnTo>
                <a:close/>
              </a:path>
            </a:pathLst>
          </a:custGeom>
          <a:solidFill>
            <a:srgbClr val="FFFFFF"/>
          </a:solidFill>
        </p:spPr>
        <p:txBody>
          <a:bodyPr wrap="square" lIns="0" tIns="0" rIns="0" bIns="0" rtlCol="0"/>
          <a:lstStyle/>
          <a:p>
            <a:endParaRPr/>
          </a:p>
        </p:txBody>
      </p:sp>
      <p:sp>
        <p:nvSpPr>
          <p:cNvPr id="24" name="object 24"/>
          <p:cNvSpPr/>
          <p:nvPr/>
        </p:nvSpPr>
        <p:spPr>
          <a:xfrm>
            <a:off x="6171530" y="3327731"/>
            <a:ext cx="974090" cy="488950"/>
          </a:xfrm>
          <a:custGeom>
            <a:avLst/>
            <a:gdLst/>
            <a:ahLst/>
            <a:cxnLst/>
            <a:rect l="l" t="t" r="r" b="b"/>
            <a:pathLst>
              <a:path w="974090" h="488950">
                <a:moveTo>
                  <a:pt x="97339" y="488395"/>
                </a:moveTo>
                <a:lnTo>
                  <a:pt x="876382" y="488395"/>
                </a:lnTo>
                <a:lnTo>
                  <a:pt x="898495" y="485792"/>
                </a:lnTo>
                <a:lnTo>
                  <a:pt x="937409" y="466274"/>
                </a:lnTo>
                <a:lnTo>
                  <a:pt x="964617" y="432442"/>
                </a:lnTo>
                <a:lnTo>
                  <a:pt x="973722" y="390803"/>
                </a:lnTo>
                <a:lnTo>
                  <a:pt x="973722" y="97592"/>
                </a:lnTo>
                <a:lnTo>
                  <a:pt x="964617" y="54651"/>
                </a:lnTo>
                <a:lnTo>
                  <a:pt x="937409" y="20819"/>
                </a:lnTo>
                <a:lnTo>
                  <a:pt x="898495" y="1301"/>
                </a:lnTo>
                <a:lnTo>
                  <a:pt x="876382" y="0"/>
                </a:lnTo>
                <a:lnTo>
                  <a:pt x="97339" y="0"/>
                </a:lnTo>
                <a:lnTo>
                  <a:pt x="54523" y="9108"/>
                </a:lnTo>
                <a:lnTo>
                  <a:pt x="20703" y="36434"/>
                </a:lnTo>
                <a:lnTo>
                  <a:pt x="2601" y="75471"/>
                </a:lnTo>
                <a:lnTo>
                  <a:pt x="0" y="97592"/>
                </a:lnTo>
                <a:lnTo>
                  <a:pt x="0" y="390803"/>
                </a:lnTo>
                <a:lnTo>
                  <a:pt x="8996" y="432442"/>
                </a:lnTo>
                <a:lnTo>
                  <a:pt x="36312" y="466274"/>
                </a:lnTo>
                <a:lnTo>
                  <a:pt x="75226" y="485792"/>
                </a:lnTo>
                <a:lnTo>
                  <a:pt x="97339" y="488395"/>
                </a:lnTo>
                <a:close/>
              </a:path>
            </a:pathLst>
          </a:custGeom>
          <a:ln w="7790">
            <a:solidFill>
              <a:srgbClr val="000000"/>
            </a:solidFill>
          </a:ln>
        </p:spPr>
        <p:txBody>
          <a:bodyPr wrap="square" lIns="0" tIns="0" rIns="0" bIns="0" rtlCol="0"/>
          <a:lstStyle/>
          <a:p>
            <a:endParaRPr/>
          </a:p>
        </p:txBody>
      </p:sp>
      <p:sp>
        <p:nvSpPr>
          <p:cNvPr id="25" name="object 25"/>
          <p:cNvSpPr txBox="1"/>
          <p:nvPr/>
        </p:nvSpPr>
        <p:spPr>
          <a:xfrm>
            <a:off x="6380717" y="3389581"/>
            <a:ext cx="554355" cy="337820"/>
          </a:xfrm>
          <a:prstGeom prst="rect">
            <a:avLst/>
          </a:prstGeom>
        </p:spPr>
        <p:txBody>
          <a:bodyPr vert="horz" wrap="square" lIns="0" tIns="11430" rIns="0" bIns="0" rtlCol="0">
            <a:spAutoFit/>
          </a:bodyPr>
          <a:lstStyle/>
          <a:p>
            <a:pPr marL="12700" marR="5080" indent="80010">
              <a:lnSpc>
                <a:spcPct val="102600"/>
              </a:lnSpc>
              <a:spcBef>
                <a:spcPts val="90"/>
              </a:spcBef>
            </a:pPr>
            <a:r>
              <a:rPr sz="1000" spc="10" dirty="0">
                <a:latin typeface="Arial"/>
                <a:cs typeface="Arial"/>
              </a:rPr>
              <a:t>Hostel  a</a:t>
            </a:r>
            <a:r>
              <a:rPr sz="1000" dirty="0">
                <a:latin typeface="Arial"/>
                <a:cs typeface="Arial"/>
              </a:rPr>
              <a:t>l</a:t>
            </a:r>
            <a:r>
              <a:rPr sz="1000" spc="-5" dirty="0">
                <a:latin typeface="Arial"/>
                <a:cs typeface="Arial"/>
              </a:rPr>
              <a:t>l</a:t>
            </a:r>
            <a:r>
              <a:rPr sz="1000" spc="10" dirty="0">
                <a:latin typeface="Arial"/>
                <a:cs typeface="Arial"/>
              </a:rPr>
              <a:t>o</a:t>
            </a:r>
            <a:r>
              <a:rPr sz="1000" spc="5" dirty="0">
                <a:latin typeface="Arial"/>
                <a:cs typeface="Arial"/>
              </a:rPr>
              <a:t>t</a:t>
            </a:r>
            <a:r>
              <a:rPr sz="1000" spc="20" dirty="0">
                <a:latin typeface="Arial"/>
                <a:cs typeface="Arial"/>
              </a:rPr>
              <a:t>m</a:t>
            </a:r>
            <a:r>
              <a:rPr sz="1000" spc="10" dirty="0">
                <a:latin typeface="Arial"/>
                <a:cs typeface="Arial"/>
              </a:rPr>
              <a:t>en</a:t>
            </a:r>
            <a:r>
              <a:rPr sz="1000" spc="5" dirty="0">
                <a:latin typeface="Arial"/>
                <a:cs typeface="Arial"/>
              </a:rPr>
              <a:t>t</a:t>
            </a:r>
            <a:endParaRPr sz="1000">
              <a:latin typeface="Arial"/>
              <a:cs typeface="Arial"/>
            </a:endParaRPr>
          </a:p>
        </p:txBody>
      </p:sp>
      <p:sp>
        <p:nvSpPr>
          <p:cNvPr id="26" name="object 26"/>
          <p:cNvSpPr/>
          <p:nvPr/>
        </p:nvSpPr>
        <p:spPr>
          <a:xfrm>
            <a:off x="5392379" y="4402006"/>
            <a:ext cx="974090" cy="488950"/>
          </a:xfrm>
          <a:custGeom>
            <a:avLst/>
            <a:gdLst/>
            <a:ahLst/>
            <a:cxnLst/>
            <a:rect l="l" t="t" r="r" b="b"/>
            <a:pathLst>
              <a:path w="974089" h="488950">
                <a:moveTo>
                  <a:pt x="876491" y="0"/>
                </a:moveTo>
                <a:lnTo>
                  <a:pt x="97339" y="0"/>
                </a:lnTo>
                <a:lnTo>
                  <a:pt x="75335" y="1301"/>
                </a:lnTo>
                <a:lnTo>
                  <a:pt x="36421" y="20928"/>
                </a:lnTo>
                <a:lnTo>
                  <a:pt x="9105" y="54760"/>
                </a:lnTo>
                <a:lnTo>
                  <a:pt x="0" y="97700"/>
                </a:lnTo>
                <a:lnTo>
                  <a:pt x="0" y="390781"/>
                </a:lnTo>
                <a:lnTo>
                  <a:pt x="9105" y="432420"/>
                </a:lnTo>
                <a:lnTo>
                  <a:pt x="36421" y="466263"/>
                </a:lnTo>
                <a:lnTo>
                  <a:pt x="75335" y="485792"/>
                </a:lnTo>
                <a:lnTo>
                  <a:pt x="97339" y="488395"/>
                </a:lnTo>
                <a:lnTo>
                  <a:pt x="876491" y="488395"/>
                </a:lnTo>
                <a:lnTo>
                  <a:pt x="919307" y="477974"/>
                </a:lnTo>
                <a:lnTo>
                  <a:pt x="953018" y="450648"/>
                </a:lnTo>
                <a:lnTo>
                  <a:pt x="971229" y="411601"/>
                </a:lnTo>
                <a:lnTo>
                  <a:pt x="973830" y="390781"/>
                </a:lnTo>
                <a:lnTo>
                  <a:pt x="973830" y="97700"/>
                </a:lnTo>
                <a:lnTo>
                  <a:pt x="964725" y="54760"/>
                </a:lnTo>
                <a:lnTo>
                  <a:pt x="937518" y="20928"/>
                </a:lnTo>
                <a:lnTo>
                  <a:pt x="898495" y="1301"/>
                </a:lnTo>
                <a:lnTo>
                  <a:pt x="876491" y="0"/>
                </a:lnTo>
                <a:close/>
              </a:path>
            </a:pathLst>
          </a:custGeom>
          <a:solidFill>
            <a:srgbClr val="FFFFFF"/>
          </a:solidFill>
        </p:spPr>
        <p:txBody>
          <a:bodyPr wrap="square" lIns="0" tIns="0" rIns="0" bIns="0" rtlCol="0"/>
          <a:lstStyle/>
          <a:p>
            <a:endParaRPr/>
          </a:p>
        </p:txBody>
      </p:sp>
      <p:sp>
        <p:nvSpPr>
          <p:cNvPr id="27" name="object 27"/>
          <p:cNvSpPr/>
          <p:nvPr/>
        </p:nvSpPr>
        <p:spPr>
          <a:xfrm>
            <a:off x="5392379" y="4402005"/>
            <a:ext cx="974090" cy="488950"/>
          </a:xfrm>
          <a:custGeom>
            <a:avLst/>
            <a:gdLst/>
            <a:ahLst/>
            <a:cxnLst/>
            <a:rect l="l" t="t" r="r" b="b"/>
            <a:pathLst>
              <a:path w="974089" h="488950">
                <a:moveTo>
                  <a:pt x="97339" y="488395"/>
                </a:moveTo>
                <a:lnTo>
                  <a:pt x="876491" y="488395"/>
                </a:lnTo>
                <a:lnTo>
                  <a:pt x="898495" y="485792"/>
                </a:lnTo>
                <a:lnTo>
                  <a:pt x="937518" y="466263"/>
                </a:lnTo>
                <a:lnTo>
                  <a:pt x="964725" y="432420"/>
                </a:lnTo>
                <a:lnTo>
                  <a:pt x="973830" y="390781"/>
                </a:lnTo>
                <a:lnTo>
                  <a:pt x="973830" y="97700"/>
                </a:lnTo>
                <a:lnTo>
                  <a:pt x="964725" y="54760"/>
                </a:lnTo>
                <a:lnTo>
                  <a:pt x="937518" y="20928"/>
                </a:lnTo>
                <a:lnTo>
                  <a:pt x="898495" y="1301"/>
                </a:lnTo>
                <a:lnTo>
                  <a:pt x="876491" y="0"/>
                </a:lnTo>
                <a:lnTo>
                  <a:pt x="97339" y="0"/>
                </a:lnTo>
                <a:lnTo>
                  <a:pt x="54523" y="9108"/>
                </a:lnTo>
                <a:lnTo>
                  <a:pt x="20812" y="36542"/>
                </a:lnTo>
                <a:lnTo>
                  <a:pt x="2601" y="75579"/>
                </a:lnTo>
                <a:lnTo>
                  <a:pt x="0" y="97700"/>
                </a:lnTo>
                <a:lnTo>
                  <a:pt x="0" y="390781"/>
                </a:lnTo>
                <a:lnTo>
                  <a:pt x="9105" y="432420"/>
                </a:lnTo>
                <a:lnTo>
                  <a:pt x="36421" y="466263"/>
                </a:lnTo>
                <a:lnTo>
                  <a:pt x="75335" y="485792"/>
                </a:lnTo>
                <a:lnTo>
                  <a:pt x="97339" y="488395"/>
                </a:lnTo>
                <a:close/>
              </a:path>
            </a:pathLst>
          </a:custGeom>
          <a:ln w="7790">
            <a:solidFill>
              <a:srgbClr val="000000"/>
            </a:solidFill>
          </a:ln>
        </p:spPr>
        <p:txBody>
          <a:bodyPr wrap="square" lIns="0" tIns="0" rIns="0" bIns="0" rtlCol="0"/>
          <a:lstStyle/>
          <a:p>
            <a:endParaRPr/>
          </a:p>
        </p:txBody>
      </p:sp>
      <p:sp>
        <p:nvSpPr>
          <p:cNvPr id="28" name="object 28"/>
          <p:cNvSpPr txBox="1"/>
          <p:nvPr/>
        </p:nvSpPr>
        <p:spPr>
          <a:xfrm>
            <a:off x="5486124" y="4464072"/>
            <a:ext cx="785495" cy="337820"/>
          </a:xfrm>
          <a:prstGeom prst="rect">
            <a:avLst/>
          </a:prstGeom>
        </p:spPr>
        <p:txBody>
          <a:bodyPr vert="horz" wrap="square" lIns="0" tIns="11430" rIns="0" bIns="0" rtlCol="0">
            <a:spAutoFit/>
          </a:bodyPr>
          <a:lstStyle/>
          <a:p>
            <a:pPr marL="265430" marR="5080" indent="-253365">
              <a:lnSpc>
                <a:spcPct val="102499"/>
              </a:lnSpc>
              <a:spcBef>
                <a:spcPts val="90"/>
              </a:spcBef>
            </a:pPr>
            <a:r>
              <a:rPr sz="1000" spc="10" dirty="0">
                <a:latin typeface="Arial"/>
                <a:cs typeface="Arial"/>
              </a:rPr>
              <a:t>Issue</a:t>
            </a:r>
            <a:r>
              <a:rPr sz="1000" spc="-55" dirty="0">
                <a:latin typeface="Arial"/>
                <a:cs typeface="Arial"/>
              </a:rPr>
              <a:t> </a:t>
            </a:r>
            <a:r>
              <a:rPr sz="1000" spc="5" dirty="0">
                <a:latin typeface="Arial"/>
                <a:cs typeface="Arial"/>
              </a:rPr>
              <a:t>identity  </a:t>
            </a:r>
            <a:r>
              <a:rPr sz="1000" spc="10" dirty="0">
                <a:latin typeface="Arial"/>
                <a:cs typeface="Arial"/>
              </a:rPr>
              <a:t>card</a:t>
            </a:r>
            <a:endParaRPr sz="1000">
              <a:latin typeface="Arial"/>
              <a:cs typeface="Arial"/>
            </a:endParaRPr>
          </a:p>
        </p:txBody>
      </p:sp>
      <p:sp>
        <p:nvSpPr>
          <p:cNvPr id="29" name="object 29"/>
          <p:cNvSpPr/>
          <p:nvPr/>
        </p:nvSpPr>
        <p:spPr>
          <a:xfrm>
            <a:off x="7534937" y="3327731"/>
            <a:ext cx="974090" cy="488950"/>
          </a:xfrm>
          <a:custGeom>
            <a:avLst/>
            <a:gdLst/>
            <a:ahLst/>
            <a:cxnLst/>
            <a:rect l="l" t="t" r="r" b="b"/>
            <a:pathLst>
              <a:path w="974090" h="488950">
                <a:moveTo>
                  <a:pt x="876491" y="0"/>
                </a:moveTo>
                <a:lnTo>
                  <a:pt x="97339" y="0"/>
                </a:lnTo>
                <a:lnTo>
                  <a:pt x="75335" y="1301"/>
                </a:lnTo>
                <a:lnTo>
                  <a:pt x="36312" y="20819"/>
                </a:lnTo>
                <a:lnTo>
                  <a:pt x="9105" y="54651"/>
                </a:lnTo>
                <a:lnTo>
                  <a:pt x="0" y="97592"/>
                </a:lnTo>
                <a:lnTo>
                  <a:pt x="0" y="390803"/>
                </a:lnTo>
                <a:lnTo>
                  <a:pt x="9105" y="432442"/>
                </a:lnTo>
                <a:lnTo>
                  <a:pt x="36312" y="466274"/>
                </a:lnTo>
                <a:lnTo>
                  <a:pt x="75335" y="485792"/>
                </a:lnTo>
                <a:lnTo>
                  <a:pt x="97339" y="488395"/>
                </a:lnTo>
                <a:lnTo>
                  <a:pt x="876491" y="488395"/>
                </a:lnTo>
                <a:lnTo>
                  <a:pt x="919307" y="477985"/>
                </a:lnTo>
                <a:lnTo>
                  <a:pt x="953018" y="450659"/>
                </a:lnTo>
                <a:lnTo>
                  <a:pt x="971229" y="411622"/>
                </a:lnTo>
                <a:lnTo>
                  <a:pt x="973830" y="390803"/>
                </a:lnTo>
                <a:lnTo>
                  <a:pt x="973830" y="97592"/>
                </a:lnTo>
                <a:lnTo>
                  <a:pt x="964725" y="54651"/>
                </a:lnTo>
                <a:lnTo>
                  <a:pt x="937409" y="20819"/>
                </a:lnTo>
                <a:lnTo>
                  <a:pt x="898495" y="1301"/>
                </a:lnTo>
                <a:lnTo>
                  <a:pt x="876491" y="0"/>
                </a:lnTo>
                <a:close/>
              </a:path>
            </a:pathLst>
          </a:custGeom>
          <a:solidFill>
            <a:srgbClr val="FFFFFF"/>
          </a:solidFill>
        </p:spPr>
        <p:txBody>
          <a:bodyPr wrap="square" lIns="0" tIns="0" rIns="0" bIns="0" rtlCol="0"/>
          <a:lstStyle/>
          <a:p>
            <a:endParaRPr/>
          </a:p>
        </p:txBody>
      </p:sp>
      <p:sp>
        <p:nvSpPr>
          <p:cNvPr id="30" name="object 30"/>
          <p:cNvSpPr/>
          <p:nvPr/>
        </p:nvSpPr>
        <p:spPr>
          <a:xfrm>
            <a:off x="7534937" y="3327731"/>
            <a:ext cx="974090" cy="488950"/>
          </a:xfrm>
          <a:custGeom>
            <a:avLst/>
            <a:gdLst/>
            <a:ahLst/>
            <a:cxnLst/>
            <a:rect l="l" t="t" r="r" b="b"/>
            <a:pathLst>
              <a:path w="974090" h="488950">
                <a:moveTo>
                  <a:pt x="97339" y="488395"/>
                </a:moveTo>
                <a:lnTo>
                  <a:pt x="876491" y="488395"/>
                </a:lnTo>
                <a:lnTo>
                  <a:pt x="898495" y="485792"/>
                </a:lnTo>
                <a:lnTo>
                  <a:pt x="937409" y="466274"/>
                </a:lnTo>
                <a:lnTo>
                  <a:pt x="964725" y="432442"/>
                </a:lnTo>
                <a:lnTo>
                  <a:pt x="973830" y="390803"/>
                </a:lnTo>
                <a:lnTo>
                  <a:pt x="973830" y="97592"/>
                </a:lnTo>
                <a:lnTo>
                  <a:pt x="964725" y="54651"/>
                </a:lnTo>
                <a:lnTo>
                  <a:pt x="937409" y="20819"/>
                </a:lnTo>
                <a:lnTo>
                  <a:pt x="898495" y="1301"/>
                </a:lnTo>
                <a:lnTo>
                  <a:pt x="876491" y="0"/>
                </a:lnTo>
                <a:lnTo>
                  <a:pt x="97339" y="0"/>
                </a:lnTo>
                <a:lnTo>
                  <a:pt x="54523" y="9108"/>
                </a:lnTo>
                <a:lnTo>
                  <a:pt x="20812" y="36434"/>
                </a:lnTo>
                <a:lnTo>
                  <a:pt x="2601" y="75471"/>
                </a:lnTo>
                <a:lnTo>
                  <a:pt x="0" y="97592"/>
                </a:lnTo>
                <a:lnTo>
                  <a:pt x="0" y="390803"/>
                </a:lnTo>
                <a:lnTo>
                  <a:pt x="9105" y="432442"/>
                </a:lnTo>
                <a:lnTo>
                  <a:pt x="36312" y="466274"/>
                </a:lnTo>
                <a:lnTo>
                  <a:pt x="75335" y="485792"/>
                </a:lnTo>
                <a:lnTo>
                  <a:pt x="97339" y="488395"/>
                </a:lnTo>
                <a:close/>
              </a:path>
            </a:pathLst>
          </a:custGeom>
          <a:ln w="7790">
            <a:solidFill>
              <a:srgbClr val="000000"/>
            </a:solidFill>
          </a:ln>
        </p:spPr>
        <p:txBody>
          <a:bodyPr wrap="square" lIns="0" tIns="0" rIns="0" bIns="0" rtlCol="0"/>
          <a:lstStyle/>
          <a:p>
            <a:endParaRPr/>
          </a:p>
        </p:txBody>
      </p:sp>
      <p:sp>
        <p:nvSpPr>
          <p:cNvPr id="31" name="object 31"/>
          <p:cNvSpPr txBox="1"/>
          <p:nvPr/>
        </p:nvSpPr>
        <p:spPr>
          <a:xfrm>
            <a:off x="7596271" y="3467871"/>
            <a:ext cx="849630" cy="181610"/>
          </a:xfrm>
          <a:prstGeom prst="rect">
            <a:avLst/>
          </a:prstGeom>
        </p:spPr>
        <p:txBody>
          <a:bodyPr vert="horz" wrap="square" lIns="0" tIns="15240" rIns="0" bIns="0" rtlCol="0">
            <a:spAutoFit/>
          </a:bodyPr>
          <a:lstStyle/>
          <a:p>
            <a:pPr marL="12700">
              <a:lnSpc>
                <a:spcPct val="100000"/>
              </a:lnSpc>
              <a:spcBef>
                <a:spcPts val="120"/>
              </a:spcBef>
            </a:pPr>
            <a:r>
              <a:rPr sz="1000" spc="10" dirty="0">
                <a:latin typeface="Arial"/>
                <a:cs typeface="Arial"/>
              </a:rPr>
              <a:t>Medical</a:t>
            </a:r>
            <a:r>
              <a:rPr sz="1000" spc="-60" dirty="0">
                <a:latin typeface="Arial"/>
                <a:cs typeface="Arial"/>
              </a:rPr>
              <a:t> </a:t>
            </a:r>
            <a:r>
              <a:rPr sz="1000" spc="10" dirty="0">
                <a:latin typeface="Arial"/>
                <a:cs typeface="Arial"/>
              </a:rPr>
              <a:t>check</a:t>
            </a:r>
            <a:endParaRPr sz="1000">
              <a:latin typeface="Arial"/>
              <a:cs typeface="Arial"/>
            </a:endParaRPr>
          </a:p>
        </p:txBody>
      </p:sp>
      <p:sp>
        <p:nvSpPr>
          <p:cNvPr id="32" name="object 32"/>
          <p:cNvSpPr/>
          <p:nvPr/>
        </p:nvSpPr>
        <p:spPr>
          <a:xfrm>
            <a:off x="4613336" y="3132546"/>
            <a:ext cx="4090670" cy="0"/>
          </a:xfrm>
          <a:custGeom>
            <a:avLst/>
            <a:gdLst/>
            <a:ahLst/>
            <a:cxnLst/>
            <a:rect l="l" t="t" r="r" b="b"/>
            <a:pathLst>
              <a:path w="4090670">
                <a:moveTo>
                  <a:pt x="0" y="0"/>
                </a:moveTo>
                <a:lnTo>
                  <a:pt x="4090111" y="0"/>
                </a:lnTo>
              </a:path>
            </a:pathLst>
          </a:custGeom>
          <a:ln w="23373">
            <a:solidFill>
              <a:srgbClr val="808080"/>
            </a:solidFill>
          </a:ln>
        </p:spPr>
        <p:txBody>
          <a:bodyPr wrap="square" lIns="0" tIns="0" rIns="0" bIns="0" rtlCol="0"/>
          <a:lstStyle/>
          <a:p>
            <a:endParaRPr/>
          </a:p>
        </p:txBody>
      </p:sp>
      <p:sp>
        <p:nvSpPr>
          <p:cNvPr id="33" name="object 33"/>
          <p:cNvSpPr/>
          <p:nvPr/>
        </p:nvSpPr>
        <p:spPr>
          <a:xfrm>
            <a:off x="4613336" y="4011311"/>
            <a:ext cx="4090670" cy="0"/>
          </a:xfrm>
          <a:custGeom>
            <a:avLst/>
            <a:gdLst/>
            <a:ahLst/>
            <a:cxnLst/>
            <a:rect l="l" t="t" r="r" b="b"/>
            <a:pathLst>
              <a:path w="4090670">
                <a:moveTo>
                  <a:pt x="0" y="0"/>
                </a:moveTo>
                <a:lnTo>
                  <a:pt x="4090111" y="0"/>
                </a:lnTo>
              </a:path>
            </a:pathLst>
          </a:custGeom>
          <a:ln w="23373">
            <a:solidFill>
              <a:srgbClr val="808080"/>
            </a:solidFill>
          </a:ln>
        </p:spPr>
        <p:txBody>
          <a:bodyPr wrap="square" lIns="0" tIns="0" rIns="0" bIns="0" rtlCol="0"/>
          <a:lstStyle/>
          <a:p>
            <a:endParaRPr/>
          </a:p>
        </p:txBody>
      </p:sp>
      <p:sp>
        <p:nvSpPr>
          <p:cNvPr id="34" name="object 34"/>
          <p:cNvSpPr/>
          <p:nvPr/>
        </p:nvSpPr>
        <p:spPr>
          <a:xfrm>
            <a:off x="5002695" y="2546559"/>
            <a:ext cx="1656080" cy="532765"/>
          </a:xfrm>
          <a:custGeom>
            <a:avLst/>
            <a:gdLst/>
            <a:ahLst/>
            <a:cxnLst/>
            <a:rect l="l" t="t" r="r" b="b"/>
            <a:pathLst>
              <a:path w="1656079" h="532764">
                <a:moveTo>
                  <a:pt x="0" y="0"/>
                </a:moveTo>
                <a:lnTo>
                  <a:pt x="1655534" y="0"/>
                </a:lnTo>
                <a:lnTo>
                  <a:pt x="1655534" y="532637"/>
                </a:lnTo>
              </a:path>
            </a:pathLst>
          </a:custGeom>
          <a:ln w="7790">
            <a:solidFill>
              <a:srgbClr val="000000"/>
            </a:solidFill>
          </a:ln>
        </p:spPr>
        <p:txBody>
          <a:bodyPr wrap="square" lIns="0" tIns="0" rIns="0" bIns="0" rtlCol="0"/>
          <a:lstStyle/>
          <a:p>
            <a:endParaRPr/>
          </a:p>
        </p:txBody>
      </p:sp>
      <p:sp>
        <p:nvSpPr>
          <p:cNvPr id="35" name="object 35"/>
          <p:cNvSpPr/>
          <p:nvPr/>
        </p:nvSpPr>
        <p:spPr>
          <a:xfrm>
            <a:off x="6623217" y="3062280"/>
            <a:ext cx="70485" cy="70485"/>
          </a:xfrm>
          <a:custGeom>
            <a:avLst/>
            <a:gdLst/>
            <a:ahLst/>
            <a:cxnLst/>
            <a:rect l="l" t="t" r="r" b="b"/>
            <a:pathLst>
              <a:path w="70484" h="70485">
                <a:moveTo>
                  <a:pt x="0" y="0"/>
                </a:moveTo>
                <a:lnTo>
                  <a:pt x="35011" y="70266"/>
                </a:lnTo>
                <a:lnTo>
                  <a:pt x="66230" y="7807"/>
                </a:lnTo>
                <a:lnTo>
                  <a:pt x="35011" y="7807"/>
                </a:lnTo>
                <a:lnTo>
                  <a:pt x="16909" y="5204"/>
                </a:lnTo>
                <a:lnTo>
                  <a:pt x="0" y="0"/>
                </a:lnTo>
                <a:close/>
              </a:path>
              <a:path w="70484" h="70485">
                <a:moveTo>
                  <a:pt x="70132" y="0"/>
                </a:moveTo>
                <a:lnTo>
                  <a:pt x="53222" y="5204"/>
                </a:lnTo>
                <a:lnTo>
                  <a:pt x="35011" y="7807"/>
                </a:lnTo>
                <a:lnTo>
                  <a:pt x="66230" y="7807"/>
                </a:lnTo>
                <a:lnTo>
                  <a:pt x="70132" y="0"/>
                </a:lnTo>
                <a:close/>
              </a:path>
            </a:pathLst>
          </a:custGeom>
          <a:solidFill>
            <a:srgbClr val="000000"/>
          </a:solidFill>
        </p:spPr>
        <p:txBody>
          <a:bodyPr wrap="square" lIns="0" tIns="0" rIns="0" bIns="0" rtlCol="0"/>
          <a:lstStyle/>
          <a:p>
            <a:endParaRPr/>
          </a:p>
        </p:txBody>
      </p:sp>
      <p:sp>
        <p:nvSpPr>
          <p:cNvPr id="36" name="object 36"/>
          <p:cNvSpPr/>
          <p:nvPr/>
        </p:nvSpPr>
        <p:spPr>
          <a:xfrm>
            <a:off x="5162362" y="3132546"/>
            <a:ext cx="70132" cy="195184"/>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6658229" y="3132546"/>
            <a:ext cx="0" cy="142240"/>
          </a:xfrm>
          <a:custGeom>
            <a:avLst/>
            <a:gdLst/>
            <a:ahLst/>
            <a:cxnLst/>
            <a:rect l="l" t="t" r="r" b="b"/>
            <a:pathLst>
              <a:path h="142239">
                <a:moveTo>
                  <a:pt x="0" y="0"/>
                </a:moveTo>
                <a:lnTo>
                  <a:pt x="0" y="141834"/>
                </a:lnTo>
              </a:path>
            </a:pathLst>
          </a:custGeom>
          <a:ln w="7788">
            <a:solidFill>
              <a:srgbClr val="000000"/>
            </a:solidFill>
          </a:ln>
        </p:spPr>
        <p:txBody>
          <a:bodyPr wrap="square" lIns="0" tIns="0" rIns="0" bIns="0" rtlCol="0"/>
          <a:lstStyle/>
          <a:p>
            <a:endParaRPr/>
          </a:p>
        </p:txBody>
      </p:sp>
      <p:sp>
        <p:nvSpPr>
          <p:cNvPr id="38" name="object 38"/>
          <p:cNvSpPr/>
          <p:nvPr/>
        </p:nvSpPr>
        <p:spPr>
          <a:xfrm>
            <a:off x="6623217" y="3257465"/>
            <a:ext cx="70485" cy="70485"/>
          </a:xfrm>
          <a:custGeom>
            <a:avLst/>
            <a:gdLst/>
            <a:ahLst/>
            <a:cxnLst/>
            <a:rect l="l" t="t" r="r" b="b"/>
            <a:pathLst>
              <a:path w="70484" h="70485">
                <a:moveTo>
                  <a:pt x="0" y="0"/>
                </a:moveTo>
                <a:lnTo>
                  <a:pt x="35011" y="70266"/>
                </a:lnTo>
                <a:lnTo>
                  <a:pt x="66230" y="7807"/>
                </a:lnTo>
                <a:lnTo>
                  <a:pt x="35011" y="7807"/>
                </a:lnTo>
                <a:lnTo>
                  <a:pt x="16909" y="5204"/>
                </a:lnTo>
                <a:lnTo>
                  <a:pt x="0" y="0"/>
                </a:lnTo>
                <a:close/>
              </a:path>
              <a:path w="70484" h="70485">
                <a:moveTo>
                  <a:pt x="70132" y="0"/>
                </a:moveTo>
                <a:lnTo>
                  <a:pt x="53222" y="5204"/>
                </a:lnTo>
                <a:lnTo>
                  <a:pt x="35011" y="7807"/>
                </a:lnTo>
                <a:lnTo>
                  <a:pt x="66230" y="7807"/>
                </a:lnTo>
                <a:lnTo>
                  <a:pt x="70132" y="0"/>
                </a:lnTo>
                <a:close/>
              </a:path>
            </a:pathLst>
          </a:custGeom>
          <a:solidFill>
            <a:srgbClr val="000000"/>
          </a:solidFill>
        </p:spPr>
        <p:txBody>
          <a:bodyPr wrap="square" lIns="0" tIns="0" rIns="0" bIns="0" rtlCol="0"/>
          <a:lstStyle/>
          <a:p>
            <a:endParaRPr/>
          </a:p>
        </p:txBody>
      </p:sp>
      <p:sp>
        <p:nvSpPr>
          <p:cNvPr id="39" name="object 39"/>
          <p:cNvSpPr/>
          <p:nvPr/>
        </p:nvSpPr>
        <p:spPr>
          <a:xfrm>
            <a:off x="7986624" y="3132546"/>
            <a:ext cx="70132" cy="195184"/>
          </a:xfrm>
          <a:prstGeom prst="rect">
            <a:avLst/>
          </a:prstGeom>
          <a:blipFill>
            <a:blip r:embed="rId4" cstate="print"/>
            <a:stretch>
              <a:fillRect/>
            </a:stretch>
          </a:blipFill>
        </p:spPr>
        <p:txBody>
          <a:bodyPr wrap="square" lIns="0" tIns="0" rIns="0" bIns="0" rtlCol="0"/>
          <a:lstStyle/>
          <a:p>
            <a:endParaRPr/>
          </a:p>
        </p:txBody>
      </p:sp>
      <p:sp>
        <p:nvSpPr>
          <p:cNvPr id="40" name="object 40"/>
          <p:cNvSpPr/>
          <p:nvPr/>
        </p:nvSpPr>
        <p:spPr>
          <a:xfrm>
            <a:off x="5162362" y="3816126"/>
            <a:ext cx="70132" cy="195184"/>
          </a:xfrm>
          <a:prstGeom prst="rect">
            <a:avLst/>
          </a:prstGeom>
          <a:blipFill>
            <a:blip r:embed="rId4" cstate="print"/>
            <a:stretch>
              <a:fillRect/>
            </a:stretch>
          </a:blipFill>
        </p:spPr>
        <p:txBody>
          <a:bodyPr wrap="square" lIns="0" tIns="0" rIns="0" bIns="0" rtlCol="0"/>
          <a:lstStyle/>
          <a:p>
            <a:endParaRPr/>
          </a:p>
        </p:txBody>
      </p:sp>
      <p:sp>
        <p:nvSpPr>
          <p:cNvPr id="41" name="object 41"/>
          <p:cNvSpPr/>
          <p:nvPr/>
        </p:nvSpPr>
        <p:spPr>
          <a:xfrm>
            <a:off x="6623217" y="3816126"/>
            <a:ext cx="70132" cy="195184"/>
          </a:xfrm>
          <a:prstGeom prst="rect">
            <a:avLst/>
          </a:prstGeom>
          <a:blipFill>
            <a:blip r:embed="rId5" cstate="print"/>
            <a:stretch>
              <a:fillRect/>
            </a:stretch>
          </a:blipFill>
        </p:spPr>
        <p:txBody>
          <a:bodyPr wrap="square" lIns="0" tIns="0" rIns="0" bIns="0" rtlCol="0"/>
          <a:lstStyle/>
          <a:p>
            <a:endParaRPr/>
          </a:p>
        </p:txBody>
      </p:sp>
      <p:sp>
        <p:nvSpPr>
          <p:cNvPr id="42" name="object 42"/>
          <p:cNvSpPr/>
          <p:nvPr/>
        </p:nvSpPr>
        <p:spPr>
          <a:xfrm>
            <a:off x="7986624" y="3816126"/>
            <a:ext cx="70132" cy="195184"/>
          </a:xfrm>
          <a:prstGeom prst="rect">
            <a:avLst/>
          </a:prstGeom>
          <a:blipFill>
            <a:blip r:embed="rId4" cstate="print"/>
            <a:stretch>
              <a:fillRect/>
            </a:stretch>
          </a:blipFill>
        </p:spPr>
        <p:txBody>
          <a:bodyPr wrap="square" lIns="0" tIns="0" rIns="0" bIns="0" rtlCol="0"/>
          <a:lstStyle/>
          <a:p>
            <a:endParaRPr/>
          </a:p>
        </p:txBody>
      </p:sp>
      <p:sp>
        <p:nvSpPr>
          <p:cNvPr id="43" name="object 43"/>
          <p:cNvSpPr/>
          <p:nvPr/>
        </p:nvSpPr>
        <p:spPr>
          <a:xfrm>
            <a:off x="6950573" y="4402006"/>
            <a:ext cx="974090" cy="488950"/>
          </a:xfrm>
          <a:custGeom>
            <a:avLst/>
            <a:gdLst/>
            <a:ahLst/>
            <a:cxnLst/>
            <a:rect l="l" t="t" r="r" b="b"/>
            <a:pathLst>
              <a:path w="974090" h="488950">
                <a:moveTo>
                  <a:pt x="876382" y="0"/>
                </a:moveTo>
                <a:lnTo>
                  <a:pt x="97339" y="0"/>
                </a:lnTo>
                <a:lnTo>
                  <a:pt x="75335" y="1301"/>
                </a:lnTo>
                <a:lnTo>
                  <a:pt x="36312" y="20928"/>
                </a:lnTo>
                <a:lnTo>
                  <a:pt x="9105" y="54760"/>
                </a:lnTo>
                <a:lnTo>
                  <a:pt x="0" y="97700"/>
                </a:lnTo>
                <a:lnTo>
                  <a:pt x="0" y="390781"/>
                </a:lnTo>
                <a:lnTo>
                  <a:pt x="9105" y="432420"/>
                </a:lnTo>
                <a:lnTo>
                  <a:pt x="36312" y="466263"/>
                </a:lnTo>
                <a:lnTo>
                  <a:pt x="75335" y="485792"/>
                </a:lnTo>
                <a:lnTo>
                  <a:pt x="97339" y="488395"/>
                </a:lnTo>
                <a:lnTo>
                  <a:pt x="876382" y="488395"/>
                </a:lnTo>
                <a:lnTo>
                  <a:pt x="919307" y="477974"/>
                </a:lnTo>
                <a:lnTo>
                  <a:pt x="953018" y="450648"/>
                </a:lnTo>
                <a:lnTo>
                  <a:pt x="971229" y="411601"/>
                </a:lnTo>
                <a:lnTo>
                  <a:pt x="973830" y="390781"/>
                </a:lnTo>
                <a:lnTo>
                  <a:pt x="973830" y="97700"/>
                </a:lnTo>
                <a:lnTo>
                  <a:pt x="964725" y="54760"/>
                </a:lnTo>
                <a:lnTo>
                  <a:pt x="937409" y="20928"/>
                </a:lnTo>
                <a:lnTo>
                  <a:pt x="898495" y="1301"/>
                </a:lnTo>
                <a:lnTo>
                  <a:pt x="876382" y="0"/>
                </a:lnTo>
                <a:close/>
              </a:path>
            </a:pathLst>
          </a:custGeom>
          <a:solidFill>
            <a:srgbClr val="FFFFFF"/>
          </a:solidFill>
        </p:spPr>
        <p:txBody>
          <a:bodyPr wrap="square" lIns="0" tIns="0" rIns="0" bIns="0" rtlCol="0"/>
          <a:lstStyle/>
          <a:p>
            <a:endParaRPr/>
          </a:p>
        </p:txBody>
      </p:sp>
      <p:sp>
        <p:nvSpPr>
          <p:cNvPr id="44" name="object 44"/>
          <p:cNvSpPr/>
          <p:nvPr/>
        </p:nvSpPr>
        <p:spPr>
          <a:xfrm>
            <a:off x="6950574" y="4402005"/>
            <a:ext cx="974090" cy="488950"/>
          </a:xfrm>
          <a:custGeom>
            <a:avLst/>
            <a:gdLst/>
            <a:ahLst/>
            <a:cxnLst/>
            <a:rect l="l" t="t" r="r" b="b"/>
            <a:pathLst>
              <a:path w="974090" h="488950">
                <a:moveTo>
                  <a:pt x="97339" y="488395"/>
                </a:moveTo>
                <a:lnTo>
                  <a:pt x="876382" y="488395"/>
                </a:lnTo>
                <a:lnTo>
                  <a:pt x="898495" y="485792"/>
                </a:lnTo>
                <a:lnTo>
                  <a:pt x="937409" y="466263"/>
                </a:lnTo>
                <a:lnTo>
                  <a:pt x="964725" y="432420"/>
                </a:lnTo>
                <a:lnTo>
                  <a:pt x="973830" y="390781"/>
                </a:lnTo>
                <a:lnTo>
                  <a:pt x="973830" y="97700"/>
                </a:lnTo>
                <a:lnTo>
                  <a:pt x="964725" y="54760"/>
                </a:lnTo>
                <a:lnTo>
                  <a:pt x="937409" y="20928"/>
                </a:lnTo>
                <a:lnTo>
                  <a:pt x="898495" y="1301"/>
                </a:lnTo>
                <a:lnTo>
                  <a:pt x="876382" y="0"/>
                </a:lnTo>
                <a:lnTo>
                  <a:pt x="97339" y="0"/>
                </a:lnTo>
                <a:lnTo>
                  <a:pt x="54523" y="9108"/>
                </a:lnTo>
                <a:lnTo>
                  <a:pt x="20812" y="36542"/>
                </a:lnTo>
                <a:lnTo>
                  <a:pt x="2601" y="75579"/>
                </a:lnTo>
                <a:lnTo>
                  <a:pt x="0" y="97700"/>
                </a:lnTo>
                <a:lnTo>
                  <a:pt x="0" y="390781"/>
                </a:lnTo>
                <a:lnTo>
                  <a:pt x="9105" y="432420"/>
                </a:lnTo>
                <a:lnTo>
                  <a:pt x="36312" y="466263"/>
                </a:lnTo>
                <a:lnTo>
                  <a:pt x="75335" y="485792"/>
                </a:lnTo>
                <a:lnTo>
                  <a:pt x="97339" y="488395"/>
                </a:lnTo>
                <a:close/>
              </a:path>
            </a:pathLst>
          </a:custGeom>
          <a:ln w="7790">
            <a:solidFill>
              <a:srgbClr val="000000"/>
            </a:solidFill>
          </a:ln>
        </p:spPr>
        <p:txBody>
          <a:bodyPr wrap="square" lIns="0" tIns="0" rIns="0" bIns="0" rtlCol="0"/>
          <a:lstStyle/>
          <a:p>
            <a:endParaRPr/>
          </a:p>
        </p:txBody>
      </p:sp>
      <p:sp>
        <p:nvSpPr>
          <p:cNvPr id="45" name="object 45"/>
          <p:cNvSpPr txBox="1"/>
          <p:nvPr/>
        </p:nvSpPr>
        <p:spPr>
          <a:xfrm>
            <a:off x="7074127" y="4464072"/>
            <a:ext cx="726440" cy="337820"/>
          </a:xfrm>
          <a:prstGeom prst="rect">
            <a:avLst/>
          </a:prstGeom>
        </p:spPr>
        <p:txBody>
          <a:bodyPr vert="horz" wrap="square" lIns="0" tIns="11430" rIns="0" bIns="0" rtlCol="0">
            <a:spAutoFit/>
          </a:bodyPr>
          <a:lstStyle/>
          <a:p>
            <a:pPr marL="235585" marR="5080" indent="-223520">
              <a:lnSpc>
                <a:spcPct val="102499"/>
              </a:lnSpc>
              <a:spcBef>
                <a:spcPts val="90"/>
              </a:spcBef>
            </a:pPr>
            <a:r>
              <a:rPr sz="1000" spc="10" dirty="0">
                <a:latin typeface="Arial"/>
                <a:cs typeface="Arial"/>
              </a:rPr>
              <a:t>Issue</a:t>
            </a:r>
            <a:r>
              <a:rPr sz="1000" spc="-60" dirty="0">
                <a:latin typeface="Arial"/>
                <a:cs typeface="Arial"/>
              </a:rPr>
              <a:t> </a:t>
            </a:r>
            <a:r>
              <a:rPr sz="1000" spc="5" dirty="0">
                <a:latin typeface="Arial"/>
                <a:cs typeface="Arial"/>
              </a:rPr>
              <a:t>library  </a:t>
            </a:r>
            <a:r>
              <a:rPr sz="1000" spc="10" dirty="0">
                <a:latin typeface="Arial"/>
                <a:cs typeface="Arial"/>
              </a:rPr>
              <a:t>card</a:t>
            </a:r>
            <a:endParaRPr sz="1000">
              <a:latin typeface="Arial"/>
              <a:cs typeface="Arial"/>
            </a:endParaRPr>
          </a:p>
        </p:txBody>
      </p:sp>
      <p:sp>
        <p:nvSpPr>
          <p:cNvPr id="46" name="object 46"/>
          <p:cNvSpPr/>
          <p:nvPr/>
        </p:nvSpPr>
        <p:spPr>
          <a:xfrm>
            <a:off x="5879186" y="4011311"/>
            <a:ext cx="0" cy="337820"/>
          </a:xfrm>
          <a:custGeom>
            <a:avLst/>
            <a:gdLst/>
            <a:ahLst/>
            <a:cxnLst/>
            <a:rect l="l" t="t" r="r" b="b"/>
            <a:pathLst>
              <a:path h="337820">
                <a:moveTo>
                  <a:pt x="0" y="0"/>
                </a:moveTo>
                <a:lnTo>
                  <a:pt x="0" y="337344"/>
                </a:lnTo>
              </a:path>
            </a:pathLst>
          </a:custGeom>
          <a:ln w="7788">
            <a:solidFill>
              <a:srgbClr val="000000"/>
            </a:solidFill>
          </a:ln>
        </p:spPr>
        <p:txBody>
          <a:bodyPr wrap="square" lIns="0" tIns="0" rIns="0" bIns="0" rtlCol="0"/>
          <a:lstStyle/>
          <a:p>
            <a:endParaRPr/>
          </a:p>
        </p:txBody>
      </p:sp>
      <p:sp>
        <p:nvSpPr>
          <p:cNvPr id="47" name="object 47"/>
          <p:cNvSpPr/>
          <p:nvPr/>
        </p:nvSpPr>
        <p:spPr>
          <a:xfrm>
            <a:off x="5844174" y="4331739"/>
            <a:ext cx="70023" cy="70266"/>
          </a:xfrm>
          <a:prstGeom prst="rect">
            <a:avLst/>
          </a:prstGeom>
          <a:blipFill>
            <a:blip r:embed="rId6" cstate="print"/>
            <a:stretch>
              <a:fillRect/>
            </a:stretch>
          </a:blipFill>
        </p:spPr>
        <p:txBody>
          <a:bodyPr wrap="square" lIns="0" tIns="0" rIns="0" bIns="0" rtlCol="0"/>
          <a:lstStyle/>
          <a:p>
            <a:endParaRPr/>
          </a:p>
        </p:txBody>
      </p:sp>
      <p:sp>
        <p:nvSpPr>
          <p:cNvPr id="48" name="object 48"/>
          <p:cNvSpPr/>
          <p:nvPr/>
        </p:nvSpPr>
        <p:spPr>
          <a:xfrm>
            <a:off x="7437597" y="4011311"/>
            <a:ext cx="0" cy="337820"/>
          </a:xfrm>
          <a:custGeom>
            <a:avLst/>
            <a:gdLst/>
            <a:ahLst/>
            <a:cxnLst/>
            <a:rect l="l" t="t" r="r" b="b"/>
            <a:pathLst>
              <a:path h="337820">
                <a:moveTo>
                  <a:pt x="0" y="0"/>
                </a:moveTo>
                <a:lnTo>
                  <a:pt x="0" y="337344"/>
                </a:lnTo>
              </a:path>
            </a:pathLst>
          </a:custGeom>
          <a:ln w="7788">
            <a:solidFill>
              <a:srgbClr val="000000"/>
            </a:solidFill>
          </a:ln>
        </p:spPr>
        <p:txBody>
          <a:bodyPr wrap="square" lIns="0" tIns="0" rIns="0" bIns="0" rtlCol="0"/>
          <a:lstStyle/>
          <a:p>
            <a:endParaRPr/>
          </a:p>
        </p:txBody>
      </p:sp>
      <p:sp>
        <p:nvSpPr>
          <p:cNvPr id="49" name="object 49"/>
          <p:cNvSpPr/>
          <p:nvPr/>
        </p:nvSpPr>
        <p:spPr>
          <a:xfrm>
            <a:off x="7402260" y="4331739"/>
            <a:ext cx="70349" cy="70266"/>
          </a:xfrm>
          <a:prstGeom prst="rect">
            <a:avLst/>
          </a:prstGeom>
          <a:blipFill>
            <a:blip r:embed="rId7" cstate="print"/>
            <a:stretch>
              <a:fillRect/>
            </a:stretch>
          </a:blipFill>
        </p:spPr>
        <p:txBody>
          <a:bodyPr wrap="square" lIns="0" tIns="0" rIns="0" bIns="0" rtlCol="0"/>
          <a:lstStyle/>
          <a:p>
            <a:endParaRPr/>
          </a:p>
        </p:txBody>
      </p:sp>
      <p:sp>
        <p:nvSpPr>
          <p:cNvPr id="50" name="object 50"/>
          <p:cNvSpPr/>
          <p:nvPr/>
        </p:nvSpPr>
        <p:spPr>
          <a:xfrm>
            <a:off x="5879186" y="4890401"/>
            <a:ext cx="487045" cy="391160"/>
          </a:xfrm>
          <a:custGeom>
            <a:avLst/>
            <a:gdLst/>
            <a:ahLst/>
            <a:cxnLst/>
            <a:rect l="l" t="t" r="r" b="b"/>
            <a:pathLst>
              <a:path w="487045" h="391160">
                <a:moveTo>
                  <a:pt x="0" y="0"/>
                </a:moveTo>
                <a:lnTo>
                  <a:pt x="0" y="390727"/>
                </a:lnTo>
                <a:lnTo>
                  <a:pt x="487023" y="390727"/>
                </a:lnTo>
              </a:path>
            </a:pathLst>
          </a:custGeom>
          <a:ln w="7790">
            <a:solidFill>
              <a:srgbClr val="000000"/>
            </a:solidFill>
          </a:ln>
        </p:spPr>
        <p:txBody>
          <a:bodyPr wrap="square" lIns="0" tIns="0" rIns="0" bIns="0" rtlCol="0"/>
          <a:lstStyle/>
          <a:p>
            <a:endParaRPr/>
          </a:p>
        </p:txBody>
      </p:sp>
      <p:sp>
        <p:nvSpPr>
          <p:cNvPr id="51" name="object 51"/>
          <p:cNvSpPr/>
          <p:nvPr/>
        </p:nvSpPr>
        <p:spPr>
          <a:xfrm>
            <a:off x="6950574" y="4890401"/>
            <a:ext cx="487045" cy="391160"/>
          </a:xfrm>
          <a:custGeom>
            <a:avLst/>
            <a:gdLst/>
            <a:ahLst/>
            <a:cxnLst/>
            <a:rect l="l" t="t" r="r" b="b"/>
            <a:pathLst>
              <a:path w="487045" h="391160">
                <a:moveTo>
                  <a:pt x="487023" y="0"/>
                </a:moveTo>
                <a:lnTo>
                  <a:pt x="487023" y="390727"/>
                </a:lnTo>
                <a:lnTo>
                  <a:pt x="0" y="390727"/>
                </a:lnTo>
              </a:path>
            </a:pathLst>
          </a:custGeom>
          <a:ln w="7790">
            <a:solidFill>
              <a:srgbClr val="000000"/>
            </a:solidFill>
          </a:ln>
        </p:spPr>
        <p:txBody>
          <a:bodyPr wrap="square" lIns="0" tIns="0" rIns="0" bIns="0" rtlCol="0"/>
          <a:lstStyle/>
          <a:p>
            <a:endParaRPr/>
          </a:p>
        </p:txBody>
      </p:sp>
      <p:sp>
        <p:nvSpPr>
          <p:cNvPr id="52" name="object 52"/>
          <p:cNvSpPr/>
          <p:nvPr/>
        </p:nvSpPr>
        <p:spPr>
          <a:xfrm>
            <a:off x="6560889" y="5183503"/>
            <a:ext cx="195580" cy="195580"/>
          </a:xfrm>
          <a:custGeom>
            <a:avLst/>
            <a:gdLst/>
            <a:ahLst/>
            <a:cxnLst/>
            <a:rect l="l" t="t" r="r" b="b"/>
            <a:pathLst>
              <a:path w="195579" h="195579">
                <a:moveTo>
                  <a:pt x="97339" y="0"/>
                </a:moveTo>
                <a:lnTo>
                  <a:pt x="0" y="97624"/>
                </a:lnTo>
                <a:lnTo>
                  <a:pt x="97339" y="195238"/>
                </a:lnTo>
                <a:lnTo>
                  <a:pt x="195004" y="97624"/>
                </a:lnTo>
                <a:lnTo>
                  <a:pt x="97339" y="0"/>
                </a:lnTo>
                <a:close/>
              </a:path>
            </a:pathLst>
          </a:custGeom>
          <a:solidFill>
            <a:srgbClr val="FFFFFF"/>
          </a:solidFill>
        </p:spPr>
        <p:txBody>
          <a:bodyPr wrap="square" lIns="0" tIns="0" rIns="0" bIns="0" rtlCol="0"/>
          <a:lstStyle/>
          <a:p>
            <a:endParaRPr/>
          </a:p>
        </p:txBody>
      </p:sp>
      <p:sp>
        <p:nvSpPr>
          <p:cNvPr id="53" name="object 53"/>
          <p:cNvSpPr/>
          <p:nvPr/>
        </p:nvSpPr>
        <p:spPr>
          <a:xfrm>
            <a:off x="6560889" y="5183503"/>
            <a:ext cx="195580" cy="195580"/>
          </a:xfrm>
          <a:custGeom>
            <a:avLst/>
            <a:gdLst/>
            <a:ahLst/>
            <a:cxnLst/>
            <a:rect l="l" t="t" r="r" b="b"/>
            <a:pathLst>
              <a:path w="195579" h="195579">
                <a:moveTo>
                  <a:pt x="97339" y="0"/>
                </a:moveTo>
                <a:lnTo>
                  <a:pt x="0" y="97624"/>
                </a:lnTo>
                <a:lnTo>
                  <a:pt x="97339" y="195238"/>
                </a:lnTo>
                <a:lnTo>
                  <a:pt x="195004" y="97624"/>
                </a:lnTo>
                <a:lnTo>
                  <a:pt x="97339" y="0"/>
                </a:lnTo>
                <a:close/>
              </a:path>
            </a:pathLst>
          </a:custGeom>
          <a:ln w="7789">
            <a:solidFill>
              <a:srgbClr val="000000"/>
            </a:solidFill>
          </a:ln>
        </p:spPr>
        <p:txBody>
          <a:bodyPr wrap="square" lIns="0" tIns="0" rIns="0" bIns="0" rtlCol="0"/>
          <a:lstStyle/>
          <a:p>
            <a:endParaRPr/>
          </a:p>
        </p:txBody>
      </p:sp>
      <p:sp>
        <p:nvSpPr>
          <p:cNvPr id="54" name="object 54"/>
          <p:cNvSpPr/>
          <p:nvPr/>
        </p:nvSpPr>
        <p:spPr>
          <a:xfrm>
            <a:off x="6318190" y="5281128"/>
            <a:ext cx="189865" cy="0"/>
          </a:xfrm>
          <a:custGeom>
            <a:avLst/>
            <a:gdLst/>
            <a:ahLst/>
            <a:cxnLst/>
            <a:rect l="l" t="t" r="r" b="b"/>
            <a:pathLst>
              <a:path w="189865">
                <a:moveTo>
                  <a:pt x="0" y="0"/>
                </a:moveTo>
                <a:lnTo>
                  <a:pt x="189476" y="0"/>
                </a:lnTo>
              </a:path>
            </a:pathLst>
          </a:custGeom>
          <a:ln w="7791">
            <a:solidFill>
              <a:srgbClr val="000000"/>
            </a:solidFill>
          </a:ln>
        </p:spPr>
        <p:txBody>
          <a:bodyPr wrap="square" lIns="0" tIns="0" rIns="0" bIns="0" rtlCol="0"/>
          <a:lstStyle/>
          <a:p>
            <a:endParaRPr/>
          </a:p>
        </p:txBody>
      </p:sp>
      <p:sp>
        <p:nvSpPr>
          <p:cNvPr id="55" name="object 55"/>
          <p:cNvSpPr/>
          <p:nvPr/>
        </p:nvSpPr>
        <p:spPr>
          <a:xfrm>
            <a:off x="6490757" y="5245984"/>
            <a:ext cx="70485" cy="70485"/>
          </a:xfrm>
          <a:custGeom>
            <a:avLst/>
            <a:gdLst/>
            <a:ahLst/>
            <a:cxnLst/>
            <a:rect l="l" t="t" r="r" b="b"/>
            <a:pathLst>
              <a:path w="70484" h="70485">
                <a:moveTo>
                  <a:pt x="0" y="0"/>
                </a:moveTo>
                <a:lnTo>
                  <a:pt x="6503" y="16916"/>
                </a:lnTo>
                <a:lnTo>
                  <a:pt x="7804" y="35144"/>
                </a:lnTo>
                <a:lnTo>
                  <a:pt x="6503" y="52060"/>
                </a:lnTo>
                <a:lnTo>
                  <a:pt x="0" y="70277"/>
                </a:lnTo>
                <a:lnTo>
                  <a:pt x="70132" y="35144"/>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6809116" y="5281128"/>
            <a:ext cx="141605" cy="0"/>
          </a:xfrm>
          <a:custGeom>
            <a:avLst/>
            <a:gdLst/>
            <a:ahLst/>
            <a:cxnLst/>
            <a:rect l="l" t="t" r="r" b="b"/>
            <a:pathLst>
              <a:path w="141604">
                <a:moveTo>
                  <a:pt x="141456" y="0"/>
                </a:moveTo>
                <a:lnTo>
                  <a:pt x="0" y="0"/>
                </a:lnTo>
              </a:path>
            </a:pathLst>
          </a:custGeom>
          <a:ln w="7791">
            <a:solidFill>
              <a:srgbClr val="000000"/>
            </a:solidFill>
          </a:ln>
        </p:spPr>
        <p:txBody>
          <a:bodyPr wrap="square" lIns="0" tIns="0" rIns="0" bIns="0" rtlCol="0"/>
          <a:lstStyle/>
          <a:p>
            <a:endParaRPr/>
          </a:p>
        </p:txBody>
      </p:sp>
      <p:sp>
        <p:nvSpPr>
          <p:cNvPr id="57" name="object 57"/>
          <p:cNvSpPr/>
          <p:nvPr/>
        </p:nvSpPr>
        <p:spPr>
          <a:xfrm>
            <a:off x="6755894" y="5245984"/>
            <a:ext cx="70485" cy="70485"/>
          </a:xfrm>
          <a:custGeom>
            <a:avLst/>
            <a:gdLst/>
            <a:ahLst/>
            <a:cxnLst/>
            <a:rect l="l" t="t" r="r" b="b"/>
            <a:pathLst>
              <a:path w="70484" h="70485">
                <a:moveTo>
                  <a:pt x="70023" y="0"/>
                </a:moveTo>
                <a:lnTo>
                  <a:pt x="0" y="35144"/>
                </a:lnTo>
                <a:lnTo>
                  <a:pt x="70023" y="70277"/>
                </a:lnTo>
                <a:lnTo>
                  <a:pt x="63628" y="52060"/>
                </a:lnTo>
                <a:lnTo>
                  <a:pt x="62327" y="35144"/>
                </a:lnTo>
                <a:lnTo>
                  <a:pt x="63628" y="16916"/>
                </a:lnTo>
                <a:lnTo>
                  <a:pt x="70023" y="0"/>
                </a:lnTo>
                <a:close/>
              </a:path>
            </a:pathLst>
          </a:custGeom>
          <a:solidFill>
            <a:srgbClr val="000000"/>
          </a:solidFill>
        </p:spPr>
        <p:txBody>
          <a:bodyPr wrap="square" lIns="0" tIns="0" rIns="0" bIns="0" rtlCol="0"/>
          <a:lstStyle/>
          <a:p>
            <a:endParaRPr/>
          </a:p>
        </p:txBody>
      </p:sp>
      <p:sp>
        <p:nvSpPr>
          <p:cNvPr id="58" name="object 58"/>
          <p:cNvSpPr/>
          <p:nvPr/>
        </p:nvSpPr>
        <p:spPr>
          <a:xfrm>
            <a:off x="6658229" y="5378742"/>
            <a:ext cx="0" cy="142240"/>
          </a:xfrm>
          <a:custGeom>
            <a:avLst/>
            <a:gdLst/>
            <a:ahLst/>
            <a:cxnLst/>
            <a:rect l="l" t="t" r="r" b="b"/>
            <a:pathLst>
              <a:path h="142239">
                <a:moveTo>
                  <a:pt x="0" y="0"/>
                </a:moveTo>
                <a:lnTo>
                  <a:pt x="0" y="141866"/>
                </a:lnTo>
              </a:path>
            </a:pathLst>
          </a:custGeom>
          <a:ln w="7788">
            <a:solidFill>
              <a:srgbClr val="000000"/>
            </a:solidFill>
          </a:ln>
        </p:spPr>
        <p:txBody>
          <a:bodyPr wrap="square" lIns="0" tIns="0" rIns="0" bIns="0" rtlCol="0"/>
          <a:lstStyle/>
          <a:p>
            <a:endParaRPr/>
          </a:p>
        </p:txBody>
      </p:sp>
      <p:sp>
        <p:nvSpPr>
          <p:cNvPr id="59" name="object 59"/>
          <p:cNvSpPr/>
          <p:nvPr/>
        </p:nvSpPr>
        <p:spPr>
          <a:xfrm>
            <a:off x="6623217" y="5503693"/>
            <a:ext cx="70485" cy="70485"/>
          </a:xfrm>
          <a:custGeom>
            <a:avLst/>
            <a:gdLst/>
            <a:ahLst/>
            <a:cxnLst/>
            <a:rect l="l" t="t" r="r" b="b"/>
            <a:pathLst>
              <a:path w="70484" h="70485">
                <a:moveTo>
                  <a:pt x="0" y="0"/>
                </a:moveTo>
                <a:lnTo>
                  <a:pt x="35011" y="70277"/>
                </a:lnTo>
                <a:lnTo>
                  <a:pt x="66230" y="7807"/>
                </a:lnTo>
                <a:lnTo>
                  <a:pt x="35011" y="7807"/>
                </a:lnTo>
                <a:lnTo>
                  <a:pt x="16909" y="5204"/>
                </a:lnTo>
                <a:lnTo>
                  <a:pt x="0" y="0"/>
                </a:lnTo>
                <a:close/>
              </a:path>
              <a:path w="70484" h="70485">
                <a:moveTo>
                  <a:pt x="70132" y="0"/>
                </a:moveTo>
                <a:lnTo>
                  <a:pt x="53222" y="5204"/>
                </a:lnTo>
                <a:lnTo>
                  <a:pt x="35011" y="7807"/>
                </a:lnTo>
                <a:lnTo>
                  <a:pt x="66230" y="7807"/>
                </a:lnTo>
                <a:lnTo>
                  <a:pt x="70132" y="0"/>
                </a:lnTo>
                <a:close/>
              </a:path>
            </a:pathLst>
          </a:custGeom>
          <a:solidFill>
            <a:srgbClr val="000000"/>
          </a:solidFill>
        </p:spPr>
        <p:txBody>
          <a:bodyPr wrap="square" lIns="0" tIns="0" rIns="0" bIns="0" rtlCol="0"/>
          <a:lstStyle/>
          <a:p>
            <a:endParaRPr/>
          </a:p>
        </p:txBody>
      </p:sp>
      <p:sp>
        <p:nvSpPr>
          <p:cNvPr id="60" name="object 60"/>
          <p:cNvSpPr/>
          <p:nvPr/>
        </p:nvSpPr>
        <p:spPr>
          <a:xfrm>
            <a:off x="6560889" y="5573970"/>
            <a:ext cx="195580" cy="195580"/>
          </a:xfrm>
          <a:custGeom>
            <a:avLst/>
            <a:gdLst/>
            <a:ahLst/>
            <a:cxnLst/>
            <a:rect l="l" t="t" r="r" b="b"/>
            <a:pathLst>
              <a:path w="195579" h="195579">
                <a:moveTo>
                  <a:pt x="97339" y="0"/>
                </a:moveTo>
                <a:lnTo>
                  <a:pt x="54523" y="9108"/>
                </a:lnTo>
                <a:lnTo>
                  <a:pt x="20812" y="36445"/>
                </a:lnTo>
                <a:lnTo>
                  <a:pt x="2601" y="75753"/>
                </a:lnTo>
                <a:lnTo>
                  <a:pt x="0" y="97874"/>
                </a:lnTo>
                <a:lnTo>
                  <a:pt x="2601" y="118703"/>
                </a:lnTo>
                <a:lnTo>
                  <a:pt x="20812" y="157750"/>
                </a:lnTo>
                <a:lnTo>
                  <a:pt x="54523" y="185083"/>
                </a:lnTo>
                <a:lnTo>
                  <a:pt x="97339" y="195495"/>
                </a:lnTo>
                <a:lnTo>
                  <a:pt x="119452" y="192892"/>
                </a:lnTo>
                <a:lnTo>
                  <a:pt x="158583" y="173369"/>
                </a:lnTo>
                <a:lnTo>
                  <a:pt x="185899" y="139528"/>
                </a:lnTo>
                <a:lnTo>
                  <a:pt x="195004" y="97874"/>
                </a:lnTo>
                <a:lnTo>
                  <a:pt x="192403" y="75753"/>
                </a:lnTo>
                <a:lnTo>
                  <a:pt x="174192" y="36445"/>
                </a:lnTo>
                <a:lnTo>
                  <a:pt x="140481" y="9108"/>
                </a:lnTo>
                <a:lnTo>
                  <a:pt x="97339" y="0"/>
                </a:lnTo>
                <a:close/>
              </a:path>
            </a:pathLst>
          </a:custGeom>
          <a:solidFill>
            <a:srgbClr val="FFFFFF"/>
          </a:solidFill>
        </p:spPr>
        <p:txBody>
          <a:bodyPr wrap="square" lIns="0" tIns="0" rIns="0" bIns="0" rtlCol="0"/>
          <a:lstStyle/>
          <a:p>
            <a:endParaRPr/>
          </a:p>
        </p:txBody>
      </p:sp>
      <p:sp>
        <p:nvSpPr>
          <p:cNvPr id="61" name="object 61"/>
          <p:cNvSpPr/>
          <p:nvPr/>
        </p:nvSpPr>
        <p:spPr>
          <a:xfrm>
            <a:off x="6560889" y="5573970"/>
            <a:ext cx="195580" cy="195580"/>
          </a:xfrm>
          <a:custGeom>
            <a:avLst/>
            <a:gdLst/>
            <a:ahLst/>
            <a:cxnLst/>
            <a:rect l="l" t="t" r="r" b="b"/>
            <a:pathLst>
              <a:path w="195579" h="195579">
                <a:moveTo>
                  <a:pt x="0" y="97874"/>
                </a:moveTo>
                <a:lnTo>
                  <a:pt x="9105" y="54922"/>
                </a:lnTo>
                <a:lnTo>
                  <a:pt x="36312" y="20830"/>
                </a:lnTo>
                <a:lnTo>
                  <a:pt x="75335" y="1301"/>
                </a:lnTo>
                <a:lnTo>
                  <a:pt x="97339" y="0"/>
                </a:lnTo>
                <a:lnTo>
                  <a:pt x="119452" y="1301"/>
                </a:lnTo>
                <a:lnTo>
                  <a:pt x="158583" y="20830"/>
                </a:lnTo>
                <a:lnTo>
                  <a:pt x="185899" y="54922"/>
                </a:lnTo>
                <a:lnTo>
                  <a:pt x="195004" y="97874"/>
                </a:lnTo>
                <a:lnTo>
                  <a:pt x="192403" y="118703"/>
                </a:lnTo>
                <a:lnTo>
                  <a:pt x="174192" y="157750"/>
                </a:lnTo>
                <a:lnTo>
                  <a:pt x="140481" y="185083"/>
                </a:lnTo>
                <a:lnTo>
                  <a:pt x="97339" y="195495"/>
                </a:lnTo>
                <a:lnTo>
                  <a:pt x="75335" y="192892"/>
                </a:lnTo>
                <a:lnTo>
                  <a:pt x="36312" y="173369"/>
                </a:lnTo>
                <a:lnTo>
                  <a:pt x="9105" y="139528"/>
                </a:lnTo>
                <a:lnTo>
                  <a:pt x="0" y="97874"/>
                </a:lnTo>
                <a:close/>
              </a:path>
            </a:pathLst>
          </a:custGeom>
          <a:ln w="7789">
            <a:solidFill>
              <a:srgbClr val="000000"/>
            </a:solidFill>
          </a:ln>
        </p:spPr>
        <p:txBody>
          <a:bodyPr wrap="square" lIns="0" tIns="0" rIns="0" bIns="0" rtlCol="0"/>
          <a:lstStyle/>
          <a:p>
            <a:endParaRPr/>
          </a:p>
        </p:txBody>
      </p:sp>
      <p:sp>
        <p:nvSpPr>
          <p:cNvPr id="62" name="object 62"/>
          <p:cNvSpPr/>
          <p:nvPr/>
        </p:nvSpPr>
        <p:spPr>
          <a:xfrm>
            <a:off x="6585604" y="5597403"/>
            <a:ext cx="146050" cy="147955"/>
          </a:xfrm>
          <a:custGeom>
            <a:avLst/>
            <a:gdLst/>
            <a:ahLst/>
            <a:cxnLst/>
            <a:rect l="l" t="t" r="r" b="b"/>
            <a:pathLst>
              <a:path w="146050" h="147954">
                <a:moveTo>
                  <a:pt x="72625" y="0"/>
                </a:moveTo>
                <a:lnTo>
                  <a:pt x="20703" y="22120"/>
                </a:lnTo>
                <a:lnTo>
                  <a:pt x="0" y="74441"/>
                </a:lnTo>
                <a:lnTo>
                  <a:pt x="2601" y="92668"/>
                </a:lnTo>
                <a:lnTo>
                  <a:pt x="36312" y="136920"/>
                </a:lnTo>
                <a:lnTo>
                  <a:pt x="72625" y="147332"/>
                </a:lnTo>
                <a:lnTo>
                  <a:pt x="92136" y="144730"/>
                </a:lnTo>
                <a:lnTo>
                  <a:pt x="124872" y="125206"/>
                </a:lnTo>
                <a:lnTo>
                  <a:pt x="145576" y="74441"/>
                </a:lnTo>
                <a:lnTo>
                  <a:pt x="142974" y="54922"/>
                </a:lnTo>
                <a:lnTo>
                  <a:pt x="109046" y="10409"/>
                </a:lnTo>
                <a:lnTo>
                  <a:pt x="72625" y="0"/>
                </a:lnTo>
                <a:close/>
              </a:path>
            </a:pathLst>
          </a:custGeom>
          <a:solidFill>
            <a:srgbClr val="000000"/>
          </a:solidFill>
        </p:spPr>
        <p:txBody>
          <a:bodyPr wrap="square" lIns="0" tIns="0" rIns="0" bIns="0" rtlCol="0"/>
          <a:lstStyle/>
          <a:p>
            <a:endParaRPr/>
          </a:p>
        </p:txBody>
      </p:sp>
      <p:sp>
        <p:nvSpPr>
          <p:cNvPr id="63" name="object 63"/>
          <p:cNvSpPr/>
          <p:nvPr/>
        </p:nvSpPr>
        <p:spPr>
          <a:xfrm>
            <a:off x="6585604" y="5597403"/>
            <a:ext cx="146050" cy="147955"/>
          </a:xfrm>
          <a:custGeom>
            <a:avLst/>
            <a:gdLst/>
            <a:ahLst/>
            <a:cxnLst/>
            <a:rect l="l" t="t" r="r" b="b"/>
            <a:pathLst>
              <a:path w="146050" h="147954">
                <a:moveTo>
                  <a:pt x="0" y="74441"/>
                </a:moveTo>
                <a:lnTo>
                  <a:pt x="8996" y="36705"/>
                </a:lnTo>
                <a:lnTo>
                  <a:pt x="53222" y="2602"/>
                </a:lnTo>
                <a:lnTo>
                  <a:pt x="72625" y="0"/>
                </a:lnTo>
                <a:lnTo>
                  <a:pt x="92136" y="2602"/>
                </a:lnTo>
                <a:lnTo>
                  <a:pt x="124872" y="22120"/>
                </a:lnTo>
                <a:lnTo>
                  <a:pt x="145576" y="74441"/>
                </a:lnTo>
                <a:lnTo>
                  <a:pt x="142974" y="92668"/>
                </a:lnTo>
                <a:lnTo>
                  <a:pt x="109046" y="136920"/>
                </a:lnTo>
                <a:lnTo>
                  <a:pt x="72625" y="147332"/>
                </a:lnTo>
                <a:lnTo>
                  <a:pt x="53222" y="144730"/>
                </a:lnTo>
                <a:lnTo>
                  <a:pt x="8996" y="110889"/>
                </a:lnTo>
                <a:lnTo>
                  <a:pt x="0" y="74441"/>
                </a:lnTo>
                <a:close/>
              </a:path>
            </a:pathLst>
          </a:custGeom>
          <a:ln w="7789">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28853"/>
            <a:ext cx="731012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Basic Components in an Activity</a:t>
            </a:r>
            <a:r>
              <a:rPr sz="3200" b="1" spc="-275" dirty="0">
                <a:latin typeface="Times New Roman"/>
                <a:cs typeface="Times New Roman"/>
              </a:rPr>
              <a:t> </a:t>
            </a:r>
            <a:r>
              <a:rPr sz="3200" b="1" dirty="0">
                <a:latin typeface="Times New Roman"/>
                <a:cs typeface="Times New Roman"/>
              </a:rPr>
              <a:t>Diagram</a:t>
            </a:r>
            <a:endParaRPr sz="3200">
              <a:latin typeface="Times New Roman"/>
              <a:cs typeface="Times New Roman"/>
            </a:endParaRPr>
          </a:p>
        </p:txBody>
      </p:sp>
      <p:sp>
        <p:nvSpPr>
          <p:cNvPr id="8" name="object 8"/>
          <p:cNvSpPr txBox="1"/>
          <p:nvPr/>
        </p:nvSpPr>
        <p:spPr>
          <a:xfrm>
            <a:off x="535940" y="1625853"/>
            <a:ext cx="781685" cy="299720"/>
          </a:xfrm>
          <a:prstGeom prst="rect">
            <a:avLst/>
          </a:prstGeom>
        </p:spPr>
        <p:txBody>
          <a:bodyPr vert="horz" wrap="square" lIns="0" tIns="12700" rIns="0" bIns="0" rtlCol="0">
            <a:spAutoFit/>
          </a:bodyPr>
          <a:lstStyle/>
          <a:p>
            <a:pPr marL="12700">
              <a:lnSpc>
                <a:spcPct val="100000"/>
              </a:lnSpc>
              <a:spcBef>
                <a:spcPts val="100"/>
              </a:spcBef>
              <a:tabLst>
                <a:tab pos="285115" algn="l"/>
              </a:tabLst>
            </a:pPr>
            <a:r>
              <a:rPr sz="1700" spc="-434" dirty="0">
                <a:solidFill>
                  <a:srgbClr val="0AD0D9"/>
                </a:solidFill>
                <a:latin typeface="Arial"/>
                <a:cs typeface="Arial"/>
              </a:rPr>
              <a:t>	</a:t>
            </a:r>
            <a:r>
              <a:rPr sz="1800" b="1" spc="-434" dirty="0">
                <a:latin typeface="Times New Roman"/>
                <a:cs typeface="Times New Roman"/>
              </a:rPr>
              <a:t>Fo</a:t>
            </a:r>
            <a:r>
              <a:rPr sz="1800" b="1" spc="5" dirty="0">
                <a:latin typeface="Times New Roman"/>
                <a:cs typeface="Times New Roman"/>
              </a:rPr>
              <a:t>r</a:t>
            </a:r>
            <a:r>
              <a:rPr sz="1800" b="1" spc="-5" dirty="0">
                <a:latin typeface="Times New Roman"/>
                <a:cs typeface="Times New Roman"/>
              </a:rPr>
              <a:t>k</a:t>
            </a:r>
            <a:endParaRPr sz="1800">
              <a:latin typeface="Times New Roman"/>
              <a:cs typeface="Times New Roman"/>
            </a:endParaRPr>
          </a:p>
        </p:txBody>
      </p:sp>
      <p:sp>
        <p:nvSpPr>
          <p:cNvPr id="9" name="object 9"/>
          <p:cNvSpPr txBox="1"/>
          <p:nvPr/>
        </p:nvSpPr>
        <p:spPr>
          <a:xfrm>
            <a:off x="535940" y="1955419"/>
            <a:ext cx="4182110" cy="4086225"/>
          </a:xfrm>
          <a:prstGeom prst="rect">
            <a:avLst/>
          </a:prstGeom>
        </p:spPr>
        <p:txBody>
          <a:bodyPr vert="horz" wrap="square" lIns="0" tIns="12700" rIns="0" bIns="0" rtlCol="0">
            <a:spAutoFit/>
          </a:bodyPr>
          <a:lstStyle/>
          <a:p>
            <a:pPr marL="652780" marR="5080" indent="-247015">
              <a:lnSpc>
                <a:spcPct val="100000"/>
              </a:lnSpc>
              <a:spcBef>
                <a:spcPts val="100"/>
              </a:spcBef>
              <a:tabLst>
                <a:tab pos="652780" algn="l"/>
              </a:tabLst>
            </a:pPr>
            <a:r>
              <a:rPr sz="1500" spc="-365" dirty="0">
                <a:solidFill>
                  <a:srgbClr val="0E6EC5"/>
                </a:solidFill>
                <a:latin typeface="Arial"/>
                <a:cs typeface="Arial"/>
              </a:rPr>
              <a:t>	</a:t>
            </a:r>
            <a:r>
              <a:rPr sz="1800" spc="-5" dirty="0">
                <a:latin typeface="Times New Roman"/>
                <a:cs typeface="Times New Roman"/>
              </a:rPr>
              <a:t>A </a:t>
            </a:r>
            <a:r>
              <a:rPr sz="1800" dirty="0">
                <a:latin typeface="Times New Roman"/>
                <a:cs typeface="Times New Roman"/>
              </a:rPr>
              <a:t>black bar ( horizontal/vertical )</a:t>
            </a:r>
            <a:r>
              <a:rPr sz="1800" spc="-220" dirty="0">
                <a:latin typeface="Times New Roman"/>
                <a:cs typeface="Times New Roman"/>
              </a:rPr>
              <a:t> </a:t>
            </a:r>
            <a:r>
              <a:rPr sz="1800" dirty="0">
                <a:latin typeface="Times New Roman"/>
                <a:cs typeface="Times New Roman"/>
              </a:rPr>
              <a:t>with  one flow going into it and several  leaving it. This denotes the beginning  of parallel</a:t>
            </a:r>
            <a:r>
              <a:rPr sz="1800" spc="-30" dirty="0">
                <a:latin typeface="Times New Roman"/>
                <a:cs typeface="Times New Roman"/>
              </a:rPr>
              <a:t> </a:t>
            </a:r>
            <a:r>
              <a:rPr sz="1800" dirty="0">
                <a:latin typeface="Times New Roman"/>
                <a:cs typeface="Times New Roman"/>
              </a:rPr>
              <a:t>activities</a:t>
            </a:r>
            <a:endParaRPr sz="1800">
              <a:latin typeface="Times New Roman"/>
              <a:cs typeface="Times New Roman"/>
            </a:endParaRPr>
          </a:p>
          <a:p>
            <a:pPr marL="285115" indent="-272415">
              <a:lnSpc>
                <a:spcPct val="100000"/>
              </a:lnSpc>
              <a:spcBef>
                <a:spcPts val="430"/>
              </a:spcBef>
              <a:buClr>
                <a:srgbClr val="0AD0D9"/>
              </a:buClr>
              <a:buSzPct val="94444"/>
              <a:buFont typeface="Arial"/>
              <a:buChar char=""/>
              <a:tabLst>
                <a:tab pos="285115" algn="l"/>
                <a:tab pos="285750" algn="l"/>
              </a:tabLst>
            </a:pPr>
            <a:r>
              <a:rPr sz="1800" b="1" dirty="0">
                <a:latin typeface="Times New Roman"/>
                <a:cs typeface="Times New Roman"/>
              </a:rPr>
              <a:t>Join</a:t>
            </a:r>
            <a:endParaRPr sz="1800">
              <a:latin typeface="Times New Roman"/>
              <a:cs typeface="Times New Roman"/>
            </a:endParaRPr>
          </a:p>
          <a:p>
            <a:pPr marL="652780" marR="222885" lvl="1" indent="-247015">
              <a:lnSpc>
                <a:spcPct val="100000"/>
              </a:lnSpc>
              <a:spcBef>
                <a:spcPts val="434"/>
              </a:spcBef>
              <a:buClr>
                <a:srgbClr val="0E6EC5"/>
              </a:buClr>
              <a:buSzPct val="83333"/>
              <a:buFont typeface="Arial"/>
              <a:buChar char=""/>
              <a:tabLst>
                <a:tab pos="652780" algn="l"/>
                <a:tab pos="653415" algn="l"/>
              </a:tabLst>
            </a:pPr>
            <a:r>
              <a:rPr sz="1800" spc="-5" dirty="0">
                <a:latin typeface="Times New Roman"/>
                <a:cs typeface="Times New Roman"/>
              </a:rPr>
              <a:t>A </a:t>
            </a:r>
            <a:r>
              <a:rPr sz="1800" dirty="0">
                <a:latin typeface="Times New Roman"/>
                <a:cs typeface="Times New Roman"/>
              </a:rPr>
              <a:t>block bar with several </a:t>
            </a:r>
            <a:r>
              <a:rPr sz="1800" spc="-5" dirty="0">
                <a:latin typeface="Times New Roman"/>
                <a:cs typeface="Times New Roman"/>
              </a:rPr>
              <a:t>flows  </a:t>
            </a:r>
            <a:r>
              <a:rPr sz="1800" dirty="0">
                <a:latin typeface="Times New Roman"/>
                <a:cs typeface="Times New Roman"/>
              </a:rPr>
              <a:t>entering it and one leaving it. this  denotes the end of parallel</a:t>
            </a:r>
            <a:r>
              <a:rPr sz="1800" spc="-100" dirty="0">
                <a:latin typeface="Times New Roman"/>
                <a:cs typeface="Times New Roman"/>
              </a:rPr>
              <a:t> </a:t>
            </a:r>
            <a:r>
              <a:rPr sz="1800" dirty="0">
                <a:latin typeface="Times New Roman"/>
                <a:cs typeface="Times New Roman"/>
              </a:rPr>
              <a:t>activities</a:t>
            </a:r>
            <a:endParaRPr sz="1800">
              <a:latin typeface="Times New Roman"/>
              <a:cs typeface="Times New Roman"/>
            </a:endParaRPr>
          </a:p>
          <a:p>
            <a:pPr marL="285115" indent="-272415">
              <a:lnSpc>
                <a:spcPct val="100000"/>
              </a:lnSpc>
              <a:spcBef>
                <a:spcPts val="430"/>
              </a:spcBef>
              <a:buClr>
                <a:srgbClr val="0AD0D9"/>
              </a:buClr>
              <a:buSzPct val="94444"/>
              <a:buFont typeface="Arial"/>
              <a:buChar char=""/>
              <a:tabLst>
                <a:tab pos="285115" algn="l"/>
                <a:tab pos="285750" algn="l"/>
              </a:tabLst>
            </a:pPr>
            <a:r>
              <a:rPr sz="1800" b="1" dirty="0">
                <a:latin typeface="Times New Roman"/>
                <a:cs typeface="Times New Roman"/>
              </a:rPr>
              <a:t>Merge</a:t>
            </a:r>
            <a:endParaRPr sz="1800">
              <a:latin typeface="Times New Roman"/>
              <a:cs typeface="Times New Roman"/>
            </a:endParaRPr>
          </a:p>
          <a:p>
            <a:pPr marL="652780" marR="187325" lvl="1" indent="-247015">
              <a:lnSpc>
                <a:spcPct val="100000"/>
              </a:lnSpc>
              <a:spcBef>
                <a:spcPts val="434"/>
              </a:spcBef>
              <a:buClr>
                <a:srgbClr val="0E6EC5"/>
              </a:buClr>
              <a:buSzPct val="83333"/>
              <a:buFont typeface="Arial"/>
              <a:buChar char=""/>
              <a:tabLst>
                <a:tab pos="652780" algn="l"/>
                <a:tab pos="653415" algn="l"/>
              </a:tabLst>
            </a:pPr>
            <a:r>
              <a:rPr sz="1800" spc="-5" dirty="0">
                <a:latin typeface="Times New Roman"/>
                <a:cs typeface="Times New Roman"/>
              </a:rPr>
              <a:t>A diamond </a:t>
            </a:r>
            <a:r>
              <a:rPr sz="1800" dirty="0">
                <a:latin typeface="Times New Roman"/>
                <a:cs typeface="Times New Roman"/>
              </a:rPr>
              <a:t>with </a:t>
            </a:r>
            <a:r>
              <a:rPr sz="1800" spc="-5" dirty="0">
                <a:latin typeface="Times New Roman"/>
                <a:cs typeface="Times New Roman"/>
              </a:rPr>
              <a:t>several flows  </a:t>
            </a:r>
            <a:r>
              <a:rPr sz="1800" dirty="0">
                <a:latin typeface="Times New Roman"/>
                <a:cs typeface="Times New Roman"/>
              </a:rPr>
              <a:t>entering and </a:t>
            </a:r>
            <a:r>
              <a:rPr sz="1800" spc="-5" dirty="0">
                <a:latin typeface="Times New Roman"/>
                <a:cs typeface="Times New Roman"/>
              </a:rPr>
              <a:t>one </a:t>
            </a:r>
            <a:r>
              <a:rPr sz="1800" dirty="0">
                <a:latin typeface="Times New Roman"/>
                <a:cs typeface="Times New Roman"/>
              </a:rPr>
              <a:t>leaving. The  implication </a:t>
            </a:r>
            <a:r>
              <a:rPr sz="1800" spc="-5" dirty="0">
                <a:latin typeface="Times New Roman"/>
                <a:cs typeface="Times New Roman"/>
              </a:rPr>
              <a:t>is </a:t>
            </a:r>
            <a:r>
              <a:rPr sz="1800" u="sng" dirty="0">
                <a:uFill>
                  <a:solidFill>
                    <a:srgbClr val="000000"/>
                  </a:solidFill>
                </a:uFill>
                <a:latin typeface="Times New Roman"/>
                <a:cs typeface="Times New Roman"/>
              </a:rPr>
              <a:t>that all </a:t>
            </a:r>
            <a:r>
              <a:rPr sz="1800" u="sng" spc="-5" dirty="0">
                <a:uFill>
                  <a:solidFill>
                    <a:srgbClr val="000000"/>
                  </a:solidFill>
                </a:uFill>
                <a:latin typeface="Times New Roman"/>
                <a:cs typeface="Times New Roman"/>
              </a:rPr>
              <a:t>incoming</a:t>
            </a:r>
            <a:r>
              <a:rPr sz="1800" u="sng" spc="-65" dirty="0">
                <a:uFill>
                  <a:solidFill>
                    <a:srgbClr val="000000"/>
                  </a:solidFill>
                </a:uFill>
                <a:latin typeface="Times New Roman"/>
                <a:cs typeface="Times New Roman"/>
              </a:rPr>
              <a:t> </a:t>
            </a:r>
            <a:r>
              <a:rPr sz="1800" u="sng" dirty="0">
                <a:uFill>
                  <a:solidFill>
                    <a:srgbClr val="000000"/>
                  </a:solidFill>
                </a:uFill>
                <a:latin typeface="Times New Roman"/>
                <a:cs typeface="Times New Roman"/>
              </a:rPr>
              <a:t>flow  to reach </a:t>
            </a:r>
            <a:r>
              <a:rPr sz="1800" u="sng" spc="-5" dirty="0">
                <a:uFill>
                  <a:solidFill>
                    <a:srgbClr val="000000"/>
                  </a:solidFill>
                </a:uFill>
                <a:latin typeface="Times New Roman"/>
                <a:cs typeface="Times New Roman"/>
              </a:rPr>
              <a:t>this </a:t>
            </a:r>
            <a:r>
              <a:rPr sz="1800" u="sng" dirty="0">
                <a:uFill>
                  <a:solidFill>
                    <a:srgbClr val="000000"/>
                  </a:solidFill>
                </a:uFill>
                <a:latin typeface="Times New Roman"/>
                <a:cs typeface="Times New Roman"/>
              </a:rPr>
              <a:t>point until </a:t>
            </a:r>
            <a:r>
              <a:rPr sz="1800" u="sng" spc="-5" dirty="0">
                <a:uFill>
                  <a:solidFill>
                    <a:srgbClr val="000000"/>
                  </a:solidFill>
                </a:uFill>
                <a:latin typeface="Times New Roman"/>
                <a:cs typeface="Times New Roman"/>
              </a:rPr>
              <a:t>processing  </a:t>
            </a:r>
            <a:r>
              <a:rPr sz="1800" u="sng" dirty="0">
                <a:uFill>
                  <a:solidFill>
                    <a:srgbClr val="000000"/>
                  </a:solidFill>
                </a:uFill>
                <a:latin typeface="Times New Roman"/>
                <a:cs typeface="Times New Roman"/>
              </a:rPr>
              <a:t>continues</a:t>
            </a:r>
            <a:endParaRPr sz="1800">
              <a:latin typeface="Times New Roman"/>
              <a:cs typeface="Times New Roman"/>
            </a:endParaRPr>
          </a:p>
        </p:txBody>
      </p:sp>
      <p:sp>
        <p:nvSpPr>
          <p:cNvPr id="10" name="object 10"/>
          <p:cNvSpPr/>
          <p:nvPr/>
        </p:nvSpPr>
        <p:spPr>
          <a:xfrm>
            <a:off x="3668948" y="1602073"/>
            <a:ext cx="196700" cy="19739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240400" y="1463092"/>
            <a:ext cx="946150" cy="474345"/>
          </a:xfrm>
          <a:custGeom>
            <a:avLst/>
            <a:gdLst/>
            <a:ahLst/>
            <a:cxnLst/>
            <a:rect l="l" t="t" r="r" b="b"/>
            <a:pathLst>
              <a:path w="946150" h="474344">
                <a:moveTo>
                  <a:pt x="851351" y="0"/>
                </a:moveTo>
                <a:lnTo>
                  <a:pt x="94567" y="0"/>
                </a:lnTo>
                <a:lnTo>
                  <a:pt x="73139" y="2526"/>
                </a:lnTo>
                <a:lnTo>
                  <a:pt x="35306" y="20214"/>
                </a:lnTo>
                <a:lnTo>
                  <a:pt x="8823" y="53062"/>
                </a:lnTo>
                <a:lnTo>
                  <a:pt x="0" y="94754"/>
                </a:lnTo>
                <a:lnTo>
                  <a:pt x="0" y="379335"/>
                </a:lnTo>
                <a:lnTo>
                  <a:pt x="8823" y="421027"/>
                </a:lnTo>
                <a:lnTo>
                  <a:pt x="35306" y="453981"/>
                </a:lnTo>
                <a:lnTo>
                  <a:pt x="73139" y="471668"/>
                </a:lnTo>
                <a:lnTo>
                  <a:pt x="94567" y="474195"/>
                </a:lnTo>
                <a:lnTo>
                  <a:pt x="851351" y="474195"/>
                </a:lnTo>
                <a:lnTo>
                  <a:pt x="892944" y="465351"/>
                </a:lnTo>
                <a:lnTo>
                  <a:pt x="925797" y="438820"/>
                </a:lnTo>
                <a:lnTo>
                  <a:pt x="943382" y="400813"/>
                </a:lnTo>
                <a:lnTo>
                  <a:pt x="945909" y="379335"/>
                </a:lnTo>
                <a:lnTo>
                  <a:pt x="945909" y="94754"/>
                </a:lnTo>
                <a:lnTo>
                  <a:pt x="937169" y="53062"/>
                </a:lnTo>
                <a:lnTo>
                  <a:pt x="910634" y="20214"/>
                </a:lnTo>
                <a:lnTo>
                  <a:pt x="872832" y="2526"/>
                </a:lnTo>
                <a:lnTo>
                  <a:pt x="851351" y="0"/>
                </a:lnTo>
                <a:close/>
              </a:path>
            </a:pathLst>
          </a:custGeom>
          <a:solidFill>
            <a:srgbClr val="FFFFFF"/>
          </a:solidFill>
        </p:spPr>
        <p:txBody>
          <a:bodyPr wrap="square" lIns="0" tIns="0" rIns="0" bIns="0" rtlCol="0"/>
          <a:lstStyle/>
          <a:p>
            <a:endParaRPr/>
          </a:p>
        </p:txBody>
      </p:sp>
      <p:sp>
        <p:nvSpPr>
          <p:cNvPr id="12" name="object 12"/>
          <p:cNvSpPr/>
          <p:nvPr/>
        </p:nvSpPr>
        <p:spPr>
          <a:xfrm>
            <a:off x="4240400" y="1463092"/>
            <a:ext cx="946150" cy="474345"/>
          </a:xfrm>
          <a:custGeom>
            <a:avLst/>
            <a:gdLst/>
            <a:ahLst/>
            <a:cxnLst/>
            <a:rect l="l" t="t" r="r" b="b"/>
            <a:pathLst>
              <a:path w="946150" h="474344">
                <a:moveTo>
                  <a:pt x="94567" y="474195"/>
                </a:moveTo>
                <a:lnTo>
                  <a:pt x="851351" y="474195"/>
                </a:lnTo>
                <a:lnTo>
                  <a:pt x="872832" y="471668"/>
                </a:lnTo>
                <a:lnTo>
                  <a:pt x="910634" y="453981"/>
                </a:lnTo>
                <a:lnTo>
                  <a:pt x="937169" y="421027"/>
                </a:lnTo>
                <a:lnTo>
                  <a:pt x="945909" y="379335"/>
                </a:lnTo>
                <a:lnTo>
                  <a:pt x="945909" y="94754"/>
                </a:lnTo>
                <a:lnTo>
                  <a:pt x="937169" y="53062"/>
                </a:lnTo>
                <a:lnTo>
                  <a:pt x="910634" y="20214"/>
                </a:lnTo>
                <a:lnTo>
                  <a:pt x="872832" y="2526"/>
                </a:lnTo>
                <a:lnTo>
                  <a:pt x="851351" y="0"/>
                </a:lnTo>
                <a:lnTo>
                  <a:pt x="94567" y="0"/>
                </a:lnTo>
                <a:lnTo>
                  <a:pt x="52964" y="8843"/>
                </a:lnTo>
                <a:lnTo>
                  <a:pt x="20175" y="35375"/>
                </a:lnTo>
                <a:lnTo>
                  <a:pt x="2527" y="73277"/>
                </a:lnTo>
                <a:lnTo>
                  <a:pt x="0" y="94754"/>
                </a:lnTo>
                <a:lnTo>
                  <a:pt x="0" y="379335"/>
                </a:lnTo>
                <a:lnTo>
                  <a:pt x="8823" y="421027"/>
                </a:lnTo>
                <a:lnTo>
                  <a:pt x="35306" y="453981"/>
                </a:lnTo>
                <a:lnTo>
                  <a:pt x="73139" y="471668"/>
                </a:lnTo>
                <a:lnTo>
                  <a:pt x="94567" y="474195"/>
                </a:lnTo>
                <a:close/>
              </a:path>
            </a:pathLst>
          </a:custGeom>
          <a:ln w="7564">
            <a:solidFill>
              <a:srgbClr val="000000"/>
            </a:solidFill>
          </a:ln>
        </p:spPr>
        <p:txBody>
          <a:bodyPr wrap="square" lIns="0" tIns="0" rIns="0" bIns="0" rtlCol="0"/>
          <a:lstStyle/>
          <a:p>
            <a:endParaRPr/>
          </a:p>
        </p:txBody>
      </p:sp>
      <p:sp>
        <p:nvSpPr>
          <p:cNvPr id="13" name="object 13"/>
          <p:cNvSpPr txBox="1"/>
          <p:nvPr/>
        </p:nvSpPr>
        <p:spPr>
          <a:xfrm>
            <a:off x="4292006" y="1600052"/>
            <a:ext cx="840105" cy="177165"/>
          </a:xfrm>
          <a:prstGeom prst="rect">
            <a:avLst/>
          </a:prstGeom>
        </p:spPr>
        <p:txBody>
          <a:bodyPr vert="horz" wrap="square" lIns="0" tIns="11430" rIns="0" bIns="0" rtlCol="0">
            <a:spAutoFit/>
          </a:bodyPr>
          <a:lstStyle/>
          <a:p>
            <a:pPr marL="12700">
              <a:lnSpc>
                <a:spcPct val="100000"/>
              </a:lnSpc>
              <a:spcBef>
                <a:spcPts val="90"/>
              </a:spcBef>
            </a:pPr>
            <a:r>
              <a:rPr sz="1000" spc="-10" dirty="0">
                <a:latin typeface="Arial"/>
                <a:cs typeface="Arial"/>
              </a:rPr>
              <a:t>Received</a:t>
            </a:r>
            <a:r>
              <a:rPr sz="1000" spc="-35" dirty="0">
                <a:latin typeface="Arial"/>
                <a:cs typeface="Arial"/>
              </a:rPr>
              <a:t> </a:t>
            </a:r>
            <a:r>
              <a:rPr sz="1000" spc="-5" dirty="0">
                <a:latin typeface="Arial"/>
                <a:cs typeface="Arial"/>
              </a:rPr>
              <a:t>form</a:t>
            </a:r>
            <a:endParaRPr sz="1000">
              <a:latin typeface="Arial"/>
              <a:cs typeface="Arial"/>
            </a:endParaRPr>
          </a:p>
        </p:txBody>
      </p:sp>
      <p:sp>
        <p:nvSpPr>
          <p:cNvPr id="14" name="object 14"/>
          <p:cNvSpPr/>
          <p:nvPr/>
        </p:nvSpPr>
        <p:spPr>
          <a:xfrm>
            <a:off x="3861866" y="1700927"/>
            <a:ext cx="327025" cy="0"/>
          </a:xfrm>
          <a:custGeom>
            <a:avLst/>
            <a:gdLst/>
            <a:ahLst/>
            <a:cxnLst/>
            <a:rect l="l" t="t" r="r" b="b"/>
            <a:pathLst>
              <a:path w="327025">
                <a:moveTo>
                  <a:pt x="0" y="0"/>
                </a:moveTo>
                <a:lnTo>
                  <a:pt x="326833" y="0"/>
                </a:lnTo>
              </a:path>
            </a:pathLst>
          </a:custGeom>
          <a:ln w="7564">
            <a:solidFill>
              <a:srgbClr val="000000"/>
            </a:solidFill>
          </a:ln>
        </p:spPr>
        <p:txBody>
          <a:bodyPr wrap="square" lIns="0" tIns="0" rIns="0" bIns="0" rtlCol="0"/>
          <a:lstStyle/>
          <a:p>
            <a:endParaRPr/>
          </a:p>
        </p:txBody>
      </p:sp>
      <p:sp>
        <p:nvSpPr>
          <p:cNvPr id="15" name="object 15"/>
          <p:cNvSpPr/>
          <p:nvPr/>
        </p:nvSpPr>
        <p:spPr>
          <a:xfrm>
            <a:off x="4172315" y="1666604"/>
            <a:ext cx="68085" cy="6843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902638" y="2459387"/>
            <a:ext cx="946150" cy="474345"/>
          </a:xfrm>
          <a:custGeom>
            <a:avLst/>
            <a:gdLst/>
            <a:ahLst/>
            <a:cxnLst/>
            <a:rect l="l" t="t" r="r" b="b"/>
            <a:pathLst>
              <a:path w="946150" h="474344">
                <a:moveTo>
                  <a:pt x="851436" y="0"/>
                </a:moveTo>
                <a:lnTo>
                  <a:pt x="94557" y="0"/>
                </a:lnTo>
                <a:lnTo>
                  <a:pt x="73181" y="1263"/>
                </a:lnTo>
                <a:lnTo>
                  <a:pt x="35274" y="20214"/>
                </a:lnTo>
                <a:lnTo>
                  <a:pt x="8844" y="53062"/>
                </a:lnTo>
                <a:lnTo>
                  <a:pt x="0" y="94754"/>
                </a:lnTo>
                <a:lnTo>
                  <a:pt x="0" y="379440"/>
                </a:lnTo>
                <a:lnTo>
                  <a:pt x="8844" y="419869"/>
                </a:lnTo>
                <a:lnTo>
                  <a:pt x="35274" y="452717"/>
                </a:lnTo>
                <a:lnTo>
                  <a:pt x="73181" y="471668"/>
                </a:lnTo>
                <a:lnTo>
                  <a:pt x="94557" y="474195"/>
                </a:lnTo>
                <a:lnTo>
                  <a:pt x="851436" y="474195"/>
                </a:lnTo>
                <a:lnTo>
                  <a:pt x="893028" y="464088"/>
                </a:lnTo>
                <a:lnTo>
                  <a:pt x="925776" y="437557"/>
                </a:lnTo>
                <a:lnTo>
                  <a:pt x="943466" y="399655"/>
                </a:lnTo>
                <a:lnTo>
                  <a:pt x="945993" y="379440"/>
                </a:lnTo>
                <a:lnTo>
                  <a:pt x="945993" y="94754"/>
                </a:lnTo>
                <a:lnTo>
                  <a:pt x="937148" y="53062"/>
                </a:lnTo>
                <a:lnTo>
                  <a:pt x="910613" y="20214"/>
                </a:lnTo>
                <a:lnTo>
                  <a:pt x="872811" y="1263"/>
                </a:lnTo>
                <a:lnTo>
                  <a:pt x="851436" y="0"/>
                </a:lnTo>
                <a:close/>
              </a:path>
            </a:pathLst>
          </a:custGeom>
          <a:solidFill>
            <a:srgbClr val="FFFFFF"/>
          </a:solidFill>
        </p:spPr>
        <p:txBody>
          <a:bodyPr wrap="square" lIns="0" tIns="0" rIns="0" bIns="0" rtlCol="0"/>
          <a:lstStyle/>
          <a:p>
            <a:endParaRPr/>
          </a:p>
        </p:txBody>
      </p:sp>
      <p:sp>
        <p:nvSpPr>
          <p:cNvPr id="17" name="object 17"/>
          <p:cNvSpPr/>
          <p:nvPr/>
        </p:nvSpPr>
        <p:spPr>
          <a:xfrm>
            <a:off x="4902638" y="2459387"/>
            <a:ext cx="946150" cy="474345"/>
          </a:xfrm>
          <a:custGeom>
            <a:avLst/>
            <a:gdLst/>
            <a:ahLst/>
            <a:cxnLst/>
            <a:rect l="l" t="t" r="r" b="b"/>
            <a:pathLst>
              <a:path w="946150" h="474344">
                <a:moveTo>
                  <a:pt x="94557" y="474195"/>
                </a:moveTo>
                <a:lnTo>
                  <a:pt x="851436" y="474195"/>
                </a:lnTo>
                <a:lnTo>
                  <a:pt x="872811" y="471668"/>
                </a:lnTo>
                <a:lnTo>
                  <a:pt x="910613" y="452717"/>
                </a:lnTo>
                <a:lnTo>
                  <a:pt x="937148" y="419869"/>
                </a:lnTo>
                <a:lnTo>
                  <a:pt x="945993" y="379440"/>
                </a:lnTo>
                <a:lnTo>
                  <a:pt x="945993" y="94754"/>
                </a:lnTo>
                <a:lnTo>
                  <a:pt x="937148" y="53062"/>
                </a:lnTo>
                <a:lnTo>
                  <a:pt x="910613" y="20214"/>
                </a:lnTo>
                <a:lnTo>
                  <a:pt x="872811" y="1263"/>
                </a:lnTo>
                <a:lnTo>
                  <a:pt x="851436" y="0"/>
                </a:lnTo>
                <a:lnTo>
                  <a:pt x="94557" y="0"/>
                </a:lnTo>
                <a:lnTo>
                  <a:pt x="52964" y="8843"/>
                </a:lnTo>
                <a:lnTo>
                  <a:pt x="20217" y="35375"/>
                </a:lnTo>
                <a:lnTo>
                  <a:pt x="2527" y="73277"/>
                </a:lnTo>
                <a:lnTo>
                  <a:pt x="0" y="94754"/>
                </a:lnTo>
                <a:lnTo>
                  <a:pt x="0" y="379440"/>
                </a:lnTo>
                <a:lnTo>
                  <a:pt x="8844" y="419869"/>
                </a:lnTo>
                <a:lnTo>
                  <a:pt x="35274" y="452717"/>
                </a:lnTo>
                <a:lnTo>
                  <a:pt x="73181" y="471668"/>
                </a:lnTo>
                <a:lnTo>
                  <a:pt x="94557" y="474195"/>
                </a:lnTo>
                <a:close/>
              </a:path>
            </a:pathLst>
          </a:custGeom>
          <a:ln w="7564">
            <a:solidFill>
              <a:srgbClr val="000000"/>
            </a:solidFill>
          </a:ln>
        </p:spPr>
        <p:txBody>
          <a:bodyPr wrap="square" lIns="0" tIns="0" rIns="0" bIns="0" rtlCol="0"/>
          <a:lstStyle/>
          <a:p>
            <a:endParaRPr/>
          </a:p>
        </p:txBody>
      </p:sp>
      <p:sp>
        <p:nvSpPr>
          <p:cNvPr id="18" name="object 18"/>
          <p:cNvSpPr txBox="1"/>
          <p:nvPr/>
        </p:nvSpPr>
        <p:spPr>
          <a:xfrm>
            <a:off x="4974387" y="2595084"/>
            <a:ext cx="800100" cy="177165"/>
          </a:xfrm>
          <a:prstGeom prst="rect">
            <a:avLst/>
          </a:prstGeom>
        </p:spPr>
        <p:txBody>
          <a:bodyPr vert="horz" wrap="square" lIns="0" tIns="11430" rIns="0" bIns="0" rtlCol="0">
            <a:spAutoFit/>
          </a:bodyPr>
          <a:lstStyle/>
          <a:p>
            <a:pPr marL="12700">
              <a:lnSpc>
                <a:spcPct val="100000"/>
              </a:lnSpc>
              <a:spcBef>
                <a:spcPts val="90"/>
              </a:spcBef>
            </a:pPr>
            <a:r>
              <a:rPr sz="1000" spc="-5" dirty="0">
                <a:latin typeface="Arial"/>
                <a:cs typeface="Arial"/>
              </a:rPr>
              <a:t>Payment</a:t>
            </a:r>
            <a:r>
              <a:rPr sz="1000" spc="-60" dirty="0">
                <a:latin typeface="Arial"/>
                <a:cs typeface="Arial"/>
              </a:rPr>
              <a:t> </a:t>
            </a:r>
            <a:r>
              <a:rPr sz="1000" spc="-5" dirty="0">
                <a:latin typeface="Arial"/>
                <a:cs typeface="Arial"/>
              </a:rPr>
              <a:t>fees</a:t>
            </a:r>
            <a:endParaRPr sz="1000">
              <a:latin typeface="Arial"/>
              <a:cs typeface="Arial"/>
            </a:endParaRPr>
          </a:p>
        </p:txBody>
      </p:sp>
      <p:sp>
        <p:nvSpPr>
          <p:cNvPr id="19" name="object 19"/>
          <p:cNvSpPr/>
          <p:nvPr/>
        </p:nvSpPr>
        <p:spPr>
          <a:xfrm>
            <a:off x="6321733" y="2459387"/>
            <a:ext cx="946150" cy="474345"/>
          </a:xfrm>
          <a:custGeom>
            <a:avLst/>
            <a:gdLst/>
            <a:ahLst/>
            <a:cxnLst/>
            <a:rect l="l" t="t" r="r" b="b"/>
            <a:pathLst>
              <a:path w="946150" h="474344">
                <a:moveTo>
                  <a:pt x="851330" y="0"/>
                </a:moveTo>
                <a:lnTo>
                  <a:pt x="94557" y="0"/>
                </a:lnTo>
                <a:lnTo>
                  <a:pt x="73076" y="1263"/>
                </a:lnTo>
                <a:lnTo>
                  <a:pt x="35274" y="20214"/>
                </a:lnTo>
                <a:lnTo>
                  <a:pt x="8739" y="53062"/>
                </a:lnTo>
                <a:lnTo>
                  <a:pt x="0" y="94754"/>
                </a:lnTo>
                <a:lnTo>
                  <a:pt x="0" y="379440"/>
                </a:lnTo>
                <a:lnTo>
                  <a:pt x="8739" y="419869"/>
                </a:lnTo>
                <a:lnTo>
                  <a:pt x="35274" y="452717"/>
                </a:lnTo>
                <a:lnTo>
                  <a:pt x="73076" y="471668"/>
                </a:lnTo>
                <a:lnTo>
                  <a:pt x="94557" y="474195"/>
                </a:lnTo>
                <a:lnTo>
                  <a:pt x="851330" y="474195"/>
                </a:lnTo>
                <a:lnTo>
                  <a:pt x="892923" y="464088"/>
                </a:lnTo>
                <a:lnTo>
                  <a:pt x="925776" y="437557"/>
                </a:lnTo>
                <a:lnTo>
                  <a:pt x="943360" y="399655"/>
                </a:lnTo>
                <a:lnTo>
                  <a:pt x="945888" y="379440"/>
                </a:lnTo>
                <a:lnTo>
                  <a:pt x="945888" y="94754"/>
                </a:lnTo>
                <a:lnTo>
                  <a:pt x="937043" y="53062"/>
                </a:lnTo>
                <a:lnTo>
                  <a:pt x="910613" y="20214"/>
                </a:lnTo>
                <a:lnTo>
                  <a:pt x="872811" y="1263"/>
                </a:lnTo>
                <a:lnTo>
                  <a:pt x="851330" y="0"/>
                </a:lnTo>
                <a:close/>
              </a:path>
            </a:pathLst>
          </a:custGeom>
          <a:solidFill>
            <a:srgbClr val="FFFFFF"/>
          </a:solidFill>
        </p:spPr>
        <p:txBody>
          <a:bodyPr wrap="square" lIns="0" tIns="0" rIns="0" bIns="0" rtlCol="0"/>
          <a:lstStyle/>
          <a:p>
            <a:endParaRPr/>
          </a:p>
        </p:txBody>
      </p:sp>
      <p:sp>
        <p:nvSpPr>
          <p:cNvPr id="20" name="object 20"/>
          <p:cNvSpPr/>
          <p:nvPr/>
        </p:nvSpPr>
        <p:spPr>
          <a:xfrm>
            <a:off x="6321733" y="2459387"/>
            <a:ext cx="946150" cy="474345"/>
          </a:xfrm>
          <a:custGeom>
            <a:avLst/>
            <a:gdLst/>
            <a:ahLst/>
            <a:cxnLst/>
            <a:rect l="l" t="t" r="r" b="b"/>
            <a:pathLst>
              <a:path w="946150" h="474344">
                <a:moveTo>
                  <a:pt x="94557" y="474195"/>
                </a:moveTo>
                <a:lnTo>
                  <a:pt x="851330" y="474195"/>
                </a:lnTo>
                <a:lnTo>
                  <a:pt x="872811" y="471668"/>
                </a:lnTo>
                <a:lnTo>
                  <a:pt x="910613" y="452717"/>
                </a:lnTo>
                <a:lnTo>
                  <a:pt x="937043" y="419869"/>
                </a:lnTo>
                <a:lnTo>
                  <a:pt x="945888" y="379440"/>
                </a:lnTo>
                <a:lnTo>
                  <a:pt x="945888" y="94754"/>
                </a:lnTo>
                <a:lnTo>
                  <a:pt x="937043" y="53062"/>
                </a:lnTo>
                <a:lnTo>
                  <a:pt x="910613" y="20214"/>
                </a:lnTo>
                <a:lnTo>
                  <a:pt x="872811" y="1263"/>
                </a:lnTo>
                <a:lnTo>
                  <a:pt x="851330" y="0"/>
                </a:lnTo>
                <a:lnTo>
                  <a:pt x="94557" y="0"/>
                </a:lnTo>
                <a:lnTo>
                  <a:pt x="52964" y="8843"/>
                </a:lnTo>
                <a:lnTo>
                  <a:pt x="20111" y="35375"/>
                </a:lnTo>
                <a:lnTo>
                  <a:pt x="2527" y="73277"/>
                </a:lnTo>
                <a:lnTo>
                  <a:pt x="0" y="94754"/>
                </a:lnTo>
                <a:lnTo>
                  <a:pt x="0" y="379440"/>
                </a:lnTo>
                <a:lnTo>
                  <a:pt x="8739" y="419869"/>
                </a:lnTo>
                <a:lnTo>
                  <a:pt x="35274" y="452717"/>
                </a:lnTo>
                <a:lnTo>
                  <a:pt x="73076" y="471668"/>
                </a:lnTo>
                <a:lnTo>
                  <a:pt x="94557" y="474195"/>
                </a:lnTo>
                <a:close/>
              </a:path>
            </a:pathLst>
          </a:custGeom>
          <a:ln w="7564">
            <a:solidFill>
              <a:srgbClr val="000000"/>
            </a:solidFill>
          </a:ln>
        </p:spPr>
        <p:txBody>
          <a:bodyPr wrap="square" lIns="0" tIns="0" rIns="0" bIns="0" rtlCol="0"/>
          <a:lstStyle/>
          <a:p>
            <a:endParaRPr/>
          </a:p>
        </p:txBody>
      </p:sp>
      <p:sp>
        <p:nvSpPr>
          <p:cNvPr id="21" name="object 21"/>
          <p:cNvSpPr txBox="1"/>
          <p:nvPr/>
        </p:nvSpPr>
        <p:spPr>
          <a:xfrm>
            <a:off x="6524577" y="2519069"/>
            <a:ext cx="539115" cy="328930"/>
          </a:xfrm>
          <a:prstGeom prst="rect">
            <a:avLst/>
          </a:prstGeom>
        </p:spPr>
        <p:txBody>
          <a:bodyPr vert="horz" wrap="square" lIns="0" tIns="11430" rIns="0" bIns="0" rtlCol="0">
            <a:spAutoFit/>
          </a:bodyPr>
          <a:lstStyle/>
          <a:p>
            <a:pPr marL="12700" marR="5080" indent="78105">
              <a:lnSpc>
                <a:spcPct val="100000"/>
              </a:lnSpc>
              <a:spcBef>
                <a:spcPts val="90"/>
              </a:spcBef>
            </a:pPr>
            <a:r>
              <a:rPr sz="1000" spc="-5" dirty="0">
                <a:latin typeface="Arial"/>
                <a:cs typeface="Arial"/>
              </a:rPr>
              <a:t>Hostel  al</a:t>
            </a:r>
            <a:r>
              <a:rPr sz="1000" spc="-10" dirty="0">
                <a:latin typeface="Arial"/>
                <a:cs typeface="Arial"/>
              </a:rPr>
              <a:t>l</a:t>
            </a:r>
            <a:r>
              <a:rPr sz="1000" spc="-5" dirty="0">
                <a:latin typeface="Arial"/>
                <a:cs typeface="Arial"/>
              </a:rPr>
              <a:t>otment</a:t>
            </a:r>
            <a:endParaRPr sz="1000">
              <a:latin typeface="Arial"/>
              <a:cs typeface="Arial"/>
            </a:endParaRPr>
          </a:p>
        </p:txBody>
      </p:sp>
      <p:sp>
        <p:nvSpPr>
          <p:cNvPr id="22" name="object 22"/>
          <p:cNvSpPr/>
          <p:nvPr/>
        </p:nvSpPr>
        <p:spPr>
          <a:xfrm>
            <a:off x="5564854" y="3502428"/>
            <a:ext cx="946150" cy="474345"/>
          </a:xfrm>
          <a:custGeom>
            <a:avLst/>
            <a:gdLst/>
            <a:ahLst/>
            <a:cxnLst/>
            <a:rect l="l" t="t" r="r" b="b"/>
            <a:pathLst>
              <a:path w="946150" h="474345">
                <a:moveTo>
                  <a:pt x="851436" y="0"/>
                </a:moveTo>
                <a:lnTo>
                  <a:pt x="94557" y="0"/>
                </a:lnTo>
                <a:lnTo>
                  <a:pt x="73181" y="1263"/>
                </a:lnTo>
                <a:lnTo>
                  <a:pt x="35379" y="20319"/>
                </a:lnTo>
                <a:lnTo>
                  <a:pt x="8844" y="53168"/>
                </a:lnTo>
                <a:lnTo>
                  <a:pt x="0" y="94860"/>
                </a:lnTo>
                <a:lnTo>
                  <a:pt x="0" y="379419"/>
                </a:lnTo>
                <a:lnTo>
                  <a:pt x="8844" y="419848"/>
                </a:lnTo>
                <a:lnTo>
                  <a:pt x="35379" y="452707"/>
                </a:lnTo>
                <a:lnTo>
                  <a:pt x="73181" y="471668"/>
                </a:lnTo>
                <a:lnTo>
                  <a:pt x="94557" y="474195"/>
                </a:lnTo>
                <a:lnTo>
                  <a:pt x="851436" y="474195"/>
                </a:lnTo>
                <a:lnTo>
                  <a:pt x="893028" y="464077"/>
                </a:lnTo>
                <a:lnTo>
                  <a:pt x="925776" y="437546"/>
                </a:lnTo>
                <a:lnTo>
                  <a:pt x="943466" y="399634"/>
                </a:lnTo>
                <a:lnTo>
                  <a:pt x="945993" y="379419"/>
                </a:lnTo>
                <a:lnTo>
                  <a:pt x="945993" y="94860"/>
                </a:lnTo>
                <a:lnTo>
                  <a:pt x="937148" y="53168"/>
                </a:lnTo>
                <a:lnTo>
                  <a:pt x="910718" y="20319"/>
                </a:lnTo>
                <a:lnTo>
                  <a:pt x="872811" y="1263"/>
                </a:lnTo>
                <a:lnTo>
                  <a:pt x="851436" y="0"/>
                </a:lnTo>
                <a:close/>
              </a:path>
            </a:pathLst>
          </a:custGeom>
          <a:solidFill>
            <a:srgbClr val="FFFFFF"/>
          </a:solidFill>
        </p:spPr>
        <p:txBody>
          <a:bodyPr wrap="square" lIns="0" tIns="0" rIns="0" bIns="0" rtlCol="0"/>
          <a:lstStyle/>
          <a:p>
            <a:endParaRPr/>
          </a:p>
        </p:txBody>
      </p:sp>
      <p:sp>
        <p:nvSpPr>
          <p:cNvPr id="23" name="object 23"/>
          <p:cNvSpPr/>
          <p:nvPr/>
        </p:nvSpPr>
        <p:spPr>
          <a:xfrm>
            <a:off x="5564854" y="3502428"/>
            <a:ext cx="946150" cy="474345"/>
          </a:xfrm>
          <a:custGeom>
            <a:avLst/>
            <a:gdLst/>
            <a:ahLst/>
            <a:cxnLst/>
            <a:rect l="l" t="t" r="r" b="b"/>
            <a:pathLst>
              <a:path w="946150" h="474345">
                <a:moveTo>
                  <a:pt x="94557" y="474195"/>
                </a:moveTo>
                <a:lnTo>
                  <a:pt x="851436" y="474195"/>
                </a:lnTo>
                <a:lnTo>
                  <a:pt x="872811" y="471668"/>
                </a:lnTo>
                <a:lnTo>
                  <a:pt x="910718" y="452707"/>
                </a:lnTo>
                <a:lnTo>
                  <a:pt x="937148" y="419848"/>
                </a:lnTo>
                <a:lnTo>
                  <a:pt x="945993" y="379419"/>
                </a:lnTo>
                <a:lnTo>
                  <a:pt x="945993" y="94860"/>
                </a:lnTo>
                <a:lnTo>
                  <a:pt x="937148" y="53168"/>
                </a:lnTo>
                <a:lnTo>
                  <a:pt x="910718" y="20319"/>
                </a:lnTo>
                <a:lnTo>
                  <a:pt x="872811" y="1263"/>
                </a:lnTo>
                <a:lnTo>
                  <a:pt x="851436" y="0"/>
                </a:lnTo>
                <a:lnTo>
                  <a:pt x="94557" y="0"/>
                </a:lnTo>
                <a:lnTo>
                  <a:pt x="52964" y="8843"/>
                </a:lnTo>
                <a:lnTo>
                  <a:pt x="20217" y="35480"/>
                </a:lnTo>
                <a:lnTo>
                  <a:pt x="2527" y="73382"/>
                </a:lnTo>
                <a:lnTo>
                  <a:pt x="0" y="94860"/>
                </a:lnTo>
                <a:lnTo>
                  <a:pt x="0" y="379419"/>
                </a:lnTo>
                <a:lnTo>
                  <a:pt x="8844" y="419848"/>
                </a:lnTo>
                <a:lnTo>
                  <a:pt x="35379" y="452707"/>
                </a:lnTo>
                <a:lnTo>
                  <a:pt x="73181" y="471668"/>
                </a:lnTo>
                <a:lnTo>
                  <a:pt x="94557" y="474195"/>
                </a:lnTo>
                <a:close/>
              </a:path>
            </a:pathLst>
          </a:custGeom>
          <a:ln w="7564">
            <a:solidFill>
              <a:srgbClr val="000000"/>
            </a:solidFill>
          </a:ln>
        </p:spPr>
        <p:txBody>
          <a:bodyPr wrap="square" lIns="0" tIns="0" rIns="0" bIns="0" rtlCol="0"/>
          <a:lstStyle/>
          <a:p>
            <a:endParaRPr/>
          </a:p>
        </p:txBody>
      </p:sp>
      <p:sp>
        <p:nvSpPr>
          <p:cNvPr id="24" name="object 24"/>
          <p:cNvSpPr txBox="1"/>
          <p:nvPr/>
        </p:nvSpPr>
        <p:spPr>
          <a:xfrm>
            <a:off x="5655557" y="3562320"/>
            <a:ext cx="763905" cy="328930"/>
          </a:xfrm>
          <a:prstGeom prst="rect">
            <a:avLst/>
          </a:prstGeom>
        </p:spPr>
        <p:txBody>
          <a:bodyPr vert="horz" wrap="square" lIns="0" tIns="11430" rIns="0" bIns="0" rtlCol="0">
            <a:spAutoFit/>
          </a:bodyPr>
          <a:lstStyle/>
          <a:p>
            <a:pPr marL="258445" marR="5080" indent="-246379">
              <a:lnSpc>
                <a:spcPct val="100000"/>
              </a:lnSpc>
              <a:spcBef>
                <a:spcPts val="90"/>
              </a:spcBef>
            </a:pPr>
            <a:r>
              <a:rPr sz="1000" spc="-5" dirty="0">
                <a:latin typeface="Arial"/>
                <a:cs typeface="Arial"/>
              </a:rPr>
              <a:t>Issue</a:t>
            </a:r>
            <a:r>
              <a:rPr sz="1000" spc="-65" dirty="0">
                <a:latin typeface="Arial"/>
                <a:cs typeface="Arial"/>
              </a:rPr>
              <a:t> </a:t>
            </a:r>
            <a:r>
              <a:rPr sz="1000" spc="-5" dirty="0">
                <a:latin typeface="Arial"/>
                <a:cs typeface="Arial"/>
              </a:rPr>
              <a:t>identity  card</a:t>
            </a:r>
            <a:endParaRPr sz="1000">
              <a:latin typeface="Arial"/>
              <a:cs typeface="Arial"/>
            </a:endParaRPr>
          </a:p>
        </p:txBody>
      </p:sp>
      <p:sp>
        <p:nvSpPr>
          <p:cNvPr id="25" name="object 25"/>
          <p:cNvSpPr/>
          <p:nvPr/>
        </p:nvSpPr>
        <p:spPr>
          <a:xfrm>
            <a:off x="7646166" y="2459387"/>
            <a:ext cx="946150" cy="474345"/>
          </a:xfrm>
          <a:custGeom>
            <a:avLst/>
            <a:gdLst/>
            <a:ahLst/>
            <a:cxnLst/>
            <a:rect l="l" t="t" r="r" b="b"/>
            <a:pathLst>
              <a:path w="946150" h="474344">
                <a:moveTo>
                  <a:pt x="851436" y="0"/>
                </a:moveTo>
                <a:lnTo>
                  <a:pt x="94557" y="0"/>
                </a:lnTo>
                <a:lnTo>
                  <a:pt x="73181" y="1263"/>
                </a:lnTo>
                <a:lnTo>
                  <a:pt x="35274" y="20214"/>
                </a:lnTo>
                <a:lnTo>
                  <a:pt x="8844" y="53062"/>
                </a:lnTo>
                <a:lnTo>
                  <a:pt x="0" y="94754"/>
                </a:lnTo>
                <a:lnTo>
                  <a:pt x="0" y="379440"/>
                </a:lnTo>
                <a:lnTo>
                  <a:pt x="8844" y="419869"/>
                </a:lnTo>
                <a:lnTo>
                  <a:pt x="35274" y="452717"/>
                </a:lnTo>
                <a:lnTo>
                  <a:pt x="73181" y="471668"/>
                </a:lnTo>
                <a:lnTo>
                  <a:pt x="94557" y="474195"/>
                </a:lnTo>
                <a:lnTo>
                  <a:pt x="851436" y="474195"/>
                </a:lnTo>
                <a:lnTo>
                  <a:pt x="893028" y="464088"/>
                </a:lnTo>
                <a:lnTo>
                  <a:pt x="925776" y="437557"/>
                </a:lnTo>
                <a:lnTo>
                  <a:pt x="943466" y="399655"/>
                </a:lnTo>
                <a:lnTo>
                  <a:pt x="945993" y="379440"/>
                </a:lnTo>
                <a:lnTo>
                  <a:pt x="945993" y="94754"/>
                </a:lnTo>
                <a:lnTo>
                  <a:pt x="937148" y="53062"/>
                </a:lnTo>
                <a:lnTo>
                  <a:pt x="910613" y="20214"/>
                </a:lnTo>
                <a:lnTo>
                  <a:pt x="872811" y="1263"/>
                </a:lnTo>
                <a:lnTo>
                  <a:pt x="851436" y="0"/>
                </a:lnTo>
                <a:close/>
              </a:path>
            </a:pathLst>
          </a:custGeom>
          <a:solidFill>
            <a:srgbClr val="FFFFFF"/>
          </a:solidFill>
        </p:spPr>
        <p:txBody>
          <a:bodyPr wrap="square" lIns="0" tIns="0" rIns="0" bIns="0" rtlCol="0"/>
          <a:lstStyle/>
          <a:p>
            <a:endParaRPr/>
          </a:p>
        </p:txBody>
      </p:sp>
      <p:sp>
        <p:nvSpPr>
          <p:cNvPr id="26" name="object 26"/>
          <p:cNvSpPr/>
          <p:nvPr/>
        </p:nvSpPr>
        <p:spPr>
          <a:xfrm>
            <a:off x="7646166" y="2459387"/>
            <a:ext cx="946150" cy="474345"/>
          </a:xfrm>
          <a:custGeom>
            <a:avLst/>
            <a:gdLst/>
            <a:ahLst/>
            <a:cxnLst/>
            <a:rect l="l" t="t" r="r" b="b"/>
            <a:pathLst>
              <a:path w="946150" h="474344">
                <a:moveTo>
                  <a:pt x="94557" y="474195"/>
                </a:moveTo>
                <a:lnTo>
                  <a:pt x="851436" y="474195"/>
                </a:lnTo>
                <a:lnTo>
                  <a:pt x="872811" y="471668"/>
                </a:lnTo>
                <a:lnTo>
                  <a:pt x="910613" y="452717"/>
                </a:lnTo>
                <a:lnTo>
                  <a:pt x="937148" y="419869"/>
                </a:lnTo>
                <a:lnTo>
                  <a:pt x="945993" y="379440"/>
                </a:lnTo>
                <a:lnTo>
                  <a:pt x="945993" y="94754"/>
                </a:lnTo>
                <a:lnTo>
                  <a:pt x="937148" y="53062"/>
                </a:lnTo>
                <a:lnTo>
                  <a:pt x="910613" y="20214"/>
                </a:lnTo>
                <a:lnTo>
                  <a:pt x="872811" y="1263"/>
                </a:lnTo>
                <a:lnTo>
                  <a:pt x="851436" y="0"/>
                </a:lnTo>
                <a:lnTo>
                  <a:pt x="94557" y="0"/>
                </a:lnTo>
                <a:lnTo>
                  <a:pt x="52964" y="8843"/>
                </a:lnTo>
                <a:lnTo>
                  <a:pt x="20217" y="35375"/>
                </a:lnTo>
                <a:lnTo>
                  <a:pt x="2527" y="73277"/>
                </a:lnTo>
                <a:lnTo>
                  <a:pt x="0" y="94754"/>
                </a:lnTo>
                <a:lnTo>
                  <a:pt x="0" y="379440"/>
                </a:lnTo>
                <a:lnTo>
                  <a:pt x="8844" y="419869"/>
                </a:lnTo>
                <a:lnTo>
                  <a:pt x="35274" y="452717"/>
                </a:lnTo>
                <a:lnTo>
                  <a:pt x="73181" y="471668"/>
                </a:lnTo>
                <a:lnTo>
                  <a:pt x="94557" y="474195"/>
                </a:lnTo>
                <a:close/>
              </a:path>
            </a:pathLst>
          </a:custGeom>
          <a:ln w="7564">
            <a:solidFill>
              <a:srgbClr val="000000"/>
            </a:solidFill>
          </a:ln>
        </p:spPr>
        <p:txBody>
          <a:bodyPr wrap="square" lIns="0" tIns="0" rIns="0" bIns="0" rtlCol="0"/>
          <a:lstStyle/>
          <a:p>
            <a:endParaRPr/>
          </a:p>
        </p:txBody>
      </p:sp>
      <p:sp>
        <p:nvSpPr>
          <p:cNvPr id="27" name="object 27"/>
          <p:cNvSpPr txBox="1"/>
          <p:nvPr/>
        </p:nvSpPr>
        <p:spPr>
          <a:xfrm>
            <a:off x="7705384" y="2595084"/>
            <a:ext cx="826135" cy="177165"/>
          </a:xfrm>
          <a:prstGeom prst="rect">
            <a:avLst/>
          </a:prstGeom>
        </p:spPr>
        <p:txBody>
          <a:bodyPr vert="horz" wrap="square" lIns="0" tIns="11430" rIns="0" bIns="0" rtlCol="0">
            <a:spAutoFit/>
          </a:bodyPr>
          <a:lstStyle/>
          <a:p>
            <a:pPr marL="12700">
              <a:lnSpc>
                <a:spcPct val="100000"/>
              </a:lnSpc>
              <a:spcBef>
                <a:spcPts val="90"/>
              </a:spcBef>
            </a:pPr>
            <a:r>
              <a:rPr sz="1000" spc="-5" dirty="0">
                <a:latin typeface="Arial"/>
                <a:cs typeface="Arial"/>
              </a:rPr>
              <a:t>Medical</a:t>
            </a:r>
            <a:r>
              <a:rPr sz="1000" spc="-65" dirty="0">
                <a:latin typeface="Arial"/>
                <a:cs typeface="Arial"/>
              </a:rPr>
              <a:t> </a:t>
            </a:r>
            <a:r>
              <a:rPr sz="1000" spc="-5" dirty="0">
                <a:latin typeface="Arial"/>
                <a:cs typeface="Arial"/>
              </a:rPr>
              <a:t>check</a:t>
            </a:r>
            <a:endParaRPr sz="1000">
              <a:latin typeface="Arial"/>
              <a:cs typeface="Arial"/>
            </a:endParaRPr>
          </a:p>
        </p:txBody>
      </p:sp>
      <p:sp>
        <p:nvSpPr>
          <p:cNvPr id="28" name="object 28"/>
          <p:cNvSpPr/>
          <p:nvPr/>
        </p:nvSpPr>
        <p:spPr>
          <a:xfrm>
            <a:off x="4808081" y="2269877"/>
            <a:ext cx="3973195" cy="0"/>
          </a:xfrm>
          <a:custGeom>
            <a:avLst/>
            <a:gdLst/>
            <a:ahLst/>
            <a:cxnLst/>
            <a:rect l="l" t="t" r="r" b="b"/>
            <a:pathLst>
              <a:path w="3973195">
                <a:moveTo>
                  <a:pt x="0" y="0"/>
                </a:moveTo>
                <a:lnTo>
                  <a:pt x="3973193" y="0"/>
                </a:lnTo>
              </a:path>
            </a:pathLst>
          </a:custGeom>
          <a:ln w="22693">
            <a:solidFill>
              <a:srgbClr val="808080"/>
            </a:solidFill>
          </a:ln>
        </p:spPr>
        <p:txBody>
          <a:bodyPr wrap="square" lIns="0" tIns="0" rIns="0" bIns="0" rtlCol="0"/>
          <a:lstStyle/>
          <a:p>
            <a:endParaRPr/>
          </a:p>
        </p:txBody>
      </p:sp>
      <p:sp>
        <p:nvSpPr>
          <p:cNvPr id="29" name="object 29"/>
          <p:cNvSpPr/>
          <p:nvPr/>
        </p:nvSpPr>
        <p:spPr>
          <a:xfrm>
            <a:off x="4808081" y="3123092"/>
            <a:ext cx="3973195" cy="0"/>
          </a:xfrm>
          <a:custGeom>
            <a:avLst/>
            <a:gdLst/>
            <a:ahLst/>
            <a:cxnLst/>
            <a:rect l="l" t="t" r="r" b="b"/>
            <a:pathLst>
              <a:path w="3973195">
                <a:moveTo>
                  <a:pt x="0" y="0"/>
                </a:moveTo>
                <a:lnTo>
                  <a:pt x="3973193" y="0"/>
                </a:lnTo>
              </a:path>
            </a:pathLst>
          </a:custGeom>
          <a:ln w="22693">
            <a:solidFill>
              <a:srgbClr val="808080"/>
            </a:solidFill>
          </a:ln>
        </p:spPr>
        <p:txBody>
          <a:bodyPr wrap="square" lIns="0" tIns="0" rIns="0" bIns="0" rtlCol="0"/>
          <a:lstStyle/>
          <a:p>
            <a:endParaRPr/>
          </a:p>
        </p:txBody>
      </p:sp>
      <p:sp>
        <p:nvSpPr>
          <p:cNvPr id="30" name="object 30"/>
          <p:cNvSpPr/>
          <p:nvPr/>
        </p:nvSpPr>
        <p:spPr>
          <a:xfrm>
            <a:off x="5186310" y="1700927"/>
            <a:ext cx="1608455" cy="517525"/>
          </a:xfrm>
          <a:custGeom>
            <a:avLst/>
            <a:gdLst/>
            <a:ahLst/>
            <a:cxnLst/>
            <a:rect l="l" t="t" r="r" b="b"/>
            <a:pathLst>
              <a:path w="1608454" h="517525">
                <a:moveTo>
                  <a:pt x="0" y="0"/>
                </a:moveTo>
                <a:lnTo>
                  <a:pt x="1608209" y="0"/>
                </a:lnTo>
                <a:lnTo>
                  <a:pt x="1608209" y="517151"/>
                </a:lnTo>
              </a:path>
            </a:pathLst>
          </a:custGeom>
          <a:ln w="7564">
            <a:solidFill>
              <a:srgbClr val="000000"/>
            </a:solidFill>
          </a:ln>
        </p:spPr>
        <p:txBody>
          <a:bodyPr wrap="square" lIns="0" tIns="0" rIns="0" bIns="0" rtlCol="0"/>
          <a:lstStyle/>
          <a:p>
            <a:endParaRPr/>
          </a:p>
        </p:txBody>
      </p:sp>
      <p:sp>
        <p:nvSpPr>
          <p:cNvPr id="31" name="object 31"/>
          <p:cNvSpPr/>
          <p:nvPr/>
        </p:nvSpPr>
        <p:spPr>
          <a:xfrm>
            <a:off x="6760509" y="2201654"/>
            <a:ext cx="68580" cy="68580"/>
          </a:xfrm>
          <a:custGeom>
            <a:avLst/>
            <a:gdLst/>
            <a:ahLst/>
            <a:cxnLst/>
            <a:rect l="l" t="t" r="r" b="b"/>
            <a:pathLst>
              <a:path w="68579" h="68580">
                <a:moveTo>
                  <a:pt x="0" y="0"/>
                </a:moveTo>
                <a:lnTo>
                  <a:pt x="34011" y="68223"/>
                </a:lnTo>
                <a:lnTo>
                  <a:pt x="64336" y="7580"/>
                </a:lnTo>
                <a:lnTo>
                  <a:pt x="34011" y="7580"/>
                </a:lnTo>
                <a:lnTo>
                  <a:pt x="16426" y="5053"/>
                </a:lnTo>
                <a:lnTo>
                  <a:pt x="0" y="0"/>
                </a:lnTo>
                <a:close/>
              </a:path>
              <a:path w="68579" h="68580">
                <a:moveTo>
                  <a:pt x="68127" y="0"/>
                </a:moveTo>
                <a:lnTo>
                  <a:pt x="51701" y="5053"/>
                </a:lnTo>
                <a:lnTo>
                  <a:pt x="34011" y="7580"/>
                </a:lnTo>
                <a:lnTo>
                  <a:pt x="64336" y="7580"/>
                </a:lnTo>
                <a:lnTo>
                  <a:pt x="68127" y="0"/>
                </a:lnTo>
                <a:close/>
              </a:path>
            </a:pathLst>
          </a:custGeom>
          <a:solidFill>
            <a:srgbClr val="000000"/>
          </a:solidFill>
        </p:spPr>
        <p:txBody>
          <a:bodyPr wrap="square" lIns="0" tIns="0" rIns="0" bIns="0" rtlCol="0"/>
          <a:lstStyle/>
          <a:p>
            <a:endParaRPr/>
          </a:p>
        </p:txBody>
      </p:sp>
      <p:sp>
        <p:nvSpPr>
          <p:cNvPr id="32" name="object 32"/>
          <p:cNvSpPr/>
          <p:nvPr/>
        </p:nvSpPr>
        <p:spPr>
          <a:xfrm>
            <a:off x="5341413" y="2269877"/>
            <a:ext cx="68127" cy="189509"/>
          </a:xfrm>
          <a:prstGeom prst="rect">
            <a:avLst/>
          </a:prstGeom>
          <a:blipFill>
            <a:blip r:embed="rId4" cstate="print"/>
            <a:stretch>
              <a:fillRect/>
            </a:stretch>
          </a:blipFill>
        </p:spPr>
        <p:txBody>
          <a:bodyPr wrap="square" lIns="0" tIns="0" rIns="0" bIns="0" rtlCol="0"/>
          <a:lstStyle/>
          <a:p>
            <a:endParaRPr/>
          </a:p>
        </p:txBody>
      </p:sp>
      <p:sp>
        <p:nvSpPr>
          <p:cNvPr id="33" name="object 33"/>
          <p:cNvSpPr/>
          <p:nvPr/>
        </p:nvSpPr>
        <p:spPr>
          <a:xfrm>
            <a:off x="6794520" y="2269877"/>
            <a:ext cx="0" cy="137795"/>
          </a:xfrm>
          <a:custGeom>
            <a:avLst/>
            <a:gdLst/>
            <a:ahLst/>
            <a:cxnLst/>
            <a:rect l="l" t="t" r="r" b="b"/>
            <a:pathLst>
              <a:path h="137794">
                <a:moveTo>
                  <a:pt x="0" y="0"/>
                </a:moveTo>
                <a:lnTo>
                  <a:pt x="0" y="137710"/>
                </a:lnTo>
              </a:path>
            </a:pathLst>
          </a:custGeom>
          <a:ln w="7565">
            <a:solidFill>
              <a:srgbClr val="000000"/>
            </a:solidFill>
          </a:ln>
        </p:spPr>
        <p:txBody>
          <a:bodyPr wrap="square" lIns="0" tIns="0" rIns="0" bIns="0" rtlCol="0"/>
          <a:lstStyle/>
          <a:p>
            <a:endParaRPr/>
          </a:p>
        </p:txBody>
      </p:sp>
      <p:sp>
        <p:nvSpPr>
          <p:cNvPr id="34" name="object 34"/>
          <p:cNvSpPr/>
          <p:nvPr/>
        </p:nvSpPr>
        <p:spPr>
          <a:xfrm>
            <a:off x="6760509" y="2391163"/>
            <a:ext cx="68580" cy="68580"/>
          </a:xfrm>
          <a:custGeom>
            <a:avLst/>
            <a:gdLst/>
            <a:ahLst/>
            <a:cxnLst/>
            <a:rect l="l" t="t" r="r" b="b"/>
            <a:pathLst>
              <a:path w="68579" h="68580">
                <a:moveTo>
                  <a:pt x="0" y="0"/>
                </a:moveTo>
                <a:lnTo>
                  <a:pt x="34011" y="68223"/>
                </a:lnTo>
                <a:lnTo>
                  <a:pt x="64336" y="7580"/>
                </a:lnTo>
                <a:lnTo>
                  <a:pt x="34011" y="7580"/>
                </a:lnTo>
                <a:lnTo>
                  <a:pt x="16426" y="5053"/>
                </a:lnTo>
                <a:lnTo>
                  <a:pt x="0" y="0"/>
                </a:lnTo>
                <a:close/>
              </a:path>
              <a:path w="68579" h="68580">
                <a:moveTo>
                  <a:pt x="68127" y="0"/>
                </a:moveTo>
                <a:lnTo>
                  <a:pt x="51701" y="5053"/>
                </a:lnTo>
                <a:lnTo>
                  <a:pt x="34011" y="7580"/>
                </a:lnTo>
                <a:lnTo>
                  <a:pt x="64336" y="7580"/>
                </a:lnTo>
                <a:lnTo>
                  <a:pt x="68127" y="0"/>
                </a:lnTo>
                <a:close/>
              </a:path>
            </a:pathLst>
          </a:custGeom>
          <a:solidFill>
            <a:srgbClr val="000000"/>
          </a:solidFill>
        </p:spPr>
        <p:txBody>
          <a:bodyPr wrap="square" lIns="0" tIns="0" rIns="0" bIns="0" rtlCol="0"/>
          <a:lstStyle/>
          <a:p>
            <a:endParaRPr/>
          </a:p>
        </p:txBody>
      </p:sp>
      <p:sp>
        <p:nvSpPr>
          <p:cNvPr id="35" name="object 35"/>
          <p:cNvSpPr/>
          <p:nvPr/>
        </p:nvSpPr>
        <p:spPr>
          <a:xfrm>
            <a:off x="8084941" y="2269877"/>
            <a:ext cx="68127" cy="189509"/>
          </a:xfrm>
          <a:prstGeom prst="rect">
            <a:avLst/>
          </a:prstGeom>
          <a:blipFill>
            <a:blip r:embed="rId4" cstate="print"/>
            <a:stretch>
              <a:fillRect/>
            </a:stretch>
          </a:blipFill>
        </p:spPr>
        <p:txBody>
          <a:bodyPr wrap="square" lIns="0" tIns="0" rIns="0" bIns="0" rtlCol="0"/>
          <a:lstStyle/>
          <a:p>
            <a:endParaRPr/>
          </a:p>
        </p:txBody>
      </p:sp>
      <p:sp>
        <p:nvSpPr>
          <p:cNvPr id="36" name="object 36"/>
          <p:cNvSpPr/>
          <p:nvPr/>
        </p:nvSpPr>
        <p:spPr>
          <a:xfrm>
            <a:off x="5341413" y="2933583"/>
            <a:ext cx="68127" cy="189509"/>
          </a:xfrm>
          <a:prstGeom prst="rect">
            <a:avLst/>
          </a:prstGeom>
          <a:blipFill>
            <a:blip r:embed="rId5" cstate="print"/>
            <a:stretch>
              <a:fillRect/>
            </a:stretch>
          </a:blipFill>
        </p:spPr>
        <p:txBody>
          <a:bodyPr wrap="square" lIns="0" tIns="0" rIns="0" bIns="0" rtlCol="0"/>
          <a:lstStyle/>
          <a:p>
            <a:endParaRPr/>
          </a:p>
        </p:txBody>
      </p:sp>
      <p:sp>
        <p:nvSpPr>
          <p:cNvPr id="37" name="object 37"/>
          <p:cNvSpPr/>
          <p:nvPr/>
        </p:nvSpPr>
        <p:spPr>
          <a:xfrm>
            <a:off x="6760509" y="2933583"/>
            <a:ext cx="68127" cy="189509"/>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8084941" y="2933583"/>
            <a:ext cx="68127" cy="189509"/>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7078507" y="3502428"/>
            <a:ext cx="946150" cy="474345"/>
          </a:xfrm>
          <a:custGeom>
            <a:avLst/>
            <a:gdLst/>
            <a:ahLst/>
            <a:cxnLst/>
            <a:rect l="l" t="t" r="r" b="b"/>
            <a:pathLst>
              <a:path w="946150" h="474345">
                <a:moveTo>
                  <a:pt x="851330" y="0"/>
                </a:moveTo>
                <a:lnTo>
                  <a:pt x="94557" y="0"/>
                </a:lnTo>
                <a:lnTo>
                  <a:pt x="73181" y="1263"/>
                </a:lnTo>
                <a:lnTo>
                  <a:pt x="35274" y="20319"/>
                </a:lnTo>
                <a:lnTo>
                  <a:pt x="8844" y="53168"/>
                </a:lnTo>
                <a:lnTo>
                  <a:pt x="0" y="94860"/>
                </a:lnTo>
                <a:lnTo>
                  <a:pt x="0" y="379419"/>
                </a:lnTo>
                <a:lnTo>
                  <a:pt x="8844" y="419848"/>
                </a:lnTo>
                <a:lnTo>
                  <a:pt x="35274" y="452707"/>
                </a:lnTo>
                <a:lnTo>
                  <a:pt x="73181" y="471668"/>
                </a:lnTo>
                <a:lnTo>
                  <a:pt x="94557" y="474195"/>
                </a:lnTo>
                <a:lnTo>
                  <a:pt x="851330" y="474195"/>
                </a:lnTo>
                <a:lnTo>
                  <a:pt x="893028" y="464077"/>
                </a:lnTo>
                <a:lnTo>
                  <a:pt x="925776" y="437546"/>
                </a:lnTo>
                <a:lnTo>
                  <a:pt x="943466" y="399634"/>
                </a:lnTo>
                <a:lnTo>
                  <a:pt x="945993" y="379419"/>
                </a:lnTo>
                <a:lnTo>
                  <a:pt x="945993" y="94860"/>
                </a:lnTo>
                <a:lnTo>
                  <a:pt x="937148" y="53168"/>
                </a:lnTo>
                <a:lnTo>
                  <a:pt x="910613" y="20319"/>
                </a:lnTo>
                <a:lnTo>
                  <a:pt x="872811" y="1263"/>
                </a:lnTo>
                <a:lnTo>
                  <a:pt x="851330" y="0"/>
                </a:lnTo>
                <a:close/>
              </a:path>
            </a:pathLst>
          </a:custGeom>
          <a:solidFill>
            <a:srgbClr val="FFFFFF"/>
          </a:solidFill>
        </p:spPr>
        <p:txBody>
          <a:bodyPr wrap="square" lIns="0" tIns="0" rIns="0" bIns="0" rtlCol="0"/>
          <a:lstStyle/>
          <a:p>
            <a:endParaRPr/>
          </a:p>
        </p:txBody>
      </p:sp>
      <p:sp>
        <p:nvSpPr>
          <p:cNvPr id="40" name="object 40"/>
          <p:cNvSpPr/>
          <p:nvPr/>
        </p:nvSpPr>
        <p:spPr>
          <a:xfrm>
            <a:off x="7078507" y="3502428"/>
            <a:ext cx="946150" cy="474345"/>
          </a:xfrm>
          <a:custGeom>
            <a:avLst/>
            <a:gdLst/>
            <a:ahLst/>
            <a:cxnLst/>
            <a:rect l="l" t="t" r="r" b="b"/>
            <a:pathLst>
              <a:path w="946150" h="474345">
                <a:moveTo>
                  <a:pt x="94557" y="474195"/>
                </a:moveTo>
                <a:lnTo>
                  <a:pt x="851330" y="474195"/>
                </a:lnTo>
                <a:lnTo>
                  <a:pt x="872811" y="471668"/>
                </a:lnTo>
                <a:lnTo>
                  <a:pt x="910613" y="452707"/>
                </a:lnTo>
                <a:lnTo>
                  <a:pt x="937148" y="419848"/>
                </a:lnTo>
                <a:lnTo>
                  <a:pt x="945993" y="379419"/>
                </a:lnTo>
                <a:lnTo>
                  <a:pt x="945993" y="94860"/>
                </a:lnTo>
                <a:lnTo>
                  <a:pt x="937148" y="53168"/>
                </a:lnTo>
                <a:lnTo>
                  <a:pt x="910613" y="20319"/>
                </a:lnTo>
                <a:lnTo>
                  <a:pt x="872811" y="1263"/>
                </a:lnTo>
                <a:lnTo>
                  <a:pt x="851330" y="0"/>
                </a:lnTo>
                <a:lnTo>
                  <a:pt x="94557" y="0"/>
                </a:lnTo>
                <a:lnTo>
                  <a:pt x="52964" y="8843"/>
                </a:lnTo>
                <a:lnTo>
                  <a:pt x="20217" y="35480"/>
                </a:lnTo>
                <a:lnTo>
                  <a:pt x="2527" y="73382"/>
                </a:lnTo>
                <a:lnTo>
                  <a:pt x="0" y="94860"/>
                </a:lnTo>
                <a:lnTo>
                  <a:pt x="0" y="379419"/>
                </a:lnTo>
                <a:lnTo>
                  <a:pt x="8844" y="419848"/>
                </a:lnTo>
                <a:lnTo>
                  <a:pt x="35274" y="452707"/>
                </a:lnTo>
                <a:lnTo>
                  <a:pt x="73181" y="471668"/>
                </a:lnTo>
                <a:lnTo>
                  <a:pt x="94557" y="474195"/>
                </a:lnTo>
                <a:close/>
              </a:path>
            </a:pathLst>
          </a:custGeom>
          <a:ln w="7564">
            <a:solidFill>
              <a:srgbClr val="000000"/>
            </a:solidFill>
          </a:ln>
        </p:spPr>
        <p:txBody>
          <a:bodyPr wrap="square" lIns="0" tIns="0" rIns="0" bIns="0" rtlCol="0"/>
          <a:lstStyle/>
          <a:p>
            <a:endParaRPr/>
          </a:p>
        </p:txBody>
      </p:sp>
      <p:sp>
        <p:nvSpPr>
          <p:cNvPr id="41" name="object 41"/>
          <p:cNvSpPr txBox="1"/>
          <p:nvPr/>
        </p:nvSpPr>
        <p:spPr>
          <a:xfrm>
            <a:off x="7198166" y="3562320"/>
            <a:ext cx="706755" cy="328930"/>
          </a:xfrm>
          <a:prstGeom prst="rect">
            <a:avLst/>
          </a:prstGeom>
        </p:spPr>
        <p:txBody>
          <a:bodyPr vert="horz" wrap="square" lIns="0" tIns="11430" rIns="0" bIns="0" rtlCol="0">
            <a:spAutoFit/>
          </a:bodyPr>
          <a:lstStyle/>
          <a:p>
            <a:pPr marL="229235" marR="5080" indent="-217170">
              <a:lnSpc>
                <a:spcPct val="100000"/>
              </a:lnSpc>
              <a:spcBef>
                <a:spcPts val="90"/>
              </a:spcBef>
            </a:pPr>
            <a:r>
              <a:rPr sz="1000" spc="-5" dirty="0">
                <a:latin typeface="Arial"/>
                <a:cs typeface="Arial"/>
              </a:rPr>
              <a:t>Issue</a:t>
            </a:r>
            <a:r>
              <a:rPr sz="1000" spc="-70" dirty="0">
                <a:latin typeface="Arial"/>
                <a:cs typeface="Arial"/>
              </a:rPr>
              <a:t> </a:t>
            </a:r>
            <a:r>
              <a:rPr sz="1000" spc="-5" dirty="0">
                <a:latin typeface="Arial"/>
                <a:cs typeface="Arial"/>
              </a:rPr>
              <a:t>library  card</a:t>
            </a:r>
            <a:endParaRPr sz="1000">
              <a:latin typeface="Arial"/>
              <a:cs typeface="Arial"/>
            </a:endParaRPr>
          </a:p>
        </p:txBody>
      </p:sp>
      <p:sp>
        <p:nvSpPr>
          <p:cNvPr id="42" name="object 42"/>
          <p:cNvSpPr/>
          <p:nvPr/>
        </p:nvSpPr>
        <p:spPr>
          <a:xfrm>
            <a:off x="6037746" y="3123092"/>
            <a:ext cx="0" cy="327660"/>
          </a:xfrm>
          <a:custGeom>
            <a:avLst/>
            <a:gdLst/>
            <a:ahLst/>
            <a:cxnLst/>
            <a:rect l="l" t="t" r="r" b="b"/>
            <a:pathLst>
              <a:path h="327660">
                <a:moveTo>
                  <a:pt x="0" y="0"/>
                </a:moveTo>
                <a:lnTo>
                  <a:pt x="0" y="327536"/>
                </a:lnTo>
              </a:path>
            </a:pathLst>
          </a:custGeom>
          <a:ln w="7565">
            <a:solidFill>
              <a:srgbClr val="000000"/>
            </a:solidFill>
          </a:ln>
        </p:spPr>
        <p:txBody>
          <a:bodyPr wrap="square" lIns="0" tIns="0" rIns="0" bIns="0" rtlCol="0"/>
          <a:lstStyle/>
          <a:p>
            <a:endParaRPr/>
          </a:p>
        </p:txBody>
      </p:sp>
      <p:sp>
        <p:nvSpPr>
          <p:cNvPr id="43" name="object 43"/>
          <p:cNvSpPr/>
          <p:nvPr/>
        </p:nvSpPr>
        <p:spPr>
          <a:xfrm>
            <a:off x="6003735" y="3434204"/>
            <a:ext cx="68022" cy="68223"/>
          </a:xfrm>
          <a:prstGeom prst="rect">
            <a:avLst/>
          </a:prstGeom>
          <a:blipFill>
            <a:blip r:embed="rId7" cstate="print"/>
            <a:stretch>
              <a:fillRect/>
            </a:stretch>
          </a:blipFill>
        </p:spPr>
        <p:txBody>
          <a:bodyPr wrap="square" lIns="0" tIns="0" rIns="0" bIns="0" rtlCol="0"/>
          <a:lstStyle/>
          <a:p>
            <a:endParaRPr/>
          </a:p>
        </p:txBody>
      </p:sp>
      <p:sp>
        <p:nvSpPr>
          <p:cNvPr id="44" name="object 44"/>
          <p:cNvSpPr/>
          <p:nvPr/>
        </p:nvSpPr>
        <p:spPr>
          <a:xfrm>
            <a:off x="7551609" y="3123092"/>
            <a:ext cx="0" cy="327660"/>
          </a:xfrm>
          <a:custGeom>
            <a:avLst/>
            <a:gdLst/>
            <a:ahLst/>
            <a:cxnLst/>
            <a:rect l="l" t="t" r="r" b="b"/>
            <a:pathLst>
              <a:path h="327660">
                <a:moveTo>
                  <a:pt x="0" y="0"/>
                </a:moveTo>
                <a:lnTo>
                  <a:pt x="0" y="327536"/>
                </a:lnTo>
              </a:path>
            </a:pathLst>
          </a:custGeom>
          <a:ln w="7565">
            <a:solidFill>
              <a:srgbClr val="000000"/>
            </a:solidFill>
          </a:ln>
        </p:spPr>
        <p:txBody>
          <a:bodyPr wrap="square" lIns="0" tIns="0" rIns="0" bIns="0" rtlCol="0"/>
          <a:lstStyle/>
          <a:p>
            <a:endParaRPr/>
          </a:p>
        </p:txBody>
      </p:sp>
      <p:sp>
        <p:nvSpPr>
          <p:cNvPr id="45" name="object 45"/>
          <p:cNvSpPr/>
          <p:nvPr/>
        </p:nvSpPr>
        <p:spPr>
          <a:xfrm>
            <a:off x="7517282" y="3434204"/>
            <a:ext cx="68338" cy="68223"/>
          </a:xfrm>
          <a:prstGeom prst="rect">
            <a:avLst/>
          </a:prstGeom>
          <a:blipFill>
            <a:blip r:embed="rId8" cstate="print"/>
            <a:stretch>
              <a:fillRect/>
            </a:stretch>
          </a:blipFill>
        </p:spPr>
        <p:txBody>
          <a:bodyPr wrap="square" lIns="0" tIns="0" rIns="0" bIns="0" rtlCol="0"/>
          <a:lstStyle/>
          <a:p>
            <a:endParaRPr/>
          </a:p>
        </p:txBody>
      </p:sp>
      <p:sp>
        <p:nvSpPr>
          <p:cNvPr id="46" name="object 46"/>
          <p:cNvSpPr/>
          <p:nvPr/>
        </p:nvSpPr>
        <p:spPr>
          <a:xfrm>
            <a:off x="6037746" y="3976623"/>
            <a:ext cx="473709" cy="379730"/>
          </a:xfrm>
          <a:custGeom>
            <a:avLst/>
            <a:gdLst/>
            <a:ahLst/>
            <a:cxnLst/>
            <a:rect l="l" t="t" r="r" b="b"/>
            <a:pathLst>
              <a:path w="473709" h="379729">
                <a:moveTo>
                  <a:pt x="0" y="0"/>
                </a:moveTo>
                <a:lnTo>
                  <a:pt x="0" y="379367"/>
                </a:lnTo>
                <a:lnTo>
                  <a:pt x="473101" y="379367"/>
                </a:lnTo>
              </a:path>
            </a:pathLst>
          </a:custGeom>
          <a:ln w="7565">
            <a:solidFill>
              <a:srgbClr val="000000"/>
            </a:solidFill>
          </a:ln>
        </p:spPr>
        <p:txBody>
          <a:bodyPr wrap="square" lIns="0" tIns="0" rIns="0" bIns="0" rtlCol="0"/>
          <a:lstStyle/>
          <a:p>
            <a:endParaRPr/>
          </a:p>
        </p:txBody>
      </p:sp>
      <p:sp>
        <p:nvSpPr>
          <p:cNvPr id="47" name="object 47"/>
          <p:cNvSpPr/>
          <p:nvPr/>
        </p:nvSpPr>
        <p:spPr>
          <a:xfrm>
            <a:off x="7078507" y="3976623"/>
            <a:ext cx="473709" cy="379730"/>
          </a:xfrm>
          <a:custGeom>
            <a:avLst/>
            <a:gdLst/>
            <a:ahLst/>
            <a:cxnLst/>
            <a:rect l="l" t="t" r="r" b="b"/>
            <a:pathLst>
              <a:path w="473709" h="379729">
                <a:moveTo>
                  <a:pt x="473101" y="0"/>
                </a:moveTo>
                <a:lnTo>
                  <a:pt x="473101" y="379367"/>
                </a:lnTo>
                <a:lnTo>
                  <a:pt x="0" y="379367"/>
                </a:lnTo>
              </a:path>
            </a:pathLst>
          </a:custGeom>
          <a:ln w="7565">
            <a:solidFill>
              <a:srgbClr val="000000"/>
            </a:solidFill>
          </a:ln>
        </p:spPr>
        <p:txBody>
          <a:bodyPr wrap="square" lIns="0" tIns="0" rIns="0" bIns="0" rtlCol="0"/>
          <a:lstStyle/>
          <a:p>
            <a:endParaRPr/>
          </a:p>
        </p:txBody>
      </p:sp>
      <p:sp>
        <p:nvSpPr>
          <p:cNvPr id="48" name="object 48"/>
          <p:cNvSpPr/>
          <p:nvPr/>
        </p:nvSpPr>
        <p:spPr>
          <a:xfrm>
            <a:off x="6699963" y="4261204"/>
            <a:ext cx="189865" cy="189865"/>
          </a:xfrm>
          <a:custGeom>
            <a:avLst/>
            <a:gdLst/>
            <a:ahLst/>
            <a:cxnLst/>
            <a:rect l="l" t="t" r="r" b="b"/>
            <a:pathLst>
              <a:path w="189865" h="189864">
                <a:moveTo>
                  <a:pt x="94557" y="0"/>
                </a:moveTo>
                <a:lnTo>
                  <a:pt x="0" y="94786"/>
                </a:lnTo>
                <a:lnTo>
                  <a:pt x="94557" y="189562"/>
                </a:lnTo>
                <a:lnTo>
                  <a:pt x="189430" y="94786"/>
                </a:lnTo>
                <a:lnTo>
                  <a:pt x="94557" y="0"/>
                </a:lnTo>
                <a:close/>
              </a:path>
            </a:pathLst>
          </a:custGeom>
          <a:solidFill>
            <a:srgbClr val="FFFFFF"/>
          </a:solidFill>
        </p:spPr>
        <p:txBody>
          <a:bodyPr wrap="square" lIns="0" tIns="0" rIns="0" bIns="0" rtlCol="0"/>
          <a:lstStyle/>
          <a:p>
            <a:endParaRPr/>
          </a:p>
        </p:txBody>
      </p:sp>
      <p:sp>
        <p:nvSpPr>
          <p:cNvPr id="49" name="object 49"/>
          <p:cNvSpPr/>
          <p:nvPr/>
        </p:nvSpPr>
        <p:spPr>
          <a:xfrm>
            <a:off x="6699962" y="4261204"/>
            <a:ext cx="189865" cy="189865"/>
          </a:xfrm>
          <a:custGeom>
            <a:avLst/>
            <a:gdLst/>
            <a:ahLst/>
            <a:cxnLst/>
            <a:rect l="l" t="t" r="r" b="b"/>
            <a:pathLst>
              <a:path w="189865" h="189864">
                <a:moveTo>
                  <a:pt x="94557" y="0"/>
                </a:moveTo>
                <a:lnTo>
                  <a:pt x="0" y="94786"/>
                </a:lnTo>
                <a:lnTo>
                  <a:pt x="94557" y="189562"/>
                </a:lnTo>
                <a:lnTo>
                  <a:pt x="189430" y="94786"/>
                </a:lnTo>
                <a:lnTo>
                  <a:pt x="94557" y="0"/>
                </a:lnTo>
                <a:close/>
              </a:path>
            </a:pathLst>
          </a:custGeom>
          <a:ln w="7565">
            <a:solidFill>
              <a:srgbClr val="000000"/>
            </a:solidFill>
          </a:ln>
        </p:spPr>
        <p:txBody>
          <a:bodyPr wrap="square" lIns="0" tIns="0" rIns="0" bIns="0" rtlCol="0"/>
          <a:lstStyle/>
          <a:p>
            <a:endParaRPr/>
          </a:p>
        </p:txBody>
      </p:sp>
      <p:sp>
        <p:nvSpPr>
          <p:cNvPr id="50" name="object 50"/>
          <p:cNvSpPr/>
          <p:nvPr/>
        </p:nvSpPr>
        <p:spPr>
          <a:xfrm>
            <a:off x="6464201" y="4355991"/>
            <a:ext cx="184150" cy="0"/>
          </a:xfrm>
          <a:custGeom>
            <a:avLst/>
            <a:gdLst/>
            <a:ahLst/>
            <a:cxnLst/>
            <a:rect l="l" t="t" r="r" b="b"/>
            <a:pathLst>
              <a:path w="184150">
                <a:moveTo>
                  <a:pt x="0" y="0"/>
                </a:moveTo>
                <a:lnTo>
                  <a:pt x="184060" y="0"/>
                </a:lnTo>
              </a:path>
            </a:pathLst>
          </a:custGeom>
          <a:ln w="7564">
            <a:solidFill>
              <a:srgbClr val="000000"/>
            </a:solidFill>
          </a:ln>
        </p:spPr>
        <p:txBody>
          <a:bodyPr wrap="square" lIns="0" tIns="0" rIns="0" bIns="0" rtlCol="0"/>
          <a:lstStyle/>
          <a:p>
            <a:endParaRPr/>
          </a:p>
        </p:txBody>
      </p:sp>
      <p:sp>
        <p:nvSpPr>
          <p:cNvPr id="51" name="object 51"/>
          <p:cNvSpPr/>
          <p:nvPr/>
        </p:nvSpPr>
        <p:spPr>
          <a:xfrm>
            <a:off x="6631835" y="4321868"/>
            <a:ext cx="68580" cy="68580"/>
          </a:xfrm>
          <a:custGeom>
            <a:avLst/>
            <a:gdLst/>
            <a:ahLst/>
            <a:cxnLst/>
            <a:rect l="l" t="t" r="r" b="b"/>
            <a:pathLst>
              <a:path w="68579" h="68579">
                <a:moveTo>
                  <a:pt x="0" y="0"/>
                </a:moveTo>
                <a:lnTo>
                  <a:pt x="6317" y="16424"/>
                </a:lnTo>
                <a:lnTo>
                  <a:pt x="7581" y="34122"/>
                </a:lnTo>
                <a:lnTo>
                  <a:pt x="6317" y="50546"/>
                </a:lnTo>
                <a:lnTo>
                  <a:pt x="0" y="68234"/>
                </a:lnTo>
                <a:lnTo>
                  <a:pt x="68127" y="34122"/>
                </a:lnTo>
                <a:lnTo>
                  <a:pt x="0" y="0"/>
                </a:lnTo>
                <a:close/>
              </a:path>
            </a:pathLst>
          </a:custGeom>
          <a:solidFill>
            <a:srgbClr val="000000"/>
          </a:solidFill>
        </p:spPr>
        <p:txBody>
          <a:bodyPr wrap="square" lIns="0" tIns="0" rIns="0" bIns="0" rtlCol="0"/>
          <a:lstStyle/>
          <a:p>
            <a:endParaRPr/>
          </a:p>
        </p:txBody>
      </p:sp>
      <p:sp>
        <p:nvSpPr>
          <p:cNvPr id="52" name="object 52"/>
          <p:cNvSpPr/>
          <p:nvPr/>
        </p:nvSpPr>
        <p:spPr>
          <a:xfrm>
            <a:off x="6941094" y="4355991"/>
            <a:ext cx="137795" cy="0"/>
          </a:xfrm>
          <a:custGeom>
            <a:avLst/>
            <a:gdLst/>
            <a:ahLst/>
            <a:cxnLst/>
            <a:rect l="l" t="t" r="r" b="b"/>
            <a:pathLst>
              <a:path w="137795">
                <a:moveTo>
                  <a:pt x="137413" y="0"/>
                </a:moveTo>
                <a:lnTo>
                  <a:pt x="0" y="0"/>
                </a:lnTo>
              </a:path>
            </a:pathLst>
          </a:custGeom>
          <a:ln w="7564">
            <a:solidFill>
              <a:srgbClr val="000000"/>
            </a:solidFill>
          </a:ln>
        </p:spPr>
        <p:txBody>
          <a:bodyPr wrap="square" lIns="0" tIns="0" rIns="0" bIns="0" rtlCol="0"/>
          <a:lstStyle/>
          <a:p>
            <a:endParaRPr/>
          </a:p>
        </p:txBody>
      </p:sp>
      <p:sp>
        <p:nvSpPr>
          <p:cNvPr id="53" name="object 53"/>
          <p:cNvSpPr/>
          <p:nvPr/>
        </p:nvSpPr>
        <p:spPr>
          <a:xfrm>
            <a:off x="6889393" y="4321868"/>
            <a:ext cx="68580" cy="68580"/>
          </a:xfrm>
          <a:custGeom>
            <a:avLst/>
            <a:gdLst/>
            <a:ahLst/>
            <a:cxnLst/>
            <a:rect l="l" t="t" r="r" b="b"/>
            <a:pathLst>
              <a:path w="68579" h="68579">
                <a:moveTo>
                  <a:pt x="68022" y="0"/>
                </a:moveTo>
                <a:lnTo>
                  <a:pt x="0" y="34122"/>
                </a:lnTo>
                <a:lnTo>
                  <a:pt x="68022" y="68234"/>
                </a:lnTo>
                <a:lnTo>
                  <a:pt x="61809" y="50546"/>
                </a:lnTo>
                <a:lnTo>
                  <a:pt x="60546" y="34122"/>
                </a:lnTo>
                <a:lnTo>
                  <a:pt x="61809" y="16424"/>
                </a:lnTo>
                <a:lnTo>
                  <a:pt x="68022" y="0"/>
                </a:lnTo>
                <a:close/>
              </a:path>
            </a:pathLst>
          </a:custGeom>
          <a:solidFill>
            <a:srgbClr val="000000"/>
          </a:solidFill>
        </p:spPr>
        <p:txBody>
          <a:bodyPr wrap="square" lIns="0" tIns="0" rIns="0" bIns="0" rtlCol="0"/>
          <a:lstStyle/>
          <a:p>
            <a:endParaRPr/>
          </a:p>
        </p:txBody>
      </p:sp>
      <p:sp>
        <p:nvSpPr>
          <p:cNvPr id="54" name="object 54"/>
          <p:cNvSpPr/>
          <p:nvPr/>
        </p:nvSpPr>
        <p:spPr>
          <a:xfrm>
            <a:off x="6794520" y="4450767"/>
            <a:ext cx="0" cy="137795"/>
          </a:xfrm>
          <a:custGeom>
            <a:avLst/>
            <a:gdLst/>
            <a:ahLst/>
            <a:cxnLst/>
            <a:rect l="l" t="t" r="r" b="b"/>
            <a:pathLst>
              <a:path h="137795">
                <a:moveTo>
                  <a:pt x="0" y="0"/>
                </a:moveTo>
                <a:lnTo>
                  <a:pt x="0" y="137742"/>
                </a:lnTo>
              </a:path>
            </a:pathLst>
          </a:custGeom>
          <a:ln w="7565">
            <a:solidFill>
              <a:srgbClr val="000000"/>
            </a:solidFill>
          </a:ln>
        </p:spPr>
        <p:txBody>
          <a:bodyPr wrap="square" lIns="0" tIns="0" rIns="0" bIns="0" rtlCol="0"/>
          <a:lstStyle/>
          <a:p>
            <a:endParaRPr/>
          </a:p>
        </p:txBody>
      </p:sp>
      <p:sp>
        <p:nvSpPr>
          <p:cNvPr id="55" name="object 55"/>
          <p:cNvSpPr/>
          <p:nvPr/>
        </p:nvSpPr>
        <p:spPr>
          <a:xfrm>
            <a:off x="6760509" y="4572084"/>
            <a:ext cx="68580" cy="68580"/>
          </a:xfrm>
          <a:custGeom>
            <a:avLst/>
            <a:gdLst/>
            <a:ahLst/>
            <a:cxnLst/>
            <a:rect l="l" t="t" r="r" b="b"/>
            <a:pathLst>
              <a:path w="68579" h="68579">
                <a:moveTo>
                  <a:pt x="0" y="0"/>
                </a:moveTo>
                <a:lnTo>
                  <a:pt x="34011" y="68234"/>
                </a:lnTo>
                <a:lnTo>
                  <a:pt x="64337" y="7580"/>
                </a:lnTo>
                <a:lnTo>
                  <a:pt x="34011" y="7580"/>
                </a:lnTo>
                <a:lnTo>
                  <a:pt x="16426" y="5053"/>
                </a:lnTo>
                <a:lnTo>
                  <a:pt x="0" y="0"/>
                </a:lnTo>
                <a:close/>
              </a:path>
              <a:path w="68579" h="68579">
                <a:moveTo>
                  <a:pt x="68127" y="0"/>
                </a:moveTo>
                <a:lnTo>
                  <a:pt x="51701" y="5053"/>
                </a:lnTo>
                <a:lnTo>
                  <a:pt x="34011" y="7580"/>
                </a:lnTo>
                <a:lnTo>
                  <a:pt x="64337" y="7580"/>
                </a:lnTo>
                <a:lnTo>
                  <a:pt x="68127" y="0"/>
                </a:lnTo>
                <a:close/>
              </a:path>
            </a:pathLst>
          </a:custGeom>
          <a:solidFill>
            <a:srgbClr val="000000"/>
          </a:solidFill>
        </p:spPr>
        <p:txBody>
          <a:bodyPr wrap="square" lIns="0" tIns="0" rIns="0" bIns="0" rtlCol="0"/>
          <a:lstStyle/>
          <a:p>
            <a:endParaRPr/>
          </a:p>
        </p:txBody>
      </p:sp>
      <p:sp>
        <p:nvSpPr>
          <p:cNvPr id="56" name="object 56"/>
          <p:cNvSpPr/>
          <p:nvPr/>
        </p:nvSpPr>
        <p:spPr>
          <a:xfrm>
            <a:off x="6699963" y="4640318"/>
            <a:ext cx="189865" cy="189865"/>
          </a:xfrm>
          <a:custGeom>
            <a:avLst/>
            <a:gdLst/>
            <a:ahLst/>
            <a:cxnLst/>
            <a:rect l="l" t="t" r="r" b="b"/>
            <a:pathLst>
              <a:path w="189865" h="189864">
                <a:moveTo>
                  <a:pt x="94557" y="0"/>
                </a:moveTo>
                <a:lnTo>
                  <a:pt x="52964" y="8843"/>
                </a:lnTo>
                <a:lnTo>
                  <a:pt x="20217" y="35385"/>
                </a:lnTo>
                <a:lnTo>
                  <a:pt x="2527" y="73550"/>
                </a:lnTo>
                <a:lnTo>
                  <a:pt x="0" y="95028"/>
                </a:lnTo>
                <a:lnTo>
                  <a:pt x="2527" y="115252"/>
                </a:lnTo>
                <a:lnTo>
                  <a:pt x="20217" y="153163"/>
                </a:lnTo>
                <a:lnTo>
                  <a:pt x="52964" y="179702"/>
                </a:lnTo>
                <a:lnTo>
                  <a:pt x="94557" y="189811"/>
                </a:lnTo>
                <a:lnTo>
                  <a:pt x="116037" y="187284"/>
                </a:lnTo>
                <a:lnTo>
                  <a:pt x="154050" y="168328"/>
                </a:lnTo>
                <a:lnTo>
                  <a:pt x="180585" y="135472"/>
                </a:lnTo>
                <a:lnTo>
                  <a:pt x="189430" y="95028"/>
                </a:lnTo>
                <a:lnTo>
                  <a:pt x="186903" y="73550"/>
                </a:lnTo>
                <a:lnTo>
                  <a:pt x="169213" y="35385"/>
                </a:lnTo>
                <a:lnTo>
                  <a:pt x="136465" y="8843"/>
                </a:lnTo>
                <a:lnTo>
                  <a:pt x="94557" y="0"/>
                </a:lnTo>
                <a:close/>
              </a:path>
            </a:pathLst>
          </a:custGeom>
          <a:solidFill>
            <a:srgbClr val="FFFFFF"/>
          </a:solidFill>
        </p:spPr>
        <p:txBody>
          <a:bodyPr wrap="square" lIns="0" tIns="0" rIns="0" bIns="0" rtlCol="0"/>
          <a:lstStyle/>
          <a:p>
            <a:endParaRPr/>
          </a:p>
        </p:txBody>
      </p:sp>
      <p:sp>
        <p:nvSpPr>
          <p:cNvPr id="57" name="object 57"/>
          <p:cNvSpPr/>
          <p:nvPr/>
        </p:nvSpPr>
        <p:spPr>
          <a:xfrm>
            <a:off x="6699962" y="4640318"/>
            <a:ext cx="189865" cy="189865"/>
          </a:xfrm>
          <a:custGeom>
            <a:avLst/>
            <a:gdLst/>
            <a:ahLst/>
            <a:cxnLst/>
            <a:rect l="l" t="t" r="r" b="b"/>
            <a:pathLst>
              <a:path w="189865" h="189864">
                <a:moveTo>
                  <a:pt x="0" y="95028"/>
                </a:moveTo>
                <a:lnTo>
                  <a:pt x="8844" y="53325"/>
                </a:lnTo>
                <a:lnTo>
                  <a:pt x="35274" y="20224"/>
                </a:lnTo>
                <a:lnTo>
                  <a:pt x="73181" y="1263"/>
                </a:lnTo>
                <a:lnTo>
                  <a:pt x="94557" y="0"/>
                </a:lnTo>
                <a:lnTo>
                  <a:pt x="116037" y="1263"/>
                </a:lnTo>
                <a:lnTo>
                  <a:pt x="154050" y="20224"/>
                </a:lnTo>
                <a:lnTo>
                  <a:pt x="180585" y="53325"/>
                </a:lnTo>
                <a:lnTo>
                  <a:pt x="189430" y="95028"/>
                </a:lnTo>
                <a:lnTo>
                  <a:pt x="186903" y="115252"/>
                </a:lnTo>
                <a:lnTo>
                  <a:pt x="169213" y="153163"/>
                </a:lnTo>
                <a:lnTo>
                  <a:pt x="136465" y="179702"/>
                </a:lnTo>
                <a:lnTo>
                  <a:pt x="94557" y="189811"/>
                </a:lnTo>
                <a:lnTo>
                  <a:pt x="73181" y="187284"/>
                </a:lnTo>
                <a:lnTo>
                  <a:pt x="35274" y="168328"/>
                </a:lnTo>
                <a:lnTo>
                  <a:pt x="8844" y="135472"/>
                </a:lnTo>
                <a:lnTo>
                  <a:pt x="0" y="95028"/>
                </a:lnTo>
                <a:close/>
              </a:path>
            </a:pathLst>
          </a:custGeom>
          <a:ln w="7565">
            <a:solidFill>
              <a:srgbClr val="000000"/>
            </a:solidFill>
          </a:ln>
        </p:spPr>
        <p:txBody>
          <a:bodyPr wrap="square" lIns="0" tIns="0" rIns="0" bIns="0" rtlCol="0"/>
          <a:lstStyle/>
          <a:p>
            <a:endParaRPr/>
          </a:p>
        </p:txBody>
      </p:sp>
      <p:sp>
        <p:nvSpPr>
          <p:cNvPr id="58" name="object 58"/>
          <p:cNvSpPr/>
          <p:nvPr/>
        </p:nvSpPr>
        <p:spPr>
          <a:xfrm>
            <a:off x="6723970" y="4663070"/>
            <a:ext cx="141605" cy="143510"/>
          </a:xfrm>
          <a:custGeom>
            <a:avLst/>
            <a:gdLst/>
            <a:ahLst/>
            <a:cxnLst/>
            <a:rect l="l" t="t" r="r" b="b"/>
            <a:pathLst>
              <a:path w="141604" h="143510">
                <a:moveTo>
                  <a:pt x="70549" y="0"/>
                </a:moveTo>
                <a:lnTo>
                  <a:pt x="20111" y="21477"/>
                </a:lnTo>
                <a:lnTo>
                  <a:pt x="0" y="72276"/>
                </a:lnTo>
                <a:lnTo>
                  <a:pt x="2527" y="89973"/>
                </a:lnTo>
                <a:lnTo>
                  <a:pt x="35274" y="132940"/>
                </a:lnTo>
                <a:lnTo>
                  <a:pt x="70549" y="143049"/>
                </a:lnTo>
                <a:lnTo>
                  <a:pt x="89502" y="140522"/>
                </a:lnTo>
                <a:lnTo>
                  <a:pt x="132569" y="107665"/>
                </a:lnTo>
                <a:lnTo>
                  <a:pt x="141414" y="72276"/>
                </a:lnTo>
                <a:lnTo>
                  <a:pt x="138887" y="53325"/>
                </a:lnTo>
                <a:lnTo>
                  <a:pt x="105929" y="10107"/>
                </a:lnTo>
                <a:lnTo>
                  <a:pt x="70549" y="0"/>
                </a:lnTo>
                <a:close/>
              </a:path>
            </a:pathLst>
          </a:custGeom>
          <a:solidFill>
            <a:srgbClr val="000000"/>
          </a:solidFill>
        </p:spPr>
        <p:txBody>
          <a:bodyPr wrap="square" lIns="0" tIns="0" rIns="0" bIns="0" rtlCol="0"/>
          <a:lstStyle/>
          <a:p>
            <a:endParaRPr/>
          </a:p>
        </p:txBody>
      </p:sp>
      <p:sp>
        <p:nvSpPr>
          <p:cNvPr id="59" name="object 59"/>
          <p:cNvSpPr/>
          <p:nvPr/>
        </p:nvSpPr>
        <p:spPr>
          <a:xfrm>
            <a:off x="6723970" y="4663070"/>
            <a:ext cx="141605" cy="143510"/>
          </a:xfrm>
          <a:custGeom>
            <a:avLst/>
            <a:gdLst/>
            <a:ahLst/>
            <a:cxnLst/>
            <a:rect l="l" t="t" r="r" b="b"/>
            <a:pathLst>
              <a:path w="141604" h="143510">
                <a:moveTo>
                  <a:pt x="0" y="72276"/>
                </a:moveTo>
                <a:lnTo>
                  <a:pt x="20111" y="21477"/>
                </a:lnTo>
                <a:lnTo>
                  <a:pt x="70549" y="0"/>
                </a:lnTo>
                <a:lnTo>
                  <a:pt x="89502" y="2526"/>
                </a:lnTo>
                <a:lnTo>
                  <a:pt x="132569" y="35638"/>
                </a:lnTo>
                <a:lnTo>
                  <a:pt x="141414" y="72276"/>
                </a:lnTo>
                <a:lnTo>
                  <a:pt x="138887" y="89973"/>
                </a:lnTo>
                <a:lnTo>
                  <a:pt x="105929" y="132940"/>
                </a:lnTo>
                <a:lnTo>
                  <a:pt x="70549" y="143049"/>
                </a:lnTo>
                <a:lnTo>
                  <a:pt x="51701" y="140522"/>
                </a:lnTo>
                <a:lnTo>
                  <a:pt x="8739" y="107665"/>
                </a:lnTo>
                <a:lnTo>
                  <a:pt x="0" y="72276"/>
                </a:lnTo>
                <a:close/>
              </a:path>
            </a:pathLst>
          </a:custGeom>
          <a:ln w="7565">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28853"/>
            <a:ext cx="731012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Basic Components in an Activity</a:t>
            </a:r>
            <a:r>
              <a:rPr sz="3200" b="1" spc="-275" dirty="0">
                <a:latin typeface="Times New Roman"/>
                <a:cs typeface="Times New Roman"/>
              </a:rPr>
              <a:t> </a:t>
            </a:r>
            <a:r>
              <a:rPr sz="3200" b="1" dirty="0">
                <a:latin typeface="Times New Roman"/>
                <a:cs typeface="Times New Roman"/>
              </a:rPr>
              <a:t>Diagram</a:t>
            </a:r>
            <a:endParaRPr sz="3200">
              <a:latin typeface="Times New Roman"/>
              <a:cs typeface="Times New Roman"/>
            </a:endParaRPr>
          </a:p>
        </p:txBody>
      </p:sp>
      <p:sp>
        <p:nvSpPr>
          <p:cNvPr id="8" name="object 8"/>
          <p:cNvSpPr txBox="1"/>
          <p:nvPr/>
        </p:nvSpPr>
        <p:spPr>
          <a:xfrm>
            <a:off x="535940" y="1957781"/>
            <a:ext cx="8071484" cy="2698750"/>
          </a:xfrm>
          <a:prstGeom prst="rect">
            <a:avLst/>
          </a:prstGeom>
        </p:spPr>
        <p:txBody>
          <a:bodyPr vert="horz" wrap="square" lIns="0" tIns="12700" rIns="0" bIns="0" rtlCol="0">
            <a:spAutoFit/>
          </a:bodyPr>
          <a:lstStyle/>
          <a:p>
            <a:pPr marL="285115" indent="-272415">
              <a:lnSpc>
                <a:spcPct val="100000"/>
              </a:lnSpc>
              <a:spcBef>
                <a:spcPts val="100"/>
              </a:spcBef>
              <a:buClr>
                <a:srgbClr val="0AD0D9"/>
              </a:buClr>
              <a:buSzPct val="93750"/>
              <a:buFont typeface="Arial"/>
              <a:buChar char=""/>
              <a:tabLst>
                <a:tab pos="285750" algn="l"/>
              </a:tabLst>
            </a:pPr>
            <a:r>
              <a:rPr sz="2400" spc="-10" dirty="0">
                <a:latin typeface="Times New Roman"/>
                <a:cs typeface="Times New Roman"/>
              </a:rPr>
              <a:t>Difference </a:t>
            </a:r>
            <a:r>
              <a:rPr sz="2400" dirty="0">
                <a:latin typeface="Times New Roman"/>
                <a:cs typeface="Times New Roman"/>
              </a:rPr>
              <a:t>between Join and</a:t>
            </a:r>
            <a:r>
              <a:rPr sz="2400" spc="-35" dirty="0">
                <a:latin typeface="Times New Roman"/>
                <a:cs typeface="Times New Roman"/>
              </a:rPr>
              <a:t> </a:t>
            </a:r>
            <a:r>
              <a:rPr sz="2400" spc="-10" dirty="0">
                <a:latin typeface="Times New Roman"/>
                <a:cs typeface="Times New Roman"/>
              </a:rPr>
              <a:t>Merge</a:t>
            </a:r>
            <a:endParaRPr sz="2400">
              <a:latin typeface="Times New Roman"/>
              <a:cs typeface="Times New Roman"/>
            </a:endParaRPr>
          </a:p>
          <a:p>
            <a:pPr>
              <a:lnSpc>
                <a:spcPct val="100000"/>
              </a:lnSpc>
              <a:spcBef>
                <a:spcPts val="40"/>
              </a:spcBef>
              <a:buClr>
                <a:srgbClr val="0AD0D9"/>
              </a:buClr>
              <a:buFont typeface="Arial"/>
              <a:buChar char=""/>
            </a:pPr>
            <a:endParaRPr sz="2900">
              <a:latin typeface="Times New Roman"/>
              <a:cs typeface="Times New Roman"/>
            </a:endParaRPr>
          </a:p>
          <a:p>
            <a:pPr marL="652780" marR="5080" lvl="1" indent="-247015">
              <a:lnSpc>
                <a:spcPct val="100000"/>
              </a:lnSpc>
              <a:buClr>
                <a:srgbClr val="0E6EC5"/>
              </a:buClr>
              <a:buSzPct val="85000"/>
              <a:buFont typeface="Arial"/>
              <a:buChar char=""/>
              <a:tabLst>
                <a:tab pos="653415" algn="l"/>
              </a:tabLst>
            </a:pPr>
            <a:r>
              <a:rPr sz="2000" dirty="0">
                <a:latin typeface="Times New Roman"/>
                <a:cs typeface="Times New Roman"/>
              </a:rPr>
              <a:t>A join is </a:t>
            </a:r>
            <a:r>
              <a:rPr sz="2000" spc="-5" dirty="0">
                <a:latin typeface="Times New Roman"/>
                <a:cs typeface="Times New Roman"/>
              </a:rPr>
              <a:t>different </a:t>
            </a:r>
            <a:r>
              <a:rPr sz="2000" dirty="0">
                <a:latin typeface="Times New Roman"/>
                <a:cs typeface="Times New Roman"/>
              </a:rPr>
              <a:t>from a </a:t>
            </a:r>
            <a:r>
              <a:rPr sz="2000" spc="-10" dirty="0">
                <a:latin typeface="Times New Roman"/>
                <a:cs typeface="Times New Roman"/>
              </a:rPr>
              <a:t>merge </a:t>
            </a:r>
            <a:r>
              <a:rPr sz="2000" spc="-5" dirty="0">
                <a:latin typeface="Times New Roman"/>
                <a:cs typeface="Times New Roman"/>
              </a:rPr>
              <a:t>in that </a:t>
            </a:r>
            <a:r>
              <a:rPr sz="2000" dirty="0">
                <a:latin typeface="Times New Roman"/>
                <a:cs typeface="Times New Roman"/>
              </a:rPr>
              <a:t>the join </a:t>
            </a:r>
            <a:r>
              <a:rPr sz="2000" u="sng" dirty="0">
                <a:uFill>
                  <a:solidFill>
                    <a:srgbClr val="000000"/>
                  </a:solidFill>
                </a:uFill>
                <a:latin typeface="Times New Roman"/>
                <a:cs typeface="Times New Roman"/>
              </a:rPr>
              <a:t>synchronizes two </a:t>
            </a:r>
            <a:r>
              <a:rPr sz="2000" u="sng" spc="-50" dirty="0">
                <a:uFill>
                  <a:solidFill>
                    <a:srgbClr val="000000"/>
                  </a:solidFill>
                </a:uFill>
                <a:latin typeface="Times New Roman"/>
                <a:cs typeface="Times New Roman"/>
              </a:rPr>
              <a:t>inflows </a:t>
            </a:r>
            <a:r>
              <a:rPr sz="2000" spc="-50" dirty="0">
                <a:latin typeface="Times New Roman"/>
                <a:cs typeface="Times New Roman"/>
              </a:rPr>
              <a:t> </a:t>
            </a:r>
            <a:r>
              <a:rPr sz="2000" dirty="0">
                <a:latin typeface="Times New Roman"/>
                <a:cs typeface="Times New Roman"/>
              </a:rPr>
              <a:t>and produces a single </a:t>
            </a:r>
            <a:r>
              <a:rPr sz="2000" spc="-15" dirty="0">
                <a:latin typeface="Times New Roman"/>
                <a:cs typeface="Times New Roman"/>
              </a:rPr>
              <a:t>outflow. </a:t>
            </a:r>
            <a:r>
              <a:rPr sz="2000" dirty="0">
                <a:latin typeface="Times New Roman"/>
                <a:cs typeface="Times New Roman"/>
              </a:rPr>
              <a:t>The outflow from a join cannot execute  until </a:t>
            </a:r>
            <a:r>
              <a:rPr sz="2000" spc="-5" dirty="0">
                <a:latin typeface="Times New Roman"/>
                <a:cs typeface="Times New Roman"/>
              </a:rPr>
              <a:t>all </a:t>
            </a:r>
            <a:r>
              <a:rPr sz="2000" dirty="0">
                <a:latin typeface="Times New Roman"/>
                <a:cs typeface="Times New Roman"/>
              </a:rPr>
              <a:t>inflows have been</a:t>
            </a:r>
            <a:r>
              <a:rPr sz="2000" spc="-110" dirty="0">
                <a:latin typeface="Times New Roman"/>
                <a:cs typeface="Times New Roman"/>
              </a:rPr>
              <a:t> </a:t>
            </a:r>
            <a:r>
              <a:rPr sz="2000" dirty="0">
                <a:latin typeface="Times New Roman"/>
                <a:cs typeface="Times New Roman"/>
              </a:rPr>
              <a:t>received</a:t>
            </a:r>
            <a:endParaRPr sz="2000">
              <a:latin typeface="Times New Roman"/>
              <a:cs typeface="Times New Roman"/>
            </a:endParaRPr>
          </a:p>
          <a:p>
            <a:pPr lvl="1">
              <a:lnSpc>
                <a:spcPct val="100000"/>
              </a:lnSpc>
              <a:spcBef>
                <a:spcPts val="30"/>
              </a:spcBef>
              <a:buClr>
                <a:srgbClr val="0E6EC5"/>
              </a:buClr>
              <a:buFont typeface="Arial"/>
              <a:buChar char=""/>
            </a:pPr>
            <a:endParaRPr sz="2400">
              <a:latin typeface="Times New Roman"/>
              <a:cs typeface="Times New Roman"/>
            </a:endParaRPr>
          </a:p>
          <a:p>
            <a:pPr marL="652780" marR="52069" lvl="1" indent="-247015">
              <a:lnSpc>
                <a:spcPct val="100000"/>
              </a:lnSpc>
              <a:buClr>
                <a:srgbClr val="0E6EC5"/>
              </a:buClr>
              <a:buSzPct val="85000"/>
              <a:buFont typeface="Arial"/>
              <a:buChar char=""/>
              <a:tabLst>
                <a:tab pos="653415" algn="l"/>
              </a:tabLst>
            </a:pPr>
            <a:r>
              <a:rPr sz="2000" dirty="0">
                <a:latin typeface="Times New Roman"/>
                <a:cs typeface="Times New Roman"/>
              </a:rPr>
              <a:t>A </a:t>
            </a:r>
            <a:r>
              <a:rPr sz="2000" spc="-10" dirty="0">
                <a:latin typeface="Times New Roman"/>
                <a:cs typeface="Times New Roman"/>
              </a:rPr>
              <a:t>merge </a:t>
            </a:r>
            <a:r>
              <a:rPr sz="2000" dirty="0">
                <a:latin typeface="Times New Roman"/>
                <a:cs typeface="Times New Roman"/>
              </a:rPr>
              <a:t>passes any control flows straight through </a:t>
            </a:r>
            <a:r>
              <a:rPr sz="2000" spc="-5" dirty="0">
                <a:latin typeface="Times New Roman"/>
                <a:cs typeface="Times New Roman"/>
              </a:rPr>
              <a:t>it. </a:t>
            </a:r>
            <a:r>
              <a:rPr sz="2000" u="sng" dirty="0">
                <a:uFill>
                  <a:solidFill>
                    <a:srgbClr val="000000"/>
                  </a:solidFill>
                </a:uFill>
                <a:latin typeface="Times New Roman"/>
                <a:cs typeface="Times New Roman"/>
              </a:rPr>
              <a:t>When </a:t>
            </a:r>
            <a:r>
              <a:rPr sz="2000" u="sng" spc="-5" dirty="0">
                <a:uFill>
                  <a:solidFill>
                    <a:srgbClr val="000000"/>
                  </a:solidFill>
                </a:uFill>
                <a:latin typeface="Times New Roman"/>
                <a:cs typeface="Times New Roman"/>
              </a:rPr>
              <a:t>all </a:t>
            </a:r>
            <a:r>
              <a:rPr sz="2000" u="sng" spc="-35" dirty="0">
                <a:uFill>
                  <a:solidFill>
                    <a:srgbClr val="000000"/>
                  </a:solidFill>
                </a:uFill>
                <a:latin typeface="Times New Roman"/>
                <a:cs typeface="Times New Roman"/>
              </a:rPr>
              <a:t>incoming  </a:t>
            </a:r>
            <a:r>
              <a:rPr sz="2000" u="sng" dirty="0">
                <a:uFill>
                  <a:solidFill>
                    <a:srgbClr val="000000"/>
                  </a:solidFill>
                </a:uFill>
                <a:latin typeface="Times New Roman"/>
                <a:cs typeface="Times New Roman"/>
              </a:rPr>
              <a:t>flow reach this point then processing</a:t>
            </a:r>
            <a:r>
              <a:rPr sz="2000" u="sng" spc="-130" dirty="0">
                <a:uFill>
                  <a:solidFill>
                    <a:srgbClr val="000000"/>
                  </a:solidFill>
                </a:uFill>
                <a:latin typeface="Times New Roman"/>
                <a:cs typeface="Times New Roman"/>
              </a:rPr>
              <a:t> </a:t>
            </a:r>
            <a:r>
              <a:rPr sz="2000" u="sng" dirty="0">
                <a:uFill>
                  <a:solidFill>
                    <a:srgbClr val="000000"/>
                  </a:solidFill>
                </a:uFill>
                <a:latin typeface="Times New Roman"/>
                <a:cs typeface="Times New Roman"/>
              </a:rPr>
              <a:t>continues</a:t>
            </a:r>
            <a:endParaRPr sz="2000">
              <a:latin typeface="Times New Roman"/>
              <a:cs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28853"/>
            <a:ext cx="7310120" cy="514350"/>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Basic Components in an Activity</a:t>
            </a:r>
            <a:r>
              <a:rPr sz="3200" b="1" spc="-275" dirty="0">
                <a:latin typeface="Times New Roman"/>
                <a:cs typeface="Times New Roman"/>
              </a:rPr>
              <a:t> </a:t>
            </a:r>
            <a:r>
              <a:rPr sz="3200" b="1" dirty="0">
                <a:latin typeface="Times New Roman"/>
                <a:cs typeface="Times New Roman"/>
              </a:rPr>
              <a:t>Diagram</a:t>
            </a:r>
            <a:endParaRPr sz="3200">
              <a:latin typeface="Times New Roman"/>
              <a:cs typeface="Times New Roman"/>
            </a:endParaRPr>
          </a:p>
        </p:txBody>
      </p:sp>
      <p:sp>
        <p:nvSpPr>
          <p:cNvPr id="8" name="object 8"/>
          <p:cNvSpPr txBox="1"/>
          <p:nvPr/>
        </p:nvSpPr>
        <p:spPr>
          <a:xfrm>
            <a:off x="535940" y="1563598"/>
            <a:ext cx="4157345" cy="4233545"/>
          </a:xfrm>
          <a:prstGeom prst="rect">
            <a:avLst/>
          </a:prstGeom>
        </p:spPr>
        <p:txBody>
          <a:bodyPr vert="horz" wrap="square" lIns="0" tIns="43180" rIns="0" bIns="0" rtlCol="0">
            <a:spAutoFit/>
          </a:bodyPr>
          <a:lstStyle/>
          <a:p>
            <a:pPr marL="285115" indent="-272415">
              <a:lnSpc>
                <a:spcPct val="100000"/>
              </a:lnSpc>
              <a:spcBef>
                <a:spcPts val="340"/>
              </a:spcBef>
              <a:buClr>
                <a:srgbClr val="0AD0D9"/>
              </a:buClr>
              <a:buSzPct val="95000"/>
              <a:buFont typeface="Arial"/>
              <a:buChar char=""/>
              <a:tabLst>
                <a:tab pos="285115" algn="l"/>
                <a:tab pos="285750" algn="l"/>
              </a:tabLst>
            </a:pPr>
            <a:r>
              <a:rPr sz="2000" b="1" dirty="0">
                <a:latin typeface="Times New Roman"/>
                <a:cs typeface="Times New Roman"/>
              </a:rPr>
              <a:t>Decision</a:t>
            </a:r>
            <a:endParaRPr sz="2000">
              <a:latin typeface="Times New Roman"/>
              <a:cs typeface="Times New Roman"/>
            </a:endParaRPr>
          </a:p>
          <a:p>
            <a:pPr marL="652780" marR="5080" lvl="1" indent="-247015">
              <a:lnSpc>
                <a:spcPts val="2160"/>
              </a:lnSpc>
              <a:spcBef>
                <a:spcPts val="515"/>
              </a:spcBef>
              <a:buClr>
                <a:srgbClr val="0E6EC5"/>
              </a:buClr>
              <a:buSzPct val="85000"/>
              <a:buFont typeface="Arial"/>
              <a:buChar char=""/>
              <a:tabLst>
                <a:tab pos="653415" algn="l"/>
              </a:tabLst>
            </a:pPr>
            <a:r>
              <a:rPr sz="2000" dirty="0">
                <a:latin typeface="Times New Roman"/>
                <a:cs typeface="Times New Roman"/>
              </a:rPr>
              <a:t>A </a:t>
            </a:r>
            <a:r>
              <a:rPr sz="2000" spc="-5" dirty="0">
                <a:latin typeface="Times New Roman"/>
                <a:cs typeface="Times New Roman"/>
              </a:rPr>
              <a:t>diamond </a:t>
            </a:r>
            <a:r>
              <a:rPr sz="2000" dirty="0">
                <a:latin typeface="Times New Roman"/>
                <a:cs typeface="Times New Roman"/>
              </a:rPr>
              <a:t>with </a:t>
            </a:r>
            <a:r>
              <a:rPr sz="2000" spc="5" dirty="0">
                <a:latin typeface="Times New Roman"/>
                <a:cs typeface="Times New Roman"/>
              </a:rPr>
              <a:t>one </a:t>
            </a:r>
            <a:r>
              <a:rPr sz="2000" dirty="0">
                <a:latin typeface="Times New Roman"/>
                <a:cs typeface="Times New Roman"/>
              </a:rPr>
              <a:t>flow </a:t>
            </a:r>
            <a:r>
              <a:rPr sz="2000" spc="-340" dirty="0">
                <a:latin typeface="Times New Roman"/>
                <a:cs typeface="Times New Roman"/>
              </a:rPr>
              <a:t>entering  </a:t>
            </a:r>
            <a:r>
              <a:rPr sz="2000" dirty="0">
                <a:latin typeface="Times New Roman"/>
                <a:cs typeface="Times New Roman"/>
              </a:rPr>
              <a:t>and several leaving. The flow  leaving includes conditions as  </a:t>
            </a:r>
            <a:r>
              <a:rPr sz="2000" spc="-5" dirty="0">
                <a:latin typeface="Times New Roman"/>
                <a:cs typeface="Times New Roman"/>
              </a:rPr>
              <a:t>yes/ </a:t>
            </a:r>
            <a:r>
              <a:rPr sz="2000" dirty="0">
                <a:latin typeface="Times New Roman"/>
                <a:cs typeface="Times New Roman"/>
              </a:rPr>
              <a:t>no</a:t>
            </a:r>
            <a:r>
              <a:rPr sz="2000" spc="-15" dirty="0">
                <a:latin typeface="Times New Roman"/>
                <a:cs typeface="Times New Roman"/>
              </a:rPr>
              <a:t> </a:t>
            </a:r>
            <a:r>
              <a:rPr sz="2000" spc="-5" dirty="0">
                <a:latin typeface="Times New Roman"/>
                <a:cs typeface="Times New Roman"/>
              </a:rPr>
              <a:t>state</a:t>
            </a:r>
            <a:endParaRPr sz="2000">
              <a:latin typeface="Times New Roman"/>
              <a:cs typeface="Times New Roman"/>
            </a:endParaRPr>
          </a:p>
          <a:p>
            <a:pPr marL="285115" indent="-272415">
              <a:lnSpc>
                <a:spcPct val="100000"/>
              </a:lnSpc>
              <a:spcBef>
                <a:spcPts val="210"/>
              </a:spcBef>
              <a:buClr>
                <a:srgbClr val="0AD0D9"/>
              </a:buClr>
              <a:buSzPct val="95000"/>
              <a:buFont typeface="Arial"/>
              <a:buChar char=""/>
              <a:tabLst>
                <a:tab pos="285115" algn="l"/>
                <a:tab pos="285750" algn="l"/>
              </a:tabLst>
            </a:pPr>
            <a:r>
              <a:rPr sz="2000" b="1" dirty="0">
                <a:latin typeface="Times New Roman"/>
                <a:cs typeface="Times New Roman"/>
              </a:rPr>
              <a:t>Flow</a:t>
            </a:r>
            <a:r>
              <a:rPr sz="2000" b="1" spc="-10" dirty="0">
                <a:latin typeface="Times New Roman"/>
                <a:cs typeface="Times New Roman"/>
              </a:rPr>
              <a:t> </a:t>
            </a:r>
            <a:r>
              <a:rPr sz="2000" b="1" dirty="0">
                <a:latin typeface="Times New Roman"/>
                <a:cs typeface="Times New Roman"/>
              </a:rPr>
              <a:t>final</a:t>
            </a:r>
            <a:endParaRPr sz="2000">
              <a:latin typeface="Times New Roman"/>
              <a:cs typeface="Times New Roman"/>
            </a:endParaRPr>
          </a:p>
          <a:p>
            <a:pPr marL="652780" marR="152400" lvl="1" indent="-247015" algn="just">
              <a:lnSpc>
                <a:spcPts val="2160"/>
              </a:lnSpc>
              <a:spcBef>
                <a:spcPts val="515"/>
              </a:spcBef>
              <a:buClr>
                <a:srgbClr val="0E6EC5"/>
              </a:buClr>
              <a:buSzPct val="85000"/>
              <a:buFont typeface="Arial"/>
              <a:buChar char=""/>
              <a:tabLst>
                <a:tab pos="653415" algn="l"/>
              </a:tabLst>
            </a:pPr>
            <a:r>
              <a:rPr sz="2000" dirty="0">
                <a:latin typeface="Times New Roman"/>
                <a:cs typeface="Times New Roman"/>
              </a:rPr>
              <a:t>The circle with X though </a:t>
            </a:r>
            <a:r>
              <a:rPr sz="2000" spc="-5" dirty="0">
                <a:latin typeface="Times New Roman"/>
                <a:cs typeface="Times New Roman"/>
              </a:rPr>
              <a:t>it. </a:t>
            </a:r>
            <a:r>
              <a:rPr sz="2000" spc="-215" dirty="0">
                <a:latin typeface="Times New Roman"/>
                <a:cs typeface="Times New Roman"/>
              </a:rPr>
              <a:t>This  </a:t>
            </a:r>
            <a:r>
              <a:rPr sz="2000" spc="-5" dirty="0">
                <a:latin typeface="Times New Roman"/>
                <a:cs typeface="Times New Roman"/>
              </a:rPr>
              <a:t>indicates </a:t>
            </a:r>
            <a:r>
              <a:rPr sz="2000" dirty="0">
                <a:latin typeface="Times New Roman"/>
                <a:cs typeface="Times New Roman"/>
              </a:rPr>
              <a:t>that Process stop at</a:t>
            </a:r>
            <a:r>
              <a:rPr sz="2000" spc="-135" dirty="0">
                <a:latin typeface="Times New Roman"/>
                <a:cs typeface="Times New Roman"/>
              </a:rPr>
              <a:t> </a:t>
            </a:r>
            <a:r>
              <a:rPr sz="2000" dirty="0">
                <a:latin typeface="Times New Roman"/>
                <a:cs typeface="Times New Roman"/>
              </a:rPr>
              <a:t>this  point</a:t>
            </a:r>
            <a:endParaRPr sz="2000">
              <a:latin typeface="Times New Roman"/>
              <a:cs typeface="Times New Roman"/>
            </a:endParaRPr>
          </a:p>
          <a:p>
            <a:pPr marL="285115" indent="-272415">
              <a:lnSpc>
                <a:spcPct val="100000"/>
              </a:lnSpc>
              <a:spcBef>
                <a:spcPts val="204"/>
              </a:spcBef>
              <a:buClr>
                <a:srgbClr val="0AD0D9"/>
              </a:buClr>
              <a:buSzPct val="95000"/>
              <a:buFont typeface="Arial"/>
              <a:buChar char=""/>
              <a:tabLst>
                <a:tab pos="285115" algn="l"/>
                <a:tab pos="285750" algn="l"/>
              </a:tabLst>
            </a:pPr>
            <a:r>
              <a:rPr sz="2000" b="1" spc="-5" dirty="0">
                <a:latin typeface="Times New Roman"/>
                <a:cs typeface="Times New Roman"/>
              </a:rPr>
              <a:t>Swim </a:t>
            </a:r>
            <a:r>
              <a:rPr sz="2000" b="1" dirty="0">
                <a:latin typeface="Times New Roman"/>
                <a:cs typeface="Times New Roman"/>
              </a:rPr>
              <a:t>lane</a:t>
            </a:r>
            <a:endParaRPr sz="2000">
              <a:latin typeface="Times New Roman"/>
              <a:cs typeface="Times New Roman"/>
            </a:endParaRPr>
          </a:p>
          <a:p>
            <a:pPr marL="652780" marR="15875" lvl="1" indent="-247015">
              <a:lnSpc>
                <a:spcPct val="90000"/>
              </a:lnSpc>
              <a:spcBef>
                <a:spcPts val="480"/>
              </a:spcBef>
              <a:buClr>
                <a:srgbClr val="0E6EC5"/>
              </a:buClr>
              <a:buSzPct val="85000"/>
              <a:buFont typeface="Arial"/>
              <a:buChar char=""/>
              <a:tabLst>
                <a:tab pos="653415" algn="l"/>
              </a:tabLst>
            </a:pPr>
            <a:r>
              <a:rPr sz="2000" dirty="0">
                <a:latin typeface="Times New Roman"/>
                <a:cs typeface="Times New Roman"/>
              </a:rPr>
              <a:t>A </a:t>
            </a:r>
            <a:r>
              <a:rPr sz="2000" spc="-5" dirty="0">
                <a:latin typeface="Times New Roman"/>
                <a:cs typeface="Times New Roman"/>
              </a:rPr>
              <a:t>partition </a:t>
            </a:r>
            <a:r>
              <a:rPr sz="2000" dirty="0">
                <a:latin typeface="Times New Roman"/>
                <a:cs typeface="Times New Roman"/>
              </a:rPr>
              <a:t>in </a:t>
            </a:r>
            <a:r>
              <a:rPr sz="2000" spc="-5" dirty="0">
                <a:latin typeface="Times New Roman"/>
                <a:cs typeface="Times New Roman"/>
              </a:rPr>
              <a:t>activity </a:t>
            </a:r>
            <a:r>
              <a:rPr sz="2000" dirty="0">
                <a:latin typeface="Times New Roman"/>
                <a:cs typeface="Times New Roman"/>
              </a:rPr>
              <a:t>diagram by  </a:t>
            </a:r>
            <a:r>
              <a:rPr sz="2000" spc="-5" dirty="0">
                <a:latin typeface="Times New Roman"/>
                <a:cs typeface="Times New Roman"/>
              </a:rPr>
              <a:t>means </a:t>
            </a:r>
            <a:r>
              <a:rPr sz="2000" dirty="0">
                <a:latin typeface="Times New Roman"/>
                <a:cs typeface="Times New Roman"/>
              </a:rPr>
              <a:t>of dashed </a:t>
            </a:r>
            <a:r>
              <a:rPr sz="2000" spc="-5" dirty="0">
                <a:latin typeface="Times New Roman"/>
                <a:cs typeface="Times New Roman"/>
              </a:rPr>
              <a:t>line, called</a:t>
            </a:r>
            <a:r>
              <a:rPr sz="2000" spc="-80" dirty="0">
                <a:latin typeface="Times New Roman"/>
                <a:cs typeface="Times New Roman"/>
              </a:rPr>
              <a:t> </a:t>
            </a:r>
            <a:r>
              <a:rPr sz="2000" dirty="0">
                <a:latin typeface="Times New Roman"/>
                <a:cs typeface="Times New Roman"/>
              </a:rPr>
              <a:t>swim  </a:t>
            </a:r>
            <a:r>
              <a:rPr sz="2000" spc="-5" dirty="0">
                <a:latin typeface="Times New Roman"/>
                <a:cs typeface="Times New Roman"/>
              </a:rPr>
              <a:t>lane. </a:t>
            </a:r>
            <a:r>
              <a:rPr sz="2000" dirty="0">
                <a:latin typeface="Times New Roman"/>
                <a:cs typeface="Times New Roman"/>
              </a:rPr>
              <a:t>This swim lane </a:t>
            </a:r>
            <a:r>
              <a:rPr sz="2000" spc="-10" dirty="0">
                <a:latin typeface="Times New Roman"/>
                <a:cs typeface="Times New Roman"/>
              </a:rPr>
              <a:t>may </a:t>
            </a:r>
            <a:r>
              <a:rPr sz="2000" dirty="0">
                <a:latin typeface="Times New Roman"/>
                <a:cs typeface="Times New Roman"/>
              </a:rPr>
              <a:t>be  horizontal or</a:t>
            </a:r>
            <a:r>
              <a:rPr sz="2000" spc="-65" dirty="0">
                <a:latin typeface="Times New Roman"/>
                <a:cs typeface="Times New Roman"/>
              </a:rPr>
              <a:t> </a:t>
            </a:r>
            <a:r>
              <a:rPr sz="2000" dirty="0">
                <a:latin typeface="Times New Roman"/>
                <a:cs typeface="Times New Roman"/>
              </a:rPr>
              <a:t>vertical</a:t>
            </a:r>
            <a:endParaRPr sz="2000">
              <a:latin typeface="Times New Roman"/>
              <a:cs typeface="Times New Roman"/>
            </a:endParaRPr>
          </a:p>
        </p:txBody>
      </p:sp>
      <p:sp>
        <p:nvSpPr>
          <p:cNvPr id="9" name="object 9"/>
          <p:cNvSpPr/>
          <p:nvPr/>
        </p:nvSpPr>
        <p:spPr>
          <a:xfrm>
            <a:off x="6227952" y="2647834"/>
            <a:ext cx="911860" cy="457200"/>
          </a:xfrm>
          <a:custGeom>
            <a:avLst/>
            <a:gdLst/>
            <a:ahLst/>
            <a:cxnLst/>
            <a:rect l="l" t="t" r="r" b="b"/>
            <a:pathLst>
              <a:path w="911859" h="457200">
                <a:moveTo>
                  <a:pt x="455867" y="0"/>
                </a:moveTo>
                <a:lnTo>
                  <a:pt x="0" y="228302"/>
                </a:lnTo>
                <a:lnTo>
                  <a:pt x="455867" y="456606"/>
                </a:lnTo>
                <a:lnTo>
                  <a:pt x="911696" y="228302"/>
                </a:lnTo>
                <a:lnTo>
                  <a:pt x="455867" y="0"/>
                </a:lnTo>
                <a:close/>
              </a:path>
            </a:pathLst>
          </a:custGeom>
          <a:solidFill>
            <a:srgbClr val="FFFFFF"/>
          </a:solidFill>
        </p:spPr>
        <p:txBody>
          <a:bodyPr wrap="square" lIns="0" tIns="0" rIns="0" bIns="0" rtlCol="0"/>
          <a:lstStyle/>
          <a:p>
            <a:endParaRPr/>
          </a:p>
        </p:txBody>
      </p:sp>
      <p:sp>
        <p:nvSpPr>
          <p:cNvPr id="10" name="object 10"/>
          <p:cNvSpPr/>
          <p:nvPr/>
        </p:nvSpPr>
        <p:spPr>
          <a:xfrm>
            <a:off x="6227952" y="2647834"/>
            <a:ext cx="911860" cy="457200"/>
          </a:xfrm>
          <a:custGeom>
            <a:avLst/>
            <a:gdLst/>
            <a:ahLst/>
            <a:cxnLst/>
            <a:rect l="l" t="t" r="r" b="b"/>
            <a:pathLst>
              <a:path w="911859" h="457200">
                <a:moveTo>
                  <a:pt x="911696" y="228302"/>
                </a:moveTo>
                <a:lnTo>
                  <a:pt x="455867" y="456606"/>
                </a:lnTo>
                <a:lnTo>
                  <a:pt x="0" y="228302"/>
                </a:lnTo>
                <a:lnTo>
                  <a:pt x="455867" y="0"/>
                </a:lnTo>
                <a:lnTo>
                  <a:pt x="911696" y="228302"/>
                </a:lnTo>
                <a:close/>
              </a:path>
            </a:pathLst>
          </a:custGeom>
          <a:ln w="9132">
            <a:solidFill>
              <a:srgbClr val="000000"/>
            </a:solidFill>
          </a:ln>
        </p:spPr>
        <p:txBody>
          <a:bodyPr wrap="square" lIns="0" tIns="0" rIns="0" bIns="0" rtlCol="0"/>
          <a:lstStyle/>
          <a:p>
            <a:endParaRPr/>
          </a:p>
        </p:txBody>
      </p:sp>
      <p:sp>
        <p:nvSpPr>
          <p:cNvPr id="11" name="object 11"/>
          <p:cNvSpPr/>
          <p:nvPr/>
        </p:nvSpPr>
        <p:spPr>
          <a:xfrm>
            <a:off x="5544143" y="2876137"/>
            <a:ext cx="683895" cy="166370"/>
          </a:xfrm>
          <a:custGeom>
            <a:avLst/>
            <a:gdLst/>
            <a:ahLst/>
            <a:cxnLst/>
            <a:rect l="l" t="t" r="r" b="b"/>
            <a:pathLst>
              <a:path w="683895" h="166369">
                <a:moveTo>
                  <a:pt x="683808" y="0"/>
                </a:moveTo>
                <a:lnTo>
                  <a:pt x="0" y="0"/>
                </a:lnTo>
                <a:lnTo>
                  <a:pt x="0" y="165901"/>
                </a:lnTo>
              </a:path>
            </a:pathLst>
          </a:custGeom>
          <a:ln w="9132">
            <a:solidFill>
              <a:srgbClr val="000000"/>
            </a:solidFill>
          </a:ln>
        </p:spPr>
        <p:txBody>
          <a:bodyPr wrap="square" lIns="0" tIns="0" rIns="0" bIns="0" rtlCol="0"/>
          <a:lstStyle/>
          <a:p>
            <a:endParaRPr/>
          </a:p>
        </p:txBody>
      </p:sp>
      <p:sp>
        <p:nvSpPr>
          <p:cNvPr id="12" name="object 12"/>
          <p:cNvSpPr/>
          <p:nvPr/>
        </p:nvSpPr>
        <p:spPr>
          <a:xfrm>
            <a:off x="5503115" y="3022251"/>
            <a:ext cx="82056" cy="8219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7139649" y="2876137"/>
            <a:ext cx="683895" cy="166370"/>
          </a:xfrm>
          <a:custGeom>
            <a:avLst/>
            <a:gdLst/>
            <a:ahLst/>
            <a:cxnLst/>
            <a:rect l="l" t="t" r="r" b="b"/>
            <a:pathLst>
              <a:path w="683895" h="166369">
                <a:moveTo>
                  <a:pt x="0" y="0"/>
                </a:moveTo>
                <a:lnTo>
                  <a:pt x="683801" y="0"/>
                </a:lnTo>
                <a:lnTo>
                  <a:pt x="683801" y="165901"/>
                </a:lnTo>
              </a:path>
            </a:pathLst>
          </a:custGeom>
          <a:ln w="9132">
            <a:solidFill>
              <a:srgbClr val="000000"/>
            </a:solidFill>
          </a:ln>
        </p:spPr>
        <p:txBody>
          <a:bodyPr wrap="square" lIns="0" tIns="0" rIns="0" bIns="0" rtlCol="0"/>
          <a:lstStyle/>
          <a:p>
            <a:endParaRPr/>
          </a:p>
        </p:txBody>
      </p:sp>
      <p:sp>
        <p:nvSpPr>
          <p:cNvPr id="14" name="object 14"/>
          <p:cNvSpPr/>
          <p:nvPr/>
        </p:nvSpPr>
        <p:spPr>
          <a:xfrm>
            <a:off x="7782480" y="3022251"/>
            <a:ext cx="82066" cy="82190"/>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6683819" y="1962926"/>
            <a:ext cx="0" cy="622935"/>
          </a:xfrm>
          <a:custGeom>
            <a:avLst/>
            <a:gdLst/>
            <a:ahLst/>
            <a:cxnLst/>
            <a:rect l="l" t="t" r="r" b="b"/>
            <a:pathLst>
              <a:path h="622935">
                <a:moveTo>
                  <a:pt x="0" y="0"/>
                </a:moveTo>
                <a:lnTo>
                  <a:pt x="0" y="622505"/>
                </a:lnTo>
              </a:path>
            </a:pathLst>
          </a:custGeom>
          <a:ln w="9132">
            <a:solidFill>
              <a:srgbClr val="000000"/>
            </a:solidFill>
          </a:ln>
        </p:spPr>
        <p:txBody>
          <a:bodyPr wrap="square" lIns="0" tIns="0" rIns="0" bIns="0" rtlCol="0"/>
          <a:lstStyle/>
          <a:p>
            <a:endParaRPr/>
          </a:p>
        </p:txBody>
      </p:sp>
      <p:sp>
        <p:nvSpPr>
          <p:cNvPr id="16" name="object 16"/>
          <p:cNvSpPr/>
          <p:nvPr/>
        </p:nvSpPr>
        <p:spPr>
          <a:xfrm>
            <a:off x="6642786" y="2565645"/>
            <a:ext cx="82053" cy="82188"/>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6495199" y="3599714"/>
            <a:ext cx="455295" cy="456565"/>
          </a:xfrm>
          <a:custGeom>
            <a:avLst/>
            <a:gdLst/>
            <a:ahLst/>
            <a:cxnLst/>
            <a:rect l="l" t="t" r="r" b="b"/>
            <a:pathLst>
              <a:path w="455295" h="456564">
                <a:moveTo>
                  <a:pt x="227498" y="0"/>
                </a:moveTo>
                <a:lnTo>
                  <a:pt x="157731" y="10640"/>
                </a:lnTo>
                <a:lnTo>
                  <a:pt x="94030" y="44084"/>
                </a:lnTo>
                <a:lnTo>
                  <a:pt x="43981" y="94248"/>
                </a:lnTo>
                <a:lnTo>
                  <a:pt x="10616" y="158094"/>
                </a:lnTo>
                <a:lnTo>
                  <a:pt x="0" y="228020"/>
                </a:lnTo>
                <a:lnTo>
                  <a:pt x="3033" y="262984"/>
                </a:lnTo>
                <a:lnTo>
                  <a:pt x="24265" y="331390"/>
                </a:lnTo>
                <a:lnTo>
                  <a:pt x="66731" y="389158"/>
                </a:lnTo>
                <a:lnTo>
                  <a:pt x="124360" y="431722"/>
                </a:lnTo>
                <a:lnTo>
                  <a:pt x="192608" y="453004"/>
                </a:lnTo>
                <a:lnTo>
                  <a:pt x="227498" y="456044"/>
                </a:lnTo>
                <a:lnTo>
                  <a:pt x="262375" y="453004"/>
                </a:lnTo>
                <a:lnTo>
                  <a:pt x="330623" y="431722"/>
                </a:lnTo>
                <a:lnTo>
                  <a:pt x="388249" y="389158"/>
                </a:lnTo>
                <a:lnTo>
                  <a:pt x="430722" y="331390"/>
                </a:lnTo>
                <a:lnTo>
                  <a:pt x="451952" y="262984"/>
                </a:lnTo>
                <a:lnTo>
                  <a:pt x="454991" y="228020"/>
                </a:lnTo>
                <a:lnTo>
                  <a:pt x="451952" y="193057"/>
                </a:lnTo>
                <a:lnTo>
                  <a:pt x="430722" y="124651"/>
                </a:lnTo>
                <a:lnTo>
                  <a:pt x="388249" y="66886"/>
                </a:lnTo>
                <a:lnTo>
                  <a:pt x="330623" y="24322"/>
                </a:lnTo>
                <a:lnTo>
                  <a:pt x="262375" y="3040"/>
                </a:lnTo>
                <a:lnTo>
                  <a:pt x="227498" y="0"/>
                </a:lnTo>
                <a:close/>
              </a:path>
            </a:pathLst>
          </a:custGeom>
          <a:solidFill>
            <a:srgbClr val="FFFFFF"/>
          </a:solidFill>
        </p:spPr>
        <p:txBody>
          <a:bodyPr wrap="square" lIns="0" tIns="0" rIns="0" bIns="0" rtlCol="0"/>
          <a:lstStyle/>
          <a:p>
            <a:endParaRPr/>
          </a:p>
        </p:txBody>
      </p:sp>
      <p:sp>
        <p:nvSpPr>
          <p:cNvPr id="18" name="object 18"/>
          <p:cNvSpPr/>
          <p:nvPr/>
        </p:nvSpPr>
        <p:spPr>
          <a:xfrm>
            <a:off x="6495199" y="3599714"/>
            <a:ext cx="455295" cy="456565"/>
          </a:xfrm>
          <a:custGeom>
            <a:avLst/>
            <a:gdLst/>
            <a:ahLst/>
            <a:cxnLst/>
            <a:rect l="l" t="t" r="r" b="b"/>
            <a:pathLst>
              <a:path w="455295" h="456564">
                <a:moveTo>
                  <a:pt x="0" y="228020"/>
                </a:moveTo>
                <a:lnTo>
                  <a:pt x="10616" y="158094"/>
                </a:lnTo>
                <a:lnTo>
                  <a:pt x="43981" y="94248"/>
                </a:lnTo>
                <a:lnTo>
                  <a:pt x="94030" y="44084"/>
                </a:lnTo>
                <a:lnTo>
                  <a:pt x="157731" y="10640"/>
                </a:lnTo>
                <a:lnTo>
                  <a:pt x="227498" y="0"/>
                </a:lnTo>
                <a:lnTo>
                  <a:pt x="262375" y="3040"/>
                </a:lnTo>
                <a:lnTo>
                  <a:pt x="330623" y="24322"/>
                </a:lnTo>
                <a:lnTo>
                  <a:pt x="388249" y="66886"/>
                </a:lnTo>
                <a:lnTo>
                  <a:pt x="430722" y="124651"/>
                </a:lnTo>
                <a:lnTo>
                  <a:pt x="451952" y="193057"/>
                </a:lnTo>
                <a:lnTo>
                  <a:pt x="454991" y="228020"/>
                </a:lnTo>
                <a:lnTo>
                  <a:pt x="451952" y="262984"/>
                </a:lnTo>
                <a:lnTo>
                  <a:pt x="430722" y="331390"/>
                </a:lnTo>
                <a:lnTo>
                  <a:pt x="388249" y="389158"/>
                </a:lnTo>
                <a:lnTo>
                  <a:pt x="330623" y="431722"/>
                </a:lnTo>
                <a:lnTo>
                  <a:pt x="262375" y="453004"/>
                </a:lnTo>
                <a:lnTo>
                  <a:pt x="227498" y="456044"/>
                </a:lnTo>
                <a:lnTo>
                  <a:pt x="192608" y="453004"/>
                </a:lnTo>
                <a:lnTo>
                  <a:pt x="124360" y="431722"/>
                </a:lnTo>
                <a:lnTo>
                  <a:pt x="66731" y="389158"/>
                </a:lnTo>
                <a:lnTo>
                  <a:pt x="24265" y="331390"/>
                </a:lnTo>
                <a:lnTo>
                  <a:pt x="3033" y="262984"/>
                </a:lnTo>
                <a:lnTo>
                  <a:pt x="0" y="228020"/>
                </a:lnTo>
                <a:close/>
              </a:path>
            </a:pathLst>
          </a:custGeom>
          <a:ln w="9117">
            <a:solidFill>
              <a:srgbClr val="000000"/>
            </a:solidFill>
          </a:ln>
        </p:spPr>
        <p:txBody>
          <a:bodyPr wrap="square" lIns="0" tIns="0" rIns="0" bIns="0" rtlCol="0"/>
          <a:lstStyle/>
          <a:p>
            <a:endParaRPr/>
          </a:p>
        </p:txBody>
      </p:sp>
      <p:sp>
        <p:nvSpPr>
          <p:cNvPr id="19" name="object 19"/>
          <p:cNvSpPr/>
          <p:nvPr/>
        </p:nvSpPr>
        <p:spPr>
          <a:xfrm>
            <a:off x="6566480" y="3671161"/>
            <a:ext cx="312420" cy="313690"/>
          </a:xfrm>
          <a:custGeom>
            <a:avLst/>
            <a:gdLst/>
            <a:ahLst/>
            <a:cxnLst/>
            <a:rect l="l" t="t" r="r" b="b"/>
            <a:pathLst>
              <a:path w="312420" h="313689">
                <a:moveTo>
                  <a:pt x="0" y="0"/>
                </a:moveTo>
                <a:lnTo>
                  <a:pt x="312423" y="313151"/>
                </a:lnTo>
              </a:path>
            </a:pathLst>
          </a:custGeom>
          <a:ln w="9117">
            <a:solidFill>
              <a:srgbClr val="000000"/>
            </a:solidFill>
          </a:ln>
        </p:spPr>
        <p:txBody>
          <a:bodyPr wrap="square" lIns="0" tIns="0" rIns="0" bIns="0" rtlCol="0"/>
          <a:lstStyle/>
          <a:p>
            <a:endParaRPr/>
          </a:p>
        </p:txBody>
      </p:sp>
      <p:sp>
        <p:nvSpPr>
          <p:cNvPr id="20" name="object 20"/>
          <p:cNvSpPr/>
          <p:nvPr/>
        </p:nvSpPr>
        <p:spPr>
          <a:xfrm>
            <a:off x="6566480" y="3671161"/>
            <a:ext cx="312420" cy="313690"/>
          </a:xfrm>
          <a:custGeom>
            <a:avLst/>
            <a:gdLst/>
            <a:ahLst/>
            <a:cxnLst/>
            <a:rect l="l" t="t" r="r" b="b"/>
            <a:pathLst>
              <a:path w="312420" h="313689">
                <a:moveTo>
                  <a:pt x="312423" y="0"/>
                </a:moveTo>
                <a:lnTo>
                  <a:pt x="0" y="313151"/>
                </a:lnTo>
              </a:path>
            </a:pathLst>
          </a:custGeom>
          <a:ln w="9117">
            <a:solidFill>
              <a:srgbClr val="000000"/>
            </a:solidFill>
          </a:ln>
        </p:spPr>
        <p:txBody>
          <a:bodyPr wrap="square" lIns="0" tIns="0" rIns="0" bIns="0" rtlCol="0"/>
          <a:lstStyle/>
          <a:p>
            <a:endParaRPr/>
          </a:p>
        </p:txBody>
      </p:sp>
      <p:sp>
        <p:nvSpPr>
          <p:cNvPr id="21" name="object 21"/>
          <p:cNvSpPr/>
          <p:nvPr/>
        </p:nvSpPr>
        <p:spPr>
          <a:xfrm>
            <a:off x="5719336" y="4418929"/>
            <a:ext cx="2357864" cy="1829471"/>
          </a:xfrm>
          <a:prstGeom prst="rect">
            <a:avLst/>
          </a:prstGeom>
          <a:blipFill>
            <a:blip r:embed="rId5" cstate="print"/>
            <a:stretch>
              <a:fillRect/>
            </a:stretch>
          </a:blipFill>
        </p:spPr>
        <p:txBody>
          <a:bodyPr wrap="square" lIns="0" tIns="0" rIns="0" bIns="0" rtlCol="0"/>
          <a:lstStyle/>
          <a:p>
            <a:endParaRPr/>
          </a:p>
        </p:txBody>
      </p:sp>
      <p:sp>
        <p:nvSpPr>
          <p:cNvPr id="22" name="object 22"/>
          <p:cNvSpPr txBox="1"/>
          <p:nvPr/>
        </p:nvSpPr>
        <p:spPr>
          <a:xfrm>
            <a:off x="5949598" y="4540754"/>
            <a:ext cx="337185" cy="83820"/>
          </a:xfrm>
          <a:prstGeom prst="rect">
            <a:avLst/>
          </a:prstGeom>
        </p:spPr>
        <p:txBody>
          <a:bodyPr vert="horz" wrap="square" lIns="0" tIns="16510" rIns="0" bIns="0" rtlCol="0">
            <a:spAutoFit/>
          </a:bodyPr>
          <a:lstStyle/>
          <a:p>
            <a:pPr marL="12700">
              <a:lnSpc>
                <a:spcPct val="100000"/>
              </a:lnSpc>
              <a:spcBef>
                <a:spcPts val="130"/>
              </a:spcBef>
            </a:pPr>
            <a:r>
              <a:rPr sz="350" spc="10" dirty="0">
                <a:latin typeface="Arial"/>
                <a:cs typeface="Arial"/>
              </a:rPr>
              <a:t>Received</a:t>
            </a:r>
            <a:r>
              <a:rPr sz="350" spc="-20" dirty="0">
                <a:latin typeface="Arial"/>
                <a:cs typeface="Arial"/>
              </a:rPr>
              <a:t> </a:t>
            </a:r>
            <a:r>
              <a:rPr sz="350" spc="10" dirty="0">
                <a:latin typeface="Arial"/>
                <a:cs typeface="Arial"/>
              </a:rPr>
              <a:t>form</a:t>
            </a:r>
            <a:endParaRPr sz="350">
              <a:latin typeface="Arial"/>
              <a:cs typeface="Arial"/>
            </a:endParaRPr>
          </a:p>
        </p:txBody>
      </p:sp>
      <p:sp>
        <p:nvSpPr>
          <p:cNvPr id="23" name="object 23"/>
          <p:cNvSpPr txBox="1"/>
          <p:nvPr/>
        </p:nvSpPr>
        <p:spPr>
          <a:xfrm>
            <a:off x="6210377" y="4920916"/>
            <a:ext cx="321945" cy="83820"/>
          </a:xfrm>
          <a:prstGeom prst="rect">
            <a:avLst/>
          </a:prstGeom>
        </p:spPr>
        <p:txBody>
          <a:bodyPr vert="horz" wrap="square" lIns="0" tIns="16510" rIns="0" bIns="0" rtlCol="0">
            <a:spAutoFit/>
          </a:bodyPr>
          <a:lstStyle/>
          <a:p>
            <a:pPr marL="12700">
              <a:lnSpc>
                <a:spcPct val="100000"/>
              </a:lnSpc>
              <a:spcBef>
                <a:spcPts val="130"/>
              </a:spcBef>
            </a:pPr>
            <a:r>
              <a:rPr sz="350" spc="15" dirty="0">
                <a:latin typeface="Arial"/>
                <a:cs typeface="Arial"/>
              </a:rPr>
              <a:t>Payment</a:t>
            </a:r>
            <a:r>
              <a:rPr sz="350" spc="-35" dirty="0">
                <a:latin typeface="Arial"/>
                <a:cs typeface="Arial"/>
              </a:rPr>
              <a:t> </a:t>
            </a:r>
            <a:r>
              <a:rPr sz="350" spc="10" dirty="0">
                <a:latin typeface="Arial"/>
                <a:cs typeface="Arial"/>
              </a:rPr>
              <a:t>fees</a:t>
            </a:r>
            <a:endParaRPr sz="350">
              <a:latin typeface="Arial"/>
              <a:cs typeface="Arial"/>
            </a:endParaRPr>
          </a:p>
        </p:txBody>
      </p:sp>
      <p:sp>
        <p:nvSpPr>
          <p:cNvPr id="24" name="object 24"/>
          <p:cNvSpPr txBox="1"/>
          <p:nvPr/>
        </p:nvSpPr>
        <p:spPr>
          <a:xfrm>
            <a:off x="6802798" y="4891908"/>
            <a:ext cx="222250" cy="141605"/>
          </a:xfrm>
          <a:prstGeom prst="rect">
            <a:avLst/>
          </a:prstGeom>
        </p:spPr>
        <p:txBody>
          <a:bodyPr vert="horz" wrap="square" lIns="0" tIns="11430" rIns="0" bIns="0" rtlCol="0">
            <a:spAutoFit/>
          </a:bodyPr>
          <a:lstStyle/>
          <a:p>
            <a:pPr marL="12700" marR="5080" indent="29845">
              <a:lnSpc>
                <a:spcPct val="108700"/>
              </a:lnSpc>
              <a:spcBef>
                <a:spcPts val="90"/>
              </a:spcBef>
            </a:pPr>
            <a:r>
              <a:rPr sz="350" spc="10" dirty="0">
                <a:latin typeface="Arial"/>
                <a:cs typeface="Arial"/>
              </a:rPr>
              <a:t>Hostel  </a:t>
            </a:r>
            <a:r>
              <a:rPr sz="350" spc="15" dirty="0">
                <a:latin typeface="Arial"/>
                <a:cs typeface="Arial"/>
              </a:rPr>
              <a:t>a</a:t>
            </a:r>
            <a:r>
              <a:rPr sz="350" spc="5" dirty="0">
                <a:latin typeface="Arial"/>
                <a:cs typeface="Arial"/>
              </a:rPr>
              <a:t>l</a:t>
            </a:r>
            <a:r>
              <a:rPr sz="350" dirty="0">
                <a:latin typeface="Arial"/>
                <a:cs typeface="Arial"/>
              </a:rPr>
              <a:t>l</a:t>
            </a:r>
            <a:r>
              <a:rPr sz="350" spc="15" dirty="0">
                <a:latin typeface="Arial"/>
                <a:cs typeface="Arial"/>
              </a:rPr>
              <a:t>otmen</a:t>
            </a:r>
            <a:r>
              <a:rPr sz="350" spc="5" dirty="0">
                <a:latin typeface="Arial"/>
                <a:cs typeface="Arial"/>
              </a:rPr>
              <a:t>t</a:t>
            </a:r>
            <a:endParaRPr sz="350">
              <a:latin typeface="Arial"/>
              <a:cs typeface="Arial"/>
            </a:endParaRPr>
          </a:p>
        </p:txBody>
      </p:sp>
      <p:sp>
        <p:nvSpPr>
          <p:cNvPr id="25" name="object 25"/>
          <p:cNvSpPr txBox="1"/>
          <p:nvPr/>
        </p:nvSpPr>
        <p:spPr>
          <a:xfrm>
            <a:off x="6470693" y="5290416"/>
            <a:ext cx="307975" cy="141605"/>
          </a:xfrm>
          <a:prstGeom prst="rect">
            <a:avLst/>
          </a:prstGeom>
        </p:spPr>
        <p:txBody>
          <a:bodyPr vert="horz" wrap="square" lIns="0" tIns="11430" rIns="0" bIns="0" rtlCol="0">
            <a:spAutoFit/>
          </a:bodyPr>
          <a:lstStyle/>
          <a:p>
            <a:pPr marL="106045" marR="5080" indent="-93980">
              <a:lnSpc>
                <a:spcPct val="108700"/>
              </a:lnSpc>
              <a:spcBef>
                <a:spcPts val="90"/>
              </a:spcBef>
            </a:pPr>
            <a:r>
              <a:rPr sz="350" spc="10" dirty="0">
                <a:latin typeface="Arial"/>
                <a:cs typeface="Arial"/>
              </a:rPr>
              <a:t>Issue</a:t>
            </a:r>
            <a:r>
              <a:rPr sz="350" spc="-50" dirty="0">
                <a:latin typeface="Arial"/>
                <a:cs typeface="Arial"/>
              </a:rPr>
              <a:t> </a:t>
            </a:r>
            <a:r>
              <a:rPr sz="350" spc="10" dirty="0">
                <a:latin typeface="Arial"/>
                <a:cs typeface="Arial"/>
              </a:rPr>
              <a:t>identity  card</a:t>
            </a:r>
            <a:endParaRPr sz="350">
              <a:latin typeface="Arial"/>
              <a:cs typeface="Arial"/>
            </a:endParaRPr>
          </a:p>
        </p:txBody>
      </p:sp>
      <p:sp>
        <p:nvSpPr>
          <p:cNvPr id="26" name="object 26"/>
          <p:cNvSpPr txBox="1"/>
          <p:nvPr/>
        </p:nvSpPr>
        <p:spPr>
          <a:xfrm>
            <a:off x="7254056" y="4920916"/>
            <a:ext cx="331470" cy="83820"/>
          </a:xfrm>
          <a:prstGeom prst="rect">
            <a:avLst/>
          </a:prstGeom>
        </p:spPr>
        <p:txBody>
          <a:bodyPr vert="horz" wrap="square" lIns="0" tIns="16510" rIns="0" bIns="0" rtlCol="0">
            <a:spAutoFit/>
          </a:bodyPr>
          <a:lstStyle/>
          <a:p>
            <a:pPr marL="12700">
              <a:lnSpc>
                <a:spcPct val="100000"/>
              </a:lnSpc>
              <a:spcBef>
                <a:spcPts val="130"/>
              </a:spcBef>
            </a:pPr>
            <a:r>
              <a:rPr sz="350" spc="10" dirty="0">
                <a:latin typeface="Arial"/>
                <a:cs typeface="Arial"/>
              </a:rPr>
              <a:t>Medical</a:t>
            </a:r>
            <a:r>
              <a:rPr sz="350" spc="-30" dirty="0">
                <a:latin typeface="Arial"/>
                <a:cs typeface="Arial"/>
              </a:rPr>
              <a:t> </a:t>
            </a:r>
            <a:r>
              <a:rPr sz="350" spc="15" dirty="0">
                <a:latin typeface="Arial"/>
                <a:cs typeface="Arial"/>
              </a:rPr>
              <a:t>check</a:t>
            </a:r>
            <a:endParaRPr sz="350">
              <a:latin typeface="Arial"/>
              <a:cs typeface="Arial"/>
            </a:endParaRPr>
          </a:p>
        </p:txBody>
      </p:sp>
      <p:sp>
        <p:nvSpPr>
          <p:cNvPr id="27" name="object 27"/>
          <p:cNvSpPr txBox="1"/>
          <p:nvPr/>
        </p:nvSpPr>
        <p:spPr>
          <a:xfrm>
            <a:off x="7060217" y="5290416"/>
            <a:ext cx="285750" cy="141605"/>
          </a:xfrm>
          <a:prstGeom prst="rect">
            <a:avLst/>
          </a:prstGeom>
        </p:spPr>
        <p:txBody>
          <a:bodyPr vert="horz" wrap="square" lIns="0" tIns="11430" rIns="0" bIns="0" rtlCol="0">
            <a:spAutoFit/>
          </a:bodyPr>
          <a:lstStyle/>
          <a:p>
            <a:pPr marL="95250" marR="5080" indent="-83185">
              <a:lnSpc>
                <a:spcPct val="108700"/>
              </a:lnSpc>
              <a:spcBef>
                <a:spcPts val="90"/>
              </a:spcBef>
            </a:pPr>
            <a:r>
              <a:rPr sz="350" spc="10" dirty="0">
                <a:latin typeface="Arial"/>
                <a:cs typeface="Arial"/>
              </a:rPr>
              <a:t>Issue</a:t>
            </a:r>
            <a:r>
              <a:rPr sz="350" spc="-55" dirty="0">
                <a:latin typeface="Arial"/>
                <a:cs typeface="Arial"/>
              </a:rPr>
              <a:t> </a:t>
            </a:r>
            <a:r>
              <a:rPr sz="350" spc="10" dirty="0">
                <a:latin typeface="Arial"/>
                <a:cs typeface="Arial"/>
              </a:rPr>
              <a:t>library  card</a:t>
            </a:r>
            <a:endParaRPr sz="35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42569"/>
            <a:ext cx="6961505" cy="57467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Detailed Activity </a:t>
            </a:r>
            <a:r>
              <a:rPr sz="3600" b="1" dirty="0">
                <a:latin typeface="Times New Roman"/>
                <a:cs typeface="Times New Roman"/>
              </a:rPr>
              <a:t>Diagram of</a:t>
            </a:r>
            <a:r>
              <a:rPr sz="3600" b="1" spc="-210" dirty="0">
                <a:latin typeface="Times New Roman"/>
                <a:cs typeface="Times New Roman"/>
              </a:rPr>
              <a:t> </a:t>
            </a:r>
            <a:r>
              <a:rPr sz="3600" b="1" dirty="0">
                <a:latin typeface="Times New Roman"/>
                <a:cs typeface="Times New Roman"/>
              </a:rPr>
              <a:t>SEIIT</a:t>
            </a:r>
            <a:endParaRPr sz="3600">
              <a:latin typeface="Times New Roman"/>
              <a:cs typeface="Times New Roman"/>
            </a:endParaRPr>
          </a:p>
        </p:txBody>
      </p:sp>
      <p:sp>
        <p:nvSpPr>
          <p:cNvPr id="8" name="object 8"/>
          <p:cNvSpPr/>
          <p:nvPr/>
        </p:nvSpPr>
        <p:spPr>
          <a:xfrm>
            <a:off x="43802" y="1711438"/>
            <a:ext cx="8218921" cy="3749146"/>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43613" y="1768018"/>
            <a:ext cx="422909" cy="403225"/>
          </a:xfrm>
          <a:prstGeom prst="rect">
            <a:avLst/>
          </a:prstGeom>
        </p:spPr>
        <p:txBody>
          <a:bodyPr vert="horz" wrap="square" lIns="0" tIns="11430" rIns="0" bIns="0" rtlCol="0">
            <a:spAutoFit/>
          </a:bodyPr>
          <a:lstStyle/>
          <a:p>
            <a:pPr marL="56515" marR="5080" indent="-44450">
              <a:lnSpc>
                <a:spcPct val="103299"/>
              </a:lnSpc>
              <a:spcBef>
                <a:spcPts val="90"/>
              </a:spcBef>
            </a:pPr>
            <a:r>
              <a:rPr sz="1200" spc="25" dirty="0">
                <a:latin typeface="Times New Roman"/>
                <a:cs typeface="Times New Roman"/>
              </a:rPr>
              <a:t>F</a:t>
            </a:r>
            <a:r>
              <a:rPr sz="1200" spc="15" dirty="0">
                <a:latin typeface="Times New Roman"/>
                <a:cs typeface="Times New Roman"/>
              </a:rPr>
              <a:t>ill-in  </a:t>
            </a:r>
            <a:r>
              <a:rPr sz="1200" spc="20" dirty="0">
                <a:latin typeface="Times New Roman"/>
                <a:cs typeface="Times New Roman"/>
              </a:rPr>
              <a:t>form</a:t>
            </a:r>
            <a:endParaRPr sz="1200">
              <a:latin typeface="Times New Roman"/>
              <a:cs typeface="Times New Roman"/>
            </a:endParaRPr>
          </a:p>
        </p:txBody>
      </p:sp>
      <p:sp>
        <p:nvSpPr>
          <p:cNvPr id="10" name="object 10"/>
          <p:cNvSpPr txBox="1"/>
          <p:nvPr/>
        </p:nvSpPr>
        <p:spPr>
          <a:xfrm>
            <a:off x="1711226" y="1768018"/>
            <a:ext cx="431165" cy="403225"/>
          </a:xfrm>
          <a:prstGeom prst="rect">
            <a:avLst/>
          </a:prstGeom>
        </p:spPr>
        <p:txBody>
          <a:bodyPr vert="horz" wrap="square" lIns="0" tIns="11430" rIns="0" bIns="0" rtlCol="0">
            <a:spAutoFit/>
          </a:bodyPr>
          <a:lstStyle/>
          <a:p>
            <a:pPr marL="60960" marR="5080" indent="-48895">
              <a:lnSpc>
                <a:spcPct val="103299"/>
              </a:lnSpc>
              <a:spcBef>
                <a:spcPts val="90"/>
              </a:spcBef>
            </a:pPr>
            <a:r>
              <a:rPr sz="1200" spc="20" dirty="0">
                <a:latin typeface="Times New Roman"/>
                <a:cs typeface="Times New Roman"/>
              </a:rPr>
              <a:t>Check  form</a:t>
            </a:r>
            <a:endParaRPr sz="1200">
              <a:latin typeface="Times New Roman"/>
              <a:cs typeface="Times New Roman"/>
            </a:endParaRPr>
          </a:p>
        </p:txBody>
      </p:sp>
      <p:sp>
        <p:nvSpPr>
          <p:cNvPr id="11" name="object 11"/>
          <p:cNvSpPr txBox="1"/>
          <p:nvPr/>
        </p:nvSpPr>
        <p:spPr>
          <a:xfrm>
            <a:off x="1124925" y="2332626"/>
            <a:ext cx="537210"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Arial"/>
                <a:cs typeface="Arial"/>
              </a:rPr>
              <a:t>[</a:t>
            </a:r>
            <a:r>
              <a:rPr sz="900" spc="-15" dirty="0">
                <a:latin typeface="Arial"/>
                <a:cs typeface="Arial"/>
              </a:rPr>
              <a:t>I</a:t>
            </a:r>
            <a:r>
              <a:rPr sz="900" spc="-10" dirty="0">
                <a:latin typeface="Arial"/>
                <a:cs typeface="Arial"/>
              </a:rPr>
              <a:t>n</a:t>
            </a:r>
            <a:r>
              <a:rPr sz="900" spc="-55" dirty="0">
                <a:latin typeface="Arial"/>
                <a:cs typeface="Arial"/>
              </a:rPr>
              <a:t>c</a:t>
            </a:r>
            <a:r>
              <a:rPr sz="900" spc="-10" dirty="0">
                <a:latin typeface="Arial"/>
                <a:cs typeface="Arial"/>
              </a:rPr>
              <a:t>o</a:t>
            </a:r>
            <a:r>
              <a:rPr sz="900" spc="25" dirty="0">
                <a:latin typeface="Arial"/>
                <a:cs typeface="Arial"/>
              </a:rPr>
              <a:t>rr</a:t>
            </a:r>
            <a:r>
              <a:rPr sz="900" spc="-35" dirty="0">
                <a:latin typeface="Arial"/>
                <a:cs typeface="Arial"/>
              </a:rPr>
              <a:t>e</a:t>
            </a:r>
            <a:r>
              <a:rPr sz="900" spc="-55" dirty="0">
                <a:latin typeface="Arial"/>
                <a:cs typeface="Arial"/>
              </a:rPr>
              <a:t>c</a:t>
            </a:r>
            <a:r>
              <a:rPr sz="900" spc="55" dirty="0">
                <a:latin typeface="Arial"/>
                <a:cs typeface="Arial"/>
              </a:rPr>
              <a:t>t</a:t>
            </a:r>
            <a:r>
              <a:rPr sz="900" spc="35" dirty="0">
                <a:latin typeface="Arial"/>
                <a:cs typeface="Arial"/>
              </a:rPr>
              <a:t>]</a:t>
            </a:r>
            <a:endParaRPr sz="900">
              <a:latin typeface="Arial"/>
              <a:cs typeface="Arial"/>
            </a:endParaRPr>
          </a:p>
        </p:txBody>
      </p:sp>
      <p:sp>
        <p:nvSpPr>
          <p:cNvPr id="12" name="object 12"/>
          <p:cNvSpPr txBox="1"/>
          <p:nvPr/>
        </p:nvSpPr>
        <p:spPr>
          <a:xfrm>
            <a:off x="1966105" y="2686736"/>
            <a:ext cx="457834" cy="167640"/>
          </a:xfrm>
          <a:prstGeom prst="rect">
            <a:avLst/>
          </a:prstGeom>
        </p:spPr>
        <p:txBody>
          <a:bodyPr vert="horz" wrap="square" lIns="0" tIns="16510" rIns="0" bIns="0" rtlCol="0">
            <a:spAutoFit/>
          </a:bodyPr>
          <a:lstStyle/>
          <a:p>
            <a:pPr marL="12700">
              <a:lnSpc>
                <a:spcPct val="100000"/>
              </a:lnSpc>
              <a:spcBef>
                <a:spcPts val="130"/>
              </a:spcBef>
            </a:pPr>
            <a:r>
              <a:rPr sz="900" spc="-10" dirty="0">
                <a:latin typeface="Arial"/>
                <a:cs typeface="Arial"/>
              </a:rPr>
              <a:t>[Correct]</a:t>
            </a:r>
            <a:endParaRPr sz="900">
              <a:latin typeface="Arial"/>
              <a:cs typeface="Arial"/>
            </a:endParaRPr>
          </a:p>
        </p:txBody>
      </p:sp>
      <p:sp>
        <p:nvSpPr>
          <p:cNvPr id="13" name="object 13"/>
          <p:cNvSpPr txBox="1"/>
          <p:nvPr/>
        </p:nvSpPr>
        <p:spPr>
          <a:xfrm>
            <a:off x="1417857" y="2918874"/>
            <a:ext cx="1017905" cy="403225"/>
          </a:xfrm>
          <a:prstGeom prst="rect">
            <a:avLst/>
          </a:prstGeom>
        </p:spPr>
        <p:txBody>
          <a:bodyPr vert="horz" wrap="square" lIns="0" tIns="11430" rIns="0" bIns="0" rtlCol="0">
            <a:spAutoFit/>
          </a:bodyPr>
          <a:lstStyle/>
          <a:p>
            <a:pPr marL="306070" marR="5080" indent="-294005">
              <a:lnSpc>
                <a:spcPct val="103299"/>
              </a:lnSpc>
              <a:spcBef>
                <a:spcPts val="90"/>
              </a:spcBef>
            </a:pPr>
            <a:r>
              <a:rPr sz="1200" spc="20" dirty="0">
                <a:latin typeface="Times New Roman"/>
                <a:cs typeface="Times New Roman"/>
              </a:rPr>
              <a:t>Display</a:t>
            </a:r>
            <a:r>
              <a:rPr sz="1200" spc="-65" dirty="0">
                <a:latin typeface="Times New Roman"/>
                <a:cs typeface="Times New Roman"/>
              </a:rPr>
              <a:t> </a:t>
            </a:r>
            <a:r>
              <a:rPr sz="1200" spc="20" dirty="0">
                <a:latin typeface="Times New Roman"/>
                <a:cs typeface="Times New Roman"/>
              </a:rPr>
              <a:t>student  screen</a:t>
            </a:r>
            <a:endParaRPr sz="1200">
              <a:latin typeface="Times New Roman"/>
              <a:cs typeface="Times New Roman"/>
            </a:endParaRPr>
          </a:p>
        </p:txBody>
      </p:sp>
      <p:sp>
        <p:nvSpPr>
          <p:cNvPr id="14" name="object 14"/>
          <p:cNvSpPr txBox="1"/>
          <p:nvPr/>
        </p:nvSpPr>
        <p:spPr>
          <a:xfrm>
            <a:off x="1497259" y="3538624"/>
            <a:ext cx="859155" cy="403225"/>
          </a:xfrm>
          <a:prstGeom prst="rect">
            <a:avLst/>
          </a:prstGeom>
        </p:spPr>
        <p:txBody>
          <a:bodyPr vert="horz" wrap="square" lIns="0" tIns="11430" rIns="0" bIns="0" rtlCol="0">
            <a:spAutoFit/>
          </a:bodyPr>
          <a:lstStyle/>
          <a:p>
            <a:pPr marL="54610" marR="5080" indent="-42545">
              <a:lnSpc>
                <a:spcPct val="103299"/>
              </a:lnSpc>
              <a:spcBef>
                <a:spcPts val="90"/>
              </a:spcBef>
            </a:pPr>
            <a:r>
              <a:rPr sz="1200" spc="20" dirty="0">
                <a:latin typeface="Times New Roman"/>
                <a:cs typeface="Times New Roman"/>
              </a:rPr>
              <a:t>Input</a:t>
            </a:r>
            <a:r>
              <a:rPr sz="1200" spc="-75" dirty="0">
                <a:latin typeface="Times New Roman"/>
                <a:cs typeface="Times New Roman"/>
              </a:rPr>
              <a:t> </a:t>
            </a:r>
            <a:r>
              <a:rPr sz="1200" spc="20" dirty="0">
                <a:latin typeface="Times New Roman"/>
                <a:cs typeface="Times New Roman"/>
              </a:rPr>
              <a:t>student  information</a:t>
            </a:r>
            <a:endParaRPr sz="1200">
              <a:latin typeface="Times New Roman"/>
              <a:cs typeface="Times New Roman"/>
            </a:endParaRPr>
          </a:p>
        </p:txBody>
      </p:sp>
      <p:sp>
        <p:nvSpPr>
          <p:cNvPr id="15" name="object 15"/>
          <p:cNvSpPr txBox="1"/>
          <p:nvPr/>
        </p:nvSpPr>
        <p:spPr>
          <a:xfrm>
            <a:off x="3450994" y="3272983"/>
            <a:ext cx="793115" cy="403225"/>
          </a:xfrm>
          <a:prstGeom prst="rect">
            <a:avLst/>
          </a:prstGeom>
        </p:spPr>
        <p:txBody>
          <a:bodyPr vert="horz" wrap="square" lIns="0" tIns="11430" rIns="0" bIns="0" rtlCol="0">
            <a:spAutoFit/>
          </a:bodyPr>
          <a:lstStyle/>
          <a:p>
            <a:pPr marL="12700" marR="5080" indent="59055">
              <a:lnSpc>
                <a:spcPct val="103299"/>
              </a:lnSpc>
              <a:spcBef>
                <a:spcPts val="90"/>
              </a:spcBef>
            </a:pPr>
            <a:r>
              <a:rPr sz="1200" spc="20" dirty="0">
                <a:latin typeface="Times New Roman"/>
                <a:cs typeface="Times New Roman"/>
              </a:rPr>
              <a:t>Verify the  application</a:t>
            </a:r>
            <a:r>
              <a:rPr sz="1200" spc="15" dirty="0">
                <a:latin typeface="Times New Roman"/>
                <a:cs typeface="Times New Roman"/>
              </a:rPr>
              <a:t>s</a:t>
            </a:r>
            <a:endParaRPr sz="1200">
              <a:latin typeface="Times New Roman"/>
              <a:cs typeface="Times New Roman"/>
            </a:endParaRPr>
          </a:p>
        </p:txBody>
      </p:sp>
      <p:sp>
        <p:nvSpPr>
          <p:cNvPr id="16" name="object 16"/>
          <p:cNvSpPr txBox="1"/>
          <p:nvPr/>
        </p:nvSpPr>
        <p:spPr>
          <a:xfrm>
            <a:off x="3377745" y="3892734"/>
            <a:ext cx="1207770" cy="403225"/>
          </a:xfrm>
          <a:prstGeom prst="rect">
            <a:avLst/>
          </a:prstGeom>
        </p:spPr>
        <p:txBody>
          <a:bodyPr vert="horz" wrap="square" lIns="0" tIns="11430" rIns="0" bIns="0" rtlCol="0">
            <a:spAutoFit/>
          </a:bodyPr>
          <a:lstStyle/>
          <a:p>
            <a:pPr marL="203835" marR="5080" indent="-191770">
              <a:lnSpc>
                <a:spcPct val="103299"/>
              </a:lnSpc>
              <a:spcBef>
                <a:spcPts val="90"/>
              </a:spcBef>
            </a:pPr>
            <a:r>
              <a:rPr sz="1200" spc="20" dirty="0">
                <a:latin typeface="Times New Roman"/>
                <a:cs typeface="Times New Roman"/>
              </a:rPr>
              <a:t>Search </a:t>
            </a:r>
            <a:r>
              <a:rPr sz="1200" spc="15" dirty="0">
                <a:latin typeface="Times New Roman"/>
                <a:cs typeface="Times New Roman"/>
              </a:rPr>
              <a:t>for</a:t>
            </a:r>
            <a:r>
              <a:rPr sz="1200" spc="-55" dirty="0">
                <a:latin typeface="Times New Roman"/>
                <a:cs typeface="Times New Roman"/>
              </a:rPr>
              <a:t> </a:t>
            </a:r>
            <a:r>
              <a:rPr sz="1200" spc="20" dirty="0">
                <a:latin typeface="Times New Roman"/>
                <a:cs typeface="Times New Roman"/>
              </a:rPr>
              <a:t>Student  </a:t>
            </a:r>
            <a:r>
              <a:rPr sz="1200" spc="15" dirty="0">
                <a:latin typeface="Times New Roman"/>
                <a:cs typeface="Times New Roman"/>
              </a:rPr>
              <a:t>selection</a:t>
            </a:r>
            <a:r>
              <a:rPr sz="1200" dirty="0">
                <a:latin typeface="Times New Roman"/>
                <a:cs typeface="Times New Roman"/>
              </a:rPr>
              <a:t> </a:t>
            </a:r>
            <a:r>
              <a:rPr sz="1200" spc="15" dirty="0">
                <a:latin typeface="Times New Roman"/>
                <a:cs typeface="Times New Roman"/>
              </a:rPr>
              <a:t>list</a:t>
            </a:r>
            <a:endParaRPr sz="1200">
              <a:latin typeface="Times New Roman"/>
              <a:cs typeface="Times New Roman"/>
            </a:endParaRPr>
          </a:p>
        </p:txBody>
      </p:sp>
      <p:sp>
        <p:nvSpPr>
          <p:cNvPr id="17" name="object 17"/>
          <p:cNvSpPr txBox="1"/>
          <p:nvPr/>
        </p:nvSpPr>
        <p:spPr>
          <a:xfrm>
            <a:off x="4689657" y="2952318"/>
            <a:ext cx="238760"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Arial"/>
                <a:cs typeface="Arial"/>
              </a:rPr>
              <a:t>[</a:t>
            </a:r>
            <a:r>
              <a:rPr sz="900" spc="-45" dirty="0">
                <a:latin typeface="Arial"/>
                <a:cs typeface="Arial"/>
              </a:rPr>
              <a:t>N</a:t>
            </a:r>
            <a:r>
              <a:rPr sz="900" spc="-10" dirty="0">
                <a:latin typeface="Arial"/>
                <a:cs typeface="Arial"/>
              </a:rPr>
              <a:t>o</a:t>
            </a:r>
            <a:r>
              <a:rPr sz="900" spc="35" dirty="0">
                <a:latin typeface="Arial"/>
                <a:cs typeface="Arial"/>
              </a:rPr>
              <a:t>]</a:t>
            </a:r>
            <a:endParaRPr sz="900">
              <a:latin typeface="Arial"/>
              <a:cs typeface="Arial"/>
            </a:endParaRPr>
          </a:p>
        </p:txBody>
      </p:sp>
      <p:sp>
        <p:nvSpPr>
          <p:cNvPr id="18" name="object 18"/>
          <p:cNvSpPr txBox="1"/>
          <p:nvPr/>
        </p:nvSpPr>
        <p:spPr>
          <a:xfrm>
            <a:off x="4629312" y="2393612"/>
            <a:ext cx="1026794" cy="214629"/>
          </a:xfrm>
          <a:prstGeom prst="rect">
            <a:avLst/>
          </a:prstGeom>
        </p:spPr>
        <p:txBody>
          <a:bodyPr vert="horz" wrap="square" lIns="0" tIns="17780" rIns="0" bIns="0" rtlCol="0">
            <a:spAutoFit/>
          </a:bodyPr>
          <a:lstStyle/>
          <a:p>
            <a:pPr marL="12700">
              <a:lnSpc>
                <a:spcPct val="100000"/>
              </a:lnSpc>
              <a:spcBef>
                <a:spcPts val="140"/>
              </a:spcBef>
            </a:pPr>
            <a:r>
              <a:rPr sz="1200" spc="20" dirty="0">
                <a:latin typeface="Times New Roman"/>
                <a:cs typeface="Times New Roman"/>
              </a:rPr>
              <a:t>Regret</a:t>
            </a:r>
            <a:r>
              <a:rPr sz="1200" spc="-35" dirty="0">
                <a:latin typeface="Times New Roman"/>
                <a:cs typeface="Times New Roman"/>
              </a:rPr>
              <a:t> </a:t>
            </a:r>
            <a:r>
              <a:rPr sz="1200" spc="20" dirty="0">
                <a:latin typeface="Times New Roman"/>
                <a:cs typeface="Times New Roman"/>
              </a:rPr>
              <a:t>message</a:t>
            </a:r>
            <a:endParaRPr sz="1200">
              <a:latin typeface="Times New Roman"/>
              <a:cs typeface="Times New Roman"/>
            </a:endParaRPr>
          </a:p>
        </p:txBody>
      </p:sp>
      <p:sp>
        <p:nvSpPr>
          <p:cNvPr id="19" name="object 19"/>
          <p:cNvSpPr txBox="1"/>
          <p:nvPr/>
        </p:nvSpPr>
        <p:spPr>
          <a:xfrm>
            <a:off x="5500149" y="3306427"/>
            <a:ext cx="262890"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Arial"/>
                <a:cs typeface="Arial"/>
              </a:rPr>
              <a:t>[</a:t>
            </a:r>
            <a:r>
              <a:rPr sz="900" spc="-145" dirty="0">
                <a:latin typeface="Arial"/>
                <a:cs typeface="Arial"/>
              </a:rPr>
              <a:t>Y</a:t>
            </a:r>
            <a:r>
              <a:rPr sz="900" spc="-35" dirty="0">
                <a:latin typeface="Arial"/>
                <a:cs typeface="Arial"/>
              </a:rPr>
              <a:t>e</a:t>
            </a:r>
            <a:r>
              <a:rPr sz="900" spc="-85" dirty="0">
                <a:latin typeface="Arial"/>
                <a:cs typeface="Arial"/>
              </a:rPr>
              <a:t>s</a:t>
            </a:r>
            <a:r>
              <a:rPr sz="900" spc="35" dirty="0">
                <a:latin typeface="Arial"/>
                <a:cs typeface="Arial"/>
              </a:rPr>
              <a:t>]</a:t>
            </a:r>
            <a:endParaRPr sz="900">
              <a:latin typeface="Arial"/>
              <a:cs typeface="Arial"/>
            </a:endParaRPr>
          </a:p>
        </p:txBody>
      </p:sp>
      <p:sp>
        <p:nvSpPr>
          <p:cNvPr id="20" name="object 20"/>
          <p:cNvSpPr txBox="1"/>
          <p:nvPr/>
        </p:nvSpPr>
        <p:spPr>
          <a:xfrm>
            <a:off x="5125572" y="4512425"/>
            <a:ext cx="748665" cy="403225"/>
          </a:xfrm>
          <a:prstGeom prst="rect">
            <a:avLst/>
          </a:prstGeom>
        </p:spPr>
        <p:txBody>
          <a:bodyPr vert="horz" wrap="square" lIns="0" tIns="11430" rIns="0" bIns="0" rtlCol="0">
            <a:spAutoFit/>
          </a:bodyPr>
          <a:lstStyle/>
          <a:p>
            <a:pPr marL="12700" marR="5080" indent="149860">
              <a:lnSpc>
                <a:spcPct val="103299"/>
              </a:lnSpc>
              <a:spcBef>
                <a:spcPts val="90"/>
              </a:spcBef>
            </a:pPr>
            <a:r>
              <a:rPr sz="1200" spc="20" dirty="0">
                <a:latin typeface="Times New Roman"/>
                <a:cs typeface="Times New Roman"/>
              </a:rPr>
              <a:t>Regret  </a:t>
            </a:r>
            <a:r>
              <a:rPr sz="1200" spc="15" dirty="0">
                <a:latin typeface="Times New Roman"/>
                <a:cs typeface="Times New Roman"/>
              </a:rPr>
              <a:t>registration</a:t>
            </a:r>
            <a:endParaRPr sz="1200">
              <a:latin typeface="Times New Roman"/>
              <a:cs typeface="Times New Roman"/>
            </a:endParaRPr>
          </a:p>
        </p:txBody>
      </p:sp>
      <p:sp>
        <p:nvSpPr>
          <p:cNvPr id="21" name="object 21"/>
          <p:cNvSpPr txBox="1"/>
          <p:nvPr/>
        </p:nvSpPr>
        <p:spPr>
          <a:xfrm>
            <a:off x="5634536" y="4191760"/>
            <a:ext cx="577215" cy="167640"/>
          </a:xfrm>
          <a:prstGeom prst="rect">
            <a:avLst/>
          </a:prstGeom>
        </p:spPr>
        <p:txBody>
          <a:bodyPr vert="horz" wrap="square" lIns="0" tIns="16510" rIns="0" bIns="0" rtlCol="0">
            <a:spAutoFit/>
          </a:bodyPr>
          <a:lstStyle/>
          <a:p>
            <a:pPr marL="12700">
              <a:lnSpc>
                <a:spcPct val="100000"/>
              </a:lnSpc>
              <a:spcBef>
                <a:spcPts val="130"/>
              </a:spcBef>
            </a:pPr>
            <a:r>
              <a:rPr sz="900" spc="-5" dirty="0">
                <a:latin typeface="Arial"/>
                <a:cs typeface="Arial"/>
              </a:rPr>
              <a:t>[No</a:t>
            </a:r>
            <a:r>
              <a:rPr sz="900" spc="-100" dirty="0">
                <a:latin typeface="Arial"/>
                <a:cs typeface="Arial"/>
              </a:rPr>
              <a:t> </a:t>
            </a:r>
            <a:r>
              <a:rPr sz="900" spc="5" dirty="0">
                <a:latin typeface="Arial"/>
                <a:cs typeface="Arial"/>
              </a:rPr>
              <a:t>Match]</a:t>
            </a:r>
            <a:endParaRPr sz="900">
              <a:latin typeface="Arial"/>
              <a:cs typeface="Arial"/>
            </a:endParaRPr>
          </a:p>
        </p:txBody>
      </p:sp>
      <p:sp>
        <p:nvSpPr>
          <p:cNvPr id="22" name="object 22"/>
          <p:cNvSpPr txBox="1"/>
          <p:nvPr/>
        </p:nvSpPr>
        <p:spPr>
          <a:xfrm>
            <a:off x="5696667" y="3926178"/>
            <a:ext cx="410845"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Arial"/>
                <a:cs typeface="Arial"/>
              </a:rPr>
              <a:t>[</a:t>
            </a:r>
            <a:r>
              <a:rPr sz="900" spc="50" dirty="0">
                <a:latin typeface="Arial"/>
                <a:cs typeface="Arial"/>
              </a:rPr>
              <a:t>M</a:t>
            </a:r>
            <a:r>
              <a:rPr sz="900" spc="-55" dirty="0">
                <a:latin typeface="Arial"/>
                <a:cs typeface="Arial"/>
              </a:rPr>
              <a:t>a</a:t>
            </a:r>
            <a:r>
              <a:rPr sz="900" spc="60" dirty="0">
                <a:latin typeface="Arial"/>
                <a:cs typeface="Arial"/>
              </a:rPr>
              <a:t>t</a:t>
            </a:r>
            <a:r>
              <a:rPr sz="900" spc="-55" dirty="0">
                <a:latin typeface="Arial"/>
                <a:cs typeface="Arial"/>
              </a:rPr>
              <a:t>c</a:t>
            </a:r>
            <a:r>
              <a:rPr sz="900" spc="-10" dirty="0">
                <a:latin typeface="Arial"/>
                <a:cs typeface="Arial"/>
              </a:rPr>
              <a:t>h</a:t>
            </a:r>
            <a:r>
              <a:rPr sz="900" spc="35" dirty="0">
                <a:latin typeface="Arial"/>
                <a:cs typeface="Arial"/>
              </a:rPr>
              <a:t>]</a:t>
            </a:r>
            <a:endParaRPr sz="900">
              <a:latin typeface="Arial"/>
              <a:cs typeface="Arial"/>
            </a:endParaRPr>
          </a:p>
        </p:txBody>
      </p:sp>
      <p:sp>
        <p:nvSpPr>
          <p:cNvPr id="23" name="object 23"/>
          <p:cNvSpPr txBox="1"/>
          <p:nvPr/>
        </p:nvSpPr>
        <p:spPr>
          <a:xfrm>
            <a:off x="6620505" y="3633053"/>
            <a:ext cx="885190" cy="214629"/>
          </a:xfrm>
          <a:prstGeom prst="rect">
            <a:avLst/>
          </a:prstGeom>
        </p:spPr>
        <p:txBody>
          <a:bodyPr vert="horz" wrap="square" lIns="0" tIns="17780" rIns="0" bIns="0" rtlCol="0">
            <a:spAutoFit/>
          </a:bodyPr>
          <a:lstStyle/>
          <a:p>
            <a:pPr marL="12700">
              <a:lnSpc>
                <a:spcPct val="100000"/>
              </a:lnSpc>
              <a:spcBef>
                <a:spcPts val="140"/>
              </a:spcBef>
            </a:pPr>
            <a:r>
              <a:rPr sz="1200" spc="20" dirty="0">
                <a:latin typeface="Times New Roman"/>
                <a:cs typeface="Times New Roman"/>
              </a:rPr>
              <a:t>Create</a:t>
            </a:r>
            <a:r>
              <a:rPr sz="1200" spc="-50" dirty="0">
                <a:latin typeface="Times New Roman"/>
                <a:cs typeface="Times New Roman"/>
              </a:rPr>
              <a:t> </a:t>
            </a:r>
            <a:r>
              <a:rPr sz="1200" spc="20" dirty="0">
                <a:latin typeface="Times New Roman"/>
                <a:cs typeface="Times New Roman"/>
              </a:rPr>
              <a:t>record</a:t>
            </a:r>
            <a:endParaRPr sz="1200">
              <a:latin typeface="Times New Roman"/>
              <a:cs typeface="Times New Roman"/>
            </a:endParaRPr>
          </a:p>
        </p:txBody>
      </p:sp>
      <p:sp>
        <p:nvSpPr>
          <p:cNvPr id="24" name="object 24"/>
          <p:cNvSpPr/>
          <p:nvPr/>
        </p:nvSpPr>
        <p:spPr>
          <a:xfrm>
            <a:off x="8447728" y="3578865"/>
            <a:ext cx="402590" cy="354330"/>
          </a:xfrm>
          <a:custGeom>
            <a:avLst/>
            <a:gdLst/>
            <a:ahLst/>
            <a:cxnLst/>
            <a:rect l="l" t="t" r="r" b="b"/>
            <a:pathLst>
              <a:path w="402590" h="354329">
                <a:moveTo>
                  <a:pt x="200885" y="0"/>
                </a:moveTo>
                <a:lnTo>
                  <a:pt x="147476" y="6325"/>
                </a:lnTo>
                <a:lnTo>
                  <a:pt x="99487" y="24175"/>
                </a:lnTo>
                <a:lnTo>
                  <a:pt x="58831" y="51862"/>
                </a:lnTo>
                <a:lnTo>
                  <a:pt x="27422" y="87696"/>
                </a:lnTo>
                <a:lnTo>
                  <a:pt x="7174" y="129990"/>
                </a:lnTo>
                <a:lnTo>
                  <a:pt x="0" y="177054"/>
                </a:lnTo>
                <a:lnTo>
                  <a:pt x="7174" y="224125"/>
                </a:lnTo>
                <a:lnTo>
                  <a:pt x="27422" y="266421"/>
                </a:lnTo>
                <a:lnTo>
                  <a:pt x="58831" y="302254"/>
                </a:lnTo>
                <a:lnTo>
                  <a:pt x="99487" y="329938"/>
                </a:lnTo>
                <a:lnTo>
                  <a:pt x="147476" y="347785"/>
                </a:lnTo>
                <a:lnTo>
                  <a:pt x="200885" y="354109"/>
                </a:lnTo>
                <a:lnTo>
                  <a:pt x="254310" y="347785"/>
                </a:lnTo>
                <a:lnTo>
                  <a:pt x="302336" y="329938"/>
                </a:lnTo>
                <a:lnTo>
                  <a:pt x="343039" y="302254"/>
                </a:lnTo>
                <a:lnTo>
                  <a:pt x="374495" y="266421"/>
                </a:lnTo>
                <a:lnTo>
                  <a:pt x="394780" y="224125"/>
                </a:lnTo>
                <a:lnTo>
                  <a:pt x="401970" y="177054"/>
                </a:lnTo>
                <a:lnTo>
                  <a:pt x="394780" y="129990"/>
                </a:lnTo>
                <a:lnTo>
                  <a:pt x="374495" y="87696"/>
                </a:lnTo>
                <a:lnTo>
                  <a:pt x="343039" y="51862"/>
                </a:lnTo>
                <a:lnTo>
                  <a:pt x="302336" y="24175"/>
                </a:lnTo>
                <a:lnTo>
                  <a:pt x="254310" y="6325"/>
                </a:lnTo>
                <a:lnTo>
                  <a:pt x="200885" y="0"/>
                </a:lnTo>
                <a:close/>
              </a:path>
            </a:pathLst>
          </a:custGeom>
          <a:solidFill>
            <a:srgbClr val="FFFFFF"/>
          </a:solidFill>
        </p:spPr>
        <p:txBody>
          <a:bodyPr wrap="square" lIns="0" tIns="0" rIns="0" bIns="0" rtlCol="0"/>
          <a:lstStyle/>
          <a:p>
            <a:endParaRPr/>
          </a:p>
        </p:txBody>
      </p:sp>
      <p:sp>
        <p:nvSpPr>
          <p:cNvPr id="25" name="object 25"/>
          <p:cNvSpPr/>
          <p:nvPr/>
        </p:nvSpPr>
        <p:spPr>
          <a:xfrm>
            <a:off x="8447728" y="3578865"/>
            <a:ext cx="402590" cy="354330"/>
          </a:xfrm>
          <a:custGeom>
            <a:avLst/>
            <a:gdLst/>
            <a:ahLst/>
            <a:cxnLst/>
            <a:rect l="l" t="t" r="r" b="b"/>
            <a:pathLst>
              <a:path w="402590" h="354329">
                <a:moveTo>
                  <a:pt x="0" y="177054"/>
                </a:moveTo>
                <a:lnTo>
                  <a:pt x="7174" y="129990"/>
                </a:lnTo>
                <a:lnTo>
                  <a:pt x="27422" y="87696"/>
                </a:lnTo>
                <a:lnTo>
                  <a:pt x="58831" y="51862"/>
                </a:lnTo>
                <a:lnTo>
                  <a:pt x="99487" y="24175"/>
                </a:lnTo>
                <a:lnTo>
                  <a:pt x="147476" y="6325"/>
                </a:lnTo>
                <a:lnTo>
                  <a:pt x="200885" y="0"/>
                </a:lnTo>
                <a:lnTo>
                  <a:pt x="254310" y="6325"/>
                </a:lnTo>
                <a:lnTo>
                  <a:pt x="302336" y="24175"/>
                </a:lnTo>
                <a:lnTo>
                  <a:pt x="343039" y="51862"/>
                </a:lnTo>
                <a:lnTo>
                  <a:pt x="374495" y="87696"/>
                </a:lnTo>
                <a:lnTo>
                  <a:pt x="394780" y="129990"/>
                </a:lnTo>
                <a:lnTo>
                  <a:pt x="401970" y="177054"/>
                </a:lnTo>
                <a:lnTo>
                  <a:pt x="394780" y="224125"/>
                </a:lnTo>
                <a:lnTo>
                  <a:pt x="374495" y="266421"/>
                </a:lnTo>
                <a:lnTo>
                  <a:pt x="343039" y="302254"/>
                </a:lnTo>
                <a:lnTo>
                  <a:pt x="302336" y="329938"/>
                </a:lnTo>
                <a:lnTo>
                  <a:pt x="254310" y="347785"/>
                </a:lnTo>
                <a:lnTo>
                  <a:pt x="200885" y="354109"/>
                </a:lnTo>
                <a:lnTo>
                  <a:pt x="147476" y="347785"/>
                </a:lnTo>
                <a:lnTo>
                  <a:pt x="99487" y="329938"/>
                </a:lnTo>
                <a:lnTo>
                  <a:pt x="58831" y="302254"/>
                </a:lnTo>
                <a:lnTo>
                  <a:pt x="27422" y="266421"/>
                </a:lnTo>
                <a:lnTo>
                  <a:pt x="7174" y="224125"/>
                </a:lnTo>
                <a:lnTo>
                  <a:pt x="0" y="177054"/>
                </a:lnTo>
                <a:close/>
              </a:path>
            </a:pathLst>
          </a:custGeom>
          <a:ln w="14220">
            <a:solidFill>
              <a:srgbClr val="000000"/>
            </a:solidFill>
          </a:ln>
        </p:spPr>
        <p:txBody>
          <a:bodyPr wrap="square" lIns="0" tIns="0" rIns="0" bIns="0" rtlCol="0"/>
          <a:lstStyle/>
          <a:p>
            <a:endParaRPr/>
          </a:p>
        </p:txBody>
      </p:sp>
      <p:sp>
        <p:nvSpPr>
          <p:cNvPr id="26" name="object 26"/>
          <p:cNvSpPr txBox="1"/>
          <p:nvPr/>
        </p:nvSpPr>
        <p:spPr>
          <a:xfrm>
            <a:off x="8575569" y="3577964"/>
            <a:ext cx="146685" cy="309245"/>
          </a:xfrm>
          <a:prstGeom prst="rect">
            <a:avLst/>
          </a:prstGeom>
        </p:spPr>
        <p:txBody>
          <a:bodyPr vert="horz" wrap="square" lIns="0" tIns="13335" rIns="0" bIns="0" rtlCol="0">
            <a:spAutoFit/>
          </a:bodyPr>
          <a:lstStyle/>
          <a:p>
            <a:pPr marL="12700">
              <a:lnSpc>
                <a:spcPct val="100000"/>
              </a:lnSpc>
              <a:spcBef>
                <a:spcPts val="105"/>
              </a:spcBef>
            </a:pPr>
            <a:r>
              <a:rPr sz="1850" spc="-80" dirty="0">
                <a:latin typeface="Arial"/>
                <a:cs typeface="Arial"/>
              </a:rPr>
              <a:t>1</a:t>
            </a:r>
            <a:endParaRPr sz="1850">
              <a:latin typeface="Arial"/>
              <a:cs typeface="Aria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642569"/>
            <a:ext cx="6961505" cy="57467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a:cs typeface="Times New Roman"/>
              </a:rPr>
              <a:t>Detailed Activity </a:t>
            </a:r>
            <a:r>
              <a:rPr sz="3600" b="1" dirty="0">
                <a:latin typeface="Times New Roman"/>
                <a:cs typeface="Times New Roman"/>
              </a:rPr>
              <a:t>Diagram of</a:t>
            </a:r>
            <a:r>
              <a:rPr sz="3600" b="1" spc="-210" dirty="0">
                <a:latin typeface="Times New Roman"/>
                <a:cs typeface="Times New Roman"/>
              </a:rPr>
              <a:t> </a:t>
            </a:r>
            <a:r>
              <a:rPr sz="3600" b="1" dirty="0">
                <a:latin typeface="Times New Roman"/>
                <a:cs typeface="Times New Roman"/>
              </a:rPr>
              <a:t>SEIIT</a:t>
            </a:r>
            <a:endParaRPr sz="3600">
              <a:latin typeface="Times New Roman"/>
              <a:cs typeface="Times New Roman"/>
            </a:endParaRPr>
          </a:p>
        </p:txBody>
      </p:sp>
      <p:sp>
        <p:nvSpPr>
          <p:cNvPr id="8" name="object 8"/>
          <p:cNvSpPr/>
          <p:nvPr/>
        </p:nvSpPr>
        <p:spPr>
          <a:xfrm>
            <a:off x="489782" y="1937549"/>
            <a:ext cx="459105" cy="408940"/>
          </a:xfrm>
          <a:custGeom>
            <a:avLst/>
            <a:gdLst/>
            <a:ahLst/>
            <a:cxnLst/>
            <a:rect l="l" t="t" r="r" b="b"/>
            <a:pathLst>
              <a:path w="459105" h="408939">
                <a:moveTo>
                  <a:pt x="252516" y="0"/>
                </a:moveTo>
                <a:lnTo>
                  <a:pt x="206353" y="0"/>
                </a:lnTo>
                <a:lnTo>
                  <a:pt x="157480" y="10871"/>
                </a:lnTo>
                <a:lnTo>
                  <a:pt x="114037" y="27178"/>
                </a:lnTo>
                <a:lnTo>
                  <a:pt x="76024" y="51638"/>
                </a:lnTo>
                <a:lnTo>
                  <a:pt x="43442" y="84252"/>
                </a:lnTo>
                <a:lnTo>
                  <a:pt x="19005" y="119584"/>
                </a:lnTo>
                <a:lnTo>
                  <a:pt x="5430" y="161030"/>
                </a:lnTo>
                <a:lnTo>
                  <a:pt x="0" y="204516"/>
                </a:lnTo>
                <a:lnTo>
                  <a:pt x="5430" y="248001"/>
                </a:lnTo>
                <a:lnTo>
                  <a:pt x="19005" y="288768"/>
                </a:lnTo>
                <a:lnTo>
                  <a:pt x="43442" y="324122"/>
                </a:lnTo>
                <a:lnTo>
                  <a:pt x="76024" y="356736"/>
                </a:lnTo>
                <a:lnTo>
                  <a:pt x="114037" y="381197"/>
                </a:lnTo>
                <a:lnTo>
                  <a:pt x="157480" y="397504"/>
                </a:lnTo>
                <a:lnTo>
                  <a:pt x="206353" y="408375"/>
                </a:lnTo>
                <a:lnTo>
                  <a:pt x="252516" y="408375"/>
                </a:lnTo>
                <a:lnTo>
                  <a:pt x="298657" y="397504"/>
                </a:lnTo>
                <a:lnTo>
                  <a:pt x="344821" y="381197"/>
                </a:lnTo>
                <a:lnTo>
                  <a:pt x="382845" y="356736"/>
                </a:lnTo>
                <a:lnTo>
                  <a:pt x="415427" y="324122"/>
                </a:lnTo>
                <a:lnTo>
                  <a:pt x="437148" y="288768"/>
                </a:lnTo>
                <a:lnTo>
                  <a:pt x="453428" y="248001"/>
                </a:lnTo>
                <a:lnTo>
                  <a:pt x="458870" y="204516"/>
                </a:lnTo>
                <a:lnTo>
                  <a:pt x="453428" y="161030"/>
                </a:lnTo>
                <a:lnTo>
                  <a:pt x="437148" y="119584"/>
                </a:lnTo>
                <a:lnTo>
                  <a:pt x="415427" y="84252"/>
                </a:lnTo>
                <a:lnTo>
                  <a:pt x="382845" y="51638"/>
                </a:lnTo>
                <a:lnTo>
                  <a:pt x="344821" y="27178"/>
                </a:lnTo>
                <a:lnTo>
                  <a:pt x="298657" y="10871"/>
                </a:lnTo>
                <a:lnTo>
                  <a:pt x="252516" y="0"/>
                </a:lnTo>
                <a:close/>
              </a:path>
            </a:pathLst>
          </a:custGeom>
          <a:solidFill>
            <a:srgbClr val="FFFFFF"/>
          </a:solidFill>
        </p:spPr>
        <p:txBody>
          <a:bodyPr wrap="square" lIns="0" tIns="0" rIns="0" bIns="0" rtlCol="0"/>
          <a:lstStyle/>
          <a:p>
            <a:endParaRPr/>
          </a:p>
        </p:txBody>
      </p:sp>
      <p:sp>
        <p:nvSpPr>
          <p:cNvPr id="9" name="object 9"/>
          <p:cNvSpPr/>
          <p:nvPr/>
        </p:nvSpPr>
        <p:spPr>
          <a:xfrm>
            <a:off x="489782" y="1937549"/>
            <a:ext cx="459105" cy="408940"/>
          </a:xfrm>
          <a:custGeom>
            <a:avLst/>
            <a:gdLst/>
            <a:ahLst/>
            <a:cxnLst/>
            <a:rect l="l" t="t" r="r" b="b"/>
            <a:pathLst>
              <a:path w="459105" h="408939">
                <a:moveTo>
                  <a:pt x="0" y="204516"/>
                </a:moveTo>
                <a:lnTo>
                  <a:pt x="5430" y="161030"/>
                </a:lnTo>
                <a:lnTo>
                  <a:pt x="19005" y="119584"/>
                </a:lnTo>
                <a:lnTo>
                  <a:pt x="43442" y="84252"/>
                </a:lnTo>
                <a:lnTo>
                  <a:pt x="76024" y="51638"/>
                </a:lnTo>
                <a:lnTo>
                  <a:pt x="114037" y="27178"/>
                </a:lnTo>
                <a:lnTo>
                  <a:pt x="157480" y="10871"/>
                </a:lnTo>
                <a:lnTo>
                  <a:pt x="206353" y="0"/>
                </a:lnTo>
                <a:lnTo>
                  <a:pt x="252516" y="0"/>
                </a:lnTo>
                <a:lnTo>
                  <a:pt x="298657" y="10871"/>
                </a:lnTo>
                <a:lnTo>
                  <a:pt x="344821" y="27178"/>
                </a:lnTo>
                <a:lnTo>
                  <a:pt x="382845" y="51638"/>
                </a:lnTo>
                <a:lnTo>
                  <a:pt x="415427" y="84252"/>
                </a:lnTo>
                <a:lnTo>
                  <a:pt x="437148" y="119584"/>
                </a:lnTo>
                <a:lnTo>
                  <a:pt x="453428" y="161030"/>
                </a:lnTo>
                <a:lnTo>
                  <a:pt x="458870" y="204516"/>
                </a:lnTo>
                <a:lnTo>
                  <a:pt x="453428" y="248001"/>
                </a:lnTo>
                <a:lnTo>
                  <a:pt x="437148" y="288768"/>
                </a:lnTo>
                <a:lnTo>
                  <a:pt x="415427" y="324122"/>
                </a:lnTo>
                <a:lnTo>
                  <a:pt x="382845" y="356736"/>
                </a:lnTo>
                <a:lnTo>
                  <a:pt x="344821" y="381197"/>
                </a:lnTo>
                <a:lnTo>
                  <a:pt x="298657" y="397504"/>
                </a:lnTo>
                <a:lnTo>
                  <a:pt x="252516" y="408375"/>
                </a:lnTo>
                <a:lnTo>
                  <a:pt x="206353" y="408375"/>
                </a:lnTo>
                <a:lnTo>
                  <a:pt x="157480" y="397504"/>
                </a:lnTo>
                <a:lnTo>
                  <a:pt x="114037" y="381197"/>
                </a:lnTo>
                <a:lnTo>
                  <a:pt x="76024" y="356736"/>
                </a:lnTo>
                <a:lnTo>
                  <a:pt x="43442" y="324122"/>
                </a:lnTo>
                <a:lnTo>
                  <a:pt x="19005" y="288768"/>
                </a:lnTo>
                <a:lnTo>
                  <a:pt x="5430" y="248001"/>
                </a:lnTo>
                <a:lnTo>
                  <a:pt x="0" y="204516"/>
                </a:lnTo>
                <a:close/>
              </a:path>
            </a:pathLst>
          </a:custGeom>
          <a:ln w="16280">
            <a:solidFill>
              <a:srgbClr val="000000"/>
            </a:solidFill>
          </a:ln>
        </p:spPr>
        <p:txBody>
          <a:bodyPr wrap="square" lIns="0" tIns="0" rIns="0" bIns="0" rtlCol="0"/>
          <a:lstStyle/>
          <a:p>
            <a:endParaRPr/>
          </a:p>
        </p:txBody>
      </p:sp>
      <p:sp>
        <p:nvSpPr>
          <p:cNvPr id="10" name="object 10"/>
          <p:cNvSpPr txBox="1"/>
          <p:nvPr/>
        </p:nvSpPr>
        <p:spPr>
          <a:xfrm>
            <a:off x="629131" y="1939140"/>
            <a:ext cx="177165" cy="351790"/>
          </a:xfrm>
          <a:prstGeom prst="rect">
            <a:avLst/>
          </a:prstGeom>
        </p:spPr>
        <p:txBody>
          <a:bodyPr vert="horz" wrap="square" lIns="0" tIns="17780" rIns="0" bIns="0" rtlCol="0">
            <a:spAutoFit/>
          </a:bodyPr>
          <a:lstStyle/>
          <a:p>
            <a:pPr marL="12700">
              <a:lnSpc>
                <a:spcPct val="100000"/>
              </a:lnSpc>
              <a:spcBef>
                <a:spcPts val="140"/>
              </a:spcBef>
            </a:pPr>
            <a:r>
              <a:rPr sz="2100" spc="20" dirty="0">
                <a:latin typeface="Arial"/>
                <a:cs typeface="Arial"/>
              </a:rPr>
              <a:t>1</a:t>
            </a:r>
            <a:endParaRPr sz="2100">
              <a:latin typeface="Arial"/>
              <a:cs typeface="Arial"/>
            </a:endParaRPr>
          </a:p>
        </p:txBody>
      </p:sp>
      <p:sp>
        <p:nvSpPr>
          <p:cNvPr id="11" name="object 11"/>
          <p:cNvSpPr/>
          <p:nvPr/>
        </p:nvSpPr>
        <p:spPr>
          <a:xfrm>
            <a:off x="1000234" y="2142065"/>
            <a:ext cx="345440" cy="0"/>
          </a:xfrm>
          <a:custGeom>
            <a:avLst/>
            <a:gdLst/>
            <a:ahLst/>
            <a:cxnLst/>
            <a:rect l="l" t="t" r="r" b="b"/>
            <a:pathLst>
              <a:path w="345440">
                <a:moveTo>
                  <a:pt x="0" y="0"/>
                </a:moveTo>
                <a:lnTo>
                  <a:pt x="344821" y="0"/>
                </a:lnTo>
              </a:path>
            </a:pathLst>
          </a:custGeom>
          <a:ln w="16272">
            <a:solidFill>
              <a:srgbClr val="000000"/>
            </a:solidFill>
          </a:ln>
        </p:spPr>
        <p:txBody>
          <a:bodyPr wrap="square" lIns="0" tIns="0" rIns="0" bIns="0" rtlCol="0"/>
          <a:lstStyle/>
          <a:p>
            <a:endParaRPr/>
          </a:p>
        </p:txBody>
      </p:sp>
      <p:sp>
        <p:nvSpPr>
          <p:cNvPr id="12" name="object 12"/>
          <p:cNvSpPr/>
          <p:nvPr/>
        </p:nvSpPr>
        <p:spPr>
          <a:xfrm>
            <a:off x="1309753" y="2068004"/>
            <a:ext cx="146630" cy="147441"/>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456384" y="1937549"/>
            <a:ext cx="1478280" cy="408940"/>
          </a:xfrm>
          <a:custGeom>
            <a:avLst/>
            <a:gdLst/>
            <a:ahLst/>
            <a:cxnLst/>
            <a:rect l="l" t="t" r="r" b="b"/>
            <a:pathLst>
              <a:path w="1478280" h="408939">
                <a:moveTo>
                  <a:pt x="1377018" y="0"/>
                </a:moveTo>
                <a:lnTo>
                  <a:pt x="103709" y="0"/>
                </a:lnTo>
                <a:lnTo>
                  <a:pt x="71127" y="5435"/>
                </a:lnTo>
                <a:lnTo>
                  <a:pt x="43986" y="19024"/>
                </a:lnTo>
                <a:lnTo>
                  <a:pt x="19544" y="40767"/>
                </a:lnTo>
                <a:lnTo>
                  <a:pt x="5419" y="70663"/>
                </a:lnTo>
                <a:lnTo>
                  <a:pt x="0" y="103277"/>
                </a:lnTo>
                <a:lnTo>
                  <a:pt x="0" y="307793"/>
                </a:lnTo>
                <a:lnTo>
                  <a:pt x="19544" y="367608"/>
                </a:lnTo>
                <a:lnTo>
                  <a:pt x="71127" y="402939"/>
                </a:lnTo>
                <a:lnTo>
                  <a:pt x="103709" y="408375"/>
                </a:lnTo>
                <a:lnTo>
                  <a:pt x="1377018" y="408375"/>
                </a:lnTo>
                <a:lnTo>
                  <a:pt x="1436877" y="389350"/>
                </a:lnTo>
                <a:lnTo>
                  <a:pt x="1472248" y="337711"/>
                </a:lnTo>
                <a:lnTo>
                  <a:pt x="1477689" y="307793"/>
                </a:lnTo>
                <a:lnTo>
                  <a:pt x="1477689" y="103277"/>
                </a:lnTo>
                <a:lnTo>
                  <a:pt x="1458643" y="40767"/>
                </a:lnTo>
                <a:lnTo>
                  <a:pt x="1406947" y="5435"/>
                </a:lnTo>
                <a:lnTo>
                  <a:pt x="1377018" y="0"/>
                </a:lnTo>
                <a:close/>
              </a:path>
            </a:pathLst>
          </a:custGeom>
          <a:solidFill>
            <a:srgbClr val="FFFFFF"/>
          </a:solidFill>
        </p:spPr>
        <p:txBody>
          <a:bodyPr wrap="square" lIns="0" tIns="0" rIns="0" bIns="0" rtlCol="0"/>
          <a:lstStyle/>
          <a:p>
            <a:endParaRPr/>
          </a:p>
        </p:txBody>
      </p:sp>
      <p:sp>
        <p:nvSpPr>
          <p:cNvPr id="14" name="object 14"/>
          <p:cNvSpPr/>
          <p:nvPr/>
        </p:nvSpPr>
        <p:spPr>
          <a:xfrm>
            <a:off x="1456384" y="1937549"/>
            <a:ext cx="1478280" cy="408940"/>
          </a:xfrm>
          <a:custGeom>
            <a:avLst/>
            <a:gdLst/>
            <a:ahLst/>
            <a:cxnLst/>
            <a:rect l="l" t="t" r="r" b="b"/>
            <a:pathLst>
              <a:path w="1478280" h="408939">
                <a:moveTo>
                  <a:pt x="103709" y="408375"/>
                </a:moveTo>
                <a:lnTo>
                  <a:pt x="1377018" y="408375"/>
                </a:lnTo>
                <a:lnTo>
                  <a:pt x="1406947" y="402939"/>
                </a:lnTo>
                <a:lnTo>
                  <a:pt x="1436877" y="389350"/>
                </a:lnTo>
                <a:lnTo>
                  <a:pt x="1458643" y="367608"/>
                </a:lnTo>
                <a:lnTo>
                  <a:pt x="1472248" y="337711"/>
                </a:lnTo>
                <a:lnTo>
                  <a:pt x="1477689" y="307793"/>
                </a:lnTo>
                <a:lnTo>
                  <a:pt x="1477689" y="103277"/>
                </a:lnTo>
                <a:lnTo>
                  <a:pt x="1458643" y="40767"/>
                </a:lnTo>
                <a:lnTo>
                  <a:pt x="1406947" y="5435"/>
                </a:lnTo>
                <a:lnTo>
                  <a:pt x="1377018" y="0"/>
                </a:lnTo>
                <a:lnTo>
                  <a:pt x="103709" y="0"/>
                </a:lnTo>
                <a:lnTo>
                  <a:pt x="43986" y="19024"/>
                </a:lnTo>
                <a:lnTo>
                  <a:pt x="5419" y="70663"/>
                </a:lnTo>
                <a:lnTo>
                  <a:pt x="0" y="103277"/>
                </a:lnTo>
                <a:lnTo>
                  <a:pt x="0" y="307793"/>
                </a:lnTo>
                <a:lnTo>
                  <a:pt x="19544" y="367608"/>
                </a:lnTo>
                <a:lnTo>
                  <a:pt x="71127" y="402939"/>
                </a:lnTo>
                <a:lnTo>
                  <a:pt x="103709" y="408375"/>
                </a:lnTo>
                <a:close/>
              </a:path>
            </a:pathLst>
          </a:custGeom>
          <a:ln w="16274">
            <a:solidFill>
              <a:srgbClr val="000000"/>
            </a:solidFill>
          </a:ln>
        </p:spPr>
        <p:txBody>
          <a:bodyPr wrap="square" lIns="0" tIns="0" rIns="0" bIns="0" rtlCol="0"/>
          <a:lstStyle/>
          <a:p>
            <a:endParaRPr/>
          </a:p>
        </p:txBody>
      </p:sp>
      <p:sp>
        <p:nvSpPr>
          <p:cNvPr id="15" name="object 15"/>
          <p:cNvSpPr txBox="1"/>
          <p:nvPr/>
        </p:nvSpPr>
        <p:spPr>
          <a:xfrm>
            <a:off x="2921374" y="1892616"/>
            <a:ext cx="361315" cy="243840"/>
          </a:xfrm>
          <a:prstGeom prst="rect">
            <a:avLst/>
          </a:prstGeom>
        </p:spPr>
        <p:txBody>
          <a:bodyPr vert="horz" wrap="square" lIns="0" tIns="16510" rIns="0" bIns="0" rtlCol="0">
            <a:spAutoFit/>
          </a:bodyPr>
          <a:lstStyle/>
          <a:p>
            <a:pPr marL="12700">
              <a:lnSpc>
                <a:spcPct val="100000"/>
              </a:lnSpc>
              <a:spcBef>
                <a:spcPts val="130"/>
              </a:spcBef>
              <a:tabLst>
                <a:tab pos="347980" algn="l"/>
              </a:tabLst>
            </a:pPr>
            <a:r>
              <a:rPr sz="1400" u="heavy" spc="5" dirty="0">
                <a:uFill>
                  <a:solidFill>
                    <a:srgbClr val="000000"/>
                  </a:solidFill>
                </a:uFill>
                <a:latin typeface="Times New Roman"/>
                <a:cs typeface="Times New Roman"/>
              </a:rPr>
              <a:t> 	</a:t>
            </a:r>
            <a:endParaRPr sz="1400">
              <a:latin typeface="Times New Roman"/>
              <a:cs typeface="Times New Roman"/>
            </a:endParaRPr>
          </a:p>
        </p:txBody>
      </p:sp>
      <p:sp>
        <p:nvSpPr>
          <p:cNvPr id="16" name="object 16"/>
          <p:cNvSpPr txBox="1"/>
          <p:nvPr/>
        </p:nvSpPr>
        <p:spPr>
          <a:xfrm>
            <a:off x="1593557" y="1892616"/>
            <a:ext cx="1203960" cy="461645"/>
          </a:xfrm>
          <a:prstGeom prst="rect">
            <a:avLst/>
          </a:prstGeom>
        </p:spPr>
        <p:txBody>
          <a:bodyPr vert="horz" wrap="square" lIns="0" tIns="11430" rIns="0" bIns="0" rtlCol="0">
            <a:spAutoFit/>
          </a:bodyPr>
          <a:lstStyle/>
          <a:p>
            <a:pPr marL="12700" marR="5080" indent="306705">
              <a:lnSpc>
                <a:spcPct val="102200"/>
              </a:lnSpc>
              <a:spcBef>
                <a:spcPts val="90"/>
              </a:spcBef>
            </a:pPr>
            <a:r>
              <a:rPr sz="1400" spc="10" dirty="0">
                <a:latin typeface="Times New Roman"/>
                <a:cs typeface="Times New Roman"/>
              </a:rPr>
              <a:t>Display  </a:t>
            </a:r>
            <a:r>
              <a:rPr sz="1400" spc="5" dirty="0">
                <a:latin typeface="Times New Roman"/>
                <a:cs typeface="Times New Roman"/>
              </a:rPr>
              <a:t>enrollment</a:t>
            </a:r>
            <a:r>
              <a:rPr sz="1400" spc="-55" dirty="0">
                <a:latin typeface="Times New Roman"/>
                <a:cs typeface="Times New Roman"/>
              </a:rPr>
              <a:t> </a:t>
            </a:r>
            <a:r>
              <a:rPr sz="1400" spc="5" dirty="0">
                <a:latin typeface="Times New Roman"/>
                <a:cs typeface="Times New Roman"/>
              </a:rPr>
              <a:t>form</a:t>
            </a:r>
            <a:endParaRPr sz="1400">
              <a:latin typeface="Times New Roman"/>
              <a:cs typeface="Times New Roman"/>
            </a:endParaRPr>
          </a:p>
        </p:txBody>
      </p:sp>
      <p:sp>
        <p:nvSpPr>
          <p:cNvPr id="17" name="object 17"/>
          <p:cNvSpPr/>
          <p:nvPr/>
        </p:nvSpPr>
        <p:spPr>
          <a:xfrm>
            <a:off x="3341293" y="1937549"/>
            <a:ext cx="1630045" cy="408940"/>
          </a:xfrm>
          <a:custGeom>
            <a:avLst/>
            <a:gdLst/>
            <a:ahLst/>
            <a:cxnLst/>
            <a:rect l="l" t="t" r="r" b="b"/>
            <a:pathLst>
              <a:path w="1630045" h="408939">
                <a:moveTo>
                  <a:pt x="1529113" y="0"/>
                </a:moveTo>
                <a:lnTo>
                  <a:pt x="103165" y="0"/>
                </a:lnTo>
                <a:lnTo>
                  <a:pt x="70515" y="5435"/>
                </a:lnTo>
                <a:lnTo>
                  <a:pt x="40585" y="19024"/>
                </a:lnTo>
                <a:lnTo>
                  <a:pt x="19045" y="40767"/>
                </a:lnTo>
                <a:lnTo>
                  <a:pt x="5441" y="70663"/>
                </a:lnTo>
                <a:lnTo>
                  <a:pt x="0" y="103277"/>
                </a:lnTo>
                <a:lnTo>
                  <a:pt x="0" y="307793"/>
                </a:lnTo>
                <a:lnTo>
                  <a:pt x="19045" y="367608"/>
                </a:lnTo>
                <a:lnTo>
                  <a:pt x="70515" y="402939"/>
                </a:lnTo>
                <a:lnTo>
                  <a:pt x="103165" y="408375"/>
                </a:lnTo>
                <a:lnTo>
                  <a:pt x="1529113" y="408375"/>
                </a:lnTo>
                <a:lnTo>
                  <a:pt x="1588972" y="389350"/>
                </a:lnTo>
                <a:lnTo>
                  <a:pt x="1624116" y="337711"/>
                </a:lnTo>
                <a:lnTo>
                  <a:pt x="1629558" y="307793"/>
                </a:lnTo>
                <a:lnTo>
                  <a:pt x="1629558" y="103277"/>
                </a:lnTo>
                <a:lnTo>
                  <a:pt x="1610512" y="40767"/>
                </a:lnTo>
                <a:lnTo>
                  <a:pt x="1559043" y="5435"/>
                </a:lnTo>
                <a:lnTo>
                  <a:pt x="1529113" y="0"/>
                </a:lnTo>
                <a:close/>
              </a:path>
            </a:pathLst>
          </a:custGeom>
          <a:solidFill>
            <a:srgbClr val="FFFFFF"/>
          </a:solidFill>
        </p:spPr>
        <p:txBody>
          <a:bodyPr wrap="square" lIns="0" tIns="0" rIns="0" bIns="0" rtlCol="0"/>
          <a:lstStyle/>
          <a:p>
            <a:endParaRPr/>
          </a:p>
        </p:txBody>
      </p:sp>
      <p:sp>
        <p:nvSpPr>
          <p:cNvPr id="18" name="object 18"/>
          <p:cNvSpPr/>
          <p:nvPr/>
        </p:nvSpPr>
        <p:spPr>
          <a:xfrm>
            <a:off x="3341293" y="1937549"/>
            <a:ext cx="1630045" cy="408940"/>
          </a:xfrm>
          <a:custGeom>
            <a:avLst/>
            <a:gdLst/>
            <a:ahLst/>
            <a:cxnLst/>
            <a:rect l="l" t="t" r="r" b="b"/>
            <a:pathLst>
              <a:path w="1630045" h="408939">
                <a:moveTo>
                  <a:pt x="103165" y="408375"/>
                </a:moveTo>
                <a:lnTo>
                  <a:pt x="1529113" y="408375"/>
                </a:lnTo>
                <a:lnTo>
                  <a:pt x="1559042" y="402939"/>
                </a:lnTo>
                <a:lnTo>
                  <a:pt x="1588972" y="389350"/>
                </a:lnTo>
                <a:lnTo>
                  <a:pt x="1610512" y="367608"/>
                </a:lnTo>
                <a:lnTo>
                  <a:pt x="1624116" y="337711"/>
                </a:lnTo>
                <a:lnTo>
                  <a:pt x="1629558" y="307793"/>
                </a:lnTo>
                <a:lnTo>
                  <a:pt x="1629558" y="103277"/>
                </a:lnTo>
                <a:lnTo>
                  <a:pt x="1610512" y="40767"/>
                </a:lnTo>
                <a:lnTo>
                  <a:pt x="1559042" y="5435"/>
                </a:lnTo>
                <a:lnTo>
                  <a:pt x="1529113" y="0"/>
                </a:lnTo>
                <a:lnTo>
                  <a:pt x="103165" y="0"/>
                </a:lnTo>
                <a:lnTo>
                  <a:pt x="40585" y="19024"/>
                </a:lnTo>
                <a:lnTo>
                  <a:pt x="5441" y="70663"/>
                </a:lnTo>
                <a:lnTo>
                  <a:pt x="0" y="103277"/>
                </a:lnTo>
                <a:lnTo>
                  <a:pt x="0" y="307793"/>
                </a:lnTo>
                <a:lnTo>
                  <a:pt x="19045" y="367608"/>
                </a:lnTo>
                <a:lnTo>
                  <a:pt x="70515" y="402939"/>
                </a:lnTo>
                <a:lnTo>
                  <a:pt x="103165" y="408375"/>
                </a:lnTo>
                <a:close/>
              </a:path>
            </a:pathLst>
          </a:custGeom>
          <a:ln w="16274">
            <a:solidFill>
              <a:srgbClr val="000000"/>
            </a:solidFill>
          </a:ln>
        </p:spPr>
        <p:txBody>
          <a:bodyPr wrap="square" lIns="0" tIns="0" rIns="0" bIns="0" rtlCol="0"/>
          <a:lstStyle/>
          <a:p>
            <a:endParaRPr/>
          </a:p>
        </p:txBody>
      </p:sp>
      <p:sp>
        <p:nvSpPr>
          <p:cNvPr id="19" name="object 19"/>
          <p:cNvSpPr txBox="1"/>
          <p:nvPr/>
        </p:nvSpPr>
        <p:spPr>
          <a:xfrm>
            <a:off x="3562586" y="1892616"/>
            <a:ext cx="1186815" cy="461645"/>
          </a:xfrm>
          <a:prstGeom prst="rect">
            <a:avLst/>
          </a:prstGeom>
        </p:spPr>
        <p:txBody>
          <a:bodyPr vert="horz" wrap="square" lIns="0" tIns="11430" rIns="0" bIns="0" rtlCol="0">
            <a:spAutoFit/>
          </a:bodyPr>
          <a:lstStyle/>
          <a:p>
            <a:pPr marL="12700" marR="5080" indent="236220">
              <a:lnSpc>
                <a:spcPct val="102200"/>
              </a:lnSpc>
              <a:spcBef>
                <a:spcPts val="90"/>
              </a:spcBef>
            </a:pPr>
            <a:r>
              <a:rPr sz="1400" spc="10" dirty="0">
                <a:latin typeface="Times New Roman"/>
                <a:cs typeface="Times New Roman"/>
              </a:rPr>
              <a:t>Calculate  </a:t>
            </a:r>
            <a:r>
              <a:rPr sz="1400" spc="5" dirty="0">
                <a:latin typeface="Times New Roman"/>
                <a:cs typeface="Times New Roman"/>
              </a:rPr>
              <a:t>registration</a:t>
            </a:r>
            <a:r>
              <a:rPr sz="1400" spc="-30" dirty="0">
                <a:latin typeface="Times New Roman"/>
                <a:cs typeface="Times New Roman"/>
              </a:rPr>
              <a:t> </a:t>
            </a:r>
            <a:r>
              <a:rPr sz="1400" dirty="0">
                <a:latin typeface="Times New Roman"/>
                <a:cs typeface="Times New Roman"/>
              </a:rPr>
              <a:t>fees</a:t>
            </a:r>
            <a:endParaRPr sz="1400">
              <a:latin typeface="Times New Roman"/>
              <a:cs typeface="Times New Roman"/>
            </a:endParaRPr>
          </a:p>
        </p:txBody>
      </p:sp>
      <p:sp>
        <p:nvSpPr>
          <p:cNvPr id="20" name="object 20"/>
          <p:cNvSpPr/>
          <p:nvPr/>
        </p:nvSpPr>
        <p:spPr>
          <a:xfrm>
            <a:off x="3194594" y="2068004"/>
            <a:ext cx="146698" cy="147441"/>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3493207" y="2754254"/>
            <a:ext cx="1325880" cy="408305"/>
          </a:xfrm>
          <a:custGeom>
            <a:avLst/>
            <a:gdLst/>
            <a:ahLst/>
            <a:cxnLst/>
            <a:rect l="l" t="t" r="r" b="b"/>
            <a:pathLst>
              <a:path w="1325879" h="408305">
                <a:moveTo>
                  <a:pt x="1222338" y="0"/>
                </a:moveTo>
                <a:lnTo>
                  <a:pt x="103845" y="0"/>
                </a:lnTo>
                <a:lnTo>
                  <a:pt x="71195" y="5435"/>
                </a:lnTo>
                <a:lnTo>
                  <a:pt x="43986" y="19024"/>
                </a:lnTo>
                <a:lnTo>
                  <a:pt x="19726" y="40767"/>
                </a:lnTo>
                <a:lnTo>
                  <a:pt x="6121" y="71229"/>
                </a:lnTo>
                <a:lnTo>
                  <a:pt x="0" y="103843"/>
                </a:lnTo>
                <a:lnTo>
                  <a:pt x="0" y="307725"/>
                </a:lnTo>
                <a:lnTo>
                  <a:pt x="19726" y="367540"/>
                </a:lnTo>
                <a:lnTo>
                  <a:pt x="71195" y="402871"/>
                </a:lnTo>
                <a:lnTo>
                  <a:pt x="103845" y="408307"/>
                </a:lnTo>
                <a:lnTo>
                  <a:pt x="1222338" y="408307"/>
                </a:lnTo>
                <a:lnTo>
                  <a:pt x="1282197" y="389282"/>
                </a:lnTo>
                <a:lnTo>
                  <a:pt x="1320289" y="337644"/>
                </a:lnTo>
                <a:lnTo>
                  <a:pt x="1325730" y="307725"/>
                </a:lnTo>
                <a:lnTo>
                  <a:pt x="1325730" y="103843"/>
                </a:lnTo>
                <a:lnTo>
                  <a:pt x="1306684" y="40767"/>
                </a:lnTo>
                <a:lnTo>
                  <a:pt x="1254988" y="5435"/>
                </a:lnTo>
                <a:lnTo>
                  <a:pt x="1222338" y="0"/>
                </a:lnTo>
                <a:close/>
              </a:path>
            </a:pathLst>
          </a:custGeom>
          <a:solidFill>
            <a:srgbClr val="FFFFFF"/>
          </a:solidFill>
        </p:spPr>
        <p:txBody>
          <a:bodyPr wrap="square" lIns="0" tIns="0" rIns="0" bIns="0" rtlCol="0"/>
          <a:lstStyle/>
          <a:p>
            <a:endParaRPr/>
          </a:p>
        </p:txBody>
      </p:sp>
      <p:sp>
        <p:nvSpPr>
          <p:cNvPr id="22" name="object 22"/>
          <p:cNvSpPr/>
          <p:nvPr/>
        </p:nvSpPr>
        <p:spPr>
          <a:xfrm>
            <a:off x="3493206" y="2754254"/>
            <a:ext cx="1325880" cy="408305"/>
          </a:xfrm>
          <a:custGeom>
            <a:avLst/>
            <a:gdLst/>
            <a:ahLst/>
            <a:cxnLst/>
            <a:rect l="l" t="t" r="r" b="b"/>
            <a:pathLst>
              <a:path w="1325879" h="408305">
                <a:moveTo>
                  <a:pt x="103845" y="408307"/>
                </a:moveTo>
                <a:lnTo>
                  <a:pt x="1222338" y="408307"/>
                </a:lnTo>
                <a:lnTo>
                  <a:pt x="1254988" y="402871"/>
                </a:lnTo>
                <a:lnTo>
                  <a:pt x="1282197" y="389282"/>
                </a:lnTo>
                <a:lnTo>
                  <a:pt x="1306684" y="367540"/>
                </a:lnTo>
                <a:lnTo>
                  <a:pt x="1320288" y="337644"/>
                </a:lnTo>
                <a:lnTo>
                  <a:pt x="1325730" y="307725"/>
                </a:lnTo>
                <a:lnTo>
                  <a:pt x="1325730" y="103843"/>
                </a:lnTo>
                <a:lnTo>
                  <a:pt x="1306684" y="40767"/>
                </a:lnTo>
                <a:lnTo>
                  <a:pt x="1254988" y="5435"/>
                </a:lnTo>
                <a:lnTo>
                  <a:pt x="1222338" y="0"/>
                </a:lnTo>
                <a:lnTo>
                  <a:pt x="103845" y="0"/>
                </a:lnTo>
                <a:lnTo>
                  <a:pt x="43986" y="19024"/>
                </a:lnTo>
                <a:lnTo>
                  <a:pt x="6121" y="71229"/>
                </a:lnTo>
                <a:lnTo>
                  <a:pt x="0" y="103843"/>
                </a:lnTo>
                <a:lnTo>
                  <a:pt x="0" y="307725"/>
                </a:lnTo>
                <a:lnTo>
                  <a:pt x="19726" y="367540"/>
                </a:lnTo>
                <a:lnTo>
                  <a:pt x="71195" y="402871"/>
                </a:lnTo>
                <a:lnTo>
                  <a:pt x="103845" y="408307"/>
                </a:lnTo>
                <a:close/>
              </a:path>
            </a:pathLst>
          </a:custGeom>
          <a:ln w="16274">
            <a:solidFill>
              <a:srgbClr val="000000"/>
            </a:solidFill>
          </a:ln>
        </p:spPr>
        <p:txBody>
          <a:bodyPr wrap="square" lIns="0" tIns="0" rIns="0" bIns="0" rtlCol="0"/>
          <a:lstStyle/>
          <a:p>
            <a:endParaRPr/>
          </a:p>
        </p:txBody>
      </p:sp>
      <p:sp>
        <p:nvSpPr>
          <p:cNvPr id="23" name="object 23"/>
          <p:cNvSpPr txBox="1"/>
          <p:nvPr/>
        </p:nvSpPr>
        <p:spPr>
          <a:xfrm>
            <a:off x="3608840" y="2709910"/>
            <a:ext cx="1093470" cy="461009"/>
          </a:xfrm>
          <a:prstGeom prst="rect">
            <a:avLst/>
          </a:prstGeom>
        </p:spPr>
        <p:txBody>
          <a:bodyPr vert="horz" wrap="square" lIns="0" tIns="12065" rIns="0" bIns="0" rtlCol="0">
            <a:spAutoFit/>
          </a:bodyPr>
          <a:lstStyle/>
          <a:p>
            <a:pPr marL="12700" marR="5080" indent="86360">
              <a:lnSpc>
                <a:spcPct val="101899"/>
              </a:lnSpc>
              <a:spcBef>
                <a:spcPts val="95"/>
              </a:spcBef>
            </a:pPr>
            <a:r>
              <a:rPr sz="1400" spc="10" dirty="0">
                <a:latin typeface="Times New Roman"/>
                <a:cs typeface="Times New Roman"/>
              </a:rPr>
              <a:t>Dispaly </a:t>
            </a:r>
            <a:r>
              <a:rPr sz="1400" dirty="0">
                <a:latin typeface="Times New Roman"/>
                <a:cs typeface="Times New Roman"/>
              </a:rPr>
              <a:t>fees  </a:t>
            </a:r>
            <a:r>
              <a:rPr sz="1400" spc="5" dirty="0">
                <a:latin typeface="Times New Roman"/>
                <a:cs typeface="Times New Roman"/>
              </a:rPr>
              <a:t>payable</a:t>
            </a:r>
            <a:r>
              <a:rPr sz="1400" spc="-60" dirty="0">
                <a:latin typeface="Times New Roman"/>
                <a:cs typeface="Times New Roman"/>
              </a:rPr>
              <a:t> </a:t>
            </a:r>
            <a:r>
              <a:rPr sz="1400" spc="5" dirty="0">
                <a:latin typeface="Times New Roman"/>
                <a:cs typeface="Times New Roman"/>
              </a:rPr>
              <a:t>screen</a:t>
            </a:r>
            <a:endParaRPr sz="1400">
              <a:latin typeface="Times New Roman"/>
              <a:cs typeface="Times New Roman"/>
            </a:endParaRPr>
          </a:p>
        </p:txBody>
      </p:sp>
      <p:sp>
        <p:nvSpPr>
          <p:cNvPr id="24" name="object 24"/>
          <p:cNvSpPr/>
          <p:nvPr/>
        </p:nvSpPr>
        <p:spPr>
          <a:xfrm>
            <a:off x="3493207" y="3571435"/>
            <a:ext cx="1325880" cy="408305"/>
          </a:xfrm>
          <a:custGeom>
            <a:avLst/>
            <a:gdLst/>
            <a:ahLst/>
            <a:cxnLst/>
            <a:rect l="l" t="t" r="r" b="b"/>
            <a:pathLst>
              <a:path w="1325879" h="408304">
                <a:moveTo>
                  <a:pt x="1222338" y="0"/>
                </a:moveTo>
                <a:lnTo>
                  <a:pt x="103845" y="0"/>
                </a:lnTo>
                <a:lnTo>
                  <a:pt x="71195" y="5435"/>
                </a:lnTo>
                <a:lnTo>
                  <a:pt x="43986" y="19024"/>
                </a:lnTo>
                <a:lnTo>
                  <a:pt x="19726" y="40767"/>
                </a:lnTo>
                <a:lnTo>
                  <a:pt x="6121" y="70686"/>
                </a:lnTo>
                <a:lnTo>
                  <a:pt x="0" y="103299"/>
                </a:lnTo>
                <a:lnTo>
                  <a:pt x="0" y="307181"/>
                </a:lnTo>
                <a:lnTo>
                  <a:pt x="19726" y="367540"/>
                </a:lnTo>
                <a:lnTo>
                  <a:pt x="71195" y="402871"/>
                </a:lnTo>
                <a:lnTo>
                  <a:pt x="103845" y="408307"/>
                </a:lnTo>
                <a:lnTo>
                  <a:pt x="1222338" y="408307"/>
                </a:lnTo>
                <a:lnTo>
                  <a:pt x="1282197" y="389282"/>
                </a:lnTo>
                <a:lnTo>
                  <a:pt x="1320289" y="337077"/>
                </a:lnTo>
                <a:lnTo>
                  <a:pt x="1325730" y="307181"/>
                </a:lnTo>
                <a:lnTo>
                  <a:pt x="1325730" y="103299"/>
                </a:lnTo>
                <a:lnTo>
                  <a:pt x="1306684" y="40767"/>
                </a:lnTo>
                <a:lnTo>
                  <a:pt x="1254988" y="5435"/>
                </a:lnTo>
                <a:lnTo>
                  <a:pt x="1222338" y="0"/>
                </a:lnTo>
                <a:close/>
              </a:path>
            </a:pathLst>
          </a:custGeom>
          <a:solidFill>
            <a:srgbClr val="FFFFFF"/>
          </a:solidFill>
        </p:spPr>
        <p:txBody>
          <a:bodyPr wrap="square" lIns="0" tIns="0" rIns="0" bIns="0" rtlCol="0"/>
          <a:lstStyle/>
          <a:p>
            <a:endParaRPr/>
          </a:p>
        </p:txBody>
      </p:sp>
      <p:sp>
        <p:nvSpPr>
          <p:cNvPr id="25" name="object 25"/>
          <p:cNvSpPr/>
          <p:nvPr/>
        </p:nvSpPr>
        <p:spPr>
          <a:xfrm>
            <a:off x="3493206" y="3571435"/>
            <a:ext cx="1325880" cy="408305"/>
          </a:xfrm>
          <a:custGeom>
            <a:avLst/>
            <a:gdLst/>
            <a:ahLst/>
            <a:cxnLst/>
            <a:rect l="l" t="t" r="r" b="b"/>
            <a:pathLst>
              <a:path w="1325879" h="408304">
                <a:moveTo>
                  <a:pt x="103845" y="408307"/>
                </a:moveTo>
                <a:lnTo>
                  <a:pt x="1222338" y="408307"/>
                </a:lnTo>
                <a:lnTo>
                  <a:pt x="1254988" y="402871"/>
                </a:lnTo>
                <a:lnTo>
                  <a:pt x="1282197" y="389282"/>
                </a:lnTo>
                <a:lnTo>
                  <a:pt x="1306684" y="367540"/>
                </a:lnTo>
                <a:lnTo>
                  <a:pt x="1320288" y="337077"/>
                </a:lnTo>
                <a:lnTo>
                  <a:pt x="1325730" y="307181"/>
                </a:lnTo>
                <a:lnTo>
                  <a:pt x="1325730" y="103299"/>
                </a:lnTo>
                <a:lnTo>
                  <a:pt x="1306684" y="40767"/>
                </a:lnTo>
                <a:lnTo>
                  <a:pt x="1254988" y="5435"/>
                </a:lnTo>
                <a:lnTo>
                  <a:pt x="1222338" y="0"/>
                </a:lnTo>
                <a:lnTo>
                  <a:pt x="103845" y="0"/>
                </a:lnTo>
                <a:lnTo>
                  <a:pt x="43986" y="19024"/>
                </a:lnTo>
                <a:lnTo>
                  <a:pt x="6121" y="70686"/>
                </a:lnTo>
                <a:lnTo>
                  <a:pt x="0" y="103299"/>
                </a:lnTo>
                <a:lnTo>
                  <a:pt x="0" y="307181"/>
                </a:lnTo>
                <a:lnTo>
                  <a:pt x="19726" y="367540"/>
                </a:lnTo>
                <a:lnTo>
                  <a:pt x="71195" y="402871"/>
                </a:lnTo>
                <a:lnTo>
                  <a:pt x="103845" y="408307"/>
                </a:lnTo>
                <a:close/>
              </a:path>
            </a:pathLst>
          </a:custGeom>
          <a:ln w="16274">
            <a:solidFill>
              <a:srgbClr val="000000"/>
            </a:solidFill>
          </a:ln>
        </p:spPr>
        <p:txBody>
          <a:bodyPr wrap="square" lIns="0" tIns="0" rIns="0" bIns="0" rtlCol="0"/>
          <a:lstStyle/>
          <a:p>
            <a:endParaRPr/>
          </a:p>
        </p:txBody>
      </p:sp>
      <p:sp>
        <p:nvSpPr>
          <p:cNvPr id="26" name="object 26"/>
          <p:cNvSpPr txBox="1"/>
          <p:nvPr/>
        </p:nvSpPr>
        <p:spPr>
          <a:xfrm>
            <a:off x="3877523" y="3635283"/>
            <a:ext cx="559435" cy="243840"/>
          </a:xfrm>
          <a:prstGeom prst="rect">
            <a:avLst/>
          </a:prstGeom>
        </p:spPr>
        <p:txBody>
          <a:bodyPr vert="horz" wrap="square" lIns="0" tIns="16510" rIns="0" bIns="0" rtlCol="0">
            <a:spAutoFit/>
          </a:bodyPr>
          <a:lstStyle/>
          <a:p>
            <a:pPr marL="12700">
              <a:lnSpc>
                <a:spcPct val="100000"/>
              </a:lnSpc>
              <a:spcBef>
                <a:spcPts val="130"/>
              </a:spcBef>
            </a:pPr>
            <a:r>
              <a:rPr sz="1400" spc="10" dirty="0">
                <a:latin typeface="Times New Roman"/>
                <a:cs typeface="Times New Roman"/>
              </a:rPr>
              <a:t>Pay</a:t>
            </a:r>
            <a:r>
              <a:rPr sz="1400" spc="-85" dirty="0">
                <a:latin typeface="Times New Roman"/>
                <a:cs typeface="Times New Roman"/>
              </a:rPr>
              <a:t> </a:t>
            </a:r>
            <a:r>
              <a:rPr sz="1400" dirty="0">
                <a:latin typeface="Times New Roman"/>
                <a:cs typeface="Times New Roman"/>
              </a:rPr>
              <a:t>fee</a:t>
            </a:r>
            <a:endParaRPr sz="1400">
              <a:latin typeface="Times New Roman"/>
              <a:cs typeface="Times New Roman"/>
            </a:endParaRPr>
          </a:p>
        </p:txBody>
      </p:sp>
      <p:sp>
        <p:nvSpPr>
          <p:cNvPr id="27" name="object 27"/>
          <p:cNvSpPr/>
          <p:nvPr/>
        </p:nvSpPr>
        <p:spPr>
          <a:xfrm>
            <a:off x="5369929" y="3666594"/>
            <a:ext cx="220571" cy="220163"/>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4818937" y="3775317"/>
            <a:ext cx="448309" cy="0"/>
          </a:xfrm>
          <a:custGeom>
            <a:avLst/>
            <a:gdLst/>
            <a:ahLst/>
            <a:cxnLst/>
            <a:rect l="l" t="t" r="r" b="b"/>
            <a:pathLst>
              <a:path w="448310">
                <a:moveTo>
                  <a:pt x="0" y="0"/>
                </a:moveTo>
                <a:lnTo>
                  <a:pt x="447805" y="0"/>
                </a:lnTo>
              </a:path>
            </a:pathLst>
          </a:custGeom>
          <a:ln w="16272">
            <a:solidFill>
              <a:srgbClr val="000000"/>
            </a:solidFill>
          </a:ln>
        </p:spPr>
        <p:txBody>
          <a:bodyPr wrap="square" lIns="0" tIns="0" rIns="0" bIns="0" rtlCol="0"/>
          <a:lstStyle/>
          <a:p>
            <a:endParaRPr/>
          </a:p>
        </p:txBody>
      </p:sp>
      <p:sp>
        <p:nvSpPr>
          <p:cNvPr id="29" name="object 29"/>
          <p:cNvSpPr/>
          <p:nvPr/>
        </p:nvSpPr>
        <p:spPr>
          <a:xfrm>
            <a:off x="5231599" y="3701913"/>
            <a:ext cx="146472" cy="146807"/>
          </a:xfrm>
          <a:prstGeom prst="rect">
            <a:avLst/>
          </a:prstGeom>
          <a:blipFill>
            <a:blip r:embed="rId5" cstate="print"/>
            <a:stretch>
              <a:fillRect/>
            </a:stretch>
          </a:blipFill>
        </p:spPr>
        <p:txBody>
          <a:bodyPr wrap="square" lIns="0" tIns="0" rIns="0" bIns="0" rtlCol="0"/>
          <a:lstStyle/>
          <a:p>
            <a:endParaRPr/>
          </a:p>
        </p:txBody>
      </p:sp>
      <p:sp>
        <p:nvSpPr>
          <p:cNvPr id="30" name="object 30"/>
          <p:cNvSpPr/>
          <p:nvPr/>
        </p:nvSpPr>
        <p:spPr>
          <a:xfrm>
            <a:off x="4156412" y="2345924"/>
            <a:ext cx="0" cy="297180"/>
          </a:xfrm>
          <a:custGeom>
            <a:avLst/>
            <a:gdLst/>
            <a:ahLst/>
            <a:cxnLst/>
            <a:rect l="l" t="t" r="r" b="b"/>
            <a:pathLst>
              <a:path h="297180">
                <a:moveTo>
                  <a:pt x="0" y="0"/>
                </a:moveTo>
                <a:lnTo>
                  <a:pt x="0" y="296876"/>
                </a:lnTo>
              </a:path>
            </a:pathLst>
          </a:custGeom>
          <a:ln w="16291">
            <a:solidFill>
              <a:srgbClr val="000000"/>
            </a:solidFill>
          </a:ln>
        </p:spPr>
        <p:txBody>
          <a:bodyPr wrap="square" lIns="0" tIns="0" rIns="0" bIns="0" rtlCol="0"/>
          <a:lstStyle/>
          <a:p>
            <a:endParaRPr/>
          </a:p>
        </p:txBody>
      </p:sp>
      <p:sp>
        <p:nvSpPr>
          <p:cNvPr id="31" name="object 31"/>
          <p:cNvSpPr/>
          <p:nvPr/>
        </p:nvSpPr>
        <p:spPr>
          <a:xfrm>
            <a:off x="4082950" y="2607447"/>
            <a:ext cx="146698" cy="146807"/>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4156412" y="3162562"/>
            <a:ext cx="0" cy="297180"/>
          </a:xfrm>
          <a:custGeom>
            <a:avLst/>
            <a:gdLst/>
            <a:ahLst/>
            <a:cxnLst/>
            <a:rect l="l" t="t" r="r" b="b"/>
            <a:pathLst>
              <a:path h="297179">
                <a:moveTo>
                  <a:pt x="0" y="0"/>
                </a:moveTo>
                <a:lnTo>
                  <a:pt x="0" y="296876"/>
                </a:lnTo>
              </a:path>
            </a:pathLst>
          </a:custGeom>
          <a:ln w="16291">
            <a:solidFill>
              <a:srgbClr val="000000"/>
            </a:solidFill>
          </a:ln>
        </p:spPr>
        <p:txBody>
          <a:bodyPr wrap="square" lIns="0" tIns="0" rIns="0" bIns="0" rtlCol="0"/>
          <a:lstStyle/>
          <a:p>
            <a:endParaRPr/>
          </a:p>
        </p:txBody>
      </p:sp>
      <p:sp>
        <p:nvSpPr>
          <p:cNvPr id="33" name="object 33"/>
          <p:cNvSpPr/>
          <p:nvPr/>
        </p:nvSpPr>
        <p:spPr>
          <a:xfrm>
            <a:off x="4082950" y="3424084"/>
            <a:ext cx="146698" cy="147351"/>
          </a:xfrm>
          <a:prstGeom prst="rect">
            <a:avLst/>
          </a:prstGeom>
          <a:blipFill>
            <a:blip r:embed="rId7" cstate="print"/>
            <a:stretch>
              <a:fillRect/>
            </a:stretch>
          </a:blipFill>
        </p:spPr>
        <p:txBody>
          <a:bodyPr wrap="square" lIns="0" tIns="0" rIns="0" bIns="0" rtlCol="0"/>
          <a:lstStyle/>
          <a:p>
            <a:endParaRPr/>
          </a:p>
        </p:txBody>
      </p:sp>
      <p:sp>
        <p:nvSpPr>
          <p:cNvPr id="34" name="object 34"/>
          <p:cNvSpPr/>
          <p:nvPr/>
        </p:nvSpPr>
        <p:spPr>
          <a:xfrm>
            <a:off x="5889136" y="3162562"/>
            <a:ext cx="1322705" cy="408940"/>
          </a:xfrm>
          <a:custGeom>
            <a:avLst/>
            <a:gdLst/>
            <a:ahLst/>
            <a:cxnLst/>
            <a:rect l="l" t="t" r="r" b="b"/>
            <a:pathLst>
              <a:path w="1322704" h="408939">
                <a:moveTo>
                  <a:pt x="1221885" y="0"/>
                </a:moveTo>
                <a:lnTo>
                  <a:pt x="100444" y="0"/>
                </a:lnTo>
                <a:lnTo>
                  <a:pt x="67794" y="5435"/>
                </a:lnTo>
                <a:lnTo>
                  <a:pt x="40812" y="19047"/>
                </a:lnTo>
                <a:lnTo>
                  <a:pt x="19045" y="41333"/>
                </a:lnTo>
                <a:lnTo>
                  <a:pt x="2720" y="71229"/>
                </a:lnTo>
                <a:lnTo>
                  <a:pt x="0" y="103843"/>
                </a:lnTo>
                <a:lnTo>
                  <a:pt x="0" y="307747"/>
                </a:lnTo>
                <a:lnTo>
                  <a:pt x="19045" y="367540"/>
                </a:lnTo>
                <a:lnTo>
                  <a:pt x="67794" y="403437"/>
                </a:lnTo>
                <a:lnTo>
                  <a:pt x="100444" y="408873"/>
                </a:lnTo>
                <a:lnTo>
                  <a:pt x="1221885" y="408873"/>
                </a:lnTo>
                <a:lnTo>
                  <a:pt x="1281517" y="389305"/>
                </a:lnTo>
                <a:lnTo>
                  <a:pt x="1316887" y="337644"/>
                </a:lnTo>
                <a:lnTo>
                  <a:pt x="1322329" y="307747"/>
                </a:lnTo>
                <a:lnTo>
                  <a:pt x="1322329" y="103843"/>
                </a:lnTo>
                <a:lnTo>
                  <a:pt x="1303283" y="41333"/>
                </a:lnTo>
                <a:lnTo>
                  <a:pt x="1251587" y="5435"/>
                </a:lnTo>
                <a:lnTo>
                  <a:pt x="1221885" y="0"/>
                </a:lnTo>
                <a:close/>
              </a:path>
            </a:pathLst>
          </a:custGeom>
          <a:solidFill>
            <a:srgbClr val="FFFFFF"/>
          </a:solidFill>
        </p:spPr>
        <p:txBody>
          <a:bodyPr wrap="square" lIns="0" tIns="0" rIns="0" bIns="0" rtlCol="0"/>
          <a:lstStyle/>
          <a:p>
            <a:endParaRPr/>
          </a:p>
        </p:txBody>
      </p:sp>
      <p:sp>
        <p:nvSpPr>
          <p:cNvPr id="35" name="object 35"/>
          <p:cNvSpPr/>
          <p:nvPr/>
        </p:nvSpPr>
        <p:spPr>
          <a:xfrm>
            <a:off x="5889135" y="3162562"/>
            <a:ext cx="1322705" cy="408940"/>
          </a:xfrm>
          <a:custGeom>
            <a:avLst/>
            <a:gdLst/>
            <a:ahLst/>
            <a:cxnLst/>
            <a:rect l="l" t="t" r="r" b="b"/>
            <a:pathLst>
              <a:path w="1322704" h="408939">
                <a:moveTo>
                  <a:pt x="100444" y="408873"/>
                </a:moveTo>
                <a:lnTo>
                  <a:pt x="1221885" y="408873"/>
                </a:lnTo>
                <a:lnTo>
                  <a:pt x="1251587" y="403437"/>
                </a:lnTo>
                <a:lnTo>
                  <a:pt x="1281516" y="389305"/>
                </a:lnTo>
                <a:lnTo>
                  <a:pt x="1303283" y="367540"/>
                </a:lnTo>
                <a:lnTo>
                  <a:pt x="1316887" y="337644"/>
                </a:lnTo>
                <a:lnTo>
                  <a:pt x="1322329" y="307747"/>
                </a:lnTo>
                <a:lnTo>
                  <a:pt x="1322329" y="103843"/>
                </a:lnTo>
                <a:lnTo>
                  <a:pt x="1303283" y="41333"/>
                </a:lnTo>
                <a:lnTo>
                  <a:pt x="1251587" y="5435"/>
                </a:lnTo>
                <a:lnTo>
                  <a:pt x="1221885" y="0"/>
                </a:lnTo>
                <a:lnTo>
                  <a:pt x="100444" y="0"/>
                </a:lnTo>
                <a:lnTo>
                  <a:pt x="40812" y="19047"/>
                </a:lnTo>
                <a:lnTo>
                  <a:pt x="2720" y="71229"/>
                </a:lnTo>
                <a:lnTo>
                  <a:pt x="0" y="103843"/>
                </a:lnTo>
                <a:lnTo>
                  <a:pt x="0" y="307747"/>
                </a:lnTo>
                <a:lnTo>
                  <a:pt x="19045" y="367540"/>
                </a:lnTo>
                <a:lnTo>
                  <a:pt x="67794" y="403437"/>
                </a:lnTo>
                <a:lnTo>
                  <a:pt x="100444" y="408873"/>
                </a:lnTo>
                <a:close/>
              </a:path>
            </a:pathLst>
          </a:custGeom>
          <a:ln w="16274">
            <a:solidFill>
              <a:srgbClr val="000000"/>
            </a:solidFill>
          </a:ln>
        </p:spPr>
        <p:txBody>
          <a:bodyPr wrap="square" lIns="0" tIns="0" rIns="0" bIns="0" rtlCol="0"/>
          <a:lstStyle/>
          <a:p>
            <a:endParaRPr/>
          </a:p>
        </p:txBody>
      </p:sp>
      <p:sp>
        <p:nvSpPr>
          <p:cNvPr id="36" name="object 36"/>
          <p:cNvSpPr txBox="1"/>
          <p:nvPr/>
        </p:nvSpPr>
        <p:spPr>
          <a:xfrm>
            <a:off x="6224023" y="3118217"/>
            <a:ext cx="648335" cy="461009"/>
          </a:xfrm>
          <a:prstGeom prst="rect">
            <a:avLst/>
          </a:prstGeom>
        </p:spPr>
        <p:txBody>
          <a:bodyPr vert="horz" wrap="square" lIns="0" tIns="12065" rIns="0" bIns="0" rtlCol="0">
            <a:spAutoFit/>
          </a:bodyPr>
          <a:lstStyle/>
          <a:p>
            <a:pPr marL="12700" marR="5080" indent="37465">
              <a:lnSpc>
                <a:spcPct val="101899"/>
              </a:lnSpc>
              <a:spcBef>
                <a:spcPts val="95"/>
              </a:spcBef>
            </a:pPr>
            <a:r>
              <a:rPr sz="1400" spc="5" dirty="0">
                <a:latin typeface="Times New Roman"/>
                <a:cs typeface="Times New Roman"/>
              </a:rPr>
              <a:t>Process  </a:t>
            </a:r>
            <a:r>
              <a:rPr sz="1400" spc="20" dirty="0">
                <a:latin typeface="Times New Roman"/>
                <a:cs typeface="Times New Roman"/>
              </a:rPr>
              <a:t>p</a:t>
            </a:r>
            <a:r>
              <a:rPr sz="1400" spc="10" dirty="0">
                <a:latin typeface="Times New Roman"/>
                <a:cs typeface="Times New Roman"/>
              </a:rPr>
              <a:t>a</a:t>
            </a:r>
            <a:r>
              <a:rPr sz="1400" spc="-20" dirty="0">
                <a:latin typeface="Times New Roman"/>
                <a:cs typeface="Times New Roman"/>
              </a:rPr>
              <a:t>y</a:t>
            </a:r>
            <a:r>
              <a:rPr sz="1400" spc="25" dirty="0">
                <a:latin typeface="Times New Roman"/>
                <a:cs typeface="Times New Roman"/>
              </a:rPr>
              <a:t>m</a:t>
            </a:r>
            <a:r>
              <a:rPr sz="1400" spc="-10" dirty="0">
                <a:latin typeface="Times New Roman"/>
                <a:cs typeface="Times New Roman"/>
              </a:rPr>
              <a:t>e</a:t>
            </a:r>
            <a:r>
              <a:rPr sz="1400" spc="20" dirty="0">
                <a:latin typeface="Times New Roman"/>
                <a:cs typeface="Times New Roman"/>
              </a:rPr>
              <a:t>n</a:t>
            </a:r>
            <a:r>
              <a:rPr sz="1400" spc="5" dirty="0">
                <a:latin typeface="Times New Roman"/>
                <a:cs typeface="Times New Roman"/>
              </a:rPr>
              <a:t>t</a:t>
            </a:r>
            <a:endParaRPr sz="1400">
              <a:latin typeface="Times New Roman"/>
              <a:cs typeface="Times New Roman"/>
            </a:endParaRPr>
          </a:p>
        </p:txBody>
      </p:sp>
      <p:sp>
        <p:nvSpPr>
          <p:cNvPr id="37" name="object 37"/>
          <p:cNvSpPr/>
          <p:nvPr/>
        </p:nvSpPr>
        <p:spPr>
          <a:xfrm>
            <a:off x="5889136" y="3979743"/>
            <a:ext cx="1322705" cy="408940"/>
          </a:xfrm>
          <a:custGeom>
            <a:avLst/>
            <a:gdLst/>
            <a:ahLst/>
            <a:cxnLst/>
            <a:rect l="l" t="t" r="r" b="b"/>
            <a:pathLst>
              <a:path w="1322704" h="408939">
                <a:moveTo>
                  <a:pt x="1221885" y="0"/>
                </a:moveTo>
                <a:lnTo>
                  <a:pt x="100444" y="0"/>
                </a:lnTo>
                <a:lnTo>
                  <a:pt x="67794" y="5435"/>
                </a:lnTo>
                <a:lnTo>
                  <a:pt x="40812" y="19024"/>
                </a:lnTo>
                <a:lnTo>
                  <a:pt x="19045" y="40789"/>
                </a:lnTo>
                <a:lnTo>
                  <a:pt x="2720" y="70686"/>
                </a:lnTo>
                <a:lnTo>
                  <a:pt x="0" y="103299"/>
                </a:lnTo>
                <a:lnTo>
                  <a:pt x="0" y="307195"/>
                </a:lnTo>
                <a:lnTo>
                  <a:pt x="19045" y="367544"/>
                </a:lnTo>
                <a:lnTo>
                  <a:pt x="67794" y="402885"/>
                </a:lnTo>
                <a:lnTo>
                  <a:pt x="100444" y="408323"/>
                </a:lnTo>
                <a:lnTo>
                  <a:pt x="1221885" y="408323"/>
                </a:lnTo>
                <a:lnTo>
                  <a:pt x="1281517" y="389293"/>
                </a:lnTo>
                <a:lnTo>
                  <a:pt x="1316887" y="337641"/>
                </a:lnTo>
                <a:lnTo>
                  <a:pt x="1322329" y="307195"/>
                </a:lnTo>
                <a:lnTo>
                  <a:pt x="1322329" y="103299"/>
                </a:lnTo>
                <a:lnTo>
                  <a:pt x="1303283" y="40789"/>
                </a:lnTo>
                <a:lnTo>
                  <a:pt x="1251587" y="5435"/>
                </a:lnTo>
                <a:lnTo>
                  <a:pt x="1221885" y="0"/>
                </a:lnTo>
                <a:close/>
              </a:path>
            </a:pathLst>
          </a:custGeom>
          <a:solidFill>
            <a:srgbClr val="FFFFFF"/>
          </a:solidFill>
        </p:spPr>
        <p:txBody>
          <a:bodyPr wrap="square" lIns="0" tIns="0" rIns="0" bIns="0" rtlCol="0"/>
          <a:lstStyle/>
          <a:p>
            <a:endParaRPr/>
          </a:p>
        </p:txBody>
      </p:sp>
      <p:sp>
        <p:nvSpPr>
          <p:cNvPr id="38" name="object 38"/>
          <p:cNvSpPr/>
          <p:nvPr/>
        </p:nvSpPr>
        <p:spPr>
          <a:xfrm>
            <a:off x="5889135" y="3979743"/>
            <a:ext cx="1322705" cy="408940"/>
          </a:xfrm>
          <a:custGeom>
            <a:avLst/>
            <a:gdLst/>
            <a:ahLst/>
            <a:cxnLst/>
            <a:rect l="l" t="t" r="r" b="b"/>
            <a:pathLst>
              <a:path w="1322704" h="408939">
                <a:moveTo>
                  <a:pt x="100444" y="408323"/>
                </a:moveTo>
                <a:lnTo>
                  <a:pt x="1221885" y="408323"/>
                </a:lnTo>
                <a:lnTo>
                  <a:pt x="1251587" y="402885"/>
                </a:lnTo>
                <a:lnTo>
                  <a:pt x="1281516" y="389293"/>
                </a:lnTo>
                <a:lnTo>
                  <a:pt x="1303283" y="367544"/>
                </a:lnTo>
                <a:lnTo>
                  <a:pt x="1316887" y="337641"/>
                </a:lnTo>
                <a:lnTo>
                  <a:pt x="1322329" y="307195"/>
                </a:lnTo>
                <a:lnTo>
                  <a:pt x="1322329" y="103299"/>
                </a:lnTo>
                <a:lnTo>
                  <a:pt x="1303283" y="40789"/>
                </a:lnTo>
                <a:lnTo>
                  <a:pt x="1251587" y="5435"/>
                </a:lnTo>
                <a:lnTo>
                  <a:pt x="1221885" y="0"/>
                </a:lnTo>
                <a:lnTo>
                  <a:pt x="100444" y="0"/>
                </a:lnTo>
                <a:lnTo>
                  <a:pt x="40812" y="19024"/>
                </a:lnTo>
                <a:lnTo>
                  <a:pt x="2720" y="70686"/>
                </a:lnTo>
                <a:lnTo>
                  <a:pt x="0" y="103299"/>
                </a:lnTo>
                <a:lnTo>
                  <a:pt x="0" y="307195"/>
                </a:lnTo>
                <a:lnTo>
                  <a:pt x="19045" y="367544"/>
                </a:lnTo>
                <a:lnTo>
                  <a:pt x="67794" y="402885"/>
                </a:lnTo>
                <a:lnTo>
                  <a:pt x="100444" y="408323"/>
                </a:lnTo>
                <a:close/>
              </a:path>
            </a:pathLst>
          </a:custGeom>
          <a:ln w="16274">
            <a:solidFill>
              <a:srgbClr val="000000"/>
            </a:solidFill>
          </a:ln>
        </p:spPr>
        <p:txBody>
          <a:bodyPr wrap="square" lIns="0" tIns="0" rIns="0" bIns="0" rtlCol="0"/>
          <a:lstStyle/>
          <a:p>
            <a:endParaRPr/>
          </a:p>
        </p:txBody>
      </p:sp>
      <p:sp>
        <p:nvSpPr>
          <p:cNvPr id="39" name="object 39"/>
          <p:cNvSpPr txBox="1"/>
          <p:nvPr/>
        </p:nvSpPr>
        <p:spPr>
          <a:xfrm>
            <a:off x="6088208" y="4043590"/>
            <a:ext cx="919480" cy="243840"/>
          </a:xfrm>
          <a:prstGeom prst="rect">
            <a:avLst/>
          </a:prstGeom>
        </p:spPr>
        <p:txBody>
          <a:bodyPr vert="horz" wrap="square" lIns="0" tIns="16510" rIns="0" bIns="0" rtlCol="0">
            <a:spAutoFit/>
          </a:bodyPr>
          <a:lstStyle/>
          <a:p>
            <a:pPr marL="12700">
              <a:lnSpc>
                <a:spcPct val="100000"/>
              </a:lnSpc>
              <a:spcBef>
                <a:spcPts val="130"/>
              </a:spcBef>
            </a:pPr>
            <a:r>
              <a:rPr sz="1400" spc="10" dirty="0">
                <a:latin typeface="Times New Roman"/>
                <a:cs typeface="Times New Roman"/>
              </a:rPr>
              <a:t>Print</a:t>
            </a:r>
            <a:r>
              <a:rPr sz="1400" spc="-50" dirty="0">
                <a:latin typeface="Times New Roman"/>
                <a:cs typeface="Times New Roman"/>
              </a:rPr>
              <a:t> </a:t>
            </a:r>
            <a:r>
              <a:rPr sz="1400" spc="5" dirty="0">
                <a:latin typeface="Times New Roman"/>
                <a:cs typeface="Times New Roman"/>
              </a:rPr>
              <a:t>receipt</a:t>
            </a:r>
            <a:endParaRPr sz="1400">
              <a:latin typeface="Times New Roman"/>
              <a:cs typeface="Times New Roman"/>
            </a:endParaRPr>
          </a:p>
        </p:txBody>
      </p:sp>
      <p:sp>
        <p:nvSpPr>
          <p:cNvPr id="40" name="object 40"/>
          <p:cNvSpPr/>
          <p:nvPr/>
        </p:nvSpPr>
        <p:spPr>
          <a:xfrm>
            <a:off x="5481236" y="3367010"/>
            <a:ext cx="297180" cy="307975"/>
          </a:xfrm>
          <a:custGeom>
            <a:avLst/>
            <a:gdLst/>
            <a:ahLst/>
            <a:cxnLst/>
            <a:rect l="l" t="t" r="r" b="b"/>
            <a:pathLst>
              <a:path w="297179" h="307975">
                <a:moveTo>
                  <a:pt x="0" y="307725"/>
                </a:moveTo>
                <a:lnTo>
                  <a:pt x="0" y="0"/>
                </a:lnTo>
                <a:lnTo>
                  <a:pt x="296571" y="0"/>
                </a:lnTo>
              </a:path>
            </a:pathLst>
          </a:custGeom>
          <a:ln w="16282">
            <a:solidFill>
              <a:srgbClr val="000000"/>
            </a:solidFill>
          </a:ln>
        </p:spPr>
        <p:txBody>
          <a:bodyPr wrap="square" lIns="0" tIns="0" rIns="0" bIns="0" rtlCol="0"/>
          <a:lstStyle/>
          <a:p>
            <a:endParaRPr/>
          </a:p>
        </p:txBody>
      </p:sp>
      <p:sp>
        <p:nvSpPr>
          <p:cNvPr id="41" name="object 41"/>
          <p:cNvSpPr/>
          <p:nvPr/>
        </p:nvSpPr>
        <p:spPr>
          <a:xfrm>
            <a:off x="5742437" y="3293606"/>
            <a:ext cx="146698" cy="146785"/>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5481236" y="3878617"/>
            <a:ext cx="297180" cy="305435"/>
          </a:xfrm>
          <a:custGeom>
            <a:avLst/>
            <a:gdLst/>
            <a:ahLst/>
            <a:cxnLst/>
            <a:rect l="l" t="t" r="r" b="b"/>
            <a:pathLst>
              <a:path w="297179" h="305435">
                <a:moveTo>
                  <a:pt x="0" y="0"/>
                </a:moveTo>
                <a:lnTo>
                  <a:pt x="0" y="305007"/>
                </a:lnTo>
                <a:lnTo>
                  <a:pt x="296571" y="305007"/>
                </a:lnTo>
              </a:path>
            </a:pathLst>
          </a:custGeom>
          <a:ln w="16282">
            <a:solidFill>
              <a:srgbClr val="000000"/>
            </a:solidFill>
          </a:ln>
        </p:spPr>
        <p:txBody>
          <a:bodyPr wrap="square" lIns="0" tIns="0" rIns="0" bIns="0" rtlCol="0"/>
          <a:lstStyle/>
          <a:p>
            <a:endParaRPr/>
          </a:p>
        </p:txBody>
      </p:sp>
      <p:sp>
        <p:nvSpPr>
          <p:cNvPr id="43" name="object 43"/>
          <p:cNvSpPr/>
          <p:nvPr/>
        </p:nvSpPr>
        <p:spPr>
          <a:xfrm>
            <a:off x="5742437" y="4110244"/>
            <a:ext cx="146698" cy="146789"/>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7406933" y="3666594"/>
            <a:ext cx="220345" cy="220163"/>
          </a:xfrm>
          <a:prstGeom prst="rect">
            <a:avLst/>
          </a:prstGeom>
          <a:blipFill>
            <a:blip r:embed="rId10" cstate="print"/>
            <a:stretch>
              <a:fillRect/>
            </a:stretch>
          </a:blipFill>
        </p:spPr>
        <p:txBody>
          <a:bodyPr wrap="square" lIns="0" tIns="0" rIns="0" bIns="0" rtlCol="0"/>
          <a:lstStyle/>
          <a:p>
            <a:endParaRPr/>
          </a:p>
        </p:txBody>
      </p:sp>
      <p:sp>
        <p:nvSpPr>
          <p:cNvPr id="45" name="object 45"/>
          <p:cNvSpPr/>
          <p:nvPr/>
        </p:nvSpPr>
        <p:spPr>
          <a:xfrm>
            <a:off x="7211465" y="3367010"/>
            <a:ext cx="307340" cy="196850"/>
          </a:xfrm>
          <a:custGeom>
            <a:avLst/>
            <a:gdLst/>
            <a:ahLst/>
            <a:cxnLst/>
            <a:rect l="l" t="t" r="r" b="b"/>
            <a:pathLst>
              <a:path w="307340" h="196850">
                <a:moveTo>
                  <a:pt x="0" y="0"/>
                </a:moveTo>
                <a:lnTo>
                  <a:pt x="306775" y="0"/>
                </a:lnTo>
                <a:lnTo>
                  <a:pt x="306775" y="196272"/>
                </a:lnTo>
              </a:path>
            </a:pathLst>
          </a:custGeom>
          <a:ln w="16278">
            <a:solidFill>
              <a:srgbClr val="000000"/>
            </a:solidFill>
          </a:ln>
        </p:spPr>
        <p:txBody>
          <a:bodyPr wrap="square" lIns="0" tIns="0" rIns="0" bIns="0" rtlCol="0"/>
          <a:lstStyle/>
          <a:p>
            <a:endParaRPr/>
          </a:p>
        </p:txBody>
      </p:sp>
      <p:sp>
        <p:nvSpPr>
          <p:cNvPr id="46" name="object 46"/>
          <p:cNvSpPr/>
          <p:nvPr/>
        </p:nvSpPr>
        <p:spPr>
          <a:xfrm>
            <a:off x="7445005" y="3527384"/>
            <a:ext cx="147152" cy="147351"/>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7211465" y="3987896"/>
            <a:ext cx="307340" cy="196215"/>
          </a:xfrm>
          <a:custGeom>
            <a:avLst/>
            <a:gdLst/>
            <a:ahLst/>
            <a:cxnLst/>
            <a:rect l="l" t="t" r="r" b="b"/>
            <a:pathLst>
              <a:path w="307340" h="196214">
                <a:moveTo>
                  <a:pt x="0" y="195728"/>
                </a:moveTo>
                <a:lnTo>
                  <a:pt x="306775" y="195728"/>
                </a:lnTo>
                <a:lnTo>
                  <a:pt x="306775" y="0"/>
                </a:lnTo>
              </a:path>
            </a:pathLst>
          </a:custGeom>
          <a:ln w="16278">
            <a:solidFill>
              <a:srgbClr val="000000"/>
            </a:solidFill>
          </a:ln>
        </p:spPr>
        <p:txBody>
          <a:bodyPr wrap="square" lIns="0" tIns="0" rIns="0" bIns="0" rtlCol="0"/>
          <a:lstStyle/>
          <a:p>
            <a:endParaRPr/>
          </a:p>
        </p:txBody>
      </p:sp>
      <p:sp>
        <p:nvSpPr>
          <p:cNvPr id="48" name="object 48"/>
          <p:cNvSpPr/>
          <p:nvPr/>
        </p:nvSpPr>
        <p:spPr>
          <a:xfrm>
            <a:off x="7445005" y="3878617"/>
            <a:ext cx="147152" cy="147351"/>
          </a:xfrm>
          <a:prstGeom prst="rect">
            <a:avLst/>
          </a:prstGeom>
          <a:blipFill>
            <a:blip r:embed="rId12" cstate="print"/>
            <a:stretch>
              <a:fillRect/>
            </a:stretch>
          </a:blipFill>
        </p:spPr>
        <p:txBody>
          <a:bodyPr wrap="square" lIns="0" tIns="0" rIns="0" bIns="0" rtlCol="0"/>
          <a:lstStyle/>
          <a:p>
            <a:endParaRPr/>
          </a:p>
        </p:txBody>
      </p:sp>
      <p:sp>
        <p:nvSpPr>
          <p:cNvPr id="49" name="object 49"/>
          <p:cNvSpPr/>
          <p:nvPr/>
        </p:nvSpPr>
        <p:spPr>
          <a:xfrm>
            <a:off x="7619138" y="3775317"/>
            <a:ext cx="296545" cy="0"/>
          </a:xfrm>
          <a:custGeom>
            <a:avLst/>
            <a:gdLst/>
            <a:ahLst/>
            <a:cxnLst/>
            <a:rect l="l" t="t" r="r" b="b"/>
            <a:pathLst>
              <a:path w="296545">
                <a:moveTo>
                  <a:pt x="0" y="0"/>
                </a:moveTo>
                <a:lnTo>
                  <a:pt x="296118" y="0"/>
                </a:lnTo>
              </a:path>
            </a:pathLst>
          </a:custGeom>
          <a:ln w="16272">
            <a:solidFill>
              <a:srgbClr val="000000"/>
            </a:solidFill>
          </a:ln>
        </p:spPr>
        <p:txBody>
          <a:bodyPr wrap="square" lIns="0" tIns="0" rIns="0" bIns="0" rtlCol="0"/>
          <a:lstStyle/>
          <a:p>
            <a:endParaRPr/>
          </a:p>
        </p:txBody>
      </p:sp>
      <p:sp>
        <p:nvSpPr>
          <p:cNvPr id="50" name="object 50"/>
          <p:cNvSpPr/>
          <p:nvPr/>
        </p:nvSpPr>
        <p:spPr>
          <a:xfrm>
            <a:off x="7879886" y="3701913"/>
            <a:ext cx="146698" cy="146807"/>
          </a:xfrm>
          <a:prstGeom prst="rect">
            <a:avLst/>
          </a:prstGeom>
          <a:blipFill>
            <a:blip r:embed="rId13" cstate="print"/>
            <a:stretch>
              <a:fillRect/>
            </a:stretch>
          </a:blipFill>
        </p:spPr>
        <p:txBody>
          <a:bodyPr wrap="square" lIns="0" tIns="0" rIns="0" bIns="0" rtlCol="0"/>
          <a:lstStyle/>
          <a:p>
            <a:endParaRPr/>
          </a:p>
        </p:txBody>
      </p:sp>
      <p:sp>
        <p:nvSpPr>
          <p:cNvPr id="51" name="object 51"/>
          <p:cNvSpPr/>
          <p:nvPr/>
        </p:nvSpPr>
        <p:spPr>
          <a:xfrm>
            <a:off x="8178498" y="3571435"/>
            <a:ext cx="459105" cy="408305"/>
          </a:xfrm>
          <a:custGeom>
            <a:avLst/>
            <a:gdLst/>
            <a:ahLst/>
            <a:cxnLst/>
            <a:rect l="l" t="t" r="r" b="b"/>
            <a:pathLst>
              <a:path w="459104" h="408304">
                <a:moveTo>
                  <a:pt x="252584" y="0"/>
                </a:moveTo>
                <a:lnTo>
                  <a:pt x="206330" y="0"/>
                </a:lnTo>
                <a:lnTo>
                  <a:pt x="160302" y="10871"/>
                </a:lnTo>
                <a:lnTo>
                  <a:pt x="114048" y="27178"/>
                </a:lnTo>
                <a:lnTo>
                  <a:pt x="76183" y="51638"/>
                </a:lnTo>
                <a:lnTo>
                  <a:pt x="43533" y="84275"/>
                </a:lnTo>
                <a:lnTo>
                  <a:pt x="21766" y="119606"/>
                </a:lnTo>
                <a:lnTo>
                  <a:pt x="5441" y="160396"/>
                </a:lnTo>
                <a:lnTo>
                  <a:pt x="0" y="203881"/>
                </a:lnTo>
                <a:lnTo>
                  <a:pt x="5441" y="247367"/>
                </a:lnTo>
                <a:lnTo>
                  <a:pt x="21766" y="288157"/>
                </a:lnTo>
                <a:lnTo>
                  <a:pt x="43533" y="323488"/>
                </a:lnTo>
                <a:lnTo>
                  <a:pt x="76183" y="356668"/>
                </a:lnTo>
                <a:lnTo>
                  <a:pt x="114048" y="381129"/>
                </a:lnTo>
                <a:lnTo>
                  <a:pt x="160302" y="397436"/>
                </a:lnTo>
                <a:lnTo>
                  <a:pt x="206330" y="408307"/>
                </a:lnTo>
                <a:lnTo>
                  <a:pt x="252584" y="408307"/>
                </a:lnTo>
                <a:lnTo>
                  <a:pt x="301560" y="397436"/>
                </a:lnTo>
                <a:lnTo>
                  <a:pt x="344866" y="381129"/>
                </a:lnTo>
                <a:lnTo>
                  <a:pt x="382958" y="356668"/>
                </a:lnTo>
                <a:lnTo>
                  <a:pt x="415382" y="323488"/>
                </a:lnTo>
                <a:lnTo>
                  <a:pt x="439869" y="288157"/>
                </a:lnTo>
                <a:lnTo>
                  <a:pt x="453473" y="247367"/>
                </a:lnTo>
                <a:lnTo>
                  <a:pt x="458915" y="203881"/>
                </a:lnTo>
                <a:lnTo>
                  <a:pt x="453473" y="160396"/>
                </a:lnTo>
                <a:lnTo>
                  <a:pt x="439869" y="119606"/>
                </a:lnTo>
                <a:lnTo>
                  <a:pt x="415382" y="84275"/>
                </a:lnTo>
                <a:lnTo>
                  <a:pt x="382958" y="51638"/>
                </a:lnTo>
                <a:lnTo>
                  <a:pt x="344866" y="27178"/>
                </a:lnTo>
                <a:lnTo>
                  <a:pt x="301560" y="10871"/>
                </a:lnTo>
                <a:lnTo>
                  <a:pt x="252584" y="0"/>
                </a:lnTo>
                <a:close/>
              </a:path>
            </a:pathLst>
          </a:custGeom>
          <a:solidFill>
            <a:srgbClr val="FFFFFF"/>
          </a:solidFill>
        </p:spPr>
        <p:txBody>
          <a:bodyPr wrap="square" lIns="0" tIns="0" rIns="0" bIns="0" rtlCol="0"/>
          <a:lstStyle/>
          <a:p>
            <a:endParaRPr/>
          </a:p>
        </p:txBody>
      </p:sp>
      <p:sp>
        <p:nvSpPr>
          <p:cNvPr id="52" name="object 52"/>
          <p:cNvSpPr/>
          <p:nvPr/>
        </p:nvSpPr>
        <p:spPr>
          <a:xfrm>
            <a:off x="8178498" y="3571435"/>
            <a:ext cx="459105" cy="408305"/>
          </a:xfrm>
          <a:custGeom>
            <a:avLst/>
            <a:gdLst/>
            <a:ahLst/>
            <a:cxnLst/>
            <a:rect l="l" t="t" r="r" b="b"/>
            <a:pathLst>
              <a:path w="459104" h="408304">
                <a:moveTo>
                  <a:pt x="0" y="203881"/>
                </a:moveTo>
                <a:lnTo>
                  <a:pt x="5441" y="160396"/>
                </a:lnTo>
                <a:lnTo>
                  <a:pt x="21766" y="119606"/>
                </a:lnTo>
                <a:lnTo>
                  <a:pt x="43533" y="84275"/>
                </a:lnTo>
                <a:lnTo>
                  <a:pt x="76183" y="51638"/>
                </a:lnTo>
                <a:lnTo>
                  <a:pt x="114048" y="27178"/>
                </a:lnTo>
                <a:lnTo>
                  <a:pt x="160302" y="10871"/>
                </a:lnTo>
                <a:lnTo>
                  <a:pt x="206330" y="0"/>
                </a:lnTo>
                <a:lnTo>
                  <a:pt x="252584" y="0"/>
                </a:lnTo>
                <a:lnTo>
                  <a:pt x="301560" y="10871"/>
                </a:lnTo>
                <a:lnTo>
                  <a:pt x="344866" y="27178"/>
                </a:lnTo>
                <a:lnTo>
                  <a:pt x="382958" y="51638"/>
                </a:lnTo>
                <a:lnTo>
                  <a:pt x="415382" y="84275"/>
                </a:lnTo>
                <a:lnTo>
                  <a:pt x="439869" y="119606"/>
                </a:lnTo>
                <a:lnTo>
                  <a:pt x="453473" y="160396"/>
                </a:lnTo>
                <a:lnTo>
                  <a:pt x="458915" y="203881"/>
                </a:lnTo>
                <a:lnTo>
                  <a:pt x="453473" y="247367"/>
                </a:lnTo>
                <a:lnTo>
                  <a:pt x="439869" y="288157"/>
                </a:lnTo>
                <a:lnTo>
                  <a:pt x="415382" y="323488"/>
                </a:lnTo>
                <a:lnTo>
                  <a:pt x="382958" y="356668"/>
                </a:lnTo>
                <a:lnTo>
                  <a:pt x="344866" y="381129"/>
                </a:lnTo>
                <a:lnTo>
                  <a:pt x="301560" y="397436"/>
                </a:lnTo>
                <a:lnTo>
                  <a:pt x="252584" y="408307"/>
                </a:lnTo>
                <a:lnTo>
                  <a:pt x="206330" y="408307"/>
                </a:lnTo>
                <a:lnTo>
                  <a:pt x="160302" y="397436"/>
                </a:lnTo>
                <a:lnTo>
                  <a:pt x="114048" y="381129"/>
                </a:lnTo>
                <a:lnTo>
                  <a:pt x="76183" y="356668"/>
                </a:lnTo>
                <a:lnTo>
                  <a:pt x="43533" y="323488"/>
                </a:lnTo>
                <a:lnTo>
                  <a:pt x="21766" y="288157"/>
                </a:lnTo>
                <a:lnTo>
                  <a:pt x="5441" y="247367"/>
                </a:lnTo>
                <a:lnTo>
                  <a:pt x="0" y="203881"/>
                </a:lnTo>
                <a:close/>
              </a:path>
            </a:pathLst>
          </a:custGeom>
          <a:ln w="16280">
            <a:solidFill>
              <a:srgbClr val="000000"/>
            </a:solidFill>
          </a:ln>
        </p:spPr>
        <p:txBody>
          <a:bodyPr wrap="square" lIns="0" tIns="0" rIns="0" bIns="0" rtlCol="0"/>
          <a:lstStyle/>
          <a:p>
            <a:endParaRPr/>
          </a:p>
        </p:txBody>
      </p:sp>
      <p:sp>
        <p:nvSpPr>
          <p:cNvPr id="53" name="object 53"/>
          <p:cNvSpPr txBox="1"/>
          <p:nvPr/>
        </p:nvSpPr>
        <p:spPr>
          <a:xfrm>
            <a:off x="8317938" y="3572415"/>
            <a:ext cx="177165" cy="351790"/>
          </a:xfrm>
          <a:prstGeom prst="rect">
            <a:avLst/>
          </a:prstGeom>
        </p:spPr>
        <p:txBody>
          <a:bodyPr vert="horz" wrap="square" lIns="0" tIns="17780" rIns="0" bIns="0" rtlCol="0">
            <a:spAutoFit/>
          </a:bodyPr>
          <a:lstStyle/>
          <a:p>
            <a:pPr marL="12700">
              <a:lnSpc>
                <a:spcPct val="100000"/>
              </a:lnSpc>
              <a:spcBef>
                <a:spcPts val="140"/>
              </a:spcBef>
            </a:pPr>
            <a:r>
              <a:rPr sz="2100" spc="20" dirty="0">
                <a:latin typeface="Arial"/>
                <a:cs typeface="Arial"/>
              </a:rPr>
              <a:t>2</a:t>
            </a:r>
            <a:endParaRPr sz="21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705357"/>
            <a:ext cx="7580630" cy="513715"/>
          </a:xfrm>
          <a:prstGeom prst="rect">
            <a:avLst/>
          </a:prstGeom>
        </p:spPr>
        <p:txBody>
          <a:bodyPr vert="horz" wrap="square" lIns="0" tIns="13335" rIns="0" bIns="0" rtlCol="0">
            <a:spAutoFit/>
          </a:bodyPr>
          <a:lstStyle/>
          <a:p>
            <a:pPr marL="12700">
              <a:lnSpc>
                <a:spcPct val="100000"/>
              </a:lnSpc>
              <a:spcBef>
                <a:spcPts val="105"/>
              </a:spcBef>
            </a:pPr>
            <a:r>
              <a:rPr sz="3200" b="1" dirty="0">
                <a:latin typeface="Times New Roman"/>
                <a:cs typeface="Times New Roman"/>
              </a:rPr>
              <a:t>Activity Diagram of SEIIT with Swim</a:t>
            </a:r>
            <a:r>
              <a:rPr sz="3200" b="1" spc="-200" dirty="0">
                <a:latin typeface="Times New Roman"/>
                <a:cs typeface="Times New Roman"/>
              </a:rPr>
              <a:t> </a:t>
            </a:r>
            <a:r>
              <a:rPr sz="3200" b="1" dirty="0">
                <a:latin typeface="Times New Roman"/>
                <a:cs typeface="Times New Roman"/>
              </a:rPr>
              <a:t>Lane</a:t>
            </a:r>
            <a:endParaRPr sz="3200" dirty="0">
              <a:latin typeface="Times New Roman"/>
              <a:cs typeface="Times New Roman"/>
            </a:endParaRPr>
          </a:p>
        </p:txBody>
      </p:sp>
      <p:sp>
        <p:nvSpPr>
          <p:cNvPr id="8" name="object 8"/>
          <p:cNvSpPr/>
          <p:nvPr/>
        </p:nvSpPr>
        <p:spPr>
          <a:xfrm>
            <a:off x="1272770" y="2178785"/>
            <a:ext cx="7362191" cy="3461063"/>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411829" y="2153574"/>
            <a:ext cx="375920" cy="359410"/>
          </a:xfrm>
          <a:prstGeom prst="rect">
            <a:avLst/>
          </a:prstGeom>
        </p:spPr>
        <p:txBody>
          <a:bodyPr vert="horz" wrap="square" lIns="0" tIns="12065" rIns="0" bIns="0" rtlCol="0">
            <a:spAutoFit/>
          </a:bodyPr>
          <a:lstStyle/>
          <a:p>
            <a:pPr marL="51435" marR="5080" indent="-39370">
              <a:lnSpc>
                <a:spcPct val="100000"/>
              </a:lnSpc>
              <a:spcBef>
                <a:spcPts val="95"/>
              </a:spcBef>
            </a:pPr>
            <a:r>
              <a:rPr sz="1100" dirty="0">
                <a:latin typeface="Times New Roman"/>
                <a:cs typeface="Times New Roman"/>
              </a:rPr>
              <a:t>Fill-in  form</a:t>
            </a:r>
            <a:endParaRPr sz="1100">
              <a:latin typeface="Times New Roman"/>
              <a:cs typeface="Times New Roman"/>
            </a:endParaRPr>
          </a:p>
        </p:txBody>
      </p:sp>
      <p:sp>
        <p:nvSpPr>
          <p:cNvPr id="10" name="object 10"/>
          <p:cNvSpPr txBox="1"/>
          <p:nvPr/>
        </p:nvSpPr>
        <p:spPr>
          <a:xfrm>
            <a:off x="1408031" y="3092578"/>
            <a:ext cx="383540" cy="359410"/>
          </a:xfrm>
          <a:prstGeom prst="rect">
            <a:avLst/>
          </a:prstGeom>
        </p:spPr>
        <p:txBody>
          <a:bodyPr vert="horz" wrap="square" lIns="0" tIns="12065" rIns="0" bIns="0" rtlCol="0">
            <a:spAutoFit/>
          </a:bodyPr>
          <a:lstStyle/>
          <a:p>
            <a:pPr marL="55244" marR="5080" indent="-43180">
              <a:lnSpc>
                <a:spcPct val="100000"/>
              </a:lnSpc>
              <a:spcBef>
                <a:spcPts val="95"/>
              </a:spcBef>
            </a:pPr>
            <a:r>
              <a:rPr sz="1100" dirty="0">
                <a:latin typeface="Times New Roman"/>
                <a:cs typeface="Times New Roman"/>
              </a:rPr>
              <a:t>Check  form</a:t>
            </a:r>
            <a:endParaRPr sz="1100">
              <a:latin typeface="Times New Roman"/>
              <a:cs typeface="Times New Roman"/>
            </a:endParaRPr>
          </a:p>
        </p:txBody>
      </p:sp>
      <p:sp>
        <p:nvSpPr>
          <p:cNvPr id="11" name="object 11"/>
          <p:cNvSpPr txBox="1"/>
          <p:nvPr/>
        </p:nvSpPr>
        <p:spPr>
          <a:xfrm>
            <a:off x="2658770" y="2730888"/>
            <a:ext cx="476250" cy="151130"/>
          </a:xfrm>
          <a:prstGeom prst="rect">
            <a:avLst/>
          </a:prstGeom>
        </p:spPr>
        <p:txBody>
          <a:bodyPr vert="horz" wrap="square" lIns="0" tIns="15240" rIns="0" bIns="0" rtlCol="0">
            <a:spAutoFit/>
          </a:bodyPr>
          <a:lstStyle/>
          <a:p>
            <a:pPr marL="12700">
              <a:lnSpc>
                <a:spcPct val="100000"/>
              </a:lnSpc>
              <a:spcBef>
                <a:spcPts val="120"/>
              </a:spcBef>
            </a:pPr>
            <a:r>
              <a:rPr sz="800" spc="-5" dirty="0">
                <a:latin typeface="Arial"/>
                <a:cs typeface="Arial"/>
              </a:rPr>
              <a:t>[Incorrect]</a:t>
            </a:r>
            <a:endParaRPr sz="800">
              <a:latin typeface="Arial"/>
              <a:cs typeface="Arial"/>
            </a:endParaRPr>
          </a:p>
        </p:txBody>
      </p:sp>
      <p:sp>
        <p:nvSpPr>
          <p:cNvPr id="12" name="object 12"/>
          <p:cNvSpPr txBox="1"/>
          <p:nvPr/>
        </p:nvSpPr>
        <p:spPr>
          <a:xfrm>
            <a:off x="2212600" y="3476352"/>
            <a:ext cx="900430" cy="680085"/>
          </a:xfrm>
          <a:prstGeom prst="rect">
            <a:avLst/>
          </a:prstGeom>
        </p:spPr>
        <p:txBody>
          <a:bodyPr vert="horz" wrap="square" lIns="0" tIns="15240" rIns="0" bIns="0" rtlCol="0">
            <a:spAutoFit/>
          </a:bodyPr>
          <a:lstStyle/>
          <a:p>
            <a:pPr marL="456565">
              <a:lnSpc>
                <a:spcPct val="100000"/>
              </a:lnSpc>
              <a:spcBef>
                <a:spcPts val="120"/>
              </a:spcBef>
            </a:pPr>
            <a:r>
              <a:rPr sz="800" spc="-10" dirty="0">
                <a:latin typeface="Arial"/>
                <a:cs typeface="Arial"/>
              </a:rPr>
              <a:t>[Correct]</a:t>
            </a:r>
            <a:endParaRPr sz="800">
              <a:latin typeface="Arial"/>
              <a:cs typeface="Arial"/>
            </a:endParaRPr>
          </a:p>
          <a:p>
            <a:pPr>
              <a:lnSpc>
                <a:spcPct val="100000"/>
              </a:lnSpc>
            </a:pPr>
            <a:endParaRPr sz="800">
              <a:latin typeface="Times New Roman"/>
              <a:cs typeface="Times New Roman"/>
            </a:endParaRPr>
          </a:p>
          <a:p>
            <a:pPr marL="271145" marR="5080" indent="-259079">
              <a:lnSpc>
                <a:spcPct val="100000"/>
              </a:lnSpc>
              <a:spcBef>
                <a:spcPts val="615"/>
              </a:spcBef>
            </a:pPr>
            <a:r>
              <a:rPr sz="1100" dirty="0">
                <a:latin typeface="Times New Roman"/>
                <a:cs typeface="Times New Roman"/>
              </a:rPr>
              <a:t>Display</a:t>
            </a:r>
            <a:r>
              <a:rPr sz="1100" spc="-85" dirty="0">
                <a:latin typeface="Times New Roman"/>
                <a:cs typeface="Times New Roman"/>
              </a:rPr>
              <a:t> </a:t>
            </a:r>
            <a:r>
              <a:rPr sz="1100" dirty="0">
                <a:latin typeface="Times New Roman"/>
                <a:cs typeface="Times New Roman"/>
              </a:rPr>
              <a:t>student  screen</a:t>
            </a:r>
            <a:endParaRPr sz="1100">
              <a:latin typeface="Times New Roman"/>
              <a:cs typeface="Times New Roman"/>
            </a:endParaRPr>
          </a:p>
        </p:txBody>
      </p:sp>
      <p:sp>
        <p:nvSpPr>
          <p:cNvPr id="13" name="object 13"/>
          <p:cNvSpPr txBox="1"/>
          <p:nvPr/>
        </p:nvSpPr>
        <p:spPr>
          <a:xfrm>
            <a:off x="2243228" y="4579281"/>
            <a:ext cx="760730" cy="359410"/>
          </a:xfrm>
          <a:prstGeom prst="rect">
            <a:avLst/>
          </a:prstGeom>
        </p:spPr>
        <p:txBody>
          <a:bodyPr vert="horz" wrap="square" lIns="0" tIns="12065" rIns="0" bIns="0" rtlCol="0">
            <a:spAutoFit/>
          </a:bodyPr>
          <a:lstStyle/>
          <a:p>
            <a:pPr marL="49530" marR="5080" indent="-37465">
              <a:lnSpc>
                <a:spcPct val="100000"/>
              </a:lnSpc>
              <a:spcBef>
                <a:spcPts val="95"/>
              </a:spcBef>
            </a:pPr>
            <a:r>
              <a:rPr sz="1100" dirty="0">
                <a:latin typeface="Times New Roman"/>
                <a:cs typeface="Times New Roman"/>
              </a:rPr>
              <a:t>Input</a:t>
            </a:r>
            <a:r>
              <a:rPr sz="1100" spc="-85" dirty="0">
                <a:latin typeface="Times New Roman"/>
                <a:cs typeface="Times New Roman"/>
              </a:rPr>
              <a:t> </a:t>
            </a:r>
            <a:r>
              <a:rPr sz="1100" dirty="0">
                <a:latin typeface="Times New Roman"/>
                <a:cs typeface="Times New Roman"/>
              </a:rPr>
              <a:t>student  information</a:t>
            </a:r>
            <a:endParaRPr sz="1100">
              <a:latin typeface="Times New Roman"/>
              <a:cs typeface="Times New Roman"/>
            </a:endParaRPr>
          </a:p>
        </p:txBody>
      </p:sp>
      <p:sp>
        <p:nvSpPr>
          <p:cNvPr id="14" name="object 14"/>
          <p:cNvSpPr txBox="1"/>
          <p:nvPr/>
        </p:nvSpPr>
        <p:spPr>
          <a:xfrm>
            <a:off x="3901212" y="4814032"/>
            <a:ext cx="1068070" cy="359410"/>
          </a:xfrm>
          <a:prstGeom prst="rect">
            <a:avLst/>
          </a:prstGeom>
        </p:spPr>
        <p:txBody>
          <a:bodyPr vert="horz" wrap="square" lIns="0" tIns="12065" rIns="0" bIns="0" rtlCol="0">
            <a:spAutoFit/>
          </a:bodyPr>
          <a:lstStyle/>
          <a:p>
            <a:pPr marL="181610" marR="5080" indent="-169545">
              <a:lnSpc>
                <a:spcPct val="100000"/>
              </a:lnSpc>
              <a:spcBef>
                <a:spcPts val="95"/>
              </a:spcBef>
            </a:pPr>
            <a:r>
              <a:rPr sz="1100" dirty="0">
                <a:latin typeface="Times New Roman"/>
                <a:cs typeface="Times New Roman"/>
              </a:rPr>
              <a:t>Search for</a:t>
            </a:r>
            <a:r>
              <a:rPr sz="1100" spc="-85" dirty="0">
                <a:latin typeface="Times New Roman"/>
                <a:cs typeface="Times New Roman"/>
              </a:rPr>
              <a:t> </a:t>
            </a:r>
            <a:r>
              <a:rPr sz="1100" dirty="0">
                <a:latin typeface="Times New Roman"/>
                <a:cs typeface="Times New Roman"/>
              </a:rPr>
              <a:t>Student  selection</a:t>
            </a:r>
            <a:r>
              <a:rPr sz="1100" spc="-15" dirty="0">
                <a:latin typeface="Times New Roman"/>
                <a:cs typeface="Times New Roman"/>
              </a:rPr>
              <a:t> </a:t>
            </a:r>
            <a:r>
              <a:rPr sz="1100" dirty="0">
                <a:latin typeface="Times New Roman"/>
                <a:cs typeface="Times New Roman"/>
              </a:rPr>
              <a:t>list</a:t>
            </a:r>
            <a:endParaRPr sz="1100">
              <a:latin typeface="Times New Roman"/>
              <a:cs typeface="Times New Roman"/>
            </a:endParaRPr>
          </a:p>
        </p:txBody>
      </p:sp>
      <p:sp>
        <p:nvSpPr>
          <p:cNvPr id="15" name="object 15"/>
          <p:cNvSpPr txBox="1"/>
          <p:nvPr/>
        </p:nvSpPr>
        <p:spPr>
          <a:xfrm>
            <a:off x="3453870" y="2466576"/>
            <a:ext cx="702310" cy="359410"/>
          </a:xfrm>
          <a:prstGeom prst="rect">
            <a:avLst/>
          </a:prstGeom>
        </p:spPr>
        <p:txBody>
          <a:bodyPr vert="horz" wrap="square" lIns="0" tIns="12065" rIns="0" bIns="0" rtlCol="0">
            <a:spAutoFit/>
          </a:bodyPr>
          <a:lstStyle/>
          <a:p>
            <a:pPr marL="12700" marR="5080" indent="52069">
              <a:lnSpc>
                <a:spcPct val="100000"/>
              </a:lnSpc>
              <a:spcBef>
                <a:spcPts val="95"/>
              </a:spcBef>
            </a:pPr>
            <a:r>
              <a:rPr sz="1100" dirty="0">
                <a:latin typeface="Times New Roman"/>
                <a:cs typeface="Times New Roman"/>
              </a:rPr>
              <a:t>Verify the  applications</a:t>
            </a:r>
            <a:endParaRPr sz="1100">
              <a:latin typeface="Times New Roman"/>
              <a:cs typeface="Times New Roman"/>
            </a:endParaRPr>
          </a:p>
        </p:txBody>
      </p:sp>
      <p:sp>
        <p:nvSpPr>
          <p:cNvPr id="16" name="object 16"/>
          <p:cNvSpPr txBox="1"/>
          <p:nvPr/>
        </p:nvSpPr>
        <p:spPr>
          <a:xfrm>
            <a:off x="4295874" y="3176045"/>
            <a:ext cx="908050" cy="192405"/>
          </a:xfrm>
          <a:prstGeom prst="rect">
            <a:avLst/>
          </a:prstGeom>
        </p:spPr>
        <p:txBody>
          <a:bodyPr vert="horz" wrap="square" lIns="0" tIns="12065" rIns="0" bIns="0" rtlCol="0">
            <a:spAutoFit/>
          </a:bodyPr>
          <a:lstStyle/>
          <a:p>
            <a:pPr marL="12700">
              <a:lnSpc>
                <a:spcPct val="100000"/>
              </a:lnSpc>
              <a:spcBef>
                <a:spcPts val="95"/>
              </a:spcBef>
            </a:pPr>
            <a:r>
              <a:rPr sz="1100" dirty="0">
                <a:latin typeface="Times New Roman"/>
                <a:cs typeface="Times New Roman"/>
              </a:rPr>
              <a:t>Regret</a:t>
            </a:r>
            <a:r>
              <a:rPr sz="1100" spc="-65" dirty="0">
                <a:latin typeface="Times New Roman"/>
                <a:cs typeface="Times New Roman"/>
              </a:rPr>
              <a:t> </a:t>
            </a:r>
            <a:r>
              <a:rPr sz="1100" dirty="0">
                <a:latin typeface="Times New Roman"/>
                <a:cs typeface="Times New Roman"/>
              </a:rPr>
              <a:t>message</a:t>
            </a:r>
            <a:endParaRPr sz="1100">
              <a:latin typeface="Times New Roman"/>
              <a:cs typeface="Times New Roman"/>
            </a:endParaRPr>
          </a:p>
        </p:txBody>
      </p:sp>
      <p:sp>
        <p:nvSpPr>
          <p:cNvPr id="17" name="object 17"/>
          <p:cNvSpPr txBox="1"/>
          <p:nvPr/>
        </p:nvSpPr>
        <p:spPr>
          <a:xfrm>
            <a:off x="6760283" y="4349746"/>
            <a:ext cx="783590" cy="192405"/>
          </a:xfrm>
          <a:prstGeom prst="rect">
            <a:avLst/>
          </a:prstGeom>
        </p:spPr>
        <p:txBody>
          <a:bodyPr vert="horz" wrap="square" lIns="0" tIns="12065" rIns="0" bIns="0" rtlCol="0">
            <a:spAutoFit/>
          </a:bodyPr>
          <a:lstStyle/>
          <a:p>
            <a:pPr marL="12700">
              <a:lnSpc>
                <a:spcPct val="100000"/>
              </a:lnSpc>
              <a:spcBef>
                <a:spcPts val="95"/>
              </a:spcBef>
            </a:pPr>
            <a:r>
              <a:rPr sz="1100" dirty="0">
                <a:latin typeface="Times New Roman"/>
                <a:cs typeface="Times New Roman"/>
              </a:rPr>
              <a:t>Create</a:t>
            </a:r>
            <a:r>
              <a:rPr sz="1100" spc="-65" dirty="0">
                <a:latin typeface="Times New Roman"/>
                <a:cs typeface="Times New Roman"/>
              </a:rPr>
              <a:t> </a:t>
            </a:r>
            <a:r>
              <a:rPr sz="1100" dirty="0">
                <a:latin typeface="Times New Roman"/>
                <a:cs typeface="Times New Roman"/>
              </a:rPr>
              <a:t>record</a:t>
            </a:r>
            <a:endParaRPr sz="1100">
              <a:latin typeface="Times New Roman"/>
              <a:cs typeface="Times New Roman"/>
            </a:endParaRPr>
          </a:p>
        </p:txBody>
      </p:sp>
      <p:sp>
        <p:nvSpPr>
          <p:cNvPr id="18" name="object 18"/>
          <p:cNvSpPr txBox="1"/>
          <p:nvPr/>
        </p:nvSpPr>
        <p:spPr>
          <a:xfrm>
            <a:off x="5127203" y="5018382"/>
            <a:ext cx="902335" cy="624840"/>
          </a:xfrm>
          <a:prstGeom prst="rect">
            <a:avLst/>
          </a:prstGeom>
        </p:spPr>
        <p:txBody>
          <a:bodyPr vert="horz" wrap="square" lIns="0" tIns="74930" rIns="0" bIns="0" rtlCol="0">
            <a:spAutoFit/>
          </a:bodyPr>
          <a:lstStyle/>
          <a:p>
            <a:pPr marL="403225">
              <a:lnSpc>
                <a:spcPct val="100000"/>
              </a:lnSpc>
              <a:spcBef>
                <a:spcPts val="590"/>
              </a:spcBef>
            </a:pPr>
            <a:r>
              <a:rPr sz="800" spc="-10" dirty="0">
                <a:latin typeface="Arial"/>
                <a:cs typeface="Arial"/>
              </a:rPr>
              <a:t>[No</a:t>
            </a:r>
            <a:r>
              <a:rPr sz="800" spc="-90" dirty="0">
                <a:latin typeface="Arial"/>
                <a:cs typeface="Arial"/>
              </a:rPr>
              <a:t> </a:t>
            </a:r>
            <a:r>
              <a:rPr sz="800" dirty="0">
                <a:latin typeface="Arial"/>
                <a:cs typeface="Arial"/>
              </a:rPr>
              <a:t>Match]</a:t>
            </a:r>
            <a:endParaRPr sz="800">
              <a:latin typeface="Arial"/>
              <a:cs typeface="Arial"/>
            </a:endParaRPr>
          </a:p>
          <a:p>
            <a:pPr marL="12700" marR="243840" indent="132080">
              <a:lnSpc>
                <a:spcPct val="100000"/>
              </a:lnSpc>
              <a:spcBef>
                <a:spcPts val="630"/>
              </a:spcBef>
            </a:pPr>
            <a:r>
              <a:rPr sz="1100" dirty="0">
                <a:latin typeface="Times New Roman"/>
                <a:cs typeface="Times New Roman"/>
              </a:rPr>
              <a:t>Regret  registration</a:t>
            </a:r>
            <a:endParaRPr sz="1100">
              <a:latin typeface="Times New Roman"/>
              <a:cs typeface="Times New Roman"/>
            </a:endParaRPr>
          </a:p>
        </p:txBody>
      </p:sp>
      <p:sp>
        <p:nvSpPr>
          <p:cNvPr id="19" name="object 19"/>
          <p:cNvSpPr txBox="1"/>
          <p:nvPr/>
        </p:nvSpPr>
        <p:spPr>
          <a:xfrm>
            <a:off x="5591347" y="4645811"/>
            <a:ext cx="365125" cy="151130"/>
          </a:xfrm>
          <a:prstGeom prst="rect">
            <a:avLst/>
          </a:prstGeom>
        </p:spPr>
        <p:txBody>
          <a:bodyPr vert="horz" wrap="square" lIns="0" tIns="15240" rIns="0" bIns="0" rtlCol="0">
            <a:spAutoFit/>
          </a:bodyPr>
          <a:lstStyle/>
          <a:p>
            <a:pPr marL="12700">
              <a:lnSpc>
                <a:spcPct val="100000"/>
              </a:lnSpc>
              <a:spcBef>
                <a:spcPts val="120"/>
              </a:spcBef>
            </a:pPr>
            <a:r>
              <a:rPr sz="800" spc="30" dirty="0">
                <a:latin typeface="Arial"/>
                <a:cs typeface="Arial"/>
              </a:rPr>
              <a:t>[</a:t>
            </a:r>
            <a:r>
              <a:rPr sz="800" spc="40" dirty="0">
                <a:latin typeface="Arial"/>
                <a:cs typeface="Arial"/>
              </a:rPr>
              <a:t>M</a:t>
            </a:r>
            <a:r>
              <a:rPr sz="800" spc="-50" dirty="0">
                <a:latin typeface="Arial"/>
                <a:cs typeface="Arial"/>
              </a:rPr>
              <a:t>a</a:t>
            </a:r>
            <a:r>
              <a:rPr sz="800" spc="50" dirty="0">
                <a:latin typeface="Arial"/>
                <a:cs typeface="Arial"/>
              </a:rPr>
              <a:t>t</a:t>
            </a:r>
            <a:r>
              <a:rPr sz="800" spc="-55" dirty="0">
                <a:latin typeface="Arial"/>
                <a:cs typeface="Arial"/>
              </a:rPr>
              <a:t>c</a:t>
            </a:r>
            <a:r>
              <a:rPr sz="800" spc="-15" dirty="0">
                <a:latin typeface="Arial"/>
                <a:cs typeface="Arial"/>
              </a:rPr>
              <a:t>h</a:t>
            </a:r>
            <a:r>
              <a:rPr sz="800" spc="30" dirty="0">
                <a:latin typeface="Arial"/>
                <a:cs typeface="Arial"/>
              </a:rPr>
              <a:t>]</a:t>
            </a:r>
            <a:endParaRPr sz="800">
              <a:latin typeface="Arial"/>
              <a:cs typeface="Arial"/>
            </a:endParaRPr>
          </a:p>
        </p:txBody>
      </p:sp>
      <p:sp>
        <p:nvSpPr>
          <p:cNvPr id="20" name="object 20"/>
          <p:cNvSpPr txBox="1"/>
          <p:nvPr/>
        </p:nvSpPr>
        <p:spPr>
          <a:xfrm>
            <a:off x="4987365" y="2809138"/>
            <a:ext cx="213360" cy="151130"/>
          </a:xfrm>
          <a:prstGeom prst="rect">
            <a:avLst/>
          </a:prstGeom>
        </p:spPr>
        <p:txBody>
          <a:bodyPr vert="horz" wrap="square" lIns="0" tIns="15240" rIns="0" bIns="0" rtlCol="0">
            <a:spAutoFit/>
          </a:bodyPr>
          <a:lstStyle/>
          <a:p>
            <a:pPr marL="12700">
              <a:lnSpc>
                <a:spcPct val="100000"/>
              </a:lnSpc>
              <a:spcBef>
                <a:spcPts val="120"/>
              </a:spcBef>
            </a:pPr>
            <a:r>
              <a:rPr sz="800" spc="30" dirty="0">
                <a:latin typeface="Arial"/>
                <a:cs typeface="Arial"/>
              </a:rPr>
              <a:t>[</a:t>
            </a:r>
            <a:r>
              <a:rPr sz="800" spc="-45" dirty="0">
                <a:latin typeface="Arial"/>
                <a:cs typeface="Arial"/>
              </a:rPr>
              <a:t>N</a:t>
            </a:r>
            <a:r>
              <a:rPr sz="800" spc="-10" dirty="0">
                <a:latin typeface="Arial"/>
                <a:cs typeface="Arial"/>
              </a:rPr>
              <a:t>o</a:t>
            </a:r>
            <a:r>
              <a:rPr sz="800" spc="30" dirty="0">
                <a:latin typeface="Arial"/>
                <a:cs typeface="Arial"/>
              </a:rPr>
              <a:t>]</a:t>
            </a:r>
            <a:endParaRPr sz="800">
              <a:latin typeface="Arial"/>
              <a:cs typeface="Arial"/>
            </a:endParaRPr>
          </a:p>
        </p:txBody>
      </p:sp>
      <p:sp>
        <p:nvSpPr>
          <p:cNvPr id="21" name="object 21"/>
          <p:cNvSpPr txBox="1"/>
          <p:nvPr/>
        </p:nvSpPr>
        <p:spPr>
          <a:xfrm>
            <a:off x="5221187" y="2496137"/>
            <a:ext cx="234950" cy="151130"/>
          </a:xfrm>
          <a:prstGeom prst="rect">
            <a:avLst/>
          </a:prstGeom>
        </p:spPr>
        <p:txBody>
          <a:bodyPr vert="horz" wrap="square" lIns="0" tIns="15240" rIns="0" bIns="0" rtlCol="0">
            <a:spAutoFit/>
          </a:bodyPr>
          <a:lstStyle/>
          <a:p>
            <a:pPr marL="12700">
              <a:lnSpc>
                <a:spcPct val="100000"/>
              </a:lnSpc>
              <a:spcBef>
                <a:spcPts val="120"/>
              </a:spcBef>
            </a:pPr>
            <a:r>
              <a:rPr sz="800" spc="30" dirty="0">
                <a:latin typeface="Arial"/>
                <a:cs typeface="Arial"/>
              </a:rPr>
              <a:t>[</a:t>
            </a:r>
            <a:r>
              <a:rPr sz="800" spc="-135" dirty="0">
                <a:latin typeface="Arial"/>
                <a:cs typeface="Arial"/>
              </a:rPr>
              <a:t>Y</a:t>
            </a:r>
            <a:r>
              <a:rPr sz="800" spc="-35" dirty="0">
                <a:latin typeface="Arial"/>
                <a:cs typeface="Arial"/>
              </a:rPr>
              <a:t>e</a:t>
            </a:r>
            <a:r>
              <a:rPr sz="800" spc="-80" dirty="0">
                <a:latin typeface="Arial"/>
                <a:cs typeface="Arial"/>
              </a:rPr>
              <a:t>s</a:t>
            </a:r>
            <a:r>
              <a:rPr sz="800" spc="30" dirty="0">
                <a:latin typeface="Arial"/>
                <a:cs typeface="Arial"/>
              </a:rPr>
              <a:t>]</a:t>
            </a:r>
            <a:endParaRPr sz="800">
              <a:latin typeface="Arial"/>
              <a:cs typeface="Arial"/>
            </a:endParaRPr>
          </a:p>
        </p:txBody>
      </p:sp>
      <p:sp>
        <p:nvSpPr>
          <p:cNvPr id="22" name="object 22"/>
          <p:cNvSpPr txBox="1"/>
          <p:nvPr/>
        </p:nvSpPr>
        <p:spPr>
          <a:xfrm>
            <a:off x="8385486" y="4614070"/>
            <a:ext cx="132080" cy="276225"/>
          </a:xfrm>
          <a:prstGeom prst="rect">
            <a:avLst/>
          </a:prstGeom>
        </p:spPr>
        <p:txBody>
          <a:bodyPr vert="horz" wrap="square" lIns="0" tIns="11430" rIns="0" bIns="0" rtlCol="0">
            <a:spAutoFit/>
          </a:bodyPr>
          <a:lstStyle/>
          <a:p>
            <a:pPr marL="12700">
              <a:lnSpc>
                <a:spcPct val="100000"/>
              </a:lnSpc>
              <a:spcBef>
                <a:spcPts val="90"/>
              </a:spcBef>
            </a:pPr>
            <a:r>
              <a:rPr sz="1650" spc="-80" dirty="0">
                <a:latin typeface="Arial"/>
                <a:cs typeface="Arial"/>
              </a:rPr>
              <a:t>1</a:t>
            </a:r>
            <a:endParaRPr sz="1650">
              <a:latin typeface="Arial"/>
              <a:cs typeface="Arial"/>
            </a:endParaRPr>
          </a:p>
        </p:txBody>
      </p:sp>
      <p:sp>
        <p:nvSpPr>
          <p:cNvPr id="23" name="object 23"/>
          <p:cNvSpPr/>
          <p:nvPr/>
        </p:nvSpPr>
        <p:spPr>
          <a:xfrm>
            <a:off x="964008" y="2967556"/>
            <a:ext cx="7403465" cy="0"/>
          </a:xfrm>
          <a:custGeom>
            <a:avLst/>
            <a:gdLst/>
            <a:ahLst/>
            <a:cxnLst/>
            <a:rect l="l" t="t" r="r" b="b"/>
            <a:pathLst>
              <a:path w="7403465">
                <a:moveTo>
                  <a:pt x="0" y="0"/>
                </a:moveTo>
                <a:lnTo>
                  <a:pt x="7403200" y="0"/>
                </a:lnTo>
              </a:path>
            </a:pathLst>
          </a:custGeom>
          <a:ln w="20866">
            <a:solidFill>
              <a:srgbClr val="808080"/>
            </a:solidFill>
            <a:prstDash val="dot"/>
          </a:ln>
        </p:spPr>
        <p:txBody>
          <a:bodyPr wrap="square" lIns="0" tIns="0" rIns="0" bIns="0" rtlCol="0"/>
          <a:lstStyle/>
          <a:p>
            <a:endParaRPr/>
          </a:p>
        </p:txBody>
      </p:sp>
      <p:sp>
        <p:nvSpPr>
          <p:cNvPr id="24" name="object 24"/>
          <p:cNvSpPr/>
          <p:nvPr/>
        </p:nvSpPr>
        <p:spPr>
          <a:xfrm>
            <a:off x="964008" y="4219595"/>
            <a:ext cx="7403465" cy="0"/>
          </a:xfrm>
          <a:custGeom>
            <a:avLst/>
            <a:gdLst/>
            <a:ahLst/>
            <a:cxnLst/>
            <a:rect l="l" t="t" r="r" b="b"/>
            <a:pathLst>
              <a:path w="7403465">
                <a:moveTo>
                  <a:pt x="0" y="0"/>
                </a:moveTo>
                <a:lnTo>
                  <a:pt x="7403200" y="0"/>
                </a:lnTo>
              </a:path>
            </a:pathLst>
          </a:custGeom>
          <a:ln w="20866">
            <a:solidFill>
              <a:srgbClr val="808080"/>
            </a:solidFill>
            <a:prstDash val="dot"/>
          </a:ln>
        </p:spPr>
        <p:txBody>
          <a:bodyPr wrap="square" lIns="0" tIns="0" rIns="0" bIns="0" rtlCol="0"/>
          <a:lstStyle/>
          <a:p>
            <a:endParaRPr/>
          </a:p>
        </p:txBody>
      </p:sp>
      <p:sp>
        <p:nvSpPr>
          <p:cNvPr id="25" name="object 25"/>
          <p:cNvSpPr/>
          <p:nvPr/>
        </p:nvSpPr>
        <p:spPr>
          <a:xfrm>
            <a:off x="1514543" y="1714835"/>
            <a:ext cx="170075" cy="470217"/>
          </a:xfrm>
          <a:prstGeom prst="rect">
            <a:avLst/>
          </a:prstGeom>
          <a:blipFill>
            <a:blip r:embed="rId3" cstate="print"/>
            <a:stretch>
              <a:fillRect/>
            </a:stretch>
          </a:blipFill>
        </p:spPr>
        <p:txBody>
          <a:bodyPr wrap="square" lIns="0" tIns="0" rIns="0" bIns="0" rtlCol="0"/>
          <a:lstStyle/>
          <a:p>
            <a:endParaRPr/>
          </a:p>
        </p:txBody>
      </p:sp>
      <p:sp>
        <p:nvSpPr>
          <p:cNvPr id="26" name="object 26"/>
          <p:cNvSpPr txBox="1"/>
          <p:nvPr/>
        </p:nvSpPr>
        <p:spPr>
          <a:xfrm>
            <a:off x="738049" y="2016173"/>
            <a:ext cx="200660" cy="582930"/>
          </a:xfrm>
          <a:prstGeom prst="rect">
            <a:avLst/>
          </a:prstGeom>
        </p:spPr>
        <p:txBody>
          <a:bodyPr vert="vert270" wrap="square" lIns="0" tIns="0" rIns="0" bIns="0" rtlCol="0">
            <a:spAutoFit/>
          </a:bodyPr>
          <a:lstStyle/>
          <a:p>
            <a:pPr marL="12700">
              <a:lnSpc>
                <a:spcPts val="1405"/>
              </a:lnSpc>
            </a:pPr>
            <a:r>
              <a:rPr sz="1350" dirty="0">
                <a:latin typeface="Arial"/>
                <a:cs typeface="Arial"/>
              </a:rPr>
              <a:t>Student</a:t>
            </a:r>
            <a:endParaRPr sz="1350">
              <a:latin typeface="Arial"/>
              <a:cs typeface="Arial"/>
            </a:endParaRPr>
          </a:p>
        </p:txBody>
      </p:sp>
      <p:sp>
        <p:nvSpPr>
          <p:cNvPr id="27" name="object 27"/>
          <p:cNvSpPr txBox="1"/>
          <p:nvPr/>
        </p:nvSpPr>
        <p:spPr>
          <a:xfrm>
            <a:off x="738049" y="3269578"/>
            <a:ext cx="200660" cy="659130"/>
          </a:xfrm>
          <a:prstGeom prst="rect">
            <a:avLst/>
          </a:prstGeom>
        </p:spPr>
        <p:txBody>
          <a:bodyPr vert="vert270" wrap="square" lIns="0" tIns="0" rIns="0" bIns="0" rtlCol="0">
            <a:spAutoFit/>
          </a:bodyPr>
          <a:lstStyle/>
          <a:p>
            <a:pPr marL="12700">
              <a:lnSpc>
                <a:spcPts val="1405"/>
              </a:lnSpc>
            </a:pPr>
            <a:r>
              <a:rPr sz="1350" dirty="0">
                <a:latin typeface="Arial"/>
                <a:cs typeface="Arial"/>
              </a:rPr>
              <a:t>Registrar</a:t>
            </a:r>
            <a:endParaRPr sz="1350">
              <a:latin typeface="Arial"/>
              <a:cs typeface="Arial"/>
            </a:endParaRPr>
          </a:p>
        </p:txBody>
      </p:sp>
      <p:sp>
        <p:nvSpPr>
          <p:cNvPr id="28" name="object 28"/>
          <p:cNvSpPr txBox="1"/>
          <p:nvPr/>
        </p:nvSpPr>
        <p:spPr>
          <a:xfrm>
            <a:off x="738049" y="4583227"/>
            <a:ext cx="200660" cy="535940"/>
          </a:xfrm>
          <a:prstGeom prst="rect">
            <a:avLst/>
          </a:prstGeom>
        </p:spPr>
        <p:txBody>
          <a:bodyPr vert="vert270" wrap="square" lIns="0" tIns="0" rIns="0" bIns="0" rtlCol="0">
            <a:spAutoFit/>
          </a:bodyPr>
          <a:lstStyle/>
          <a:p>
            <a:pPr marL="12700">
              <a:lnSpc>
                <a:spcPts val="1405"/>
              </a:lnSpc>
            </a:pPr>
            <a:r>
              <a:rPr sz="1350" dirty="0">
                <a:latin typeface="Arial"/>
                <a:cs typeface="Arial"/>
              </a:rPr>
              <a:t>System</a:t>
            </a:r>
            <a:endParaRPr sz="1350">
              <a:latin typeface="Arial"/>
              <a:cs typeface="Aria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371600" y="1447801"/>
            <a:ext cx="6486525" cy="4557273"/>
          </a:xfrm>
          <a:prstGeom prst="rect">
            <a:avLst/>
          </a:prstGeom>
        </p:spPr>
        <p:txBody>
          <a:bodyPr vert="horz" wrap="square" lIns="0" tIns="122555" rIns="0" bIns="0" rtlCol="0">
            <a:spAutoFit/>
          </a:bodyPr>
          <a:lstStyle/>
          <a:p>
            <a:pPr marL="299085" indent="-286385">
              <a:lnSpc>
                <a:spcPct val="100000"/>
              </a:lnSpc>
              <a:spcBef>
                <a:spcPts val="965"/>
              </a:spcBef>
              <a:buClr>
                <a:srgbClr val="0AD0D9"/>
              </a:buClr>
              <a:buSzPct val="93750"/>
              <a:buFont typeface="Arial"/>
              <a:buChar char=""/>
              <a:tabLst>
                <a:tab pos="299720" algn="l"/>
              </a:tabLst>
            </a:pPr>
            <a:r>
              <a:rPr lang="en-US" sz="2400" spc="5" dirty="0">
                <a:latin typeface="Georgia"/>
                <a:cs typeface="Georgia"/>
              </a:rPr>
              <a:t>A </a:t>
            </a:r>
            <a:r>
              <a:rPr lang="en-US" sz="2400" spc="5" dirty="0" err="1">
                <a:latin typeface="Georgia"/>
                <a:cs typeface="Georgia"/>
              </a:rPr>
              <a:t>swimlane</a:t>
            </a:r>
            <a:r>
              <a:rPr lang="en-US" sz="2400" spc="5" dirty="0">
                <a:latin typeface="Georgia"/>
                <a:cs typeface="Georgia"/>
              </a:rPr>
              <a:t> </a:t>
            </a:r>
            <a:r>
              <a:rPr lang="en-US" sz="2400" spc="5" dirty="0" smtClean="0">
                <a:latin typeface="Georgia"/>
                <a:cs typeface="Georgia"/>
              </a:rPr>
              <a:t>delineates </a:t>
            </a:r>
            <a:r>
              <a:rPr lang="en-US" sz="2400" spc="5" dirty="0">
                <a:latin typeface="Georgia"/>
                <a:cs typeface="Georgia"/>
              </a:rPr>
              <a:t>who does what in a </a:t>
            </a:r>
            <a:r>
              <a:rPr lang="en-US" sz="2400" spc="5" dirty="0" smtClean="0">
                <a:latin typeface="Georgia"/>
                <a:cs typeface="Georgia"/>
              </a:rPr>
              <a:t>process.</a:t>
            </a:r>
          </a:p>
          <a:p>
            <a:pPr marL="299085" indent="-286385">
              <a:lnSpc>
                <a:spcPct val="100000"/>
              </a:lnSpc>
              <a:spcBef>
                <a:spcPts val="965"/>
              </a:spcBef>
              <a:buClr>
                <a:srgbClr val="0AD0D9"/>
              </a:buClr>
              <a:buSzPct val="93750"/>
              <a:buFont typeface="Arial"/>
              <a:buChar char=""/>
              <a:tabLst>
                <a:tab pos="299720" algn="l"/>
              </a:tabLst>
            </a:pPr>
            <a:r>
              <a:rPr sz="2400" spc="-114" dirty="0" smtClean="0">
                <a:latin typeface="Georgia"/>
                <a:cs typeface="Georgia"/>
              </a:rPr>
              <a:t>To </a:t>
            </a:r>
            <a:r>
              <a:rPr sz="2400" spc="-25" dirty="0">
                <a:latin typeface="Georgia"/>
                <a:cs typeface="Georgia"/>
              </a:rPr>
              <a:t>partition </a:t>
            </a:r>
            <a:r>
              <a:rPr sz="2400" spc="-5" dirty="0">
                <a:latin typeface="Georgia"/>
                <a:cs typeface="Georgia"/>
              </a:rPr>
              <a:t>the </a:t>
            </a:r>
            <a:r>
              <a:rPr sz="2400" spc="-20" dirty="0">
                <a:latin typeface="Georgia"/>
                <a:cs typeface="Georgia"/>
              </a:rPr>
              <a:t>activity </a:t>
            </a:r>
            <a:r>
              <a:rPr sz="2400" spc="-35" dirty="0">
                <a:latin typeface="Georgia"/>
                <a:cs typeface="Georgia"/>
              </a:rPr>
              <a:t>states </a:t>
            </a:r>
            <a:r>
              <a:rPr sz="2400" spc="-10" dirty="0">
                <a:latin typeface="Georgia"/>
                <a:cs typeface="Georgia"/>
              </a:rPr>
              <a:t>on </a:t>
            </a:r>
            <a:r>
              <a:rPr sz="2400" spc="-40" dirty="0">
                <a:latin typeface="Georgia"/>
                <a:cs typeface="Georgia"/>
              </a:rPr>
              <a:t>an </a:t>
            </a:r>
            <a:r>
              <a:rPr sz="2400" spc="-65" dirty="0">
                <a:latin typeface="Georgia"/>
                <a:cs typeface="Georgia"/>
              </a:rPr>
              <a:t>activity  </a:t>
            </a:r>
            <a:r>
              <a:rPr sz="2400" spc="-45" dirty="0">
                <a:latin typeface="Georgia"/>
                <a:cs typeface="Georgia"/>
              </a:rPr>
              <a:t>diagram </a:t>
            </a:r>
            <a:r>
              <a:rPr sz="2400" spc="-20" dirty="0">
                <a:latin typeface="Georgia"/>
                <a:cs typeface="Georgia"/>
              </a:rPr>
              <a:t>into</a:t>
            </a:r>
            <a:r>
              <a:rPr sz="2400" spc="-80" dirty="0">
                <a:latin typeface="Georgia"/>
                <a:cs typeface="Georgia"/>
              </a:rPr>
              <a:t> </a:t>
            </a:r>
            <a:r>
              <a:rPr sz="2400" spc="-35" dirty="0">
                <a:latin typeface="Georgia"/>
                <a:cs typeface="Georgia"/>
              </a:rPr>
              <a:t>groups</a:t>
            </a:r>
            <a:endParaRPr sz="2400" dirty="0">
              <a:latin typeface="Georgia"/>
              <a:cs typeface="Georgia"/>
            </a:endParaRPr>
          </a:p>
          <a:p>
            <a:pPr marL="698500" marR="120014" lvl="1" indent="-228600">
              <a:lnSpc>
                <a:spcPct val="110100"/>
              </a:lnSpc>
              <a:spcBef>
                <a:spcPts val="530"/>
              </a:spcBef>
              <a:buClr>
                <a:srgbClr val="0E6EC5"/>
              </a:buClr>
              <a:buSzPct val="85000"/>
              <a:buFont typeface="Arial"/>
              <a:buChar char=""/>
              <a:tabLst>
                <a:tab pos="698500" algn="l"/>
              </a:tabLst>
            </a:pPr>
            <a:r>
              <a:rPr sz="2000" spc="-10" dirty="0">
                <a:latin typeface="Georgia"/>
                <a:cs typeface="Georgia"/>
              </a:rPr>
              <a:t>each </a:t>
            </a:r>
            <a:r>
              <a:rPr sz="2000" spc="-25" dirty="0">
                <a:latin typeface="Georgia"/>
                <a:cs typeface="Georgia"/>
              </a:rPr>
              <a:t>group representing </a:t>
            </a:r>
            <a:r>
              <a:rPr sz="2000" spc="-5" dirty="0">
                <a:latin typeface="Georgia"/>
                <a:cs typeface="Georgia"/>
              </a:rPr>
              <a:t>the </a:t>
            </a:r>
            <a:r>
              <a:rPr sz="2000" spc="-35" dirty="0">
                <a:latin typeface="Georgia"/>
                <a:cs typeface="Georgia"/>
              </a:rPr>
              <a:t>business </a:t>
            </a:r>
            <a:r>
              <a:rPr sz="2000" spc="-40" dirty="0">
                <a:latin typeface="Georgia"/>
                <a:cs typeface="Georgia"/>
              </a:rPr>
              <a:t>organization  </a:t>
            </a:r>
            <a:r>
              <a:rPr sz="2000" spc="-25" dirty="0">
                <a:latin typeface="Georgia"/>
                <a:cs typeface="Georgia"/>
              </a:rPr>
              <a:t>responsible </a:t>
            </a:r>
            <a:r>
              <a:rPr sz="2000" spc="-30" dirty="0">
                <a:latin typeface="Georgia"/>
                <a:cs typeface="Georgia"/>
              </a:rPr>
              <a:t>for </a:t>
            </a:r>
            <a:r>
              <a:rPr sz="2000" spc="-15" dirty="0">
                <a:latin typeface="Georgia"/>
                <a:cs typeface="Georgia"/>
              </a:rPr>
              <a:t>those</a:t>
            </a:r>
            <a:r>
              <a:rPr sz="2000" spc="-190" dirty="0">
                <a:latin typeface="Georgia"/>
                <a:cs typeface="Georgia"/>
              </a:rPr>
              <a:t> </a:t>
            </a:r>
            <a:r>
              <a:rPr sz="2000" spc="-20" dirty="0">
                <a:latin typeface="Georgia"/>
                <a:cs typeface="Georgia"/>
              </a:rPr>
              <a:t>activities</a:t>
            </a:r>
            <a:endParaRPr sz="2000" dirty="0">
              <a:latin typeface="Georgia"/>
              <a:cs typeface="Georgia"/>
            </a:endParaRPr>
          </a:p>
          <a:p>
            <a:pPr marL="698500" lvl="1" indent="-228600">
              <a:lnSpc>
                <a:spcPct val="100000"/>
              </a:lnSpc>
              <a:spcBef>
                <a:spcPts val="720"/>
              </a:spcBef>
              <a:buClr>
                <a:srgbClr val="0E6EC5"/>
              </a:buClr>
              <a:buSzPct val="85000"/>
              <a:buFont typeface="Arial"/>
              <a:buChar char=""/>
              <a:tabLst>
                <a:tab pos="698500" algn="l"/>
              </a:tabLst>
            </a:pPr>
            <a:r>
              <a:rPr sz="2000" spc="-10" dirty="0">
                <a:latin typeface="Georgia"/>
                <a:cs typeface="Georgia"/>
              </a:rPr>
              <a:t>each </a:t>
            </a:r>
            <a:r>
              <a:rPr sz="2000" spc="-25" dirty="0">
                <a:latin typeface="Georgia"/>
                <a:cs typeface="Georgia"/>
              </a:rPr>
              <a:t>group </a:t>
            </a:r>
            <a:r>
              <a:rPr sz="2000" spc="-40" dirty="0">
                <a:latin typeface="Georgia"/>
                <a:cs typeface="Georgia"/>
              </a:rPr>
              <a:t>is </a:t>
            </a:r>
            <a:r>
              <a:rPr sz="2000" spc="-20" dirty="0">
                <a:latin typeface="Georgia"/>
                <a:cs typeface="Georgia"/>
              </a:rPr>
              <a:t>called </a:t>
            </a:r>
            <a:r>
              <a:rPr sz="2000" spc="-50" dirty="0">
                <a:latin typeface="Georgia"/>
                <a:cs typeface="Georgia"/>
              </a:rPr>
              <a:t>a</a:t>
            </a:r>
            <a:r>
              <a:rPr sz="2000" spc="-204" dirty="0">
                <a:latin typeface="Georgia"/>
                <a:cs typeface="Georgia"/>
              </a:rPr>
              <a:t> </a:t>
            </a:r>
            <a:r>
              <a:rPr sz="2000" spc="-25" dirty="0">
                <a:latin typeface="Georgia"/>
                <a:cs typeface="Georgia"/>
              </a:rPr>
              <a:t>swimlane</a:t>
            </a:r>
            <a:endParaRPr sz="2000" dirty="0">
              <a:latin typeface="Georgia"/>
              <a:cs typeface="Georgia"/>
            </a:endParaRPr>
          </a:p>
          <a:p>
            <a:pPr marL="299085" marR="5080" indent="-286385">
              <a:lnSpc>
                <a:spcPct val="110100"/>
              </a:lnSpc>
              <a:spcBef>
                <a:spcPts val="520"/>
              </a:spcBef>
              <a:buClr>
                <a:srgbClr val="0AD0D9"/>
              </a:buClr>
              <a:buSzPct val="93750"/>
              <a:buFont typeface="Arial"/>
              <a:buChar char=""/>
              <a:tabLst>
                <a:tab pos="299720" algn="l"/>
              </a:tabLst>
            </a:pPr>
            <a:r>
              <a:rPr lang="en-US" sz="2400" spc="-60" dirty="0" smtClean="0">
                <a:latin typeface="Georgia"/>
                <a:cs typeface="Georgia"/>
              </a:rPr>
              <a:t>It provides </a:t>
            </a:r>
            <a:r>
              <a:rPr lang="en-US" sz="2400" spc="-60" dirty="0">
                <a:latin typeface="Georgia"/>
                <a:cs typeface="Georgia"/>
              </a:rPr>
              <a:t>clarity and accountability by placing process steps within the horizontal or vertical “</a:t>
            </a:r>
            <a:r>
              <a:rPr lang="en-US" sz="2400" spc="-60" dirty="0" err="1">
                <a:latin typeface="Georgia"/>
                <a:cs typeface="Georgia"/>
              </a:rPr>
              <a:t>swimlanes</a:t>
            </a:r>
            <a:r>
              <a:rPr lang="en-US" sz="2400" spc="-60" dirty="0">
                <a:latin typeface="Georgia"/>
                <a:cs typeface="Georgia"/>
              </a:rPr>
              <a:t>” of a particular employee, work group or department.</a:t>
            </a:r>
            <a:endParaRPr sz="2400" dirty="0">
              <a:latin typeface="Georgia"/>
              <a:cs typeface="Georgia"/>
            </a:endParaRPr>
          </a:p>
        </p:txBody>
      </p:sp>
      <p:sp>
        <p:nvSpPr>
          <p:cNvPr id="8" name="object 8"/>
          <p:cNvSpPr txBox="1">
            <a:spLocks noGrp="1"/>
          </p:cNvSpPr>
          <p:nvPr>
            <p:ph type="title"/>
          </p:nvPr>
        </p:nvSpPr>
        <p:spPr>
          <a:xfrm>
            <a:off x="444500" y="327101"/>
            <a:ext cx="2851785" cy="788670"/>
          </a:xfrm>
          <a:prstGeom prst="rect">
            <a:avLst/>
          </a:prstGeom>
        </p:spPr>
        <p:txBody>
          <a:bodyPr vert="horz" wrap="square" lIns="0" tIns="13335" rIns="0" bIns="0" rtlCol="0">
            <a:spAutoFit/>
          </a:bodyPr>
          <a:lstStyle/>
          <a:p>
            <a:pPr marL="12700">
              <a:lnSpc>
                <a:spcPct val="100000"/>
              </a:lnSpc>
              <a:spcBef>
                <a:spcPts val="105"/>
              </a:spcBef>
            </a:pPr>
            <a:r>
              <a:rPr sz="5000" b="1" spc="-405" dirty="0">
                <a:latin typeface="Arial"/>
                <a:cs typeface="Arial"/>
              </a:rPr>
              <a:t>Swimlanes</a:t>
            </a:r>
            <a:endParaRPr sz="500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71600" y="685800"/>
            <a:ext cx="6656530" cy="480536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07766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25905" y="2126080"/>
            <a:ext cx="6408420" cy="3464560"/>
          </a:xfrm>
          <a:prstGeom prst="rect">
            <a:avLst/>
          </a:prstGeom>
        </p:spPr>
        <p:txBody>
          <a:bodyPr vert="horz" wrap="square" lIns="0" tIns="49530" rIns="0" bIns="0" rtlCol="0">
            <a:spAutoFit/>
          </a:bodyPr>
          <a:lstStyle/>
          <a:p>
            <a:pPr marL="299085" indent="-286385">
              <a:lnSpc>
                <a:spcPct val="100000"/>
              </a:lnSpc>
              <a:spcBef>
                <a:spcPts val="390"/>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45" dirty="0">
                <a:latin typeface="Georgia"/>
                <a:cs typeface="Georgia"/>
              </a:rPr>
              <a:t>has </a:t>
            </a:r>
            <a:r>
              <a:rPr sz="2400" spc="-60" dirty="0">
                <a:latin typeface="Georgia"/>
                <a:cs typeface="Georgia"/>
              </a:rPr>
              <a:t>a </a:t>
            </a:r>
            <a:r>
              <a:rPr sz="2400" spc="-35" dirty="0">
                <a:latin typeface="Georgia"/>
                <a:cs typeface="Georgia"/>
              </a:rPr>
              <a:t>name </a:t>
            </a:r>
            <a:r>
              <a:rPr sz="2400" spc="-20" dirty="0">
                <a:latin typeface="Georgia"/>
                <a:cs typeface="Georgia"/>
              </a:rPr>
              <a:t>unique </a:t>
            </a:r>
            <a:r>
              <a:rPr sz="2400" spc="-15" dirty="0">
                <a:latin typeface="Georgia"/>
                <a:cs typeface="Georgia"/>
              </a:rPr>
              <a:t>within</a:t>
            </a:r>
            <a:r>
              <a:rPr sz="2400" spc="-204" dirty="0">
                <a:latin typeface="Georgia"/>
                <a:cs typeface="Georgia"/>
              </a:rPr>
              <a:t> </a:t>
            </a:r>
            <a:r>
              <a:rPr sz="2400" spc="-25" dirty="0">
                <a:latin typeface="Georgia"/>
                <a:cs typeface="Georgia"/>
              </a:rPr>
              <a:t>its</a:t>
            </a:r>
            <a:endParaRPr sz="2400">
              <a:latin typeface="Georgia"/>
              <a:cs typeface="Georgia"/>
            </a:endParaRPr>
          </a:p>
          <a:p>
            <a:pPr marL="299085">
              <a:lnSpc>
                <a:spcPct val="100000"/>
              </a:lnSpc>
              <a:spcBef>
                <a:spcPts val="285"/>
              </a:spcBef>
            </a:pPr>
            <a:r>
              <a:rPr sz="2400" spc="-45" dirty="0">
                <a:latin typeface="Georgia"/>
                <a:cs typeface="Georgia"/>
              </a:rPr>
              <a:t>diagram</a:t>
            </a:r>
            <a:endParaRPr sz="2400">
              <a:latin typeface="Georgia"/>
              <a:cs typeface="Georgia"/>
            </a:endParaRPr>
          </a:p>
          <a:p>
            <a:pPr marL="299085" marR="36195" indent="-286385">
              <a:lnSpc>
                <a:spcPct val="110000"/>
              </a:lnSpc>
              <a:spcBef>
                <a:spcPts val="580"/>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60" dirty="0">
                <a:latin typeface="Georgia"/>
                <a:cs typeface="Georgia"/>
              </a:rPr>
              <a:t>may </a:t>
            </a:r>
            <a:r>
              <a:rPr sz="2400" spc="-40" dirty="0">
                <a:latin typeface="Georgia"/>
                <a:cs typeface="Georgia"/>
              </a:rPr>
              <a:t>represent </a:t>
            </a:r>
            <a:r>
              <a:rPr sz="2400" spc="-30" dirty="0">
                <a:latin typeface="Georgia"/>
                <a:cs typeface="Georgia"/>
              </a:rPr>
              <a:t>some </a:t>
            </a:r>
            <a:r>
              <a:rPr sz="2400" spc="-85" dirty="0">
                <a:latin typeface="Georgia"/>
                <a:cs typeface="Georgia"/>
              </a:rPr>
              <a:t>real-world  </a:t>
            </a:r>
            <a:r>
              <a:rPr sz="2400" spc="-10" dirty="0">
                <a:latin typeface="Georgia"/>
                <a:cs typeface="Georgia"/>
              </a:rPr>
              <a:t>entity</a:t>
            </a:r>
            <a:endParaRPr sz="2400">
              <a:latin typeface="Georgia"/>
              <a:cs typeface="Georgia"/>
            </a:endParaRPr>
          </a:p>
          <a:p>
            <a:pPr marL="299085" marR="27940" indent="-286385">
              <a:lnSpc>
                <a:spcPct val="110000"/>
              </a:lnSpc>
              <a:spcBef>
                <a:spcPts val="575"/>
              </a:spcBef>
              <a:buClr>
                <a:srgbClr val="0AD0D9"/>
              </a:buClr>
              <a:buSzPct val="93750"/>
              <a:buFont typeface="Arial"/>
              <a:buChar char=""/>
              <a:tabLst>
                <a:tab pos="299720" algn="l"/>
              </a:tabLst>
            </a:pPr>
            <a:r>
              <a:rPr sz="2400" spc="-60" dirty="0">
                <a:latin typeface="Georgia"/>
                <a:cs typeface="Georgia"/>
              </a:rPr>
              <a:t>Each </a:t>
            </a:r>
            <a:r>
              <a:rPr sz="2400" spc="-35" dirty="0">
                <a:latin typeface="Georgia"/>
                <a:cs typeface="Georgia"/>
              </a:rPr>
              <a:t>swimlane </a:t>
            </a:r>
            <a:r>
              <a:rPr sz="2400" spc="-60" dirty="0">
                <a:latin typeface="Georgia"/>
                <a:cs typeface="Georgia"/>
              </a:rPr>
              <a:t>may </a:t>
            </a:r>
            <a:r>
              <a:rPr sz="2400" spc="-15" dirty="0">
                <a:latin typeface="Georgia"/>
                <a:cs typeface="Georgia"/>
              </a:rPr>
              <a:t>be </a:t>
            </a:r>
            <a:r>
              <a:rPr sz="2400" spc="-25" dirty="0">
                <a:latin typeface="Georgia"/>
                <a:cs typeface="Georgia"/>
              </a:rPr>
              <a:t>implemented </a:t>
            </a:r>
            <a:r>
              <a:rPr sz="2400" spc="-35" dirty="0">
                <a:latin typeface="Georgia"/>
                <a:cs typeface="Georgia"/>
              </a:rPr>
              <a:t>by </a:t>
            </a:r>
            <a:r>
              <a:rPr sz="2400" spc="-15" dirty="0">
                <a:latin typeface="Georgia"/>
                <a:cs typeface="Georgia"/>
              </a:rPr>
              <a:t>one </a:t>
            </a:r>
            <a:r>
              <a:rPr sz="2400" spc="-400" dirty="0">
                <a:latin typeface="Georgia"/>
                <a:cs typeface="Georgia"/>
              </a:rPr>
              <a:t>or  </a:t>
            </a:r>
            <a:r>
              <a:rPr sz="2400" spc="-40" dirty="0">
                <a:latin typeface="Georgia"/>
                <a:cs typeface="Georgia"/>
              </a:rPr>
              <a:t>more</a:t>
            </a:r>
            <a:r>
              <a:rPr sz="2400" spc="-105" dirty="0">
                <a:latin typeface="Georgia"/>
                <a:cs typeface="Georgia"/>
              </a:rPr>
              <a:t> </a:t>
            </a:r>
            <a:r>
              <a:rPr sz="2400" spc="-45" dirty="0">
                <a:latin typeface="Georgia"/>
                <a:cs typeface="Georgia"/>
              </a:rPr>
              <a:t>classes</a:t>
            </a:r>
            <a:endParaRPr sz="2400">
              <a:latin typeface="Georgia"/>
              <a:cs typeface="Georgia"/>
            </a:endParaRPr>
          </a:p>
          <a:p>
            <a:pPr marL="299085" marR="5080" indent="-286385">
              <a:lnSpc>
                <a:spcPct val="110100"/>
              </a:lnSpc>
              <a:spcBef>
                <a:spcPts val="575"/>
              </a:spcBef>
              <a:buClr>
                <a:srgbClr val="0AD0D9"/>
              </a:buClr>
              <a:buSzPct val="93750"/>
              <a:buFont typeface="Arial"/>
              <a:buChar char=""/>
              <a:tabLst>
                <a:tab pos="299720" algn="l"/>
              </a:tabLst>
            </a:pPr>
            <a:r>
              <a:rPr sz="2400" spc="-75" dirty="0">
                <a:latin typeface="Georgia"/>
                <a:cs typeface="Georgia"/>
              </a:rPr>
              <a:t>Every </a:t>
            </a:r>
            <a:r>
              <a:rPr sz="2400" spc="-20" dirty="0">
                <a:latin typeface="Georgia"/>
                <a:cs typeface="Georgia"/>
              </a:rPr>
              <a:t>activity </a:t>
            </a:r>
            <a:r>
              <a:rPr sz="2400" spc="-25" dirty="0">
                <a:latin typeface="Georgia"/>
                <a:cs typeface="Georgia"/>
              </a:rPr>
              <a:t>belongs </a:t>
            </a:r>
            <a:r>
              <a:rPr sz="2400" spc="-10" dirty="0">
                <a:latin typeface="Georgia"/>
                <a:cs typeface="Georgia"/>
              </a:rPr>
              <a:t>to </a:t>
            </a:r>
            <a:r>
              <a:rPr sz="2400" spc="-25" dirty="0">
                <a:latin typeface="Georgia"/>
                <a:cs typeface="Georgia"/>
              </a:rPr>
              <a:t>exactly </a:t>
            </a:r>
            <a:r>
              <a:rPr sz="2400" spc="-15" dirty="0">
                <a:latin typeface="Georgia"/>
                <a:cs typeface="Georgia"/>
              </a:rPr>
              <a:t>one </a:t>
            </a:r>
            <a:r>
              <a:rPr sz="2400" spc="-75" dirty="0">
                <a:latin typeface="Georgia"/>
                <a:cs typeface="Georgia"/>
              </a:rPr>
              <a:t>swimlane,  </a:t>
            </a:r>
            <a:r>
              <a:rPr sz="2400" spc="-5" dirty="0">
                <a:latin typeface="Georgia"/>
                <a:cs typeface="Georgia"/>
              </a:rPr>
              <a:t>but </a:t>
            </a:r>
            <a:r>
              <a:rPr sz="2400" spc="-35" dirty="0">
                <a:latin typeface="Georgia"/>
                <a:cs typeface="Georgia"/>
              </a:rPr>
              <a:t>transitions </a:t>
            </a:r>
            <a:r>
              <a:rPr sz="2400" spc="-60" dirty="0">
                <a:latin typeface="Georgia"/>
                <a:cs typeface="Georgia"/>
              </a:rPr>
              <a:t>may </a:t>
            </a:r>
            <a:r>
              <a:rPr sz="2400" spc="-45" dirty="0">
                <a:latin typeface="Georgia"/>
                <a:cs typeface="Georgia"/>
              </a:rPr>
              <a:t>cross</a:t>
            </a:r>
            <a:r>
              <a:rPr sz="2400" spc="-110" dirty="0">
                <a:latin typeface="Georgia"/>
                <a:cs typeface="Georgia"/>
              </a:rPr>
              <a:t> </a:t>
            </a:r>
            <a:r>
              <a:rPr sz="2400" spc="-35" dirty="0">
                <a:latin typeface="Georgia"/>
                <a:cs typeface="Georgia"/>
              </a:rPr>
              <a:t>lanes</a:t>
            </a:r>
            <a:endParaRPr sz="2400">
              <a:latin typeface="Georgia"/>
              <a:cs typeface="Georgia"/>
            </a:endParaRPr>
          </a:p>
        </p:txBody>
      </p:sp>
      <p:sp>
        <p:nvSpPr>
          <p:cNvPr id="8" name="object 8"/>
          <p:cNvSpPr txBox="1">
            <a:spLocks noGrp="1"/>
          </p:cNvSpPr>
          <p:nvPr>
            <p:ph type="title"/>
          </p:nvPr>
        </p:nvSpPr>
        <p:spPr>
          <a:xfrm>
            <a:off x="444500" y="327101"/>
            <a:ext cx="2851785" cy="788670"/>
          </a:xfrm>
          <a:prstGeom prst="rect">
            <a:avLst/>
          </a:prstGeom>
        </p:spPr>
        <p:txBody>
          <a:bodyPr vert="horz" wrap="square" lIns="0" tIns="13335" rIns="0" bIns="0" rtlCol="0">
            <a:spAutoFit/>
          </a:bodyPr>
          <a:lstStyle/>
          <a:p>
            <a:pPr marL="12700">
              <a:lnSpc>
                <a:spcPct val="100000"/>
              </a:lnSpc>
              <a:spcBef>
                <a:spcPts val="105"/>
              </a:spcBef>
            </a:pPr>
            <a:r>
              <a:rPr sz="5000" b="1" spc="-405" dirty="0">
                <a:latin typeface="Arial"/>
                <a:cs typeface="Arial"/>
              </a:rPr>
              <a:t>Swimlanes</a:t>
            </a:r>
            <a:endParaRPr sz="500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286750" cy="1325563"/>
          </a:xfrm>
        </p:spPr>
        <p:txBody>
          <a:bodyPr/>
          <a:lstStyle/>
          <a:p>
            <a:r>
              <a:rPr lang="en-US" sz="3600" u="sng" dirty="0">
                <a:latin typeface="Times New Roman"/>
                <a:cs typeface="Times New Roman"/>
              </a:rPr>
              <a:t>Some </a:t>
            </a:r>
            <a:r>
              <a:rPr lang="en-US" sz="3600" u="sng" spc="-5" dirty="0">
                <a:latin typeface="Times New Roman"/>
                <a:cs typeface="Times New Roman"/>
              </a:rPr>
              <a:t>more features</a:t>
            </a:r>
            <a:r>
              <a:rPr lang="en-US" sz="3600" u="sng" spc="-30" dirty="0">
                <a:latin typeface="Times New Roman"/>
                <a:cs typeface="Times New Roman"/>
              </a:rPr>
              <a:t> </a:t>
            </a:r>
            <a:r>
              <a:rPr lang="en-US" sz="3600" u="sng" spc="-5" dirty="0">
                <a:latin typeface="Times New Roman"/>
                <a:cs typeface="Times New Roman"/>
              </a:rPr>
              <a:t>in  Activity</a:t>
            </a:r>
            <a:r>
              <a:rPr lang="en-US" sz="3600" u="sng" spc="-10" dirty="0">
                <a:latin typeface="Times New Roman"/>
                <a:cs typeface="Times New Roman"/>
              </a:rPr>
              <a:t> </a:t>
            </a:r>
            <a:r>
              <a:rPr lang="en-US" sz="3600" u="sng" dirty="0" smtClean="0">
                <a:latin typeface="Times New Roman"/>
                <a:cs typeface="Times New Roman"/>
              </a:rPr>
              <a:t>Diagrams:</a:t>
            </a:r>
            <a:endParaRPr lang="en-US" u="sng" dirty="0"/>
          </a:p>
        </p:txBody>
      </p:sp>
      <p:pic>
        <p:nvPicPr>
          <p:cNvPr id="4" name="Content Placeholder 3"/>
          <p:cNvPicPr>
            <a:picLocks noGrp="1" noChangeAspect="1"/>
          </p:cNvPicPr>
          <p:nvPr>
            <p:ph idx="1"/>
          </p:nvPr>
        </p:nvPicPr>
        <p:blipFill>
          <a:blip r:embed="rId2"/>
          <a:stretch>
            <a:fillRect/>
          </a:stretch>
        </p:blipFill>
        <p:spPr>
          <a:xfrm>
            <a:off x="762000" y="1711204"/>
            <a:ext cx="7842229" cy="4175932"/>
          </a:xfrm>
          <a:prstGeom prst="rect">
            <a:avLst/>
          </a:prstGeom>
        </p:spPr>
      </p:pic>
    </p:spTree>
    <p:extLst>
      <p:ext uri="{BB962C8B-B14F-4D97-AF65-F5344CB8AC3E}">
        <p14:creationId xmlns:p14="http://schemas.microsoft.com/office/powerpoint/2010/main" val="4006658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886700" cy="1325563"/>
          </a:xfrm>
        </p:spPr>
        <p:txBody>
          <a:bodyPr/>
          <a:lstStyle/>
          <a:p>
            <a:r>
              <a:rPr lang="en-US" b="1" dirty="0" smtClean="0"/>
              <a:t>Example:</a:t>
            </a:r>
            <a:endParaRPr lang="en-US" b="1" dirty="0"/>
          </a:p>
        </p:txBody>
      </p:sp>
      <p:pic>
        <p:nvPicPr>
          <p:cNvPr id="4" name="Content Placeholder 3"/>
          <p:cNvPicPr>
            <a:picLocks noGrp="1" noChangeAspect="1"/>
          </p:cNvPicPr>
          <p:nvPr>
            <p:ph idx="1"/>
          </p:nvPr>
        </p:nvPicPr>
        <p:blipFill>
          <a:blip r:embed="rId2"/>
          <a:stretch>
            <a:fillRect/>
          </a:stretch>
        </p:blipFill>
        <p:spPr>
          <a:xfrm>
            <a:off x="3962400" y="1905000"/>
            <a:ext cx="4744313" cy="3200400"/>
          </a:xfrm>
          <a:prstGeom prst="rect">
            <a:avLst/>
          </a:prstGeom>
        </p:spPr>
      </p:pic>
      <p:sp>
        <p:nvSpPr>
          <p:cNvPr id="5" name="Rectangle 4"/>
          <p:cNvSpPr/>
          <p:nvPr/>
        </p:nvSpPr>
        <p:spPr>
          <a:xfrm>
            <a:off x="152400" y="1765178"/>
            <a:ext cx="3581400" cy="3693319"/>
          </a:xfrm>
          <a:prstGeom prst="rect">
            <a:avLst/>
          </a:prstGeom>
        </p:spPr>
        <p:txBody>
          <a:bodyPr wrap="square">
            <a:spAutoFit/>
          </a:bodyPr>
          <a:lstStyle/>
          <a:p>
            <a:r>
              <a:rPr lang="en-US" dirty="0"/>
              <a:t>Imagine a car rental agency and when cars are returned to this agency they collect a batch of cars and then they send those cars through their one lane car wash one at a time so our action that would trigger this multiple invocation of the carwash would be receive returned cars and once they've received batch of cars they're going to send them one at a time through the carwash and so that will be our expansion region</a:t>
            </a:r>
          </a:p>
        </p:txBody>
      </p:sp>
    </p:spTree>
    <p:extLst>
      <p:ext uri="{BB962C8B-B14F-4D97-AF65-F5344CB8AC3E}">
        <p14:creationId xmlns:p14="http://schemas.microsoft.com/office/powerpoint/2010/main" val="19090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3400" y="685800"/>
            <a:ext cx="7393505" cy="2306064"/>
          </a:xfrm>
          <a:prstGeom prst="rect">
            <a:avLst/>
          </a:prstGeom>
        </p:spPr>
      </p:pic>
      <p:pic>
        <p:nvPicPr>
          <p:cNvPr id="5" name="Picture 4"/>
          <p:cNvPicPr>
            <a:picLocks noChangeAspect="1"/>
          </p:cNvPicPr>
          <p:nvPr/>
        </p:nvPicPr>
        <p:blipFill>
          <a:blip r:embed="rId3"/>
          <a:stretch>
            <a:fillRect/>
          </a:stretch>
        </p:blipFill>
        <p:spPr>
          <a:xfrm>
            <a:off x="533400" y="3581400"/>
            <a:ext cx="5752381" cy="2904762"/>
          </a:xfrm>
          <a:prstGeom prst="rect">
            <a:avLst/>
          </a:prstGeom>
        </p:spPr>
      </p:pic>
    </p:spTree>
    <p:extLst>
      <p:ext uri="{BB962C8B-B14F-4D97-AF65-F5344CB8AC3E}">
        <p14:creationId xmlns:p14="http://schemas.microsoft.com/office/powerpoint/2010/main" val="2480914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0600" y="2286000"/>
            <a:ext cx="5821494" cy="4351338"/>
          </a:xfrm>
          <a:prstGeom prst="rect">
            <a:avLst/>
          </a:prstGeom>
        </p:spPr>
      </p:pic>
      <p:pic>
        <p:nvPicPr>
          <p:cNvPr id="5" name="Picture 4"/>
          <p:cNvPicPr>
            <a:picLocks noChangeAspect="1"/>
          </p:cNvPicPr>
          <p:nvPr/>
        </p:nvPicPr>
        <p:blipFill>
          <a:blip r:embed="rId3"/>
          <a:stretch>
            <a:fillRect/>
          </a:stretch>
        </p:blipFill>
        <p:spPr>
          <a:xfrm>
            <a:off x="990600" y="533400"/>
            <a:ext cx="7031515" cy="1473126"/>
          </a:xfrm>
          <a:prstGeom prst="rect">
            <a:avLst/>
          </a:prstGeom>
        </p:spPr>
      </p:pic>
    </p:spTree>
    <p:extLst>
      <p:ext uri="{BB962C8B-B14F-4D97-AF65-F5344CB8AC3E}">
        <p14:creationId xmlns:p14="http://schemas.microsoft.com/office/powerpoint/2010/main" val="1833101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 Scenario:</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The following text describes the operations of UAC bank.   </a:t>
            </a:r>
            <a:r>
              <a:rPr lang="en-US" dirty="0"/>
              <a:t>                                                          </a:t>
            </a:r>
          </a:p>
          <a:p>
            <a:pPr marL="0" indent="0">
              <a:buNone/>
            </a:pPr>
            <a:r>
              <a:rPr lang="en-US" dirty="0"/>
              <a:t>UAC bank has two means of depositing </a:t>
            </a:r>
            <a:r>
              <a:rPr lang="en-US" dirty="0" err="1"/>
              <a:t>cheques</a:t>
            </a:r>
            <a:r>
              <a:rPr lang="en-US" dirty="0"/>
              <a:t> into an account. A customer can deposit the check by going to the teller sitting at the bank desk or the check(s) can be deposited through the </a:t>
            </a:r>
            <a:r>
              <a:rPr lang="en-US" dirty="0" err="1"/>
              <a:t>cheque</a:t>
            </a:r>
            <a:r>
              <a:rPr lang="en-US" dirty="0"/>
              <a:t> vending machine planted at the bank’s branch. In order to deposit the check with the help of the teller, the customer has to take a token and wait for his turn. Once his turn arrives, the token number appears on the screen along with a sound of bell. He can then go to the teller and present all the </a:t>
            </a:r>
            <a:r>
              <a:rPr lang="en-US" dirty="0" err="1"/>
              <a:t>cheques</a:t>
            </a:r>
            <a:r>
              <a:rPr lang="en-US" dirty="0"/>
              <a:t> he wants to deposit along with the deposit slip. The teller verifies all the </a:t>
            </a:r>
            <a:r>
              <a:rPr lang="en-US" dirty="0" err="1"/>
              <a:t>cheques</a:t>
            </a:r>
            <a:r>
              <a:rPr lang="en-US" dirty="0"/>
              <a:t> one by one and key in the </a:t>
            </a:r>
            <a:r>
              <a:rPr lang="en-US" dirty="0" err="1"/>
              <a:t>cheque</a:t>
            </a:r>
            <a:r>
              <a:rPr lang="en-US" dirty="0"/>
              <a:t> details and account details in the system. After completing entry of all the </a:t>
            </a:r>
            <a:r>
              <a:rPr lang="en-US" dirty="0" err="1"/>
              <a:t>cheques</a:t>
            </a:r>
            <a:r>
              <a:rPr lang="en-US" dirty="0"/>
              <a:t>, the system shows the </a:t>
            </a:r>
            <a:r>
              <a:rPr lang="en-US" dirty="0" err="1"/>
              <a:t>cheque</a:t>
            </a:r>
            <a:r>
              <a:rPr lang="en-US" dirty="0"/>
              <a:t> summary and total amount. The teller then stamps the deposit slips and the </a:t>
            </a:r>
            <a:r>
              <a:rPr lang="en-US" dirty="0" err="1"/>
              <a:t>cheque</a:t>
            </a:r>
            <a:r>
              <a:rPr lang="en-US" dirty="0"/>
              <a:t> deposit details are sent to the customer’s mobile </a:t>
            </a:r>
            <a:r>
              <a:rPr lang="en-US" dirty="0" smtClean="0"/>
              <a:t>number.</a:t>
            </a:r>
          </a:p>
          <a:p>
            <a:pPr marL="0" indent="0">
              <a:buNone/>
            </a:pPr>
            <a:r>
              <a:rPr lang="en-US" dirty="0" smtClean="0"/>
              <a:t>On </a:t>
            </a:r>
            <a:r>
              <a:rPr lang="en-US" dirty="0"/>
              <a:t>the other hand, if the customer decides to deposit the </a:t>
            </a:r>
            <a:r>
              <a:rPr lang="en-US" dirty="0" err="1"/>
              <a:t>cheques</a:t>
            </a:r>
            <a:r>
              <a:rPr lang="en-US" dirty="0"/>
              <a:t> through vending machine, he can join the queue and wait for his turn. On his turn, the system will show the welcome message and ask the customer to key in the account number in which </a:t>
            </a:r>
            <a:r>
              <a:rPr lang="en-US" dirty="0" err="1"/>
              <a:t>cheques</a:t>
            </a:r>
            <a:r>
              <a:rPr lang="en-US" dirty="0"/>
              <a:t> are to be deposited. The name of the account holder and the number then appears on the screen. If the details are correct, the customer can start depositing the </a:t>
            </a:r>
            <a:r>
              <a:rPr lang="en-US" dirty="0" err="1"/>
              <a:t>cheques</a:t>
            </a:r>
            <a:r>
              <a:rPr lang="en-US" dirty="0"/>
              <a:t> else he is asked to key in the account details again. The customer then enters the </a:t>
            </a:r>
            <a:r>
              <a:rPr lang="en-US" dirty="0" err="1"/>
              <a:t>cheque</a:t>
            </a:r>
            <a:r>
              <a:rPr lang="en-US" dirty="0"/>
              <a:t> amount and deposit the </a:t>
            </a:r>
            <a:r>
              <a:rPr lang="en-US" dirty="0" err="1"/>
              <a:t>cheque</a:t>
            </a:r>
            <a:r>
              <a:rPr lang="en-US" dirty="0"/>
              <a:t> into the vending machine. The machine then accepts and scans the </a:t>
            </a:r>
            <a:r>
              <a:rPr lang="en-US" dirty="0" err="1"/>
              <a:t>cheque</a:t>
            </a:r>
            <a:r>
              <a:rPr lang="en-US" dirty="0"/>
              <a:t>. It takes 10 second to show the picture of the scanned </a:t>
            </a:r>
            <a:r>
              <a:rPr lang="en-US" dirty="0" err="1"/>
              <a:t>cheque</a:t>
            </a:r>
            <a:r>
              <a:rPr lang="en-US" dirty="0"/>
              <a:t>. The picture of the scanned </a:t>
            </a:r>
            <a:r>
              <a:rPr lang="en-US" dirty="0" err="1"/>
              <a:t>cheque</a:t>
            </a:r>
            <a:r>
              <a:rPr lang="en-US" dirty="0"/>
              <a:t> is displayed on the screen along with the </a:t>
            </a:r>
            <a:r>
              <a:rPr lang="en-US" dirty="0" err="1"/>
              <a:t>cheque</a:t>
            </a:r>
            <a:r>
              <a:rPr lang="en-US" dirty="0"/>
              <a:t> amount the customer entered. The customer then press ok. This process is repeated till all the </a:t>
            </a:r>
            <a:r>
              <a:rPr lang="en-US" dirty="0" err="1"/>
              <a:t>cheques</a:t>
            </a:r>
            <a:r>
              <a:rPr lang="en-US" dirty="0"/>
              <a:t> are deposited. Once the customer presses finish, the receipt is printed and the </a:t>
            </a:r>
            <a:r>
              <a:rPr lang="en-US" dirty="0" err="1"/>
              <a:t>cheque</a:t>
            </a:r>
            <a:r>
              <a:rPr lang="en-US" dirty="0"/>
              <a:t> details are sent to the customer’s mobile number.</a:t>
            </a:r>
          </a:p>
          <a:p>
            <a:endParaRPr lang="en-US" dirty="0"/>
          </a:p>
        </p:txBody>
      </p:sp>
    </p:spTree>
    <p:extLst>
      <p:ext uri="{BB962C8B-B14F-4D97-AF65-F5344CB8AC3E}">
        <p14:creationId xmlns:p14="http://schemas.microsoft.com/office/powerpoint/2010/main" val="18858678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3.googleusercontent.com/SHXoJeDMoY5gwZUWLxL2k35XVa2DTzkw-urJjssLvVUyxCeTFOXsDjv8MCph_wyjJ5k7dAdP9SxR7IsRavzz1DdbcRFzYgmS_hrh_W1z0gDoueoM7p5tkGVkPdSuM32iV-gMh3O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52400"/>
            <a:ext cx="5029200" cy="6391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444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2305050" cy="788670"/>
          </a:xfrm>
          <a:prstGeom prst="rect">
            <a:avLst/>
          </a:prstGeom>
        </p:spPr>
        <p:txBody>
          <a:bodyPr vert="horz" wrap="square" lIns="0" tIns="13335" rIns="0" bIns="0" rtlCol="0">
            <a:spAutoFit/>
          </a:bodyPr>
          <a:lstStyle/>
          <a:p>
            <a:pPr marL="12700">
              <a:lnSpc>
                <a:spcPct val="100000"/>
              </a:lnSpc>
              <a:spcBef>
                <a:spcPts val="105"/>
              </a:spcBef>
            </a:pPr>
            <a:r>
              <a:rPr sz="5000" spc="-90" dirty="0"/>
              <a:t>Notation</a:t>
            </a:r>
            <a:endParaRPr sz="5000" dirty="0"/>
          </a:p>
        </p:txBody>
      </p:sp>
      <p:sp>
        <p:nvSpPr>
          <p:cNvPr id="8" name="object 8"/>
          <p:cNvSpPr/>
          <p:nvPr/>
        </p:nvSpPr>
        <p:spPr>
          <a:xfrm>
            <a:off x="22098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9" name="object 9"/>
          <p:cNvSpPr/>
          <p:nvPr/>
        </p:nvSpPr>
        <p:spPr>
          <a:xfrm>
            <a:off x="22098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2442972" y="3636264"/>
            <a:ext cx="1155191" cy="5135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290315" y="363626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2573782"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1</a:t>
            </a:r>
            <a:endParaRPr sz="1800">
              <a:latin typeface="Arial"/>
              <a:cs typeface="Arial"/>
            </a:endParaRPr>
          </a:p>
        </p:txBody>
      </p:sp>
      <p:sp>
        <p:nvSpPr>
          <p:cNvPr id="13" name="object 13"/>
          <p:cNvSpPr/>
          <p:nvPr/>
        </p:nvSpPr>
        <p:spPr>
          <a:xfrm>
            <a:off x="63246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14" name="object 14"/>
          <p:cNvSpPr/>
          <p:nvPr/>
        </p:nvSpPr>
        <p:spPr>
          <a:xfrm>
            <a:off x="63246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557771" y="3636264"/>
            <a:ext cx="1155192" cy="51358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7405116" y="3636264"/>
            <a:ext cx="371855" cy="513588"/>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6689217"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2</a:t>
            </a:r>
            <a:endParaRPr sz="1800">
              <a:latin typeface="Arial"/>
              <a:cs typeface="Arial"/>
            </a:endParaRPr>
          </a:p>
        </p:txBody>
      </p:sp>
      <p:sp>
        <p:nvSpPr>
          <p:cNvPr id="18" name="object 18"/>
          <p:cNvSpPr/>
          <p:nvPr/>
        </p:nvSpPr>
        <p:spPr>
          <a:xfrm>
            <a:off x="3810000" y="3819905"/>
            <a:ext cx="2515235" cy="132715"/>
          </a:xfrm>
          <a:custGeom>
            <a:avLst/>
            <a:gdLst/>
            <a:ahLst/>
            <a:cxnLst/>
            <a:rect l="l" t="t" r="r" b="b"/>
            <a:pathLst>
              <a:path w="2515235" h="132714">
                <a:moveTo>
                  <a:pt x="2458062" y="66294"/>
                </a:moveTo>
                <a:lnTo>
                  <a:pt x="2386584" y="107950"/>
                </a:lnTo>
                <a:lnTo>
                  <a:pt x="2384298" y="116713"/>
                </a:lnTo>
                <a:lnTo>
                  <a:pt x="2388235" y="123444"/>
                </a:lnTo>
                <a:lnTo>
                  <a:pt x="2392172" y="130302"/>
                </a:lnTo>
                <a:lnTo>
                  <a:pt x="2400935" y="132588"/>
                </a:lnTo>
                <a:lnTo>
                  <a:pt x="2490334" y="80518"/>
                </a:lnTo>
                <a:lnTo>
                  <a:pt x="2486279" y="80518"/>
                </a:lnTo>
                <a:lnTo>
                  <a:pt x="2486279" y="78613"/>
                </a:lnTo>
                <a:lnTo>
                  <a:pt x="2479166" y="78613"/>
                </a:lnTo>
                <a:lnTo>
                  <a:pt x="2458062" y="66294"/>
                </a:lnTo>
                <a:close/>
              </a:path>
              <a:path w="2515235" h="132714">
                <a:moveTo>
                  <a:pt x="2433476" y="51943"/>
                </a:moveTo>
                <a:lnTo>
                  <a:pt x="0" y="51943"/>
                </a:lnTo>
                <a:lnTo>
                  <a:pt x="0" y="80518"/>
                </a:lnTo>
                <a:lnTo>
                  <a:pt x="2433693" y="80518"/>
                </a:lnTo>
                <a:lnTo>
                  <a:pt x="2458062" y="66294"/>
                </a:lnTo>
                <a:lnTo>
                  <a:pt x="2433476" y="51943"/>
                </a:lnTo>
                <a:close/>
              </a:path>
              <a:path w="2515235" h="132714">
                <a:moveTo>
                  <a:pt x="2490116" y="51943"/>
                </a:moveTo>
                <a:lnTo>
                  <a:pt x="2486279" y="51943"/>
                </a:lnTo>
                <a:lnTo>
                  <a:pt x="2486279" y="80518"/>
                </a:lnTo>
                <a:lnTo>
                  <a:pt x="2490334" y="80518"/>
                </a:lnTo>
                <a:lnTo>
                  <a:pt x="2514727" y="66294"/>
                </a:lnTo>
                <a:lnTo>
                  <a:pt x="2490116" y="51943"/>
                </a:lnTo>
                <a:close/>
              </a:path>
              <a:path w="2515235" h="132714">
                <a:moveTo>
                  <a:pt x="2479166" y="53975"/>
                </a:moveTo>
                <a:lnTo>
                  <a:pt x="2458062" y="66294"/>
                </a:lnTo>
                <a:lnTo>
                  <a:pt x="2479166" y="78613"/>
                </a:lnTo>
                <a:lnTo>
                  <a:pt x="2479166" y="53975"/>
                </a:lnTo>
                <a:close/>
              </a:path>
              <a:path w="2515235" h="132714">
                <a:moveTo>
                  <a:pt x="2486279" y="53975"/>
                </a:moveTo>
                <a:lnTo>
                  <a:pt x="2479166" y="53975"/>
                </a:lnTo>
                <a:lnTo>
                  <a:pt x="2479166" y="78613"/>
                </a:lnTo>
                <a:lnTo>
                  <a:pt x="2486279" y="78613"/>
                </a:lnTo>
                <a:lnTo>
                  <a:pt x="2486279" y="53975"/>
                </a:lnTo>
                <a:close/>
              </a:path>
              <a:path w="2515235" h="132714">
                <a:moveTo>
                  <a:pt x="2400935" y="0"/>
                </a:moveTo>
                <a:lnTo>
                  <a:pt x="2392172" y="2286"/>
                </a:lnTo>
                <a:lnTo>
                  <a:pt x="2388235" y="9144"/>
                </a:lnTo>
                <a:lnTo>
                  <a:pt x="2384298" y="15875"/>
                </a:lnTo>
                <a:lnTo>
                  <a:pt x="2386584" y="24638"/>
                </a:lnTo>
                <a:lnTo>
                  <a:pt x="2458062" y="66294"/>
                </a:lnTo>
                <a:lnTo>
                  <a:pt x="2479166" y="53975"/>
                </a:lnTo>
                <a:lnTo>
                  <a:pt x="2486279" y="53975"/>
                </a:lnTo>
                <a:lnTo>
                  <a:pt x="2486279" y="51943"/>
                </a:lnTo>
                <a:lnTo>
                  <a:pt x="2490116" y="51943"/>
                </a:lnTo>
                <a:lnTo>
                  <a:pt x="2400935" y="0"/>
                </a:lnTo>
                <a:close/>
              </a:path>
            </a:pathLst>
          </a:custGeom>
          <a:solidFill>
            <a:srgbClr val="000000"/>
          </a:solidFill>
        </p:spPr>
        <p:txBody>
          <a:bodyPr wrap="square" lIns="0" tIns="0" rIns="0" bIns="0" rtlCol="0"/>
          <a:lstStyle/>
          <a:p>
            <a:endParaRPr/>
          </a:p>
        </p:txBody>
      </p:sp>
      <p:sp>
        <p:nvSpPr>
          <p:cNvPr id="19" name="object 19"/>
          <p:cNvSpPr/>
          <p:nvPr/>
        </p:nvSpPr>
        <p:spPr>
          <a:xfrm>
            <a:off x="2065020" y="5117591"/>
            <a:ext cx="1449324" cy="51358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206495" y="5117591"/>
            <a:ext cx="371856" cy="513588"/>
          </a:xfrm>
          <a:prstGeom prst="rect">
            <a:avLst/>
          </a:prstGeom>
          <a:blipFill>
            <a:blip r:embed="rId3" cstate="print"/>
            <a:stretch>
              <a:fillRect/>
            </a:stretch>
          </a:blipFill>
        </p:spPr>
        <p:txBody>
          <a:bodyPr wrap="square" lIns="0" tIns="0" rIns="0" bIns="0" rtlCol="0"/>
          <a:lstStyle/>
          <a:p>
            <a:endParaRPr/>
          </a:p>
        </p:txBody>
      </p:sp>
      <p:sp>
        <p:nvSpPr>
          <p:cNvPr id="21" name="object 21"/>
          <p:cNvSpPr txBox="1"/>
          <p:nvPr/>
        </p:nvSpPr>
        <p:spPr>
          <a:xfrm>
            <a:off x="2196845" y="5174741"/>
            <a:ext cx="11671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r>
              <a:rPr sz="1800" spc="-160" dirty="0">
                <a:latin typeface="Arial"/>
                <a:cs typeface="Arial"/>
              </a:rPr>
              <a:t> </a:t>
            </a:r>
            <a:r>
              <a:rPr sz="1800" spc="-5" dirty="0">
                <a:latin typeface="Arial"/>
                <a:cs typeface="Arial"/>
              </a:rPr>
              <a:t>Activities</a:t>
            </a:r>
            <a:endParaRPr sz="1800">
              <a:latin typeface="Arial"/>
              <a:cs typeface="Arial"/>
            </a:endParaRPr>
          </a:p>
        </p:txBody>
      </p:sp>
      <p:sp>
        <p:nvSpPr>
          <p:cNvPr id="22" name="object 22"/>
          <p:cNvSpPr/>
          <p:nvPr/>
        </p:nvSpPr>
        <p:spPr>
          <a:xfrm>
            <a:off x="4443984" y="2180844"/>
            <a:ext cx="1551432" cy="51358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5687567" y="2180844"/>
            <a:ext cx="371856" cy="513588"/>
          </a:xfrm>
          <a:prstGeom prst="rect">
            <a:avLst/>
          </a:prstGeom>
          <a:blipFill>
            <a:blip r:embed="rId3" cstate="print"/>
            <a:stretch>
              <a:fillRect/>
            </a:stretch>
          </a:blipFill>
        </p:spPr>
        <p:txBody>
          <a:bodyPr wrap="square" lIns="0" tIns="0" rIns="0" bIns="0" rtlCol="0"/>
          <a:lstStyle/>
          <a:p>
            <a:endParaRPr/>
          </a:p>
        </p:txBody>
      </p:sp>
      <p:sp>
        <p:nvSpPr>
          <p:cNvPr id="24" name="object 24"/>
          <p:cNvSpPr txBox="1"/>
          <p:nvPr/>
        </p:nvSpPr>
        <p:spPr>
          <a:xfrm>
            <a:off x="4575428" y="2237359"/>
            <a:ext cx="1270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r>
              <a:rPr sz="1800" spc="-105" dirty="0">
                <a:latin typeface="Arial"/>
                <a:cs typeface="Arial"/>
              </a:rPr>
              <a:t> </a:t>
            </a:r>
            <a:r>
              <a:rPr sz="1800" spc="-10" dirty="0">
                <a:latin typeface="Arial"/>
                <a:cs typeface="Arial"/>
              </a:rPr>
              <a:t>Transition</a:t>
            </a:r>
            <a:endParaRPr sz="1800">
              <a:latin typeface="Arial"/>
              <a:cs typeface="Arial"/>
            </a:endParaRPr>
          </a:p>
        </p:txBody>
      </p:sp>
      <p:sp>
        <p:nvSpPr>
          <p:cNvPr id="25" name="object 25"/>
          <p:cNvSpPr/>
          <p:nvPr/>
        </p:nvSpPr>
        <p:spPr>
          <a:xfrm>
            <a:off x="2857500" y="4267200"/>
            <a:ext cx="76200" cy="838200"/>
          </a:xfrm>
          <a:custGeom>
            <a:avLst/>
            <a:gdLst/>
            <a:ahLst/>
            <a:cxnLst/>
            <a:rect l="l" t="t" r="r" b="b"/>
            <a:pathLst>
              <a:path w="76200" h="838200">
                <a:moveTo>
                  <a:pt x="44450" y="63500"/>
                </a:moveTo>
                <a:lnTo>
                  <a:pt x="31750" y="63500"/>
                </a:lnTo>
                <a:lnTo>
                  <a:pt x="31750" y="838200"/>
                </a:lnTo>
                <a:lnTo>
                  <a:pt x="44450" y="838200"/>
                </a:lnTo>
                <a:lnTo>
                  <a:pt x="44450" y="63500"/>
                </a:lnTo>
                <a:close/>
              </a:path>
              <a:path w="76200" h="838200">
                <a:moveTo>
                  <a:pt x="38100" y="0"/>
                </a:moveTo>
                <a:lnTo>
                  <a:pt x="0" y="76200"/>
                </a:lnTo>
                <a:lnTo>
                  <a:pt x="31750" y="76200"/>
                </a:lnTo>
                <a:lnTo>
                  <a:pt x="31750" y="63500"/>
                </a:lnTo>
                <a:lnTo>
                  <a:pt x="69850" y="63500"/>
                </a:lnTo>
                <a:lnTo>
                  <a:pt x="38100" y="0"/>
                </a:lnTo>
                <a:close/>
              </a:path>
              <a:path w="76200" h="83820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p>
        </p:txBody>
      </p:sp>
      <p:sp>
        <p:nvSpPr>
          <p:cNvPr id="26" name="object 26"/>
          <p:cNvSpPr/>
          <p:nvPr/>
        </p:nvSpPr>
        <p:spPr>
          <a:xfrm>
            <a:off x="3046476" y="4324858"/>
            <a:ext cx="3354704" cy="862965"/>
          </a:xfrm>
          <a:custGeom>
            <a:avLst/>
            <a:gdLst/>
            <a:ahLst/>
            <a:cxnLst/>
            <a:rect l="l" t="t" r="r" b="b"/>
            <a:pathLst>
              <a:path w="3354704" h="862964">
                <a:moveTo>
                  <a:pt x="3278875" y="30894"/>
                </a:moveTo>
                <a:lnTo>
                  <a:pt x="0" y="850519"/>
                </a:lnTo>
                <a:lnTo>
                  <a:pt x="3048" y="862965"/>
                </a:lnTo>
                <a:lnTo>
                  <a:pt x="3281958" y="43205"/>
                </a:lnTo>
                <a:lnTo>
                  <a:pt x="3278875" y="30894"/>
                </a:lnTo>
                <a:close/>
              </a:path>
              <a:path w="3354704" h="862964">
                <a:moveTo>
                  <a:pt x="3343525" y="27813"/>
                </a:moveTo>
                <a:lnTo>
                  <a:pt x="3291204" y="27813"/>
                </a:lnTo>
                <a:lnTo>
                  <a:pt x="3294253" y="40132"/>
                </a:lnTo>
                <a:lnTo>
                  <a:pt x="3281958" y="43205"/>
                </a:lnTo>
                <a:lnTo>
                  <a:pt x="3289681" y="74041"/>
                </a:lnTo>
                <a:lnTo>
                  <a:pt x="3343525" y="27813"/>
                </a:lnTo>
                <a:close/>
              </a:path>
              <a:path w="3354704" h="862964">
                <a:moveTo>
                  <a:pt x="3291204" y="27813"/>
                </a:moveTo>
                <a:lnTo>
                  <a:pt x="3278875" y="30894"/>
                </a:lnTo>
                <a:lnTo>
                  <a:pt x="3281958" y="43205"/>
                </a:lnTo>
                <a:lnTo>
                  <a:pt x="3294253" y="40132"/>
                </a:lnTo>
                <a:lnTo>
                  <a:pt x="3291204" y="27813"/>
                </a:lnTo>
                <a:close/>
              </a:path>
              <a:path w="3354704" h="862964">
                <a:moveTo>
                  <a:pt x="3271139" y="0"/>
                </a:moveTo>
                <a:lnTo>
                  <a:pt x="3278875" y="30894"/>
                </a:lnTo>
                <a:lnTo>
                  <a:pt x="3291204" y="27813"/>
                </a:lnTo>
                <a:lnTo>
                  <a:pt x="3343525" y="27813"/>
                </a:lnTo>
                <a:lnTo>
                  <a:pt x="3354324" y="18542"/>
                </a:lnTo>
                <a:lnTo>
                  <a:pt x="3271139" y="0"/>
                </a:lnTo>
                <a:close/>
              </a:path>
            </a:pathLst>
          </a:custGeom>
          <a:solidFill>
            <a:srgbClr val="000000"/>
          </a:solidFill>
        </p:spPr>
        <p:txBody>
          <a:bodyPr wrap="square" lIns="0" tIns="0" rIns="0" bIns="0" rtlCol="0"/>
          <a:lstStyle/>
          <a:p>
            <a:endParaRPr/>
          </a:p>
        </p:txBody>
      </p:sp>
      <p:sp>
        <p:nvSpPr>
          <p:cNvPr id="27" name="object 27"/>
          <p:cNvSpPr/>
          <p:nvPr/>
        </p:nvSpPr>
        <p:spPr>
          <a:xfrm>
            <a:off x="5067300" y="2667000"/>
            <a:ext cx="76200" cy="1066800"/>
          </a:xfrm>
          <a:custGeom>
            <a:avLst/>
            <a:gdLst/>
            <a:ahLst/>
            <a:cxnLst/>
            <a:rect l="l" t="t" r="r" b="b"/>
            <a:pathLst>
              <a:path w="76200" h="1066800">
                <a:moveTo>
                  <a:pt x="31750" y="990600"/>
                </a:moveTo>
                <a:lnTo>
                  <a:pt x="0" y="990600"/>
                </a:lnTo>
                <a:lnTo>
                  <a:pt x="38100" y="1066800"/>
                </a:lnTo>
                <a:lnTo>
                  <a:pt x="69850" y="1003300"/>
                </a:lnTo>
                <a:lnTo>
                  <a:pt x="31750" y="1003300"/>
                </a:lnTo>
                <a:lnTo>
                  <a:pt x="31750" y="990600"/>
                </a:lnTo>
                <a:close/>
              </a:path>
              <a:path w="76200" h="1066800">
                <a:moveTo>
                  <a:pt x="44450" y="0"/>
                </a:moveTo>
                <a:lnTo>
                  <a:pt x="31750" y="0"/>
                </a:lnTo>
                <a:lnTo>
                  <a:pt x="31750" y="1003300"/>
                </a:lnTo>
                <a:lnTo>
                  <a:pt x="44450" y="1003300"/>
                </a:lnTo>
                <a:lnTo>
                  <a:pt x="44450" y="0"/>
                </a:lnTo>
                <a:close/>
              </a:path>
              <a:path w="76200" h="1066800">
                <a:moveTo>
                  <a:pt x="76200" y="990600"/>
                </a:moveTo>
                <a:lnTo>
                  <a:pt x="44450" y="990600"/>
                </a:lnTo>
                <a:lnTo>
                  <a:pt x="44450" y="1003300"/>
                </a:lnTo>
                <a:lnTo>
                  <a:pt x="69850" y="1003300"/>
                </a:lnTo>
                <a:lnTo>
                  <a:pt x="76200" y="99060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3103880" cy="788670"/>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35" dirty="0"/>
              <a:t> </a:t>
            </a:r>
            <a:r>
              <a:rPr sz="5000" spc="-245" dirty="0"/>
              <a:t>2</a:t>
            </a:r>
            <a:endParaRPr sz="5000"/>
          </a:p>
        </p:txBody>
      </p:sp>
      <p:sp>
        <p:nvSpPr>
          <p:cNvPr id="8" name="object 8"/>
          <p:cNvSpPr/>
          <p:nvPr/>
        </p:nvSpPr>
        <p:spPr>
          <a:xfrm>
            <a:off x="1524000" y="3429000"/>
            <a:ext cx="1600200" cy="838200"/>
          </a:xfrm>
          <a:custGeom>
            <a:avLst/>
            <a:gdLst/>
            <a:ahLst/>
            <a:cxnLst/>
            <a:rect l="l" t="t" r="r" b="b"/>
            <a:pathLst>
              <a:path w="1600200" h="83820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p:spPr>
        <p:txBody>
          <a:bodyPr wrap="square" lIns="0" tIns="0" rIns="0" bIns="0" rtlCol="0"/>
          <a:lstStyle/>
          <a:p>
            <a:endParaRPr/>
          </a:p>
        </p:txBody>
      </p:sp>
      <p:sp>
        <p:nvSpPr>
          <p:cNvPr id="9" name="object 9"/>
          <p:cNvSpPr/>
          <p:nvPr/>
        </p:nvSpPr>
        <p:spPr>
          <a:xfrm>
            <a:off x="1524000" y="3429000"/>
            <a:ext cx="1600200" cy="838200"/>
          </a:xfrm>
          <a:custGeom>
            <a:avLst/>
            <a:gdLst/>
            <a:ahLst/>
            <a:cxnLst/>
            <a:rect l="l" t="t" r="r" b="b"/>
            <a:pathLst>
              <a:path w="1600200" h="83820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1757172" y="3636264"/>
            <a:ext cx="1155191" cy="51358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604516" y="3636264"/>
            <a:ext cx="371856" cy="513588"/>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1887727" y="3693032"/>
            <a:ext cx="873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Activit</a:t>
            </a:r>
            <a:r>
              <a:rPr sz="1800" spc="-30" dirty="0">
                <a:latin typeface="Arial"/>
                <a:cs typeface="Arial"/>
              </a:rPr>
              <a:t>y</a:t>
            </a:r>
            <a:r>
              <a:rPr sz="1800" spc="-5" dirty="0">
                <a:latin typeface="Arial"/>
                <a:cs typeface="Arial"/>
              </a:rPr>
              <a:t>1</a:t>
            </a:r>
            <a:endParaRPr sz="1800">
              <a:latin typeface="Arial"/>
              <a:cs typeface="Arial"/>
            </a:endParaRPr>
          </a:p>
        </p:txBody>
      </p:sp>
      <p:sp>
        <p:nvSpPr>
          <p:cNvPr id="13" name="object 13"/>
          <p:cNvSpPr/>
          <p:nvPr/>
        </p:nvSpPr>
        <p:spPr>
          <a:xfrm>
            <a:off x="2219705" y="4267200"/>
            <a:ext cx="132715" cy="991235"/>
          </a:xfrm>
          <a:custGeom>
            <a:avLst/>
            <a:gdLst/>
            <a:ahLst/>
            <a:cxnLst/>
            <a:rect l="l" t="t" r="r" b="b"/>
            <a:pathLst>
              <a:path w="132714" h="991235">
                <a:moveTo>
                  <a:pt x="15875" y="860298"/>
                </a:moveTo>
                <a:lnTo>
                  <a:pt x="9143" y="864235"/>
                </a:lnTo>
                <a:lnTo>
                  <a:pt x="2286" y="868172"/>
                </a:lnTo>
                <a:lnTo>
                  <a:pt x="0" y="876935"/>
                </a:lnTo>
                <a:lnTo>
                  <a:pt x="3937" y="883793"/>
                </a:lnTo>
                <a:lnTo>
                  <a:pt x="66293" y="990727"/>
                </a:lnTo>
                <a:lnTo>
                  <a:pt x="82883" y="962279"/>
                </a:lnTo>
                <a:lnTo>
                  <a:pt x="52069" y="962279"/>
                </a:lnTo>
                <a:lnTo>
                  <a:pt x="51949" y="909487"/>
                </a:lnTo>
                <a:lnTo>
                  <a:pt x="28575" y="869442"/>
                </a:lnTo>
                <a:lnTo>
                  <a:pt x="24637" y="862583"/>
                </a:lnTo>
                <a:lnTo>
                  <a:pt x="15875" y="860298"/>
                </a:lnTo>
                <a:close/>
              </a:path>
              <a:path w="132714" h="991235">
                <a:moveTo>
                  <a:pt x="52063" y="909681"/>
                </a:moveTo>
                <a:lnTo>
                  <a:pt x="52069" y="962279"/>
                </a:lnTo>
                <a:lnTo>
                  <a:pt x="80644" y="962279"/>
                </a:lnTo>
                <a:lnTo>
                  <a:pt x="80644" y="955167"/>
                </a:lnTo>
                <a:lnTo>
                  <a:pt x="53975" y="955167"/>
                </a:lnTo>
                <a:lnTo>
                  <a:pt x="66293" y="934062"/>
                </a:lnTo>
                <a:lnTo>
                  <a:pt x="52063" y="909681"/>
                </a:lnTo>
                <a:close/>
              </a:path>
              <a:path w="132714" h="991235">
                <a:moveTo>
                  <a:pt x="116712" y="860298"/>
                </a:moveTo>
                <a:lnTo>
                  <a:pt x="107950" y="862583"/>
                </a:lnTo>
                <a:lnTo>
                  <a:pt x="104012" y="869442"/>
                </a:lnTo>
                <a:lnTo>
                  <a:pt x="80638" y="909487"/>
                </a:lnTo>
                <a:lnTo>
                  <a:pt x="80644" y="962279"/>
                </a:lnTo>
                <a:lnTo>
                  <a:pt x="82883" y="962279"/>
                </a:lnTo>
                <a:lnTo>
                  <a:pt x="128650" y="883793"/>
                </a:lnTo>
                <a:lnTo>
                  <a:pt x="132587" y="876935"/>
                </a:lnTo>
                <a:lnTo>
                  <a:pt x="130301" y="868172"/>
                </a:lnTo>
                <a:lnTo>
                  <a:pt x="123443" y="864235"/>
                </a:lnTo>
                <a:lnTo>
                  <a:pt x="116712" y="860298"/>
                </a:lnTo>
                <a:close/>
              </a:path>
              <a:path w="132714" h="991235">
                <a:moveTo>
                  <a:pt x="66293" y="934062"/>
                </a:moveTo>
                <a:lnTo>
                  <a:pt x="53975" y="955167"/>
                </a:lnTo>
                <a:lnTo>
                  <a:pt x="78612" y="955167"/>
                </a:lnTo>
                <a:lnTo>
                  <a:pt x="66293" y="934062"/>
                </a:lnTo>
                <a:close/>
              </a:path>
              <a:path w="132714" h="991235">
                <a:moveTo>
                  <a:pt x="80638" y="909487"/>
                </a:moveTo>
                <a:lnTo>
                  <a:pt x="66293" y="934062"/>
                </a:lnTo>
                <a:lnTo>
                  <a:pt x="78612" y="955167"/>
                </a:lnTo>
                <a:lnTo>
                  <a:pt x="80644" y="955167"/>
                </a:lnTo>
                <a:lnTo>
                  <a:pt x="80638" y="909487"/>
                </a:lnTo>
                <a:close/>
              </a:path>
              <a:path w="132714" h="991235">
                <a:moveTo>
                  <a:pt x="80518" y="0"/>
                </a:moveTo>
                <a:lnTo>
                  <a:pt x="51943" y="0"/>
                </a:lnTo>
                <a:lnTo>
                  <a:pt x="52063" y="909681"/>
                </a:lnTo>
                <a:lnTo>
                  <a:pt x="66293" y="934062"/>
                </a:lnTo>
                <a:lnTo>
                  <a:pt x="80524" y="909681"/>
                </a:lnTo>
                <a:lnTo>
                  <a:pt x="80518" y="0"/>
                </a:lnTo>
                <a:close/>
              </a:path>
            </a:pathLst>
          </a:custGeom>
          <a:solidFill>
            <a:srgbClr val="000000"/>
          </a:solidFill>
        </p:spPr>
        <p:txBody>
          <a:bodyPr wrap="square" lIns="0" tIns="0" rIns="0" bIns="0" rtlCol="0"/>
          <a:lstStyle/>
          <a:p>
            <a:endParaRPr/>
          </a:p>
        </p:txBody>
      </p:sp>
      <p:sp>
        <p:nvSpPr>
          <p:cNvPr id="14" name="object 14"/>
          <p:cNvSpPr/>
          <p:nvPr/>
        </p:nvSpPr>
        <p:spPr>
          <a:xfrm>
            <a:off x="2286000" y="2743200"/>
            <a:ext cx="0" cy="685800"/>
          </a:xfrm>
          <a:custGeom>
            <a:avLst/>
            <a:gdLst/>
            <a:ahLst/>
            <a:cxnLst/>
            <a:rect l="l" t="t" r="r" b="b"/>
            <a:pathLst>
              <a:path h="685800">
                <a:moveTo>
                  <a:pt x="0" y="685800"/>
                </a:moveTo>
                <a:lnTo>
                  <a:pt x="0" y="0"/>
                </a:lnTo>
              </a:path>
            </a:pathLst>
          </a:custGeom>
          <a:ln w="28575">
            <a:solidFill>
              <a:srgbClr val="000000"/>
            </a:solidFill>
          </a:ln>
        </p:spPr>
        <p:txBody>
          <a:bodyPr wrap="square" lIns="0" tIns="0" rIns="0" bIns="0" rtlCol="0"/>
          <a:lstStyle/>
          <a:p>
            <a:endParaRPr/>
          </a:p>
        </p:txBody>
      </p:sp>
      <p:sp>
        <p:nvSpPr>
          <p:cNvPr id="15" name="object 15"/>
          <p:cNvSpPr/>
          <p:nvPr/>
        </p:nvSpPr>
        <p:spPr>
          <a:xfrm>
            <a:off x="2286000" y="2676905"/>
            <a:ext cx="1524635" cy="132715"/>
          </a:xfrm>
          <a:custGeom>
            <a:avLst/>
            <a:gdLst/>
            <a:ahLst/>
            <a:cxnLst/>
            <a:rect l="l" t="t" r="r" b="b"/>
            <a:pathLst>
              <a:path w="1524635" h="132714">
                <a:moveTo>
                  <a:pt x="1410335" y="0"/>
                </a:moveTo>
                <a:lnTo>
                  <a:pt x="1401572" y="2286"/>
                </a:lnTo>
                <a:lnTo>
                  <a:pt x="1397635" y="9144"/>
                </a:lnTo>
                <a:lnTo>
                  <a:pt x="1393698" y="15875"/>
                </a:lnTo>
                <a:lnTo>
                  <a:pt x="1395984" y="24638"/>
                </a:lnTo>
                <a:lnTo>
                  <a:pt x="1443085" y="52065"/>
                </a:lnTo>
                <a:lnTo>
                  <a:pt x="1495678" y="52070"/>
                </a:lnTo>
                <a:lnTo>
                  <a:pt x="1495678" y="80645"/>
                </a:lnTo>
                <a:lnTo>
                  <a:pt x="1442876" y="80645"/>
                </a:lnTo>
                <a:lnTo>
                  <a:pt x="1395984" y="107950"/>
                </a:lnTo>
                <a:lnTo>
                  <a:pt x="1393698" y="116713"/>
                </a:lnTo>
                <a:lnTo>
                  <a:pt x="1397635" y="123444"/>
                </a:lnTo>
                <a:lnTo>
                  <a:pt x="1401572" y="130302"/>
                </a:lnTo>
                <a:lnTo>
                  <a:pt x="1410335" y="132588"/>
                </a:lnTo>
                <a:lnTo>
                  <a:pt x="1499516" y="80645"/>
                </a:lnTo>
                <a:lnTo>
                  <a:pt x="1495678" y="80645"/>
                </a:lnTo>
                <a:lnTo>
                  <a:pt x="1499524" y="80640"/>
                </a:lnTo>
                <a:lnTo>
                  <a:pt x="1524127" y="66294"/>
                </a:lnTo>
                <a:lnTo>
                  <a:pt x="1410335" y="0"/>
                </a:lnTo>
                <a:close/>
              </a:path>
              <a:path w="1524635" h="132714">
                <a:moveTo>
                  <a:pt x="1467462" y="66294"/>
                </a:moveTo>
                <a:lnTo>
                  <a:pt x="1442883" y="80640"/>
                </a:lnTo>
                <a:lnTo>
                  <a:pt x="1495678" y="80645"/>
                </a:lnTo>
                <a:lnTo>
                  <a:pt x="1495678" y="78613"/>
                </a:lnTo>
                <a:lnTo>
                  <a:pt x="1488566" y="78613"/>
                </a:lnTo>
                <a:lnTo>
                  <a:pt x="1467462" y="66294"/>
                </a:lnTo>
                <a:close/>
              </a:path>
              <a:path w="1524635" h="132714">
                <a:moveTo>
                  <a:pt x="0" y="51943"/>
                </a:moveTo>
                <a:lnTo>
                  <a:pt x="0" y="80518"/>
                </a:lnTo>
                <a:lnTo>
                  <a:pt x="1442883" y="80640"/>
                </a:lnTo>
                <a:lnTo>
                  <a:pt x="1467462" y="66294"/>
                </a:lnTo>
                <a:lnTo>
                  <a:pt x="1443085" y="52065"/>
                </a:lnTo>
                <a:lnTo>
                  <a:pt x="0" y="51943"/>
                </a:lnTo>
                <a:close/>
              </a:path>
              <a:path w="1524635" h="132714">
                <a:moveTo>
                  <a:pt x="1488566" y="53975"/>
                </a:moveTo>
                <a:lnTo>
                  <a:pt x="1467462" y="66294"/>
                </a:lnTo>
                <a:lnTo>
                  <a:pt x="1488566" y="78613"/>
                </a:lnTo>
                <a:lnTo>
                  <a:pt x="1488566" y="53975"/>
                </a:lnTo>
                <a:close/>
              </a:path>
              <a:path w="1524635" h="132714">
                <a:moveTo>
                  <a:pt x="1495678" y="53975"/>
                </a:moveTo>
                <a:lnTo>
                  <a:pt x="1488566" y="53975"/>
                </a:lnTo>
                <a:lnTo>
                  <a:pt x="1488566" y="78613"/>
                </a:lnTo>
                <a:lnTo>
                  <a:pt x="1495678" y="78613"/>
                </a:lnTo>
                <a:lnTo>
                  <a:pt x="1495678" y="53975"/>
                </a:lnTo>
                <a:close/>
              </a:path>
              <a:path w="1524635" h="132714">
                <a:moveTo>
                  <a:pt x="1443085" y="52065"/>
                </a:moveTo>
                <a:lnTo>
                  <a:pt x="1467462" y="66294"/>
                </a:lnTo>
                <a:lnTo>
                  <a:pt x="1488566" y="53975"/>
                </a:lnTo>
                <a:lnTo>
                  <a:pt x="1495678" y="53975"/>
                </a:lnTo>
                <a:lnTo>
                  <a:pt x="1495678" y="52070"/>
                </a:lnTo>
                <a:lnTo>
                  <a:pt x="1443085" y="52065"/>
                </a:lnTo>
                <a:close/>
              </a:path>
            </a:pathLst>
          </a:custGeom>
          <a:solidFill>
            <a:srgbClr val="000000"/>
          </a:solidFill>
        </p:spPr>
        <p:txBody>
          <a:bodyPr wrap="square" lIns="0" tIns="0" rIns="0" bIns="0" rtlCol="0"/>
          <a:lstStyle/>
          <a:p>
            <a:endParaRPr/>
          </a:p>
        </p:txBody>
      </p:sp>
      <p:sp>
        <p:nvSpPr>
          <p:cNvPr id="16" name="object 16"/>
          <p:cNvSpPr/>
          <p:nvPr/>
        </p:nvSpPr>
        <p:spPr>
          <a:xfrm>
            <a:off x="3124200" y="3819905"/>
            <a:ext cx="991235" cy="132715"/>
          </a:xfrm>
          <a:custGeom>
            <a:avLst/>
            <a:gdLst/>
            <a:ahLst/>
            <a:cxnLst/>
            <a:rect l="l" t="t" r="r" b="b"/>
            <a:pathLst>
              <a:path w="991235" h="132714">
                <a:moveTo>
                  <a:pt x="934062" y="66294"/>
                </a:moveTo>
                <a:lnTo>
                  <a:pt x="862584" y="107950"/>
                </a:lnTo>
                <a:lnTo>
                  <a:pt x="860298" y="116713"/>
                </a:lnTo>
                <a:lnTo>
                  <a:pt x="864235" y="123444"/>
                </a:lnTo>
                <a:lnTo>
                  <a:pt x="868172" y="130302"/>
                </a:lnTo>
                <a:lnTo>
                  <a:pt x="876935" y="132588"/>
                </a:lnTo>
                <a:lnTo>
                  <a:pt x="966334" y="80518"/>
                </a:lnTo>
                <a:lnTo>
                  <a:pt x="962278" y="80518"/>
                </a:lnTo>
                <a:lnTo>
                  <a:pt x="962278" y="78613"/>
                </a:lnTo>
                <a:lnTo>
                  <a:pt x="955166" y="78613"/>
                </a:lnTo>
                <a:lnTo>
                  <a:pt x="934062" y="66294"/>
                </a:lnTo>
                <a:close/>
              </a:path>
              <a:path w="991235" h="132714">
                <a:moveTo>
                  <a:pt x="909476" y="51943"/>
                </a:moveTo>
                <a:lnTo>
                  <a:pt x="0" y="51943"/>
                </a:lnTo>
                <a:lnTo>
                  <a:pt x="0" y="80518"/>
                </a:lnTo>
                <a:lnTo>
                  <a:pt x="909693" y="80518"/>
                </a:lnTo>
                <a:lnTo>
                  <a:pt x="934062" y="66294"/>
                </a:lnTo>
                <a:lnTo>
                  <a:pt x="909476" y="51943"/>
                </a:lnTo>
                <a:close/>
              </a:path>
              <a:path w="991235" h="132714">
                <a:moveTo>
                  <a:pt x="966116" y="51943"/>
                </a:moveTo>
                <a:lnTo>
                  <a:pt x="962278" y="51943"/>
                </a:lnTo>
                <a:lnTo>
                  <a:pt x="962278" y="80518"/>
                </a:lnTo>
                <a:lnTo>
                  <a:pt x="966334" y="80518"/>
                </a:lnTo>
                <a:lnTo>
                  <a:pt x="990726" y="66294"/>
                </a:lnTo>
                <a:lnTo>
                  <a:pt x="966116" y="51943"/>
                </a:lnTo>
                <a:close/>
              </a:path>
              <a:path w="991235" h="132714">
                <a:moveTo>
                  <a:pt x="955166" y="53975"/>
                </a:moveTo>
                <a:lnTo>
                  <a:pt x="934062" y="66294"/>
                </a:lnTo>
                <a:lnTo>
                  <a:pt x="955166" y="78613"/>
                </a:lnTo>
                <a:lnTo>
                  <a:pt x="955166" y="53975"/>
                </a:lnTo>
                <a:close/>
              </a:path>
              <a:path w="991235" h="132714">
                <a:moveTo>
                  <a:pt x="962278" y="53975"/>
                </a:moveTo>
                <a:lnTo>
                  <a:pt x="955166" y="53975"/>
                </a:lnTo>
                <a:lnTo>
                  <a:pt x="955166" y="78613"/>
                </a:lnTo>
                <a:lnTo>
                  <a:pt x="962278" y="78613"/>
                </a:lnTo>
                <a:lnTo>
                  <a:pt x="962278" y="53975"/>
                </a:lnTo>
                <a:close/>
              </a:path>
              <a:path w="991235" h="132714">
                <a:moveTo>
                  <a:pt x="876935" y="0"/>
                </a:moveTo>
                <a:lnTo>
                  <a:pt x="868172" y="2286"/>
                </a:lnTo>
                <a:lnTo>
                  <a:pt x="864235" y="9144"/>
                </a:lnTo>
                <a:lnTo>
                  <a:pt x="860298" y="15875"/>
                </a:lnTo>
                <a:lnTo>
                  <a:pt x="862584" y="24638"/>
                </a:lnTo>
                <a:lnTo>
                  <a:pt x="934062" y="66294"/>
                </a:lnTo>
                <a:lnTo>
                  <a:pt x="955166" y="53975"/>
                </a:lnTo>
                <a:lnTo>
                  <a:pt x="962278" y="53975"/>
                </a:lnTo>
                <a:lnTo>
                  <a:pt x="962278" y="51943"/>
                </a:lnTo>
                <a:lnTo>
                  <a:pt x="966116" y="51943"/>
                </a:lnTo>
                <a:lnTo>
                  <a:pt x="876935" y="0"/>
                </a:lnTo>
                <a:close/>
              </a:path>
            </a:pathLst>
          </a:custGeom>
          <a:solidFill>
            <a:srgbClr val="000000"/>
          </a:solidFill>
        </p:spPr>
        <p:txBody>
          <a:bodyPr wrap="square" lIns="0" tIns="0" rIns="0" bIns="0" rtlCol="0"/>
          <a:lstStyle/>
          <a:p>
            <a:endParaRPr/>
          </a:p>
        </p:txBody>
      </p:sp>
      <p:sp>
        <p:nvSpPr>
          <p:cNvPr id="17" name="object 17"/>
          <p:cNvSpPr/>
          <p:nvPr/>
        </p:nvSpPr>
        <p:spPr>
          <a:xfrm>
            <a:off x="2293620" y="2676144"/>
            <a:ext cx="847344" cy="51358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2833116" y="267614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2425445" y="2732659"/>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[x&gt;0]</a:t>
            </a:r>
            <a:endParaRPr sz="1800">
              <a:latin typeface="Arial"/>
              <a:cs typeface="Arial"/>
            </a:endParaRPr>
          </a:p>
        </p:txBody>
      </p:sp>
      <p:sp>
        <p:nvSpPr>
          <p:cNvPr id="20" name="object 20"/>
          <p:cNvSpPr/>
          <p:nvPr/>
        </p:nvSpPr>
        <p:spPr>
          <a:xfrm>
            <a:off x="3224783" y="4009644"/>
            <a:ext cx="847344" cy="51358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764279" y="400964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txBox="1"/>
          <p:nvPr/>
        </p:nvSpPr>
        <p:spPr>
          <a:xfrm>
            <a:off x="3355975" y="40664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[x=0]</a:t>
            </a:r>
            <a:endParaRPr sz="1800">
              <a:latin typeface="Arial"/>
              <a:cs typeface="Arial"/>
            </a:endParaRPr>
          </a:p>
        </p:txBody>
      </p:sp>
      <p:sp>
        <p:nvSpPr>
          <p:cNvPr id="23" name="object 23"/>
          <p:cNvSpPr/>
          <p:nvPr/>
        </p:nvSpPr>
        <p:spPr>
          <a:xfrm>
            <a:off x="2310383" y="4390644"/>
            <a:ext cx="847344" cy="513588"/>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2849879" y="4390644"/>
            <a:ext cx="371856" cy="513588"/>
          </a:xfrm>
          <a:prstGeom prst="rect">
            <a:avLst/>
          </a:prstGeom>
          <a:blipFill>
            <a:blip r:embed="rId3" cstate="print"/>
            <a:stretch>
              <a:fillRect/>
            </a:stretch>
          </a:blipFill>
        </p:spPr>
        <p:txBody>
          <a:bodyPr wrap="square" lIns="0" tIns="0" rIns="0" bIns="0" rtlCol="0"/>
          <a:lstStyle/>
          <a:p>
            <a:endParaRPr/>
          </a:p>
        </p:txBody>
      </p:sp>
      <p:sp>
        <p:nvSpPr>
          <p:cNvPr id="25" name="object 25"/>
          <p:cNvSpPr txBox="1"/>
          <p:nvPr/>
        </p:nvSpPr>
        <p:spPr>
          <a:xfrm>
            <a:off x="2441194" y="44474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[x&lt;0]</a:t>
            </a:r>
            <a:endParaRPr sz="1800">
              <a:latin typeface="Arial"/>
              <a:cs typeface="Arial"/>
            </a:endParaRPr>
          </a:p>
        </p:txBody>
      </p:sp>
      <p:sp>
        <p:nvSpPr>
          <p:cNvPr id="26" name="object 26"/>
          <p:cNvSpPr/>
          <p:nvPr/>
        </p:nvSpPr>
        <p:spPr>
          <a:xfrm>
            <a:off x="6019800" y="3733800"/>
            <a:ext cx="762000" cy="457200"/>
          </a:xfrm>
          <a:custGeom>
            <a:avLst/>
            <a:gdLst/>
            <a:ahLst/>
            <a:cxnLst/>
            <a:rect l="l" t="t" r="r" b="b"/>
            <a:pathLst>
              <a:path w="762000" h="457200">
                <a:moveTo>
                  <a:pt x="381000" y="0"/>
                </a:moveTo>
                <a:lnTo>
                  <a:pt x="0" y="228600"/>
                </a:lnTo>
                <a:lnTo>
                  <a:pt x="381000" y="457200"/>
                </a:lnTo>
                <a:lnTo>
                  <a:pt x="762000" y="228600"/>
                </a:lnTo>
                <a:lnTo>
                  <a:pt x="381000" y="0"/>
                </a:lnTo>
                <a:close/>
              </a:path>
            </a:pathLst>
          </a:custGeom>
          <a:solidFill>
            <a:srgbClr val="FFFFFF"/>
          </a:solidFill>
        </p:spPr>
        <p:txBody>
          <a:bodyPr wrap="square" lIns="0" tIns="0" rIns="0" bIns="0" rtlCol="0"/>
          <a:lstStyle/>
          <a:p>
            <a:endParaRPr/>
          </a:p>
        </p:txBody>
      </p:sp>
      <p:sp>
        <p:nvSpPr>
          <p:cNvPr id="27" name="object 27"/>
          <p:cNvSpPr/>
          <p:nvPr/>
        </p:nvSpPr>
        <p:spPr>
          <a:xfrm>
            <a:off x="6019800" y="3733800"/>
            <a:ext cx="762000" cy="457200"/>
          </a:xfrm>
          <a:custGeom>
            <a:avLst/>
            <a:gdLst/>
            <a:ahLst/>
            <a:cxnLst/>
            <a:rect l="l" t="t" r="r" b="b"/>
            <a:pathLst>
              <a:path w="762000" h="457200">
                <a:moveTo>
                  <a:pt x="0" y="228600"/>
                </a:moveTo>
                <a:lnTo>
                  <a:pt x="381000" y="0"/>
                </a:lnTo>
                <a:lnTo>
                  <a:pt x="762000" y="228600"/>
                </a:lnTo>
                <a:lnTo>
                  <a:pt x="381000" y="457200"/>
                </a:lnTo>
                <a:lnTo>
                  <a:pt x="0" y="228600"/>
                </a:lnTo>
                <a:close/>
              </a:path>
            </a:pathLst>
          </a:custGeom>
          <a:ln w="9525">
            <a:solidFill>
              <a:srgbClr val="000000"/>
            </a:solidFill>
          </a:ln>
        </p:spPr>
        <p:txBody>
          <a:bodyPr wrap="square" lIns="0" tIns="0" rIns="0" bIns="0" rtlCol="0"/>
          <a:lstStyle/>
          <a:p>
            <a:endParaRPr/>
          </a:p>
        </p:txBody>
      </p:sp>
      <p:sp>
        <p:nvSpPr>
          <p:cNvPr id="28" name="object 28"/>
          <p:cNvSpPr/>
          <p:nvPr/>
        </p:nvSpPr>
        <p:spPr>
          <a:xfrm>
            <a:off x="6400800" y="3048000"/>
            <a:ext cx="0" cy="685800"/>
          </a:xfrm>
          <a:custGeom>
            <a:avLst/>
            <a:gdLst/>
            <a:ahLst/>
            <a:cxnLst/>
            <a:rect l="l" t="t" r="r" b="b"/>
            <a:pathLst>
              <a:path h="685800">
                <a:moveTo>
                  <a:pt x="0" y="685800"/>
                </a:moveTo>
                <a:lnTo>
                  <a:pt x="0" y="0"/>
                </a:lnTo>
              </a:path>
            </a:pathLst>
          </a:custGeom>
          <a:ln w="28575">
            <a:solidFill>
              <a:srgbClr val="000000"/>
            </a:solidFill>
          </a:ln>
        </p:spPr>
        <p:txBody>
          <a:bodyPr wrap="square" lIns="0" tIns="0" rIns="0" bIns="0" rtlCol="0"/>
          <a:lstStyle/>
          <a:p>
            <a:endParaRPr/>
          </a:p>
        </p:txBody>
      </p:sp>
      <p:sp>
        <p:nvSpPr>
          <p:cNvPr id="29" name="object 29"/>
          <p:cNvSpPr/>
          <p:nvPr/>
        </p:nvSpPr>
        <p:spPr>
          <a:xfrm>
            <a:off x="6400800" y="2981705"/>
            <a:ext cx="1524635" cy="132715"/>
          </a:xfrm>
          <a:custGeom>
            <a:avLst/>
            <a:gdLst/>
            <a:ahLst/>
            <a:cxnLst/>
            <a:rect l="l" t="t" r="r" b="b"/>
            <a:pathLst>
              <a:path w="1524634" h="132714">
                <a:moveTo>
                  <a:pt x="1410334" y="0"/>
                </a:moveTo>
                <a:lnTo>
                  <a:pt x="1401572" y="2286"/>
                </a:lnTo>
                <a:lnTo>
                  <a:pt x="1397634" y="9144"/>
                </a:lnTo>
                <a:lnTo>
                  <a:pt x="1393698" y="15875"/>
                </a:lnTo>
                <a:lnTo>
                  <a:pt x="1395983" y="24638"/>
                </a:lnTo>
                <a:lnTo>
                  <a:pt x="1443085" y="52065"/>
                </a:lnTo>
                <a:lnTo>
                  <a:pt x="1495678" y="52070"/>
                </a:lnTo>
                <a:lnTo>
                  <a:pt x="1495678" y="80645"/>
                </a:lnTo>
                <a:lnTo>
                  <a:pt x="1442876" y="80645"/>
                </a:lnTo>
                <a:lnTo>
                  <a:pt x="1395983" y="107950"/>
                </a:lnTo>
                <a:lnTo>
                  <a:pt x="1393698" y="116713"/>
                </a:lnTo>
                <a:lnTo>
                  <a:pt x="1397634" y="123444"/>
                </a:lnTo>
                <a:lnTo>
                  <a:pt x="1401572" y="130302"/>
                </a:lnTo>
                <a:lnTo>
                  <a:pt x="1410334" y="132588"/>
                </a:lnTo>
                <a:lnTo>
                  <a:pt x="1499516" y="80645"/>
                </a:lnTo>
                <a:lnTo>
                  <a:pt x="1495678" y="80645"/>
                </a:lnTo>
                <a:lnTo>
                  <a:pt x="1499524" y="80640"/>
                </a:lnTo>
                <a:lnTo>
                  <a:pt x="1524127" y="66294"/>
                </a:lnTo>
                <a:lnTo>
                  <a:pt x="1410334" y="0"/>
                </a:lnTo>
                <a:close/>
              </a:path>
              <a:path w="1524634" h="132714">
                <a:moveTo>
                  <a:pt x="1467462" y="66294"/>
                </a:moveTo>
                <a:lnTo>
                  <a:pt x="1442883" y="80640"/>
                </a:lnTo>
                <a:lnTo>
                  <a:pt x="1495678" y="80645"/>
                </a:lnTo>
                <a:lnTo>
                  <a:pt x="1495678" y="78613"/>
                </a:lnTo>
                <a:lnTo>
                  <a:pt x="1488567" y="78613"/>
                </a:lnTo>
                <a:lnTo>
                  <a:pt x="1467462" y="66294"/>
                </a:lnTo>
                <a:close/>
              </a:path>
              <a:path w="1524634" h="132714">
                <a:moveTo>
                  <a:pt x="0" y="51943"/>
                </a:moveTo>
                <a:lnTo>
                  <a:pt x="0" y="80518"/>
                </a:lnTo>
                <a:lnTo>
                  <a:pt x="1442883" y="80640"/>
                </a:lnTo>
                <a:lnTo>
                  <a:pt x="1467462" y="66294"/>
                </a:lnTo>
                <a:lnTo>
                  <a:pt x="1443085" y="52065"/>
                </a:lnTo>
                <a:lnTo>
                  <a:pt x="0" y="51943"/>
                </a:lnTo>
                <a:close/>
              </a:path>
              <a:path w="1524634" h="132714">
                <a:moveTo>
                  <a:pt x="1488567" y="53975"/>
                </a:moveTo>
                <a:lnTo>
                  <a:pt x="1467462" y="66294"/>
                </a:lnTo>
                <a:lnTo>
                  <a:pt x="1488567" y="78613"/>
                </a:lnTo>
                <a:lnTo>
                  <a:pt x="1488567" y="53975"/>
                </a:lnTo>
                <a:close/>
              </a:path>
              <a:path w="1524634" h="132714">
                <a:moveTo>
                  <a:pt x="1495678" y="53975"/>
                </a:moveTo>
                <a:lnTo>
                  <a:pt x="1488567" y="53975"/>
                </a:lnTo>
                <a:lnTo>
                  <a:pt x="1488567" y="78613"/>
                </a:lnTo>
                <a:lnTo>
                  <a:pt x="1495678" y="78613"/>
                </a:lnTo>
                <a:lnTo>
                  <a:pt x="1495678" y="53975"/>
                </a:lnTo>
                <a:close/>
              </a:path>
              <a:path w="1524634" h="132714">
                <a:moveTo>
                  <a:pt x="1443085" y="52065"/>
                </a:moveTo>
                <a:lnTo>
                  <a:pt x="1467462" y="66294"/>
                </a:lnTo>
                <a:lnTo>
                  <a:pt x="1488567" y="53975"/>
                </a:lnTo>
                <a:lnTo>
                  <a:pt x="1495678" y="53975"/>
                </a:lnTo>
                <a:lnTo>
                  <a:pt x="1495678" y="52070"/>
                </a:lnTo>
                <a:lnTo>
                  <a:pt x="1443085" y="52065"/>
                </a:lnTo>
                <a:close/>
              </a:path>
            </a:pathLst>
          </a:custGeom>
          <a:solidFill>
            <a:srgbClr val="000000"/>
          </a:solidFill>
        </p:spPr>
        <p:txBody>
          <a:bodyPr wrap="square" lIns="0" tIns="0" rIns="0" bIns="0" rtlCol="0"/>
          <a:lstStyle/>
          <a:p>
            <a:endParaRPr/>
          </a:p>
        </p:txBody>
      </p:sp>
      <p:sp>
        <p:nvSpPr>
          <p:cNvPr id="30" name="object 30"/>
          <p:cNvSpPr/>
          <p:nvPr/>
        </p:nvSpPr>
        <p:spPr>
          <a:xfrm>
            <a:off x="6408420" y="2980944"/>
            <a:ext cx="847344" cy="513588"/>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947916" y="2980944"/>
            <a:ext cx="371855" cy="513588"/>
          </a:xfrm>
          <a:prstGeom prst="rect">
            <a:avLst/>
          </a:prstGeom>
          <a:blipFill>
            <a:blip r:embed="rId3" cstate="print"/>
            <a:stretch>
              <a:fillRect/>
            </a:stretch>
          </a:blipFill>
        </p:spPr>
        <p:txBody>
          <a:bodyPr wrap="square" lIns="0" tIns="0" rIns="0" bIns="0" rtlCol="0"/>
          <a:lstStyle/>
          <a:p>
            <a:endParaRPr/>
          </a:p>
        </p:txBody>
      </p:sp>
      <p:sp>
        <p:nvSpPr>
          <p:cNvPr id="32" name="object 32"/>
          <p:cNvSpPr txBox="1"/>
          <p:nvPr/>
        </p:nvSpPr>
        <p:spPr>
          <a:xfrm>
            <a:off x="6541134" y="3037459"/>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[x&gt;0]</a:t>
            </a:r>
            <a:endParaRPr sz="1800">
              <a:latin typeface="Arial"/>
              <a:cs typeface="Arial"/>
            </a:endParaRPr>
          </a:p>
        </p:txBody>
      </p:sp>
      <p:sp>
        <p:nvSpPr>
          <p:cNvPr id="33" name="object 33"/>
          <p:cNvSpPr/>
          <p:nvPr/>
        </p:nvSpPr>
        <p:spPr>
          <a:xfrm>
            <a:off x="6781800" y="3896105"/>
            <a:ext cx="990600" cy="132715"/>
          </a:xfrm>
          <a:custGeom>
            <a:avLst/>
            <a:gdLst/>
            <a:ahLst/>
            <a:cxnLst/>
            <a:rect l="l" t="t" r="r" b="b"/>
            <a:pathLst>
              <a:path w="990600" h="132714">
                <a:moveTo>
                  <a:pt x="934062" y="66294"/>
                </a:moveTo>
                <a:lnTo>
                  <a:pt x="862583" y="107950"/>
                </a:lnTo>
                <a:lnTo>
                  <a:pt x="860298" y="116713"/>
                </a:lnTo>
                <a:lnTo>
                  <a:pt x="864234" y="123444"/>
                </a:lnTo>
                <a:lnTo>
                  <a:pt x="868172" y="130302"/>
                </a:lnTo>
                <a:lnTo>
                  <a:pt x="876934" y="132588"/>
                </a:lnTo>
                <a:lnTo>
                  <a:pt x="966236" y="80518"/>
                </a:lnTo>
                <a:lnTo>
                  <a:pt x="962278" y="80518"/>
                </a:lnTo>
                <a:lnTo>
                  <a:pt x="962278" y="78613"/>
                </a:lnTo>
                <a:lnTo>
                  <a:pt x="955167" y="78613"/>
                </a:lnTo>
                <a:lnTo>
                  <a:pt x="934062" y="66294"/>
                </a:lnTo>
                <a:close/>
              </a:path>
              <a:path w="990600" h="132714">
                <a:moveTo>
                  <a:pt x="909476" y="51943"/>
                </a:moveTo>
                <a:lnTo>
                  <a:pt x="0" y="51943"/>
                </a:lnTo>
                <a:lnTo>
                  <a:pt x="0" y="80518"/>
                </a:lnTo>
                <a:lnTo>
                  <a:pt x="909693" y="80518"/>
                </a:lnTo>
                <a:lnTo>
                  <a:pt x="934062" y="66294"/>
                </a:lnTo>
                <a:lnTo>
                  <a:pt x="909476" y="51943"/>
                </a:lnTo>
                <a:close/>
              </a:path>
              <a:path w="990600" h="132714">
                <a:moveTo>
                  <a:pt x="966019" y="51943"/>
                </a:moveTo>
                <a:lnTo>
                  <a:pt x="962278" y="51943"/>
                </a:lnTo>
                <a:lnTo>
                  <a:pt x="962278" y="80518"/>
                </a:lnTo>
                <a:lnTo>
                  <a:pt x="966236" y="80518"/>
                </a:lnTo>
                <a:lnTo>
                  <a:pt x="990600" y="66294"/>
                </a:lnTo>
                <a:lnTo>
                  <a:pt x="966019" y="51943"/>
                </a:lnTo>
                <a:close/>
              </a:path>
              <a:path w="990600" h="132714">
                <a:moveTo>
                  <a:pt x="955167" y="53975"/>
                </a:moveTo>
                <a:lnTo>
                  <a:pt x="934062" y="66294"/>
                </a:lnTo>
                <a:lnTo>
                  <a:pt x="955167" y="78613"/>
                </a:lnTo>
                <a:lnTo>
                  <a:pt x="955167" y="53975"/>
                </a:lnTo>
                <a:close/>
              </a:path>
              <a:path w="990600" h="132714">
                <a:moveTo>
                  <a:pt x="962278" y="53975"/>
                </a:moveTo>
                <a:lnTo>
                  <a:pt x="955167" y="53975"/>
                </a:lnTo>
                <a:lnTo>
                  <a:pt x="955167" y="78613"/>
                </a:lnTo>
                <a:lnTo>
                  <a:pt x="962278" y="78613"/>
                </a:lnTo>
                <a:lnTo>
                  <a:pt x="962278" y="53975"/>
                </a:lnTo>
                <a:close/>
              </a:path>
              <a:path w="990600" h="132714">
                <a:moveTo>
                  <a:pt x="876934" y="0"/>
                </a:moveTo>
                <a:lnTo>
                  <a:pt x="868172" y="2286"/>
                </a:lnTo>
                <a:lnTo>
                  <a:pt x="864234" y="9144"/>
                </a:lnTo>
                <a:lnTo>
                  <a:pt x="860298" y="15875"/>
                </a:lnTo>
                <a:lnTo>
                  <a:pt x="862583" y="24638"/>
                </a:lnTo>
                <a:lnTo>
                  <a:pt x="934062" y="66294"/>
                </a:lnTo>
                <a:lnTo>
                  <a:pt x="955167" y="53975"/>
                </a:lnTo>
                <a:lnTo>
                  <a:pt x="962278" y="53975"/>
                </a:lnTo>
                <a:lnTo>
                  <a:pt x="962278" y="51943"/>
                </a:lnTo>
                <a:lnTo>
                  <a:pt x="966019" y="51943"/>
                </a:lnTo>
                <a:lnTo>
                  <a:pt x="876934" y="0"/>
                </a:lnTo>
                <a:close/>
              </a:path>
            </a:pathLst>
          </a:custGeom>
          <a:solidFill>
            <a:srgbClr val="000000"/>
          </a:solidFill>
        </p:spPr>
        <p:txBody>
          <a:bodyPr wrap="square" lIns="0" tIns="0" rIns="0" bIns="0" rtlCol="0"/>
          <a:lstStyle/>
          <a:p>
            <a:endParaRPr/>
          </a:p>
        </p:txBody>
      </p:sp>
      <p:sp>
        <p:nvSpPr>
          <p:cNvPr id="34" name="object 34"/>
          <p:cNvSpPr/>
          <p:nvPr/>
        </p:nvSpPr>
        <p:spPr>
          <a:xfrm>
            <a:off x="6729983" y="3933444"/>
            <a:ext cx="847344" cy="513588"/>
          </a:xfrm>
          <a:prstGeom prst="rect">
            <a:avLst/>
          </a:prstGeom>
          <a:blipFill>
            <a:blip r:embed="rId5" cstate="print"/>
            <a:stretch>
              <a:fillRect/>
            </a:stretch>
          </a:blipFill>
        </p:spPr>
        <p:txBody>
          <a:bodyPr wrap="square" lIns="0" tIns="0" rIns="0" bIns="0" rtlCol="0"/>
          <a:lstStyle/>
          <a:p>
            <a:endParaRPr/>
          </a:p>
        </p:txBody>
      </p:sp>
      <p:sp>
        <p:nvSpPr>
          <p:cNvPr id="35" name="object 35"/>
          <p:cNvSpPr/>
          <p:nvPr/>
        </p:nvSpPr>
        <p:spPr>
          <a:xfrm>
            <a:off x="7269480" y="3933444"/>
            <a:ext cx="371855" cy="513588"/>
          </a:xfrm>
          <a:prstGeom prst="rect">
            <a:avLst/>
          </a:prstGeom>
          <a:blipFill>
            <a:blip r:embed="rId3" cstate="print"/>
            <a:stretch>
              <a:fillRect/>
            </a:stretch>
          </a:blipFill>
        </p:spPr>
        <p:txBody>
          <a:bodyPr wrap="square" lIns="0" tIns="0" rIns="0" bIns="0" rtlCol="0"/>
          <a:lstStyle/>
          <a:p>
            <a:endParaRPr/>
          </a:p>
        </p:txBody>
      </p:sp>
      <p:sp>
        <p:nvSpPr>
          <p:cNvPr id="36" name="object 36"/>
          <p:cNvSpPr txBox="1"/>
          <p:nvPr/>
        </p:nvSpPr>
        <p:spPr>
          <a:xfrm>
            <a:off x="6861809" y="39902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[x=0]</a:t>
            </a:r>
            <a:endParaRPr sz="1800">
              <a:latin typeface="Arial"/>
              <a:cs typeface="Arial"/>
            </a:endParaRPr>
          </a:p>
        </p:txBody>
      </p:sp>
      <p:sp>
        <p:nvSpPr>
          <p:cNvPr id="37" name="object 37"/>
          <p:cNvSpPr/>
          <p:nvPr/>
        </p:nvSpPr>
        <p:spPr>
          <a:xfrm>
            <a:off x="6334505" y="4191000"/>
            <a:ext cx="132715" cy="991235"/>
          </a:xfrm>
          <a:custGeom>
            <a:avLst/>
            <a:gdLst/>
            <a:ahLst/>
            <a:cxnLst/>
            <a:rect l="l" t="t" r="r" b="b"/>
            <a:pathLst>
              <a:path w="132714" h="991235">
                <a:moveTo>
                  <a:pt x="15875" y="860298"/>
                </a:moveTo>
                <a:lnTo>
                  <a:pt x="9144" y="864235"/>
                </a:lnTo>
                <a:lnTo>
                  <a:pt x="2286" y="868172"/>
                </a:lnTo>
                <a:lnTo>
                  <a:pt x="0" y="876935"/>
                </a:lnTo>
                <a:lnTo>
                  <a:pt x="3937" y="883793"/>
                </a:lnTo>
                <a:lnTo>
                  <a:pt x="66294" y="990726"/>
                </a:lnTo>
                <a:lnTo>
                  <a:pt x="82883" y="962279"/>
                </a:lnTo>
                <a:lnTo>
                  <a:pt x="51943" y="962279"/>
                </a:lnTo>
                <a:lnTo>
                  <a:pt x="51943" y="909476"/>
                </a:lnTo>
                <a:lnTo>
                  <a:pt x="28575" y="869442"/>
                </a:lnTo>
                <a:lnTo>
                  <a:pt x="24638" y="862583"/>
                </a:lnTo>
                <a:lnTo>
                  <a:pt x="15875" y="860298"/>
                </a:lnTo>
                <a:close/>
              </a:path>
              <a:path w="132714" h="991235">
                <a:moveTo>
                  <a:pt x="51943" y="909476"/>
                </a:moveTo>
                <a:lnTo>
                  <a:pt x="51943" y="962279"/>
                </a:lnTo>
                <a:lnTo>
                  <a:pt x="80518" y="962279"/>
                </a:lnTo>
                <a:lnTo>
                  <a:pt x="80518" y="955167"/>
                </a:lnTo>
                <a:lnTo>
                  <a:pt x="53975" y="955167"/>
                </a:lnTo>
                <a:lnTo>
                  <a:pt x="66294" y="934062"/>
                </a:lnTo>
                <a:lnTo>
                  <a:pt x="51943" y="909476"/>
                </a:lnTo>
                <a:close/>
              </a:path>
              <a:path w="132714" h="991235">
                <a:moveTo>
                  <a:pt x="116713" y="860298"/>
                </a:moveTo>
                <a:lnTo>
                  <a:pt x="107950" y="862583"/>
                </a:lnTo>
                <a:lnTo>
                  <a:pt x="104013" y="869442"/>
                </a:lnTo>
                <a:lnTo>
                  <a:pt x="80645" y="909476"/>
                </a:lnTo>
                <a:lnTo>
                  <a:pt x="80518" y="962279"/>
                </a:lnTo>
                <a:lnTo>
                  <a:pt x="82883" y="962279"/>
                </a:lnTo>
                <a:lnTo>
                  <a:pt x="128651" y="883793"/>
                </a:lnTo>
                <a:lnTo>
                  <a:pt x="132588" y="876935"/>
                </a:lnTo>
                <a:lnTo>
                  <a:pt x="130302" y="868172"/>
                </a:lnTo>
                <a:lnTo>
                  <a:pt x="123444" y="864235"/>
                </a:lnTo>
                <a:lnTo>
                  <a:pt x="116713" y="860298"/>
                </a:lnTo>
                <a:close/>
              </a:path>
              <a:path w="132714" h="991235">
                <a:moveTo>
                  <a:pt x="66294" y="934062"/>
                </a:moveTo>
                <a:lnTo>
                  <a:pt x="53975" y="955167"/>
                </a:lnTo>
                <a:lnTo>
                  <a:pt x="78613" y="955167"/>
                </a:lnTo>
                <a:lnTo>
                  <a:pt x="66294" y="934062"/>
                </a:lnTo>
                <a:close/>
              </a:path>
              <a:path w="132714" h="991235">
                <a:moveTo>
                  <a:pt x="80518" y="909693"/>
                </a:moveTo>
                <a:lnTo>
                  <a:pt x="66294" y="934062"/>
                </a:lnTo>
                <a:lnTo>
                  <a:pt x="78613" y="955167"/>
                </a:lnTo>
                <a:lnTo>
                  <a:pt x="80518" y="955167"/>
                </a:lnTo>
                <a:lnTo>
                  <a:pt x="80518" y="909693"/>
                </a:lnTo>
                <a:close/>
              </a:path>
              <a:path w="132714" h="991235">
                <a:moveTo>
                  <a:pt x="80518" y="0"/>
                </a:moveTo>
                <a:lnTo>
                  <a:pt x="51943" y="0"/>
                </a:lnTo>
                <a:lnTo>
                  <a:pt x="52070" y="909693"/>
                </a:lnTo>
                <a:lnTo>
                  <a:pt x="66294" y="934062"/>
                </a:lnTo>
                <a:lnTo>
                  <a:pt x="80518" y="909693"/>
                </a:lnTo>
                <a:lnTo>
                  <a:pt x="80518" y="0"/>
                </a:lnTo>
                <a:close/>
              </a:path>
            </a:pathLst>
          </a:custGeom>
          <a:solidFill>
            <a:srgbClr val="000000"/>
          </a:solidFill>
        </p:spPr>
        <p:txBody>
          <a:bodyPr wrap="square" lIns="0" tIns="0" rIns="0" bIns="0" rtlCol="0"/>
          <a:lstStyle/>
          <a:p>
            <a:endParaRPr/>
          </a:p>
        </p:txBody>
      </p:sp>
      <p:sp>
        <p:nvSpPr>
          <p:cNvPr id="38" name="object 38"/>
          <p:cNvSpPr/>
          <p:nvPr/>
        </p:nvSpPr>
        <p:spPr>
          <a:xfrm>
            <a:off x="6272784" y="4466844"/>
            <a:ext cx="847343" cy="513588"/>
          </a:xfrm>
          <a:prstGeom prst="rect">
            <a:avLst/>
          </a:prstGeom>
          <a:blipFill>
            <a:blip r:embed="rId6" cstate="print"/>
            <a:stretch>
              <a:fillRect/>
            </a:stretch>
          </a:blipFill>
        </p:spPr>
        <p:txBody>
          <a:bodyPr wrap="square" lIns="0" tIns="0" rIns="0" bIns="0" rtlCol="0"/>
          <a:lstStyle/>
          <a:p>
            <a:endParaRPr/>
          </a:p>
        </p:txBody>
      </p:sp>
      <p:sp>
        <p:nvSpPr>
          <p:cNvPr id="39" name="object 39"/>
          <p:cNvSpPr/>
          <p:nvPr/>
        </p:nvSpPr>
        <p:spPr>
          <a:xfrm>
            <a:off x="6812280" y="4466844"/>
            <a:ext cx="371855" cy="513588"/>
          </a:xfrm>
          <a:prstGeom prst="rect">
            <a:avLst/>
          </a:prstGeom>
          <a:blipFill>
            <a:blip r:embed="rId3" cstate="print"/>
            <a:stretch>
              <a:fillRect/>
            </a:stretch>
          </a:blipFill>
        </p:spPr>
        <p:txBody>
          <a:bodyPr wrap="square" lIns="0" tIns="0" rIns="0" bIns="0" rtlCol="0"/>
          <a:lstStyle/>
          <a:p>
            <a:endParaRPr/>
          </a:p>
        </p:txBody>
      </p:sp>
      <p:sp>
        <p:nvSpPr>
          <p:cNvPr id="40" name="object 40"/>
          <p:cNvSpPr txBox="1"/>
          <p:nvPr/>
        </p:nvSpPr>
        <p:spPr>
          <a:xfrm>
            <a:off x="6404609" y="4523613"/>
            <a:ext cx="56578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[x&lt;0]</a:t>
            </a:r>
            <a:endParaRPr sz="1800">
              <a:latin typeface="Arial"/>
              <a:cs typeface="Arial"/>
            </a:endParaRPr>
          </a:p>
        </p:txBody>
      </p:sp>
      <p:sp>
        <p:nvSpPr>
          <p:cNvPr id="41" name="object 41"/>
          <p:cNvSpPr/>
          <p:nvPr/>
        </p:nvSpPr>
        <p:spPr>
          <a:xfrm>
            <a:off x="5334000" y="3896105"/>
            <a:ext cx="686435" cy="132715"/>
          </a:xfrm>
          <a:custGeom>
            <a:avLst/>
            <a:gdLst/>
            <a:ahLst/>
            <a:cxnLst/>
            <a:rect l="l" t="t" r="r" b="b"/>
            <a:pathLst>
              <a:path w="686435" h="132714">
                <a:moveTo>
                  <a:pt x="629262" y="66294"/>
                </a:moveTo>
                <a:lnTo>
                  <a:pt x="557784" y="107950"/>
                </a:lnTo>
                <a:lnTo>
                  <a:pt x="555498" y="116713"/>
                </a:lnTo>
                <a:lnTo>
                  <a:pt x="559435" y="123444"/>
                </a:lnTo>
                <a:lnTo>
                  <a:pt x="563372" y="130302"/>
                </a:lnTo>
                <a:lnTo>
                  <a:pt x="572135" y="132588"/>
                </a:lnTo>
                <a:lnTo>
                  <a:pt x="661534" y="80518"/>
                </a:lnTo>
                <a:lnTo>
                  <a:pt x="657478" y="80518"/>
                </a:lnTo>
                <a:lnTo>
                  <a:pt x="657478" y="78613"/>
                </a:lnTo>
                <a:lnTo>
                  <a:pt x="650366" y="78613"/>
                </a:lnTo>
                <a:lnTo>
                  <a:pt x="629262" y="66294"/>
                </a:lnTo>
                <a:close/>
              </a:path>
              <a:path w="686435" h="132714">
                <a:moveTo>
                  <a:pt x="604676" y="51943"/>
                </a:moveTo>
                <a:lnTo>
                  <a:pt x="0" y="51943"/>
                </a:lnTo>
                <a:lnTo>
                  <a:pt x="0" y="80518"/>
                </a:lnTo>
                <a:lnTo>
                  <a:pt x="604893" y="80518"/>
                </a:lnTo>
                <a:lnTo>
                  <a:pt x="629262" y="66294"/>
                </a:lnTo>
                <a:lnTo>
                  <a:pt x="604676" y="51943"/>
                </a:lnTo>
                <a:close/>
              </a:path>
              <a:path w="686435" h="132714">
                <a:moveTo>
                  <a:pt x="661316" y="51943"/>
                </a:moveTo>
                <a:lnTo>
                  <a:pt x="657478" y="51943"/>
                </a:lnTo>
                <a:lnTo>
                  <a:pt x="657478" y="80518"/>
                </a:lnTo>
                <a:lnTo>
                  <a:pt x="661534" y="80518"/>
                </a:lnTo>
                <a:lnTo>
                  <a:pt x="685926" y="66294"/>
                </a:lnTo>
                <a:lnTo>
                  <a:pt x="661316" y="51943"/>
                </a:lnTo>
                <a:close/>
              </a:path>
              <a:path w="686435" h="132714">
                <a:moveTo>
                  <a:pt x="650366" y="53975"/>
                </a:moveTo>
                <a:lnTo>
                  <a:pt x="629262" y="66294"/>
                </a:lnTo>
                <a:lnTo>
                  <a:pt x="650366" y="78613"/>
                </a:lnTo>
                <a:lnTo>
                  <a:pt x="650366" y="53975"/>
                </a:lnTo>
                <a:close/>
              </a:path>
              <a:path w="686435" h="132714">
                <a:moveTo>
                  <a:pt x="657478" y="53975"/>
                </a:moveTo>
                <a:lnTo>
                  <a:pt x="650366" y="53975"/>
                </a:lnTo>
                <a:lnTo>
                  <a:pt x="650366" y="78613"/>
                </a:lnTo>
                <a:lnTo>
                  <a:pt x="657478" y="78613"/>
                </a:lnTo>
                <a:lnTo>
                  <a:pt x="657478" y="53975"/>
                </a:lnTo>
                <a:close/>
              </a:path>
              <a:path w="686435" h="132714">
                <a:moveTo>
                  <a:pt x="572135" y="0"/>
                </a:moveTo>
                <a:lnTo>
                  <a:pt x="563372" y="2286"/>
                </a:lnTo>
                <a:lnTo>
                  <a:pt x="559435" y="9144"/>
                </a:lnTo>
                <a:lnTo>
                  <a:pt x="555498" y="15875"/>
                </a:lnTo>
                <a:lnTo>
                  <a:pt x="557784" y="24638"/>
                </a:lnTo>
                <a:lnTo>
                  <a:pt x="629262" y="66294"/>
                </a:lnTo>
                <a:lnTo>
                  <a:pt x="650366" y="53975"/>
                </a:lnTo>
                <a:lnTo>
                  <a:pt x="657478" y="53975"/>
                </a:lnTo>
                <a:lnTo>
                  <a:pt x="657478" y="51943"/>
                </a:lnTo>
                <a:lnTo>
                  <a:pt x="661316" y="51943"/>
                </a:lnTo>
                <a:lnTo>
                  <a:pt x="572135" y="0"/>
                </a:lnTo>
                <a:close/>
              </a:path>
            </a:pathLst>
          </a:custGeom>
          <a:solidFill>
            <a:srgbClr val="000000"/>
          </a:solidFill>
        </p:spPr>
        <p:txBody>
          <a:bodyPr wrap="square" lIns="0" tIns="0" rIns="0" bIns="0" rtlCol="0"/>
          <a:lstStyle/>
          <a:p>
            <a:endParaRPr/>
          </a:p>
        </p:txBody>
      </p:sp>
      <p:sp>
        <p:nvSpPr>
          <p:cNvPr id="42" name="object 42"/>
          <p:cNvSpPr/>
          <p:nvPr/>
        </p:nvSpPr>
        <p:spPr>
          <a:xfrm>
            <a:off x="4046220" y="5190744"/>
            <a:ext cx="2555748" cy="513588"/>
          </a:xfrm>
          <a:prstGeom prst="rect">
            <a:avLst/>
          </a:prstGeom>
          <a:blipFill>
            <a:blip r:embed="rId7" cstate="print"/>
            <a:stretch>
              <a:fillRect/>
            </a:stretch>
          </a:blipFill>
        </p:spPr>
        <p:txBody>
          <a:bodyPr wrap="square" lIns="0" tIns="0" rIns="0" bIns="0" rtlCol="0"/>
          <a:lstStyle/>
          <a:p>
            <a:endParaRPr/>
          </a:p>
        </p:txBody>
      </p:sp>
      <p:sp>
        <p:nvSpPr>
          <p:cNvPr id="43" name="object 43"/>
          <p:cNvSpPr/>
          <p:nvPr/>
        </p:nvSpPr>
        <p:spPr>
          <a:xfrm>
            <a:off x="6294120" y="5190744"/>
            <a:ext cx="371855" cy="513588"/>
          </a:xfrm>
          <a:prstGeom prst="rect">
            <a:avLst/>
          </a:prstGeom>
          <a:blipFill>
            <a:blip r:embed="rId3" cstate="print"/>
            <a:stretch>
              <a:fillRect/>
            </a:stretch>
          </a:blipFill>
        </p:spPr>
        <p:txBody>
          <a:bodyPr wrap="square" lIns="0" tIns="0" rIns="0" bIns="0" rtlCol="0"/>
          <a:lstStyle/>
          <a:p>
            <a:endParaRPr/>
          </a:p>
        </p:txBody>
      </p:sp>
      <p:sp>
        <p:nvSpPr>
          <p:cNvPr id="44" name="object 44"/>
          <p:cNvSpPr txBox="1"/>
          <p:nvPr/>
        </p:nvSpPr>
        <p:spPr>
          <a:xfrm>
            <a:off x="4178300" y="5247894"/>
            <a:ext cx="22726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3. Decision</a:t>
            </a:r>
            <a:r>
              <a:rPr sz="1800" b="1" spc="-40" dirty="0">
                <a:latin typeface="Arial"/>
                <a:cs typeface="Arial"/>
              </a:rPr>
              <a:t> </a:t>
            </a:r>
            <a:r>
              <a:rPr sz="1800" b="1" spc="-5" dirty="0">
                <a:latin typeface="Arial"/>
                <a:cs typeface="Arial"/>
              </a:rPr>
              <a:t>Diamond</a:t>
            </a:r>
            <a:endParaRPr sz="18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9274"/>
          </a:xfrm>
        </p:spPr>
        <p:txBody>
          <a:bodyPr/>
          <a:lstStyle/>
          <a:p>
            <a:r>
              <a:rPr lang="en-US" dirty="0"/>
              <a:t>Quiz:</a:t>
            </a:r>
          </a:p>
        </p:txBody>
      </p:sp>
      <p:sp>
        <p:nvSpPr>
          <p:cNvPr id="3" name="Content Placeholder 2"/>
          <p:cNvSpPr>
            <a:spLocks noGrp="1"/>
          </p:cNvSpPr>
          <p:nvPr>
            <p:ph idx="1"/>
          </p:nvPr>
        </p:nvSpPr>
        <p:spPr>
          <a:xfrm>
            <a:off x="634512" y="1143000"/>
            <a:ext cx="7886700" cy="4351338"/>
          </a:xfrm>
        </p:spPr>
        <p:txBody>
          <a:bodyPr/>
          <a:lstStyle/>
          <a:p>
            <a:pPr marL="0" indent="0">
              <a:buNone/>
            </a:pPr>
            <a:r>
              <a:rPr lang="en-US" dirty="0"/>
              <a:t>Choose the correct diagram that illustrates a video game?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04800" y="1609436"/>
            <a:ext cx="2590800" cy="4396510"/>
          </a:xfrm>
          <a:prstGeom prst="rect">
            <a:avLst/>
          </a:prstGeom>
        </p:spPr>
      </p:pic>
      <p:pic>
        <p:nvPicPr>
          <p:cNvPr id="5" name="Picture 4"/>
          <p:cNvPicPr>
            <a:picLocks noChangeAspect="1"/>
          </p:cNvPicPr>
          <p:nvPr/>
        </p:nvPicPr>
        <p:blipFill>
          <a:blip r:embed="rId3"/>
          <a:stretch>
            <a:fillRect/>
          </a:stretch>
        </p:blipFill>
        <p:spPr>
          <a:xfrm>
            <a:off x="2933700" y="1765526"/>
            <a:ext cx="3162300" cy="4098981"/>
          </a:xfrm>
          <a:prstGeom prst="rect">
            <a:avLst/>
          </a:prstGeom>
        </p:spPr>
      </p:pic>
      <p:pic>
        <p:nvPicPr>
          <p:cNvPr id="6" name="Picture 5"/>
          <p:cNvPicPr>
            <a:picLocks noChangeAspect="1"/>
          </p:cNvPicPr>
          <p:nvPr/>
        </p:nvPicPr>
        <p:blipFill>
          <a:blip r:embed="rId4"/>
          <a:stretch>
            <a:fillRect/>
          </a:stretch>
        </p:blipFill>
        <p:spPr>
          <a:xfrm>
            <a:off x="5908058" y="1731232"/>
            <a:ext cx="2651254" cy="4133275"/>
          </a:xfrm>
          <a:prstGeom prst="rect">
            <a:avLst/>
          </a:prstGeom>
        </p:spPr>
      </p:pic>
    </p:spTree>
    <p:extLst>
      <p:ext uri="{BB962C8B-B14F-4D97-AF65-F5344CB8AC3E}">
        <p14:creationId xmlns:p14="http://schemas.microsoft.com/office/powerpoint/2010/main" val="3286836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02004" y="1089406"/>
            <a:ext cx="3103245" cy="788035"/>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40" dirty="0"/>
              <a:t> </a:t>
            </a:r>
            <a:r>
              <a:rPr sz="5000" spc="-245" dirty="0"/>
              <a:t>3</a:t>
            </a:r>
            <a:endParaRPr sz="5000"/>
          </a:p>
        </p:txBody>
      </p:sp>
      <p:sp>
        <p:nvSpPr>
          <p:cNvPr id="8" name="object 8"/>
          <p:cNvSpPr/>
          <p:nvPr/>
        </p:nvSpPr>
        <p:spPr>
          <a:xfrm>
            <a:off x="1853183" y="3476244"/>
            <a:ext cx="2569464" cy="513587"/>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114800" y="3476244"/>
            <a:ext cx="371855" cy="513587"/>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1983994" y="3532708"/>
            <a:ext cx="228663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4.1 Synch. Bar</a:t>
            </a:r>
            <a:r>
              <a:rPr sz="1800" b="1" spc="-25" dirty="0">
                <a:latin typeface="Arial"/>
                <a:cs typeface="Arial"/>
              </a:rPr>
              <a:t> </a:t>
            </a:r>
            <a:r>
              <a:rPr sz="1800" b="1" spc="-5" dirty="0">
                <a:latin typeface="Arial"/>
                <a:cs typeface="Arial"/>
              </a:rPr>
              <a:t>(Join)</a:t>
            </a:r>
            <a:endParaRPr sz="1800">
              <a:latin typeface="Arial"/>
              <a:cs typeface="Arial"/>
            </a:endParaRPr>
          </a:p>
        </p:txBody>
      </p:sp>
      <p:sp>
        <p:nvSpPr>
          <p:cNvPr id="11" name="object 11"/>
          <p:cNvSpPr/>
          <p:nvPr/>
        </p:nvSpPr>
        <p:spPr>
          <a:xfrm>
            <a:off x="2819400" y="2362200"/>
            <a:ext cx="0" cy="838200"/>
          </a:xfrm>
          <a:custGeom>
            <a:avLst/>
            <a:gdLst/>
            <a:ahLst/>
            <a:cxnLst/>
            <a:rect l="l" t="t" r="r" b="b"/>
            <a:pathLst>
              <a:path h="838200">
                <a:moveTo>
                  <a:pt x="0" y="0"/>
                </a:moveTo>
                <a:lnTo>
                  <a:pt x="0" y="838200"/>
                </a:lnTo>
              </a:path>
            </a:pathLst>
          </a:custGeom>
          <a:ln w="57150">
            <a:solidFill>
              <a:srgbClr val="000000"/>
            </a:solidFill>
          </a:ln>
        </p:spPr>
        <p:txBody>
          <a:bodyPr wrap="square" lIns="0" tIns="0" rIns="0" bIns="0" rtlCol="0"/>
          <a:lstStyle/>
          <a:p>
            <a:endParaRPr/>
          </a:p>
        </p:txBody>
      </p:sp>
      <p:sp>
        <p:nvSpPr>
          <p:cNvPr id="12" name="object 12"/>
          <p:cNvSpPr/>
          <p:nvPr/>
        </p:nvSpPr>
        <p:spPr>
          <a:xfrm>
            <a:off x="1981200" y="2459227"/>
            <a:ext cx="838200" cy="111125"/>
          </a:xfrm>
          <a:custGeom>
            <a:avLst/>
            <a:gdLst/>
            <a:ahLst/>
            <a:cxnLst/>
            <a:rect l="l" t="t" r="r" b="b"/>
            <a:pathLst>
              <a:path w="838200" h="111125">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4" y="45847"/>
                </a:lnTo>
                <a:lnTo>
                  <a:pt x="819404"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4" y="47117"/>
                </a:moveTo>
                <a:lnTo>
                  <a:pt x="814577" y="47117"/>
                </a:lnTo>
                <a:lnTo>
                  <a:pt x="814577" y="63626"/>
                </a:lnTo>
                <a:lnTo>
                  <a:pt x="819404" y="63626"/>
                </a:lnTo>
                <a:lnTo>
                  <a:pt x="819404" y="47117"/>
                </a:lnTo>
                <a:close/>
              </a:path>
              <a:path w="838200" h="111125">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p:spPr>
        <p:txBody>
          <a:bodyPr wrap="square" lIns="0" tIns="0" rIns="0" bIns="0" rtlCol="0"/>
          <a:lstStyle/>
          <a:p>
            <a:endParaRPr/>
          </a:p>
        </p:txBody>
      </p:sp>
      <p:sp>
        <p:nvSpPr>
          <p:cNvPr id="13" name="object 13"/>
          <p:cNvSpPr/>
          <p:nvPr/>
        </p:nvSpPr>
        <p:spPr>
          <a:xfrm>
            <a:off x="1981200" y="2992627"/>
            <a:ext cx="838200" cy="111125"/>
          </a:xfrm>
          <a:custGeom>
            <a:avLst/>
            <a:gdLst/>
            <a:ahLst/>
            <a:cxnLst/>
            <a:rect l="l" t="t" r="r" b="b"/>
            <a:pathLst>
              <a:path w="838200" h="111125">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4" y="45847"/>
                </a:lnTo>
                <a:lnTo>
                  <a:pt x="819404"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4" y="47117"/>
                </a:moveTo>
                <a:lnTo>
                  <a:pt x="814577" y="47117"/>
                </a:lnTo>
                <a:lnTo>
                  <a:pt x="814577" y="63626"/>
                </a:lnTo>
                <a:lnTo>
                  <a:pt x="819404" y="63626"/>
                </a:lnTo>
                <a:lnTo>
                  <a:pt x="819404" y="47117"/>
                </a:lnTo>
                <a:close/>
              </a:path>
              <a:path w="838200" h="111125">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p:spPr>
        <p:txBody>
          <a:bodyPr wrap="square" lIns="0" tIns="0" rIns="0" bIns="0" rtlCol="0"/>
          <a:lstStyle/>
          <a:p>
            <a:endParaRPr/>
          </a:p>
        </p:txBody>
      </p:sp>
      <p:sp>
        <p:nvSpPr>
          <p:cNvPr id="14" name="object 14"/>
          <p:cNvSpPr/>
          <p:nvPr/>
        </p:nvSpPr>
        <p:spPr>
          <a:xfrm>
            <a:off x="2819400" y="2687827"/>
            <a:ext cx="838200" cy="111125"/>
          </a:xfrm>
          <a:custGeom>
            <a:avLst/>
            <a:gdLst/>
            <a:ahLst/>
            <a:cxnLst/>
            <a:rect l="l" t="t" r="r" b="b"/>
            <a:pathLst>
              <a:path w="838200" h="111125">
                <a:moveTo>
                  <a:pt x="800426" y="55372"/>
                </a:moveTo>
                <a:lnTo>
                  <a:pt x="733805" y="94234"/>
                </a:lnTo>
                <a:lnTo>
                  <a:pt x="732282" y="100075"/>
                </a:lnTo>
                <a:lnTo>
                  <a:pt x="737615" y="109220"/>
                </a:lnTo>
                <a:lnTo>
                  <a:pt x="743458" y="110744"/>
                </a:lnTo>
                <a:lnTo>
                  <a:pt x="747902" y="108076"/>
                </a:lnTo>
                <a:lnTo>
                  <a:pt x="821881" y="64897"/>
                </a:lnTo>
                <a:lnTo>
                  <a:pt x="819403" y="64897"/>
                </a:lnTo>
                <a:lnTo>
                  <a:pt x="819403"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403" y="45847"/>
                </a:lnTo>
                <a:lnTo>
                  <a:pt x="819403" y="64897"/>
                </a:lnTo>
                <a:lnTo>
                  <a:pt x="821881"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403" y="47117"/>
                </a:moveTo>
                <a:lnTo>
                  <a:pt x="814577" y="47117"/>
                </a:lnTo>
                <a:lnTo>
                  <a:pt x="814577" y="63626"/>
                </a:lnTo>
                <a:lnTo>
                  <a:pt x="819403" y="63626"/>
                </a:lnTo>
                <a:lnTo>
                  <a:pt x="819403" y="47117"/>
                </a:lnTo>
                <a:close/>
              </a:path>
              <a:path w="838200" h="111125">
                <a:moveTo>
                  <a:pt x="743458" y="0"/>
                </a:moveTo>
                <a:lnTo>
                  <a:pt x="737615" y="1524"/>
                </a:lnTo>
                <a:lnTo>
                  <a:pt x="732282" y="10668"/>
                </a:lnTo>
                <a:lnTo>
                  <a:pt x="733805" y="16510"/>
                </a:lnTo>
                <a:lnTo>
                  <a:pt x="800426" y="55372"/>
                </a:lnTo>
                <a:lnTo>
                  <a:pt x="814577" y="47117"/>
                </a:lnTo>
                <a:lnTo>
                  <a:pt x="819403" y="47117"/>
                </a:lnTo>
                <a:lnTo>
                  <a:pt x="819403" y="45847"/>
                </a:lnTo>
                <a:lnTo>
                  <a:pt x="821881" y="45847"/>
                </a:lnTo>
                <a:lnTo>
                  <a:pt x="747902" y="2667"/>
                </a:lnTo>
                <a:lnTo>
                  <a:pt x="743458" y="0"/>
                </a:lnTo>
                <a:close/>
              </a:path>
            </a:pathLst>
          </a:custGeom>
          <a:solidFill>
            <a:srgbClr val="000000"/>
          </a:solidFill>
        </p:spPr>
        <p:txBody>
          <a:bodyPr wrap="square" lIns="0" tIns="0" rIns="0" bIns="0" rtlCol="0"/>
          <a:lstStyle/>
          <a:p>
            <a:endParaRPr/>
          </a:p>
        </p:txBody>
      </p:sp>
      <p:sp>
        <p:nvSpPr>
          <p:cNvPr id="15" name="object 15"/>
          <p:cNvSpPr/>
          <p:nvPr/>
        </p:nvSpPr>
        <p:spPr>
          <a:xfrm>
            <a:off x="5891784" y="3552444"/>
            <a:ext cx="2758440" cy="513587"/>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8342376" y="3552444"/>
            <a:ext cx="371855" cy="513587"/>
          </a:xfrm>
          <a:prstGeom prst="rect">
            <a:avLst/>
          </a:prstGeom>
          <a:blipFill>
            <a:blip r:embed="rId3" cstate="print"/>
            <a:stretch>
              <a:fillRect/>
            </a:stretch>
          </a:blipFill>
        </p:spPr>
        <p:txBody>
          <a:bodyPr wrap="square" lIns="0" tIns="0" rIns="0" bIns="0" rtlCol="0"/>
          <a:lstStyle/>
          <a:p>
            <a:endParaRPr/>
          </a:p>
        </p:txBody>
      </p:sp>
      <p:sp>
        <p:nvSpPr>
          <p:cNvPr id="17" name="object 17"/>
          <p:cNvSpPr txBox="1"/>
          <p:nvPr/>
        </p:nvSpPr>
        <p:spPr>
          <a:xfrm>
            <a:off x="6023609" y="3609213"/>
            <a:ext cx="24752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4.2 </a:t>
            </a:r>
            <a:r>
              <a:rPr sz="1800" b="1" dirty="0">
                <a:latin typeface="Arial"/>
                <a:cs typeface="Arial"/>
              </a:rPr>
              <a:t>Splitting </a:t>
            </a:r>
            <a:r>
              <a:rPr sz="1800" b="1" spc="-5" dirty="0">
                <a:latin typeface="Arial"/>
                <a:cs typeface="Arial"/>
              </a:rPr>
              <a:t>Bar</a:t>
            </a:r>
            <a:r>
              <a:rPr sz="1800" b="1" spc="-65" dirty="0">
                <a:latin typeface="Arial"/>
                <a:cs typeface="Arial"/>
              </a:rPr>
              <a:t> </a:t>
            </a:r>
            <a:r>
              <a:rPr sz="1800" b="1" spc="-5" dirty="0">
                <a:latin typeface="Arial"/>
                <a:cs typeface="Arial"/>
              </a:rPr>
              <a:t>(Fork)</a:t>
            </a:r>
            <a:endParaRPr sz="1800">
              <a:latin typeface="Arial"/>
              <a:cs typeface="Arial"/>
            </a:endParaRPr>
          </a:p>
        </p:txBody>
      </p:sp>
      <p:sp>
        <p:nvSpPr>
          <p:cNvPr id="18" name="object 18"/>
          <p:cNvSpPr/>
          <p:nvPr/>
        </p:nvSpPr>
        <p:spPr>
          <a:xfrm>
            <a:off x="6324600" y="2286000"/>
            <a:ext cx="0" cy="838200"/>
          </a:xfrm>
          <a:custGeom>
            <a:avLst/>
            <a:gdLst/>
            <a:ahLst/>
            <a:cxnLst/>
            <a:rect l="l" t="t" r="r" b="b"/>
            <a:pathLst>
              <a:path h="838200">
                <a:moveTo>
                  <a:pt x="0" y="0"/>
                </a:moveTo>
                <a:lnTo>
                  <a:pt x="0" y="838200"/>
                </a:lnTo>
              </a:path>
            </a:pathLst>
          </a:custGeom>
          <a:ln w="57150">
            <a:solidFill>
              <a:srgbClr val="000000"/>
            </a:solidFill>
          </a:ln>
        </p:spPr>
        <p:txBody>
          <a:bodyPr wrap="square" lIns="0" tIns="0" rIns="0" bIns="0" rtlCol="0"/>
          <a:lstStyle/>
          <a:p>
            <a:endParaRPr/>
          </a:p>
        </p:txBody>
      </p:sp>
      <p:sp>
        <p:nvSpPr>
          <p:cNvPr id="19" name="object 19"/>
          <p:cNvSpPr/>
          <p:nvPr/>
        </p:nvSpPr>
        <p:spPr>
          <a:xfrm>
            <a:off x="5486400" y="2687827"/>
            <a:ext cx="838200" cy="111125"/>
          </a:xfrm>
          <a:custGeom>
            <a:avLst/>
            <a:gdLst/>
            <a:ahLst/>
            <a:cxnLst/>
            <a:rect l="l" t="t" r="r" b="b"/>
            <a:pathLst>
              <a:path w="838200" h="111125">
                <a:moveTo>
                  <a:pt x="800426" y="55372"/>
                </a:moveTo>
                <a:lnTo>
                  <a:pt x="733805" y="94234"/>
                </a:lnTo>
                <a:lnTo>
                  <a:pt x="732282" y="100075"/>
                </a:lnTo>
                <a:lnTo>
                  <a:pt x="737615"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5" y="1524"/>
                </a:lnTo>
                <a:lnTo>
                  <a:pt x="732282"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
        <p:nvSpPr>
          <p:cNvPr id="20" name="object 20"/>
          <p:cNvSpPr/>
          <p:nvPr/>
        </p:nvSpPr>
        <p:spPr>
          <a:xfrm>
            <a:off x="6324600" y="2916427"/>
            <a:ext cx="838200" cy="111125"/>
          </a:xfrm>
          <a:custGeom>
            <a:avLst/>
            <a:gdLst/>
            <a:ahLst/>
            <a:cxnLst/>
            <a:rect l="l" t="t" r="r" b="b"/>
            <a:pathLst>
              <a:path w="838200" h="111125">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
        <p:nvSpPr>
          <p:cNvPr id="21" name="object 21"/>
          <p:cNvSpPr/>
          <p:nvPr/>
        </p:nvSpPr>
        <p:spPr>
          <a:xfrm>
            <a:off x="6324600" y="2459227"/>
            <a:ext cx="838200" cy="111125"/>
          </a:xfrm>
          <a:custGeom>
            <a:avLst/>
            <a:gdLst/>
            <a:ahLst/>
            <a:cxnLst/>
            <a:rect l="l" t="t" r="r" b="b"/>
            <a:pathLst>
              <a:path w="838200" h="111125">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a:moveTo>
                  <a:pt x="784098" y="45847"/>
                </a:moveTo>
                <a:lnTo>
                  <a:pt x="0" y="45847"/>
                </a:lnTo>
                <a:lnTo>
                  <a:pt x="0" y="64897"/>
                </a:lnTo>
                <a:lnTo>
                  <a:pt x="784098" y="64897"/>
                </a:lnTo>
                <a:lnTo>
                  <a:pt x="800426" y="55372"/>
                </a:lnTo>
                <a:lnTo>
                  <a:pt x="784098" y="45847"/>
                </a:lnTo>
                <a:close/>
              </a:path>
              <a:path w="838200" h="111125">
                <a:moveTo>
                  <a:pt x="821881" y="45847"/>
                </a:moveTo>
                <a:lnTo>
                  <a:pt x="819276" y="45847"/>
                </a:lnTo>
                <a:lnTo>
                  <a:pt x="819276" y="64897"/>
                </a:lnTo>
                <a:lnTo>
                  <a:pt x="821880" y="64897"/>
                </a:lnTo>
                <a:lnTo>
                  <a:pt x="838200" y="55372"/>
                </a:lnTo>
                <a:lnTo>
                  <a:pt x="821881" y="45847"/>
                </a:lnTo>
                <a:close/>
              </a:path>
              <a:path w="838200" h="111125">
                <a:moveTo>
                  <a:pt x="814577" y="47117"/>
                </a:moveTo>
                <a:lnTo>
                  <a:pt x="800426" y="55372"/>
                </a:lnTo>
                <a:lnTo>
                  <a:pt x="814577" y="63626"/>
                </a:lnTo>
                <a:lnTo>
                  <a:pt x="814577" y="47117"/>
                </a:lnTo>
                <a:close/>
              </a:path>
              <a:path w="838200" h="111125">
                <a:moveTo>
                  <a:pt x="819276" y="47117"/>
                </a:moveTo>
                <a:lnTo>
                  <a:pt x="814577" y="47117"/>
                </a:lnTo>
                <a:lnTo>
                  <a:pt x="814577" y="63626"/>
                </a:lnTo>
                <a:lnTo>
                  <a:pt x="819276" y="63626"/>
                </a:lnTo>
                <a:lnTo>
                  <a:pt x="819276" y="47117"/>
                </a:lnTo>
                <a:close/>
              </a:path>
              <a:path w="838200" h="111125">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44500" y="616661"/>
            <a:ext cx="3280410" cy="514350"/>
          </a:xfrm>
          <a:prstGeom prst="rect">
            <a:avLst/>
          </a:prstGeom>
        </p:spPr>
        <p:txBody>
          <a:bodyPr vert="horz" wrap="square" lIns="0" tIns="13335" rIns="0" bIns="0" rtlCol="0">
            <a:spAutoFit/>
          </a:bodyPr>
          <a:lstStyle/>
          <a:p>
            <a:pPr marL="12700">
              <a:lnSpc>
                <a:spcPct val="100000"/>
              </a:lnSpc>
              <a:spcBef>
                <a:spcPts val="105"/>
              </a:spcBef>
            </a:pPr>
            <a:r>
              <a:rPr sz="3200" b="1" spc="-270" dirty="0">
                <a:latin typeface="Arial"/>
                <a:cs typeface="Arial"/>
              </a:rPr>
              <a:t>Forking </a:t>
            </a:r>
            <a:r>
              <a:rPr sz="3200" b="1" spc="-225" dirty="0">
                <a:latin typeface="Arial"/>
                <a:cs typeface="Arial"/>
              </a:rPr>
              <a:t>and</a:t>
            </a:r>
            <a:r>
              <a:rPr sz="3200" b="1" spc="-165" dirty="0">
                <a:latin typeface="Arial"/>
                <a:cs typeface="Arial"/>
              </a:rPr>
              <a:t> </a:t>
            </a:r>
            <a:r>
              <a:rPr sz="3200" b="1" spc="-300" dirty="0">
                <a:latin typeface="Arial"/>
                <a:cs typeface="Arial"/>
              </a:rPr>
              <a:t>Joining</a:t>
            </a:r>
            <a:endParaRPr sz="3200">
              <a:latin typeface="Arial"/>
              <a:cs typeface="Arial"/>
            </a:endParaRPr>
          </a:p>
        </p:txBody>
      </p:sp>
      <p:sp>
        <p:nvSpPr>
          <p:cNvPr id="7" name="object 7"/>
          <p:cNvSpPr txBox="1">
            <a:spLocks noGrp="1"/>
          </p:cNvSpPr>
          <p:nvPr>
            <p:ph idx="1"/>
          </p:nvPr>
        </p:nvSpPr>
        <p:spPr>
          <a:prstGeom prst="rect">
            <a:avLst/>
          </a:prstGeom>
        </p:spPr>
        <p:txBody>
          <a:bodyPr vert="horz" wrap="square" lIns="0" tIns="12700" rIns="0" bIns="0" rtlCol="0">
            <a:spAutoFit/>
          </a:bodyPr>
          <a:lstStyle/>
          <a:p>
            <a:pPr marL="562610" marR="5080" indent="-286385">
              <a:lnSpc>
                <a:spcPct val="130000"/>
              </a:lnSpc>
              <a:spcBef>
                <a:spcPts val="100"/>
              </a:spcBef>
              <a:buClr>
                <a:srgbClr val="0AD0D9"/>
              </a:buClr>
              <a:buSzPct val="94642"/>
              <a:buFont typeface="Arial"/>
              <a:buChar char=""/>
              <a:tabLst>
                <a:tab pos="563245" algn="l"/>
              </a:tabLst>
            </a:pPr>
            <a:r>
              <a:rPr spc="-70" dirty="0"/>
              <a:t>Use a </a:t>
            </a:r>
            <a:r>
              <a:rPr spc="-20" dirty="0"/>
              <a:t>synchronization </a:t>
            </a:r>
            <a:r>
              <a:rPr spc="-55" dirty="0"/>
              <a:t>bar </a:t>
            </a:r>
            <a:r>
              <a:rPr spc="-15" dirty="0"/>
              <a:t>to </a:t>
            </a:r>
            <a:r>
              <a:rPr spc="-20" dirty="0"/>
              <a:t>specify </a:t>
            </a:r>
            <a:r>
              <a:rPr spc="-455" dirty="0"/>
              <a:t>the  </a:t>
            </a:r>
            <a:r>
              <a:rPr spc="-35" dirty="0"/>
              <a:t>forking </a:t>
            </a:r>
            <a:r>
              <a:rPr spc="-40" dirty="0"/>
              <a:t>and </a:t>
            </a:r>
            <a:r>
              <a:rPr spc="-30" dirty="0"/>
              <a:t>joining </a:t>
            </a:r>
            <a:r>
              <a:rPr spc="-25" dirty="0"/>
              <a:t>of </a:t>
            </a:r>
            <a:r>
              <a:rPr spc="-50" dirty="0"/>
              <a:t>parallel </a:t>
            </a:r>
            <a:r>
              <a:rPr spc="-5" dirty="0"/>
              <a:t>flows </a:t>
            </a:r>
            <a:r>
              <a:rPr spc="-25" dirty="0"/>
              <a:t>of  control</a:t>
            </a:r>
          </a:p>
          <a:p>
            <a:pPr marL="562610" marR="266065" indent="-286385">
              <a:lnSpc>
                <a:spcPct val="130000"/>
              </a:lnSpc>
              <a:spcBef>
                <a:spcPts val="675"/>
              </a:spcBef>
              <a:buClr>
                <a:srgbClr val="0AD0D9"/>
              </a:buClr>
              <a:buSzPct val="94642"/>
              <a:buFont typeface="Arial"/>
              <a:buChar char=""/>
              <a:tabLst>
                <a:tab pos="563245" algn="l"/>
              </a:tabLst>
            </a:pPr>
            <a:r>
              <a:rPr spc="5" dirty="0"/>
              <a:t>A </a:t>
            </a:r>
            <a:r>
              <a:rPr spc="-25" dirty="0"/>
              <a:t>synchronization </a:t>
            </a:r>
            <a:r>
              <a:rPr spc="-55" dirty="0"/>
              <a:t>bar </a:t>
            </a:r>
            <a:r>
              <a:rPr spc="-60" dirty="0"/>
              <a:t>is </a:t>
            </a:r>
            <a:r>
              <a:rPr spc="-45" dirty="0"/>
              <a:t>rendered </a:t>
            </a:r>
            <a:r>
              <a:rPr spc="-75" dirty="0"/>
              <a:t>as </a:t>
            </a:r>
            <a:r>
              <a:rPr spc="-530" dirty="0"/>
              <a:t>a  </a:t>
            </a:r>
            <a:r>
              <a:rPr spc="-5" dirty="0"/>
              <a:t>thick </a:t>
            </a:r>
            <a:r>
              <a:rPr spc="-15" dirty="0"/>
              <a:t>horizontal </a:t>
            </a:r>
            <a:r>
              <a:rPr spc="-40" dirty="0"/>
              <a:t>or </a:t>
            </a:r>
            <a:r>
              <a:rPr spc="-35" dirty="0"/>
              <a:t>vertical</a:t>
            </a:r>
            <a:r>
              <a:rPr spc="-110" dirty="0"/>
              <a:t> </a:t>
            </a:r>
            <a:r>
              <a:rPr spc="-25" dirty="0"/>
              <a:t>line</a:t>
            </a:r>
          </a:p>
        </p:txBody>
      </p:sp>
      <p:pic>
        <p:nvPicPr>
          <p:cNvPr id="9" name="Picture 8">
            <a:extLst>
              <a:ext uri="{FF2B5EF4-FFF2-40B4-BE49-F238E27FC236}">
                <a16:creationId xmlns:a16="http://schemas.microsoft.com/office/drawing/2014/main" id="{7BDACCE2-1690-41FB-9D1E-B116FAF72DEF}"/>
              </a:ext>
            </a:extLst>
          </p:cNvPr>
          <p:cNvPicPr>
            <a:picLocks noChangeAspect="1"/>
          </p:cNvPicPr>
          <p:nvPr/>
        </p:nvPicPr>
        <p:blipFill>
          <a:blip r:embed="rId2"/>
          <a:stretch>
            <a:fillRect/>
          </a:stretch>
        </p:blipFill>
        <p:spPr>
          <a:xfrm>
            <a:off x="444500" y="4343400"/>
            <a:ext cx="4127500" cy="1913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118A9A59-2334-4FAB-8ACA-5099FE692D6D}"/>
              </a:ext>
            </a:extLst>
          </p:cNvPr>
          <p:cNvPicPr>
            <a:picLocks noChangeAspect="1"/>
          </p:cNvPicPr>
          <p:nvPr/>
        </p:nvPicPr>
        <p:blipFill>
          <a:blip r:embed="rId3"/>
          <a:stretch>
            <a:fillRect/>
          </a:stretch>
        </p:blipFill>
        <p:spPr>
          <a:xfrm>
            <a:off x="4756150" y="4343401"/>
            <a:ext cx="4256503" cy="191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327101"/>
            <a:ext cx="3103880" cy="788670"/>
          </a:xfrm>
          <a:prstGeom prst="rect">
            <a:avLst/>
          </a:prstGeom>
        </p:spPr>
        <p:txBody>
          <a:bodyPr vert="horz" wrap="square" lIns="0" tIns="13335" rIns="0" bIns="0" rtlCol="0">
            <a:spAutoFit/>
          </a:bodyPr>
          <a:lstStyle/>
          <a:p>
            <a:pPr marL="12700">
              <a:lnSpc>
                <a:spcPct val="100000"/>
              </a:lnSpc>
              <a:spcBef>
                <a:spcPts val="105"/>
              </a:spcBef>
            </a:pPr>
            <a:r>
              <a:rPr sz="5000" spc="-90" dirty="0"/>
              <a:t>Notation </a:t>
            </a:r>
            <a:r>
              <a:rPr sz="5000" spc="-135" dirty="0"/>
              <a:t>-</a:t>
            </a:r>
            <a:r>
              <a:rPr sz="5000" spc="-535" dirty="0"/>
              <a:t> </a:t>
            </a:r>
            <a:r>
              <a:rPr sz="5000" spc="-245" dirty="0"/>
              <a:t>3</a:t>
            </a:r>
            <a:endParaRPr sz="5000" dirty="0"/>
          </a:p>
        </p:txBody>
      </p:sp>
      <p:sp>
        <p:nvSpPr>
          <p:cNvPr id="8" name="object 8"/>
          <p:cNvSpPr/>
          <p:nvPr/>
        </p:nvSpPr>
        <p:spPr>
          <a:xfrm>
            <a:off x="4046220" y="5190744"/>
            <a:ext cx="2819400" cy="51358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557771" y="5190744"/>
            <a:ext cx="371855" cy="513588"/>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4178300" y="5247894"/>
            <a:ext cx="25374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5. Start &amp; </a:t>
            </a:r>
            <a:r>
              <a:rPr sz="1800" b="1" dirty="0">
                <a:latin typeface="Arial"/>
                <a:cs typeface="Arial"/>
              </a:rPr>
              <a:t>Stop</a:t>
            </a:r>
            <a:r>
              <a:rPr sz="1800" b="1" spc="-45" dirty="0">
                <a:latin typeface="Arial"/>
                <a:cs typeface="Arial"/>
              </a:rPr>
              <a:t> </a:t>
            </a:r>
            <a:r>
              <a:rPr sz="1800" b="1" spc="-5" dirty="0">
                <a:latin typeface="Arial"/>
                <a:cs typeface="Arial"/>
              </a:rPr>
              <a:t>Markers</a:t>
            </a:r>
            <a:endParaRPr sz="1800">
              <a:latin typeface="Arial"/>
              <a:cs typeface="Arial"/>
            </a:endParaRPr>
          </a:p>
        </p:txBody>
      </p:sp>
      <p:sp>
        <p:nvSpPr>
          <p:cNvPr id="11" name="object 11"/>
          <p:cNvSpPr/>
          <p:nvPr/>
        </p:nvSpPr>
        <p:spPr>
          <a:xfrm>
            <a:off x="2514600" y="281940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000000"/>
          </a:solidFill>
        </p:spPr>
        <p:txBody>
          <a:bodyPr wrap="square" lIns="0" tIns="0" rIns="0" bIns="0" rtlCol="0"/>
          <a:lstStyle/>
          <a:p>
            <a:endParaRPr/>
          </a:p>
        </p:txBody>
      </p:sp>
      <p:sp>
        <p:nvSpPr>
          <p:cNvPr id="12" name="object 12"/>
          <p:cNvSpPr/>
          <p:nvPr/>
        </p:nvSpPr>
        <p:spPr>
          <a:xfrm>
            <a:off x="2514600" y="281940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9525">
            <a:solidFill>
              <a:srgbClr val="000000"/>
            </a:solidFill>
          </a:ln>
        </p:spPr>
        <p:txBody>
          <a:bodyPr wrap="square" lIns="0" tIns="0" rIns="0" bIns="0" rtlCol="0"/>
          <a:lstStyle/>
          <a:p>
            <a:endParaRPr/>
          </a:p>
        </p:txBody>
      </p:sp>
      <p:sp>
        <p:nvSpPr>
          <p:cNvPr id="13" name="object 13"/>
          <p:cNvSpPr/>
          <p:nvPr/>
        </p:nvSpPr>
        <p:spPr>
          <a:xfrm>
            <a:off x="6248400" y="2743200"/>
            <a:ext cx="457200" cy="457200"/>
          </a:xfrm>
          <a:custGeom>
            <a:avLst/>
            <a:gdLst/>
            <a:ahLst/>
            <a:cxnLst/>
            <a:rect l="l" t="t" r="r" b="b"/>
            <a:pathLst>
              <a:path w="457200" h="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FFFF"/>
          </a:solidFill>
        </p:spPr>
        <p:txBody>
          <a:bodyPr wrap="square" lIns="0" tIns="0" rIns="0" bIns="0" rtlCol="0"/>
          <a:lstStyle/>
          <a:p>
            <a:endParaRPr/>
          </a:p>
        </p:txBody>
      </p:sp>
      <p:sp>
        <p:nvSpPr>
          <p:cNvPr id="14" name="object 14"/>
          <p:cNvSpPr/>
          <p:nvPr/>
        </p:nvSpPr>
        <p:spPr>
          <a:xfrm>
            <a:off x="6248400" y="2743200"/>
            <a:ext cx="457200" cy="457200"/>
          </a:xfrm>
          <a:custGeom>
            <a:avLst/>
            <a:gdLst/>
            <a:ahLst/>
            <a:cxnLst/>
            <a:rect l="l" t="t" r="r" b="b"/>
            <a:pathLst>
              <a:path w="457200" h="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6324600" y="281940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0000"/>
          </a:solidFill>
        </p:spPr>
        <p:txBody>
          <a:bodyPr wrap="square" lIns="0" tIns="0" rIns="0" bIns="0" rtlCol="0"/>
          <a:lstStyle/>
          <a:p>
            <a:endParaRPr/>
          </a:p>
        </p:txBody>
      </p:sp>
      <p:sp>
        <p:nvSpPr>
          <p:cNvPr id="16" name="object 16"/>
          <p:cNvSpPr/>
          <p:nvPr/>
        </p:nvSpPr>
        <p:spPr>
          <a:xfrm>
            <a:off x="6324600" y="281940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9525">
            <a:solidFill>
              <a:srgbClr val="000000"/>
            </a:solidFill>
          </a:ln>
        </p:spPr>
        <p:txBody>
          <a:bodyPr wrap="square" lIns="0" tIns="0" rIns="0" bIns="0" rtlCol="0"/>
          <a:lstStyle/>
          <a:p>
            <a:endParaRPr/>
          </a:p>
        </p:txBody>
      </p:sp>
      <p:sp>
        <p:nvSpPr>
          <p:cNvPr id="17" name="object 17"/>
          <p:cNvSpPr/>
          <p:nvPr/>
        </p:nvSpPr>
        <p:spPr>
          <a:xfrm>
            <a:off x="2005583" y="3781044"/>
            <a:ext cx="1638299" cy="51358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3336035" y="3781044"/>
            <a:ext cx="371856" cy="513588"/>
          </a:xfrm>
          <a:prstGeom prst="rect">
            <a:avLst/>
          </a:prstGeom>
          <a:blipFill>
            <a:blip r:embed="rId3" cstate="print"/>
            <a:stretch>
              <a:fillRect/>
            </a:stretch>
          </a:blipFill>
        </p:spPr>
        <p:txBody>
          <a:bodyPr wrap="square" lIns="0" tIns="0" rIns="0" bIns="0" rtlCol="0"/>
          <a:lstStyle/>
          <a:p>
            <a:endParaRPr/>
          </a:p>
        </p:txBody>
      </p:sp>
      <p:sp>
        <p:nvSpPr>
          <p:cNvPr id="19" name="object 19"/>
          <p:cNvSpPr txBox="1"/>
          <p:nvPr/>
        </p:nvSpPr>
        <p:spPr>
          <a:xfrm>
            <a:off x="2136394" y="3837813"/>
            <a:ext cx="13569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Start</a:t>
            </a:r>
            <a:r>
              <a:rPr sz="1800" b="1" spc="-60" dirty="0">
                <a:latin typeface="Arial"/>
                <a:cs typeface="Arial"/>
              </a:rPr>
              <a:t> </a:t>
            </a:r>
            <a:r>
              <a:rPr sz="1800" b="1" spc="-5" dirty="0">
                <a:latin typeface="Arial"/>
                <a:cs typeface="Arial"/>
              </a:rPr>
              <a:t>Marker</a:t>
            </a:r>
            <a:endParaRPr sz="1800">
              <a:latin typeface="Arial"/>
              <a:cs typeface="Arial"/>
            </a:endParaRPr>
          </a:p>
        </p:txBody>
      </p:sp>
      <p:sp>
        <p:nvSpPr>
          <p:cNvPr id="20" name="object 20"/>
          <p:cNvSpPr/>
          <p:nvPr/>
        </p:nvSpPr>
        <p:spPr>
          <a:xfrm>
            <a:off x="5891784" y="3704844"/>
            <a:ext cx="1626108" cy="513588"/>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7210043" y="3704844"/>
            <a:ext cx="371855" cy="513588"/>
          </a:xfrm>
          <a:prstGeom prst="rect">
            <a:avLst/>
          </a:prstGeom>
          <a:blipFill>
            <a:blip r:embed="rId3" cstate="print"/>
            <a:stretch>
              <a:fillRect/>
            </a:stretch>
          </a:blipFill>
        </p:spPr>
        <p:txBody>
          <a:bodyPr wrap="square" lIns="0" tIns="0" rIns="0" bIns="0" rtlCol="0"/>
          <a:lstStyle/>
          <a:p>
            <a:endParaRPr/>
          </a:p>
        </p:txBody>
      </p:sp>
      <p:sp>
        <p:nvSpPr>
          <p:cNvPr id="22" name="object 22"/>
          <p:cNvSpPr txBox="1"/>
          <p:nvPr/>
        </p:nvSpPr>
        <p:spPr>
          <a:xfrm>
            <a:off x="6023609" y="3761613"/>
            <a:ext cx="13442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Stop</a:t>
            </a:r>
            <a:r>
              <a:rPr sz="1800" b="1" spc="-80" dirty="0">
                <a:latin typeface="Arial"/>
                <a:cs typeface="Arial"/>
              </a:rPr>
              <a:t> </a:t>
            </a:r>
            <a:r>
              <a:rPr sz="1800" b="1" spc="-5" dirty="0">
                <a:latin typeface="Arial"/>
                <a:cs typeface="Arial"/>
              </a:rPr>
              <a:t>Marker</a:t>
            </a:r>
            <a:endParaRPr sz="18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4461</TotalTime>
  <Words>1072</Words>
  <Application>Microsoft Office PowerPoint</Application>
  <PresentationFormat>On-screen Show (4:3)</PresentationFormat>
  <Paragraphs>209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Algerian</vt:lpstr>
      <vt:lpstr>Arial</vt:lpstr>
      <vt:lpstr>Calibri</vt:lpstr>
      <vt:lpstr>Calibri Light</vt:lpstr>
      <vt:lpstr>Georgia</vt:lpstr>
      <vt:lpstr>Times New Roman</vt:lpstr>
      <vt:lpstr>Office Theme</vt:lpstr>
      <vt:lpstr>PowerPoint Presentation</vt:lpstr>
      <vt:lpstr>What is an Activity Diagram?</vt:lpstr>
      <vt:lpstr>PowerPoint Presentation</vt:lpstr>
      <vt:lpstr>Notation</vt:lpstr>
      <vt:lpstr>Notation - 2</vt:lpstr>
      <vt:lpstr>Quiz:</vt:lpstr>
      <vt:lpstr>Notation - 3</vt:lpstr>
      <vt:lpstr>Forking and Joining</vt:lpstr>
      <vt:lpstr>Notation - 3</vt:lpstr>
      <vt:lpstr>Notation-4  </vt:lpstr>
      <vt:lpstr>Activity Diagrams (1)</vt:lpstr>
      <vt:lpstr>Data Store</vt:lpstr>
      <vt:lpstr>Object and Object Flow</vt:lpstr>
      <vt:lpstr>Activity Diagram: Example (1)</vt:lpstr>
      <vt:lpstr>Rake Symbol:</vt:lpstr>
      <vt:lpstr>Decision (1)</vt:lpstr>
      <vt:lpstr>Decision (2)</vt:lpstr>
      <vt:lpstr>Activity Diagram: Example (2)</vt:lpstr>
      <vt:lpstr>Signals:</vt:lpstr>
      <vt:lpstr>SEIIT System</vt:lpstr>
      <vt:lpstr>Activity Diagram for SEIIT</vt:lpstr>
      <vt:lpstr>Basic Components in an Activity Diagram</vt:lpstr>
      <vt:lpstr>Basic Components in an Activity Diagram</vt:lpstr>
      <vt:lpstr>Basic Components in an Activity Diagram</vt:lpstr>
      <vt:lpstr>Basic Components in an Activity Diagram</vt:lpstr>
      <vt:lpstr>Detailed Activity Diagram of SEIIT</vt:lpstr>
      <vt:lpstr>Detailed Activity Diagram of SEIIT</vt:lpstr>
      <vt:lpstr>Activity Diagram of SEIIT with Swim Lane</vt:lpstr>
      <vt:lpstr>Swimlanes</vt:lpstr>
      <vt:lpstr>Swimlanes</vt:lpstr>
      <vt:lpstr>Some more features in  Activity Diagrams:</vt:lpstr>
      <vt:lpstr>Example:</vt:lpstr>
      <vt:lpstr>PowerPoint Presentation</vt:lpstr>
      <vt:lpstr>PowerPoint Presentation</vt:lpstr>
      <vt:lpstr>Practice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Romasha Khurshid</cp:lastModifiedBy>
  <cp:revision>72</cp:revision>
  <dcterms:created xsi:type="dcterms:W3CDTF">2018-08-01T10:05:58Z</dcterms:created>
  <dcterms:modified xsi:type="dcterms:W3CDTF">2022-03-31T05:10:44Z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2017-02-16T00:00:00Z</vt:filetime>
  </property>
  <property fmtid="{D5CDD505-2E9C-101B-9397-08002B2CF9AE}" pid="3" name="Creator">
    <vt:lpwstr>Microsoft® PowerPoint® 2010</vt:lpwstr>
  </property>
  <property fmtid="{D5CDD505-2E9C-101B-9397-08002B2CF9AE}" pid="4" name="LastSaved">
    <vt:filetime>2018-08-01T00:00:00Z</vt:filetime>
  </property>
</Properties>
</file>