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997964" y="2516136"/>
            <a:ext cx="6347333" cy="6734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27406"/>
            <a:ext cx="1664970" cy="788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04607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76299"/>
            <a:ext cx="7413625" cy="455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154938"/>
            <a:ext cx="7966709" cy="3751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65" dirty="0">
                <a:latin typeface="Georgia"/>
                <a:cs typeface="Georgia"/>
              </a:rPr>
              <a:t>Facade </a:t>
            </a:r>
            <a:r>
              <a:rPr sz="2600" spc="-35" dirty="0">
                <a:latin typeface="Georgia"/>
                <a:cs typeface="Georgia"/>
              </a:rPr>
              <a:t>pattern </a:t>
            </a:r>
            <a:r>
              <a:rPr sz="2600" spc="-25" dirty="0">
                <a:latin typeface="Georgia"/>
                <a:cs typeface="Georgia"/>
              </a:rPr>
              <a:t>hides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0" dirty="0">
                <a:latin typeface="Georgia"/>
                <a:cs typeface="Georgia"/>
              </a:rPr>
              <a:t>complexities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5" dirty="0">
                <a:latin typeface="Georgia"/>
                <a:cs typeface="Georgia"/>
              </a:rPr>
              <a:t>system 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45" dirty="0">
                <a:latin typeface="Georgia"/>
                <a:cs typeface="Georgia"/>
              </a:rPr>
              <a:t>provides an </a:t>
            </a:r>
            <a:r>
              <a:rPr sz="2600" spc="-35" dirty="0">
                <a:latin typeface="Georgia"/>
                <a:cs typeface="Georgia"/>
              </a:rPr>
              <a:t>interface </a:t>
            </a:r>
            <a:r>
              <a:rPr sz="2600" spc="-5" dirty="0">
                <a:latin typeface="Georgia"/>
                <a:cs typeface="Georgia"/>
              </a:rPr>
              <a:t>to the </a:t>
            </a:r>
            <a:r>
              <a:rPr sz="2600" spc="-10" dirty="0">
                <a:latin typeface="Georgia"/>
                <a:cs typeface="Georgia"/>
              </a:rPr>
              <a:t>client </a:t>
            </a:r>
            <a:r>
              <a:rPr sz="2600" spc="-30" dirty="0">
                <a:latin typeface="Georgia"/>
                <a:cs typeface="Georgia"/>
              </a:rPr>
              <a:t>using </a:t>
            </a:r>
            <a:r>
              <a:rPr sz="2600" spc="-10" dirty="0">
                <a:latin typeface="Georgia"/>
                <a:cs typeface="Georgia"/>
              </a:rPr>
              <a:t>which</a:t>
            </a:r>
            <a:r>
              <a:rPr sz="2600" spc="-415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10" dirty="0">
                <a:latin typeface="Georgia"/>
                <a:cs typeface="Georgia"/>
              </a:rPr>
              <a:t>client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50" dirty="0">
                <a:latin typeface="Georgia"/>
                <a:cs typeface="Georgia"/>
              </a:rPr>
              <a:t>access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28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system.</a:t>
            </a:r>
            <a:endParaRPr sz="2600">
              <a:latin typeface="Georgia"/>
              <a:cs typeface="Georgia"/>
            </a:endParaRPr>
          </a:p>
          <a:p>
            <a:pPr marL="285115" marR="524510" indent="-272415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35" dirty="0">
                <a:latin typeface="Georgia"/>
                <a:cs typeface="Georgia"/>
              </a:rPr>
              <a:t>This </a:t>
            </a:r>
            <a:r>
              <a:rPr sz="2600" spc="-15" dirty="0">
                <a:latin typeface="Georgia"/>
                <a:cs typeface="Georgia"/>
              </a:rPr>
              <a:t>type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0" dirty="0">
                <a:latin typeface="Georgia"/>
                <a:cs typeface="Georgia"/>
              </a:rPr>
              <a:t>design </a:t>
            </a:r>
            <a:r>
              <a:rPr sz="2600" spc="-35" dirty="0">
                <a:latin typeface="Georgia"/>
                <a:cs typeface="Georgia"/>
              </a:rPr>
              <a:t>pattern </a:t>
            </a:r>
            <a:r>
              <a:rPr sz="2600" spc="-30" dirty="0">
                <a:latin typeface="Georgia"/>
                <a:cs typeface="Georgia"/>
              </a:rPr>
              <a:t>comes under </a:t>
            </a:r>
            <a:r>
              <a:rPr sz="2600" spc="-65" dirty="0">
                <a:latin typeface="Georgia"/>
                <a:cs typeface="Georgia"/>
              </a:rPr>
              <a:t>structural  </a:t>
            </a:r>
            <a:r>
              <a:rPr sz="2600" spc="-35" dirty="0">
                <a:latin typeface="Georgia"/>
                <a:cs typeface="Georgia"/>
              </a:rPr>
              <a:t>pattern </a:t>
            </a:r>
            <a:r>
              <a:rPr sz="2600" spc="-65" dirty="0">
                <a:latin typeface="Georgia"/>
                <a:cs typeface="Georgia"/>
              </a:rPr>
              <a:t>as </a:t>
            </a:r>
            <a:r>
              <a:rPr sz="2600" spc="-25" dirty="0">
                <a:latin typeface="Georgia"/>
                <a:cs typeface="Georgia"/>
              </a:rPr>
              <a:t>this </a:t>
            </a:r>
            <a:r>
              <a:rPr sz="2600" spc="-35" dirty="0">
                <a:latin typeface="Georgia"/>
                <a:cs typeface="Georgia"/>
              </a:rPr>
              <a:t>pattern </a:t>
            </a:r>
            <a:r>
              <a:rPr sz="2600" spc="-45" dirty="0">
                <a:latin typeface="Georgia"/>
                <a:cs typeface="Georgia"/>
              </a:rPr>
              <a:t>adds an </a:t>
            </a:r>
            <a:r>
              <a:rPr sz="2600" spc="-35" dirty="0">
                <a:latin typeface="Georgia"/>
                <a:cs typeface="Georgia"/>
              </a:rPr>
              <a:t>interface </a:t>
            </a:r>
            <a:r>
              <a:rPr sz="2600" spc="-5" dirty="0">
                <a:latin typeface="Georgia"/>
                <a:cs typeface="Georgia"/>
              </a:rPr>
              <a:t>to</a:t>
            </a:r>
            <a:r>
              <a:rPr sz="2600" spc="-390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existing  </a:t>
            </a:r>
            <a:r>
              <a:rPr sz="2600" spc="-45" dirty="0">
                <a:latin typeface="Georgia"/>
                <a:cs typeface="Georgia"/>
              </a:rPr>
              <a:t>system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15" dirty="0">
                <a:latin typeface="Georgia"/>
                <a:cs typeface="Georgia"/>
              </a:rPr>
              <a:t>hide </a:t>
            </a:r>
            <a:r>
              <a:rPr sz="2600" spc="-30" dirty="0">
                <a:latin typeface="Georgia"/>
                <a:cs typeface="Georgia"/>
              </a:rPr>
              <a:t>its</a:t>
            </a:r>
            <a:r>
              <a:rPr sz="2600" spc="-21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complexities.</a:t>
            </a:r>
            <a:endParaRPr sz="2600">
              <a:latin typeface="Georgia"/>
              <a:cs typeface="Georgia"/>
            </a:endParaRPr>
          </a:p>
          <a:p>
            <a:pPr marL="285115" marR="32194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35" dirty="0">
                <a:latin typeface="Georgia"/>
                <a:cs typeface="Georgia"/>
              </a:rPr>
              <a:t>This pattern </a:t>
            </a:r>
            <a:r>
              <a:rPr sz="2600" spc="-55" dirty="0">
                <a:latin typeface="Georgia"/>
                <a:cs typeface="Georgia"/>
              </a:rPr>
              <a:t>involves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single </a:t>
            </a:r>
            <a:r>
              <a:rPr sz="2600" spc="-45" dirty="0">
                <a:latin typeface="Georgia"/>
                <a:cs typeface="Georgia"/>
              </a:rPr>
              <a:t>class </a:t>
            </a:r>
            <a:r>
              <a:rPr sz="2600" spc="-10" dirty="0">
                <a:latin typeface="Georgia"/>
                <a:cs typeface="Georgia"/>
              </a:rPr>
              <a:t>which </a:t>
            </a:r>
            <a:r>
              <a:rPr sz="2600" spc="-45" dirty="0">
                <a:latin typeface="Georgia"/>
                <a:cs typeface="Georgia"/>
              </a:rPr>
              <a:t>provides  </a:t>
            </a:r>
            <a:r>
              <a:rPr sz="2600" spc="-25" dirty="0">
                <a:latin typeface="Georgia"/>
                <a:cs typeface="Georgia"/>
              </a:rPr>
              <a:t>simplified </a:t>
            </a:r>
            <a:r>
              <a:rPr sz="2600" spc="-20" dirty="0">
                <a:latin typeface="Georgia"/>
                <a:cs typeface="Georgia"/>
              </a:rPr>
              <a:t>methods </a:t>
            </a:r>
            <a:r>
              <a:rPr sz="2600" spc="-40" dirty="0">
                <a:latin typeface="Georgia"/>
                <a:cs typeface="Georgia"/>
              </a:rPr>
              <a:t>required </a:t>
            </a:r>
            <a:r>
              <a:rPr sz="2600" spc="-35" dirty="0">
                <a:latin typeface="Georgia"/>
                <a:cs typeface="Georgia"/>
              </a:rPr>
              <a:t>by </a:t>
            </a:r>
            <a:r>
              <a:rPr sz="2600" spc="-10" dirty="0">
                <a:latin typeface="Georgia"/>
                <a:cs typeface="Georgia"/>
              </a:rPr>
              <a:t>client </a:t>
            </a:r>
            <a:r>
              <a:rPr sz="2600" spc="-35" dirty="0">
                <a:latin typeface="Georgia"/>
                <a:cs typeface="Georgia"/>
              </a:rPr>
              <a:t>and</a:t>
            </a:r>
            <a:r>
              <a:rPr sz="2600" spc="-19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delegates  </a:t>
            </a:r>
            <a:r>
              <a:rPr sz="2600" spc="-35" dirty="0">
                <a:latin typeface="Georgia"/>
                <a:cs typeface="Georgia"/>
              </a:rPr>
              <a:t>calls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20" dirty="0">
                <a:latin typeface="Georgia"/>
                <a:cs typeface="Georgia"/>
              </a:rPr>
              <a:t>methods of </a:t>
            </a:r>
            <a:r>
              <a:rPr sz="2600" spc="-25" dirty="0">
                <a:latin typeface="Georgia"/>
                <a:cs typeface="Georgia"/>
              </a:rPr>
              <a:t>existing </a:t>
            </a:r>
            <a:r>
              <a:rPr sz="2600" spc="-45" dirty="0">
                <a:latin typeface="Georgia"/>
                <a:cs typeface="Georgia"/>
              </a:rPr>
              <a:t>system</a:t>
            </a:r>
            <a:r>
              <a:rPr sz="2600" spc="-29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classes.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87755" y="327406"/>
            <a:ext cx="573595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425" dirty="0">
                <a:latin typeface="Arial"/>
                <a:cs typeface="Arial"/>
              </a:rPr>
              <a:t>Façade </a:t>
            </a:r>
            <a:r>
              <a:rPr b="0" spc="-325" dirty="0">
                <a:latin typeface="Arial"/>
                <a:cs typeface="Arial"/>
              </a:rPr>
              <a:t>Design</a:t>
            </a:r>
            <a:r>
              <a:rPr b="0" spc="-175" dirty="0">
                <a:latin typeface="Arial"/>
                <a:cs typeface="Arial"/>
              </a:rPr>
              <a:t> 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545338"/>
            <a:ext cx="7936230" cy="2879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3906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40" dirty="0">
                <a:latin typeface="Georgia"/>
                <a:cs typeface="Georgia"/>
              </a:rPr>
              <a:t>We </a:t>
            </a:r>
            <a:r>
              <a:rPr sz="2600" spc="-60" dirty="0">
                <a:latin typeface="Georgia"/>
                <a:cs typeface="Georgia"/>
              </a:rPr>
              <a:t>are </a:t>
            </a:r>
            <a:r>
              <a:rPr sz="2600" spc="-25" dirty="0">
                <a:latin typeface="Georgia"/>
                <a:cs typeface="Georgia"/>
              </a:rPr>
              <a:t>going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5" dirty="0">
                <a:latin typeface="Georgia"/>
                <a:cs typeface="Georgia"/>
              </a:rPr>
              <a:t>create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i="1" spc="-110" dirty="0">
                <a:latin typeface="Georgia"/>
                <a:cs typeface="Georgia"/>
              </a:rPr>
              <a:t>Shape </a:t>
            </a:r>
            <a:r>
              <a:rPr sz="2600" spc="-35" dirty="0">
                <a:latin typeface="Georgia"/>
                <a:cs typeface="Georgia"/>
              </a:rPr>
              <a:t>interface and </a:t>
            </a:r>
            <a:r>
              <a:rPr sz="2600" spc="-75" dirty="0">
                <a:latin typeface="Georgia"/>
                <a:cs typeface="Georgia"/>
              </a:rPr>
              <a:t>concrete  </a:t>
            </a:r>
            <a:r>
              <a:rPr sz="2600" spc="-45" dirty="0">
                <a:latin typeface="Georgia"/>
                <a:cs typeface="Georgia"/>
              </a:rPr>
              <a:t>classes </a:t>
            </a:r>
            <a:r>
              <a:rPr sz="2600" spc="-20" dirty="0">
                <a:latin typeface="Georgia"/>
                <a:cs typeface="Georgia"/>
              </a:rPr>
              <a:t>implementing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i="1" spc="-110" dirty="0">
                <a:latin typeface="Georgia"/>
                <a:cs typeface="Georgia"/>
              </a:rPr>
              <a:t>Shape </a:t>
            </a:r>
            <a:r>
              <a:rPr sz="2600" spc="-35" dirty="0">
                <a:latin typeface="Georgia"/>
                <a:cs typeface="Georgia"/>
              </a:rPr>
              <a:t>interface. </a:t>
            </a: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facade  </a:t>
            </a:r>
            <a:r>
              <a:rPr sz="2600" spc="-45" dirty="0">
                <a:latin typeface="Georgia"/>
                <a:cs typeface="Georgia"/>
              </a:rPr>
              <a:t>class </a:t>
            </a:r>
            <a:r>
              <a:rPr sz="2600" i="1" spc="-125" dirty="0">
                <a:latin typeface="Georgia"/>
                <a:cs typeface="Georgia"/>
              </a:rPr>
              <a:t>ShapeMaker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20" dirty="0">
                <a:latin typeface="Georgia"/>
                <a:cs typeface="Georgia"/>
              </a:rPr>
              <a:t>defined </a:t>
            </a:r>
            <a:r>
              <a:rPr sz="2600" spc="-65" dirty="0">
                <a:latin typeface="Georgia"/>
                <a:cs typeface="Georgia"/>
              </a:rPr>
              <a:t>as a </a:t>
            </a:r>
            <a:r>
              <a:rPr sz="2600" spc="-25" dirty="0">
                <a:latin typeface="Georgia"/>
                <a:cs typeface="Georgia"/>
              </a:rPr>
              <a:t>next</a:t>
            </a:r>
            <a:r>
              <a:rPr sz="2600" spc="-30" dirty="0">
                <a:latin typeface="Georgia"/>
                <a:cs typeface="Georgia"/>
              </a:rPr>
              <a:t> </a:t>
            </a:r>
            <a:r>
              <a:rPr sz="2600" spc="-50" dirty="0">
                <a:latin typeface="Georgia"/>
                <a:cs typeface="Georgia"/>
              </a:rPr>
              <a:t>step.</a:t>
            </a:r>
            <a:endParaRPr sz="2600">
              <a:latin typeface="Georgia"/>
              <a:cs typeface="Georgia"/>
            </a:endParaRPr>
          </a:p>
          <a:p>
            <a:pPr marL="285115" marR="5080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i="1" spc="-120" dirty="0">
                <a:latin typeface="Georgia"/>
                <a:cs typeface="Georgia"/>
              </a:rPr>
              <a:t>ShapeMaker </a:t>
            </a:r>
            <a:r>
              <a:rPr sz="2600" spc="-45" dirty="0">
                <a:latin typeface="Georgia"/>
                <a:cs typeface="Georgia"/>
              </a:rPr>
              <a:t>class uses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concrete </a:t>
            </a:r>
            <a:r>
              <a:rPr sz="2600" spc="-45" dirty="0">
                <a:latin typeface="Georgia"/>
                <a:cs typeface="Georgia"/>
              </a:rPr>
              <a:t>classes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70" dirty="0">
                <a:latin typeface="Georgia"/>
                <a:cs typeface="Georgia"/>
              </a:rPr>
              <a:t>delegate  </a:t>
            </a:r>
            <a:r>
              <a:rPr sz="2600" spc="-45" dirty="0">
                <a:latin typeface="Georgia"/>
                <a:cs typeface="Georgia"/>
              </a:rPr>
              <a:t>user </a:t>
            </a:r>
            <a:r>
              <a:rPr sz="2600" spc="-35" dirty="0">
                <a:latin typeface="Georgia"/>
                <a:cs typeface="Georgia"/>
              </a:rPr>
              <a:t>calls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20" dirty="0">
                <a:latin typeface="Georgia"/>
                <a:cs typeface="Georgia"/>
              </a:rPr>
              <a:t>these </a:t>
            </a:r>
            <a:r>
              <a:rPr sz="2600" spc="-50" dirty="0">
                <a:latin typeface="Georgia"/>
                <a:cs typeface="Georgia"/>
              </a:rPr>
              <a:t>classes. </a:t>
            </a:r>
            <a:r>
              <a:rPr sz="2600" i="1" spc="-100" dirty="0">
                <a:latin typeface="Georgia"/>
                <a:cs typeface="Georgia"/>
              </a:rPr>
              <a:t>FacadePatternDemo</a:t>
            </a:r>
            <a:r>
              <a:rPr sz="2600" spc="-100" dirty="0">
                <a:latin typeface="Georgia"/>
                <a:cs typeface="Georgia"/>
              </a:rPr>
              <a:t>, </a:t>
            </a:r>
            <a:r>
              <a:rPr sz="2600" spc="-25" dirty="0">
                <a:latin typeface="Georgia"/>
                <a:cs typeface="Georgia"/>
              </a:rPr>
              <a:t>our  </a:t>
            </a:r>
            <a:r>
              <a:rPr sz="2600" spc="-20" dirty="0">
                <a:latin typeface="Georgia"/>
                <a:cs typeface="Georgia"/>
              </a:rPr>
              <a:t>demo </a:t>
            </a:r>
            <a:r>
              <a:rPr sz="2600" spc="-50" dirty="0">
                <a:latin typeface="Georgia"/>
                <a:cs typeface="Georgia"/>
              </a:rPr>
              <a:t>class, </a:t>
            </a:r>
            <a:r>
              <a:rPr sz="2600" spc="-20" dirty="0">
                <a:latin typeface="Georgia"/>
                <a:cs typeface="Georgia"/>
              </a:rPr>
              <a:t>will </a:t>
            </a:r>
            <a:r>
              <a:rPr sz="2600" spc="-35" dirty="0">
                <a:latin typeface="Georgia"/>
                <a:cs typeface="Georgia"/>
              </a:rPr>
              <a:t>use </a:t>
            </a:r>
            <a:r>
              <a:rPr sz="2600" i="1" spc="-125" dirty="0">
                <a:latin typeface="Georgia"/>
                <a:cs typeface="Georgia"/>
              </a:rPr>
              <a:t>ShapeMaker </a:t>
            </a:r>
            <a:r>
              <a:rPr sz="2600" spc="-45" dirty="0">
                <a:latin typeface="Georgia"/>
                <a:cs typeface="Georgia"/>
              </a:rPr>
              <a:t>class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5" dirty="0">
                <a:latin typeface="Georgia"/>
                <a:cs typeface="Georgia"/>
              </a:rPr>
              <a:t>show </a:t>
            </a:r>
            <a:r>
              <a:rPr sz="2600" spc="-5" dirty="0">
                <a:latin typeface="Georgia"/>
                <a:cs typeface="Georgia"/>
              </a:rPr>
              <a:t>the  </a:t>
            </a:r>
            <a:r>
              <a:rPr sz="2600" spc="-40" dirty="0">
                <a:latin typeface="Georgia"/>
                <a:cs typeface="Georgia"/>
              </a:rPr>
              <a:t>results.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4286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Implementation</a:t>
            </a:r>
          </a:p>
        </p:txBody>
      </p:sp>
      <p:sp>
        <p:nvSpPr>
          <p:cNvPr id="9" name="object 9"/>
          <p:cNvSpPr/>
          <p:nvPr/>
        </p:nvSpPr>
        <p:spPr>
          <a:xfrm>
            <a:off x="1905000" y="3066286"/>
            <a:ext cx="6972300" cy="37917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Step</a:t>
            </a:r>
            <a:r>
              <a:rPr spc="-459" dirty="0"/>
              <a:t> </a:t>
            </a:r>
            <a:r>
              <a:rPr spc="-395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76299"/>
            <a:ext cx="4152265" cy="29210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30" dirty="0">
                <a:latin typeface="Georgia"/>
                <a:cs typeface="Georgia"/>
              </a:rPr>
              <a:t>Create </a:t>
            </a:r>
            <a:r>
              <a:rPr sz="2600" spc="-45" dirty="0">
                <a:latin typeface="Georgia"/>
                <a:cs typeface="Georgia"/>
              </a:rPr>
              <a:t>an</a:t>
            </a:r>
            <a:r>
              <a:rPr sz="2600" spc="-114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interface.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i="1" spc="-125" dirty="0">
                <a:latin typeface="Georgia"/>
                <a:cs typeface="Georgia"/>
              </a:rPr>
              <a:t>Shape.java</a:t>
            </a:r>
            <a:endParaRPr sz="2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689610" marR="5080" indent="-296545">
              <a:lnSpc>
                <a:spcPct val="100000"/>
              </a:lnSpc>
              <a:spcBef>
                <a:spcPts val="2125"/>
              </a:spcBef>
            </a:pPr>
            <a:r>
              <a:rPr sz="2800" dirty="0">
                <a:latin typeface="Arial"/>
                <a:cs typeface="Arial"/>
              </a:rPr>
              <a:t>public interface </a:t>
            </a:r>
            <a:r>
              <a:rPr sz="2800" spc="-5" dirty="0">
                <a:latin typeface="Arial"/>
                <a:cs typeface="Arial"/>
              </a:rPr>
              <a:t>Shape {  </a:t>
            </a:r>
            <a:r>
              <a:rPr sz="2800" dirty="0">
                <a:latin typeface="Arial"/>
                <a:cs typeface="Arial"/>
              </a:rPr>
              <a:t>void</a:t>
            </a:r>
            <a:r>
              <a:rPr sz="2800" spc="-5" dirty="0">
                <a:latin typeface="Arial"/>
                <a:cs typeface="Arial"/>
              </a:rPr>
              <a:t> draw();</a:t>
            </a:r>
            <a:endParaRPr sz="28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16649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Step</a:t>
            </a:r>
            <a:r>
              <a:rPr spc="-459" dirty="0"/>
              <a:t> </a:t>
            </a:r>
            <a:r>
              <a:rPr spc="-395" dirty="0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89364" y="1298194"/>
            <a:ext cx="281305" cy="15335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Rectangle.java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8249" y="3243833"/>
            <a:ext cx="281305" cy="12426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S</a:t>
            </a:r>
            <a:r>
              <a:rPr sz="1800" spc="-10" dirty="0">
                <a:latin typeface="Arial"/>
                <a:cs typeface="Arial"/>
              </a:rPr>
              <a:t>q</a:t>
            </a:r>
            <a:r>
              <a:rPr sz="1800" dirty="0">
                <a:latin typeface="Arial"/>
                <a:cs typeface="Arial"/>
              </a:rPr>
              <a:t>u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re.j</a:t>
            </a:r>
            <a:r>
              <a:rPr sz="1800" spc="-10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va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02482"/>
            <a:ext cx="7854950" cy="583882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-30" dirty="0">
                <a:latin typeface="Georgia"/>
                <a:cs typeface="Georgia"/>
              </a:rPr>
              <a:t>Create </a:t>
            </a:r>
            <a:r>
              <a:rPr sz="2600" spc="-25" dirty="0">
                <a:latin typeface="Georgia"/>
                <a:cs typeface="Georgia"/>
              </a:rPr>
              <a:t>concrete </a:t>
            </a:r>
            <a:r>
              <a:rPr sz="2600" spc="-45" dirty="0">
                <a:latin typeface="Georgia"/>
                <a:cs typeface="Georgia"/>
              </a:rPr>
              <a:t>classes </a:t>
            </a:r>
            <a:r>
              <a:rPr sz="2600" spc="-20" dirty="0">
                <a:latin typeface="Georgia"/>
                <a:cs typeface="Georgia"/>
              </a:rPr>
              <a:t>implementing </a:t>
            </a:r>
            <a:r>
              <a:rPr sz="2600" spc="-45" dirty="0">
                <a:latin typeface="Georgia"/>
                <a:cs typeface="Georgia"/>
              </a:rPr>
              <a:t>same</a:t>
            </a:r>
            <a:r>
              <a:rPr sz="2600" spc="-285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interface.</a:t>
            </a:r>
            <a:endParaRPr sz="2600">
              <a:latin typeface="Georgia"/>
              <a:cs typeface="Georgia"/>
            </a:endParaRPr>
          </a:p>
          <a:p>
            <a:pPr marL="557530" marR="2640330" indent="-208915">
              <a:lnSpc>
                <a:spcPct val="100000"/>
              </a:lnSpc>
              <a:spcBef>
                <a:spcPts val="1190"/>
              </a:spcBef>
            </a:pPr>
            <a:r>
              <a:rPr sz="2000" dirty="0">
                <a:latin typeface="Arial"/>
                <a:cs typeface="Arial"/>
              </a:rPr>
              <a:t>public class Rectangle implements Shape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@Override</a:t>
            </a:r>
            <a:endParaRPr sz="2000">
              <a:latin typeface="Arial"/>
              <a:cs typeface="Arial"/>
            </a:endParaRPr>
          </a:p>
          <a:p>
            <a:pPr marL="55753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public void draw()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76771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System.out.println("Rectangle::draw()");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public class Square implements Shape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  <a:p>
            <a:pPr marL="736600" marR="2761615" indent="-2108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public </a:t>
            </a:r>
            <a:r>
              <a:rPr sz="2000" spc="-5" dirty="0">
                <a:latin typeface="Arial"/>
                <a:cs typeface="Arial"/>
              </a:rPr>
              <a:t>void </a:t>
            </a:r>
            <a:r>
              <a:rPr sz="2000" dirty="0">
                <a:latin typeface="Arial"/>
                <a:cs typeface="Arial"/>
              </a:rPr>
              <a:t>draw() {  System.out.println(“Square ::draw()");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593090" marR="3098800" indent="-208915">
              <a:lnSpc>
                <a:spcPct val="100000"/>
              </a:lnSpc>
              <a:spcBef>
                <a:spcPts val="1760"/>
              </a:spcBef>
            </a:pPr>
            <a:r>
              <a:rPr sz="2000" dirty="0">
                <a:latin typeface="Arial"/>
                <a:cs typeface="Arial"/>
              </a:rPr>
              <a:t>public class Circle implements Shape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  @Override</a:t>
            </a:r>
            <a:endParaRPr sz="2000">
              <a:latin typeface="Arial"/>
              <a:cs typeface="Arial"/>
            </a:endParaRPr>
          </a:p>
          <a:p>
            <a:pPr marL="803275" marR="2934335" indent="-21082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public </a:t>
            </a:r>
            <a:r>
              <a:rPr sz="2000" spc="-5" dirty="0">
                <a:latin typeface="Arial"/>
                <a:cs typeface="Arial"/>
              </a:rPr>
              <a:t>void </a:t>
            </a:r>
            <a:r>
              <a:rPr sz="2000" dirty="0">
                <a:latin typeface="Arial"/>
                <a:cs typeface="Arial"/>
              </a:rPr>
              <a:t>draw() {  System.out.println(“Circle::draw()");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5051" y="5068315"/>
            <a:ext cx="281305" cy="10909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Circle.java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76299"/>
            <a:ext cx="3255645" cy="9766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30" dirty="0">
                <a:latin typeface="Georgia"/>
                <a:cs typeface="Georgia"/>
              </a:rPr>
              <a:t>Create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facade</a:t>
            </a:r>
            <a:r>
              <a:rPr sz="2600" spc="-225" dirty="0">
                <a:latin typeface="Georgia"/>
                <a:cs typeface="Georgia"/>
              </a:rPr>
              <a:t> </a:t>
            </a:r>
            <a:r>
              <a:rPr sz="2600" spc="-114" dirty="0">
                <a:latin typeface="Georgia"/>
                <a:cs typeface="Georgia"/>
              </a:rPr>
              <a:t>class.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i="1" spc="-140" dirty="0">
                <a:latin typeface="Georgia"/>
                <a:cs typeface="Georgia"/>
              </a:rPr>
              <a:t>ShapeMaker.java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Step</a:t>
            </a:r>
            <a:r>
              <a:rPr spc="-459" dirty="0"/>
              <a:t> </a:t>
            </a:r>
            <a:r>
              <a:rPr spc="-395"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4175" y="636778"/>
            <a:ext cx="2705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public class ShapeMaker </a:t>
            </a:r>
            <a:r>
              <a:rPr sz="1800" dirty="0">
                <a:latin typeface="Arial"/>
                <a:cs typeface="Arial"/>
              </a:rPr>
              <a:t>{  </a:t>
            </a:r>
            <a:r>
              <a:rPr sz="1800" spc="-5" dirty="0">
                <a:latin typeface="Arial"/>
                <a:cs typeface="Arial"/>
              </a:rPr>
              <a:t>private Shape circle;  private Shape rectangle;  private Shape square;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675" y="2008073"/>
            <a:ext cx="314007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public </a:t>
            </a:r>
            <a:r>
              <a:rPr sz="1800" spc="-5" dirty="0">
                <a:latin typeface="Arial"/>
                <a:cs typeface="Arial"/>
              </a:rPr>
              <a:t>ShapeMaker()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032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circle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 Circle();  rectangle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Rectangle();  square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new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Square();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4675" y="3654932"/>
            <a:ext cx="29152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450850" indent="-190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public void </a:t>
            </a:r>
            <a:r>
              <a:rPr sz="1800" spc="-10" dirty="0">
                <a:latin typeface="Arial"/>
                <a:cs typeface="Arial"/>
              </a:rPr>
              <a:t>drawCircle(){  </a:t>
            </a:r>
            <a:r>
              <a:rPr sz="1800" spc="-5" dirty="0">
                <a:latin typeface="Arial"/>
                <a:cs typeface="Arial"/>
              </a:rPr>
              <a:t>circle.draw();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03200" marR="5080" indent="-190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void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drawRectangle(){  rectangle.draw();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03200" marR="298450" indent="-1905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public void </a:t>
            </a:r>
            <a:r>
              <a:rPr sz="1800" spc="-10" dirty="0">
                <a:latin typeface="Arial"/>
                <a:cs typeface="Arial"/>
              </a:rPr>
              <a:t>drawSquare(){  square.draw();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4175" y="612414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Step</a:t>
            </a:r>
            <a:r>
              <a:rPr spc="-459" dirty="0"/>
              <a:t> </a:t>
            </a:r>
            <a:r>
              <a:rPr spc="-395" dirty="0"/>
              <a:t>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pc="-55" dirty="0"/>
              <a:t>Use </a:t>
            </a:r>
            <a:r>
              <a:rPr spc="-5" dirty="0"/>
              <a:t>the </a:t>
            </a:r>
            <a:r>
              <a:rPr spc="-30" dirty="0"/>
              <a:t>facade </a:t>
            </a:r>
            <a:r>
              <a:rPr spc="-5" dirty="0"/>
              <a:t>to </a:t>
            </a:r>
            <a:r>
              <a:rPr spc="-70" dirty="0"/>
              <a:t>draw </a:t>
            </a:r>
            <a:r>
              <a:rPr spc="-45" dirty="0"/>
              <a:t>various </a:t>
            </a:r>
            <a:r>
              <a:rPr spc="-30" dirty="0"/>
              <a:t>types </a:t>
            </a:r>
            <a:r>
              <a:rPr spc="-20" dirty="0"/>
              <a:t>of</a:t>
            </a:r>
            <a:r>
              <a:rPr spc="-350" dirty="0"/>
              <a:t> </a:t>
            </a:r>
            <a:r>
              <a:rPr spc="-50" dirty="0"/>
              <a:t>shapes.</a:t>
            </a: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i="1" spc="-110" dirty="0">
                <a:latin typeface="Georgia"/>
                <a:cs typeface="Georgia"/>
              </a:rPr>
              <a:t>FacadePatternDemo.java</a:t>
            </a:r>
          </a:p>
          <a:p>
            <a:pPr marL="646430" marR="1741170" indent="-253365">
              <a:lnSpc>
                <a:spcPct val="100000"/>
              </a:lnSpc>
              <a:spcBef>
                <a:spcPts val="2245"/>
              </a:spcBef>
            </a:pPr>
            <a:r>
              <a:rPr sz="2400" spc="-5" dirty="0">
                <a:latin typeface="Arial"/>
                <a:cs typeface="Arial"/>
              </a:rPr>
              <a:t>public class FacadePatternDemo </a:t>
            </a:r>
            <a:r>
              <a:rPr sz="2400" dirty="0">
                <a:latin typeface="Arial"/>
                <a:cs typeface="Arial"/>
              </a:rPr>
              <a:t>{  </a:t>
            </a:r>
            <a:r>
              <a:rPr sz="2400" spc="-5" dirty="0">
                <a:latin typeface="Arial"/>
                <a:cs typeface="Arial"/>
              </a:rPr>
              <a:t>public </a:t>
            </a:r>
            <a:r>
              <a:rPr sz="2400" dirty="0">
                <a:latin typeface="Arial"/>
                <a:cs typeface="Arial"/>
              </a:rPr>
              <a:t>static </a:t>
            </a:r>
            <a:r>
              <a:rPr sz="2400" spc="-5" dirty="0">
                <a:latin typeface="Arial"/>
                <a:cs typeface="Arial"/>
              </a:rPr>
              <a:t>void </a:t>
            </a:r>
            <a:r>
              <a:rPr sz="2400" dirty="0">
                <a:latin typeface="Arial"/>
                <a:cs typeface="Arial"/>
              </a:rPr>
              <a:t>main(String[] </a:t>
            </a:r>
            <a:r>
              <a:rPr sz="2400" spc="-5" dirty="0">
                <a:latin typeface="Arial"/>
                <a:cs typeface="Arial"/>
              </a:rPr>
              <a:t>args)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899794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ShapeMaker shapeMaker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ShapeMaker();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899794" marR="244030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shapeMaker.drawCircle();  shapeMaker.drawRectangle();  shapeMaker.drawSquare();</a:t>
            </a:r>
            <a:endParaRPr sz="24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27406"/>
            <a:ext cx="166497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Step</a:t>
            </a:r>
            <a:r>
              <a:rPr spc="-459" dirty="0"/>
              <a:t> </a:t>
            </a:r>
            <a:r>
              <a:rPr spc="-395" dirty="0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154938"/>
            <a:ext cx="3142615" cy="1955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spc="-45" dirty="0">
                <a:latin typeface="Georgia"/>
                <a:cs typeface="Georgia"/>
              </a:rPr>
              <a:t>Verify </a:t>
            </a:r>
            <a:r>
              <a:rPr sz="2600" spc="-5" dirty="0">
                <a:latin typeface="Georgia"/>
                <a:cs typeface="Georgia"/>
              </a:rPr>
              <a:t>the</a:t>
            </a:r>
            <a:r>
              <a:rPr sz="2600" spc="-155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output.</a:t>
            </a:r>
            <a:endParaRPr sz="2600">
              <a:latin typeface="Georgia"/>
              <a:cs typeface="Georgia"/>
            </a:endParaRPr>
          </a:p>
          <a:p>
            <a:pPr marL="317500" marR="5080">
              <a:lnSpc>
                <a:spcPct val="100000"/>
              </a:lnSpc>
              <a:spcBef>
                <a:spcPts val="1995"/>
              </a:spcBef>
            </a:pPr>
            <a:r>
              <a:rPr sz="2800" dirty="0">
                <a:latin typeface="Arial"/>
                <a:cs typeface="Arial"/>
              </a:rPr>
              <a:t>Circle::draw()  </a:t>
            </a:r>
            <a:r>
              <a:rPr sz="2800" spc="-5" dirty="0">
                <a:latin typeface="Arial"/>
                <a:cs typeface="Arial"/>
              </a:rPr>
              <a:t>Re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spc="-5" dirty="0">
                <a:latin typeface="Arial"/>
                <a:cs typeface="Arial"/>
              </a:rPr>
              <a:t>t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: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5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aw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Square::draw()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345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Times New Roman</vt:lpstr>
      <vt:lpstr>Trebuchet MS</vt:lpstr>
      <vt:lpstr>Office Theme</vt:lpstr>
      <vt:lpstr>PowerPoint Presentation</vt:lpstr>
      <vt:lpstr>Façade Design Pattern</vt:lpstr>
      <vt:lpstr>Implementation</vt:lpstr>
      <vt:lpstr>Step 1</vt:lpstr>
      <vt:lpstr>Step 2</vt:lpstr>
      <vt:lpstr>Step 3</vt:lpstr>
      <vt:lpstr>Step 4</vt:lpstr>
      <vt:lpstr>Step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Romasha Khurshid</cp:lastModifiedBy>
  <cp:revision>2</cp:revision>
  <dcterms:created xsi:type="dcterms:W3CDTF">2018-08-13T07:14:53Z</dcterms:created>
  <dcterms:modified xsi:type="dcterms:W3CDTF">2022-05-19T10:30:59Z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2018-08-13T00:00:00Z</vt:filetime>
  </property>
</Properties>
</file>