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88"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202647"/>
            <a:ext cx="8255000" cy="13747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38935"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154938"/>
            <a:ext cx="8072119" cy="200787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294710"/>
            <a:ext cx="7793990" cy="121539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spc="114" dirty="0">
                <a:latin typeface="Times New Roman"/>
                <a:cs typeface="Times New Roman"/>
              </a:rPr>
              <a:t>In</a:t>
            </a:r>
            <a:r>
              <a:rPr sz="2600" spc="-30" dirty="0">
                <a:latin typeface="Times New Roman"/>
                <a:cs typeface="Times New Roman"/>
              </a:rPr>
              <a:t> </a:t>
            </a:r>
            <a:r>
              <a:rPr sz="2600" spc="50" dirty="0">
                <a:latin typeface="Times New Roman"/>
                <a:cs typeface="Times New Roman"/>
              </a:rPr>
              <a:t>Factory</a:t>
            </a:r>
            <a:r>
              <a:rPr sz="2600" spc="-120" dirty="0">
                <a:latin typeface="Times New Roman"/>
                <a:cs typeface="Times New Roman"/>
              </a:rPr>
              <a:t> </a:t>
            </a:r>
            <a:r>
              <a:rPr sz="2600" spc="125" dirty="0">
                <a:latin typeface="Times New Roman"/>
                <a:cs typeface="Times New Roman"/>
              </a:rPr>
              <a:t>pattern,</a:t>
            </a:r>
            <a:r>
              <a:rPr sz="2600" spc="-100" dirty="0">
                <a:latin typeface="Times New Roman"/>
                <a:cs typeface="Times New Roman"/>
              </a:rPr>
              <a:t> </a:t>
            </a:r>
            <a:r>
              <a:rPr sz="2600" spc="30" dirty="0">
                <a:latin typeface="Times New Roman"/>
                <a:cs typeface="Times New Roman"/>
              </a:rPr>
              <a:t>we</a:t>
            </a:r>
            <a:r>
              <a:rPr sz="2600" spc="-135" dirty="0">
                <a:latin typeface="Times New Roman"/>
                <a:cs typeface="Times New Roman"/>
              </a:rPr>
              <a:t> </a:t>
            </a:r>
            <a:r>
              <a:rPr sz="2600" spc="95" dirty="0">
                <a:latin typeface="Times New Roman"/>
                <a:cs typeface="Times New Roman"/>
              </a:rPr>
              <a:t>create</a:t>
            </a:r>
            <a:r>
              <a:rPr sz="2600" spc="-130" dirty="0">
                <a:latin typeface="Times New Roman"/>
                <a:cs typeface="Times New Roman"/>
              </a:rPr>
              <a:t> </a:t>
            </a:r>
            <a:r>
              <a:rPr sz="2600" spc="95" dirty="0">
                <a:latin typeface="Times New Roman"/>
                <a:cs typeface="Times New Roman"/>
              </a:rPr>
              <a:t>object</a:t>
            </a:r>
            <a:r>
              <a:rPr sz="2600" spc="-145" dirty="0">
                <a:latin typeface="Times New Roman"/>
                <a:cs typeface="Times New Roman"/>
              </a:rPr>
              <a:t> </a:t>
            </a:r>
            <a:r>
              <a:rPr sz="2600" spc="135" dirty="0">
                <a:latin typeface="Times New Roman"/>
                <a:cs typeface="Times New Roman"/>
              </a:rPr>
              <a:t>without</a:t>
            </a:r>
            <a:r>
              <a:rPr sz="2600" spc="-160" dirty="0">
                <a:latin typeface="Times New Roman"/>
                <a:cs typeface="Times New Roman"/>
              </a:rPr>
              <a:t> </a:t>
            </a:r>
            <a:r>
              <a:rPr sz="2600" spc="10" dirty="0">
                <a:latin typeface="Times New Roman"/>
                <a:cs typeface="Times New Roman"/>
              </a:rPr>
              <a:t>exposing  </a:t>
            </a:r>
            <a:r>
              <a:rPr sz="2600" spc="160" dirty="0">
                <a:latin typeface="Times New Roman"/>
                <a:cs typeface="Times New Roman"/>
              </a:rPr>
              <a:t>the </a:t>
            </a:r>
            <a:r>
              <a:rPr sz="2600" spc="105" dirty="0">
                <a:latin typeface="Times New Roman"/>
                <a:cs typeface="Times New Roman"/>
              </a:rPr>
              <a:t>creation </a:t>
            </a:r>
            <a:r>
              <a:rPr sz="2600" spc="35" dirty="0">
                <a:latin typeface="Times New Roman"/>
                <a:cs typeface="Times New Roman"/>
              </a:rPr>
              <a:t>logic </a:t>
            </a:r>
            <a:r>
              <a:rPr sz="2600" spc="130" dirty="0">
                <a:latin typeface="Times New Roman"/>
                <a:cs typeface="Times New Roman"/>
              </a:rPr>
              <a:t>to </a:t>
            </a:r>
            <a:r>
              <a:rPr sz="2600" spc="160" dirty="0">
                <a:latin typeface="Times New Roman"/>
                <a:cs typeface="Times New Roman"/>
              </a:rPr>
              <a:t>the </a:t>
            </a:r>
            <a:r>
              <a:rPr sz="2600" spc="90" dirty="0">
                <a:latin typeface="Times New Roman"/>
                <a:cs typeface="Times New Roman"/>
              </a:rPr>
              <a:t>client </a:t>
            </a:r>
            <a:r>
              <a:rPr sz="2600" spc="160" dirty="0">
                <a:latin typeface="Times New Roman"/>
                <a:cs typeface="Times New Roman"/>
              </a:rPr>
              <a:t>and </a:t>
            </a:r>
            <a:r>
              <a:rPr sz="2600" spc="60" dirty="0">
                <a:latin typeface="Times New Roman"/>
                <a:cs typeface="Times New Roman"/>
              </a:rPr>
              <a:t>refer </a:t>
            </a:r>
            <a:r>
              <a:rPr sz="2600" spc="130" dirty="0">
                <a:latin typeface="Times New Roman"/>
                <a:cs typeface="Times New Roman"/>
              </a:rPr>
              <a:t>to </a:t>
            </a:r>
            <a:r>
              <a:rPr sz="2600" spc="45" dirty="0">
                <a:latin typeface="Times New Roman"/>
                <a:cs typeface="Times New Roman"/>
              </a:rPr>
              <a:t>newly  </a:t>
            </a:r>
            <a:r>
              <a:rPr sz="2600" spc="105" dirty="0">
                <a:latin typeface="Times New Roman"/>
                <a:cs typeface="Times New Roman"/>
              </a:rPr>
              <a:t>created</a:t>
            </a:r>
            <a:r>
              <a:rPr sz="2600" spc="-75" dirty="0">
                <a:latin typeface="Times New Roman"/>
                <a:cs typeface="Times New Roman"/>
              </a:rPr>
              <a:t> </a:t>
            </a:r>
            <a:r>
              <a:rPr sz="2600" spc="90" dirty="0">
                <a:latin typeface="Times New Roman"/>
                <a:cs typeface="Times New Roman"/>
              </a:rPr>
              <a:t>object</a:t>
            </a:r>
            <a:r>
              <a:rPr sz="2600" spc="-114" dirty="0">
                <a:latin typeface="Times New Roman"/>
                <a:cs typeface="Times New Roman"/>
              </a:rPr>
              <a:t> </a:t>
            </a:r>
            <a:r>
              <a:rPr sz="2600" spc="90" dirty="0">
                <a:latin typeface="Times New Roman"/>
                <a:cs typeface="Times New Roman"/>
              </a:rPr>
              <a:t>using</a:t>
            </a:r>
            <a:r>
              <a:rPr sz="2600" spc="-8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145" dirty="0">
                <a:latin typeface="Times New Roman"/>
                <a:cs typeface="Times New Roman"/>
              </a:rPr>
              <a:t>common</a:t>
            </a:r>
            <a:r>
              <a:rPr sz="2600" spc="-70" dirty="0">
                <a:latin typeface="Times New Roman"/>
                <a:cs typeface="Times New Roman"/>
              </a:rPr>
              <a:t> </a:t>
            </a:r>
            <a:r>
              <a:rPr sz="2600" spc="70" dirty="0">
                <a:latin typeface="Times New Roman"/>
                <a:cs typeface="Times New Roman"/>
              </a:rPr>
              <a:t>interface.</a:t>
            </a:r>
            <a:endParaRPr sz="2600">
              <a:latin typeface="Times New Roman"/>
              <a:cs typeface="Times New Roman"/>
            </a:endParaRPr>
          </a:p>
        </p:txBody>
      </p:sp>
      <p:sp>
        <p:nvSpPr>
          <p:cNvPr id="8" name="object 8"/>
          <p:cNvSpPr txBox="1">
            <a:spLocks noGrp="1"/>
          </p:cNvSpPr>
          <p:nvPr>
            <p:ph type="title"/>
          </p:nvPr>
        </p:nvSpPr>
        <p:spPr>
          <a:xfrm>
            <a:off x="444500" y="202647"/>
            <a:ext cx="8141334" cy="2564130"/>
          </a:xfrm>
          <a:prstGeom prst="rect">
            <a:avLst/>
          </a:prstGeom>
        </p:spPr>
        <p:txBody>
          <a:bodyPr vert="horz" wrap="square" lIns="0" tIns="137795" rIns="0" bIns="0" rtlCol="0">
            <a:spAutoFit/>
          </a:bodyPr>
          <a:lstStyle/>
          <a:p>
            <a:pPr marL="12700">
              <a:lnSpc>
                <a:spcPct val="100000"/>
              </a:lnSpc>
              <a:spcBef>
                <a:spcPts val="1085"/>
              </a:spcBef>
            </a:pPr>
            <a:r>
              <a:rPr spc="-245" dirty="0"/>
              <a:t>Factory</a:t>
            </a:r>
            <a:r>
              <a:rPr spc="-280" dirty="0"/>
              <a:t> </a:t>
            </a:r>
            <a:r>
              <a:rPr spc="-175" dirty="0"/>
              <a:t>Pattern</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Factory </a:t>
            </a:r>
            <a:r>
              <a:rPr sz="2600" spc="140" dirty="0">
                <a:solidFill>
                  <a:srgbClr val="000000"/>
                </a:solidFill>
                <a:latin typeface="Times New Roman"/>
                <a:cs typeface="Times New Roman"/>
              </a:rPr>
              <a:t>pattern </a:t>
            </a:r>
            <a:r>
              <a:rPr sz="2600" spc="25" dirty="0">
                <a:solidFill>
                  <a:srgbClr val="000000"/>
                </a:solidFill>
                <a:latin typeface="Times New Roman"/>
                <a:cs typeface="Times New Roman"/>
              </a:rPr>
              <a:t>is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 </a:t>
            </a:r>
            <a:r>
              <a:rPr sz="2600" spc="140" dirty="0">
                <a:solidFill>
                  <a:srgbClr val="000000"/>
                </a:solidFill>
                <a:latin typeface="Times New Roman"/>
                <a:cs typeface="Times New Roman"/>
              </a:rPr>
              <a:t>most </a:t>
            </a:r>
            <a:r>
              <a:rPr sz="2600" spc="120" dirty="0">
                <a:solidFill>
                  <a:srgbClr val="000000"/>
                </a:solidFill>
                <a:latin typeface="Times New Roman"/>
                <a:cs typeface="Times New Roman"/>
              </a:rPr>
              <a:t>used </a:t>
            </a:r>
            <a:r>
              <a:rPr sz="2600" spc="90" dirty="0">
                <a:solidFill>
                  <a:srgbClr val="000000"/>
                </a:solidFill>
                <a:latin typeface="Times New Roman"/>
                <a:cs typeface="Times New Roman"/>
              </a:rPr>
              <a:t>design  </a:t>
            </a:r>
            <a:r>
              <a:rPr sz="2600" spc="100" dirty="0">
                <a:solidFill>
                  <a:srgbClr val="000000"/>
                </a:solidFill>
                <a:latin typeface="Times New Roman"/>
                <a:cs typeface="Times New Roman"/>
              </a:rPr>
              <a:t>patterns </a:t>
            </a:r>
            <a:r>
              <a:rPr sz="2600" spc="110" dirty="0">
                <a:solidFill>
                  <a:srgbClr val="000000"/>
                </a:solidFill>
                <a:latin typeface="Times New Roman"/>
                <a:cs typeface="Times New Roman"/>
              </a:rPr>
              <a:t>in </a:t>
            </a:r>
            <a:r>
              <a:rPr sz="2600" spc="-35" dirty="0">
                <a:solidFill>
                  <a:srgbClr val="000000"/>
                </a:solidFill>
                <a:latin typeface="Times New Roman"/>
                <a:cs typeface="Times New Roman"/>
              </a:rPr>
              <a:t>Java. </a:t>
            </a:r>
            <a:r>
              <a:rPr sz="2600" spc="65" dirty="0">
                <a:solidFill>
                  <a:srgbClr val="000000"/>
                </a:solidFill>
                <a:latin typeface="Times New Roman"/>
                <a:cs typeface="Times New Roman"/>
              </a:rPr>
              <a:t>This </a:t>
            </a:r>
            <a:r>
              <a:rPr sz="2600" spc="95" dirty="0">
                <a:solidFill>
                  <a:srgbClr val="000000"/>
                </a:solidFill>
                <a:latin typeface="Times New Roman"/>
                <a:cs typeface="Times New Roman"/>
              </a:rPr>
              <a:t>type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design </a:t>
            </a:r>
            <a:r>
              <a:rPr sz="2600" spc="140" dirty="0">
                <a:solidFill>
                  <a:srgbClr val="000000"/>
                </a:solidFill>
                <a:latin typeface="Times New Roman"/>
                <a:cs typeface="Times New Roman"/>
              </a:rPr>
              <a:t>pattern </a:t>
            </a:r>
            <a:r>
              <a:rPr sz="2600" spc="90" dirty="0">
                <a:solidFill>
                  <a:srgbClr val="000000"/>
                </a:solidFill>
                <a:latin typeface="Times New Roman"/>
                <a:cs typeface="Times New Roman"/>
              </a:rPr>
              <a:t>comes  </a:t>
            </a:r>
            <a:r>
              <a:rPr sz="2600" spc="155" dirty="0">
                <a:solidFill>
                  <a:srgbClr val="000000"/>
                </a:solidFill>
                <a:latin typeface="Times New Roman"/>
                <a:cs typeface="Times New Roman"/>
              </a:rPr>
              <a:t>under </a:t>
            </a:r>
            <a:r>
              <a:rPr sz="2600" spc="90" dirty="0">
                <a:solidFill>
                  <a:srgbClr val="000000"/>
                </a:solidFill>
                <a:latin typeface="Times New Roman"/>
                <a:cs typeface="Times New Roman"/>
              </a:rPr>
              <a:t>creational </a:t>
            </a:r>
            <a:r>
              <a:rPr sz="2600" spc="140" dirty="0">
                <a:solidFill>
                  <a:srgbClr val="000000"/>
                </a:solidFill>
                <a:latin typeface="Times New Roman"/>
                <a:cs typeface="Times New Roman"/>
              </a:rPr>
              <a:t>pattern </a:t>
            </a:r>
            <a:r>
              <a:rPr sz="2600" spc="65" dirty="0">
                <a:solidFill>
                  <a:srgbClr val="000000"/>
                </a:solidFill>
                <a:latin typeface="Times New Roman"/>
                <a:cs typeface="Times New Roman"/>
              </a:rPr>
              <a:t>as </a:t>
            </a:r>
            <a:r>
              <a:rPr sz="2600" spc="110" dirty="0">
                <a:solidFill>
                  <a:srgbClr val="000000"/>
                </a:solidFill>
                <a:latin typeface="Times New Roman"/>
                <a:cs typeface="Times New Roman"/>
              </a:rPr>
              <a:t>this </a:t>
            </a:r>
            <a:r>
              <a:rPr sz="2600" spc="140" dirty="0">
                <a:solidFill>
                  <a:srgbClr val="000000"/>
                </a:solidFill>
                <a:latin typeface="Times New Roman"/>
                <a:cs typeface="Times New Roman"/>
              </a:rPr>
              <a:t>pattern </a:t>
            </a:r>
            <a:r>
              <a:rPr sz="2600" spc="70" dirty="0">
                <a:solidFill>
                  <a:srgbClr val="000000"/>
                </a:solidFill>
                <a:latin typeface="Times New Roman"/>
                <a:cs typeface="Times New Roman"/>
              </a:rPr>
              <a:t>provides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a:t>
            </a:r>
            <a:r>
              <a:rPr sz="2600" spc="100" dirty="0">
                <a:solidFill>
                  <a:srgbClr val="000000"/>
                </a:solidFill>
                <a:latin typeface="Times New Roman"/>
                <a:cs typeface="Times New Roman"/>
              </a:rPr>
              <a:t> </a:t>
            </a:r>
            <a:r>
              <a:rPr sz="2600" spc="114" dirty="0">
                <a:solidFill>
                  <a:srgbClr val="000000"/>
                </a:solidFill>
                <a:latin typeface="Times New Roman"/>
                <a:cs typeface="Times New Roman"/>
              </a:rPr>
              <a:t>best</a:t>
            </a:r>
            <a:r>
              <a:rPr sz="2600" spc="-140" dirty="0">
                <a:solidFill>
                  <a:srgbClr val="000000"/>
                </a:solidFill>
                <a:latin typeface="Times New Roman"/>
                <a:cs typeface="Times New Roman"/>
              </a:rPr>
              <a:t> </a:t>
            </a:r>
            <a:r>
              <a:rPr sz="2600" dirty="0">
                <a:solidFill>
                  <a:srgbClr val="000000"/>
                </a:solidFill>
                <a:latin typeface="Times New Roman"/>
                <a:cs typeface="Times New Roman"/>
              </a:rPr>
              <a:t>ways</a:t>
            </a:r>
            <a:r>
              <a:rPr sz="2600" spc="-9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5" dirty="0">
                <a:solidFill>
                  <a:srgbClr val="000000"/>
                </a:solidFill>
                <a:latin typeface="Times New Roman"/>
                <a:cs typeface="Times New Roman"/>
              </a:rPr>
              <a:t> </a:t>
            </a:r>
            <a:r>
              <a:rPr sz="2600" spc="80" dirty="0">
                <a:solidFill>
                  <a:srgbClr val="000000"/>
                </a:solidFill>
                <a:latin typeface="Times New Roman"/>
                <a:cs typeface="Times New Roman"/>
              </a:rPr>
              <a:t>object.</a:t>
            </a:r>
            <a:endParaRPr sz="2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2898774"/>
            <a:ext cx="7465060" cy="1613903"/>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i="1" spc="-90" dirty="0">
                <a:latin typeface="Georgia"/>
                <a:cs typeface="Georgia"/>
              </a:rPr>
              <a:t>FactoryPatternDemo</a:t>
            </a:r>
            <a:r>
              <a:rPr sz="2600" spc="-90" dirty="0">
                <a:latin typeface="Times New Roman"/>
                <a:cs typeface="Times New Roman"/>
              </a:rPr>
              <a:t>,</a:t>
            </a:r>
            <a:r>
              <a:rPr sz="2600" spc="-110" dirty="0">
                <a:latin typeface="Times New Roman"/>
                <a:cs typeface="Times New Roman"/>
              </a:rPr>
              <a:t> </a:t>
            </a:r>
            <a:r>
              <a:rPr sz="2600" spc="140" dirty="0">
                <a:latin typeface="Times New Roman"/>
                <a:cs typeface="Times New Roman"/>
              </a:rPr>
              <a:t>our</a:t>
            </a:r>
            <a:r>
              <a:rPr sz="2600" spc="-170" dirty="0">
                <a:latin typeface="Times New Roman"/>
                <a:cs typeface="Times New Roman"/>
              </a:rPr>
              <a:t> </a:t>
            </a:r>
            <a:r>
              <a:rPr sz="2600" spc="145" dirty="0">
                <a:latin typeface="Times New Roman"/>
                <a:cs typeface="Times New Roman"/>
              </a:rPr>
              <a:t>demo</a:t>
            </a:r>
            <a:r>
              <a:rPr sz="2600" spc="-140"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5" dirty="0">
                <a:latin typeface="Times New Roman"/>
                <a:cs typeface="Times New Roman"/>
              </a:rPr>
              <a:t>will</a:t>
            </a:r>
            <a:endParaRPr sz="2600" dirty="0">
              <a:latin typeface="Times New Roman"/>
              <a:cs typeface="Times New Roman"/>
            </a:endParaRPr>
          </a:p>
          <a:p>
            <a:pPr marL="285115" marR="5080">
              <a:lnSpc>
                <a:spcPct val="100000"/>
              </a:lnSpc>
            </a:pPr>
            <a:r>
              <a:rPr sz="2600" spc="100" dirty="0">
                <a:latin typeface="Times New Roman"/>
                <a:cs typeface="Times New Roman"/>
              </a:rPr>
              <a:t>use</a:t>
            </a:r>
            <a:r>
              <a:rPr sz="2600" spc="-80" dirty="0">
                <a:latin typeface="Times New Roman"/>
                <a:cs typeface="Times New Roman"/>
              </a:rPr>
              <a:t> </a:t>
            </a:r>
            <a:r>
              <a:rPr sz="2600" i="1" spc="-114" dirty="0">
                <a:latin typeface="Georgia"/>
                <a:cs typeface="Georgia"/>
              </a:rPr>
              <a:t>ShapeFactory</a:t>
            </a:r>
            <a:r>
              <a:rPr sz="2600" i="1" spc="5" dirty="0">
                <a:latin typeface="Georgia"/>
                <a:cs typeface="Georgia"/>
              </a:rPr>
              <a:t> </a:t>
            </a:r>
            <a:r>
              <a:rPr sz="2600" spc="135" dirty="0">
                <a:latin typeface="Times New Roman"/>
                <a:cs typeface="Times New Roman"/>
              </a:rPr>
              <a:t>to</a:t>
            </a:r>
            <a:r>
              <a:rPr sz="2600" spc="-135" dirty="0">
                <a:latin typeface="Times New Roman"/>
                <a:cs typeface="Times New Roman"/>
              </a:rPr>
              <a:t> </a:t>
            </a:r>
            <a:r>
              <a:rPr sz="2600" spc="80" dirty="0">
                <a:latin typeface="Times New Roman"/>
                <a:cs typeface="Times New Roman"/>
              </a:rPr>
              <a:t>get</a:t>
            </a:r>
            <a:r>
              <a:rPr sz="2600" spc="-145" dirty="0">
                <a:latin typeface="Times New Roman"/>
                <a:cs typeface="Times New Roman"/>
              </a:rPr>
              <a:t> </a:t>
            </a:r>
            <a:r>
              <a:rPr sz="2600" spc="95" dirty="0">
                <a:latin typeface="Times New Roman"/>
                <a:cs typeface="Times New Roman"/>
              </a:rPr>
              <a:t>a</a:t>
            </a:r>
            <a:r>
              <a:rPr sz="2600" spc="-50" dirty="0">
                <a:latin typeface="Times New Roman"/>
                <a:cs typeface="Times New Roman"/>
              </a:rPr>
              <a:t> </a:t>
            </a:r>
            <a:r>
              <a:rPr sz="2600" i="1" spc="-110" dirty="0">
                <a:latin typeface="Georgia"/>
                <a:cs typeface="Georgia"/>
              </a:rPr>
              <a:t>Shape</a:t>
            </a:r>
            <a:r>
              <a:rPr sz="2600" i="1" spc="-50" dirty="0">
                <a:latin typeface="Georgia"/>
                <a:cs typeface="Georgia"/>
              </a:rPr>
              <a:t> </a:t>
            </a:r>
            <a:r>
              <a:rPr sz="2600" spc="80" dirty="0">
                <a:latin typeface="Times New Roman"/>
                <a:cs typeface="Times New Roman"/>
              </a:rPr>
              <a:t>object.</a:t>
            </a:r>
            <a:r>
              <a:rPr sz="2600" spc="-20" dirty="0">
                <a:latin typeface="Times New Roman"/>
                <a:cs typeface="Times New Roman"/>
              </a:rPr>
              <a:t> </a:t>
            </a:r>
            <a:r>
              <a:rPr sz="2600" spc="75" dirty="0">
                <a:latin typeface="Times New Roman"/>
                <a:cs typeface="Times New Roman"/>
              </a:rPr>
              <a:t>It</a:t>
            </a:r>
            <a:r>
              <a:rPr sz="2600" spc="-140" dirty="0">
                <a:latin typeface="Times New Roman"/>
                <a:cs typeface="Times New Roman"/>
              </a:rPr>
              <a:t> </a:t>
            </a:r>
            <a:r>
              <a:rPr sz="2600" spc="15" dirty="0">
                <a:latin typeface="Times New Roman"/>
                <a:cs typeface="Times New Roman"/>
              </a:rPr>
              <a:t>will</a:t>
            </a:r>
            <a:r>
              <a:rPr sz="2600" spc="-55" dirty="0">
                <a:latin typeface="Times New Roman"/>
                <a:cs typeface="Times New Roman"/>
              </a:rPr>
              <a:t> </a:t>
            </a:r>
            <a:r>
              <a:rPr sz="2600" spc="80" dirty="0">
                <a:latin typeface="Times New Roman"/>
                <a:cs typeface="Times New Roman"/>
              </a:rPr>
              <a:t>pass  </a:t>
            </a:r>
            <a:r>
              <a:rPr sz="2600" spc="110" dirty="0">
                <a:latin typeface="Times New Roman"/>
                <a:cs typeface="Times New Roman"/>
              </a:rPr>
              <a:t>information </a:t>
            </a:r>
            <a:r>
              <a:rPr sz="2600" spc="-100" dirty="0">
                <a:latin typeface="Times New Roman"/>
                <a:cs typeface="Times New Roman"/>
              </a:rPr>
              <a:t>(</a:t>
            </a:r>
            <a:r>
              <a:rPr sz="2600" i="1" spc="-100" dirty="0">
                <a:latin typeface="Georgia"/>
                <a:cs typeface="Georgia"/>
              </a:rPr>
              <a:t>CIRCLE </a:t>
            </a:r>
            <a:r>
              <a:rPr sz="2600" i="1" spc="-200" dirty="0">
                <a:latin typeface="Georgia"/>
                <a:cs typeface="Georgia"/>
              </a:rPr>
              <a:t>/ </a:t>
            </a:r>
            <a:r>
              <a:rPr sz="2600" i="1" spc="-140" dirty="0">
                <a:latin typeface="Georgia"/>
                <a:cs typeface="Georgia"/>
              </a:rPr>
              <a:t>RECTANGLE </a:t>
            </a:r>
            <a:r>
              <a:rPr sz="2600" i="1" spc="-200" dirty="0">
                <a:latin typeface="Georgia"/>
                <a:cs typeface="Georgia"/>
              </a:rPr>
              <a:t>/ </a:t>
            </a:r>
            <a:r>
              <a:rPr sz="2600" i="1" spc="-80" dirty="0">
                <a:latin typeface="Georgia"/>
                <a:cs typeface="Georgia"/>
              </a:rPr>
              <a:t>SQUARE</a:t>
            </a:r>
            <a:r>
              <a:rPr sz="2600" spc="-80" dirty="0">
                <a:latin typeface="Times New Roman"/>
                <a:cs typeface="Times New Roman"/>
              </a:rPr>
              <a:t>)  </a:t>
            </a:r>
            <a:r>
              <a:rPr sz="2600" spc="130" dirty="0">
                <a:latin typeface="Times New Roman"/>
                <a:cs typeface="Times New Roman"/>
              </a:rPr>
              <a:t>to</a:t>
            </a:r>
            <a:r>
              <a:rPr sz="2600" spc="-90" dirty="0">
                <a:latin typeface="Times New Roman"/>
                <a:cs typeface="Times New Roman"/>
              </a:rPr>
              <a:t> </a:t>
            </a:r>
            <a:r>
              <a:rPr sz="2600" i="1" spc="-114" dirty="0">
                <a:latin typeface="Georgia"/>
                <a:cs typeface="Georgia"/>
              </a:rPr>
              <a:t>ShapeFactory</a:t>
            </a:r>
            <a:r>
              <a:rPr sz="2600" i="1" dirty="0">
                <a:latin typeface="Georgia"/>
                <a:cs typeface="Georgia"/>
              </a:rPr>
              <a:t> </a:t>
            </a:r>
            <a:r>
              <a:rPr sz="2600" spc="130" dirty="0">
                <a:latin typeface="Times New Roman"/>
                <a:cs typeface="Times New Roman"/>
              </a:rPr>
              <a:t>to</a:t>
            </a:r>
            <a:r>
              <a:rPr sz="2600" spc="-140" dirty="0">
                <a:latin typeface="Times New Roman"/>
                <a:cs typeface="Times New Roman"/>
              </a:rPr>
              <a:t> </a:t>
            </a:r>
            <a:r>
              <a:rPr sz="2600" spc="80" dirty="0">
                <a:latin typeface="Times New Roman"/>
                <a:cs typeface="Times New Roman"/>
              </a:rPr>
              <a:t>get</a:t>
            </a:r>
            <a:r>
              <a:rPr sz="2600" spc="-95" dirty="0">
                <a:latin typeface="Times New Roman"/>
                <a:cs typeface="Times New Roman"/>
              </a:rPr>
              <a:t> </a:t>
            </a:r>
            <a:r>
              <a:rPr sz="2600" spc="160" dirty="0">
                <a:latin typeface="Times New Roman"/>
                <a:cs typeface="Times New Roman"/>
              </a:rPr>
              <a:t>the</a:t>
            </a:r>
            <a:r>
              <a:rPr sz="2600" spc="-90" dirty="0">
                <a:latin typeface="Times New Roman"/>
                <a:cs typeface="Times New Roman"/>
              </a:rPr>
              <a:t> </a:t>
            </a:r>
            <a:r>
              <a:rPr sz="2600" spc="95" dirty="0">
                <a:latin typeface="Times New Roman"/>
                <a:cs typeface="Times New Roman"/>
              </a:rPr>
              <a:t>type</a:t>
            </a:r>
            <a:r>
              <a:rPr sz="2600" spc="-155"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0" dirty="0">
                <a:latin typeface="Times New Roman"/>
                <a:cs typeface="Times New Roman"/>
              </a:rPr>
              <a:t>object</a:t>
            </a:r>
            <a:r>
              <a:rPr sz="2600" spc="-80" dirty="0">
                <a:latin typeface="Times New Roman"/>
                <a:cs typeface="Times New Roman"/>
              </a:rPr>
              <a:t> </a:t>
            </a:r>
            <a:r>
              <a:rPr sz="2600" spc="100" dirty="0">
                <a:latin typeface="Times New Roman"/>
                <a:cs typeface="Times New Roman"/>
              </a:rPr>
              <a:t>it</a:t>
            </a:r>
            <a:r>
              <a:rPr sz="2600" spc="-75" dirty="0">
                <a:latin typeface="Times New Roman"/>
                <a:cs typeface="Times New Roman"/>
              </a:rPr>
              <a:t> </a:t>
            </a:r>
            <a:r>
              <a:rPr sz="2600" spc="95" dirty="0">
                <a:latin typeface="Times New Roman"/>
                <a:cs typeface="Times New Roman"/>
              </a:rPr>
              <a:t>needs.</a:t>
            </a:r>
            <a:endParaRPr sz="2600" dirty="0">
              <a:latin typeface="Times New Roman"/>
              <a:cs typeface="Times New Roman"/>
            </a:endParaRPr>
          </a:p>
        </p:txBody>
      </p:sp>
      <p:sp>
        <p:nvSpPr>
          <p:cNvPr id="8" name="object 8"/>
          <p:cNvSpPr txBox="1">
            <a:spLocks noGrp="1"/>
          </p:cNvSpPr>
          <p:nvPr>
            <p:ph type="title"/>
          </p:nvPr>
        </p:nvSpPr>
        <p:spPr>
          <a:xfrm>
            <a:off x="444500" y="202647"/>
            <a:ext cx="7740015" cy="2167890"/>
          </a:xfrm>
          <a:prstGeom prst="rect">
            <a:avLst/>
          </a:prstGeom>
        </p:spPr>
        <p:txBody>
          <a:bodyPr vert="horz" wrap="square" lIns="0" tIns="137795" rIns="0" bIns="0" rtlCol="0">
            <a:spAutoFit/>
          </a:bodyPr>
          <a:lstStyle/>
          <a:p>
            <a:pPr marL="12700">
              <a:lnSpc>
                <a:spcPct val="100000"/>
              </a:lnSpc>
              <a:spcBef>
                <a:spcPts val="1085"/>
              </a:spcBef>
            </a:pPr>
            <a:r>
              <a:rPr spc="-114" dirty="0"/>
              <a:t>Implementation</a:t>
            </a:r>
          </a:p>
          <a:p>
            <a:pPr marL="376555" marR="5080" indent="-273050" algn="just">
              <a:lnSpc>
                <a:spcPct val="100000"/>
              </a:lnSpc>
              <a:spcBef>
                <a:spcPts val="515"/>
              </a:spcBef>
            </a:pPr>
            <a:r>
              <a:rPr sz="2450" spc="-625" dirty="0">
                <a:solidFill>
                  <a:srgbClr val="0AD0D9"/>
                </a:solidFill>
              </a:rPr>
              <a:t></a:t>
            </a:r>
            <a:r>
              <a:rPr sz="2450" spc="-575" dirty="0">
                <a:solidFill>
                  <a:srgbClr val="0AD0D9"/>
                </a:solidFill>
              </a:rPr>
              <a:t> </a:t>
            </a:r>
            <a:r>
              <a:rPr sz="2600" spc="65" dirty="0">
                <a:solidFill>
                  <a:srgbClr val="000000"/>
                </a:solidFill>
                <a:latin typeface="Times New Roman"/>
                <a:cs typeface="Times New Roman"/>
              </a:rPr>
              <a:t>We're</a:t>
            </a:r>
            <a:r>
              <a:rPr sz="2600" spc="-140" dirty="0">
                <a:solidFill>
                  <a:srgbClr val="000000"/>
                </a:solidFill>
                <a:latin typeface="Times New Roman"/>
                <a:cs typeface="Times New Roman"/>
              </a:rPr>
              <a:t> </a:t>
            </a:r>
            <a:r>
              <a:rPr sz="2600" spc="60" dirty="0">
                <a:solidFill>
                  <a:srgbClr val="000000"/>
                </a:solidFill>
                <a:latin typeface="Times New Roman"/>
                <a:cs typeface="Times New Roman"/>
              </a:rPr>
              <a:t>going</a:t>
            </a:r>
            <a:r>
              <a:rPr sz="2600" spc="-2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5" dirty="0">
                <a:solidFill>
                  <a:srgbClr val="000000"/>
                </a:solidFill>
                <a:latin typeface="Times New Roman"/>
                <a:cs typeface="Times New Roman"/>
              </a:rPr>
              <a:t> </a:t>
            </a:r>
            <a:r>
              <a:rPr sz="2600" i="1" spc="-110" dirty="0">
                <a:solidFill>
                  <a:srgbClr val="000000"/>
                </a:solidFill>
                <a:latin typeface="Georgia"/>
                <a:cs typeface="Georgia"/>
              </a:rPr>
              <a:t>Shape</a:t>
            </a:r>
            <a:r>
              <a:rPr sz="2600" i="1" spc="25" dirty="0">
                <a:solidFill>
                  <a:srgbClr val="000000"/>
                </a:solidFill>
                <a:latin typeface="Georgia"/>
                <a:cs typeface="Georgia"/>
              </a:rPr>
              <a:t> </a:t>
            </a:r>
            <a:r>
              <a:rPr sz="2600" spc="80" dirty="0">
                <a:solidFill>
                  <a:srgbClr val="000000"/>
                </a:solidFill>
                <a:latin typeface="Times New Roman"/>
                <a:cs typeface="Times New Roman"/>
              </a:rPr>
              <a:t>interface</a:t>
            </a:r>
            <a:r>
              <a:rPr sz="2600" spc="-13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65" dirty="0">
                <a:solidFill>
                  <a:srgbClr val="000000"/>
                </a:solidFill>
                <a:latin typeface="Times New Roman"/>
                <a:cs typeface="Times New Roman"/>
              </a:rPr>
              <a:t> </a:t>
            </a:r>
            <a:r>
              <a:rPr sz="2600" spc="50" dirty="0">
                <a:solidFill>
                  <a:srgbClr val="000000"/>
                </a:solidFill>
                <a:latin typeface="Times New Roman"/>
                <a:cs typeface="Times New Roman"/>
              </a:rPr>
              <a:t>concrete  </a:t>
            </a:r>
            <a:r>
              <a:rPr sz="2600" spc="45" dirty="0">
                <a:solidFill>
                  <a:srgbClr val="000000"/>
                </a:solidFill>
                <a:latin typeface="Times New Roman"/>
                <a:cs typeface="Times New Roman"/>
              </a:rPr>
              <a:t>classes </a:t>
            </a:r>
            <a:r>
              <a:rPr sz="2600" spc="120" dirty="0">
                <a:solidFill>
                  <a:srgbClr val="000000"/>
                </a:solidFill>
                <a:latin typeface="Times New Roman"/>
                <a:cs typeface="Times New Roman"/>
              </a:rPr>
              <a:t>implementing </a:t>
            </a:r>
            <a:r>
              <a:rPr sz="2600" spc="160" dirty="0">
                <a:solidFill>
                  <a:srgbClr val="000000"/>
                </a:solidFill>
                <a:latin typeface="Times New Roman"/>
                <a:cs typeface="Times New Roman"/>
              </a:rPr>
              <a:t>the </a:t>
            </a:r>
            <a:r>
              <a:rPr sz="2600" i="1" spc="-110" dirty="0">
                <a:solidFill>
                  <a:srgbClr val="000000"/>
                </a:solidFill>
                <a:latin typeface="Georgia"/>
                <a:cs typeface="Georgia"/>
              </a:rPr>
              <a:t>Shape </a:t>
            </a:r>
            <a:r>
              <a:rPr sz="2600" spc="70" dirty="0">
                <a:solidFill>
                  <a:srgbClr val="000000"/>
                </a:solidFill>
                <a:latin typeface="Times New Roman"/>
                <a:cs typeface="Times New Roman"/>
              </a:rPr>
              <a:t>interface. </a:t>
            </a:r>
            <a:r>
              <a:rPr sz="2600" spc="-125" dirty="0">
                <a:solidFill>
                  <a:srgbClr val="000000"/>
                </a:solidFill>
                <a:latin typeface="Times New Roman"/>
                <a:cs typeface="Times New Roman"/>
              </a:rPr>
              <a:t>A </a:t>
            </a:r>
            <a:r>
              <a:rPr sz="2600" spc="65" dirty="0">
                <a:solidFill>
                  <a:srgbClr val="000000"/>
                </a:solidFill>
                <a:latin typeface="Times New Roman"/>
                <a:cs typeface="Times New Roman"/>
              </a:rPr>
              <a:t>factory  </a:t>
            </a:r>
            <a:r>
              <a:rPr sz="2600" spc="40" dirty="0">
                <a:solidFill>
                  <a:srgbClr val="000000"/>
                </a:solidFill>
                <a:latin typeface="Times New Roman"/>
                <a:cs typeface="Times New Roman"/>
              </a:rPr>
              <a:t>class</a:t>
            </a:r>
            <a:r>
              <a:rPr sz="2600" spc="-75" dirty="0">
                <a:solidFill>
                  <a:srgbClr val="000000"/>
                </a:solidFill>
                <a:latin typeface="Times New Roman"/>
                <a:cs typeface="Times New Roman"/>
              </a:rPr>
              <a:t> </a:t>
            </a:r>
            <a:r>
              <a:rPr sz="2600" i="1" spc="-114" dirty="0">
                <a:solidFill>
                  <a:srgbClr val="000000"/>
                </a:solidFill>
                <a:latin typeface="Georgia"/>
                <a:cs typeface="Georgia"/>
              </a:rPr>
              <a:t>ShapeFactory</a:t>
            </a:r>
            <a:r>
              <a:rPr sz="2600" i="1" spc="35" dirty="0">
                <a:solidFill>
                  <a:srgbClr val="000000"/>
                </a:solidFill>
                <a:latin typeface="Georgia"/>
                <a:cs typeface="Georgia"/>
              </a:rPr>
              <a:t> </a:t>
            </a:r>
            <a:r>
              <a:rPr sz="2600" spc="25" dirty="0">
                <a:solidFill>
                  <a:srgbClr val="000000"/>
                </a:solidFill>
                <a:latin typeface="Times New Roman"/>
                <a:cs typeface="Times New Roman"/>
              </a:rPr>
              <a:t>is</a:t>
            </a:r>
            <a:r>
              <a:rPr sz="2600" spc="-130" dirty="0">
                <a:solidFill>
                  <a:srgbClr val="000000"/>
                </a:solidFill>
                <a:latin typeface="Times New Roman"/>
                <a:cs typeface="Times New Roman"/>
              </a:rPr>
              <a:t> </a:t>
            </a:r>
            <a:r>
              <a:rPr sz="2600" spc="105" dirty="0">
                <a:solidFill>
                  <a:srgbClr val="000000"/>
                </a:solidFill>
                <a:latin typeface="Times New Roman"/>
                <a:cs typeface="Times New Roman"/>
              </a:rPr>
              <a:t>defined</a:t>
            </a:r>
            <a:r>
              <a:rPr sz="2600" spc="-55" dirty="0">
                <a:solidFill>
                  <a:srgbClr val="000000"/>
                </a:solidFill>
                <a:latin typeface="Times New Roman"/>
                <a:cs typeface="Times New Roman"/>
              </a:rPr>
              <a:t> </a:t>
            </a:r>
            <a:r>
              <a:rPr sz="2600" spc="65" dirty="0">
                <a:solidFill>
                  <a:srgbClr val="000000"/>
                </a:solidFill>
                <a:latin typeface="Times New Roman"/>
                <a:cs typeface="Times New Roman"/>
              </a:rPr>
              <a:t>as</a:t>
            </a:r>
            <a:r>
              <a:rPr sz="2600" spc="-130"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0" dirty="0">
                <a:solidFill>
                  <a:srgbClr val="000000"/>
                </a:solidFill>
                <a:latin typeface="Times New Roman"/>
                <a:cs typeface="Times New Roman"/>
              </a:rPr>
              <a:t> </a:t>
            </a:r>
            <a:r>
              <a:rPr sz="2600" spc="110" dirty="0">
                <a:solidFill>
                  <a:srgbClr val="000000"/>
                </a:solidFill>
                <a:latin typeface="Times New Roman"/>
                <a:cs typeface="Times New Roman"/>
              </a:rPr>
              <a:t>next</a:t>
            </a:r>
            <a:r>
              <a:rPr sz="2600" spc="-120" dirty="0">
                <a:solidFill>
                  <a:srgbClr val="000000"/>
                </a:solidFill>
                <a:latin typeface="Times New Roman"/>
                <a:cs typeface="Times New Roman"/>
              </a:rPr>
              <a:t> </a:t>
            </a:r>
            <a:r>
              <a:rPr sz="2600" spc="75" dirty="0">
                <a:solidFill>
                  <a:srgbClr val="000000"/>
                </a:solidFill>
                <a:latin typeface="Times New Roman"/>
                <a:cs typeface="Times New Roman"/>
              </a:rPr>
              <a:t>step.</a:t>
            </a:r>
            <a:endParaRPr sz="2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
        <p:nvSpPr>
          <p:cNvPr id="8" name="object 8"/>
          <p:cNvSpPr/>
          <p:nvPr/>
        </p:nvSpPr>
        <p:spPr>
          <a:xfrm>
            <a:off x="664463" y="1141475"/>
            <a:ext cx="8008620" cy="46482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872990"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55" dirty="0">
                <a:latin typeface="Times New Roman"/>
                <a:cs typeface="Times New Roman"/>
              </a:rPr>
              <a:t>an </a:t>
            </a:r>
            <a:r>
              <a:rPr sz="2600" spc="70" dirty="0">
                <a:latin typeface="Times New Roman"/>
                <a:cs typeface="Times New Roman"/>
              </a:rPr>
              <a:t>interface.</a:t>
            </a:r>
            <a:r>
              <a:rPr sz="2600" spc="-434" dirty="0">
                <a:latin typeface="Times New Roman"/>
                <a:cs typeface="Times New Roman"/>
              </a:rPr>
              <a:t> </a:t>
            </a:r>
            <a:r>
              <a:rPr sz="2600" spc="-125" dirty="0">
                <a:latin typeface="Times New Roman"/>
                <a:cs typeface="Times New Roman"/>
              </a:rPr>
              <a:t>(</a:t>
            </a:r>
            <a:r>
              <a:rPr sz="2600" i="1" spc="-125" dirty="0">
                <a:latin typeface="Georgia"/>
                <a:cs typeface="Georgia"/>
              </a:rPr>
              <a:t>Shape.java)</a:t>
            </a:r>
            <a:endParaRPr sz="2600">
              <a:latin typeface="Georgia"/>
              <a:cs typeface="Georgia"/>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9" name="object 9"/>
          <p:cNvSpPr txBox="1"/>
          <p:nvPr/>
        </p:nvSpPr>
        <p:spPr>
          <a:xfrm>
            <a:off x="914400" y="1828800"/>
            <a:ext cx="7077709" cy="12014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60" dirty="0">
                <a:solidFill>
                  <a:srgbClr val="92D050"/>
                </a:solidFill>
                <a:latin typeface="Arial"/>
                <a:cs typeface="Arial"/>
              </a:rPr>
              <a:t>Shape</a:t>
            </a:r>
            <a:r>
              <a:rPr sz="2400" b="1" spc="-20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40" dirty="0">
                <a:solidFill>
                  <a:srgbClr val="92D050"/>
                </a:solidFill>
                <a:latin typeface="Arial"/>
                <a:cs typeface="Arial"/>
              </a:rPr>
              <a:t>void</a:t>
            </a:r>
            <a:r>
              <a:rPr sz="2400" b="1" spc="60" dirty="0">
                <a:solidFill>
                  <a:srgbClr val="92D050"/>
                </a:solidFill>
                <a:latin typeface="Arial"/>
                <a:cs typeface="Arial"/>
              </a:rPr>
              <a:t> </a:t>
            </a:r>
            <a:r>
              <a:rPr sz="2400" b="1" spc="-80" dirty="0">
                <a:solidFill>
                  <a:srgbClr val="92D050"/>
                </a:solidFill>
                <a:latin typeface="Arial"/>
                <a:cs typeface="Arial"/>
              </a:rPr>
              <a:t>draw();</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2</a:t>
            </a:r>
          </a:p>
        </p:txBody>
      </p:sp>
      <p:sp>
        <p:nvSpPr>
          <p:cNvPr id="8" name="object 8"/>
          <p:cNvSpPr/>
          <p:nvPr/>
        </p:nvSpPr>
        <p:spPr>
          <a:xfrm>
            <a:off x="914400" y="914400"/>
            <a:ext cx="8229600" cy="1938655"/>
          </a:xfrm>
          <a:custGeom>
            <a:avLst/>
            <a:gdLst/>
            <a:ahLst/>
            <a:cxnLst/>
            <a:rect l="l" t="t" r="r" b="b"/>
            <a:pathLst>
              <a:path w="8229600" h="1938655">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9" name="object 9"/>
          <p:cNvSpPr/>
          <p:nvPr/>
        </p:nvSpPr>
        <p:spPr>
          <a:xfrm>
            <a:off x="914400" y="2924555"/>
            <a:ext cx="8229600" cy="1938655"/>
          </a:xfrm>
          <a:custGeom>
            <a:avLst/>
            <a:gdLst/>
            <a:ahLst/>
            <a:cxnLst/>
            <a:rect l="l" t="t" r="r" b="b"/>
            <a:pathLst>
              <a:path w="8229600" h="1938654">
                <a:moveTo>
                  <a:pt x="0" y="1938528"/>
                </a:moveTo>
                <a:lnTo>
                  <a:pt x="8229600" y="1938528"/>
                </a:lnTo>
                <a:lnTo>
                  <a:pt x="8229600" y="0"/>
                </a:lnTo>
                <a:lnTo>
                  <a:pt x="0" y="0"/>
                </a:lnTo>
                <a:lnTo>
                  <a:pt x="0" y="1938528"/>
                </a:lnTo>
                <a:close/>
              </a:path>
            </a:pathLst>
          </a:custGeom>
          <a:solidFill>
            <a:srgbClr val="000000"/>
          </a:solidFill>
        </p:spPr>
        <p:txBody>
          <a:bodyPr wrap="square" lIns="0" tIns="0" rIns="0" bIns="0" rtlCol="0"/>
          <a:lstStyle/>
          <a:p>
            <a:endParaRPr/>
          </a:p>
        </p:txBody>
      </p:sp>
      <p:sp>
        <p:nvSpPr>
          <p:cNvPr id="10" name="object 10"/>
          <p:cNvSpPr/>
          <p:nvPr/>
        </p:nvSpPr>
        <p:spPr>
          <a:xfrm>
            <a:off x="914400" y="4919471"/>
            <a:ext cx="8229600" cy="1938655"/>
          </a:xfrm>
          <a:custGeom>
            <a:avLst/>
            <a:gdLst/>
            <a:ahLst/>
            <a:cxnLst/>
            <a:rect l="l" t="t" r="r" b="b"/>
            <a:pathLst>
              <a:path w="8229600" h="1938654">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11" name="object 11"/>
          <p:cNvSpPr txBox="1"/>
          <p:nvPr/>
        </p:nvSpPr>
        <p:spPr>
          <a:xfrm>
            <a:off x="535940" y="376174"/>
            <a:ext cx="8463280" cy="6414770"/>
          </a:xfrm>
          <a:prstGeom prst="rect">
            <a:avLst/>
          </a:prstGeom>
        </p:spPr>
        <p:txBody>
          <a:bodyPr vert="horz" wrap="square" lIns="0" tIns="106680" rIns="0" bIns="0" rtlCol="0">
            <a:spAutoFit/>
          </a:bodyPr>
          <a:lstStyle/>
          <a:p>
            <a:pPr marL="12700">
              <a:lnSpc>
                <a:spcPct val="100000"/>
              </a:lnSpc>
              <a:spcBef>
                <a:spcPts val="840"/>
              </a:spcBef>
            </a:pPr>
            <a:r>
              <a:rPr sz="2250" spc="-570" dirty="0">
                <a:solidFill>
                  <a:srgbClr val="0AD0D9"/>
                </a:solidFill>
                <a:latin typeface="Arial"/>
                <a:cs typeface="Arial"/>
              </a:rPr>
              <a:t> </a:t>
            </a:r>
            <a:r>
              <a:rPr sz="2400" spc="70" dirty="0">
                <a:latin typeface="Times New Roman"/>
                <a:cs typeface="Times New Roman"/>
              </a:rPr>
              <a:t>Create</a:t>
            </a:r>
            <a:r>
              <a:rPr sz="2400" spc="-114" dirty="0">
                <a:latin typeface="Times New Roman"/>
                <a:cs typeface="Times New Roman"/>
              </a:rPr>
              <a:t> </a:t>
            </a:r>
            <a:r>
              <a:rPr sz="2400" spc="85" dirty="0">
                <a:latin typeface="Times New Roman"/>
                <a:cs typeface="Times New Roman"/>
              </a:rPr>
              <a:t>concrete</a:t>
            </a:r>
            <a:r>
              <a:rPr sz="2400" spc="-85" dirty="0">
                <a:latin typeface="Times New Roman"/>
                <a:cs typeface="Times New Roman"/>
              </a:rPr>
              <a:t> </a:t>
            </a:r>
            <a:r>
              <a:rPr sz="2400" spc="40" dirty="0">
                <a:latin typeface="Times New Roman"/>
                <a:cs typeface="Times New Roman"/>
              </a:rPr>
              <a:t>classes</a:t>
            </a:r>
            <a:r>
              <a:rPr sz="2400" spc="-40" dirty="0">
                <a:latin typeface="Times New Roman"/>
                <a:cs typeface="Times New Roman"/>
              </a:rPr>
              <a:t> </a:t>
            </a:r>
            <a:r>
              <a:rPr sz="2400" spc="105" dirty="0">
                <a:latin typeface="Times New Roman"/>
                <a:cs typeface="Times New Roman"/>
              </a:rPr>
              <a:t>implementing</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05" dirty="0">
                <a:latin typeface="Times New Roman"/>
                <a:cs typeface="Times New Roman"/>
              </a:rPr>
              <a:t>same</a:t>
            </a:r>
            <a:r>
              <a:rPr sz="2400" spc="-75" dirty="0">
                <a:latin typeface="Times New Roman"/>
                <a:cs typeface="Times New Roman"/>
              </a:rPr>
              <a:t> </a:t>
            </a:r>
            <a:r>
              <a:rPr sz="2400" spc="70" dirty="0">
                <a:latin typeface="Times New Roman"/>
                <a:cs typeface="Times New Roman"/>
              </a:rPr>
              <a:t>interface.</a:t>
            </a:r>
            <a:endParaRPr sz="2400">
              <a:latin typeface="Times New Roman"/>
              <a:cs typeface="Times New Roman"/>
            </a:endParaRPr>
          </a:p>
          <a:p>
            <a:pPr marL="859790" marR="2609215" indent="-390525">
              <a:lnSpc>
                <a:spcPct val="100000"/>
              </a:lnSpc>
              <a:spcBef>
                <a:spcPts val="74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20" dirty="0">
                <a:solidFill>
                  <a:srgbClr val="92D050"/>
                </a:solidFill>
                <a:latin typeface="Arial"/>
                <a:cs typeface="Arial"/>
              </a:rPr>
              <a:t>Rectangle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30" dirty="0">
                <a:solidFill>
                  <a:srgbClr val="92D050"/>
                </a:solidFill>
                <a:latin typeface="Arial"/>
                <a:cs typeface="Arial"/>
              </a:rPr>
              <a:t>draw()</a:t>
            </a:r>
            <a:r>
              <a:rPr sz="2400" b="1" spc="-8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55" dirty="0">
                <a:solidFill>
                  <a:srgbClr val="92D050"/>
                </a:solidFill>
                <a:latin typeface="Arial"/>
                <a:cs typeface="Arial"/>
              </a:rPr>
              <a:t>Rectangle::draw()</a:t>
            </a:r>
            <a:r>
              <a:rPr sz="2400" b="1" spc="-22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42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85" dirty="0">
                <a:solidFill>
                  <a:srgbClr val="92D050"/>
                </a:solidFill>
                <a:latin typeface="Arial"/>
                <a:cs typeface="Arial"/>
              </a:rPr>
              <a:t>Square 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70" dirty="0">
                <a:solidFill>
                  <a:srgbClr val="92D050"/>
                </a:solidFill>
                <a:latin typeface="Arial"/>
                <a:cs typeface="Arial"/>
              </a:rPr>
              <a:t>Square::draw()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30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40" dirty="0">
                <a:solidFill>
                  <a:srgbClr val="92D050"/>
                </a:solidFill>
                <a:latin typeface="Arial"/>
                <a:cs typeface="Arial"/>
              </a:rPr>
              <a:t>Circle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65" dirty="0">
                <a:solidFill>
                  <a:srgbClr val="92D050"/>
                </a:solidFill>
                <a:latin typeface="Arial"/>
                <a:cs typeface="Arial"/>
              </a:rPr>
              <a:t>Circle::draw()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914400" y="1295400"/>
            <a:ext cx="8077200" cy="5562600"/>
          </a:xfrm>
          <a:custGeom>
            <a:avLst/>
            <a:gdLst/>
            <a:ahLst/>
            <a:cxnLst/>
            <a:rect l="l" t="t" r="r" b="b"/>
            <a:pathLst>
              <a:path w="8077200" h="5562600">
                <a:moveTo>
                  <a:pt x="8077200" y="5562597"/>
                </a:moveTo>
                <a:lnTo>
                  <a:pt x="8077200" y="0"/>
                </a:lnTo>
                <a:lnTo>
                  <a:pt x="0" y="0"/>
                </a:lnTo>
                <a:lnTo>
                  <a:pt x="0" y="5562597"/>
                </a:lnTo>
                <a:lnTo>
                  <a:pt x="8077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678651" y="502285"/>
            <a:ext cx="7943850" cy="6355715"/>
          </a:xfrm>
          <a:prstGeom prst="rect">
            <a:avLst/>
          </a:prstGeom>
        </p:spPr>
        <p:txBody>
          <a:bodyPr vert="horz" wrap="square" lIns="0" tIns="13335" rIns="0" bIns="0" rtlCol="0">
            <a:spAutoFit/>
          </a:bodyPr>
          <a:lstStyle/>
          <a:p>
            <a:pPr marL="285115" marR="397510" indent="-27305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95" dirty="0">
                <a:latin typeface="Times New Roman"/>
                <a:cs typeface="Times New Roman"/>
              </a:rPr>
              <a:t>a </a:t>
            </a:r>
            <a:r>
              <a:rPr sz="2600" spc="50" dirty="0">
                <a:latin typeface="Times New Roman"/>
                <a:cs typeface="Times New Roman"/>
              </a:rPr>
              <a:t>Factory </a:t>
            </a:r>
            <a:r>
              <a:rPr sz="2600" spc="130" dirty="0">
                <a:latin typeface="Times New Roman"/>
                <a:cs typeface="Times New Roman"/>
              </a:rPr>
              <a:t>to </a:t>
            </a:r>
            <a:r>
              <a:rPr sz="2600" spc="95" dirty="0">
                <a:latin typeface="Times New Roman"/>
                <a:cs typeface="Times New Roman"/>
              </a:rPr>
              <a:t>generate </a:t>
            </a:r>
            <a:r>
              <a:rPr sz="2600" spc="90" dirty="0">
                <a:latin typeface="Times New Roman"/>
                <a:cs typeface="Times New Roman"/>
              </a:rPr>
              <a:t>object </a:t>
            </a:r>
            <a:r>
              <a:rPr sz="2600" spc="20" dirty="0">
                <a:latin typeface="Times New Roman"/>
                <a:cs typeface="Times New Roman"/>
              </a:rPr>
              <a:t>of </a:t>
            </a:r>
            <a:r>
              <a:rPr sz="2600" spc="95" dirty="0">
                <a:latin typeface="Times New Roman"/>
                <a:cs typeface="Times New Roman"/>
              </a:rPr>
              <a:t>concrete </a:t>
            </a:r>
            <a:r>
              <a:rPr sz="2600" spc="-365" dirty="0">
                <a:latin typeface="Times New Roman"/>
                <a:cs typeface="Times New Roman"/>
              </a:rPr>
              <a:t>class  </a:t>
            </a:r>
            <a:r>
              <a:rPr sz="2600" spc="105" dirty="0">
                <a:latin typeface="Times New Roman"/>
                <a:cs typeface="Times New Roman"/>
              </a:rPr>
              <a:t>based </a:t>
            </a:r>
            <a:r>
              <a:rPr sz="2600" spc="160" dirty="0">
                <a:latin typeface="Times New Roman"/>
                <a:cs typeface="Times New Roman"/>
              </a:rPr>
              <a:t>on</a:t>
            </a:r>
            <a:r>
              <a:rPr sz="2600" spc="-470" dirty="0">
                <a:latin typeface="Times New Roman"/>
                <a:cs typeface="Times New Roman"/>
              </a:rPr>
              <a:t> </a:t>
            </a:r>
            <a:r>
              <a:rPr sz="2600" spc="40" dirty="0">
                <a:latin typeface="Times New Roman"/>
                <a:cs typeface="Times New Roman"/>
              </a:rPr>
              <a:t>given </a:t>
            </a:r>
            <a:r>
              <a:rPr sz="2600" spc="100" dirty="0">
                <a:latin typeface="Times New Roman"/>
                <a:cs typeface="Times New Roman"/>
              </a:rPr>
              <a:t>information. </a:t>
            </a:r>
            <a:r>
              <a:rPr sz="2600" spc="-114" dirty="0">
                <a:latin typeface="Times New Roman"/>
                <a:cs typeface="Times New Roman"/>
              </a:rPr>
              <a:t>(</a:t>
            </a:r>
            <a:r>
              <a:rPr sz="2600" i="1" spc="-114" dirty="0">
                <a:latin typeface="Georgia"/>
                <a:cs typeface="Georgia"/>
              </a:rPr>
              <a:t>ShapeFactory.java)</a:t>
            </a:r>
            <a:endParaRPr sz="2600" dirty="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ShapeFactory</a:t>
            </a:r>
            <a:r>
              <a:rPr sz="2400" b="1" spc="1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859790">
              <a:lnSpc>
                <a:spcPct val="100000"/>
              </a:lnSpc>
            </a:pPr>
            <a:r>
              <a:rPr sz="2400" b="1" spc="-15" dirty="0">
                <a:solidFill>
                  <a:srgbClr val="92D050"/>
                </a:solidFill>
                <a:latin typeface="Arial"/>
                <a:cs typeface="Arial"/>
              </a:rPr>
              <a:t>//use </a:t>
            </a:r>
            <a:r>
              <a:rPr sz="2400" b="1" spc="-290" dirty="0">
                <a:solidFill>
                  <a:srgbClr val="92D050"/>
                </a:solidFill>
                <a:latin typeface="Arial"/>
                <a:cs typeface="Arial"/>
              </a:rPr>
              <a:t>getShape </a:t>
            </a:r>
            <a:r>
              <a:rPr sz="2400" b="1" spc="-370" dirty="0">
                <a:solidFill>
                  <a:srgbClr val="92D050"/>
                </a:solidFill>
                <a:latin typeface="Arial"/>
                <a:cs typeface="Arial"/>
              </a:rPr>
              <a:t>method</a:t>
            </a:r>
            <a:r>
              <a:rPr sz="2400" b="1" spc="-75" dirty="0">
                <a:solidFill>
                  <a:srgbClr val="92D050"/>
                </a:solidFill>
                <a:latin typeface="Arial"/>
                <a:cs typeface="Arial"/>
              </a:rPr>
              <a:t> </a:t>
            </a:r>
            <a:r>
              <a:rPr sz="2400" b="1" spc="35" dirty="0">
                <a:solidFill>
                  <a:srgbClr val="92D050"/>
                </a:solidFill>
                <a:latin typeface="Arial"/>
                <a:cs typeface="Arial"/>
              </a:rPr>
              <a:t>to </a:t>
            </a:r>
            <a:r>
              <a:rPr sz="2400" b="1" spc="-80" dirty="0">
                <a:solidFill>
                  <a:srgbClr val="92D050"/>
                </a:solidFill>
                <a:latin typeface="Arial"/>
                <a:cs typeface="Arial"/>
              </a:rPr>
              <a:t>get </a:t>
            </a:r>
            <a:r>
              <a:rPr sz="2400" b="1" spc="-105" dirty="0">
                <a:solidFill>
                  <a:srgbClr val="92D050"/>
                </a:solidFill>
                <a:latin typeface="Arial"/>
                <a:cs typeface="Arial"/>
              </a:rPr>
              <a:t>object </a:t>
            </a:r>
            <a:r>
              <a:rPr sz="2400" b="1" spc="35" dirty="0">
                <a:solidFill>
                  <a:srgbClr val="92D050"/>
                </a:solidFill>
                <a:latin typeface="Arial"/>
                <a:cs typeface="Arial"/>
              </a:rPr>
              <a:t>of </a:t>
            </a:r>
            <a:r>
              <a:rPr sz="2400" b="1" spc="-135" dirty="0">
                <a:solidFill>
                  <a:srgbClr val="92D050"/>
                </a:solidFill>
                <a:latin typeface="Arial"/>
                <a:cs typeface="Arial"/>
              </a:rPr>
              <a:t>type</a:t>
            </a:r>
            <a:r>
              <a:rPr sz="2400" b="1" spc="-240" dirty="0">
                <a:solidFill>
                  <a:srgbClr val="92D050"/>
                </a:solidFill>
                <a:latin typeface="Arial"/>
                <a:cs typeface="Arial"/>
              </a:rPr>
              <a:t> </a:t>
            </a:r>
            <a:r>
              <a:rPr sz="2400" b="1" spc="-305" dirty="0">
                <a:solidFill>
                  <a:srgbClr val="92D050"/>
                </a:solidFill>
                <a:latin typeface="Arial"/>
                <a:cs typeface="Arial"/>
              </a:rPr>
              <a:t>shape</a:t>
            </a:r>
            <a:endParaRPr sz="2400" dirty="0">
              <a:latin typeface="Arial"/>
              <a:cs typeface="Arial"/>
            </a:endParaRPr>
          </a:p>
          <a:p>
            <a:pPr marL="1250315" marR="1866900" indent="-390525">
              <a:lnSpc>
                <a:spcPct val="100000"/>
              </a:lnSpc>
            </a:pPr>
            <a:r>
              <a:rPr sz="2400" b="1" spc="-105" dirty="0">
                <a:solidFill>
                  <a:srgbClr val="92D050"/>
                </a:solidFill>
                <a:latin typeface="Arial"/>
                <a:cs typeface="Arial"/>
              </a:rPr>
              <a:t>public </a:t>
            </a:r>
            <a:r>
              <a:rPr sz="2400" b="1" spc="-360" dirty="0">
                <a:solidFill>
                  <a:srgbClr val="92D050"/>
                </a:solidFill>
                <a:latin typeface="Arial"/>
                <a:cs typeface="Arial"/>
              </a:rPr>
              <a:t>Shape </a:t>
            </a:r>
            <a:r>
              <a:rPr sz="2400" b="1" spc="-195" dirty="0">
                <a:solidFill>
                  <a:srgbClr val="92D050"/>
                </a:solidFill>
                <a:latin typeface="Arial"/>
                <a:cs typeface="Arial"/>
              </a:rPr>
              <a:t>getShape(String </a:t>
            </a:r>
            <a:r>
              <a:rPr sz="2400" b="1" spc="-275" dirty="0">
                <a:solidFill>
                  <a:srgbClr val="92D050"/>
                </a:solidFill>
                <a:latin typeface="Arial"/>
                <a:cs typeface="Arial"/>
              </a:rPr>
              <a:t>shapeType){  </a:t>
            </a:r>
            <a:r>
              <a:rPr sz="2400" b="1" spc="-185" dirty="0">
                <a:solidFill>
                  <a:srgbClr val="92D050"/>
                </a:solidFill>
                <a:latin typeface="Arial"/>
                <a:cs typeface="Arial"/>
              </a:rPr>
              <a:t>if(shapeType </a:t>
            </a:r>
            <a:r>
              <a:rPr sz="2400" b="1" spc="-235" dirty="0">
                <a:solidFill>
                  <a:srgbClr val="92D050"/>
                </a:solidFill>
                <a:latin typeface="Arial"/>
                <a:cs typeface="Arial"/>
              </a:rPr>
              <a:t>==</a:t>
            </a:r>
            <a:r>
              <a:rPr sz="2400" b="1" spc="-165" dirty="0">
                <a:solidFill>
                  <a:srgbClr val="92D050"/>
                </a:solidFill>
                <a:latin typeface="Arial"/>
                <a:cs typeface="Arial"/>
              </a:rPr>
              <a:t> </a:t>
            </a:r>
            <a:r>
              <a:rPr sz="2400" b="1" spc="70" dirty="0">
                <a:solidFill>
                  <a:srgbClr val="92D050"/>
                </a:solidFill>
                <a:latin typeface="Arial"/>
                <a:cs typeface="Arial"/>
              </a:rPr>
              <a:t>null){</a:t>
            </a:r>
            <a:endParaRPr sz="2400" dirty="0">
              <a:latin typeface="Arial"/>
              <a:cs typeface="Arial"/>
            </a:endParaRPr>
          </a:p>
          <a:p>
            <a:pPr marL="164020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dirty="0">
              <a:latin typeface="Arial"/>
              <a:cs typeface="Arial"/>
            </a:endParaRPr>
          </a:p>
          <a:p>
            <a:pPr marL="1250315">
              <a:lnSpc>
                <a:spcPct val="100000"/>
              </a:lnSpc>
            </a:pPr>
            <a:r>
              <a:rPr sz="2400" b="1" spc="385" dirty="0">
                <a:solidFill>
                  <a:srgbClr val="92D050"/>
                </a:solidFill>
                <a:latin typeface="Arial"/>
                <a:cs typeface="Arial"/>
              </a:rPr>
              <a:t>}</a:t>
            </a:r>
            <a:endParaRPr sz="2400" dirty="0">
              <a:latin typeface="Arial"/>
              <a:cs typeface="Arial"/>
            </a:endParaRPr>
          </a:p>
          <a:p>
            <a:pPr marL="1250315">
              <a:lnSpc>
                <a:spcPct val="100000"/>
              </a:lnSpc>
            </a:pPr>
            <a:r>
              <a:rPr sz="2400" b="1" spc="-204" dirty="0">
                <a:solidFill>
                  <a:srgbClr val="92D050"/>
                </a:solidFill>
                <a:latin typeface="Arial"/>
                <a:cs typeface="Arial"/>
              </a:rPr>
              <a:t>if(shapeType.equalsIgnoreCase("CIRCLE")){</a:t>
            </a:r>
            <a:endParaRPr sz="2400" dirty="0">
              <a:latin typeface="Arial"/>
              <a:cs typeface="Arial"/>
            </a:endParaRPr>
          </a:p>
          <a:p>
            <a:pPr marL="1640205">
              <a:lnSpc>
                <a:spcPct val="100000"/>
              </a:lnSpc>
              <a:spcBef>
                <a:spcPts val="5"/>
              </a:spcBef>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65" dirty="0">
                <a:solidFill>
                  <a:srgbClr val="92D050"/>
                </a:solidFill>
                <a:latin typeface="Arial"/>
                <a:cs typeface="Arial"/>
              </a:rPr>
              <a:t> </a:t>
            </a:r>
            <a:r>
              <a:rPr sz="2400" b="1" spc="45" dirty="0">
                <a:solidFill>
                  <a:srgbClr val="92D050"/>
                </a:solidFill>
                <a:latin typeface="Arial"/>
                <a:cs typeface="Arial"/>
              </a:rPr>
              <a:t>Circle();</a:t>
            </a:r>
            <a:endParaRPr sz="2400" dirty="0">
              <a:latin typeface="Arial"/>
              <a:cs typeface="Arial"/>
            </a:endParaRPr>
          </a:p>
          <a:p>
            <a:pPr marL="1640205" marR="5080" indent="-39052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50" dirty="0">
                <a:solidFill>
                  <a:srgbClr val="92D050"/>
                </a:solidFill>
                <a:latin typeface="Arial"/>
                <a:cs typeface="Arial"/>
              </a:rPr>
              <a:t> </a:t>
            </a:r>
            <a:r>
              <a:rPr sz="2400" b="1" spc="-260" dirty="0">
                <a:solidFill>
                  <a:srgbClr val="92D050"/>
                </a:solidFill>
                <a:latin typeface="Arial"/>
                <a:cs typeface="Arial"/>
              </a:rPr>
              <a:t>if(shapeType.equalsIgnoreCase("RECTANGLE")){  </a:t>
            </a: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0" dirty="0">
                <a:solidFill>
                  <a:srgbClr val="92D050"/>
                </a:solidFill>
                <a:latin typeface="Arial"/>
                <a:cs typeface="Arial"/>
              </a:rPr>
              <a:t>Rectangle();</a:t>
            </a:r>
            <a:endParaRPr sz="2400" dirty="0">
              <a:latin typeface="Arial"/>
              <a:cs typeface="Arial"/>
            </a:endParaRPr>
          </a:p>
          <a:p>
            <a:pPr marL="125031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60" dirty="0">
                <a:solidFill>
                  <a:srgbClr val="92D050"/>
                </a:solidFill>
                <a:latin typeface="Arial"/>
                <a:cs typeface="Arial"/>
              </a:rPr>
              <a:t> </a:t>
            </a:r>
            <a:r>
              <a:rPr sz="2400" b="1" spc="-240" dirty="0">
                <a:solidFill>
                  <a:srgbClr val="92D050"/>
                </a:solidFill>
                <a:latin typeface="Arial"/>
                <a:cs typeface="Arial"/>
              </a:rPr>
              <a:t>if(shapeType.equalsIgnoreCase("SQUARE")){</a:t>
            </a:r>
            <a:endParaRPr sz="2400" dirty="0">
              <a:latin typeface="Arial"/>
              <a:cs typeface="Arial"/>
            </a:endParaRPr>
          </a:p>
          <a:p>
            <a:pPr marL="1640205">
              <a:lnSpc>
                <a:spcPct val="100000"/>
              </a:lnSpc>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4" dirty="0">
                <a:solidFill>
                  <a:srgbClr val="92D050"/>
                </a:solidFill>
                <a:latin typeface="Arial"/>
                <a:cs typeface="Arial"/>
              </a:rPr>
              <a:t>Square();</a:t>
            </a:r>
            <a:endParaRPr sz="2400" dirty="0">
              <a:latin typeface="Arial"/>
              <a:cs typeface="Arial"/>
            </a:endParaRPr>
          </a:p>
          <a:p>
            <a:pPr marL="1250315">
              <a:lnSpc>
                <a:spcPct val="100000"/>
              </a:lnSpc>
            </a:pPr>
            <a:r>
              <a:rPr sz="2400" b="1" spc="385" dirty="0">
                <a:solidFill>
                  <a:srgbClr val="92D050"/>
                </a:solidFill>
                <a:latin typeface="Arial"/>
                <a:cs typeface="Arial"/>
              </a:rPr>
              <a:t>}</a:t>
            </a:r>
            <a:endParaRPr sz="2400" dirty="0">
              <a:latin typeface="Arial"/>
              <a:cs typeface="Arial"/>
            </a:endParaRPr>
          </a:p>
          <a:p>
            <a:pPr marL="125031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dirty="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9570"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0" dirty="0"/>
              <a:t> </a:t>
            </a:r>
            <a:r>
              <a:rPr spc="-245" dirty="0"/>
              <a:t>4</a:t>
            </a:r>
          </a:p>
        </p:txBody>
      </p:sp>
      <p:sp>
        <p:nvSpPr>
          <p:cNvPr id="8" name="object 8"/>
          <p:cNvSpPr/>
          <p:nvPr/>
        </p:nvSpPr>
        <p:spPr>
          <a:xfrm>
            <a:off x="914400" y="1295400"/>
            <a:ext cx="8077200" cy="4154804"/>
          </a:xfrm>
          <a:custGeom>
            <a:avLst/>
            <a:gdLst/>
            <a:ahLst/>
            <a:cxnLst/>
            <a:rect l="l" t="t" r="r" b="b"/>
            <a:pathLst>
              <a:path w="8077200" h="4154804">
                <a:moveTo>
                  <a:pt x="0" y="4154424"/>
                </a:moveTo>
                <a:lnTo>
                  <a:pt x="8077200" y="4154424"/>
                </a:lnTo>
                <a:lnTo>
                  <a:pt x="8077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33055" cy="4892675"/>
          </a:xfrm>
          <a:prstGeom prst="rect">
            <a:avLst/>
          </a:prstGeom>
        </p:spPr>
        <p:txBody>
          <a:bodyPr vert="horz" wrap="square" lIns="0" tIns="13335" rIns="0" bIns="0" rtlCol="0">
            <a:spAutoFit/>
          </a:bodyPr>
          <a:lstStyle/>
          <a:p>
            <a:pPr marL="285115" marR="125730" indent="-273050">
              <a:lnSpc>
                <a:spcPct val="100000"/>
              </a:lnSpc>
              <a:spcBef>
                <a:spcPts val="105"/>
              </a:spcBef>
            </a:pPr>
            <a:r>
              <a:rPr sz="2450" spc="-625" dirty="0">
                <a:solidFill>
                  <a:srgbClr val="0AD0D9"/>
                </a:solidFill>
                <a:latin typeface="Arial"/>
                <a:cs typeface="Arial"/>
              </a:rPr>
              <a:t> </a:t>
            </a:r>
            <a:r>
              <a:rPr sz="2600" spc="45" dirty="0">
                <a:latin typeface="Times New Roman"/>
                <a:cs typeface="Times New Roman"/>
              </a:rPr>
              <a:t>Use</a:t>
            </a:r>
            <a:r>
              <a:rPr sz="2600" spc="-55" dirty="0">
                <a:latin typeface="Times New Roman"/>
                <a:cs typeface="Times New Roman"/>
              </a:rPr>
              <a:t> </a:t>
            </a:r>
            <a:r>
              <a:rPr sz="2600" spc="50" dirty="0">
                <a:latin typeface="Times New Roman"/>
                <a:cs typeface="Times New Roman"/>
              </a:rPr>
              <a:t>Factory</a:t>
            </a:r>
            <a:r>
              <a:rPr sz="2600" spc="-10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80" dirty="0">
                <a:latin typeface="Times New Roman"/>
                <a:cs typeface="Times New Roman"/>
              </a:rPr>
              <a:t>get</a:t>
            </a:r>
            <a:r>
              <a:rPr sz="2600" spc="-125" dirty="0">
                <a:latin typeface="Times New Roman"/>
                <a:cs typeface="Times New Roman"/>
              </a:rPr>
              <a:t> </a:t>
            </a:r>
            <a:r>
              <a:rPr sz="2600" spc="90" dirty="0">
                <a:latin typeface="Times New Roman"/>
                <a:cs typeface="Times New Roman"/>
              </a:rPr>
              <a:t>object</a:t>
            </a:r>
            <a:r>
              <a:rPr sz="2600" spc="-14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95" dirty="0">
                <a:latin typeface="Times New Roman"/>
                <a:cs typeface="Times New Roman"/>
              </a:rPr>
              <a:t>concrete</a:t>
            </a:r>
            <a:r>
              <a:rPr sz="2600" spc="-140" dirty="0">
                <a:latin typeface="Times New Roman"/>
                <a:cs typeface="Times New Roman"/>
              </a:rPr>
              <a:t> </a:t>
            </a:r>
            <a:r>
              <a:rPr sz="2600" spc="40" dirty="0">
                <a:latin typeface="Times New Roman"/>
                <a:cs typeface="Times New Roman"/>
              </a:rPr>
              <a:t>class</a:t>
            </a:r>
            <a:r>
              <a:rPr sz="2600" spc="-60" dirty="0">
                <a:latin typeface="Times New Roman"/>
                <a:cs typeface="Times New Roman"/>
              </a:rPr>
              <a:t> </a:t>
            </a:r>
            <a:r>
              <a:rPr sz="2600" spc="35" dirty="0">
                <a:latin typeface="Times New Roman"/>
                <a:cs typeface="Times New Roman"/>
              </a:rPr>
              <a:t>by</a:t>
            </a:r>
            <a:r>
              <a:rPr sz="2600" spc="-120" dirty="0">
                <a:latin typeface="Times New Roman"/>
                <a:cs typeface="Times New Roman"/>
              </a:rPr>
              <a:t> </a:t>
            </a:r>
            <a:r>
              <a:rPr sz="2600" spc="80" dirty="0">
                <a:latin typeface="Times New Roman"/>
                <a:cs typeface="Times New Roman"/>
              </a:rPr>
              <a:t>passing  </a:t>
            </a:r>
            <a:r>
              <a:rPr sz="2600" spc="110" dirty="0">
                <a:latin typeface="Times New Roman"/>
                <a:cs typeface="Times New Roman"/>
              </a:rPr>
              <a:t>information</a:t>
            </a:r>
            <a:r>
              <a:rPr sz="2600" spc="-125" dirty="0">
                <a:latin typeface="Times New Roman"/>
                <a:cs typeface="Times New Roman"/>
              </a:rPr>
              <a:t> </a:t>
            </a:r>
            <a:r>
              <a:rPr sz="2600" spc="120" dirty="0">
                <a:latin typeface="Times New Roman"/>
                <a:cs typeface="Times New Roman"/>
              </a:rPr>
              <a:t>such</a:t>
            </a:r>
            <a:r>
              <a:rPr sz="2600" spc="-120" dirty="0">
                <a:latin typeface="Times New Roman"/>
                <a:cs typeface="Times New Roman"/>
              </a:rPr>
              <a:t> </a:t>
            </a:r>
            <a:r>
              <a:rPr sz="2600" spc="65" dirty="0">
                <a:latin typeface="Times New Roman"/>
                <a:cs typeface="Times New Roman"/>
              </a:rPr>
              <a:t>as</a:t>
            </a:r>
            <a:r>
              <a:rPr sz="2600" spc="-80" dirty="0">
                <a:latin typeface="Times New Roman"/>
                <a:cs typeface="Times New Roman"/>
              </a:rPr>
              <a:t> </a:t>
            </a:r>
            <a:r>
              <a:rPr sz="2600" spc="75" dirty="0">
                <a:latin typeface="Times New Roman"/>
                <a:cs typeface="Times New Roman"/>
              </a:rPr>
              <a:t>type.</a:t>
            </a:r>
            <a:r>
              <a:rPr sz="2600" spc="-25" dirty="0">
                <a:latin typeface="Times New Roman"/>
                <a:cs typeface="Times New Roman"/>
              </a:rPr>
              <a:t> </a:t>
            </a:r>
            <a:r>
              <a:rPr sz="2600" spc="-95" dirty="0">
                <a:latin typeface="Times New Roman"/>
                <a:cs typeface="Times New Roman"/>
              </a:rPr>
              <a:t>(</a:t>
            </a:r>
            <a:r>
              <a:rPr sz="2600" i="1" spc="-95" dirty="0">
                <a:latin typeface="Georgia"/>
                <a:cs typeface="Georgia"/>
              </a:rPr>
              <a:t>FactoryPatternDemo.java)</a:t>
            </a:r>
            <a:endParaRPr sz="260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FactoryPatternDemo</a:t>
            </a:r>
            <a:r>
              <a:rPr sz="2400" b="1" spc="2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marR="420370"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35"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75" dirty="0">
                <a:solidFill>
                  <a:srgbClr val="92D050"/>
                </a:solidFill>
                <a:latin typeface="Arial"/>
                <a:cs typeface="Arial"/>
              </a:rPr>
              <a:t>ShapeFactory </a:t>
            </a:r>
            <a:r>
              <a:rPr sz="2400" b="1" spc="-254" dirty="0">
                <a:solidFill>
                  <a:srgbClr val="92D050"/>
                </a:solidFill>
                <a:latin typeface="Arial"/>
                <a:cs typeface="Arial"/>
              </a:rPr>
              <a:t>shapeFactory </a:t>
            </a:r>
            <a:r>
              <a:rPr sz="2400" b="1" spc="-85" dirty="0">
                <a:solidFill>
                  <a:srgbClr val="92D050"/>
                </a:solidFill>
                <a:latin typeface="Arial"/>
                <a:cs typeface="Arial"/>
              </a:rPr>
              <a:t>= </a:t>
            </a:r>
            <a:r>
              <a:rPr sz="2400" b="1" spc="-434" dirty="0">
                <a:solidFill>
                  <a:srgbClr val="92D050"/>
                </a:solidFill>
                <a:latin typeface="Arial"/>
                <a:cs typeface="Arial"/>
              </a:rPr>
              <a:t>new </a:t>
            </a:r>
            <a:r>
              <a:rPr sz="2400" b="1" spc="-175" dirty="0">
                <a:solidFill>
                  <a:srgbClr val="92D050"/>
                </a:solidFill>
                <a:latin typeface="Arial"/>
                <a:cs typeface="Arial"/>
              </a:rPr>
              <a:t>ShapeFactory();  </a:t>
            </a:r>
            <a:r>
              <a:rPr sz="2400" b="1" spc="-360" dirty="0">
                <a:solidFill>
                  <a:srgbClr val="92D050"/>
                </a:solidFill>
                <a:latin typeface="Arial"/>
                <a:cs typeface="Arial"/>
              </a:rPr>
              <a:t>Shape </a:t>
            </a:r>
            <a:r>
              <a:rPr sz="2400" b="1" spc="-305" dirty="0">
                <a:solidFill>
                  <a:srgbClr val="92D050"/>
                </a:solidFill>
                <a:latin typeface="Arial"/>
                <a:cs typeface="Arial"/>
              </a:rPr>
              <a:t>shape1 </a:t>
            </a:r>
            <a:r>
              <a:rPr sz="2400" b="1" spc="-85" dirty="0">
                <a:solidFill>
                  <a:srgbClr val="92D050"/>
                </a:solidFill>
                <a:latin typeface="Arial"/>
                <a:cs typeface="Arial"/>
              </a:rPr>
              <a:t>= </a:t>
            </a:r>
            <a:r>
              <a:rPr sz="2400" b="1" spc="-250" dirty="0">
                <a:solidFill>
                  <a:srgbClr val="92D050"/>
                </a:solidFill>
                <a:latin typeface="Arial"/>
                <a:cs typeface="Arial"/>
              </a:rPr>
              <a:t>shapeFactory.getShape("CIRCLE");  </a:t>
            </a:r>
            <a:r>
              <a:rPr sz="2400" b="1" spc="-165" dirty="0">
                <a:solidFill>
                  <a:srgbClr val="92D050"/>
                </a:solidFill>
                <a:latin typeface="Arial"/>
                <a:cs typeface="Arial"/>
              </a:rPr>
              <a:t>shape1.draw();</a:t>
            </a:r>
            <a:endParaRPr sz="2400">
              <a:latin typeface="Arial"/>
              <a:cs typeface="Arial"/>
            </a:endParaRPr>
          </a:p>
          <a:p>
            <a:pPr marL="1250315" marR="29845" indent="133985">
              <a:lnSpc>
                <a:spcPct val="100000"/>
              </a:lnSpc>
            </a:pPr>
            <a:r>
              <a:rPr sz="2400" b="1" spc="-360" dirty="0">
                <a:solidFill>
                  <a:srgbClr val="92D050"/>
                </a:solidFill>
                <a:latin typeface="Arial"/>
                <a:cs typeface="Arial"/>
              </a:rPr>
              <a:t>Shape </a:t>
            </a:r>
            <a:r>
              <a:rPr sz="2400" b="1" spc="-305" dirty="0">
                <a:solidFill>
                  <a:srgbClr val="92D050"/>
                </a:solidFill>
                <a:latin typeface="Arial"/>
                <a:cs typeface="Arial"/>
              </a:rPr>
              <a:t>shape2 </a:t>
            </a:r>
            <a:r>
              <a:rPr sz="2400" b="1" spc="-85" dirty="0">
                <a:solidFill>
                  <a:srgbClr val="92D050"/>
                </a:solidFill>
                <a:latin typeface="Arial"/>
                <a:cs typeface="Arial"/>
              </a:rPr>
              <a:t>= </a:t>
            </a:r>
            <a:r>
              <a:rPr sz="2400" b="1" spc="-310" dirty="0">
                <a:solidFill>
                  <a:srgbClr val="92D050"/>
                </a:solidFill>
                <a:latin typeface="Arial"/>
                <a:cs typeface="Arial"/>
              </a:rPr>
              <a:t>shapeFactory.getShape("RECTANGLE");  </a:t>
            </a:r>
            <a:r>
              <a:rPr sz="2400" b="1" spc="-165" dirty="0">
                <a:solidFill>
                  <a:srgbClr val="92D050"/>
                </a:solidFill>
                <a:latin typeface="Arial"/>
                <a:cs typeface="Arial"/>
              </a:rPr>
              <a:t>shape2.draw();</a:t>
            </a:r>
            <a:endParaRPr sz="2400">
              <a:latin typeface="Arial"/>
              <a:cs typeface="Arial"/>
            </a:endParaRPr>
          </a:p>
          <a:p>
            <a:pPr marL="1384300" marR="420370">
              <a:lnSpc>
                <a:spcPct val="100000"/>
              </a:lnSpc>
              <a:spcBef>
                <a:spcPts val="5"/>
              </a:spcBef>
            </a:pPr>
            <a:r>
              <a:rPr sz="2400" b="1" spc="-360" dirty="0">
                <a:solidFill>
                  <a:srgbClr val="92D050"/>
                </a:solidFill>
                <a:latin typeface="Arial"/>
                <a:cs typeface="Arial"/>
              </a:rPr>
              <a:t>Shape </a:t>
            </a:r>
            <a:r>
              <a:rPr sz="2400" b="1" spc="-305" dirty="0">
                <a:solidFill>
                  <a:srgbClr val="92D050"/>
                </a:solidFill>
                <a:latin typeface="Arial"/>
                <a:cs typeface="Arial"/>
              </a:rPr>
              <a:t>shape3 </a:t>
            </a:r>
            <a:r>
              <a:rPr sz="2400" b="1" spc="-85" dirty="0">
                <a:solidFill>
                  <a:srgbClr val="92D050"/>
                </a:solidFill>
                <a:latin typeface="Arial"/>
                <a:cs typeface="Arial"/>
              </a:rPr>
              <a:t>= </a:t>
            </a:r>
            <a:r>
              <a:rPr sz="2400" b="1" spc="-290" dirty="0">
                <a:solidFill>
                  <a:srgbClr val="92D050"/>
                </a:solidFill>
                <a:latin typeface="Arial"/>
                <a:cs typeface="Arial"/>
              </a:rPr>
              <a:t>shapeFactory.getShape("SQUARE");  </a:t>
            </a:r>
            <a:r>
              <a:rPr sz="2400" b="1" spc="-190" dirty="0">
                <a:solidFill>
                  <a:srgbClr val="92D050"/>
                </a:solidFill>
                <a:latin typeface="Arial"/>
                <a:cs typeface="Arial"/>
              </a:rPr>
              <a:t>shape3.draw();</a:t>
            </a:r>
            <a:endParaRPr sz="2400">
              <a:latin typeface="Arial"/>
              <a:cs typeface="Arial"/>
            </a:endParaRPr>
          </a:p>
          <a:p>
            <a:pPr marL="859790">
              <a:lnSpc>
                <a:spcPct val="100000"/>
              </a:lnSpc>
            </a:pPr>
            <a:r>
              <a:rPr sz="2400" b="1" spc="385" dirty="0">
                <a:solidFill>
                  <a:srgbClr val="92D050"/>
                </a:solidFill>
                <a:latin typeface="Arial"/>
                <a:cs typeface="Arial"/>
              </a:rPr>
              <a:t>}</a:t>
            </a:r>
            <a:endParaRPr sz="2400">
              <a:latin typeface="Arial"/>
              <a:cs typeface="Arial"/>
            </a:endParaRPr>
          </a:p>
          <a:p>
            <a:pPr marL="4699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44500" y="202647"/>
            <a:ext cx="2901315" cy="1374775"/>
          </a:xfrm>
          <a:prstGeom prst="rect">
            <a:avLst/>
          </a:prstGeom>
        </p:spPr>
        <p:txBody>
          <a:bodyPr vert="horz" wrap="square" lIns="0" tIns="137795" rIns="0" bIns="0" rtlCol="0">
            <a:spAutoFit/>
          </a:bodyPr>
          <a:lstStyle/>
          <a:p>
            <a:pPr marL="12700">
              <a:lnSpc>
                <a:spcPct val="100000"/>
              </a:lnSpc>
              <a:spcBef>
                <a:spcPts val="1085"/>
              </a:spcBef>
            </a:pPr>
            <a:r>
              <a:rPr sz="5000" spc="-310" dirty="0">
                <a:solidFill>
                  <a:srgbClr val="04607A"/>
                </a:solidFill>
                <a:latin typeface="Arial"/>
                <a:cs typeface="Arial"/>
              </a:rPr>
              <a:t>Step</a:t>
            </a:r>
            <a:r>
              <a:rPr sz="5000" spc="-295" dirty="0">
                <a:solidFill>
                  <a:srgbClr val="04607A"/>
                </a:solidFill>
                <a:latin typeface="Arial"/>
                <a:cs typeface="Arial"/>
              </a:rPr>
              <a:t> </a:t>
            </a:r>
            <a:r>
              <a:rPr sz="5000" spc="-245" dirty="0">
                <a:solidFill>
                  <a:srgbClr val="04607A"/>
                </a:solidFill>
                <a:latin typeface="Arial"/>
                <a:cs typeface="Arial"/>
              </a:rPr>
              <a:t>5</a:t>
            </a:r>
            <a:endParaRPr sz="5000">
              <a:latin typeface="Arial"/>
              <a:cs typeface="Arial"/>
            </a:endParaRPr>
          </a:p>
          <a:p>
            <a:pPr marL="104139">
              <a:lnSpc>
                <a:spcPct val="100000"/>
              </a:lnSpc>
              <a:spcBef>
                <a:spcPts val="51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p:nvPr/>
        </p:nvSpPr>
        <p:spPr>
          <a:xfrm>
            <a:off x="914400" y="1828800"/>
            <a:ext cx="7077709"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marR="2774950">
              <a:lnSpc>
                <a:spcPct val="100000"/>
              </a:lnSpc>
            </a:pPr>
            <a:r>
              <a:rPr sz="2400" b="1" spc="-85" dirty="0">
                <a:solidFill>
                  <a:srgbClr val="92D050"/>
                </a:solidFill>
                <a:latin typeface="Arial"/>
                <a:cs typeface="Arial"/>
              </a:rPr>
              <a:t>Inside </a:t>
            </a:r>
            <a:r>
              <a:rPr sz="2400" b="1" spc="-60" dirty="0">
                <a:solidFill>
                  <a:srgbClr val="92D050"/>
                </a:solidFill>
                <a:latin typeface="Arial"/>
                <a:cs typeface="Arial"/>
              </a:rPr>
              <a:t>Circle::draw()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55" dirty="0">
                <a:solidFill>
                  <a:srgbClr val="92D050"/>
                </a:solidFill>
                <a:latin typeface="Arial"/>
                <a:cs typeface="Arial"/>
              </a:rPr>
              <a:t>Rectangle::draw()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65" dirty="0">
                <a:solidFill>
                  <a:srgbClr val="92D050"/>
                </a:solidFill>
                <a:latin typeface="Arial"/>
                <a:cs typeface="Arial"/>
              </a:rPr>
              <a:t>Square::draw()</a:t>
            </a:r>
            <a:r>
              <a:rPr sz="2400" b="1" spc="200" dirty="0">
                <a:solidFill>
                  <a:srgbClr val="92D050"/>
                </a:solidFill>
                <a:latin typeface="Arial"/>
                <a:cs typeface="Arial"/>
              </a:rPr>
              <a:t> </a:t>
            </a:r>
            <a:r>
              <a:rPr sz="2400" b="1" spc="-270" dirty="0">
                <a:solidFill>
                  <a:srgbClr val="92D050"/>
                </a:solidFill>
                <a:latin typeface="Arial"/>
                <a:cs typeface="Arial"/>
              </a:rPr>
              <a:t>method.</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410</Words>
  <Application>Microsoft Office PowerPoint</Application>
  <PresentationFormat>On-screen Show (4:3)</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Times New Roman</vt:lpstr>
      <vt:lpstr>Office Theme</vt:lpstr>
      <vt:lpstr>Factory Pattern  Factory pattern is one of the most used design  patterns in Java. This type of design pattern comes  under creational pattern as this pattern provides one  of the best ways to create an object.</vt:lpstr>
      <vt:lpstr>Implementation  We're going to create a Shape interface and concrete  classes implementing the Shape interface. A factory  class ShapeFactory is defined as a next step.</vt:lpstr>
      <vt:lpstr>Implementation</vt:lpstr>
      <vt:lpstr>Step 1</vt:lpstr>
      <vt:lpstr>Step 2</vt:lpstr>
      <vt:lpstr>Step 3</vt:lpstr>
      <vt:lpstr>Step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Romasha Khurshid</cp:lastModifiedBy>
  <cp:revision>4</cp:revision>
  <dcterms:created xsi:type="dcterms:W3CDTF">2018-08-13T07:15:26Z</dcterms:created>
  <dcterms:modified xsi:type="dcterms:W3CDTF">2022-05-20T06:47:11Z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2017-05-18T00:00:00Z</vt:filetime>
  </property>
  <property fmtid="{D5CDD505-2E9C-101B-9397-08002B2CF9AE}" pid="3" name="Creator">
    <vt:lpwstr>Microsoft® PowerPoint® 2016</vt:lpwstr>
  </property>
  <property fmtid="{D5CDD505-2E9C-101B-9397-08002B2CF9AE}" pid="4" name="LastSaved">
    <vt:filetime>2018-08-13T00:00:00Z</vt:filetime>
  </property>
</Properties>
</file>