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8" r:id="rId10"/>
    <p:sldId id="269" r:id="rId11"/>
    <p:sldId id="267" r:id="rId12"/>
    <p:sldId id="270" r:id="rId13"/>
    <p:sldId id="271" r:id="rId14"/>
    <p:sldId id="273" r:id="rId15"/>
    <p:sldId id="275" r:id="rId16"/>
    <p:sldId id="296" r:id="rId17"/>
    <p:sldId id="277" r:id="rId18"/>
    <p:sldId id="279" r:id="rId19"/>
    <p:sldId id="280" r:id="rId20"/>
    <p:sldId id="297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8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8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4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2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7.jp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1.png"/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12" Type="http://schemas.openxmlformats.org/officeDocument/2006/relationships/image" Target="../media/image13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5" Type="http://schemas.openxmlformats.org/officeDocument/2006/relationships/image" Target="../media/image133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144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12" Type="http://schemas.openxmlformats.org/officeDocument/2006/relationships/image" Target="../media/image17.png"/><Relationship Id="rId2" Type="http://schemas.openxmlformats.org/officeDocument/2006/relationships/image" Target="../media/image136.png"/><Relationship Id="rId1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3.png"/><Relationship Id="rId5" Type="http://schemas.openxmlformats.org/officeDocument/2006/relationships/image" Target="../media/image138.png"/><Relationship Id="rId15" Type="http://schemas.openxmlformats.org/officeDocument/2006/relationships/image" Target="../media/image146.png"/><Relationship Id="rId10" Type="http://schemas.openxmlformats.org/officeDocument/2006/relationships/image" Target="../media/image142.png"/><Relationship Id="rId4" Type="http://schemas.openxmlformats.org/officeDocument/2006/relationships/image" Target="../media/image137.png"/><Relationship Id="rId9" Type="http://schemas.openxmlformats.org/officeDocument/2006/relationships/image" Target="../media/image141.png"/><Relationship Id="rId14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2.png"/><Relationship Id="rId7" Type="http://schemas.openxmlformats.org/officeDocument/2006/relationships/image" Target="../media/image152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2.png"/><Relationship Id="rId7" Type="http://schemas.openxmlformats.org/officeDocument/2006/relationships/image" Target="../media/image16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5.png"/><Relationship Id="rId5" Type="http://schemas.openxmlformats.org/officeDocument/2006/relationships/image" Target="../media/image138.png"/><Relationship Id="rId10" Type="http://schemas.openxmlformats.org/officeDocument/2006/relationships/image" Target="../media/image164.png"/><Relationship Id="rId4" Type="http://schemas.openxmlformats.org/officeDocument/2006/relationships/image" Target="../media/image137.png"/><Relationship Id="rId9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4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80.png"/><Relationship Id="rId3" Type="http://schemas.openxmlformats.org/officeDocument/2006/relationships/image" Target="../media/image2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170.png"/><Relationship Id="rId16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72.png"/><Relationship Id="rId15" Type="http://schemas.openxmlformats.org/officeDocument/2006/relationships/image" Target="../media/image182.png"/><Relationship Id="rId10" Type="http://schemas.openxmlformats.org/officeDocument/2006/relationships/image" Target="../media/image177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Relationship Id="rId14" Type="http://schemas.openxmlformats.org/officeDocument/2006/relationships/image" Target="../media/image18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21" Type="http://schemas.openxmlformats.org/officeDocument/2006/relationships/image" Target="../media/image46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6.png"/><Relationship Id="rId5" Type="http://schemas.openxmlformats.org/officeDocument/2006/relationships/image" Target="../media/image21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6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61.png"/><Relationship Id="rId5" Type="http://schemas.openxmlformats.org/officeDocument/2006/relationships/image" Target="../media/image21.png"/><Relationship Id="rId10" Type="http://schemas.openxmlformats.org/officeDocument/2006/relationships/image" Target="../media/image60.png"/><Relationship Id="rId4" Type="http://schemas.openxmlformats.org/officeDocument/2006/relationships/image" Target="../media/image20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2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37.png"/><Relationship Id="rId9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768096" y="312629"/>
            <a:ext cx="7290054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4295" marR="5080" indent="-2595880">
              <a:lnSpc>
                <a:spcPct val="100000"/>
              </a:lnSpc>
              <a:spcBef>
                <a:spcPts val="105"/>
              </a:spcBef>
            </a:pPr>
            <a:r>
              <a:rPr lang="en-US" altLang="en-US" dirty="0"/>
              <a:t>Software Analysis and Design (CS:324</a:t>
            </a:r>
            <a:r>
              <a:rPr lang="en-US" altLang="en-US" dirty="0" smtClean="0"/>
              <a:t>)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Class Diagram (CD)</a:t>
            </a:r>
            <a:endParaRPr spc="-325" dirty="0"/>
          </a:p>
        </p:txBody>
      </p:sp>
      <p:sp>
        <p:nvSpPr>
          <p:cNvPr id="27" name="Rectangle 26"/>
          <p:cNvSpPr/>
          <p:nvPr/>
        </p:nvSpPr>
        <p:spPr>
          <a:xfrm>
            <a:off x="1784222" y="3429000"/>
            <a:ext cx="59119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Course</a:t>
            </a:r>
            <a:r>
              <a:rPr lang="en-US" altLang="en-US" dirty="0"/>
              <a:t> </a:t>
            </a:r>
            <a:r>
              <a:rPr lang="en-US" altLang="en-US" dirty="0" smtClean="0"/>
              <a:t>Instructor</a:t>
            </a:r>
            <a:r>
              <a:rPr lang="en-US" altLang="en-US" dirty="0"/>
              <a:t>: </a:t>
            </a:r>
            <a:r>
              <a:rPr lang="en-US" altLang="en-US" dirty="0" smtClean="0"/>
              <a:t>Romasha Khurshid</a:t>
            </a:r>
          </a:p>
          <a:p>
            <a:r>
              <a:rPr lang="en-US" altLang="en-US" dirty="0"/>
              <a:t>Email Address: Romasha.Khurshid@nu.edu.pk</a:t>
            </a:r>
            <a:endParaRPr lang="en-US" altLang="en-US" dirty="0" smtClean="0"/>
          </a:p>
          <a:p>
            <a:endParaRPr lang="en-US" altLang="en-US" b="1" dirty="0"/>
          </a:p>
          <a:p>
            <a:r>
              <a:rPr lang="en-US" altLang="en-US" b="1" dirty="0"/>
              <a:t>Reference Book</a:t>
            </a:r>
            <a:r>
              <a:rPr lang="en-US" altLang="en-US" dirty="0"/>
              <a:t>: Applying UML and Patterns (An introduction to Object-Oriented Analysis and Design And Iterative Development) </a:t>
            </a:r>
          </a:p>
          <a:p>
            <a:r>
              <a:rPr lang="en-US" altLang="en-US" dirty="0"/>
              <a:t>BY Craig </a:t>
            </a:r>
            <a:r>
              <a:rPr lang="en-US" altLang="en-US" dirty="0" err="1"/>
              <a:t>Larman</a:t>
            </a:r>
            <a:endParaRPr lang="en-US" altLang="en-US" dirty="0"/>
          </a:p>
          <a:p>
            <a:r>
              <a:rPr lang="en-US" altLang="en-US" dirty="0"/>
              <a:t>Third Edition</a:t>
            </a:r>
          </a:p>
          <a:p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510" y="308387"/>
            <a:ext cx="692658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Generalization</a:t>
            </a:r>
            <a:r>
              <a:rPr spc="-285" dirty="0"/>
              <a:t> </a:t>
            </a:r>
            <a:r>
              <a:rPr spc="-235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1295400" y="28194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76627" y="2988564"/>
            <a:ext cx="10942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3011" y="2988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5400" y="28194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53384" y="154076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32192" y="154076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7510" y="1310640"/>
            <a:ext cx="74206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UML permits a class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inherit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multiple superclasses, although some  programming languages (</a:t>
            </a:r>
            <a:r>
              <a:rPr sz="1800" i="1" spc="-5" dirty="0">
                <a:latin typeface="Arial"/>
                <a:cs typeface="Arial"/>
              </a:rPr>
              <a:t>e.g., </a:t>
            </a:r>
            <a:r>
              <a:rPr sz="1800" spc="-5" dirty="0">
                <a:latin typeface="Arial"/>
                <a:cs typeface="Arial"/>
              </a:rPr>
              <a:t>Java) do not permit multiple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inheritance.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95600" y="5029200"/>
            <a:ext cx="3048000" cy="762000"/>
          </a:xfrm>
          <a:custGeom>
            <a:avLst/>
            <a:gdLst/>
            <a:ahLst/>
            <a:cxnLst/>
            <a:rect l="l" t="t" r="r" b="b"/>
            <a:pathLst>
              <a:path w="3048000" h="762000">
                <a:moveTo>
                  <a:pt x="0" y="762000"/>
                </a:moveTo>
                <a:lnTo>
                  <a:pt x="3048000" y="762000"/>
                </a:lnTo>
                <a:lnTo>
                  <a:pt x="3048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5847" y="5198364"/>
            <a:ext cx="214731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95315" y="51983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95600" y="5029200"/>
            <a:ext cx="30480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60452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TeachingAssistant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43400" y="4495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55900" y="36195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55900" y="36195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4400" y="28956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94376" y="3064764"/>
            <a:ext cx="1318259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4788" y="3064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24400" y="28956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marL="714375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62600" y="36576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0" y="3657600"/>
            <a:ext cx="419100" cy="398780"/>
          </a:xfrm>
          <a:custGeom>
            <a:avLst/>
            <a:gdLst/>
            <a:ahLst/>
            <a:cxnLst/>
            <a:rect l="l" t="t" r="r" b="b"/>
            <a:pathLst>
              <a:path w="419100" h="398779">
                <a:moveTo>
                  <a:pt x="179577" y="0"/>
                </a:moveTo>
                <a:lnTo>
                  <a:pt x="0" y="398399"/>
                </a:lnTo>
                <a:lnTo>
                  <a:pt x="419100" y="398399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1800" y="4038600"/>
            <a:ext cx="2819400" cy="457200"/>
          </a:xfrm>
          <a:custGeom>
            <a:avLst/>
            <a:gdLst/>
            <a:ahLst/>
            <a:cxnLst/>
            <a:rect l="l" t="t" r="r" b="b"/>
            <a:pathLst>
              <a:path w="2819400" h="457200">
                <a:moveTo>
                  <a:pt x="0" y="0"/>
                </a:moveTo>
                <a:lnTo>
                  <a:pt x="0" y="457200"/>
                </a:lnTo>
                <a:lnTo>
                  <a:pt x="2819400" y="457200"/>
                </a:lnTo>
                <a:lnTo>
                  <a:pt x="2819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83005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0" dirty="0"/>
              <a:t>Dependency</a:t>
            </a:r>
            <a:r>
              <a:rPr spc="-350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1219200" y="3733800"/>
            <a:ext cx="2438400" cy="533400"/>
          </a:xfrm>
          <a:custGeom>
            <a:avLst/>
            <a:gdLst/>
            <a:ahLst/>
            <a:cxnLst/>
            <a:rect l="l" t="t" r="r" b="b"/>
            <a:pathLst>
              <a:path w="2438400" h="533400">
                <a:moveTo>
                  <a:pt x="0" y="533400"/>
                </a:moveTo>
                <a:lnTo>
                  <a:pt x="2438400" y="533400"/>
                </a:lnTo>
                <a:lnTo>
                  <a:pt x="2438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6392" y="378866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200" y="3733800"/>
            <a:ext cx="2438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CourseSchedule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" y="4267200"/>
            <a:ext cx="2438400" cy="381000"/>
          </a:xfrm>
          <a:custGeom>
            <a:avLst/>
            <a:gdLst/>
            <a:ahLst/>
            <a:cxnLst/>
            <a:rect l="l" t="t" r="r" b="b"/>
            <a:pathLst>
              <a:path w="2438400" h="381000">
                <a:moveTo>
                  <a:pt x="0" y="381000"/>
                </a:moveTo>
                <a:lnTo>
                  <a:pt x="2438400" y="381000"/>
                </a:lnTo>
                <a:lnTo>
                  <a:pt x="2438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200" y="4267200"/>
            <a:ext cx="2438400" cy="381000"/>
          </a:xfrm>
          <a:custGeom>
            <a:avLst/>
            <a:gdLst/>
            <a:ahLst/>
            <a:cxnLst/>
            <a:rect l="l" t="t" r="r" b="b"/>
            <a:pathLst>
              <a:path w="2438400" h="381000">
                <a:moveTo>
                  <a:pt x="0" y="381000"/>
                </a:moveTo>
                <a:lnTo>
                  <a:pt x="2438400" y="381000"/>
                </a:lnTo>
                <a:lnTo>
                  <a:pt x="24384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4648200"/>
            <a:ext cx="2438400" cy="914400"/>
          </a:xfrm>
          <a:custGeom>
            <a:avLst/>
            <a:gdLst/>
            <a:ahLst/>
            <a:cxnLst/>
            <a:rect l="l" t="t" r="r" b="b"/>
            <a:pathLst>
              <a:path w="2438400" h="914400">
                <a:moveTo>
                  <a:pt x="0" y="914400"/>
                </a:moveTo>
                <a:lnTo>
                  <a:pt x="2438400" y="914400"/>
                </a:lnTo>
                <a:lnTo>
                  <a:pt x="24384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7383" y="4756403"/>
            <a:ext cx="188061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0151" y="475640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67383" y="5030723"/>
            <a:ext cx="226161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1151" y="5030723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9200" y="4648200"/>
            <a:ext cx="24384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91440" marR="384810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Arial"/>
                <a:cs typeface="Arial"/>
              </a:rPr>
              <a:t>add(c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Course)  remove(c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Course)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10200" y="4191000"/>
            <a:ext cx="2438400" cy="609600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0" y="609600"/>
                </a:moveTo>
                <a:lnTo>
                  <a:pt x="2438400" y="609600"/>
                </a:lnTo>
                <a:lnTo>
                  <a:pt x="2438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7335" y="4283964"/>
            <a:ext cx="1042415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1904" y="42839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410200" y="4191000"/>
            <a:ext cx="24384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Arial"/>
                <a:cs typeface="Arial"/>
              </a:rPr>
              <a:t>Course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7600" y="4408042"/>
            <a:ext cx="1752600" cy="175895"/>
          </a:xfrm>
          <a:custGeom>
            <a:avLst/>
            <a:gdLst/>
            <a:ahLst/>
            <a:cxnLst/>
            <a:rect l="l" t="t" r="r" b="b"/>
            <a:pathLst>
              <a:path w="1752600" h="175895">
                <a:moveTo>
                  <a:pt x="114300" y="73405"/>
                </a:moveTo>
                <a:lnTo>
                  <a:pt x="0" y="73405"/>
                </a:lnTo>
                <a:lnTo>
                  <a:pt x="0" y="101980"/>
                </a:lnTo>
                <a:lnTo>
                  <a:pt x="114300" y="101980"/>
                </a:lnTo>
                <a:lnTo>
                  <a:pt x="114300" y="73405"/>
                </a:lnTo>
                <a:close/>
              </a:path>
              <a:path w="1752600" h="175895">
                <a:moveTo>
                  <a:pt x="314325" y="73405"/>
                </a:moveTo>
                <a:lnTo>
                  <a:pt x="200025" y="73405"/>
                </a:lnTo>
                <a:lnTo>
                  <a:pt x="200025" y="101980"/>
                </a:lnTo>
                <a:lnTo>
                  <a:pt x="314325" y="101980"/>
                </a:lnTo>
                <a:lnTo>
                  <a:pt x="314325" y="73405"/>
                </a:lnTo>
                <a:close/>
              </a:path>
              <a:path w="1752600" h="175895">
                <a:moveTo>
                  <a:pt x="514350" y="73405"/>
                </a:moveTo>
                <a:lnTo>
                  <a:pt x="400050" y="73405"/>
                </a:lnTo>
                <a:lnTo>
                  <a:pt x="400050" y="101980"/>
                </a:lnTo>
                <a:lnTo>
                  <a:pt x="514350" y="101980"/>
                </a:lnTo>
                <a:lnTo>
                  <a:pt x="514350" y="73405"/>
                </a:lnTo>
                <a:close/>
              </a:path>
              <a:path w="1752600" h="175895">
                <a:moveTo>
                  <a:pt x="714375" y="73405"/>
                </a:moveTo>
                <a:lnTo>
                  <a:pt x="600075" y="73405"/>
                </a:lnTo>
                <a:lnTo>
                  <a:pt x="600075" y="101980"/>
                </a:lnTo>
                <a:lnTo>
                  <a:pt x="714375" y="101980"/>
                </a:lnTo>
                <a:lnTo>
                  <a:pt x="714375" y="73405"/>
                </a:lnTo>
                <a:close/>
              </a:path>
              <a:path w="1752600" h="175895">
                <a:moveTo>
                  <a:pt x="914400" y="73405"/>
                </a:moveTo>
                <a:lnTo>
                  <a:pt x="800100" y="73405"/>
                </a:lnTo>
                <a:lnTo>
                  <a:pt x="800100" y="101980"/>
                </a:lnTo>
                <a:lnTo>
                  <a:pt x="914400" y="101980"/>
                </a:lnTo>
                <a:lnTo>
                  <a:pt x="914400" y="73405"/>
                </a:lnTo>
                <a:close/>
              </a:path>
              <a:path w="1752600" h="175895">
                <a:moveTo>
                  <a:pt x="1114425" y="73405"/>
                </a:moveTo>
                <a:lnTo>
                  <a:pt x="1000125" y="73405"/>
                </a:lnTo>
                <a:lnTo>
                  <a:pt x="1000125" y="101980"/>
                </a:lnTo>
                <a:lnTo>
                  <a:pt x="1114425" y="101980"/>
                </a:lnTo>
                <a:lnTo>
                  <a:pt x="1114425" y="73405"/>
                </a:lnTo>
                <a:close/>
              </a:path>
              <a:path w="1752600" h="175895">
                <a:moveTo>
                  <a:pt x="1314450" y="73405"/>
                </a:moveTo>
                <a:lnTo>
                  <a:pt x="1200150" y="73405"/>
                </a:lnTo>
                <a:lnTo>
                  <a:pt x="1200150" y="101980"/>
                </a:lnTo>
                <a:lnTo>
                  <a:pt x="1314450" y="101980"/>
                </a:lnTo>
                <a:lnTo>
                  <a:pt x="1314450" y="73405"/>
                </a:lnTo>
                <a:close/>
              </a:path>
              <a:path w="1752600" h="175895">
                <a:moveTo>
                  <a:pt x="1514475" y="73405"/>
                </a:moveTo>
                <a:lnTo>
                  <a:pt x="1400175" y="73405"/>
                </a:lnTo>
                <a:lnTo>
                  <a:pt x="1400175" y="101980"/>
                </a:lnTo>
                <a:lnTo>
                  <a:pt x="1514475" y="101980"/>
                </a:lnTo>
                <a:lnTo>
                  <a:pt x="1514475" y="73405"/>
                </a:lnTo>
                <a:close/>
              </a:path>
              <a:path w="1752600" h="175895">
                <a:moveTo>
                  <a:pt x="1693845" y="87756"/>
                </a:moveTo>
                <a:lnTo>
                  <a:pt x="1580769" y="150494"/>
                </a:lnTo>
                <a:lnTo>
                  <a:pt x="1578228" y="159257"/>
                </a:lnTo>
                <a:lnTo>
                  <a:pt x="1582039" y="166115"/>
                </a:lnTo>
                <a:lnTo>
                  <a:pt x="1585976" y="172973"/>
                </a:lnTo>
                <a:lnTo>
                  <a:pt x="1594612" y="175513"/>
                </a:lnTo>
                <a:lnTo>
                  <a:pt x="1726992" y="101980"/>
                </a:lnTo>
                <a:lnTo>
                  <a:pt x="1714500" y="101980"/>
                </a:lnTo>
                <a:lnTo>
                  <a:pt x="1714500" y="99216"/>
                </a:lnTo>
                <a:lnTo>
                  <a:pt x="1693845" y="87756"/>
                </a:lnTo>
                <a:close/>
              </a:path>
              <a:path w="1752600" h="175895">
                <a:moveTo>
                  <a:pt x="1667980" y="73405"/>
                </a:moveTo>
                <a:lnTo>
                  <a:pt x="1600200" y="73405"/>
                </a:lnTo>
                <a:lnTo>
                  <a:pt x="1600200" y="101980"/>
                </a:lnTo>
                <a:lnTo>
                  <a:pt x="1668208" y="101980"/>
                </a:lnTo>
                <a:lnTo>
                  <a:pt x="1693845" y="87756"/>
                </a:lnTo>
                <a:lnTo>
                  <a:pt x="1667980" y="73405"/>
                </a:lnTo>
                <a:close/>
              </a:path>
              <a:path w="1752600" h="175895">
                <a:moveTo>
                  <a:pt x="1714500" y="99216"/>
                </a:moveTo>
                <a:lnTo>
                  <a:pt x="1714500" y="101980"/>
                </a:lnTo>
                <a:lnTo>
                  <a:pt x="1726992" y="101980"/>
                </a:lnTo>
                <a:lnTo>
                  <a:pt x="1730193" y="100202"/>
                </a:lnTo>
                <a:lnTo>
                  <a:pt x="1716277" y="100202"/>
                </a:lnTo>
                <a:lnTo>
                  <a:pt x="1714500" y="99216"/>
                </a:lnTo>
                <a:close/>
              </a:path>
              <a:path w="1752600" h="175895">
                <a:moveTo>
                  <a:pt x="1716277" y="75310"/>
                </a:moveTo>
                <a:lnTo>
                  <a:pt x="1714500" y="76297"/>
                </a:lnTo>
                <a:lnTo>
                  <a:pt x="1714500" y="99216"/>
                </a:lnTo>
                <a:lnTo>
                  <a:pt x="1716277" y="100202"/>
                </a:lnTo>
                <a:lnTo>
                  <a:pt x="1716277" y="75310"/>
                </a:lnTo>
                <a:close/>
              </a:path>
              <a:path w="1752600" h="175895">
                <a:moveTo>
                  <a:pt x="1730193" y="75310"/>
                </a:moveTo>
                <a:lnTo>
                  <a:pt x="1716277" y="75310"/>
                </a:lnTo>
                <a:lnTo>
                  <a:pt x="1716277" y="100202"/>
                </a:lnTo>
                <a:lnTo>
                  <a:pt x="1730193" y="100202"/>
                </a:lnTo>
                <a:lnTo>
                  <a:pt x="1752600" y="87756"/>
                </a:lnTo>
                <a:lnTo>
                  <a:pt x="1730193" y="75310"/>
                </a:lnTo>
                <a:close/>
              </a:path>
              <a:path w="1752600" h="175895">
                <a:moveTo>
                  <a:pt x="1714500" y="76297"/>
                </a:moveTo>
                <a:lnTo>
                  <a:pt x="1693845" y="87756"/>
                </a:lnTo>
                <a:lnTo>
                  <a:pt x="1714500" y="99216"/>
                </a:lnTo>
                <a:lnTo>
                  <a:pt x="1714500" y="76297"/>
                </a:lnTo>
                <a:close/>
              </a:path>
              <a:path w="1752600" h="175895">
                <a:moveTo>
                  <a:pt x="1594612" y="0"/>
                </a:moveTo>
                <a:lnTo>
                  <a:pt x="1585976" y="2539"/>
                </a:lnTo>
                <a:lnTo>
                  <a:pt x="1582039" y="9397"/>
                </a:lnTo>
                <a:lnTo>
                  <a:pt x="1578228" y="16255"/>
                </a:lnTo>
                <a:lnTo>
                  <a:pt x="1580769" y="25018"/>
                </a:lnTo>
                <a:lnTo>
                  <a:pt x="1693845" y="87756"/>
                </a:lnTo>
                <a:lnTo>
                  <a:pt x="1714500" y="76297"/>
                </a:lnTo>
                <a:lnTo>
                  <a:pt x="1714500" y="73405"/>
                </a:lnTo>
                <a:lnTo>
                  <a:pt x="1726763" y="73405"/>
                </a:lnTo>
                <a:lnTo>
                  <a:pt x="1594612" y="0"/>
                </a:lnTo>
                <a:close/>
              </a:path>
              <a:path w="1752600" h="175895">
                <a:moveTo>
                  <a:pt x="1726763" y="73405"/>
                </a:moveTo>
                <a:lnTo>
                  <a:pt x="1714500" y="73405"/>
                </a:lnTo>
                <a:lnTo>
                  <a:pt x="1714500" y="76297"/>
                </a:lnTo>
                <a:lnTo>
                  <a:pt x="1716277" y="75310"/>
                </a:lnTo>
                <a:lnTo>
                  <a:pt x="1730193" y="75310"/>
                </a:lnTo>
                <a:lnTo>
                  <a:pt x="1726763" y="73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1011" y="1266444"/>
            <a:ext cx="376427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2968" y="126644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225540" y="1540763"/>
            <a:ext cx="376428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3195" y="1540763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8944" y="1815083"/>
            <a:ext cx="37338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23788" y="1815083"/>
            <a:ext cx="37795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7783" y="236372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60246" y="1092973"/>
            <a:ext cx="6983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i="1" spc="-5" dirty="0">
                <a:latin typeface="Arial"/>
                <a:cs typeface="Arial"/>
              </a:rPr>
              <a:t>dependency </a:t>
            </a:r>
            <a:r>
              <a:rPr lang="en-US" spc="-5" dirty="0">
                <a:latin typeface="Arial"/>
                <a:cs typeface="Arial"/>
              </a:rPr>
              <a:t>indicates a semantic relationship </a:t>
            </a:r>
            <a:r>
              <a:rPr lang="en-US" spc="-10" dirty="0">
                <a:latin typeface="Arial"/>
                <a:cs typeface="Arial"/>
              </a:rPr>
              <a:t>between </a:t>
            </a:r>
            <a:r>
              <a:rPr lang="en-US" spc="-15" dirty="0">
                <a:latin typeface="Arial"/>
                <a:cs typeface="Arial"/>
              </a:rPr>
              <a:t>two</a:t>
            </a:r>
            <a:r>
              <a:rPr lang="en-US" spc="8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or</a:t>
            </a:r>
            <a:endParaRPr lang="en-US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pc="-5" dirty="0">
                <a:latin typeface="Arial"/>
                <a:cs typeface="Arial"/>
              </a:rPr>
              <a:t>more elements.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dependency </a:t>
            </a:r>
            <a:r>
              <a:rPr lang="en-US" dirty="0">
                <a:latin typeface="Arial"/>
                <a:cs typeface="Arial"/>
              </a:rPr>
              <a:t>from </a:t>
            </a:r>
            <a:r>
              <a:rPr lang="en-US" i="1" spc="-5" dirty="0" err="1">
                <a:latin typeface="Arial"/>
                <a:cs typeface="Arial"/>
              </a:rPr>
              <a:t>CourseSchedule</a:t>
            </a:r>
            <a:r>
              <a:rPr lang="en-US" i="1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i="1" spc="-5" dirty="0">
                <a:latin typeface="Arial"/>
                <a:cs typeface="Arial"/>
              </a:rPr>
              <a:t>Course </a:t>
            </a:r>
            <a:r>
              <a:rPr lang="en-US" spc="-5" dirty="0">
                <a:latin typeface="Arial"/>
                <a:cs typeface="Arial"/>
              </a:rPr>
              <a:t>exists  because </a:t>
            </a:r>
            <a:r>
              <a:rPr lang="en-US" i="1" spc="-5" dirty="0">
                <a:latin typeface="Arial"/>
                <a:cs typeface="Arial"/>
              </a:rPr>
              <a:t>Course </a:t>
            </a:r>
            <a:r>
              <a:rPr lang="en-US" spc="-5" dirty="0">
                <a:latin typeface="Arial"/>
                <a:cs typeface="Arial"/>
              </a:rPr>
              <a:t>is used in both the </a:t>
            </a:r>
            <a:r>
              <a:rPr lang="en-US" b="1" dirty="0">
                <a:latin typeface="Arial"/>
                <a:cs typeface="Arial"/>
              </a:rPr>
              <a:t>add </a:t>
            </a:r>
            <a:r>
              <a:rPr lang="en-US" spc="-5" dirty="0">
                <a:latin typeface="Arial"/>
                <a:cs typeface="Arial"/>
              </a:rPr>
              <a:t>and </a:t>
            </a:r>
            <a:r>
              <a:rPr lang="en-US" b="1" spc="-10" dirty="0">
                <a:latin typeface="Arial"/>
                <a:cs typeface="Arial"/>
              </a:rPr>
              <a:t>remove </a:t>
            </a:r>
            <a:r>
              <a:rPr lang="en-US" spc="-5" dirty="0">
                <a:latin typeface="Arial"/>
                <a:cs typeface="Arial"/>
              </a:rPr>
              <a:t>operations </a:t>
            </a:r>
            <a:r>
              <a:rPr lang="en-US" dirty="0">
                <a:latin typeface="Arial"/>
                <a:cs typeface="Arial"/>
              </a:rPr>
              <a:t>of  </a:t>
            </a:r>
            <a:r>
              <a:rPr lang="en-US" i="1" spc="-5" dirty="0" err="1">
                <a:latin typeface="Arial"/>
                <a:cs typeface="Arial"/>
              </a:rPr>
              <a:t>CourseSchedule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730753" y="5269991"/>
            <a:ext cx="5108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CourseSchedule</a:t>
            </a:r>
            <a:r>
              <a:rPr lang="en-US" dirty="0" smtClean="0"/>
              <a:t>{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updateCourse</a:t>
            </a:r>
            <a:r>
              <a:rPr lang="en-US" dirty="0" smtClean="0"/>
              <a:t>(Course </a:t>
            </a:r>
            <a:r>
              <a:rPr lang="en-US" dirty="0" err="1" smtClean="0"/>
              <a:t>CourseCode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string </a:t>
            </a:r>
            <a:r>
              <a:rPr lang="en-US" dirty="0" err="1" smtClean="0"/>
              <a:t>New_Course_Code</a:t>
            </a:r>
            <a:r>
              <a:rPr lang="en-US" dirty="0" smtClean="0"/>
              <a:t>=</a:t>
            </a:r>
            <a:r>
              <a:rPr lang="en-US" dirty="0" err="1" smtClean="0"/>
              <a:t>CourseCode.getCode</a:t>
            </a:r>
            <a:r>
              <a:rPr lang="en-US" dirty="0" smtClean="0"/>
              <a:t>();}}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494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5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6" name="object 6"/>
          <p:cNvSpPr/>
          <p:nvPr/>
        </p:nvSpPr>
        <p:spPr>
          <a:xfrm>
            <a:off x="2526792" y="161696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783" y="189128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40635" y="2165604"/>
            <a:ext cx="37490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8391" y="216560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339" y="1724919"/>
            <a:ext cx="7885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If </a:t>
            </a:r>
            <a:r>
              <a:rPr sz="1800" spc="-15" dirty="0">
                <a:latin typeface="Arial"/>
                <a:cs typeface="Arial"/>
              </a:rPr>
              <a:t>two </a:t>
            </a:r>
            <a:r>
              <a:rPr sz="1800" spc="-5" dirty="0">
                <a:latin typeface="Arial"/>
                <a:cs typeface="Arial"/>
              </a:rPr>
              <a:t>classes in a model need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communicate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each </a:t>
            </a:r>
            <a:r>
              <a:rPr sz="1800" spc="-20" dirty="0">
                <a:latin typeface="Arial"/>
                <a:cs typeface="Arial"/>
              </a:rPr>
              <a:t>other, </a:t>
            </a:r>
            <a:r>
              <a:rPr sz="1800" spc="-5" dirty="0">
                <a:latin typeface="Arial"/>
                <a:cs typeface="Arial"/>
              </a:rPr>
              <a:t>there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 link </a:t>
            </a:r>
            <a:r>
              <a:rPr sz="1800" spc="-10" dirty="0">
                <a:latin typeface="Arial"/>
                <a:cs typeface="Arial"/>
              </a:rPr>
              <a:t>between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them.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association </a:t>
            </a:r>
            <a:r>
              <a:rPr sz="1800" spc="-5" dirty="0">
                <a:latin typeface="Arial"/>
                <a:cs typeface="Arial"/>
              </a:rPr>
              <a:t>denotes that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link.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85531" y="38648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778076"/>
              </p:ext>
            </p:extLst>
          </p:nvPr>
        </p:nvGraphicFramePr>
        <p:xfrm>
          <a:off x="818673" y="3864102"/>
          <a:ext cx="7624763" cy="51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Student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Sports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6" name="object 6"/>
          <p:cNvSpPr/>
          <p:nvPr/>
        </p:nvSpPr>
        <p:spPr>
          <a:xfrm>
            <a:off x="3832859" y="1342644"/>
            <a:ext cx="368808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60220" y="1616963"/>
            <a:ext cx="37490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72684" y="161696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783" y="189128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8159" y="2165604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79498" y="4916015"/>
            <a:ext cx="7244080" cy="85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indicate the </a:t>
            </a:r>
            <a:r>
              <a:rPr sz="18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multiplicity</a:t>
            </a:r>
            <a:r>
              <a:rPr sz="1800" b="1" i="1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of an association by adding </a:t>
            </a:r>
            <a:r>
              <a:rPr sz="1800" i="1" spc="-5" dirty="0">
                <a:latin typeface="Arial"/>
                <a:cs typeface="Arial"/>
              </a:rPr>
              <a:t>multiplicity  adornments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line denoting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85531" y="38648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62911" y="382676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17190"/>
              </p:ext>
            </p:extLst>
          </p:nvPr>
        </p:nvGraphicFramePr>
        <p:xfrm>
          <a:off x="743711" y="3162762"/>
          <a:ext cx="7462837" cy="756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044">
                <a:tc rowSpan="2"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spc="-5" dirty="0" smtClean="0">
                          <a:latin typeface="Arial"/>
                          <a:cs typeface="Arial"/>
                        </a:rPr>
                        <a:t>Stud</a:t>
                      </a:r>
                      <a:r>
                        <a:rPr lang="en-US" sz="1800" spc="-5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5" dirty="0" smtClean="0">
                          <a:latin typeface="Arial"/>
                          <a:cs typeface="Arial"/>
                        </a:rPr>
                        <a:t>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Sports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ts val="183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1..*</a:t>
                      </a: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600200" y="1519273"/>
            <a:ext cx="5537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The </a:t>
            </a:r>
            <a:r>
              <a:rPr lang="en-US" b="1" dirty="0">
                <a:solidFill>
                  <a:srgbClr val="172B4D"/>
                </a:solidFill>
                <a:latin typeface="-apple-system"/>
              </a:rPr>
              <a:t>multiplicity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 is an indication of how many objects may participate in the given relationship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8" name="object 8"/>
          <p:cNvSpPr/>
          <p:nvPr/>
        </p:nvSpPr>
        <p:spPr>
          <a:xfrm>
            <a:off x="7501128" y="1266444"/>
            <a:ext cx="37033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85531" y="386486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2911" y="3813047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6084" y="400964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34283" y="400964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48065"/>
              </p:ext>
            </p:extLst>
          </p:nvPr>
        </p:nvGraphicFramePr>
        <p:xfrm>
          <a:off x="533400" y="2452436"/>
          <a:ext cx="7696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marL="6394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Student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lang="en-US" sz="1800" dirty="0" smtClean="0">
                          <a:latin typeface="Arial"/>
                          <a:cs typeface="Arial"/>
                        </a:rPr>
                        <a:t>Sports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84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780"/>
                        </a:lnSpc>
                        <a:spcBef>
                          <a:spcPts val="320"/>
                        </a:spcBef>
                        <a:tabLst>
                          <a:tab pos="30683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1..*	1..*</a:t>
                      </a: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9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5815584" y="3552444"/>
            <a:ext cx="37185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66159" y="3552444"/>
            <a:ext cx="37185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2753867" y="1266444"/>
            <a:ext cx="373075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6771" y="12664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85694" y="1322578"/>
            <a:ext cx="344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specify dual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3810000"/>
            <a:ext cx="2057400" cy="1447800"/>
          </a:xfrm>
          <a:custGeom>
            <a:avLst/>
            <a:gdLst/>
            <a:ahLst/>
            <a:cxnLst/>
            <a:rect l="l" t="t" r="r" b="b"/>
            <a:pathLst>
              <a:path w="2057400" h="1447800">
                <a:moveTo>
                  <a:pt x="0" y="1447800"/>
                </a:moveTo>
                <a:lnTo>
                  <a:pt x="2057400" y="1447800"/>
                </a:lnTo>
                <a:lnTo>
                  <a:pt x="20574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9628" y="4322064"/>
            <a:ext cx="8671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8935" y="43220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759200"/>
            <a:ext cx="2057400" cy="1498600"/>
          </a:xfrm>
          <a:custGeom>
            <a:avLst/>
            <a:gdLst/>
            <a:ahLst/>
            <a:cxnLst/>
            <a:rect l="l" t="t" r="r" b="b"/>
            <a:pathLst>
              <a:path w="2057400" h="1498600">
                <a:moveTo>
                  <a:pt x="0" y="1498600"/>
                </a:moveTo>
                <a:lnTo>
                  <a:pt x="2057400" y="1498600"/>
                </a:lnTo>
                <a:lnTo>
                  <a:pt x="2057400" y="0"/>
                </a:lnTo>
                <a:lnTo>
                  <a:pt x="0" y="0"/>
                </a:lnTo>
                <a:lnTo>
                  <a:pt x="0" y="1498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6527" y="4296155"/>
            <a:ext cx="109423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2911" y="4296155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3165" y="3596703"/>
            <a:ext cx="1400556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0891" y="35524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91383" y="4009644"/>
            <a:ext cx="65074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34283" y="4009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8184" y="4847844"/>
            <a:ext cx="1501139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1476" y="4847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1383" y="4847844"/>
            <a:ext cx="434340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7876" y="48478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63184" y="4847844"/>
            <a:ext cx="6507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6084" y="48478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3184" y="4009644"/>
            <a:ext cx="65074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6084" y="4009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7432" y="4096511"/>
            <a:ext cx="1438656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68240" y="4096511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8340"/>
              </p:ext>
            </p:extLst>
          </p:nvPr>
        </p:nvGraphicFramePr>
        <p:xfrm>
          <a:off x="708660" y="3769546"/>
          <a:ext cx="7696200" cy="1417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94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Student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Team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5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010"/>
                        </a:spcBef>
                        <a:tabLst>
                          <a:tab pos="1243330" algn="l"/>
                          <a:tab pos="3068320" algn="l"/>
                        </a:tabLst>
                      </a:pPr>
                      <a:r>
                        <a:rPr sz="2700" baseline="21604" dirty="0" smtClean="0">
                          <a:latin typeface="Arial"/>
                          <a:cs typeface="Arial"/>
                        </a:rPr>
                        <a:t>1..*	</a:t>
                      </a:r>
                      <a:r>
                        <a:rPr sz="1800" dirty="0" smtClean="0">
                          <a:latin typeface="Arial"/>
                          <a:cs typeface="Arial"/>
                        </a:rPr>
                        <a:t>	</a:t>
                      </a:r>
                      <a:r>
                        <a:rPr sz="2700" baseline="21604" dirty="0" smtClean="0">
                          <a:latin typeface="Arial"/>
                          <a:cs typeface="Arial"/>
                        </a:rPr>
                        <a:t>1..*</a:t>
                      </a:r>
                      <a:endParaRPr sz="2700" baseline="21604" dirty="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163320" algn="l"/>
                          <a:tab pos="30683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	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	1..*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More on… (Association and dependency)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279775"/>
          </a:xfrm>
        </p:spPr>
        <p:txBody>
          <a:bodyPr/>
          <a:lstStyle/>
          <a:p>
            <a:r>
              <a:rPr lang="en-US" dirty="0"/>
              <a:t>An </a:t>
            </a:r>
            <a:r>
              <a:rPr lang="en-US" b="1" dirty="0"/>
              <a:t>association</a:t>
            </a:r>
            <a:r>
              <a:rPr lang="en-US" dirty="0"/>
              <a:t> almost always implies that one object has the other object as a field/property/attribute (terminology differs</a:t>
            </a:r>
            <a:r>
              <a:rPr lang="en-US" dirty="0" smtClean="0"/>
              <a:t>).</a:t>
            </a:r>
          </a:p>
          <a:p>
            <a:r>
              <a:rPr lang="en-US" dirty="0"/>
              <a:t>A </a:t>
            </a:r>
            <a:r>
              <a:rPr lang="en-US" b="1" dirty="0"/>
              <a:t>dependency</a:t>
            </a:r>
            <a:r>
              <a:rPr lang="en-US" dirty="0"/>
              <a:t> typically (but not always) implies that an object accepts another object as a method parameter, instantiates, or uses another object. A </a:t>
            </a:r>
            <a:r>
              <a:rPr lang="en-US" b="1" dirty="0"/>
              <a:t>dependency</a:t>
            </a:r>
            <a:r>
              <a:rPr lang="en-US" dirty="0"/>
              <a:t> is very much implied by an </a:t>
            </a:r>
            <a:r>
              <a:rPr lang="en-US" b="1" dirty="0"/>
              <a:t>association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/>
              <a:t>Association --&gt; </a:t>
            </a:r>
            <a:r>
              <a:rPr lang="en-US" b="1" dirty="0"/>
              <a:t>A </a:t>
            </a:r>
            <a:r>
              <a:rPr lang="en-US" b="1" i="1" dirty="0"/>
              <a:t>has-a</a:t>
            </a:r>
            <a:r>
              <a:rPr lang="en-US" b="1" dirty="0"/>
              <a:t> C</a:t>
            </a:r>
            <a:r>
              <a:rPr lang="en-US" dirty="0"/>
              <a:t> object (as a member variable)</a:t>
            </a:r>
          </a:p>
          <a:p>
            <a:pPr fontAlgn="base"/>
            <a:r>
              <a:rPr lang="en-US" dirty="0"/>
              <a:t>Dependency --&gt; </a:t>
            </a:r>
            <a:r>
              <a:rPr lang="en-US" b="1" dirty="0"/>
              <a:t>A </a:t>
            </a:r>
            <a:r>
              <a:rPr lang="en-US" b="1" i="1" dirty="0"/>
              <a:t>references</a:t>
            </a:r>
            <a:r>
              <a:rPr lang="en-US" b="1" dirty="0"/>
              <a:t> B</a:t>
            </a:r>
            <a:r>
              <a:rPr lang="en-US" dirty="0"/>
              <a:t> (as a method parameter or return type)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3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557783" y="1190244"/>
            <a:ext cx="561594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5876" y="1190244"/>
            <a:ext cx="64922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07252" y="1190244"/>
            <a:ext cx="37337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2784" y="1190244"/>
            <a:ext cx="1068323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33259" y="1190244"/>
            <a:ext cx="37337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98792" y="1190244"/>
            <a:ext cx="891540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783" y="1464563"/>
            <a:ext cx="22753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5267" y="1464563"/>
            <a:ext cx="3718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9276" y="1464563"/>
            <a:ext cx="37185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340" y="1246378"/>
            <a:ext cx="7088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Associations can also </a:t>
            </a:r>
            <a:r>
              <a:rPr sz="1800" spc="-10" dirty="0">
                <a:latin typeface="Arial"/>
                <a:cs typeface="Arial"/>
              </a:rPr>
              <a:t>be </a:t>
            </a:r>
            <a:r>
              <a:rPr sz="1800" spc="-5" dirty="0">
                <a:latin typeface="Arial"/>
                <a:cs typeface="Arial"/>
              </a:rPr>
              <a:t>objects themselves, called </a:t>
            </a:r>
            <a:r>
              <a:rPr sz="1800" i="1" spc="-5" dirty="0">
                <a:latin typeface="Arial"/>
                <a:cs typeface="Arial"/>
              </a:rPr>
              <a:t>link classes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association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classes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43200" y="5537200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4600" y="52705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51319" y="5324855"/>
            <a:ext cx="12222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65719" y="5324855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24600" y="5264150"/>
            <a:ext cx="2057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571500">
              <a:lnSpc>
                <a:spcPct val="100000"/>
              </a:lnSpc>
              <a:spcBef>
                <a:spcPts val="1030"/>
              </a:spcBef>
            </a:pPr>
            <a:r>
              <a:rPr sz="1800" spc="-15" dirty="0">
                <a:latin typeface="Arial"/>
                <a:cs typeface="Arial"/>
              </a:rPr>
              <a:t>Warranty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5800" y="52578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6527" y="5312664"/>
            <a:ext cx="10942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62911" y="5312664"/>
            <a:ext cx="37185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5800" y="5264150"/>
            <a:ext cx="2057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latin typeface="Arial"/>
                <a:cs typeface="Arial"/>
              </a:rPr>
              <a:t>Product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95800" y="434340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67100" y="39624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304800"/>
                </a:lnTo>
                <a:lnTo>
                  <a:pt x="2057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67100" y="39624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304800"/>
                </a:lnTo>
                <a:lnTo>
                  <a:pt x="2057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67100" y="2286000"/>
            <a:ext cx="2057400" cy="533400"/>
          </a:xfrm>
          <a:custGeom>
            <a:avLst/>
            <a:gdLst/>
            <a:ahLst/>
            <a:cxnLst/>
            <a:rect l="l" t="t" r="r" b="b"/>
            <a:pathLst>
              <a:path w="2057400" h="533400">
                <a:moveTo>
                  <a:pt x="0" y="533400"/>
                </a:moveTo>
                <a:lnTo>
                  <a:pt x="2057400" y="533400"/>
                </a:lnTo>
                <a:lnTo>
                  <a:pt x="20574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2944" y="2340864"/>
            <a:ext cx="152400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9096" y="234086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467100" y="2286000"/>
            <a:ext cx="20574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Registration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67100" y="2819400"/>
            <a:ext cx="2057400" cy="1143000"/>
          </a:xfrm>
          <a:custGeom>
            <a:avLst/>
            <a:gdLst/>
            <a:ahLst/>
            <a:cxnLst/>
            <a:rect l="l" t="t" r="r" b="b"/>
            <a:pathLst>
              <a:path w="2057400" h="1143000">
                <a:moveTo>
                  <a:pt x="0" y="1143000"/>
                </a:moveTo>
                <a:lnTo>
                  <a:pt x="2057400" y="1143000"/>
                </a:lnTo>
                <a:lnTo>
                  <a:pt x="20574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36264" y="2904744"/>
            <a:ext cx="1738884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67300" y="290474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74364" y="3179064"/>
            <a:ext cx="1662684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29200" y="317906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3884" y="3453384"/>
            <a:ext cx="1722119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58155" y="3453384"/>
            <a:ext cx="3718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67100" y="2819400"/>
            <a:ext cx="2057400" cy="1143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21310" marR="304800" indent="-7620" algn="just">
              <a:lnSpc>
                <a:spcPct val="100000"/>
              </a:lnSpc>
              <a:spcBef>
                <a:spcPts val="1215"/>
              </a:spcBef>
            </a:pPr>
            <a:r>
              <a:rPr sz="1800" spc="-5" dirty="0">
                <a:latin typeface="Arial"/>
                <a:cs typeface="Arial"/>
              </a:rPr>
              <a:t>mo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N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mb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  </a:t>
            </a:r>
            <a:r>
              <a:rPr sz="1800" spc="-5" dirty="0">
                <a:latin typeface="Arial"/>
                <a:cs typeface="Arial"/>
              </a:rPr>
              <a:t>serialNumber 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rr</a:t>
            </a:r>
            <a:r>
              <a:rPr sz="1800" spc="-10" dirty="0">
                <a:latin typeface="Arial"/>
                <a:cs typeface="Arial"/>
              </a:rPr>
              <a:t>en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spc="5" dirty="0">
                <a:latin typeface="Arial"/>
                <a:cs typeface="Arial"/>
              </a:rPr>
              <a:t>C</a:t>
            </a:r>
            <a:r>
              <a:rPr sz="1800" spc="-10" dirty="0">
                <a:latin typeface="Arial"/>
                <a:cs typeface="Arial"/>
              </a:rPr>
              <a:t>od</a:t>
            </a: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10" name="object 10"/>
          <p:cNvSpPr/>
          <p:nvPr/>
        </p:nvSpPr>
        <p:spPr>
          <a:xfrm>
            <a:off x="5760720" y="1464563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7783" y="173888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03120" y="2013204"/>
            <a:ext cx="37490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9735" y="283616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7783" y="1017056"/>
            <a:ext cx="7776210" cy="1959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033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We </a:t>
            </a:r>
            <a:r>
              <a:rPr sz="1800" spc="-5" dirty="0">
                <a:latin typeface="Arial"/>
                <a:cs typeface="Arial"/>
              </a:rPr>
              <a:t>can model objects that contain other objects by </a:t>
            </a:r>
            <a:r>
              <a:rPr sz="1800" spc="-15" dirty="0">
                <a:latin typeface="Arial"/>
                <a:cs typeface="Arial"/>
              </a:rPr>
              <a:t>way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special  associations </a:t>
            </a:r>
            <a:r>
              <a:rPr sz="1800" spc="-5" dirty="0" smtClean="0">
                <a:latin typeface="Arial"/>
                <a:cs typeface="Arial"/>
              </a:rPr>
              <a:t>call</a:t>
            </a:r>
            <a:r>
              <a:rPr lang="en-US" sz="1800" spc="-5" dirty="0" smtClean="0">
                <a:latin typeface="Arial"/>
                <a:cs typeface="Arial"/>
              </a:rPr>
              <a:t>e</a:t>
            </a:r>
            <a:r>
              <a:rPr sz="1800" spc="-5" dirty="0" smtClean="0">
                <a:latin typeface="Arial"/>
                <a:cs typeface="Arial"/>
              </a:rPr>
              <a:t>d </a:t>
            </a:r>
            <a:r>
              <a:rPr sz="1800" i="1" spc="-5" dirty="0">
                <a:latin typeface="Arial"/>
                <a:cs typeface="Arial"/>
              </a:rPr>
              <a:t>aggregations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compositions.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An </a:t>
            </a:r>
            <a:r>
              <a:rPr sz="1800" i="1" spc="-10" dirty="0">
                <a:latin typeface="Arial"/>
                <a:cs typeface="Arial"/>
              </a:rPr>
              <a:t>aggregation </a:t>
            </a:r>
            <a:r>
              <a:rPr sz="1800" spc="-5" dirty="0">
                <a:latin typeface="Arial"/>
                <a:cs typeface="Arial"/>
              </a:rPr>
              <a:t>specifies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whole-part </a:t>
            </a:r>
            <a:r>
              <a:rPr sz="1800" spc="-5" dirty="0">
                <a:latin typeface="Arial"/>
                <a:cs typeface="Arial"/>
              </a:rPr>
              <a:t>relationship </a:t>
            </a:r>
            <a:r>
              <a:rPr sz="1800" spc="-15" dirty="0">
                <a:latin typeface="Arial"/>
                <a:cs typeface="Arial"/>
              </a:rPr>
              <a:t>between </a:t>
            </a:r>
            <a:r>
              <a:rPr sz="1800" spc="-5" dirty="0">
                <a:latin typeface="Arial"/>
                <a:cs typeface="Arial"/>
              </a:rPr>
              <a:t>an aggregate </a:t>
            </a:r>
            <a:r>
              <a:rPr sz="1800" dirty="0">
                <a:latin typeface="Arial"/>
                <a:cs typeface="Arial"/>
              </a:rPr>
              <a:t>(a  </a:t>
            </a:r>
            <a:r>
              <a:rPr sz="1800" spc="-15" dirty="0">
                <a:latin typeface="Arial"/>
                <a:cs typeface="Arial"/>
              </a:rPr>
              <a:t>whole) </a:t>
            </a:r>
            <a:r>
              <a:rPr sz="1800" spc="-5" dirty="0">
                <a:latin typeface="Arial"/>
                <a:cs typeface="Arial"/>
              </a:rPr>
              <a:t>and a constituent part,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part can exist independently </a:t>
            </a:r>
            <a:r>
              <a:rPr sz="1800" dirty="0">
                <a:latin typeface="Arial"/>
                <a:cs typeface="Arial"/>
              </a:rPr>
              <a:t>from  the </a:t>
            </a:r>
            <a:r>
              <a:rPr sz="1800" spc="-5" dirty="0">
                <a:latin typeface="Arial"/>
                <a:cs typeface="Arial"/>
              </a:rPr>
              <a:t>aggregate. Aggregations are denoted by a </a:t>
            </a:r>
            <a:r>
              <a:rPr sz="1800" spc="-10" dirty="0">
                <a:latin typeface="Arial"/>
                <a:cs typeface="Arial"/>
              </a:rPr>
              <a:t>hollow-diamond </a:t>
            </a:r>
            <a:r>
              <a:rPr sz="1800" spc="-5" dirty="0">
                <a:latin typeface="Arial"/>
                <a:cs typeface="Arial"/>
              </a:rPr>
              <a:t>adornment  </a:t>
            </a:r>
            <a:r>
              <a:rPr sz="1800" spc="-5" dirty="0" smtClean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470" y="4250572"/>
            <a:ext cx="4051300" cy="2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298" y="2916868"/>
            <a:ext cx="5051378" cy="1416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98501"/>
            <a:ext cx="65411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Association</a:t>
            </a:r>
            <a:r>
              <a:rPr spc="-385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9" name="object 9"/>
          <p:cNvSpPr/>
          <p:nvPr/>
        </p:nvSpPr>
        <p:spPr>
          <a:xfrm>
            <a:off x="2348483" y="146456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7652" y="1738883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217" y="1281227"/>
            <a:ext cx="7554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composition </a:t>
            </a:r>
            <a:r>
              <a:rPr sz="1800" spc="-5" dirty="0">
                <a:latin typeface="Arial"/>
                <a:cs typeface="Arial"/>
              </a:rPr>
              <a:t>indicates a strong </a:t>
            </a:r>
            <a:r>
              <a:rPr sz="1800" spc="-10" dirty="0">
                <a:latin typeface="Arial"/>
                <a:cs typeface="Arial"/>
              </a:rPr>
              <a:t>ownership </a:t>
            </a:r>
            <a:r>
              <a:rPr sz="1800" spc="-5" dirty="0">
                <a:latin typeface="Arial"/>
                <a:cs typeface="Arial"/>
              </a:rPr>
              <a:t>and coincident lifetime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parts  by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whole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i="1" dirty="0">
                <a:latin typeface="Arial"/>
                <a:cs typeface="Arial"/>
              </a:rPr>
              <a:t>i.e., </a:t>
            </a:r>
            <a:r>
              <a:rPr sz="1800" spc="-5" dirty="0">
                <a:latin typeface="Arial"/>
                <a:cs typeface="Arial"/>
              </a:rPr>
              <a:t>they live and die as a </a:t>
            </a:r>
            <a:r>
              <a:rPr sz="1800" spc="-10" dirty="0">
                <a:latin typeface="Arial"/>
                <a:cs typeface="Arial"/>
              </a:rPr>
              <a:t>whole). </a:t>
            </a:r>
            <a:r>
              <a:rPr sz="1800" spc="-5" dirty="0">
                <a:latin typeface="Arial"/>
                <a:cs typeface="Arial"/>
              </a:rPr>
              <a:t>Compositions are denoted  by a filled-diamond adornment on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association.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93965" y="2576195"/>
            <a:ext cx="1690370" cy="1396365"/>
          </a:xfrm>
          <a:custGeom>
            <a:avLst/>
            <a:gdLst/>
            <a:ahLst/>
            <a:cxnLst/>
            <a:rect l="l" t="t" r="r" b="b"/>
            <a:pathLst>
              <a:path w="1690370" h="1396364">
                <a:moveTo>
                  <a:pt x="0" y="1395856"/>
                </a:moveTo>
                <a:lnTo>
                  <a:pt x="1689989" y="1395856"/>
                </a:lnTo>
                <a:lnTo>
                  <a:pt x="1689989" y="0"/>
                </a:lnTo>
                <a:lnTo>
                  <a:pt x="0" y="0"/>
                </a:lnTo>
                <a:lnTo>
                  <a:pt x="0" y="1395856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2936" y="3061716"/>
            <a:ext cx="111404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99132" y="306171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3965" y="2576195"/>
            <a:ext cx="1690370" cy="13963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44195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Window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1429" y="2787269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83967" y="27357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83967" y="27357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5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56809" y="2576195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8779" y="2566416"/>
            <a:ext cx="1207007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77940" y="256641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56809" y="2576195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667385">
              <a:lnSpc>
                <a:spcPct val="100000"/>
              </a:lnSpc>
              <a:spcBef>
                <a:spcPts val="470"/>
              </a:spcBef>
            </a:pPr>
            <a:r>
              <a:rPr sz="1800" spc="-5" dirty="0">
                <a:latin typeface="Arial"/>
                <a:cs typeface="Arial"/>
              </a:rPr>
              <a:t>Scrollbar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51429" y="3282569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83967" y="32310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3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83967" y="32310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3"/>
                </a:lnTo>
                <a:lnTo>
                  <a:pt x="0" y="5156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6809" y="3071495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1932" y="3061716"/>
            <a:ext cx="106070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4788" y="306171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56809" y="3071495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470"/>
              </a:spcBef>
            </a:pPr>
            <a:r>
              <a:rPr sz="1800" spc="-15" dirty="0">
                <a:latin typeface="Arial"/>
                <a:cs typeface="Arial"/>
              </a:rPr>
              <a:t>Titlebar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51429" y="3777869"/>
            <a:ext cx="1905635" cy="0"/>
          </a:xfrm>
          <a:custGeom>
            <a:avLst/>
            <a:gdLst/>
            <a:ahLst/>
            <a:cxnLst/>
            <a:rect l="l" t="t" r="r" b="b"/>
            <a:pathLst>
              <a:path w="1905635">
                <a:moveTo>
                  <a:pt x="0" y="0"/>
                </a:moveTo>
                <a:lnTo>
                  <a:pt x="19053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83967" y="37263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133731" y="0"/>
                </a:moveTo>
                <a:lnTo>
                  <a:pt x="0" y="51562"/>
                </a:lnTo>
                <a:lnTo>
                  <a:pt x="133731" y="103124"/>
                </a:lnTo>
                <a:lnTo>
                  <a:pt x="267462" y="51562"/>
                </a:lnTo>
                <a:lnTo>
                  <a:pt x="133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83967" y="3726307"/>
            <a:ext cx="267970" cy="103505"/>
          </a:xfrm>
          <a:custGeom>
            <a:avLst/>
            <a:gdLst/>
            <a:ahLst/>
            <a:cxnLst/>
            <a:rect l="l" t="t" r="r" b="b"/>
            <a:pathLst>
              <a:path w="267969" h="103504">
                <a:moveTo>
                  <a:pt x="0" y="51562"/>
                </a:moveTo>
                <a:lnTo>
                  <a:pt x="133731" y="0"/>
                </a:lnTo>
                <a:lnTo>
                  <a:pt x="267462" y="51562"/>
                </a:lnTo>
                <a:lnTo>
                  <a:pt x="133731" y="103124"/>
                </a:lnTo>
                <a:lnTo>
                  <a:pt x="0" y="5156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56809" y="3566795"/>
            <a:ext cx="2233295" cy="405765"/>
          </a:xfrm>
          <a:custGeom>
            <a:avLst/>
            <a:gdLst/>
            <a:ahLst/>
            <a:cxnLst/>
            <a:rect l="l" t="t" r="r" b="b"/>
            <a:pathLst>
              <a:path w="2233295" h="405764">
                <a:moveTo>
                  <a:pt x="0" y="405257"/>
                </a:moveTo>
                <a:lnTo>
                  <a:pt x="2233167" y="405257"/>
                </a:lnTo>
                <a:lnTo>
                  <a:pt x="2233167" y="0"/>
                </a:lnTo>
                <a:lnTo>
                  <a:pt x="0" y="0"/>
                </a:lnTo>
                <a:lnTo>
                  <a:pt x="0" y="405257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43371" y="3557015"/>
            <a:ext cx="877824" cy="513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13347" y="3557015"/>
            <a:ext cx="371855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56809" y="3566795"/>
            <a:ext cx="2233295" cy="40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latin typeface="Arial"/>
                <a:cs typeface="Arial"/>
              </a:rPr>
              <a:t>Menu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73323" y="27721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99816" y="27721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104769" y="28289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73323" y="32674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99816" y="32674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104769" y="33242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73323" y="37627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99816" y="37627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104769" y="381960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794884" y="28289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63440" y="3267455"/>
            <a:ext cx="434339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89932" y="3267455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794884" y="332422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421123" y="3762755"/>
            <a:ext cx="6888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21123" y="4037076"/>
            <a:ext cx="39623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09515" y="4037076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553458" y="3819601"/>
            <a:ext cx="343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..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553458" y="4094226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19175" y="4267200"/>
            <a:ext cx="2943225" cy="24193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5541" y="4415153"/>
            <a:ext cx="4442206" cy="200952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18764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65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762000"/>
                </a:moveTo>
                <a:lnTo>
                  <a:pt x="2057400" y="762000"/>
                </a:lnTo>
                <a:lnTo>
                  <a:pt x="2057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455" y="1845564"/>
            <a:ext cx="14859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95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057400" cy="857250"/>
          </a:xfrm>
          <a:custGeom>
            <a:avLst/>
            <a:gdLst/>
            <a:ahLst/>
            <a:cxnLst/>
            <a:rect l="l" t="t" r="r" b="b"/>
            <a:pathLst>
              <a:path w="2057400" h="857250">
                <a:moveTo>
                  <a:pt x="0" y="857250"/>
                </a:moveTo>
                <a:lnTo>
                  <a:pt x="2057400" y="857250"/>
                </a:lnTo>
                <a:lnTo>
                  <a:pt x="2057400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0327" y="2654807"/>
            <a:ext cx="1246632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9111" y="2654807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295650"/>
            <a:ext cx="2057400" cy="952500"/>
          </a:xfrm>
          <a:custGeom>
            <a:avLst/>
            <a:gdLst/>
            <a:ahLst/>
            <a:cxnLst/>
            <a:rect l="l" t="t" r="r" b="b"/>
            <a:pathLst>
              <a:path w="2057400" h="952500">
                <a:moveTo>
                  <a:pt x="0" y="952500"/>
                </a:moveTo>
                <a:lnTo>
                  <a:pt x="2057400" y="952500"/>
                </a:lnTo>
                <a:lnTo>
                  <a:pt x="2057400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844" y="3560064"/>
            <a:ext cx="137160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1595" y="35600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1037" y="1671637"/>
          <a:ext cx="2057400" cy="257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ClassName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operations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00984" y="1383791"/>
            <a:ext cx="510539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3676" y="1383791"/>
            <a:ext cx="8275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23359" y="1383791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88891" y="1383791"/>
            <a:ext cx="2961132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2176" y="1383791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0984" y="1658111"/>
            <a:ext cx="4180332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73468" y="1658111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00984" y="1932432"/>
            <a:ext cx="44470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0168" y="193243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0984" y="2206751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0984" y="2481072"/>
            <a:ext cx="403707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30211" y="248107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00984" y="2755392"/>
            <a:ext cx="4040123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3259" y="275539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00984" y="3029711"/>
            <a:ext cx="4142232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35368" y="3029711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00984" y="3304032"/>
            <a:ext cx="3063240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6376" y="330403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32175" y="1440002"/>
            <a:ext cx="416496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class </a:t>
            </a:r>
            <a:r>
              <a:rPr sz="1800" dirty="0">
                <a:latin typeface="Arial"/>
                <a:cs typeface="Arial"/>
              </a:rPr>
              <a:t>is a </a:t>
            </a:r>
            <a:r>
              <a:rPr sz="1800" spc="-5" dirty="0">
                <a:latin typeface="Arial"/>
                <a:cs typeface="Arial"/>
              </a:rPr>
              <a:t>description of </a:t>
            </a:r>
            <a:r>
              <a:rPr sz="1800" dirty="0">
                <a:latin typeface="Arial"/>
                <a:cs typeface="Arial"/>
              </a:rPr>
              <a:t>a set of  </a:t>
            </a:r>
            <a:r>
              <a:rPr sz="1800" spc="-5" dirty="0">
                <a:latin typeface="Arial"/>
                <a:cs typeface="Arial"/>
              </a:rPr>
              <a:t>objects that share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attributes,  operations, relationships, and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semantics.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309880">
              <a:lnSpc>
                <a:spcPct val="100000"/>
              </a:lnSpc>
            </a:pPr>
            <a:r>
              <a:rPr sz="1800" spc="-20" dirty="0">
                <a:latin typeface="Arial"/>
                <a:cs typeface="Arial"/>
              </a:rPr>
              <a:t>Graphically, </a:t>
            </a:r>
            <a:r>
              <a:rPr sz="1800" spc="-5" dirty="0">
                <a:latin typeface="Arial"/>
                <a:cs typeface="Arial"/>
              </a:rPr>
              <a:t>a class is rendered as a  rectangle, usually </a:t>
            </a:r>
            <a:r>
              <a:rPr sz="1800" spc="-10" dirty="0">
                <a:latin typeface="Arial"/>
                <a:cs typeface="Arial"/>
              </a:rPr>
              <a:t>including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name,  attributes, and operations in separate,  designated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compartments.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386" y="1752599"/>
            <a:ext cx="8169414" cy="45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25781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Interfaces</a:t>
            </a:r>
          </a:p>
        </p:txBody>
      </p:sp>
      <p:sp>
        <p:nvSpPr>
          <p:cNvPr id="6" name="object 6"/>
          <p:cNvSpPr/>
          <p:nvPr/>
        </p:nvSpPr>
        <p:spPr>
          <a:xfrm>
            <a:off x="5128259" y="1647444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90559" y="2744723"/>
            <a:ext cx="373379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23859" y="3019044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39868" y="1028689"/>
            <a:ext cx="46240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interface </a:t>
            </a:r>
            <a:r>
              <a:rPr sz="1800" spc="-5" dirty="0">
                <a:latin typeface="Arial"/>
                <a:cs typeface="Arial"/>
              </a:rPr>
              <a:t>is a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named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 of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operations </a:t>
            </a:r>
            <a:r>
              <a:rPr sz="1800" spc="-5" dirty="0">
                <a:latin typeface="Arial"/>
                <a:cs typeface="Arial"/>
              </a:rPr>
              <a:t>that  specifies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behavior of objects </a:t>
            </a:r>
            <a:r>
              <a:rPr sz="1800" spc="-10" dirty="0">
                <a:latin typeface="Arial"/>
                <a:cs typeface="Arial"/>
              </a:rPr>
              <a:t>without  showing </a:t>
            </a:r>
            <a:r>
              <a:rPr sz="1800" spc="-5" dirty="0">
                <a:latin typeface="Arial"/>
                <a:cs typeface="Arial"/>
              </a:rPr>
              <a:t>their inner structure.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can be  rendered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model by a one- or </a:t>
            </a:r>
            <a:r>
              <a:rPr sz="1800" spc="-15" dirty="0">
                <a:latin typeface="Arial"/>
                <a:cs typeface="Arial"/>
              </a:rPr>
              <a:t>two-  </a:t>
            </a:r>
            <a:r>
              <a:rPr sz="1800" spc="-5" dirty="0">
                <a:latin typeface="Arial"/>
                <a:cs typeface="Arial"/>
              </a:rPr>
              <a:t>compartment rectangle,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stereotype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&lt;&lt;interface&gt;&gt; above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interface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8200" y="2438400"/>
            <a:ext cx="2438400" cy="1066800"/>
          </a:xfrm>
          <a:custGeom>
            <a:avLst/>
            <a:gdLst/>
            <a:ahLst/>
            <a:cxnLst/>
            <a:rect l="l" t="t" r="r" b="b"/>
            <a:pathLst>
              <a:path w="2438400" h="1066800">
                <a:moveTo>
                  <a:pt x="0" y="1066800"/>
                </a:moveTo>
                <a:lnTo>
                  <a:pt x="2438400" y="1066800"/>
                </a:lnTo>
                <a:lnTo>
                  <a:pt x="2438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18232" y="2622804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0988" y="2897123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31533" y="2435352"/>
            <a:ext cx="24384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60070" marR="508000" indent="-4762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&gt;&gt;  </a:t>
            </a:r>
            <a:r>
              <a:rPr sz="1800" spc="-5" dirty="0">
                <a:latin typeface="Arial"/>
                <a:cs typeface="Arial"/>
              </a:rPr>
              <a:t>ControlPanel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43327" y="4191000"/>
            <a:ext cx="45720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45732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Interface</a:t>
            </a:r>
            <a:r>
              <a:rPr spc="-340" dirty="0"/>
              <a:t> </a:t>
            </a:r>
            <a:r>
              <a:rPr spc="-330" dirty="0"/>
              <a:t>Services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35068" y="2126233"/>
            <a:ext cx="40455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Interfaces do not get instantiated. They  have no attributes or state. </a:t>
            </a:r>
            <a:r>
              <a:rPr sz="1800" spc="-20" dirty="0">
                <a:latin typeface="Arial"/>
                <a:cs typeface="Arial"/>
              </a:rPr>
              <a:t>Rather, </a:t>
            </a:r>
            <a:r>
              <a:rPr sz="1800" spc="-5" dirty="0">
                <a:latin typeface="Arial"/>
                <a:cs typeface="Arial"/>
              </a:rPr>
              <a:t>they  specify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services </a:t>
            </a:r>
            <a:r>
              <a:rPr sz="1800" spc="-10" dirty="0">
                <a:latin typeface="Arial"/>
                <a:cs typeface="Arial"/>
              </a:rPr>
              <a:t>offered </a:t>
            </a:r>
            <a:r>
              <a:rPr sz="1800" spc="-5" dirty="0">
                <a:latin typeface="Arial"/>
                <a:cs typeface="Arial"/>
              </a:rPr>
              <a:t>by a related  class.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9232" y="2430779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1988" y="2705100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8200" y="2230421"/>
            <a:ext cx="3200400" cy="11404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893444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&lt;&lt;interface&gt;&gt;</a:t>
            </a:r>
            <a:endParaRPr sz="1800" dirty="0">
              <a:latin typeface="Arial"/>
              <a:cs typeface="Arial"/>
            </a:endParaRPr>
          </a:p>
          <a:p>
            <a:pPr marL="941069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ControlPanel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8200" y="3350171"/>
            <a:ext cx="3200400" cy="1222375"/>
          </a:xfrm>
          <a:custGeom>
            <a:avLst/>
            <a:gdLst/>
            <a:ahLst/>
            <a:cxnLst/>
            <a:rect l="l" t="t" r="r" b="b"/>
            <a:pathLst>
              <a:path w="3200400" h="1222375">
                <a:moveTo>
                  <a:pt x="0" y="1221828"/>
                </a:moveTo>
                <a:lnTo>
                  <a:pt x="3200400" y="1221828"/>
                </a:lnTo>
                <a:lnTo>
                  <a:pt x="3200400" y="0"/>
                </a:lnTo>
                <a:lnTo>
                  <a:pt x="0" y="0"/>
                </a:lnTo>
                <a:lnTo>
                  <a:pt x="0" y="1221828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" y="3350171"/>
            <a:ext cx="3200400" cy="1222375"/>
          </a:xfrm>
          <a:custGeom>
            <a:avLst/>
            <a:gdLst/>
            <a:ahLst/>
            <a:cxnLst/>
            <a:rect l="l" t="t" r="r" b="b"/>
            <a:pathLst>
              <a:path w="3200400" h="1222375">
                <a:moveTo>
                  <a:pt x="0" y="1221828"/>
                </a:moveTo>
                <a:lnTo>
                  <a:pt x="3200400" y="1221828"/>
                </a:lnTo>
                <a:lnTo>
                  <a:pt x="3200400" y="0"/>
                </a:lnTo>
                <a:lnTo>
                  <a:pt x="0" y="0"/>
                </a:lnTo>
                <a:lnTo>
                  <a:pt x="0" y="12218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6383" y="3474720"/>
            <a:ext cx="2478024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6560" y="3474720"/>
            <a:ext cx="371856" cy="513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6383" y="3749040"/>
            <a:ext cx="2807207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85744" y="3749040"/>
            <a:ext cx="3718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6383" y="4023359"/>
            <a:ext cx="2692907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1444" y="4023359"/>
            <a:ext cx="371856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194513"/>
            <a:ext cx="7593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30" dirty="0"/>
              <a:t>Interface </a:t>
            </a:r>
            <a:r>
              <a:rPr sz="4400" spc="-210" dirty="0"/>
              <a:t>Realization</a:t>
            </a:r>
            <a:r>
              <a:rPr sz="4400" spc="-345" dirty="0"/>
              <a:t> </a:t>
            </a:r>
            <a:r>
              <a:rPr sz="4400" spc="-180" dirty="0"/>
              <a:t>Relationship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914400" y="1651000"/>
            <a:ext cx="2438400" cy="1066800"/>
          </a:xfrm>
          <a:custGeom>
            <a:avLst/>
            <a:gdLst/>
            <a:ahLst/>
            <a:cxnLst/>
            <a:rect l="l" t="t" r="r" b="b"/>
            <a:pathLst>
              <a:path w="2438400" h="1066800">
                <a:moveTo>
                  <a:pt x="0" y="1066800"/>
                </a:moveTo>
                <a:lnTo>
                  <a:pt x="2438400" y="1066800"/>
                </a:lnTo>
                <a:lnTo>
                  <a:pt x="2438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3208" y="1834895"/>
            <a:ext cx="171907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4432" y="1834895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3539" y="2109216"/>
            <a:ext cx="979932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5623" y="2109216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4400" y="1651000"/>
            <a:ext cx="24384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883285" marR="508000" indent="-3708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&gt;&gt;  </a:t>
            </a:r>
            <a:r>
              <a:rPr sz="1800" spc="-5" dirty="0">
                <a:latin typeface="Arial"/>
                <a:cs typeface="Arial"/>
              </a:rPr>
              <a:t>Printer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4419600"/>
            <a:ext cx="2438400" cy="609600"/>
          </a:xfrm>
          <a:custGeom>
            <a:avLst/>
            <a:gdLst/>
            <a:ahLst/>
            <a:cxnLst/>
            <a:rect l="l" t="t" r="r" b="b"/>
            <a:pathLst>
              <a:path w="2438400" h="609600">
                <a:moveTo>
                  <a:pt x="0" y="609600"/>
                </a:moveTo>
                <a:lnTo>
                  <a:pt x="2438400" y="609600"/>
                </a:lnTo>
                <a:lnTo>
                  <a:pt x="24384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939" y="4512564"/>
            <a:ext cx="143713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4223" y="4512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4400" y="4419600"/>
            <a:ext cx="24384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Arial"/>
                <a:cs typeface="Arial"/>
              </a:rPr>
              <a:t>Print Setup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4700" y="31242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8800" y="27432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8800" y="27432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6271" y="1571244"/>
            <a:ext cx="37795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95159" y="1845564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4568" y="2668523"/>
            <a:ext cx="371855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97450" y="1166063"/>
            <a:ext cx="457847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10" dirty="0">
                <a:latin typeface="Arial"/>
                <a:cs typeface="Arial"/>
              </a:rPr>
              <a:t>realization </a:t>
            </a:r>
            <a:r>
              <a:rPr sz="1800" spc="-5" dirty="0">
                <a:latin typeface="Arial"/>
                <a:cs typeface="Arial"/>
              </a:rPr>
              <a:t>relationship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connects a 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 interface</a:t>
            </a:r>
            <a:r>
              <a:rPr sz="1800" spc="-5" dirty="0">
                <a:latin typeface="Arial"/>
                <a:cs typeface="Arial"/>
              </a:rPr>
              <a:t> that supplies 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behavioral specification.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is  rendered by a dashed line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5" dirty="0">
                <a:latin typeface="Arial"/>
                <a:cs typeface="Arial"/>
              </a:rPr>
              <a:t>a  hollow triangle </a:t>
            </a:r>
            <a:r>
              <a:rPr sz="1800" spc="-10" dirty="0">
                <a:latin typeface="Arial"/>
                <a:cs typeface="Arial"/>
              </a:rPr>
              <a:t>towards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specifier.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34183" y="2714244"/>
            <a:ext cx="115671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83051" y="27142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64994" y="2770759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sp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cifi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44267" y="4035552"/>
            <a:ext cx="1853183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9603" y="4035552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275077" y="4092702"/>
            <a:ext cx="1571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implementation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05553" y="3276600"/>
            <a:ext cx="2171700" cy="1066800"/>
          </a:xfrm>
          <a:custGeom>
            <a:avLst/>
            <a:gdLst/>
            <a:ahLst/>
            <a:cxnLst/>
            <a:rect l="l" t="t" r="r" b="b"/>
            <a:pathLst>
              <a:path w="2171700" h="1066800">
                <a:moveTo>
                  <a:pt x="0" y="1066800"/>
                </a:moveTo>
                <a:lnTo>
                  <a:pt x="2171446" y="1066800"/>
                </a:lnTo>
                <a:lnTo>
                  <a:pt x="2171446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41520" y="3461003"/>
            <a:ext cx="171907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52744" y="346100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48428" y="3735323"/>
            <a:ext cx="903731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44311" y="37353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05553" y="3276600"/>
            <a:ext cx="21717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&lt;&lt;interface&gt;&gt;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Paser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20794" y="5409184"/>
            <a:ext cx="2156460" cy="609600"/>
          </a:xfrm>
          <a:custGeom>
            <a:avLst/>
            <a:gdLst/>
            <a:ahLst/>
            <a:cxnLst/>
            <a:rect l="l" t="t" r="r" b="b"/>
            <a:pathLst>
              <a:path w="2156460" h="609600">
                <a:moveTo>
                  <a:pt x="0" y="609599"/>
                </a:moveTo>
                <a:lnTo>
                  <a:pt x="2156205" y="609599"/>
                </a:lnTo>
                <a:lnTo>
                  <a:pt x="2156205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81144" y="5501640"/>
            <a:ext cx="165658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29884" y="5501640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20794" y="5409184"/>
            <a:ext cx="215646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Arial"/>
                <a:cs typeface="Arial"/>
              </a:rPr>
              <a:t>HTML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27650" y="4609719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0"/>
                </a:moveTo>
                <a:lnTo>
                  <a:pt x="0" y="72428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111750" y="4396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9"/>
                </a:lnTo>
                <a:lnTo>
                  <a:pt x="419100" y="212979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11750" y="4396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9"/>
                </a:lnTo>
                <a:lnTo>
                  <a:pt x="419100" y="212979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59193" y="3284601"/>
            <a:ext cx="2171700" cy="1066800"/>
          </a:xfrm>
          <a:custGeom>
            <a:avLst/>
            <a:gdLst/>
            <a:ahLst/>
            <a:cxnLst/>
            <a:rect l="l" t="t" r="r" b="b"/>
            <a:pathLst>
              <a:path w="2171700" h="1066800">
                <a:moveTo>
                  <a:pt x="0" y="1066800"/>
                </a:moveTo>
                <a:lnTo>
                  <a:pt x="2171446" y="1066800"/>
                </a:lnTo>
                <a:lnTo>
                  <a:pt x="2171446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995159" y="3468623"/>
            <a:ext cx="1719072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06383" y="34686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02068" y="3742944"/>
            <a:ext cx="903731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997952" y="37429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759193" y="3284601"/>
            <a:ext cx="2171700" cy="1066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788035" marR="370205" indent="-407034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"/>
                <a:cs typeface="Arial"/>
              </a:rPr>
              <a:t>&lt;&lt;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terface&gt;&gt;  </a:t>
            </a:r>
            <a:r>
              <a:rPr sz="1800" spc="-5" dirty="0">
                <a:latin typeface="Arial"/>
                <a:cs typeface="Arial"/>
              </a:rPr>
              <a:t>Paser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774433" y="5417134"/>
            <a:ext cx="2156460" cy="609600"/>
          </a:xfrm>
          <a:custGeom>
            <a:avLst/>
            <a:gdLst/>
            <a:ahLst/>
            <a:cxnLst/>
            <a:rect l="l" t="t" r="r" b="b"/>
            <a:pathLst>
              <a:path w="2156459" h="609600">
                <a:moveTo>
                  <a:pt x="0" y="609600"/>
                </a:moveTo>
                <a:lnTo>
                  <a:pt x="2156205" y="609600"/>
                </a:lnTo>
                <a:lnTo>
                  <a:pt x="2156205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36307" y="5509259"/>
            <a:ext cx="165354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82000" y="5509259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774433" y="5417134"/>
            <a:ext cx="215646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Arial"/>
                <a:cs typeface="Arial"/>
              </a:rPr>
              <a:t>JSON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Parser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781290" y="4617720"/>
            <a:ext cx="0" cy="724535"/>
          </a:xfrm>
          <a:custGeom>
            <a:avLst/>
            <a:gdLst/>
            <a:ahLst/>
            <a:cxnLst/>
            <a:rect l="l" t="t" r="r" b="b"/>
            <a:pathLst>
              <a:path h="724535">
                <a:moveTo>
                  <a:pt x="0" y="0"/>
                </a:moveTo>
                <a:lnTo>
                  <a:pt x="0" y="72428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65390" y="4404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8"/>
                </a:lnTo>
                <a:lnTo>
                  <a:pt x="419100" y="212978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65390" y="4404740"/>
            <a:ext cx="419100" cy="213360"/>
          </a:xfrm>
          <a:custGeom>
            <a:avLst/>
            <a:gdLst/>
            <a:ahLst/>
            <a:cxnLst/>
            <a:rect l="l" t="t" r="r" b="b"/>
            <a:pathLst>
              <a:path w="419100" h="213360">
                <a:moveTo>
                  <a:pt x="179577" y="0"/>
                </a:moveTo>
                <a:lnTo>
                  <a:pt x="0" y="212978"/>
                </a:lnTo>
                <a:lnTo>
                  <a:pt x="419100" y="212978"/>
                </a:lnTo>
                <a:lnTo>
                  <a:pt x="179577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154938"/>
            <a:ext cx="3467100" cy="549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206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5" dirty="0">
                <a:latin typeface="Arial"/>
                <a:cs typeface="Arial"/>
              </a:rPr>
              <a:t>Dependency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585" dirty="0">
                <a:latin typeface="Times New Roman"/>
                <a:cs typeface="Times New Roman"/>
              </a:rPr>
              <a:t>A  </a:t>
            </a:r>
            <a:r>
              <a:rPr sz="2600" spc="85" dirty="0">
                <a:latin typeface="Times New Roman"/>
                <a:cs typeface="Times New Roman"/>
              </a:rPr>
              <a:t>uses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85115" marR="692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35" dirty="0">
                <a:latin typeface="Arial"/>
                <a:cs typeface="Arial"/>
              </a:rPr>
              <a:t>Aggregation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575" dirty="0">
                <a:latin typeface="Times New Roman"/>
                <a:cs typeface="Times New Roman"/>
              </a:rPr>
              <a:t>A  </a:t>
            </a:r>
            <a:r>
              <a:rPr sz="2600" spc="114" dirty="0">
                <a:latin typeface="Times New Roman"/>
                <a:cs typeface="Times New Roman"/>
              </a:rPr>
              <a:t>has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484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85115" marR="230504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5" dirty="0">
                <a:latin typeface="Arial"/>
                <a:cs typeface="Arial"/>
              </a:rPr>
              <a:t>Composition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-415" dirty="0">
                <a:latin typeface="Times New Roman"/>
                <a:cs typeface="Times New Roman"/>
              </a:rPr>
              <a:t>class 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85" dirty="0">
                <a:latin typeface="Times New Roman"/>
                <a:cs typeface="Times New Roman"/>
              </a:rPr>
              <a:t>owns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47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8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  <a:tab pos="1999614" algn="l"/>
              </a:tabLst>
            </a:pPr>
            <a:r>
              <a:rPr sz="2600" b="1" spc="50" dirty="0">
                <a:latin typeface="Arial"/>
                <a:cs typeface="Arial"/>
              </a:rPr>
              <a:t>Inheritance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80" dirty="0">
                <a:latin typeface="Times New Roman"/>
                <a:cs typeface="Times New Roman"/>
              </a:rPr>
              <a:t>B 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8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Class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	</a:t>
            </a:r>
            <a:r>
              <a:rPr sz="2600" spc="110" dirty="0">
                <a:latin typeface="Times New Roman"/>
                <a:cs typeface="Times New Roman"/>
              </a:rPr>
              <a:t>(or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  </a:t>
            </a:r>
            <a:r>
              <a:rPr sz="2600" spc="25" dirty="0">
                <a:latin typeface="Times New Roman"/>
                <a:cs typeface="Times New Roman"/>
              </a:rPr>
              <a:t>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extended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by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  <a:p>
            <a:pPr marL="285115" marR="1955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35" dirty="0">
                <a:latin typeface="Arial"/>
                <a:cs typeface="Arial"/>
              </a:rPr>
              <a:t>Realization </a:t>
            </a:r>
            <a:r>
              <a:rPr sz="2600" spc="-60" dirty="0">
                <a:latin typeface="Times New Roman"/>
                <a:cs typeface="Times New Roman"/>
              </a:rPr>
              <a:t>: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630" dirty="0">
                <a:latin typeface="Times New Roman"/>
                <a:cs typeface="Times New Roman"/>
              </a:rPr>
              <a:t>B  </a:t>
            </a:r>
            <a:r>
              <a:rPr sz="2600" spc="60" dirty="0">
                <a:latin typeface="Times New Roman"/>
                <a:cs typeface="Times New Roman"/>
              </a:rPr>
              <a:t>realizes </a:t>
            </a:r>
            <a:r>
              <a:rPr sz="2600" spc="25" dirty="0">
                <a:latin typeface="Times New Roman"/>
                <a:cs typeface="Times New Roman"/>
              </a:rPr>
              <a:t>Class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110" dirty="0">
                <a:latin typeface="Times New Roman"/>
                <a:cs typeface="Times New Roman"/>
              </a:rPr>
              <a:t>(or  </a:t>
            </a:r>
            <a:r>
              <a:rPr sz="2600" spc="40" dirty="0">
                <a:latin typeface="Times New Roman"/>
                <a:cs typeface="Times New Roman"/>
              </a:rPr>
              <a:t>class </a:t>
            </a:r>
            <a:r>
              <a:rPr sz="2600" spc="-125" dirty="0">
                <a:latin typeface="Times New Roman"/>
                <a:cs typeface="Times New Roman"/>
              </a:rPr>
              <a:t>A </a:t>
            </a:r>
            <a:r>
              <a:rPr sz="2600" spc="20" dirty="0">
                <a:latin typeface="Times New Roman"/>
                <a:cs typeface="Times New Roman"/>
              </a:rPr>
              <a:t>is </a:t>
            </a:r>
            <a:r>
              <a:rPr sz="2600" spc="75" dirty="0">
                <a:latin typeface="Times New Roman"/>
                <a:cs typeface="Times New Roman"/>
              </a:rPr>
              <a:t>realized </a:t>
            </a:r>
            <a:r>
              <a:rPr sz="2600" spc="40" dirty="0">
                <a:latin typeface="Times New Roman"/>
                <a:cs typeface="Times New Roman"/>
              </a:rPr>
              <a:t>by  class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B)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65481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50" dirty="0">
                <a:latin typeface="Trebuchet MS"/>
                <a:cs typeface="Trebuchet MS"/>
              </a:rPr>
              <a:t>Relationships </a:t>
            </a:r>
            <a:r>
              <a:rPr b="1" spc="-265" dirty="0">
                <a:latin typeface="Trebuchet MS"/>
                <a:cs typeface="Trebuchet MS"/>
              </a:rPr>
              <a:t>in</a:t>
            </a:r>
            <a:r>
              <a:rPr b="1" spc="-540" dirty="0">
                <a:latin typeface="Trebuchet MS"/>
                <a:cs typeface="Trebuchet MS"/>
              </a:rPr>
              <a:t> </a:t>
            </a:r>
            <a:r>
              <a:rPr b="1" spc="-235" dirty="0">
                <a:latin typeface="Trebuchet MS"/>
                <a:cs typeface="Trebuchet MS"/>
              </a:rPr>
              <a:t>Nutshell</a:t>
            </a:r>
          </a:p>
        </p:txBody>
      </p:sp>
      <p:sp>
        <p:nvSpPr>
          <p:cNvPr id="5" name="object 5"/>
          <p:cNvSpPr/>
          <p:nvPr/>
        </p:nvSpPr>
        <p:spPr>
          <a:xfrm>
            <a:off x="4143375" y="1179537"/>
            <a:ext cx="4629150" cy="5089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28699"/>
            <a:ext cx="8171180" cy="231153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b="1" spc="-290" dirty="0">
                <a:latin typeface="Trebuchet MS"/>
                <a:cs typeface="Trebuchet MS"/>
              </a:rPr>
              <a:t>Dependency</a:t>
            </a:r>
          </a:p>
          <a:p>
            <a:pPr marL="376555" marR="5080" indent="-273050">
              <a:lnSpc>
                <a:spcPct val="100000"/>
              </a:lnSpc>
              <a:spcBef>
                <a:spcPts val="520"/>
              </a:spcBef>
              <a:tabLst>
                <a:tab pos="3375660" algn="l"/>
              </a:tabLst>
            </a:pPr>
            <a:r>
              <a:rPr sz="2450" spc="-625" dirty="0">
                <a:solidFill>
                  <a:srgbClr val="0AD0D9"/>
                </a:solidFill>
              </a:rPr>
              <a:t> </a:t>
            </a:r>
            <a:r>
              <a:rPr lang="en-US" sz="2450" spc="-625" dirty="0" smtClean="0">
                <a:solidFill>
                  <a:srgbClr val="0AD0D9"/>
                </a:solidFill>
              </a:rPr>
              <a:t>   </a:t>
            </a:r>
            <a:r>
              <a:rPr sz="2600" b="1" spc="-5" dirty="0" smtClean="0">
                <a:solidFill>
                  <a:srgbClr val="000000"/>
                </a:solidFill>
                <a:latin typeface="Arial"/>
                <a:cs typeface="Arial"/>
              </a:rPr>
              <a:t>Dependency </a:t>
            </a:r>
            <a:r>
              <a:rPr sz="2600" spc="2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600" spc="114" dirty="0">
                <a:solidFill>
                  <a:srgbClr val="000000"/>
                </a:solidFill>
                <a:latin typeface="Times New Roman"/>
                <a:cs typeface="Times New Roman"/>
              </a:rPr>
              <a:t>represented </a:t>
            </a:r>
            <a:r>
              <a:rPr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when 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reference </a:t>
            </a:r>
            <a:r>
              <a:rPr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600" spc="135" dirty="0">
                <a:solidFill>
                  <a:srgbClr val="000000"/>
                </a:solidFill>
                <a:latin typeface="Times New Roman"/>
                <a:cs typeface="Times New Roman"/>
              </a:rPr>
              <a:t>one  </a:t>
            </a:r>
            <a:r>
              <a:rPr sz="2600" spc="40" dirty="0">
                <a:solidFill>
                  <a:srgbClr val="000000"/>
                </a:solidFill>
                <a:latin typeface="Times New Roman"/>
                <a:cs typeface="Times New Roman"/>
              </a:rPr>
              <a:t>class </a:t>
            </a:r>
            <a:r>
              <a:rPr sz="2600" spc="25" dirty="0">
                <a:solidFill>
                  <a:srgbClr val="000000"/>
                </a:solidFill>
                <a:latin typeface="Times New Roman"/>
                <a:cs typeface="Times New Roman"/>
              </a:rPr>
              <a:t>is 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passed </a:t>
            </a:r>
            <a:r>
              <a:rPr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in </a:t>
            </a:r>
            <a:r>
              <a:rPr sz="2600" spc="65" dirty="0">
                <a:solidFill>
                  <a:srgbClr val="000000"/>
                </a:solidFill>
                <a:latin typeface="Times New Roman"/>
                <a:cs typeface="Times New Roman"/>
              </a:rPr>
              <a:t>as 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165" dirty="0">
                <a:solidFill>
                  <a:srgbClr val="000000"/>
                </a:solidFill>
                <a:latin typeface="Times New Roman"/>
                <a:cs typeface="Times New Roman"/>
              </a:rPr>
              <a:t>method </a:t>
            </a:r>
            <a:r>
              <a:rPr sz="2600" spc="125" dirty="0">
                <a:solidFill>
                  <a:srgbClr val="000000"/>
                </a:solidFill>
                <a:latin typeface="Times New Roman"/>
                <a:cs typeface="Times New Roman"/>
              </a:rPr>
              <a:t>parameter </a:t>
            </a:r>
            <a:r>
              <a:rPr sz="2600" spc="130" dirty="0">
                <a:solidFill>
                  <a:srgbClr val="000000"/>
                </a:solidFill>
                <a:latin typeface="Times New Roman"/>
                <a:cs typeface="Times New Roman"/>
              </a:rPr>
              <a:t>to </a:t>
            </a:r>
            <a:r>
              <a:rPr sz="2600" spc="145" dirty="0">
                <a:solidFill>
                  <a:srgbClr val="000000"/>
                </a:solidFill>
                <a:latin typeface="Times New Roman"/>
                <a:cs typeface="Times New Roman"/>
              </a:rPr>
              <a:t>another  </a:t>
            </a:r>
            <a:r>
              <a:rPr sz="2600" spc="30" dirty="0">
                <a:solidFill>
                  <a:srgbClr val="000000"/>
                </a:solidFill>
                <a:latin typeface="Times New Roman"/>
                <a:cs typeface="Times New Roman"/>
              </a:rPr>
              <a:t>class.</a:t>
            </a:r>
            <a:r>
              <a:rPr sz="260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600" spc="-1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000000"/>
                </a:solidFill>
                <a:latin typeface="Times New Roman"/>
                <a:cs typeface="Times New Roman"/>
              </a:rPr>
              <a:t>example,</a:t>
            </a:r>
            <a:r>
              <a:rPr sz="26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5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sz="26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105" dirty="0">
                <a:solidFill>
                  <a:srgbClr val="000000"/>
                </a:solidFill>
                <a:latin typeface="Times New Roman"/>
                <a:cs typeface="Times New Roman"/>
              </a:rPr>
              <a:t>instance</a:t>
            </a:r>
            <a:r>
              <a:rPr sz="260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600" u="heavy" spc="-8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1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6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600" u="heavy" spc="-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passed</a:t>
            </a:r>
            <a:r>
              <a:rPr sz="2600" u="heavy" spc="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600" u="heavy" spc="-7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 </a:t>
            </a:r>
            <a:r>
              <a:rPr sz="2600" u="heavy" spc="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600" u="heavy" spc="-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6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600" u="heavy" spc="-10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6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600" u="heavy" spc="-1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-9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A:	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880" y="3212719"/>
            <a:ext cx="5652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 smtClean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37540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	</a:t>
            </a:r>
            <a:r>
              <a:rPr sz="1800" spc="200" dirty="0">
                <a:latin typeface="Arial"/>
                <a:cs typeface="Arial"/>
              </a:rPr>
              <a:t>public </a:t>
            </a:r>
            <a:r>
              <a:rPr sz="1800" spc="160" dirty="0">
                <a:latin typeface="Arial"/>
                <a:cs typeface="Arial"/>
              </a:rPr>
              <a:t>void </a:t>
            </a:r>
            <a:r>
              <a:rPr sz="1800" spc="30" dirty="0">
                <a:latin typeface="Arial"/>
                <a:cs typeface="Arial"/>
              </a:rPr>
              <a:t>doSomething(B </a:t>
            </a:r>
            <a:r>
              <a:rPr sz="1800" spc="185" dirty="0">
                <a:latin typeface="Arial"/>
                <a:cs typeface="Arial"/>
              </a:rPr>
              <a:t>b)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28753"/>
            <a:ext cx="7900670" cy="191142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b="1" spc="-229" dirty="0" smtClean="0">
                <a:latin typeface="Trebuchet MS"/>
                <a:cs typeface="Trebuchet MS"/>
              </a:rPr>
              <a:t>Aggregation</a:t>
            </a:r>
          </a:p>
          <a:p>
            <a:pPr marL="376555" marR="5080" indent="-273050">
              <a:lnSpc>
                <a:spcPct val="100000"/>
              </a:lnSpc>
              <a:spcBef>
                <a:spcPts val="520"/>
              </a:spcBef>
            </a:pPr>
            <a:r>
              <a:rPr sz="2450" spc="-625" dirty="0" smtClean="0">
                <a:solidFill>
                  <a:srgbClr val="0AD0D9"/>
                </a:solidFill>
              </a:rPr>
              <a:t></a:t>
            </a:r>
            <a:r>
              <a:rPr sz="260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Now</a:t>
            </a:r>
            <a:r>
              <a:rPr sz="2600" spc="-25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if </a:t>
            </a:r>
            <a:r>
              <a:rPr sz="2600" u="heavy" spc="4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</a:t>
            </a:r>
            <a:r>
              <a:rPr sz="2600" u="heavy" spc="-12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lang="en-US" sz="2600" u="heavy" spc="-12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1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stored </a:t>
            </a:r>
            <a:r>
              <a:rPr sz="2600" u="heavy" spc="16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75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 </a:t>
            </a:r>
            <a:r>
              <a:rPr sz="2600" u="heavy" spc="13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600" u="heavy" spc="4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</a:t>
            </a:r>
            <a:r>
              <a:rPr sz="2600" u="heavy" spc="-18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600" spc="-18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5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 </a:t>
            </a:r>
            <a:r>
              <a:rPr sz="2600" spc="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later </a:t>
            </a:r>
            <a:r>
              <a:rPr sz="2600" spc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use </a:t>
            </a:r>
            <a:r>
              <a:rPr sz="2600" spc="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</a:t>
            </a:r>
            <a:r>
              <a:rPr sz="2600" spc="85" dirty="0" smtClean="0">
                <a:solidFill>
                  <a:srgbClr val="000000"/>
                </a:solidFill>
                <a:latin typeface="Times New Roman"/>
                <a:cs typeface="Times New Roman"/>
              </a:rPr>
              <a:t>would </a:t>
            </a:r>
            <a:r>
              <a:rPr sz="2600" spc="55" dirty="0" smtClean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sz="2600" spc="95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sz="2600" spc="8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different </a:t>
            </a:r>
            <a:r>
              <a:rPr sz="2600" spc="1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relationship  </a:t>
            </a:r>
            <a:r>
              <a:rPr sz="2600" spc="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called </a:t>
            </a:r>
            <a:r>
              <a:rPr sz="2600" b="1" spc="-30" dirty="0" smtClean="0">
                <a:solidFill>
                  <a:srgbClr val="000000"/>
                </a:solidFill>
                <a:latin typeface="Arial"/>
                <a:cs typeface="Arial"/>
              </a:rPr>
              <a:t>Aggregation</a:t>
            </a:r>
            <a:r>
              <a:rPr sz="2600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429" y="3418458"/>
            <a:ext cx="2155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sz="1800" spc="170" dirty="0" smtClean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5548" y="396709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5" dirty="0">
                <a:latin typeface="Arial"/>
                <a:cs typeface="Arial"/>
              </a:rPr>
              <a:t>private </a:t>
            </a:r>
            <a:r>
              <a:rPr sz="1800" spc="-215" dirty="0">
                <a:latin typeface="Arial"/>
                <a:cs typeface="Arial"/>
              </a:rPr>
              <a:t>B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_b;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5548" y="4515992"/>
            <a:ext cx="4164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Arial"/>
                <a:cs typeface="Arial"/>
              </a:rPr>
              <a:t>public </a:t>
            </a:r>
            <a:r>
              <a:rPr sz="1800" spc="160" dirty="0">
                <a:latin typeface="Arial"/>
                <a:cs typeface="Arial"/>
              </a:rPr>
              <a:t>void </a:t>
            </a:r>
            <a:r>
              <a:rPr sz="1800" spc="85" dirty="0">
                <a:latin typeface="Arial"/>
                <a:cs typeface="Arial"/>
              </a:rPr>
              <a:t>setB(B </a:t>
            </a:r>
            <a:r>
              <a:rPr sz="1800" spc="185" dirty="0">
                <a:latin typeface="Arial"/>
                <a:cs typeface="Arial"/>
              </a:rPr>
              <a:t>b) </a:t>
            </a:r>
            <a:r>
              <a:rPr sz="1800" spc="385" dirty="0">
                <a:latin typeface="Arial"/>
                <a:cs typeface="Arial"/>
              </a:rPr>
              <a:t>{ </a:t>
            </a:r>
            <a:r>
              <a:rPr sz="1800" spc="-15" dirty="0">
                <a:latin typeface="Arial"/>
                <a:cs typeface="Arial"/>
              </a:rPr>
              <a:t>_b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35" dirty="0">
                <a:latin typeface="Arial"/>
                <a:cs typeface="Arial"/>
              </a:rPr>
              <a:t>b;</a:t>
            </a:r>
            <a:r>
              <a:rPr sz="1800" spc="695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154938"/>
            <a:ext cx="793623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65" dirty="0">
                <a:latin typeface="Times New Roman"/>
                <a:cs typeface="Times New Roman"/>
              </a:rPr>
              <a:t>Aggregation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65" dirty="0">
                <a:latin typeface="Times New Roman"/>
                <a:cs typeface="Times New Roman"/>
              </a:rPr>
              <a:t>weaker </a:t>
            </a:r>
            <a:r>
              <a:rPr sz="2600" spc="95" dirty="0">
                <a:latin typeface="Times New Roman"/>
                <a:cs typeface="Times New Roman"/>
              </a:rPr>
              <a:t>form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0" dirty="0">
                <a:latin typeface="Times New Roman"/>
                <a:cs typeface="Times New Roman"/>
              </a:rPr>
              <a:t>object  </a:t>
            </a:r>
            <a:r>
              <a:rPr sz="2600" spc="125" dirty="0">
                <a:latin typeface="Times New Roman"/>
                <a:cs typeface="Times New Roman"/>
              </a:rPr>
              <a:t>containment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(one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object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contains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other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objects).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The  stronger </a:t>
            </a:r>
            <a:r>
              <a:rPr sz="2600" spc="95" dirty="0">
                <a:latin typeface="Times New Roman"/>
                <a:cs typeface="Times New Roman"/>
              </a:rPr>
              <a:t>form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65" dirty="0">
                <a:latin typeface="Times New Roman"/>
                <a:cs typeface="Times New Roman"/>
              </a:rPr>
              <a:t>called </a:t>
            </a:r>
            <a:r>
              <a:rPr sz="2600" b="1" spc="5" dirty="0">
                <a:latin typeface="Arial"/>
                <a:cs typeface="Arial"/>
              </a:rPr>
              <a:t>Composition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 </a:t>
            </a:r>
            <a:r>
              <a:rPr sz="2600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  </a:t>
            </a:r>
            <a:r>
              <a:rPr sz="26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Composition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containing </a:t>
            </a:r>
            <a:r>
              <a:rPr sz="26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 </a:t>
            </a:r>
            <a:r>
              <a:rPr sz="260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sz="26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responsible </a:t>
            </a:r>
            <a:r>
              <a:rPr sz="260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 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creation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2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life </a:t>
            </a:r>
            <a:r>
              <a:rPr sz="26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cycle </a:t>
            </a:r>
            <a:r>
              <a:rPr sz="26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00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contained </a:t>
            </a:r>
            <a:r>
              <a:rPr sz="26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 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(either </a:t>
            </a:r>
            <a:r>
              <a:rPr sz="2600" spc="65" dirty="0">
                <a:latin typeface="Times New Roman"/>
                <a:cs typeface="Times New Roman"/>
              </a:rPr>
              <a:t>directly </a:t>
            </a:r>
            <a:r>
              <a:rPr sz="2600" spc="114" dirty="0">
                <a:latin typeface="Times New Roman"/>
                <a:cs typeface="Times New Roman"/>
              </a:rPr>
              <a:t>or </a:t>
            </a:r>
            <a:r>
              <a:rPr sz="2600" spc="70" dirty="0">
                <a:latin typeface="Times New Roman"/>
                <a:cs typeface="Times New Roman"/>
              </a:rPr>
              <a:t>indirectly). </a:t>
            </a:r>
            <a:r>
              <a:rPr sz="2600" spc="35" dirty="0">
                <a:latin typeface="Times New Roman"/>
                <a:cs typeface="Times New Roman"/>
              </a:rPr>
              <a:t>Following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spc="10" dirty="0">
                <a:latin typeface="Times New Roman"/>
                <a:cs typeface="Times New Roman"/>
              </a:rPr>
              <a:t>few  </a:t>
            </a:r>
            <a:r>
              <a:rPr sz="2600" spc="80" dirty="0">
                <a:latin typeface="Times New Roman"/>
                <a:cs typeface="Times New Roman"/>
              </a:rPr>
              <a:t>examples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90" dirty="0">
                <a:latin typeface="Times New Roman"/>
                <a:cs typeface="Times New Roman"/>
              </a:rPr>
              <a:t>Composition. </a:t>
            </a:r>
            <a:r>
              <a:rPr sz="2600" spc="50" dirty="0">
                <a:latin typeface="Times New Roman"/>
                <a:cs typeface="Times New Roman"/>
              </a:rPr>
              <a:t>First, </a:t>
            </a:r>
            <a:r>
              <a:rPr sz="2600" spc="20" dirty="0">
                <a:latin typeface="Times New Roman"/>
                <a:cs typeface="Times New Roman"/>
              </a:rPr>
              <a:t>via </a:t>
            </a:r>
            <a:r>
              <a:rPr sz="2600" spc="150" dirty="0">
                <a:latin typeface="Times New Roman"/>
                <a:cs typeface="Times New Roman"/>
              </a:rPr>
              <a:t>member  </a:t>
            </a:r>
            <a:r>
              <a:rPr sz="2600" spc="75" dirty="0">
                <a:latin typeface="Times New Roman"/>
                <a:cs typeface="Times New Roman"/>
              </a:rPr>
              <a:t>initialization: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337057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45" dirty="0">
                <a:latin typeface="Trebuchet MS"/>
                <a:cs typeface="Trebuchet MS"/>
              </a:rPr>
              <a:t>Compos</a:t>
            </a:r>
            <a:r>
              <a:rPr b="1" spc="-145" dirty="0">
                <a:latin typeface="Trebuchet MS"/>
                <a:cs typeface="Trebuchet MS"/>
              </a:rPr>
              <a:t>i</a:t>
            </a:r>
            <a:r>
              <a:rPr b="1" spc="-229" dirty="0">
                <a:latin typeface="Trebuchet MS"/>
                <a:cs typeface="Trebuchet MS"/>
              </a:rPr>
              <a:t>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9112" y="4546472"/>
            <a:ext cx="35350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83665">
              <a:lnSpc>
                <a:spcPct val="100000"/>
              </a:lnSpc>
              <a:spcBef>
                <a:spcPts val="100"/>
              </a:spcBef>
            </a:pPr>
            <a:r>
              <a:rPr sz="1800" spc="170" dirty="0" smtClean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63817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	</a:t>
            </a:r>
            <a:r>
              <a:rPr sz="1800" spc="215" dirty="0">
                <a:latin typeface="Arial"/>
                <a:cs typeface="Arial"/>
              </a:rPr>
              <a:t>private </a:t>
            </a:r>
            <a:r>
              <a:rPr sz="1800" spc="-215" dirty="0">
                <a:latin typeface="Arial"/>
                <a:cs typeface="Arial"/>
              </a:rPr>
              <a:t>B </a:t>
            </a:r>
            <a:r>
              <a:rPr sz="1800" spc="-15" dirty="0">
                <a:latin typeface="Arial"/>
                <a:cs typeface="Arial"/>
              </a:rPr>
              <a:t>_b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-114" dirty="0">
                <a:latin typeface="Arial"/>
                <a:cs typeface="Arial"/>
              </a:rPr>
              <a:t>new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260" dirty="0">
                <a:latin typeface="Arial"/>
                <a:cs typeface="Arial"/>
              </a:rPr>
              <a:t>B</a:t>
            </a:r>
            <a:r>
              <a:rPr sz="1800" spc="260" dirty="0" smtClean="0">
                <a:latin typeface="Arial"/>
                <a:cs typeface="Arial"/>
              </a:rPr>
              <a:t>();</a:t>
            </a:r>
            <a:r>
              <a:rPr lang="en-US" sz="1800" spc="260" dirty="0" smtClean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6993" y="4546472"/>
            <a:ext cx="277250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70" dirty="0" smtClean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</a:t>
            </a:r>
            <a:endParaRPr lang="en-US" sz="1800" spc="385" dirty="0" smtClean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2467" y="4942789"/>
            <a:ext cx="1655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Arial"/>
                <a:cs typeface="Arial"/>
              </a:rPr>
              <a:t>private </a:t>
            </a:r>
            <a:r>
              <a:rPr sz="1800" spc="-210" dirty="0">
                <a:latin typeface="Arial"/>
                <a:cs typeface="Arial"/>
              </a:rPr>
              <a:t>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50" dirty="0">
                <a:latin typeface="Arial"/>
                <a:cs typeface="Arial"/>
              </a:rPr>
              <a:t>_b;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2467" y="5491683"/>
            <a:ext cx="30340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0" dirty="0">
                <a:latin typeface="Arial"/>
                <a:cs typeface="Arial"/>
              </a:rPr>
              <a:t>public </a:t>
            </a:r>
            <a:r>
              <a:rPr sz="1800" spc="185" dirty="0">
                <a:latin typeface="Arial"/>
                <a:cs typeface="Arial"/>
              </a:rPr>
              <a:t>A()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3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_b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-114" dirty="0">
                <a:latin typeface="Arial"/>
                <a:cs typeface="Arial"/>
              </a:rPr>
              <a:t>new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260" dirty="0">
                <a:latin typeface="Arial"/>
                <a:cs typeface="Arial"/>
              </a:rPr>
              <a:t>B();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85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210" dirty="0">
                <a:latin typeface="Arial"/>
                <a:cs typeface="Arial"/>
              </a:rPr>
              <a:t>default</a:t>
            </a:r>
            <a:r>
              <a:rPr sz="1800" spc="540" dirty="0">
                <a:latin typeface="Arial"/>
                <a:cs typeface="Arial"/>
              </a:rPr>
              <a:t> </a:t>
            </a:r>
            <a:r>
              <a:rPr sz="1800" spc="175" dirty="0">
                <a:latin typeface="Arial"/>
                <a:cs typeface="Arial"/>
              </a:rPr>
              <a:t>constructor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0993" y="2199259"/>
            <a:ext cx="3535679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1258570">
              <a:lnSpc>
                <a:spcPct val="100000"/>
              </a:lnSpc>
              <a:spcBef>
                <a:spcPts val="100"/>
              </a:spcBef>
            </a:pPr>
            <a:r>
              <a:rPr sz="1800" spc="170" dirty="0" smtClean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lang="en-US" spc="-215" dirty="0" smtClean="0">
                <a:latin typeface="Arial"/>
                <a:cs typeface="Arial"/>
              </a:rPr>
              <a:t>Vehicle</a:t>
            </a:r>
            <a:r>
              <a:rPr sz="1800" spc="385" dirty="0" smtClean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tabLst>
                <a:tab pos="763905" algn="l"/>
              </a:tabLst>
            </a:pPr>
            <a:r>
              <a:rPr sz="1800" spc="484" dirty="0" smtClean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39065" marR="1760220">
              <a:lnSpc>
                <a:spcPct val="100000"/>
              </a:lnSpc>
            </a:pPr>
            <a:r>
              <a:rPr sz="1800" spc="180" dirty="0" smtClean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lang="en-US" spc="165" dirty="0" smtClean="0">
                <a:latin typeface="Arial"/>
                <a:cs typeface="Arial"/>
              </a:rPr>
              <a:t>Vehicle</a:t>
            </a:r>
            <a:endParaRPr lang="en-US" spc="-215" dirty="0">
              <a:latin typeface="Arial"/>
              <a:cs typeface="Arial"/>
            </a:endParaRPr>
          </a:p>
          <a:p>
            <a:pPr marL="139065" marR="176022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39065" marR="5080">
              <a:lnSpc>
                <a:spcPct val="100000"/>
              </a:lnSpc>
            </a:pPr>
            <a:r>
              <a:rPr sz="1800" spc="170" dirty="0" smtClean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lang="en-US" spc="-215" dirty="0" smtClean="0">
                <a:latin typeface="Arial"/>
                <a:cs typeface="Arial"/>
              </a:rPr>
              <a:t>Car </a:t>
            </a:r>
            <a:r>
              <a:rPr sz="1800" spc="85" dirty="0" smtClean="0">
                <a:latin typeface="Arial"/>
                <a:cs typeface="Arial"/>
              </a:rPr>
              <a:t>extends </a:t>
            </a:r>
            <a:r>
              <a:rPr lang="en-US" spc="-215" dirty="0" smtClean="0">
                <a:latin typeface="Arial"/>
                <a:cs typeface="Arial"/>
              </a:rPr>
              <a:t>Vehicle</a:t>
            </a:r>
            <a:r>
              <a:rPr sz="1800" spc="385" dirty="0" smtClean="0">
                <a:latin typeface="Arial"/>
                <a:cs typeface="Arial"/>
              </a:rPr>
              <a:t>{  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tabLst>
                <a:tab pos="76390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	</a:t>
            </a:r>
            <a:r>
              <a:rPr sz="1800" spc="484" dirty="0">
                <a:latin typeface="Arial"/>
                <a:cs typeface="Arial"/>
              </a:rPr>
              <a:t>....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20" dirty="0" smtClean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165" dirty="0">
                <a:latin typeface="Arial"/>
                <a:cs typeface="Arial"/>
              </a:rPr>
              <a:t>class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lang="en-US" spc="-210" dirty="0" smtClean="0">
                <a:latin typeface="Arial"/>
                <a:cs typeface="Arial"/>
              </a:rPr>
              <a:t>Car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30365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290" dirty="0">
                <a:latin typeface="Trebuchet MS"/>
                <a:cs typeface="Trebuchet MS"/>
              </a:rPr>
              <a:t>Inheritance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41" y="2057400"/>
            <a:ext cx="4124325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540" y="1650238"/>
            <a:ext cx="3910965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1132205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AEAEAE"/>
                </a:solidFill>
                <a:latin typeface="Arial"/>
                <a:cs typeface="Arial"/>
              </a:rPr>
              <a:t>1</a:t>
            </a: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215" dirty="0">
                <a:latin typeface="Arial"/>
                <a:cs typeface="Arial"/>
              </a:rPr>
              <a:t>interface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tabLst>
                <a:tab pos="76390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3	</a:t>
            </a:r>
            <a:r>
              <a:rPr sz="1800" spc="484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  <a:p>
            <a:pPr marL="139065" marR="1633855">
              <a:lnSpc>
                <a:spcPct val="100000"/>
              </a:lnSpc>
            </a:pPr>
            <a:r>
              <a:rPr sz="1800" spc="180" dirty="0">
                <a:solidFill>
                  <a:srgbClr val="AEAEAE"/>
                </a:solidFill>
                <a:latin typeface="Arial"/>
                <a:cs typeface="Arial"/>
              </a:rPr>
              <a:t>5</a:t>
            </a:r>
            <a:r>
              <a:rPr sz="1800" spc="180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215" dirty="0">
                <a:latin typeface="Arial"/>
                <a:cs typeface="Arial"/>
              </a:rPr>
              <a:t>interface </a:t>
            </a:r>
            <a:r>
              <a:rPr sz="1800" spc="-215" dirty="0">
                <a:latin typeface="Arial"/>
                <a:cs typeface="Arial"/>
              </a:rPr>
              <a:t>A  </a:t>
            </a: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6</a:t>
            </a:r>
            <a:endParaRPr sz="1800" dirty="0">
              <a:latin typeface="Arial"/>
              <a:cs typeface="Arial"/>
            </a:endParaRPr>
          </a:p>
          <a:p>
            <a:pPr marL="139065" marR="5080">
              <a:lnSpc>
                <a:spcPct val="100000"/>
              </a:lnSpc>
            </a:pPr>
            <a:r>
              <a:rPr sz="1800" spc="170" dirty="0">
                <a:solidFill>
                  <a:srgbClr val="AEAEAE"/>
                </a:solidFill>
                <a:latin typeface="Arial"/>
                <a:cs typeface="Arial"/>
              </a:rPr>
              <a:t>7</a:t>
            </a:r>
            <a:r>
              <a:rPr sz="1800" spc="170" dirty="0">
                <a:latin typeface="Arial"/>
                <a:cs typeface="Arial"/>
              </a:rPr>
              <a:t>public </a:t>
            </a:r>
            <a:r>
              <a:rPr sz="1800" spc="165" dirty="0">
                <a:latin typeface="Arial"/>
                <a:cs typeface="Arial"/>
              </a:rPr>
              <a:t>class </a:t>
            </a:r>
            <a:r>
              <a:rPr sz="1800" spc="-215" dirty="0">
                <a:latin typeface="Arial"/>
                <a:cs typeface="Arial"/>
              </a:rPr>
              <a:t>B </a:t>
            </a:r>
            <a:r>
              <a:rPr lang="en-US" sz="1800" spc="-215" dirty="0" smtClean="0">
                <a:latin typeface="Arial"/>
                <a:cs typeface="Arial"/>
              </a:rPr>
              <a:t>  </a:t>
            </a:r>
            <a:r>
              <a:rPr sz="1800" spc="65" dirty="0" smtClean="0">
                <a:latin typeface="Arial"/>
                <a:cs typeface="Arial"/>
              </a:rPr>
              <a:t>implements </a:t>
            </a:r>
            <a:r>
              <a:rPr sz="1800" spc="-215" dirty="0">
                <a:latin typeface="Arial"/>
                <a:cs typeface="Arial"/>
              </a:rPr>
              <a:t>A </a:t>
            </a:r>
            <a:r>
              <a:rPr sz="1800" spc="385" dirty="0">
                <a:latin typeface="Arial"/>
                <a:cs typeface="Arial"/>
              </a:rPr>
              <a:t>{  </a:t>
            </a: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8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  <a:tabLst>
                <a:tab pos="763905" algn="l"/>
              </a:tabLst>
            </a:pPr>
            <a:r>
              <a:rPr sz="1800" spc="-15" dirty="0">
                <a:solidFill>
                  <a:srgbClr val="AEAEAE"/>
                </a:solidFill>
                <a:latin typeface="Arial"/>
                <a:cs typeface="Arial"/>
              </a:rPr>
              <a:t>9	</a:t>
            </a:r>
            <a:r>
              <a:rPr sz="1800" spc="484" dirty="0">
                <a:latin typeface="Arial"/>
                <a:cs typeface="Arial"/>
              </a:rPr>
              <a:t>...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AEAEAE"/>
                </a:solidFill>
                <a:latin typeface="Arial"/>
                <a:cs typeface="Arial"/>
              </a:rPr>
              <a:t>10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120" dirty="0">
                <a:solidFill>
                  <a:srgbClr val="AEAEAE"/>
                </a:solidFill>
                <a:latin typeface="Arial"/>
                <a:cs typeface="Arial"/>
              </a:rPr>
              <a:t>11</a:t>
            </a:r>
            <a:r>
              <a:rPr sz="1800" spc="120" dirty="0">
                <a:latin typeface="Arial"/>
                <a:cs typeface="Arial"/>
              </a:rPr>
              <a:t>} </a:t>
            </a:r>
            <a:r>
              <a:rPr sz="1800" spc="484" dirty="0">
                <a:latin typeface="Arial"/>
                <a:cs typeface="Arial"/>
              </a:rPr>
              <a:t>// </a:t>
            </a:r>
            <a:r>
              <a:rPr sz="1800" spc="165" dirty="0">
                <a:latin typeface="Arial"/>
                <a:cs typeface="Arial"/>
              </a:rPr>
              <a:t>class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spc="-215" dirty="0">
                <a:latin typeface="Arial"/>
                <a:cs typeface="Arial"/>
              </a:rPr>
              <a:t>B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29317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0" dirty="0">
                <a:latin typeface="Trebuchet MS"/>
                <a:cs typeface="Trebuchet MS"/>
              </a:rPr>
              <a:t>Realization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32410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</a:t>
            </a:r>
            <a:r>
              <a:rPr spc="-355" dirty="0"/>
              <a:t> Names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762000"/>
                </a:moveTo>
                <a:lnTo>
                  <a:pt x="2057400" y="762000"/>
                </a:lnTo>
                <a:lnTo>
                  <a:pt x="2057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1455" y="1845564"/>
            <a:ext cx="14859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95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057400" cy="857250"/>
          </a:xfrm>
          <a:custGeom>
            <a:avLst/>
            <a:gdLst/>
            <a:ahLst/>
            <a:cxnLst/>
            <a:rect l="l" t="t" r="r" b="b"/>
            <a:pathLst>
              <a:path w="2057400" h="857250">
                <a:moveTo>
                  <a:pt x="0" y="857250"/>
                </a:moveTo>
                <a:lnTo>
                  <a:pt x="2057400" y="857250"/>
                </a:lnTo>
                <a:lnTo>
                  <a:pt x="2057400" y="0"/>
                </a:lnTo>
                <a:lnTo>
                  <a:pt x="0" y="0"/>
                </a:lnTo>
                <a:lnTo>
                  <a:pt x="0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0327" y="2654807"/>
            <a:ext cx="1246632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9111" y="2654807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295650"/>
            <a:ext cx="2057400" cy="952500"/>
          </a:xfrm>
          <a:custGeom>
            <a:avLst/>
            <a:gdLst/>
            <a:ahLst/>
            <a:cxnLst/>
            <a:rect l="l" t="t" r="r" b="b"/>
            <a:pathLst>
              <a:path w="2057400" h="952500">
                <a:moveTo>
                  <a:pt x="0" y="952500"/>
                </a:moveTo>
                <a:lnTo>
                  <a:pt x="2057400" y="952500"/>
                </a:lnTo>
                <a:lnTo>
                  <a:pt x="2057400" y="0"/>
                </a:lnTo>
                <a:lnTo>
                  <a:pt x="0" y="0"/>
                </a:lnTo>
                <a:lnTo>
                  <a:pt x="0" y="9525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7844" y="3560064"/>
            <a:ext cx="137160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1595" y="35600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81037" y="1671637"/>
          <a:ext cx="2057400" cy="257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ClassName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attributes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operations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00984" y="1571244"/>
            <a:ext cx="5615940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0984" y="1845564"/>
            <a:ext cx="4930140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00984" y="2119883"/>
            <a:ext cx="21366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29784" y="2119883"/>
            <a:ext cx="3840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05984" y="2119883"/>
            <a:ext cx="2263140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61276" y="21198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32175" y="1627378"/>
            <a:ext cx="52698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class is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only required </a:t>
            </a:r>
            <a:r>
              <a:rPr sz="1800" dirty="0">
                <a:latin typeface="Arial"/>
                <a:cs typeface="Arial"/>
              </a:rPr>
              <a:t>tag </a:t>
            </a:r>
            <a:r>
              <a:rPr sz="1800" spc="-5" dirty="0">
                <a:latin typeface="Arial"/>
                <a:cs typeface="Arial"/>
              </a:rPr>
              <a:t>in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graphical representation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class.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15" dirty="0">
                <a:latin typeface="Arial"/>
                <a:cs typeface="Arial"/>
              </a:rPr>
              <a:t>always  </a:t>
            </a:r>
            <a:r>
              <a:rPr sz="1800" spc="-5" dirty="0">
                <a:latin typeface="Arial"/>
                <a:cs typeface="Arial"/>
              </a:rPr>
              <a:t>appears in </a:t>
            </a:r>
            <a:r>
              <a:rPr sz="1800" dirty="0">
                <a:latin typeface="Arial"/>
                <a:cs typeface="Arial"/>
              </a:rPr>
              <a:t>the top-most </a:t>
            </a:r>
            <a:r>
              <a:rPr sz="1800" spc="-5" dirty="0">
                <a:latin typeface="Arial"/>
                <a:cs typeface="Arial"/>
              </a:rPr>
              <a:t>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51847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Parameterized</a:t>
            </a:r>
            <a:r>
              <a:rPr spc="-340" dirty="0"/>
              <a:t> </a:t>
            </a:r>
            <a:r>
              <a:rPr spc="-48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8288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18288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355" y="2074164"/>
            <a:ext cx="13335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0007" y="20741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5800" y="2130678"/>
            <a:ext cx="1051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nk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51709" y="1524801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15240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7416" y="1693164"/>
            <a:ext cx="449580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9148" y="1693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1942" y="1749297"/>
            <a:ext cx="48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00" y="27432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27432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100" y="31115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533400"/>
                </a:move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0032" y="3165348"/>
            <a:ext cx="44958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1764" y="3165348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9100" y="3111500"/>
            <a:ext cx="6096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1200" y="3657600"/>
            <a:ext cx="1905" cy="675005"/>
          </a:xfrm>
          <a:custGeom>
            <a:avLst/>
            <a:gdLst/>
            <a:ahLst/>
            <a:cxnLst/>
            <a:rect l="l" t="t" r="r" b="b"/>
            <a:pathLst>
              <a:path w="1905" h="675004">
                <a:moveTo>
                  <a:pt x="0" y="674751"/>
                </a:moveTo>
                <a:lnTo>
                  <a:pt x="16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7276" y="43323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0"/>
                </a:moveTo>
                <a:lnTo>
                  <a:pt x="0" y="153924"/>
                </a:lnTo>
                <a:lnTo>
                  <a:pt x="146812" y="307975"/>
                </a:lnTo>
                <a:lnTo>
                  <a:pt x="293624" y="153924"/>
                </a:lnTo>
                <a:lnTo>
                  <a:pt x="146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7276" y="43323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307975"/>
                </a:moveTo>
                <a:lnTo>
                  <a:pt x="0" y="153924"/>
                </a:lnTo>
                <a:lnTo>
                  <a:pt x="146812" y="0"/>
                </a:lnTo>
                <a:lnTo>
                  <a:pt x="293624" y="153924"/>
                </a:lnTo>
                <a:lnTo>
                  <a:pt x="146812" y="307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2620" y="3543300"/>
            <a:ext cx="861059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32304" y="3543300"/>
            <a:ext cx="411480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72894" y="3607689"/>
            <a:ext cx="532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 </a:t>
            </a:r>
            <a:r>
              <a:rPr sz="2000" spc="-5" dirty="0">
                <a:latin typeface="Arial"/>
                <a:cs typeface="Arial"/>
              </a:rPr>
              <a:t>..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56959" y="1571244"/>
            <a:ext cx="373380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62443" y="1571244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96783" y="18455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7659" y="22570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89476" y="1489646"/>
            <a:ext cx="4062729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10" dirty="0">
                <a:latin typeface="Arial"/>
                <a:cs typeface="Arial"/>
              </a:rPr>
              <a:t>parameterized </a:t>
            </a:r>
            <a:r>
              <a:rPr sz="1800" i="1" spc="-5" dirty="0">
                <a:latin typeface="Arial"/>
                <a:cs typeface="Arial"/>
              </a:rPr>
              <a:t>class </a:t>
            </a:r>
            <a:r>
              <a:rPr sz="1800" spc="-5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template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defines a family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potential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elements.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95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use </a:t>
            </a:r>
            <a:r>
              <a:rPr sz="1800" dirty="0">
                <a:latin typeface="Arial"/>
                <a:cs typeface="Arial"/>
              </a:rPr>
              <a:t>it, the </a:t>
            </a:r>
            <a:r>
              <a:rPr sz="1800" spc="-5" dirty="0">
                <a:latin typeface="Arial"/>
                <a:cs typeface="Arial"/>
              </a:rPr>
              <a:t>parameter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bound.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986784" y="3857244"/>
            <a:ext cx="510539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9476" y="3857244"/>
            <a:ext cx="1248155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129784" y="3857244"/>
            <a:ext cx="3419856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86784" y="4131564"/>
            <a:ext cx="4090416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69352" y="4131564"/>
            <a:ext cx="38404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45552" y="4131564"/>
            <a:ext cx="81838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86784" y="4405884"/>
            <a:ext cx="4570475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86784" y="4680203"/>
            <a:ext cx="371094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86784" y="4954523"/>
            <a:ext cx="2822448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01384" y="49545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17975" y="3914013"/>
            <a:ext cx="43287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template </a:t>
            </a:r>
            <a:r>
              <a:rPr sz="1800" spc="-5" dirty="0">
                <a:latin typeface="Arial"/>
                <a:cs typeface="Arial"/>
              </a:rPr>
              <a:t>is rendered by a small dashed  rectangle superimposed on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upper-right  corner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class rectangle.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dashed  rectangle contains a list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formal  parameters </a:t>
            </a:r>
            <a:r>
              <a:rPr sz="1800" dirty="0">
                <a:latin typeface="Arial"/>
                <a:cs typeface="Arial"/>
              </a:rPr>
              <a:t>for the </a:t>
            </a:r>
            <a:r>
              <a:rPr sz="1800" spc="-5" dirty="0">
                <a:latin typeface="Arial"/>
                <a:cs typeface="Arial"/>
              </a:rPr>
              <a:t>class.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781875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5" dirty="0"/>
              <a:t>Example </a:t>
            </a:r>
            <a:r>
              <a:rPr spc="-50" dirty="0"/>
              <a:t>: </a:t>
            </a:r>
            <a:r>
              <a:rPr spc="-250" dirty="0"/>
              <a:t>Parameterized</a:t>
            </a:r>
            <a:r>
              <a:rPr spc="-475" dirty="0"/>
              <a:t> </a:t>
            </a:r>
            <a:r>
              <a:rPr spc="-480" dirty="0"/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1981200" y="1371600"/>
            <a:ext cx="4762500" cy="235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10383" y="46192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74392" y="4619244"/>
            <a:ext cx="184403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0584" y="46192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10383" y="4893564"/>
            <a:ext cx="879347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1883" y="4893564"/>
            <a:ext cx="1688592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2628" y="4893564"/>
            <a:ext cx="155752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12308" y="4893564"/>
            <a:ext cx="4480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2515" y="4893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10383" y="5167884"/>
            <a:ext cx="879347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1883" y="5167884"/>
            <a:ext cx="1891283" cy="5135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65320" y="5167884"/>
            <a:ext cx="1397508" cy="5135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4979" y="5167884"/>
            <a:ext cx="448055" cy="5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188" y="516788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05201" y="4676013"/>
            <a:ext cx="33464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class </a:t>
            </a:r>
            <a:r>
              <a:rPr sz="1800" dirty="0">
                <a:latin typeface="Arial"/>
                <a:cs typeface="Arial"/>
              </a:rPr>
              <a:t>Set </a:t>
            </a:r>
            <a:r>
              <a:rPr sz="1800" spc="5" dirty="0">
                <a:latin typeface="Arial"/>
                <a:cs typeface="Arial"/>
              </a:rPr>
              <a:t>&lt;T&gt;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insert </a:t>
            </a:r>
            <a:r>
              <a:rPr sz="1800" dirty="0">
                <a:latin typeface="Arial"/>
                <a:cs typeface="Arial"/>
              </a:rPr>
              <a:t>(T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newElement);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void remove </a:t>
            </a:r>
            <a:r>
              <a:rPr sz="1800" dirty="0">
                <a:latin typeface="Arial"/>
                <a:cs typeface="Arial"/>
              </a:rPr>
              <a:t>(T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anElement);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73914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Parameterized </a:t>
            </a:r>
            <a:r>
              <a:rPr spc="-480" dirty="0"/>
              <a:t>Class</a:t>
            </a:r>
            <a:r>
              <a:rPr spc="-355" dirty="0"/>
              <a:t> </a:t>
            </a:r>
            <a:r>
              <a:rPr spc="-195" dirty="0"/>
              <a:t>(Cont’d)</a:t>
            </a:r>
          </a:p>
        </p:txBody>
      </p:sp>
      <p:sp>
        <p:nvSpPr>
          <p:cNvPr id="4" name="object 4"/>
          <p:cNvSpPr/>
          <p:nvPr/>
        </p:nvSpPr>
        <p:spPr>
          <a:xfrm>
            <a:off x="481583" y="4695444"/>
            <a:ext cx="2161031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4767" y="4695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1583" y="4969764"/>
            <a:ext cx="384047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7783" y="4969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1583" y="5244084"/>
            <a:ext cx="402336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7096" y="5244084"/>
            <a:ext cx="120548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4732" y="5244084"/>
            <a:ext cx="152704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3932" y="52440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583" y="5518403"/>
            <a:ext cx="72694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0683" y="55184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583" y="5792723"/>
            <a:ext cx="384047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783" y="5792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1154938"/>
            <a:ext cx="7952740" cy="4994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9779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75" dirty="0">
                <a:latin typeface="Times New Roman"/>
                <a:cs typeface="Times New Roman"/>
              </a:rPr>
              <a:t>Some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object-oriented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languages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such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C++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Ada  </a:t>
            </a:r>
            <a:r>
              <a:rPr sz="2600" spc="135" dirty="0">
                <a:latin typeface="Times New Roman"/>
                <a:cs typeface="Times New Roman"/>
              </a:rPr>
              <a:t>support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concept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parametrized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classes.</a:t>
            </a:r>
            <a:endParaRPr sz="2600">
              <a:latin typeface="Times New Roman"/>
              <a:cs typeface="Times New Roman"/>
            </a:endParaRPr>
          </a:p>
          <a:p>
            <a:pPr marL="285115" marR="5334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60" dirty="0">
                <a:latin typeface="Times New Roman"/>
                <a:cs typeface="Times New Roman"/>
              </a:rPr>
              <a:t>They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most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commonly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used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for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element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type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365" dirty="0">
                <a:latin typeface="Times New Roman"/>
                <a:cs typeface="Times New Roman"/>
              </a:rPr>
              <a:t>of  </a:t>
            </a:r>
            <a:r>
              <a:rPr sz="2600" spc="75" dirty="0">
                <a:latin typeface="Times New Roman"/>
                <a:cs typeface="Times New Roman"/>
              </a:rPr>
              <a:t>collection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classes,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such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elements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lists.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67665" algn="l"/>
                <a:tab pos="368300" algn="l"/>
              </a:tabLst>
            </a:pPr>
            <a:r>
              <a:rPr sz="2600" spc="35" dirty="0">
                <a:latin typeface="Times New Roman"/>
                <a:cs typeface="Times New Roman"/>
              </a:rPr>
              <a:t>For </a:t>
            </a:r>
            <a:r>
              <a:rPr sz="2600" spc="75" dirty="0">
                <a:latin typeface="Times New Roman"/>
                <a:cs typeface="Times New Roman"/>
              </a:rPr>
              <a:t>example, </a:t>
            </a:r>
            <a:r>
              <a:rPr sz="2600" spc="110" dirty="0">
                <a:latin typeface="Times New Roman"/>
                <a:cs typeface="Times New Roman"/>
              </a:rPr>
              <a:t>in </a:t>
            </a:r>
            <a:r>
              <a:rPr sz="2600" spc="-35" dirty="0">
                <a:latin typeface="Times New Roman"/>
                <a:cs typeface="Times New Roman"/>
              </a:rPr>
              <a:t>Java, </a:t>
            </a:r>
            <a:r>
              <a:rPr sz="2600" spc="110" dirty="0">
                <a:latin typeface="Times New Roman"/>
                <a:cs typeface="Times New Roman"/>
              </a:rPr>
              <a:t>suppose </a:t>
            </a:r>
            <a:r>
              <a:rPr sz="2600" spc="170" dirty="0">
                <a:latin typeface="Times New Roman"/>
                <a:cs typeface="Times New Roman"/>
              </a:rPr>
              <a:t>that </a:t>
            </a:r>
            <a:r>
              <a:rPr sz="2600" spc="95" dirty="0">
                <a:latin typeface="Times New Roman"/>
                <a:cs typeface="Times New Roman"/>
              </a:rPr>
              <a:t>a </a:t>
            </a:r>
            <a:r>
              <a:rPr sz="2600" i="1" spc="-155" dirty="0">
                <a:latin typeface="Georgia"/>
                <a:cs typeface="Georgia"/>
              </a:rPr>
              <a:t>Board </a:t>
            </a:r>
            <a:r>
              <a:rPr sz="2600" spc="70" dirty="0">
                <a:latin typeface="Times New Roman"/>
                <a:cs typeface="Times New Roman"/>
              </a:rPr>
              <a:t>software  </a:t>
            </a:r>
            <a:r>
              <a:rPr sz="2600" spc="95" dirty="0">
                <a:latin typeface="Times New Roman"/>
                <a:cs typeface="Times New Roman"/>
              </a:rPr>
              <a:t>object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holds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Georgia"/>
                <a:cs typeface="Georgia"/>
              </a:rPr>
              <a:t>List</a:t>
            </a:r>
            <a:r>
              <a:rPr sz="2600" i="1" spc="-40" dirty="0">
                <a:latin typeface="Georgia"/>
                <a:cs typeface="Georgia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many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i="1" spc="-100" dirty="0">
                <a:latin typeface="Georgia"/>
                <a:cs typeface="Georgia"/>
              </a:rPr>
              <a:t>Squares</a:t>
            </a:r>
            <a:r>
              <a:rPr sz="2600" spc="-100" dirty="0">
                <a:latin typeface="Times New Roman"/>
                <a:cs typeface="Times New Roman"/>
              </a:rPr>
              <a:t>.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And,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concrete  </a:t>
            </a:r>
            <a:r>
              <a:rPr sz="2600" spc="40" dirty="0">
                <a:latin typeface="Times New Roman"/>
                <a:cs typeface="Times New Roman"/>
              </a:rPr>
              <a:t>class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implements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i="1" spc="-55" dirty="0">
                <a:latin typeface="Georgia"/>
                <a:cs typeface="Georgia"/>
              </a:rPr>
              <a:t>List</a:t>
            </a:r>
            <a:r>
              <a:rPr sz="2600" i="1" spc="20" dirty="0">
                <a:latin typeface="Georgia"/>
                <a:cs typeface="Georgia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interface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is</a:t>
            </a:r>
            <a:endParaRPr sz="26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600" spc="150" dirty="0">
                <a:latin typeface="Times New Roman"/>
                <a:cs typeface="Times New Roman"/>
              </a:rPr>
              <a:t>an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i="1" spc="-110" dirty="0">
                <a:latin typeface="Georgia"/>
                <a:cs typeface="Georgia"/>
              </a:rPr>
              <a:t>ArrayList</a:t>
            </a:r>
            <a:r>
              <a:rPr sz="2600" spc="-11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110"/>
              </a:spcBef>
            </a:pPr>
            <a:r>
              <a:rPr sz="1800" spc="-5" dirty="0">
                <a:latin typeface="Arial"/>
                <a:cs typeface="Arial"/>
              </a:rPr>
              <a:t>public class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Board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private List&lt;Square&gt; squares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new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ArrayList&lt;Square&gt;();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73964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Parameterized </a:t>
            </a:r>
            <a:r>
              <a:rPr spc="-480" dirty="0"/>
              <a:t>Class</a:t>
            </a:r>
            <a:r>
              <a:rPr spc="-315" dirty="0"/>
              <a:t> </a:t>
            </a:r>
            <a:r>
              <a:rPr spc="-195" dirty="0"/>
              <a:t>(Cont’d)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7380" marR="5080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Binding </a:t>
            </a:r>
            <a:r>
              <a:rPr dirty="0"/>
              <a:t>is </a:t>
            </a:r>
            <a:r>
              <a:rPr spc="-10" dirty="0"/>
              <a:t>done </a:t>
            </a:r>
            <a:r>
              <a:rPr spc="-15" dirty="0"/>
              <a:t>with </a:t>
            </a:r>
            <a:r>
              <a:rPr dirty="0"/>
              <a:t>the </a:t>
            </a:r>
            <a:r>
              <a:rPr spc="-5" dirty="0"/>
              <a:t>&lt;&lt;bind&gt;&gt;  stereotype and a parameter </a:t>
            </a:r>
            <a:r>
              <a:rPr dirty="0"/>
              <a:t>to </a:t>
            </a:r>
            <a:r>
              <a:rPr spc="-5" dirty="0"/>
              <a:t>supply </a:t>
            </a:r>
            <a:r>
              <a:rPr dirty="0"/>
              <a:t>to  the </a:t>
            </a:r>
            <a:r>
              <a:rPr spc="-5" dirty="0"/>
              <a:t>template. These are adornments </a:t>
            </a:r>
            <a:r>
              <a:rPr dirty="0"/>
              <a:t>to  the </a:t>
            </a:r>
            <a:r>
              <a:rPr spc="-5" dirty="0"/>
              <a:t>dashed arrow denoting </a:t>
            </a:r>
            <a:r>
              <a:rPr dirty="0"/>
              <a:t>the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realization </a:t>
            </a:r>
            <a:r>
              <a:rPr spc="-5" dirty="0"/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relationship.</a:t>
            </a:r>
          </a:p>
          <a:p>
            <a:pPr marL="3167380">
              <a:lnSpc>
                <a:spcPct val="100000"/>
              </a:lnSpc>
              <a:spcBef>
                <a:spcPts val="1085"/>
              </a:spcBef>
            </a:pPr>
            <a:r>
              <a:rPr spc="-5" dirty="0"/>
              <a:t>Here </a:t>
            </a:r>
            <a:r>
              <a:rPr spc="-25" dirty="0"/>
              <a:t>we </a:t>
            </a:r>
            <a:r>
              <a:rPr spc="-5" dirty="0"/>
              <a:t>create </a:t>
            </a:r>
            <a:r>
              <a:rPr dirty="0"/>
              <a:t>a </a:t>
            </a:r>
            <a:r>
              <a:rPr spc="-5" dirty="0"/>
              <a:t>linked-list of names</a:t>
            </a:r>
            <a:r>
              <a:rPr spc="65" dirty="0"/>
              <a:t> </a:t>
            </a:r>
            <a:r>
              <a:rPr dirty="0"/>
              <a:t>for</a:t>
            </a:r>
          </a:p>
          <a:p>
            <a:pPr marL="3167380">
              <a:lnSpc>
                <a:spcPct val="100000"/>
              </a:lnSpc>
            </a:pPr>
            <a:r>
              <a:rPr spc="-5" dirty="0"/>
              <a:t>the Students</a:t>
            </a:r>
            <a:r>
              <a:rPr dirty="0"/>
              <a:t> </a:t>
            </a:r>
            <a:r>
              <a:rPr spc="-5" dirty="0"/>
              <a:t>List.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16764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1676400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914400"/>
                </a:moveTo>
                <a:lnTo>
                  <a:pt x="2286000" y="914400"/>
                </a:lnTo>
                <a:lnTo>
                  <a:pt x="2286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4355" y="1921764"/>
            <a:ext cx="133350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50007" y="1921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55800" y="1977974"/>
            <a:ext cx="1052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k</a:t>
            </a:r>
            <a:r>
              <a:rPr sz="1800" spc="-10" dirty="0">
                <a:latin typeface="Arial"/>
                <a:cs typeface="Arial"/>
              </a:rPr>
              <a:t>edL</a:t>
            </a:r>
            <a:r>
              <a:rPr sz="1800" dirty="0">
                <a:latin typeface="Arial"/>
                <a:cs typeface="Arial"/>
              </a:rPr>
              <a:t>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13716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1371600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762000"/>
                </a:moveTo>
                <a:lnTo>
                  <a:pt x="838200" y="762000"/>
                </a:lnTo>
                <a:lnTo>
                  <a:pt x="838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47416" y="1540763"/>
            <a:ext cx="449580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89148" y="154076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91942" y="1596897"/>
            <a:ext cx="48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200" y="25908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200" y="2590800"/>
            <a:ext cx="2286000" cy="1905000"/>
          </a:xfrm>
          <a:custGeom>
            <a:avLst/>
            <a:gdLst/>
            <a:ahLst/>
            <a:cxnLst/>
            <a:rect l="l" t="t" r="r" b="b"/>
            <a:pathLst>
              <a:path w="2286000" h="1905000">
                <a:moveTo>
                  <a:pt x="0" y="1905000"/>
                </a:moveTo>
                <a:lnTo>
                  <a:pt x="2286000" y="1905000"/>
                </a:lnTo>
                <a:lnTo>
                  <a:pt x="2286000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100" y="29591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533400"/>
                </a:moveTo>
                <a:lnTo>
                  <a:pt x="609600" y="533400"/>
                </a:lnTo>
                <a:lnTo>
                  <a:pt x="6096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0032" y="3012948"/>
            <a:ext cx="44958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21764" y="3012948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89100" y="2959100"/>
            <a:ext cx="609600" cy="533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sz="1800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1200" y="3505200"/>
            <a:ext cx="0" cy="675005"/>
          </a:xfrm>
          <a:custGeom>
            <a:avLst/>
            <a:gdLst/>
            <a:ahLst/>
            <a:cxnLst/>
            <a:rect l="l" t="t" r="r" b="b"/>
            <a:pathLst>
              <a:path h="675004">
                <a:moveTo>
                  <a:pt x="0" y="67475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7276" y="41799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0"/>
                </a:moveTo>
                <a:lnTo>
                  <a:pt x="0" y="153924"/>
                </a:lnTo>
                <a:lnTo>
                  <a:pt x="146812" y="307975"/>
                </a:lnTo>
                <a:lnTo>
                  <a:pt x="293624" y="153924"/>
                </a:lnTo>
                <a:lnTo>
                  <a:pt x="1468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7276" y="4179951"/>
            <a:ext cx="294005" cy="307975"/>
          </a:xfrm>
          <a:custGeom>
            <a:avLst/>
            <a:gdLst/>
            <a:ahLst/>
            <a:cxnLst/>
            <a:rect l="l" t="t" r="r" b="b"/>
            <a:pathLst>
              <a:path w="294005" h="307975">
                <a:moveTo>
                  <a:pt x="146812" y="307975"/>
                </a:moveTo>
                <a:lnTo>
                  <a:pt x="0" y="153924"/>
                </a:lnTo>
                <a:lnTo>
                  <a:pt x="146812" y="0"/>
                </a:lnTo>
                <a:lnTo>
                  <a:pt x="293624" y="153924"/>
                </a:lnTo>
                <a:lnTo>
                  <a:pt x="146812" y="3079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2620" y="3390900"/>
            <a:ext cx="722376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93620" y="3390900"/>
            <a:ext cx="411480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72894" y="3454984"/>
            <a:ext cx="3937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1.</a:t>
            </a:r>
            <a:r>
              <a:rPr sz="2000" spc="-15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*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669535" y="2028444"/>
            <a:ext cx="374903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07835" y="3537203"/>
            <a:ext cx="38404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611367" y="3811523"/>
            <a:ext cx="371856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75376" y="38115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400" y="5334000"/>
            <a:ext cx="2209800" cy="609600"/>
          </a:xfrm>
          <a:custGeom>
            <a:avLst/>
            <a:gdLst/>
            <a:ahLst/>
            <a:cxnLst/>
            <a:rect l="l" t="t" r="r" b="b"/>
            <a:pathLst>
              <a:path w="2209800" h="609600">
                <a:moveTo>
                  <a:pt x="0" y="609600"/>
                </a:moveTo>
                <a:lnTo>
                  <a:pt x="2209800" y="609600"/>
                </a:lnTo>
                <a:lnTo>
                  <a:pt x="2209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04544" y="5426964"/>
            <a:ext cx="1449324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46020" y="54269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914400" y="5334000"/>
            <a:ext cx="22098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534035">
              <a:lnSpc>
                <a:spcPct val="100000"/>
              </a:lnSpc>
              <a:spcBef>
                <a:spcPts val="1280"/>
              </a:spcBef>
            </a:pPr>
            <a:r>
              <a:rPr sz="1800" spc="-5" dirty="0">
                <a:latin typeface="Arial"/>
                <a:cs typeface="Arial"/>
              </a:rPr>
              <a:t>StudentList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373377" y="4495800"/>
            <a:ext cx="149225" cy="838200"/>
          </a:xfrm>
          <a:custGeom>
            <a:avLst/>
            <a:gdLst/>
            <a:ahLst/>
            <a:cxnLst/>
            <a:rect l="l" t="t" r="r" b="b"/>
            <a:pathLst>
              <a:path w="149225" h="838200">
                <a:moveTo>
                  <a:pt x="83947" y="762000"/>
                </a:moveTo>
                <a:lnTo>
                  <a:pt x="64896" y="762000"/>
                </a:lnTo>
                <a:lnTo>
                  <a:pt x="64896" y="838200"/>
                </a:lnTo>
                <a:lnTo>
                  <a:pt x="83947" y="838200"/>
                </a:lnTo>
                <a:lnTo>
                  <a:pt x="83947" y="762000"/>
                </a:lnTo>
                <a:close/>
              </a:path>
              <a:path w="149225" h="838200">
                <a:moveTo>
                  <a:pt x="83947" y="628650"/>
                </a:moveTo>
                <a:lnTo>
                  <a:pt x="64896" y="628650"/>
                </a:lnTo>
                <a:lnTo>
                  <a:pt x="64896" y="704850"/>
                </a:lnTo>
                <a:lnTo>
                  <a:pt x="83947" y="704850"/>
                </a:lnTo>
                <a:lnTo>
                  <a:pt x="83947" y="628650"/>
                </a:lnTo>
                <a:close/>
              </a:path>
              <a:path w="149225" h="838200">
                <a:moveTo>
                  <a:pt x="83947" y="495300"/>
                </a:moveTo>
                <a:lnTo>
                  <a:pt x="64896" y="495300"/>
                </a:lnTo>
                <a:lnTo>
                  <a:pt x="64896" y="571500"/>
                </a:lnTo>
                <a:lnTo>
                  <a:pt x="83947" y="571500"/>
                </a:lnTo>
                <a:lnTo>
                  <a:pt x="83947" y="495300"/>
                </a:lnTo>
                <a:close/>
              </a:path>
              <a:path w="149225" h="838200">
                <a:moveTo>
                  <a:pt x="83947" y="361950"/>
                </a:moveTo>
                <a:lnTo>
                  <a:pt x="64896" y="361950"/>
                </a:lnTo>
                <a:lnTo>
                  <a:pt x="64896" y="438150"/>
                </a:lnTo>
                <a:lnTo>
                  <a:pt x="83947" y="438150"/>
                </a:lnTo>
                <a:lnTo>
                  <a:pt x="83947" y="361950"/>
                </a:lnTo>
                <a:close/>
              </a:path>
              <a:path w="149225" h="838200">
                <a:moveTo>
                  <a:pt x="83947" y="228600"/>
                </a:moveTo>
                <a:lnTo>
                  <a:pt x="64896" y="228600"/>
                </a:lnTo>
                <a:lnTo>
                  <a:pt x="64896" y="304800"/>
                </a:lnTo>
                <a:lnTo>
                  <a:pt x="83947" y="304800"/>
                </a:lnTo>
                <a:lnTo>
                  <a:pt x="83947" y="228600"/>
                </a:lnTo>
                <a:close/>
              </a:path>
              <a:path w="149225" h="838200">
                <a:moveTo>
                  <a:pt x="83947" y="95250"/>
                </a:moveTo>
                <a:lnTo>
                  <a:pt x="64896" y="95250"/>
                </a:lnTo>
                <a:lnTo>
                  <a:pt x="64896" y="171450"/>
                </a:lnTo>
                <a:lnTo>
                  <a:pt x="83947" y="171450"/>
                </a:lnTo>
                <a:lnTo>
                  <a:pt x="83947" y="95250"/>
                </a:lnTo>
                <a:close/>
              </a:path>
              <a:path w="149225" h="838200">
                <a:moveTo>
                  <a:pt x="74422" y="0"/>
                </a:moveTo>
                <a:lnTo>
                  <a:pt x="0" y="133857"/>
                </a:lnTo>
                <a:lnTo>
                  <a:pt x="1650" y="139700"/>
                </a:lnTo>
                <a:lnTo>
                  <a:pt x="6350" y="142239"/>
                </a:lnTo>
                <a:lnTo>
                  <a:pt x="10921" y="144780"/>
                </a:lnTo>
                <a:lnTo>
                  <a:pt x="16637" y="143129"/>
                </a:lnTo>
                <a:lnTo>
                  <a:pt x="19303" y="138556"/>
                </a:lnTo>
                <a:lnTo>
                  <a:pt x="74422" y="39344"/>
                </a:lnTo>
                <a:lnTo>
                  <a:pt x="73730" y="38100"/>
                </a:lnTo>
                <a:lnTo>
                  <a:pt x="64896" y="38100"/>
                </a:lnTo>
                <a:lnTo>
                  <a:pt x="64896" y="19557"/>
                </a:lnTo>
                <a:lnTo>
                  <a:pt x="85296" y="19557"/>
                </a:lnTo>
                <a:lnTo>
                  <a:pt x="74422" y="0"/>
                </a:lnTo>
                <a:close/>
              </a:path>
              <a:path w="149225" h="838200">
                <a:moveTo>
                  <a:pt x="83947" y="24256"/>
                </a:moveTo>
                <a:lnTo>
                  <a:pt x="82803" y="24256"/>
                </a:lnTo>
                <a:lnTo>
                  <a:pt x="74422" y="39344"/>
                </a:lnTo>
                <a:lnTo>
                  <a:pt x="129540" y="138556"/>
                </a:lnTo>
                <a:lnTo>
                  <a:pt x="132206" y="143129"/>
                </a:lnTo>
                <a:lnTo>
                  <a:pt x="137922" y="144780"/>
                </a:lnTo>
                <a:lnTo>
                  <a:pt x="142494" y="142239"/>
                </a:lnTo>
                <a:lnTo>
                  <a:pt x="147193" y="139700"/>
                </a:lnTo>
                <a:lnTo>
                  <a:pt x="148844" y="133857"/>
                </a:lnTo>
                <a:lnTo>
                  <a:pt x="95605" y="38100"/>
                </a:lnTo>
                <a:lnTo>
                  <a:pt x="83947" y="38100"/>
                </a:lnTo>
                <a:lnTo>
                  <a:pt x="83947" y="24256"/>
                </a:lnTo>
                <a:close/>
              </a:path>
              <a:path w="149225" h="838200">
                <a:moveTo>
                  <a:pt x="82803" y="24256"/>
                </a:moveTo>
                <a:lnTo>
                  <a:pt x="66040" y="24256"/>
                </a:lnTo>
                <a:lnTo>
                  <a:pt x="74422" y="39344"/>
                </a:lnTo>
                <a:lnTo>
                  <a:pt x="82803" y="24256"/>
                </a:lnTo>
                <a:close/>
              </a:path>
              <a:path w="149225" h="838200">
                <a:moveTo>
                  <a:pt x="83947" y="19557"/>
                </a:moveTo>
                <a:lnTo>
                  <a:pt x="64896" y="19557"/>
                </a:lnTo>
                <a:lnTo>
                  <a:pt x="64896" y="38100"/>
                </a:lnTo>
                <a:lnTo>
                  <a:pt x="73730" y="38100"/>
                </a:lnTo>
                <a:lnTo>
                  <a:pt x="66040" y="24256"/>
                </a:lnTo>
                <a:lnTo>
                  <a:pt x="83947" y="24256"/>
                </a:lnTo>
                <a:lnTo>
                  <a:pt x="83947" y="19557"/>
                </a:lnTo>
                <a:close/>
              </a:path>
              <a:path w="149225" h="838200">
                <a:moveTo>
                  <a:pt x="85296" y="19557"/>
                </a:moveTo>
                <a:lnTo>
                  <a:pt x="83947" y="19557"/>
                </a:lnTo>
                <a:lnTo>
                  <a:pt x="83947" y="38100"/>
                </a:lnTo>
                <a:lnTo>
                  <a:pt x="95605" y="38100"/>
                </a:lnTo>
                <a:lnTo>
                  <a:pt x="85296" y="19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5983" y="4847844"/>
            <a:ext cx="2034539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22676" y="4847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526794" y="4904689"/>
            <a:ext cx="1752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&lt;&lt;bind&gt;&gt;(Name)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33623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Enumeration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59536" y="2470404"/>
            <a:ext cx="2110740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2427" y="24704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2644" y="2744723"/>
            <a:ext cx="1143000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7795" y="2744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3100" y="2452877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800735" marR="310515" indent="-483234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Arial"/>
                <a:cs typeface="Arial"/>
              </a:rPr>
              <a:t>&lt;</a:t>
            </a:r>
            <a:r>
              <a:rPr sz="1800" spc="5" dirty="0">
                <a:latin typeface="Arial"/>
                <a:cs typeface="Arial"/>
              </a:rPr>
              <a:t>&lt;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um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rati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n&gt;&gt;  Boolean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800" y="3200400"/>
            <a:ext cx="2438400" cy="838200"/>
          </a:xfrm>
          <a:custGeom>
            <a:avLst/>
            <a:gdLst/>
            <a:ahLst/>
            <a:cxnLst/>
            <a:rect l="l" t="t" r="r" b="b"/>
            <a:pathLst>
              <a:path w="2438400" h="838200">
                <a:moveTo>
                  <a:pt x="0" y="838200"/>
                </a:moveTo>
                <a:lnTo>
                  <a:pt x="2438400" y="838200"/>
                </a:lnTo>
                <a:lnTo>
                  <a:pt x="2438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3200400"/>
            <a:ext cx="2438400" cy="838200"/>
          </a:xfrm>
          <a:custGeom>
            <a:avLst/>
            <a:gdLst/>
            <a:ahLst/>
            <a:cxnLst/>
            <a:rect l="l" t="t" r="r" b="b"/>
            <a:pathLst>
              <a:path w="2438400" h="838200">
                <a:moveTo>
                  <a:pt x="0" y="838200"/>
                </a:moveTo>
                <a:lnTo>
                  <a:pt x="2438400" y="838200"/>
                </a:lnTo>
                <a:lnTo>
                  <a:pt x="2438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9427" y="3270503"/>
            <a:ext cx="78943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011" y="32705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63624" y="3544823"/>
            <a:ext cx="701039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56816" y="35448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3200400"/>
            <a:ext cx="24384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977265" marR="969644" algn="ctr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latin typeface="Arial"/>
                <a:cs typeface="Arial"/>
              </a:rPr>
              <a:t>false  true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42203" y="2409444"/>
            <a:ext cx="376427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44767" y="29580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20475" y="2303018"/>
            <a:ext cx="43922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enumeration </a:t>
            </a:r>
            <a:r>
              <a:rPr sz="1800" spc="-5" dirty="0">
                <a:latin typeface="Arial"/>
                <a:cs typeface="Arial"/>
              </a:rPr>
              <a:t>is a user-defined data </a:t>
            </a:r>
            <a:r>
              <a:rPr sz="1800" spc="-10" dirty="0">
                <a:latin typeface="Arial"/>
                <a:cs typeface="Arial"/>
              </a:rPr>
              <a:t>type  </a:t>
            </a:r>
            <a:r>
              <a:rPr sz="1800" spc="-5" dirty="0">
                <a:latin typeface="Arial"/>
                <a:cs typeface="Arial"/>
              </a:rPr>
              <a:t>that consists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 name and an ordered list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enumeration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literals.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27920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5" dirty="0"/>
              <a:t>E</a:t>
            </a:r>
            <a:r>
              <a:rPr spc="-625" dirty="0"/>
              <a:t>x</a:t>
            </a:r>
            <a:r>
              <a:rPr spc="-270" dirty="0"/>
              <a:t>ce</a:t>
            </a:r>
            <a:r>
              <a:rPr spc="-315" dirty="0"/>
              <a:t>p</a:t>
            </a:r>
            <a:r>
              <a:rPr spc="-105" dirty="0"/>
              <a:t>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4572000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0" y="914400"/>
                </a:moveTo>
                <a:lnTo>
                  <a:pt x="2667000" y="914400"/>
                </a:lnTo>
                <a:lnTo>
                  <a:pt x="2667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39" y="4680203"/>
            <a:ext cx="18181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54223" y="4680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4963" y="4954523"/>
            <a:ext cx="219608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00" y="49545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4572000"/>
            <a:ext cx="26670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Arial"/>
                <a:cs typeface="Arial"/>
              </a:rPr>
              <a:t>&lt;&lt;exception&gt;&gt;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InterfaceException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1400" y="4572000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0" y="914400"/>
                </a:moveTo>
                <a:lnTo>
                  <a:pt x="2667000" y="914400"/>
                </a:lnTo>
                <a:lnTo>
                  <a:pt x="2667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5740" y="4680203"/>
            <a:ext cx="18181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6023" y="468020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41647" y="4954523"/>
            <a:ext cx="1764792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98591" y="49545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81400" y="4572000"/>
            <a:ext cx="2667000" cy="914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marL="57848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Arial"/>
                <a:cs typeface="Arial"/>
              </a:rPr>
              <a:t>&lt;&lt;exception&gt;&gt;</a:t>
            </a:r>
            <a:endParaRPr sz="1800">
              <a:latin typeface="Arial"/>
              <a:cs typeface="Arial"/>
            </a:endParaRPr>
          </a:p>
          <a:p>
            <a:pPr marL="60452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SQLException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1676400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5539" y="1708404"/>
            <a:ext cx="1818132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25823" y="17084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0048" y="1982723"/>
            <a:ext cx="130759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9791" y="1982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7400" y="1676400"/>
            <a:ext cx="25146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800" spc="-5" dirty="0">
                <a:latin typeface="Arial"/>
                <a:cs typeface="Arial"/>
              </a:rPr>
              <a:t>&lt;&lt;exception&gt;&gt;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57400" y="2590800"/>
            <a:ext cx="2514600" cy="838200"/>
          </a:xfrm>
          <a:custGeom>
            <a:avLst/>
            <a:gdLst/>
            <a:ahLst/>
            <a:cxnLst/>
            <a:rect l="l" t="t" r="r" b="b"/>
            <a:pathLst>
              <a:path w="2514600" h="838200">
                <a:moveTo>
                  <a:pt x="0" y="838200"/>
                </a:moveTo>
                <a:lnTo>
                  <a:pt x="2514600" y="838200"/>
                </a:lnTo>
                <a:lnTo>
                  <a:pt x="2514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4872" y="2645664"/>
            <a:ext cx="1699260" cy="510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9332" y="2667000"/>
            <a:ext cx="443484" cy="510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38015" y="2667000"/>
            <a:ext cx="441960" cy="510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99716" y="2919983"/>
            <a:ext cx="2048256" cy="5105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43171" y="2941320"/>
            <a:ext cx="441960" cy="5105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057400" y="2590800"/>
            <a:ext cx="2514600" cy="838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384810" marR="378460" indent="105410">
              <a:lnSpc>
                <a:spcPct val="100000"/>
              </a:lnSpc>
              <a:spcBef>
                <a:spcPts val="975"/>
              </a:spcBef>
            </a:pPr>
            <a:r>
              <a:rPr sz="1800" spc="-5" dirty="0">
                <a:latin typeface="Arial"/>
                <a:cs typeface="Arial"/>
              </a:rPr>
              <a:t>getMessage()  pr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ntStack</a:t>
            </a:r>
            <a:r>
              <a:rPr sz="1800" spc="-60" dirty="0">
                <a:latin typeface="Arial"/>
                <a:cs typeface="Arial"/>
              </a:rPr>
              <a:t>T</a:t>
            </a:r>
            <a:r>
              <a:rPr sz="1800" spc="-5" dirty="0">
                <a:latin typeface="Arial"/>
                <a:cs typeface="Arial"/>
              </a:rPr>
              <a:t>rac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57400" y="2438400"/>
            <a:ext cx="2514600" cy="152400"/>
          </a:xfrm>
          <a:custGeom>
            <a:avLst/>
            <a:gdLst/>
            <a:ahLst/>
            <a:cxnLst/>
            <a:rect l="l" t="t" r="r" b="b"/>
            <a:pathLst>
              <a:path w="2514600" h="152400">
                <a:moveTo>
                  <a:pt x="0" y="152400"/>
                </a:moveTo>
                <a:lnTo>
                  <a:pt x="2514600" y="152400"/>
                </a:lnTo>
                <a:lnTo>
                  <a:pt x="2514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438400"/>
            <a:ext cx="2514600" cy="152400"/>
          </a:xfrm>
          <a:custGeom>
            <a:avLst/>
            <a:gdLst/>
            <a:ahLst/>
            <a:cxnLst/>
            <a:rect l="l" t="t" r="r" b="b"/>
            <a:pathLst>
              <a:path w="2514600" h="152400">
                <a:moveTo>
                  <a:pt x="0" y="152400"/>
                </a:moveTo>
                <a:lnTo>
                  <a:pt x="2514600" y="152400"/>
                </a:lnTo>
                <a:lnTo>
                  <a:pt x="25146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098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098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38400" y="3810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862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86200" y="3429000"/>
            <a:ext cx="419100" cy="363855"/>
          </a:xfrm>
          <a:custGeom>
            <a:avLst/>
            <a:gdLst/>
            <a:ahLst/>
            <a:cxnLst/>
            <a:rect l="l" t="t" r="r" b="b"/>
            <a:pathLst>
              <a:path w="419100" h="363854">
                <a:moveTo>
                  <a:pt x="179577" y="0"/>
                </a:moveTo>
                <a:lnTo>
                  <a:pt x="0" y="363474"/>
                </a:lnTo>
                <a:lnTo>
                  <a:pt x="419100" y="363474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14800" y="38100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01184" y="1571244"/>
            <a:ext cx="142341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16752" y="1571244"/>
            <a:ext cx="373379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82284" y="1571244"/>
            <a:ext cx="2415540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01184" y="1845564"/>
            <a:ext cx="2377440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70776" y="18455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01184" y="2257044"/>
            <a:ext cx="2974848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01184" y="2531364"/>
            <a:ext cx="2695956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901184" y="2805683"/>
            <a:ext cx="1703832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7167" y="28056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032628" y="1627378"/>
            <a:ext cx="3249930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Exceptions </a:t>
            </a:r>
            <a:r>
              <a:rPr sz="1800" spc="-5" dirty="0">
                <a:latin typeface="Arial"/>
                <a:cs typeface="Arial"/>
              </a:rPr>
              <a:t>can be modeled just  like any 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  <a:p>
            <a:pPr marL="12700" marR="62801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/>
                <a:cs typeface="Arial"/>
              </a:rPr>
              <a:t>Notice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&lt;&lt;exception&gt;&gt;  stereotype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 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40290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</a:t>
            </a:r>
            <a:r>
              <a:rPr spc="-355" dirty="0"/>
              <a:t> </a:t>
            </a:r>
            <a:r>
              <a:rPr spc="-85" dirty="0"/>
              <a:t>Attributes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6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590800" cy="1676400"/>
          </a:xfrm>
          <a:custGeom>
            <a:avLst/>
            <a:gdLst/>
            <a:ahLst/>
            <a:cxnLst/>
            <a:rect l="l" t="t" r="r" b="b"/>
            <a:pathLst>
              <a:path w="2590800" h="1676400">
                <a:moveTo>
                  <a:pt x="0" y="1676400"/>
                </a:moveTo>
                <a:lnTo>
                  <a:pt x="2590800" y="1676400"/>
                </a:lnTo>
                <a:lnTo>
                  <a:pt x="25908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653283"/>
            <a:ext cx="198272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8860" y="26532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2927604"/>
            <a:ext cx="226161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7751" y="29276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201923"/>
            <a:ext cx="18684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4560" y="3201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476244"/>
            <a:ext cx="1615440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1576" y="3476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81037" y="1671637"/>
          <a:ext cx="259080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5885" marR="529590">
                        <a:lnSpc>
                          <a:spcPct val="100000"/>
                        </a:lnSpc>
                        <a:tabLst>
                          <a:tab pos="1048385" algn="l"/>
                          <a:tab pos="10864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  address	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  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ssn		: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354323" y="2409444"/>
            <a:ext cx="6507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7223" y="2409444"/>
            <a:ext cx="1132331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1708" y="2409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85715" y="2409444"/>
            <a:ext cx="2836164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14031" y="24094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4323" y="2683764"/>
            <a:ext cx="499110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37576" y="26837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4323" y="2958083"/>
            <a:ext cx="449884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45323" y="29580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4323" y="3232404"/>
            <a:ext cx="434644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2923" y="32324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4323" y="3506723"/>
            <a:ext cx="877824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24300" y="3506723"/>
            <a:ext cx="384048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00500" y="3506723"/>
            <a:ext cx="1703831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96484" y="3506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86150" y="2465959"/>
            <a:ext cx="47078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An </a:t>
            </a:r>
            <a:r>
              <a:rPr sz="1800" i="1" spc="-5" dirty="0">
                <a:latin typeface="Arial"/>
                <a:cs typeface="Arial"/>
              </a:rPr>
              <a:t>attribute </a:t>
            </a:r>
            <a:r>
              <a:rPr sz="1800" spc="-5" dirty="0">
                <a:latin typeface="Arial"/>
                <a:cs typeface="Arial"/>
              </a:rPr>
              <a:t>is a named property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class that describes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object being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modeled.</a:t>
            </a:r>
            <a:endParaRPr sz="1800">
              <a:latin typeface="Arial"/>
              <a:cs typeface="Arial"/>
            </a:endParaRPr>
          </a:p>
          <a:p>
            <a:pPr marL="12700" marR="55943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class diagram, attributes appear in  the second compartment just below </a:t>
            </a:r>
            <a:r>
              <a:rPr sz="1800" dirty="0">
                <a:latin typeface="Arial"/>
                <a:cs typeface="Arial"/>
              </a:rPr>
              <a:t>the  </a:t>
            </a:r>
            <a:r>
              <a:rPr sz="1800" spc="-5" dirty="0">
                <a:latin typeface="Arial"/>
                <a:cs typeface="Arial"/>
              </a:rPr>
              <a:t>name-compartment.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62382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 </a:t>
            </a:r>
            <a:r>
              <a:rPr spc="-85" dirty="0"/>
              <a:t>Attributes</a:t>
            </a:r>
            <a:r>
              <a:rPr spc="-160" dirty="0"/>
              <a:t> </a:t>
            </a:r>
            <a:r>
              <a:rPr spc="-190" dirty="0"/>
              <a:t>(Cont’d)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6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590800" cy="2286000"/>
          </a:xfrm>
          <a:custGeom>
            <a:avLst/>
            <a:gdLst/>
            <a:ahLst/>
            <a:cxnLst/>
            <a:rect l="l" t="t" r="r" b="b"/>
            <a:pathLst>
              <a:path w="2590800" h="2286000">
                <a:moveTo>
                  <a:pt x="0" y="2286000"/>
                </a:moveTo>
                <a:lnTo>
                  <a:pt x="2590800" y="2286000"/>
                </a:lnTo>
                <a:lnTo>
                  <a:pt x="2590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820923"/>
            <a:ext cx="198272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8860" y="2820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3095244"/>
            <a:ext cx="2261616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7751" y="3095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369564"/>
            <a:ext cx="18684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4560" y="3369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643884"/>
            <a:ext cx="19324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8567" y="36438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983" y="3918203"/>
            <a:ext cx="1615440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41576" y="3918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81037" y="1671637"/>
          <a:ext cx="2590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885" marR="529590">
                        <a:lnSpc>
                          <a:spcPct val="100000"/>
                        </a:lnSpc>
                        <a:spcBef>
                          <a:spcPts val="1255"/>
                        </a:spcBef>
                        <a:tabLst>
                          <a:tab pos="1048385" algn="l"/>
                          <a:tab pos="110045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  address	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  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111315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0864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ssn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605784" y="1190244"/>
            <a:ext cx="4245864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3800" y="11902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5784" y="146456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05784" y="1738883"/>
            <a:ext cx="815339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3276" y="1738883"/>
            <a:ext cx="2423160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28588" y="17388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05784" y="20132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5784" y="2287523"/>
            <a:ext cx="510539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8476" y="2287523"/>
            <a:ext cx="1054608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5235" y="2287523"/>
            <a:ext cx="374903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22291" y="2287523"/>
            <a:ext cx="2999232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13676" y="22875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05784" y="2561844"/>
            <a:ext cx="386334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61276" y="2561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5784" y="2836164"/>
            <a:ext cx="3872484" cy="51358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70419" y="2836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05784" y="3110483"/>
            <a:ext cx="4227575" cy="51358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25511" y="31104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605784" y="3384803"/>
            <a:ext cx="3863340" cy="51358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61276" y="338480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5784" y="3659123"/>
            <a:ext cx="3816096" cy="51358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14031" y="36591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05784" y="3933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05784" y="4207764"/>
            <a:ext cx="688848" cy="51358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86784" y="4207764"/>
            <a:ext cx="1487424" cy="51358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66359" y="4207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36975" y="1246378"/>
            <a:ext cx="396303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Attributes are usually listed in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attributeName 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23304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derived </a:t>
            </a:r>
            <a:r>
              <a:rPr sz="1800" spc="-5" dirty="0">
                <a:latin typeface="Arial"/>
                <a:cs typeface="Arial"/>
              </a:rPr>
              <a:t>attribute is one that can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  computed </a:t>
            </a:r>
            <a:r>
              <a:rPr sz="1800" dirty="0">
                <a:latin typeface="Arial"/>
                <a:cs typeface="Arial"/>
              </a:rPr>
              <a:t>from </a:t>
            </a:r>
            <a:r>
              <a:rPr sz="1800" spc="-5" dirty="0">
                <a:latin typeface="Arial"/>
                <a:cs typeface="Arial"/>
              </a:rPr>
              <a:t>other attributes, but  </a:t>
            </a:r>
            <a:r>
              <a:rPr sz="1800" spc="-10" dirty="0">
                <a:latin typeface="Arial"/>
                <a:cs typeface="Arial"/>
              </a:rPr>
              <a:t>doesn’t actually exist.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example,</a:t>
            </a:r>
            <a:endParaRPr sz="1800">
              <a:latin typeface="Arial"/>
              <a:cs typeface="Arial"/>
            </a:endParaRPr>
          </a:p>
          <a:p>
            <a:pPr marL="12700" marR="8509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Person’s </a:t>
            </a:r>
            <a:r>
              <a:rPr sz="1800" spc="-5" dirty="0">
                <a:latin typeface="Arial"/>
                <a:cs typeface="Arial"/>
              </a:rPr>
              <a:t>age </a:t>
            </a:r>
            <a:r>
              <a:rPr sz="1800" dirty="0">
                <a:latin typeface="Arial"/>
                <a:cs typeface="Arial"/>
              </a:rPr>
              <a:t>can </a:t>
            </a:r>
            <a:r>
              <a:rPr sz="1800" spc="-5" dirty="0">
                <a:latin typeface="Arial"/>
                <a:cs typeface="Arial"/>
              </a:rPr>
              <a:t>be computed </a:t>
            </a:r>
            <a:r>
              <a:rPr sz="1800" dirty="0">
                <a:latin typeface="Arial"/>
                <a:cs typeface="Arial"/>
              </a:rPr>
              <a:t>from  </a:t>
            </a:r>
            <a:r>
              <a:rPr sz="1800" spc="-5" dirty="0">
                <a:latin typeface="Arial"/>
                <a:cs typeface="Arial"/>
              </a:rPr>
              <a:t>his birth date.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derived attribute </a:t>
            </a:r>
            <a:r>
              <a:rPr sz="1800" dirty="0">
                <a:latin typeface="Arial"/>
                <a:cs typeface="Arial"/>
              </a:rPr>
              <a:t>is  </a:t>
            </a:r>
            <a:r>
              <a:rPr sz="1800" spc="-5" dirty="0">
                <a:latin typeface="Arial"/>
                <a:cs typeface="Arial"/>
              </a:rPr>
              <a:t>designated 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preceding ‘/’ as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 </a:t>
            </a:r>
            <a:r>
              <a:rPr sz="1800" spc="-5" dirty="0">
                <a:latin typeface="Arial"/>
                <a:cs typeface="Arial"/>
              </a:rPr>
              <a:t>age </a:t>
            </a:r>
            <a:r>
              <a:rPr sz="1800" dirty="0">
                <a:latin typeface="Arial"/>
                <a:cs typeface="Arial"/>
              </a:rPr>
              <a:t>: </a:t>
            </a:r>
            <a:r>
              <a:rPr sz="1800" spc="-5" dirty="0">
                <a:latin typeface="Arial"/>
                <a:cs typeface="Arial"/>
              </a:rPr>
              <a:t>Date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623824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 </a:t>
            </a:r>
            <a:r>
              <a:rPr spc="-85" dirty="0"/>
              <a:t>Attributes</a:t>
            </a:r>
            <a:r>
              <a:rPr spc="-160" dirty="0"/>
              <a:t> </a:t>
            </a:r>
            <a:r>
              <a:rPr spc="-190" dirty="0"/>
              <a:t>(Cont’d)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590800" cy="762000"/>
          </a:xfrm>
          <a:custGeom>
            <a:avLst/>
            <a:gdLst/>
            <a:ahLst/>
            <a:cxnLst/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52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76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590800" cy="2286000"/>
          </a:xfrm>
          <a:custGeom>
            <a:avLst/>
            <a:gdLst/>
            <a:ahLst/>
            <a:cxnLst/>
            <a:rect l="l" t="t" r="r" b="b"/>
            <a:pathLst>
              <a:path w="2590800" h="2286000">
                <a:moveTo>
                  <a:pt x="0" y="2286000"/>
                </a:moveTo>
                <a:lnTo>
                  <a:pt x="2590800" y="2286000"/>
                </a:lnTo>
                <a:lnTo>
                  <a:pt x="2590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820923"/>
            <a:ext cx="217931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5455" y="2820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3095244"/>
            <a:ext cx="2452116" cy="513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8251" y="3095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369564"/>
            <a:ext cx="20589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85060" y="3369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643884"/>
            <a:ext cx="2122931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9067" y="36438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983" y="3918203"/>
            <a:ext cx="384047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183" y="3918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191" y="3918203"/>
            <a:ext cx="167944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5792" y="39182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1037" y="1671637"/>
          <a:ext cx="25908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1255"/>
                        </a:spcBef>
                        <a:tabLst>
                          <a:tab pos="124523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29159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#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#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30302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age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tabLst>
                          <a:tab pos="1289050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ssn	: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605784" y="2409444"/>
            <a:ext cx="20848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82767" y="24094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05784" y="2683764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184" y="2683764"/>
            <a:ext cx="1098803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1140" y="26837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05784" y="2958083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184" y="2958083"/>
            <a:ext cx="1449324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1659" y="29580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05784" y="3232404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184" y="3232404"/>
            <a:ext cx="38404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96384" y="32324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0391" y="3232404"/>
            <a:ext cx="992124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344667" y="32324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05784" y="3506723"/>
            <a:ext cx="12222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184" y="3506723"/>
            <a:ext cx="1181100" cy="51358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93435" y="35067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736975" y="2465959"/>
            <a:ext cx="20828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Attributes 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be: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public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#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protected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private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/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derived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43053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80" dirty="0"/>
              <a:t>Class</a:t>
            </a:r>
            <a:r>
              <a:rPr spc="-335" dirty="0"/>
              <a:t> </a:t>
            </a:r>
            <a:r>
              <a:rPr spc="-204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685800" y="16764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9032" y="1845564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7" y="18455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2438400"/>
            <a:ext cx="2438400" cy="167640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0" y="1676400"/>
                </a:moveTo>
                <a:lnTo>
                  <a:pt x="2438400" y="1676400"/>
                </a:lnTo>
                <a:lnTo>
                  <a:pt x="2438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653283"/>
            <a:ext cx="1982724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8860" y="26532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3" y="2927604"/>
            <a:ext cx="2261616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7751" y="292760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3983" y="3201923"/>
            <a:ext cx="1868424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4560" y="3201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3983" y="3476244"/>
            <a:ext cx="1615440" cy="513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1576" y="3476244"/>
            <a:ext cx="371856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4114800"/>
            <a:ext cx="2438400" cy="1676400"/>
          </a:xfrm>
          <a:custGeom>
            <a:avLst/>
            <a:gdLst/>
            <a:ahLst/>
            <a:cxnLst/>
            <a:rect l="l" t="t" r="r" b="b"/>
            <a:pathLst>
              <a:path w="2438400" h="1676400">
                <a:moveTo>
                  <a:pt x="0" y="1676400"/>
                </a:moveTo>
                <a:lnTo>
                  <a:pt x="2438400" y="1676400"/>
                </a:lnTo>
                <a:lnTo>
                  <a:pt x="2438400" y="0"/>
                </a:lnTo>
                <a:lnTo>
                  <a:pt x="0" y="0"/>
                </a:lnTo>
                <a:lnTo>
                  <a:pt x="0" y="16764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1724" y="4329684"/>
            <a:ext cx="624839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18716" y="43296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88947" y="4604003"/>
            <a:ext cx="851916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33016" y="46040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22475" y="4878323"/>
            <a:ext cx="784860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99488" y="48783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2955" y="5152644"/>
            <a:ext cx="722376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67483" y="5152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681037" y="1671637"/>
          <a:ext cx="24384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Person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5885" marR="377190">
                        <a:lnSpc>
                          <a:spcPct val="100000"/>
                        </a:lnSpc>
                        <a:tabLst>
                          <a:tab pos="1048385" algn="l"/>
                          <a:tab pos="108648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name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String  address	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8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Address  birthdate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Date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ssn		: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Id</a:t>
                      </a: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900" dirty="0">
                        <a:latin typeface="Times New Roman"/>
                        <a:cs typeface="Times New Roman"/>
                      </a:endParaRPr>
                    </a:p>
                    <a:p>
                      <a:pPr marL="951865" marR="933450" indent="-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eat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sl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ep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work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play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300984" y="4085844"/>
            <a:ext cx="1488948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82084" y="4085844"/>
            <a:ext cx="3139440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13676" y="4085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00984" y="4360164"/>
            <a:ext cx="4117848" cy="5135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10983" y="4360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432175" y="4142613"/>
            <a:ext cx="397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Operations </a:t>
            </a:r>
            <a:r>
              <a:rPr sz="1800" spc="-5" dirty="0">
                <a:latin typeface="Arial"/>
                <a:cs typeface="Arial"/>
              </a:rPr>
              <a:t>describe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class behavior  and appear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third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compartment.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232187"/>
            <a:ext cx="34607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85" dirty="0" smtClean="0"/>
              <a:t>Relationships</a:t>
            </a:r>
            <a:endParaRPr spc="-150" dirty="0"/>
          </a:p>
        </p:txBody>
      </p:sp>
      <p:sp>
        <p:nvSpPr>
          <p:cNvPr id="4" name="object 4"/>
          <p:cNvSpPr/>
          <p:nvPr/>
        </p:nvSpPr>
        <p:spPr>
          <a:xfrm>
            <a:off x="633983" y="1495044"/>
            <a:ext cx="6048755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4891" y="14950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983" y="1769364"/>
            <a:ext cx="296265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88791" y="17693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3983" y="204368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983" y="2318004"/>
            <a:ext cx="493014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6276" y="23180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3" y="25923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0327" y="2886455"/>
            <a:ext cx="368808" cy="481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0432" y="2866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34439" y="2866644"/>
            <a:ext cx="1725168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1760" y="28666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0432" y="31409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0327" y="3435096"/>
            <a:ext cx="368808" cy="481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0432" y="34152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34439" y="3415284"/>
            <a:ext cx="1839468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66060" y="341528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70432" y="368960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0327" y="3983735"/>
            <a:ext cx="368808" cy="4815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0432" y="3963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34439" y="3963923"/>
            <a:ext cx="1562099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8692" y="3963923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3983" y="423824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64540" y="1551178"/>
            <a:ext cx="57105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 UML, </a:t>
            </a:r>
            <a:r>
              <a:rPr sz="1800" spc="-5" dirty="0">
                <a:latin typeface="Arial"/>
                <a:cs typeface="Arial"/>
              </a:rPr>
              <a:t>object interconnections (logical or physical), are  modeled as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relationships.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There </a:t>
            </a:r>
            <a:r>
              <a:rPr sz="1800" spc="-5" dirty="0">
                <a:latin typeface="Arial"/>
                <a:cs typeface="Arial"/>
              </a:rPr>
              <a:t>are three kinds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relationships in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UML: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613410" indent="-143510">
              <a:lnSpc>
                <a:spcPct val="100000"/>
              </a:lnSpc>
              <a:buChar char="•"/>
              <a:tabLst>
                <a:tab pos="613410" algn="l"/>
              </a:tabLst>
            </a:pPr>
            <a:r>
              <a:rPr sz="1800" spc="-10" dirty="0">
                <a:latin typeface="Arial"/>
                <a:cs typeface="Arial"/>
              </a:rPr>
              <a:t>dependencies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613410" indent="-143510">
              <a:lnSpc>
                <a:spcPct val="100000"/>
              </a:lnSpc>
              <a:buChar char="•"/>
              <a:tabLst>
                <a:tab pos="613410" algn="l"/>
              </a:tabLst>
            </a:pPr>
            <a:r>
              <a:rPr sz="1800" spc="-5" dirty="0" smtClean="0">
                <a:latin typeface="Arial"/>
                <a:cs typeface="Arial"/>
              </a:rPr>
              <a:t>generalizations</a:t>
            </a:r>
            <a:endParaRPr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613410" indent="-143510">
              <a:lnSpc>
                <a:spcPct val="100000"/>
              </a:lnSpc>
              <a:buChar char="•"/>
              <a:tabLst>
                <a:tab pos="613410" algn="l"/>
              </a:tabLst>
            </a:pPr>
            <a:r>
              <a:rPr sz="1800" spc="-5" dirty="0">
                <a:latin typeface="Arial"/>
                <a:cs typeface="Arial"/>
              </a:rPr>
              <a:t>associations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3100" y="98501"/>
            <a:ext cx="7341234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Generalization</a:t>
            </a:r>
            <a:r>
              <a:rPr spc="-310" dirty="0"/>
              <a:t> </a:t>
            </a:r>
            <a:r>
              <a:rPr spc="-229" dirty="0"/>
              <a:t>Relationships</a:t>
            </a:r>
          </a:p>
        </p:txBody>
      </p:sp>
      <p:sp>
        <p:nvSpPr>
          <p:cNvPr id="4" name="object 4"/>
          <p:cNvSpPr/>
          <p:nvPr/>
        </p:nvSpPr>
        <p:spPr>
          <a:xfrm>
            <a:off x="660400" y="17272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4647" y="1895855"/>
            <a:ext cx="1030224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7023" y="1895855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17272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Person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58184" y="2180844"/>
            <a:ext cx="510539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0876" y="2180844"/>
            <a:ext cx="172364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6671" y="2180844"/>
            <a:ext cx="37795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46776" y="2180844"/>
            <a:ext cx="2363724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02652" y="218084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58184" y="2455164"/>
            <a:ext cx="3457956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08292" y="245516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58184" y="2729483"/>
            <a:ext cx="4064508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14843" y="272948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58184" y="3003804"/>
            <a:ext cx="4332732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83068" y="3003804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8184" y="3278123"/>
            <a:ext cx="440740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7743" y="3278123"/>
            <a:ext cx="37185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58184" y="3552444"/>
            <a:ext cx="3506723" cy="513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57059" y="3552444"/>
            <a:ext cx="371855" cy="513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89375" y="2237359"/>
            <a:ext cx="41243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3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i="1" spc="-5" dirty="0">
                <a:latin typeface="Arial"/>
                <a:cs typeface="Arial"/>
              </a:rPr>
              <a:t>generalization </a:t>
            </a:r>
            <a:r>
              <a:rPr sz="1800" spc="-5" dirty="0">
                <a:latin typeface="Arial"/>
                <a:cs typeface="Arial"/>
              </a:rPr>
              <a:t>connects a subclass  </a:t>
            </a:r>
            <a:r>
              <a:rPr sz="1800" dirty="0">
                <a:latin typeface="Arial"/>
                <a:cs typeface="Arial"/>
              </a:rPr>
              <a:t>to its </a:t>
            </a:r>
            <a:r>
              <a:rPr sz="1800" spc="-5" dirty="0">
                <a:latin typeface="Arial"/>
                <a:cs typeface="Arial"/>
              </a:rPr>
              <a:t>superclass. </a:t>
            </a: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denotes an  inheritance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attributes and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behavior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from the </a:t>
            </a:r>
            <a:r>
              <a:rPr sz="1800" spc="-5" dirty="0">
                <a:latin typeface="Arial"/>
                <a:cs typeface="Arial"/>
              </a:rPr>
              <a:t>superclass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the subclass and  indicates a specialization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subclass 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the more general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superclass.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5800" y="4191000"/>
            <a:ext cx="2438400" cy="762000"/>
          </a:xfrm>
          <a:custGeom>
            <a:avLst/>
            <a:gdLst/>
            <a:ahLst/>
            <a:cxnLst/>
            <a:rect l="l" t="t" r="r" b="b"/>
            <a:pathLst>
              <a:path w="2438400" h="762000">
                <a:moveTo>
                  <a:pt x="0" y="762000"/>
                </a:moveTo>
                <a:lnTo>
                  <a:pt x="2438400" y="762000"/>
                </a:lnTo>
                <a:lnTo>
                  <a:pt x="24384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027" y="4360164"/>
            <a:ext cx="1094232" cy="5135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53411" y="4360164"/>
            <a:ext cx="371856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5800" y="4191000"/>
            <a:ext cx="2438400" cy="76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Student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92300" y="289560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6400" y="25146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6400" y="251460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179577" y="0"/>
                </a:moveTo>
                <a:lnTo>
                  <a:pt x="0" y="381000"/>
                </a:lnTo>
                <a:lnTo>
                  <a:pt x="419100" y="381000"/>
                </a:lnTo>
                <a:lnTo>
                  <a:pt x="17957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</TotalTime>
  <Words>1323</Words>
  <Application>Microsoft Office PowerPoint</Application>
  <PresentationFormat>On-screen Show (4:3)</PresentationFormat>
  <Paragraphs>276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Georgia</vt:lpstr>
      <vt:lpstr>Times New Roman</vt:lpstr>
      <vt:lpstr>Trebuchet MS</vt:lpstr>
      <vt:lpstr>Office Theme</vt:lpstr>
      <vt:lpstr>Software Analysis and Design (CS:324) Class Diagram (CD)</vt:lpstr>
      <vt:lpstr>Classes</vt:lpstr>
      <vt:lpstr>Class Names</vt:lpstr>
      <vt:lpstr>Class Attributes</vt:lpstr>
      <vt:lpstr>Class Attributes (Cont’d)</vt:lpstr>
      <vt:lpstr>Class Attributes (Cont’d)</vt:lpstr>
      <vt:lpstr>Class Operations</vt:lpstr>
      <vt:lpstr>Relationships</vt:lpstr>
      <vt:lpstr>Generalization Relationships</vt:lpstr>
      <vt:lpstr>Generalization Relationships</vt:lpstr>
      <vt:lpstr>Dependency Relationships</vt:lpstr>
      <vt:lpstr>Association Relationships</vt:lpstr>
      <vt:lpstr>Association Relationships</vt:lpstr>
      <vt:lpstr>Association Relationships</vt:lpstr>
      <vt:lpstr>Association Relationships</vt:lpstr>
      <vt:lpstr> More on… (Association and dependency)</vt:lpstr>
      <vt:lpstr>Association Relationships</vt:lpstr>
      <vt:lpstr>Association Relationships</vt:lpstr>
      <vt:lpstr>Association Relationships</vt:lpstr>
      <vt:lpstr>Example:</vt:lpstr>
      <vt:lpstr>Interfaces</vt:lpstr>
      <vt:lpstr>Interface Services</vt:lpstr>
      <vt:lpstr>Interface Realization Relationship</vt:lpstr>
      <vt:lpstr>Relationships in Nutshell</vt:lpstr>
      <vt:lpstr>Dependency     Dependency is represented when a reference to one  class is passed in as a method parameter to another  class. For example, an instance of class B is passed in to  a method of class A: </vt:lpstr>
      <vt:lpstr>Aggregation Now, if class A  stored the reference to class B for  later use we would have a different relationship  called Aggregation. </vt:lpstr>
      <vt:lpstr>Composition</vt:lpstr>
      <vt:lpstr>Inheritance</vt:lpstr>
      <vt:lpstr>Realization</vt:lpstr>
      <vt:lpstr>Parameterized Class</vt:lpstr>
      <vt:lpstr>Example : Parameterized Class</vt:lpstr>
      <vt:lpstr>Parameterized Class (Cont’d)</vt:lpstr>
      <vt:lpstr>Parameterized Class (Cont’d)</vt:lpstr>
      <vt:lpstr>Enumeration</vt:lpstr>
      <vt:lpstr>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Cottrell</dc:creator>
  <cp:lastModifiedBy>Romasha Khurshid</cp:lastModifiedBy>
  <cp:revision>47</cp:revision>
  <dcterms:created xsi:type="dcterms:W3CDTF">2018-08-01T10:06:33Z</dcterms:created>
  <dcterms:modified xsi:type="dcterms:W3CDTF">2022-02-23T10:46:47Z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2018-08-01T00:00:00Z</vt:filetime>
  </property>
</Properties>
</file>