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2" r:id="rId6"/>
    <p:sldId id="272" r:id="rId7"/>
    <p:sldId id="261" r:id="rId8"/>
    <p:sldId id="260" r:id="rId9"/>
    <p:sldId id="258" r:id="rId10"/>
    <p:sldId id="267" r:id="rId11"/>
    <p:sldId id="266" r:id="rId12"/>
    <p:sldId id="265"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72573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87710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09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727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41AEED-7AA8-498B-BF5C-60180591AF1D}"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7823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1AEED-7AA8-498B-BF5C-60180591AF1D}"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2376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1AEED-7AA8-498B-BF5C-60180591AF1D}"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138851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41AEED-7AA8-498B-BF5C-60180591AF1D}"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5661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1AEED-7AA8-498B-BF5C-60180591AF1D}"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56976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7088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55226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1AEED-7AA8-498B-BF5C-60180591AF1D}" type="datetimeFigureOut">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12AF4-7BE2-4AD3-9C0F-5D7D331095B7}" type="slidenum">
              <a:rPr lang="en-US" smtClean="0"/>
              <a:t>‹#›</a:t>
            </a:fld>
            <a:endParaRPr lang="en-US"/>
          </a:p>
        </p:txBody>
      </p:sp>
    </p:spTree>
    <p:extLst>
      <p:ext uri="{BB962C8B-B14F-4D97-AF65-F5344CB8AC3E}">
        <p14:creationId xmlns:p14="http://schemas.microsoft.com/office/powerpoint/2010/main" val="30688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71702"/>
          </a:xfrm>
        </p:spPr>
        <p:txBody>
          <a:bodyPr>
            <a:normAutofit fontScale="90000"/>
          </a:bodyPr>
          <a:lstStyle/>
          <a:p>
            <a:r>
              <a:rPr lang="en-US" b="1" dirty="0"/>
              <a:t>Software Analysis and Design (CS:324)</a:t>
            </a:r>
            <a:endParaRPr lang="en-US" dirty="0"/>
          </a:p>
        </p:txBody>
      </p:sp>
      <p:sp>
        <p:nvSpPr>
          <p:cNvPr id="3" name="Subtitle 2"/>
          <p:cNvSpPr>
            <a:spLocks noGrp="1"/>
          </p:cNvSpPr>
          <p:nvPr>
            <p:ph type="subTitle" idx="1"/>
          </p:nvPr>
        </p:nvSpPr>
        <p:spPr/>
        <p:txBody>
          <a:bodyPr>
            <a:normAutofit/>
          </a:bodyPr>
          <a:lstStyle/>
          <a:p>
            <a:r>
              <a:rPr lang="en-US" sz="3200" b="1" dirty="0" smtClean="0"/>
              <a:t>Entity Control and Boundary Classes</a:t>
            </a:r>
            <a:endParaRPr lang="en-US" sz="3200" b="1" dirty="0"/>
          </a:p>
        </p:txBody>
      </p:sp>
    </p:spTree>
    <p:extLst>
      <p:ext uri="{BB962C8B-B14F-4D97-AF65-F5344CB8AC3E}">
        <p14:creationId xmlns:p14="http://schemas.microsoft.com/office/powerpoint/2010/main" val="8303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606811" y="811471"/>
            <a:ext cx="8966978" cy="4733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45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Robustness Diagram – 4 Connection Rules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Keep in mind that both boundary objects and entity objects are nouns and that controllers are verbs. Nouns can’t talk to other nouns, but verbs can talk to either nouns or verbs.</a:t>
            </a:r>
          </a:p>
          <a:p>
            <a:pPr marL="0" indent="0">
              <a:buNone/>
            </a:pPr>
            <a:r>
              <a:rPr lang="en-US" dirty="0" smtClean="0"/>
              <a:t>Here I listed the four basic connection rules which should always be mind:</a:t>
            </a:r>
          </a:p>
          <a:p>
            <a:endParaRPr lang="en-US" dirty="0" smtClean="0"/>
          </a:p>
          <a:p>
            <a:r>
              <a:rPr lang="en-US" dirty="0" smtClean="0"/>
              <a:t>Actors can only talk to boundary objects.</a:t>
            </a:r>
          </a:p>
          <a:p>
            <a:r>
              <a:rPr lang="en-US" dirty="0" smtClean="0"/>
              <a:t>Boundary objects can only talk to controllers and actors.</a:t>
            </a:r>
          </a:p>
          <a:p>
            <a:r>
              <a:rPr lang="en-US" dirty="0" smtClean="0"/>
              <a:t>Entity objects can only talk to controllers.</a:t>
            </a:r>
          </a:p>
          <a:p>
            <a:r>
              <a:rPr lang="en-US" dirty="0" smtClean="0"/>
              <a:t>Controllers can talk to boundary objects and entity objects, and to other controllers, but not to actors.</a:t>
            </a:r>
            <a:endParaRPr lang="en-US" dirty="0"/>
          </a:p>
        </p:txBody>
      </p:sp>
    </p:spTree>
    <p:extLst>
      <p:ext uri="{BB962C8B-B14F-4D97-AF65-F5344CB8AC3E}">
        <p14:creationId xmlns:p14="http://schemas.microsoft.com/office/powerpoint/2010/main" val="421530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Robustness Analysis Diagram connection rules:</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2"/>
          <a:stretch>
            <a:fillRect/>
          </a:stretch>
        </p:blipFill>
        <p:spPr>
          <a:xfrm>
            <a:off x="2078183" y="1579418"/>
            <a:ext cx="7481454" cy="4531043"/>
          </a:xfrm>
          <a:prstGeom prst="rect">
            <a:avLst/>
          </a:prstGeom>
        </p:spPr>
      </p:pic>
    </p:spTree>
    <p:extLst>
      <p:ext uri="{BB962C8B-B14F-4D97-AF65-F5344CB8AC3E}">
        <p14:creationId xmlns:p14="http://schemas.microsoft.com/office/powerpoint/2010/main" val="31656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Steps for Creating Robustness Analysis: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perform robustness analysis for a use case by walking through the use case text.</a:t>
            </a:r>
          </a:p>
          <a:p>
            <a:r>
              <a:rPr lang="en-US" dirty="0"/>
              <a:t>One sentence at a time, and drawing the actors, the appropriate boundary, entity objects and controllers, and the connections among the various elements of the diagram.</a:t>
            </a:r>
          </a:p>
          <a:p>
            <a:r>
              <a:rPr lang="en-US" dirty="0"/>
              <a:t>You should be able to fit the basic course and all of the alternate courses on one diagram.</a:t>
            </a:r>
          </a:p>
          <a:p>
            <a:r>
              <a:rPr lang="en-US" dirty="0"/>
              <a:t>Anyone who reviews a robustness diagram should be able to read a course of action in the use case text, trace his finger along with the associations on the diagram, and see a clear match between text and picture.</a:t>
            </a:r>
          </a:p>
          <a:p>
            <a:endParaRPr lang="en-US" dirty="0"/>
          </a:p>
        </p:txBody>
      </p:sp>
    </p:spTree>
    <p:extLst>
      <p:ext uri="{BB962C8B-B14F-4D97-AF65-F5344CB8AC3E}">
        <p14:creationId xmlns:p14="http://schemas.microsoft.com/office/powerpoint/2010/main" val="96732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3367" y="847898"/>
            <a:ext cx="7913717" cy="4954133"/>
          </a:xfrm>
          <a:prstGeom prst="rect">
            <a:avLst/>
          </a:prstGeom>
        </p:spPr>
      </p:pic>
    </p:spTree>
    <p:extLst>
      <p:ext uri="{BB962C8B-B14F-4D97-AF65-F5344CB8AC3E}">
        <p14:creationId xmlns:p14="http://schemas.microsoft.com/office/powerpoint/2010/main" val="249961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969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9141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ECB(Robustness Analysis):</a:t>
            </a:r>
            <a:endParaRPr lang="en-US" b="1" dirty="0"/>
          </a:p>
        </p:txBody>
      </p:sp>
      <p:sp>
        <p:nvSpPr>
          <p:cNvPr id="3" name="Content Placeholder 2"/>
          <p:cNvSpPr>
            <a:spLocks noGrp="1"/>
          </p:cNvSpPr>
          <p:nvPr>
            <p:ph idx="1"/>
          </p:nvPr>
        </p:nvSpPr>
        <p:spPr/>
        <p:txBody>
          <a:bodyPr/>
          <a:lstStyle/>
          <a:p>
            <a:r>
              <a:rPr lang="en-US" dirty="0" smtClean="0"/>
              <a:t>The Robustness Analysis is a practice that originated with </a:t>
            </a:r>
            <a:r>
              <a:rPr lang="en-US" dirty="0" smtClean="0">
                <a:solidFill>
                  <a:schemeClr val="accent1"/>
                </a:solidFill>
              </a:rPr>
              <a:t>Ivar Jacobson’s </a:t>
            </a:r>
            <a:r>
              <a:rPr lang="en-US" dirty="0" err="1" smtClean="0"/>
              <a:t>Objectory</a:t>
            </a:r>
            <a:r>
              <a:rPr lang="en-US" dirty="0" smtClean="0"/>
              <a:t> Method. (also called Jacobson’s diagram)</a:t>
            </a:r>
          </a:p>
          <a:p>
            <a:r>
              <a:rPr lang="en-US" dirty="0" smtClean="0"/>
              <a:t>This involves analyzing the narrative text of use cases, identifying the first-guess set of objects that will participate in those use cases, and classifying these objects based on the roles they play. </a:t>
            </a:r>
          </a:p>
          <a:p>
            <a:r>
              <a:rPr lang="en-US" dirty="0" smtClean="0"/>
              <a:t>Robustness analysis helps you to bridge the gap from Use Cases and Domain Classes.</a:t>
            </a:r>
            <a:endParaRPr lang="en-US" dirty="0"/>
          </a:p>
        </p:txBody>
      </p:sp>
    </p:spTree>
    <p:extLst>
      <p:ext uri="{BB962C8B-B14F-4D97-AF65-F5344CB8AC3E}">
        <p14:creationId xmlns:p14="http://schemas.microsoft.com/office/powerpoint/2010/main" val="134182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0363" y="977727"/>
            <a:ext cx="8379501" cy="4957560"/>
          </a:xfrm>
          <a:prstGeom prst="rect">
            <a:avLst/>
          </a:prstGeom>
        </p:spPr>
      </p:pic>
    </p:spTree>
    <p:extLst>
      <p:ext uri="{BB962C8B-B14F-4D97-AF65-F5344CB8AC3E}">
        <p14:creationId xmlns:p14="http://schemas.microsoft.com/office/powerpoint/2010/main" val="117952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911225"/>
            <a:ext cx="3941619" cy="4101350"/>
          </a:xfrm>
        </p:spPr>
        <p:txBody>
          <a:bodyPr>
            <a:normAutofit lnSpcReduction="10000"/>
          </a:bodyPr>
          <a:lstStyle/>
          <a:p>
            <a:r>
              <a:rPr lang="en-US" dirty="0" smtClean="0"/>
              <a:t>ECB partitions the system into three types of classes: entities, controls, and boundaries.</a:t>
            </a:r>
          </a:p>
          <a:p>
            <a:r>
              <a:rPr lang="en-US" dirty="0" smtClean="0"/>
              <a:t>entity, control, and boundary are official UML class stereotypes. UML has some special icons to represent them.</a:t>
            </a:r>
            <a:endParaRPr lang="en-US" dirty="0"/>
          </a:p>
        </p:txBody>
      </p:sp>
      <p:pic>
        <p:nvPicPr>
          <p:cNvPr id="4" name="Picture 3"/>
          <p:cNvPicPr>
            <a:picLocks noChangeAspect="1"/>
          </p:cNvPicPr>
          <p:nvPr/>
        </p:nvPicPr>
        <p:blipFill>
          <a:blip r:embed="rId2"/>
          <a:stretch>
            <a:fillRect/>
          </a:stretch>
        </p:blipFill>
        <p:spPr>
          <a:xfrm>
            <a:off x="4962699" y="304627"/>
            <a:ext cx="6791497" cy="5467350"/>
          </a:xfrm>
          <a:prstGeom prst="rect">
            <a:avLst/>
          </a:prstGeom>
        </p:spPr>
      </p:pic>
    </p:spTree>
    <p:extLst>
      <p:ext uri="{BB962C8B-B14F-4D97-AF65-F5344CB8AC3E}">
        <p14:creationId xmlns:p14="http://schemas.microsoft.com/office/powerpoint/2010/main" val="9453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261" y="836410"/>
            <a:ext cx="10515600" cy="4351338"/>
          </a:xfrm>
        </p:spPr>
        <p:txBody>
          <a:bodyPr/>
          <a:lstStyle/>
          <a:p>
            <a:r>
              <a:rPr lang="en-US" b="1" dirty="0"/>
              <a:t>Boundary object</a:t>
            </a:r>
            <a:r>
              <a:rPr lang="en-US" dirty="0"/>
              <a:t> (or interface object) is what actors use in communicating with the system.</a:t>
            </a:r>
          </a:p>
          <a:p>
            <a:r>
              <a:rPr lang="en-US" b="1" dirty="0"/>
              <a:t>Entity object</a:t>
            </a:r>
            <a:r>
              <a:rPr lang="en-US" dirty="0"/>
              <a:t> </a:t>
            </a:r>
            <a:r>
              <a:rPr lang="en-US" dirty="0" smtClean="0"/>
              <a:t>Entities </a:t>
            </a:r>
            <a:r>
              <a:rPr lang="en-US" dirty="0"/>
              <a:t>are objects representing system data: Customer, Product, Transaction, Cart, etc.</a:t>
            </a:r>
          </a:p>
          <a:p>
            <a:r>
              <a:rPr lang="en-US" b="1" dirty="0"/>
              <a:t>Control objects</a:t>
            </a:r>
            <a:r>
              <a:rPr lang="en-US" dirty="0"/>
              <a:t> (also known as controllers in MVC), which serve as the “glue” between boundary objects and entity objects. </a:t>
            </a:r>
          </a:p>
        </p:txBody>
      </p:sp>
    </p:spTree>
    <p:extLst>
      <p:ext uri="{BB962C8B-B14F-4D97-AF65-F5344CB8AC3E}">
        <p14:creationId xmlns:p14="http://schemas.microsoft.com/office/powerpoint/2010/main" val="84953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762"/>
            <a:ext cx="9932324" cy="682279"/>
          </a:xfrm>
        </p:spPr>
        <p:txBody>
          <a:bodyPr>
            <a:normAutofit fontScale="90000"/>
          </a:bodyPr>
          <a:lstStyle/>
          <a:p>
            <a:r>
              <a:rPr lang="en-US" dirty="0" smtClean="0"/>
              <a:t>Several Types of Boundary Classes</a:t>
            </a:r>
            <a:br>
              <a:rPr lang="en-US" dirty="0" smtClean="0"/>
            </a:br>
            <a:endParaRPr lang="en-US" dirty="0"/>
          </a:p>
        </p:txBody>
      </p:sp>
      <p:sp>
        <p:nvSpPr>
          <p:cNvPr id="3" name="Content Placeholder 2"/>
          <p:cNvSpPr>
            <a:spLocks noGrp="1"/>
          </p:cNvSpPr>
          <p:nvPr>
            <p:ph idx="1"/>
          </p:nvPr>
        </p:nvSpPr>
        <p:spPr>
          <a:xfrm>
            <a:off x="605443" y="1368425"/>
            <a:ext cx="10515600" cy="4351338"/>
          </a:xfrm>
        </p:spPr>
        <p:txBody>
          <a:bodyPr>
            <a:normAutofit fontScale="85000" lnSpcReduction="10000"/>
          </a:bodyPr>
          <a:lstStyle/>
          <a:p>
            <a:pPr marL="0" indent="0">
              <a:buNone/>
            </a:pPr>
            <a:r>
              <a:rPr lang="en-US" b="1" dirty="0" smtClean="0"/>
              <a:t>User interface classes </a:t>
            </a:r>
            <a:r>
              <a:rPr lang="en-US" dirty="0" smtClean="0"/>
              <a:t>–</a:t>
            </a:r>
          </a:p>
          <a:p>
            <a:pPr marL="0" indent="0">
              <a:buNone/>
            </a:pPr>
            <a:r>
              <a:rPr lang="en-US" dirty="0" smtClean="0"/>
              <a:t>Classes that facilitate  communication with human users of the system Menus, forms, etc.	User interface classes.</a:t>
            </a:r>
          </a:p>
          <a:p>
            <a:pPr marL="0" indent="0">
              <a:buNone/>
            </a:pPr>
            <a:r>
              <a:rPr lang="en-US" b="1" dirty="0" smtClean="0"/>
              <a:t>System interface classes </a:t>
            </a:r>
            <a:r>
              <a:rPr lang="en-US" dirty="0"/>
              <a:t>:</a:t>
            </a:r>
            <a:endParaRPr lang="en-US" dirty="0" smtClean="0"/>
          </a:p>
          <a:p>
            <a:r>
              <a:rPr lang="en-US" dirty="0" smtClean="0"/>
              <a:t> Classes which facilitate  communications with   other systems.</a:t>
            </a:r>
          </a:p>
          <a:p>
            <a:r>
              <a:rPr lang="en-US" dirty="0" smtClean="0"/>
              <a:t>These boundary classes are responsible for managing the  dialogue with the external system, like getting data from  an existing database system or flat file.</a:t>
            </a:r>
          </a:p>
          <a:p>
            <a:r>
              <a:rPr lang="en-US" dirty="0" smtClean="0"/>
              <a:t>Provides an interface to that system for this system</a:t>
            </a:r>
          </a:p>
          <a:p>
            <a:pPr marL="0" indent="0">
              <a:buNone/>
            </a:pPr>
            <a:r>
              <a:rPr lang="en-US" b="1" dirty="0" smtClean="0"/>
              <a:t>Device Interface Classes </a:t>
            </a:r>
            <a:endParaRPr lang="en-US" dirty="0"/>
          </a:p>
          <a:p>
            <a:r>
              <a:rPr lang="en-US" dirty="0" smtClean="0"/>
              <a:t>Provide an interface to devices  which detect external events – like a sensor or …</a:t>
            </a:r>
          </a:p>
          <a:p>
            <a:r>
              <a:rPr lang="en-US" dirty="0" smtClean="0"/>
              <a:t>One boundary class per use case/actor pair</a:t>
            </a:r>
          </a:p>
          <a:p>
            <a:endParaRPr lang="en-US" dirty="0"/>
          </a:p>
        </p:txBody>
      </p:sp>
    </p:spTree>
    <p:extLst>
      <p:ext uri="{BB962C8B-B14F-4D97-AF65-F5344CB8AC3E}">
        <p14:creationId xmlns:p14="http://schemas.microsoft.com/office/powerpoint/2010/main" val="93517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Robustness Analysis Diagram at a Glance:</a:t>
            </a:r>
            <a:endParaRPr lang="en-US" b="1" dirty="0"/>
          </a:p>
        </p:txBody>
      </p:sp>
      <p:sp>
        <p:nvSpPr>
          <p:cNvPr id="3" name="Content Placeholder 2"/>
          <p:cNvSpPr>
            <a:spLocks noGrp="1"/>
          </p:cNvSpPr>
          <p:nvPr>
            <p:ph idx="1"/>
          </p:nvPr>
        </p:nvSpPr>
        <p:spPr>
          <a:xfrm>
            <a:off x="838200" y="1825625"/>
            <a:ext cx="4955771" cy="4351338"/>
          </a:xfrm>
        </p:spPr>
        <p:txBody>
          <a:bodyPr>
            <a:normAutofit/>
          </a:bodyPr>
          <a:lstStyle/>
          <a:p>
            <a:pPr marL="0" indent="0">
              <a:buNone/>
            </a:pPr>
            <a:r>
              <a:rPr lang="en-US" sz="2400" dirty="0" smtClean="0"/>
              <a:t>Suppose we have the following simple use case description in textual format:</a:t>
            </a:r>
          </a:p>
          <a:p>
            <a:pPr marL="0" indent="0">
              <a:buNone/>
            </a:pPr>
            <a:endParaRPr lang="en-US" sz="2400" dirty="0" smtClean="0"/>
          </a:p>
          <a:p>
            <a:pPr marL="0" indent="0">
              <a:buNone/>
            </a:pPr>
            <a:r>
              <a:rPr lang="en-US" sz="2400" u="sng" dirty="0" smtClean="0"/>
              <a:t>Login: use case text  </a:t>
            </a:r>
          </a:p>
          <a:p>
            <a:pPr marL="0" indent="0">
              <a:buNone/>
            </a:pPr>
            <a:r>
              <a:rPr lang="en-US" sz="2400" dirty="0" smtClean="0"/>
              <a:t>Basic Course: The Customer enters his or her user ID and password, and then clicks the Log In button. The system validates the login information against the persistent Account data, and then returns the Customer to the Home Page. </a:t>
            </a:r>
            <a:endParaRPr lang="en-US" sz="2400" dirty="0">
              <a:solidFill>
                <a:schemeClr val="accent1"/>
              </a:solidFill>
            </a:endParaRPr>
          </a:p>
        </p:txBody>
      </p:sp>
      <p:pic>
        <p:nvPicPr>
          <p:cNvPr id="5" name="Picture 4"/>
          <p:cNvPicPr>
            <a:picLocks noChangeAspect="1"/>
          </p:cNvPicPr>
          <p:nvPr/>
        </p:nvPicPr>
        <p:blipFill>
          <a:blip r:embed="rId2"/>
          <a:stretch>
            <a:fillRect/>
          </a:stretch>
        </p:blipFill>
        <p:spPr>
          <a:xfrm>
            <a:off x="5929746" y="1690688"/>
            <a:ext cx="6011920" cy="440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804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44" y="76112"/>
            <a:ext cx="10515600" cy="1325563"/>
          </a:xfrm>
        </p:spPr>
        <p:txBody>
          <a:bodyPr/>
          <a:lstStyle/>
          <a:p>
            <a:r>
              <a:rPr lang="en-US" b="1" dirty="0" smtClean="0"/>
              <a:t>Login Sequence diagram:</a:t>
            </a:r>
            <a:endParaRPr lang="en-US" b="1" dirty="0"/>
          </a:p>
        </p:txBody>
      </p:sp>
      <p:pic>
        <p:nvPicPr>
          <p:cNvPr id="4" name="Content Placeholder 3"/>
          <p:cNvPicPr>
            <a:picLocks noGrp="1" noChangeAspect="1"/>
          </p:cNvPicPr>
          <p:nvPr>
            <p:ph idx="1"/>
          </p:nvPr>
        </p:nvPicPr>
        <p:blipFill>
          <a:blip r:embed="rId2"/>
          <a:stretch>
            <a:fillRect/>
          </a:stretch>
        </p:blipFill>
        <p:spPr>
          <a:xfrm>
            <a:off x="605444" y="1401675"/>
            <a:ext cx="2367546" cy="4351338"/>
          </a:xfrm>
          <a:prstGeom prst="rect">
            <a:avLst/>
          </a:prstGeom>
        </p:spPr>
      </p:pic>
      <p:pic>
        <p:nvPicPr>
          <p:cNvPr id="5" name="Picture 4"/>
          <p:cNvPicPr>
            <a:picLocks noChangeAspect="1"/>
          </p:cNvPicPr>
          <p:nvPr/>
        </p:nvPicPr>
        <p:blipFill rotWithShape="1">
          <a:blip r:embed="rId3"/>
          <a:srcRect l="7646"/>
          <a:stretch/>
        </p:blipFill>
        <p:spPr>
          <a:xfrm>
            <a:off x="3266902" y="1401675"/>
            <a:ext cx="7498080" cy="4529471"/>
          </a:xfrm>
          <a:prstGeom prst="rect">
            <a:avLst/>
          </a:prstGeom>
        </p:spPr>
      </p:pic>
    </p:spTree>
    <p:extLst>
      <p:ext uri="{BB962C8B-B14F-4D97-AF65-F5344CB8AC3E}">
        <p14:creationId xmlns:p14="http://schemas.microsoft.com/office/powerpoint/2010/main" val="187842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Edit Shopping Cart use case text: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u="sng" dirty="0" smtClean="0"/>
              <a:t> Basic Course: </a:t>
            </a:r>
          </a:p>
          <a:p>
            <a:r>
              <a:rPr lang="en-US" dirty="0" smtClean="0"/>
              <a:t>On the Shopping Cart Page, the Customer modifies</a:t>
            </a:r>
          </a:p>
          <a:p>
            <a:r>
              <a:rPr lang="en-US" dirty="0" smtClean="0"/>
              <a:t>the quantity of an Item in the Shopping Cart, and then presses the</a:t>
            </a:r>
          </a:p>
          <a:p>
            <a:r>
              <a:rPr lang="en-US" dirty="0" smtClean="0"/>
              <a:t>Update button. The system stores the new quantity, and then</a:t>
            </a:r>
          </a:p>
          <a:p>
            <a:r>
              <a:rPr lang="en-US" dirty="0" smtClean="0"/>
              <a:t>computes and displays the new cost for that Item.</a:t>
            </a:r>
          </a:p>
          <a:p>
            <a:pPr marL="0" indent="0">
              <a:buNone/>
            </a:pPr>
            <a:r>
              <a:rPr lang="en-US" u="sng" dirty="0" smtClean="0"/>
              <a:t>Alternate Course:</a:t>
            </a:r>
          </a:p>
          <a:p>
            <a:r>
              <a:rPr lang="en-US" dirty="0" smtClean="0"/>
              <a:t> If the Customer changes the quantity of the Item</a:t>
            </a:r>
          </a:p>
          <a:p>
            <a:r>
              <a:rPr lang="en-US" dirty="0" smtClean="0"/>
              <a:t>to 0, the system deletes that Item from the Shopping Cart.</a:t>
            </a:r>
            <a:endParaRPr lang="en-US" dirty="0"/>
          </a:p>
        </p:txBody>
      </p:sp>
    </p:spTree>
    <p:extLst>
      <p:ext uri="{BB962C8B-B14F-4D97-AF65-F5344CB8AC3E}">
        <p14:creationId xmlns:p14="http://schemas.microsoft.com/office/powerpoint/2010/main" val="2993226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527</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Software Analysis and Design (CS:324)</vt:lpstr>
      <vt:lpstr>ECB(Robustness Analysis):</vt:lpstr>
      <vt:lpstr>PowerPoint Presentation</vt:lpstr>
      <vt:lpstr>PowerPoint Presentation</vt:lpstr>
      <vt:lpstr>PowerPoint Presentation</vt:lpstr>
      <vt:lpstr>Several Types of Boundary Classes </vt:lpstr>
      <vt:lpstr>Robustness Analysis Diagram at a Glance:</vt:lpstr>
      <vt:lpstr>Login Sequence diagram:</vt:lpstr>
      <vt:lpstr>Edit Shopping Cart use case text: </vt:lpstr>
      <vt:lpstr>PowerPoint Presentation</vt:lpstr>
      <vt:lpstr>Robustness Diagram – 4 Connection Rules</vt:lpstr>
      <vt:lpstr>Robustness Analysis Diagram connection rules: </vt:lpstr>
      <vt:lpstr>Five Steps for Creating Robustness Analysis: </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Miss. Romasha Khurshid</cp:lastModifiedBy>
  <cp:revision>17</cp:revision>
  <dcterms:created xsi:type="dcterms:W3CDTF">2020-11-20T08:15:28Z</dcterms:created>
  <dcterms:modified xsi:type="dcterms:W3CDTF">2020-11-20T10:56:06Z</dcterms:modified>
</cp:coreProperties>
</file>