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46"/>
  </p:notesMasterIdLst>
  <p:sldIdLst>
    <p:sldId id="256" r:id="rId2"/>
    <p:sldId id="257" r:id="rId3"/>
    <p:sldId id="297" r:id="rId4"/>
    <p:sldId id="262" r:id="rId5"/>
    <p:sldId id="258" r:id="rId6"/>
    <p:sldId id="259" r:id="rId7"/>
    <p:sldId id="260" r:id="rId8"/>
    <p:sldId id="261" r:id="rId9"/>
    <p:sldId id="298"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38" r:id="rId32"/>
    <p:sldId id="337" r:id="rId33"/>
    <p:sldId id="336" r:id="rId34"/>
    <p:sldId id="335" r:id="rId35"/>
    <p:sldId id="334" r:id="rId36"/>
    <p:sldId id="343" r:id="rId37"/>
    <p:sldId id="344" r:id="rId38"/>
    <p:sldId id="342" r:id="rId39"/>
    <p:sldId id="341" r:id="rId40"/>
    <p:sldId id="340" r:id="rId41"/>
    <p:sldId id="339" r:id="rId42"/>
    <p:sldId id="345" r:id="rId43"/>
    <p:sldId id="346" r:id="rId44"/>
    <p:sldId id="29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4335" autoAdjust="0"/>
  </p:normalViewPr>
  <p:slideViewPr>
    <p:cSldViewPr snapToGrid="0">
      <p:cViewPr varScale="1">
        <p:scale>
          <a:sx n="86" d="100"/>
          <a:sy n="86" d="100"/>
        </p:scale>
        <p:origin x="25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t>22</a:t>
            </a:fld>
            <a:endParaRPr lang="en-US"/>
          </a:p>
        </p:txBody>
      </p:sp>
    </p:spTree>
    <p:extLst>
      <p:ext uri="{BB962C8B-B14F-4D97-AF65-F5344CB8AC3E}">
        <p14:creationId xmlns:p14="http://schemas.microsoft.com/office/powerpoint/2010/main" val="185196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2/4/2022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2/4/2022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2/4/2022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Software Design &amp;</a:t>
            </a:r>
            <a:br>
              <a:rPr lang="en-US" sz="6000" dirty="0"/>
            </a:br>
            <a:r>
              <a:rPr lang="en-US" sz="6000" dirty="0"/>
              <a:t> Architecture</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01</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D846-AC17-424B-90F7-5BD4066987CB}"/>
              </a:ext>
            </a:extLst>
          </p:cNvPr>
          <p:cNvSpPr>
            <a:spLocks noGrp="1"/>
          </p:cNvSpPr>
          <p:nvPr>
            <p:ph type="title"/>
          </p:nvPr>
        </p:nvSpPr>
        <p:spPr>
          <a:xfrm>
            <a:off x="671332" y="286604"/>
            <a:ext cx="7695428" cy="1450757"/>
          </a:xfrm>
        </p:spPr>
        <p:txBody>
          <a:bodyPr/>
          <a:lstStyle/>
          <a:p>
            <a:r>
              <a:rPr lang="en-US" dirty="0"/>
              <a:t>What is Software Architecture?</a:t>
            </a:r>
          </a:p>
        </p:txBody>
      </p:sp>
      <p:sp>
        <p:nvSpPr>
          <p:cNvPr id="3" name="Content Placeholder 2">
            <a:extLst>
              <a:ext uri="{FF2B5EF4-FFF2-40B4-BE49-F238E27FC236}">
                <a16:creationId xmlns:a16="http://schemas.microsoft.com/office/drawing/2014/main" id="{7BC7935C-A978-472E-8599-EE225F091B34}"/>
              </a:ext>
            </a:extLst>
          </p:cNvPr>
          <p:cNvSpPr>
            <a:spLocks noGrp="1"/>
          </p:cNvSpPr>
          <p:nvPr>
            <p:ph idx="1"/>
          </p:nvPr>
        </p:nvSpPr>
        <p:spPr/>
        <p:txBody>
          <a:bodyPr>
            <a:normAutofit/>
          </a:bodyPr>
          <a:lstStyle/>
          <a:p>
            <a:r>
              <a:rPr lang="en-US" sz="2400" dirty="0"/>
              <a:t>Software architecture is </a:t>
            </a:r>
            <a:r>
              <a:rPr lang="en-US" sz="2400" b="1" dirty="0">
                <a:solidFill>
                  <a:schemeClr val="accent2"/>
                </a:solidFill>
              </a:rPr>
              <a:t>the organization of a </a:t>
            </a:r>
            <a:r>
              <a:rPr lang="en-US" sz="2400" b="1" u="sng" dirty="0">
                <a:solidFill>
                  <a:schemeClr val="accent2"/>
                </a:solidFill>
              </a:rPr>
              <a:t>system</a:t>
            </a:r>
            <a:r>
              <a:rPr lang="en-US" sz="2400" dirty="0"/>
              <a:t>. </a:t>
            </a:r>
          </a:p>
          <a:p>
            <a:endParaRPr lang="en-US" sz="2400" dirty="0"/>
          </a:p>
          <a:p>
            <a:r>
              <a:rPr lang="en-US" sz="2400" dirty="0"/>
              <a:t>This organization includes all components, how they interact with each other, the environment in which they operate, and the principles used to design the software.</a:t>
            </a:r>
          </a:p>
        </p:txBody>
      </p:sp>
    </p:spTree>
    <p:extLst>
      <p:ext uri="{BB962C8B-B14F-4D97-AF65-F5344CB8AC3E}">
        <p14:creationId xmlns:p14="http://schemas.microsoft.com/office/powerpoint/2010/main" val="165675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System?</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Systems are created to solve problems</a:t>
            </a:r>
          </a:p>
          <a:p>
            <a:pPr>
              <a:buFont typeface="Arial" panose="020B0604020202020204" pitchFamily="34" charset="0"/>
              <a:buChar char="•"/>
            </a:pPr>
            <a:endParaRPr lang="en-US" sz="2800" dirty="0"/>
          </a:p>
          <a:p>
            <a:pPr>
              <a:buFont typeface="Arial" panose="020B0604020202020204" pitchFamily="34" charset="0"/>
              <a:buChar char="•"/>
            </a:pPr>
            <a:r>
              <a:rPr lang="en-US" sz="2800" dirty="0"/>
              <a:t>It is an organized way of dealing with a problem</a:t>
            </a:r>
          </a:p>
          <a:p>
            <a:pPr>
              <a:buFont typeface="Arial" panose="020B0604020202020204" pitchFamily="34" charset="0"/>
              <a:buChar char="•"/>
            </a:pPr>
            <a:endParaRPr lang="en-US" sz="2800" dirty="0"/>
          </a:p>
          <a:p>
            <a:pPr>
              <a:buFont typeface="Arial" panose="020B0604020202020204" pitchFamily="34" charset="0"/>
              <a:buChar char="•"/>
            </a:pPr>
            <a:r>
              <a:rPr lang="en-US" sz="2800" dirty="0">
                <a:latin typeface="Times New Roman"/>
                <a:cs typeface="Times New Roman"/>
              </a:rPr>
              <a:t>Basically</a:t>
            </a:r>
            <a:r>
              <a:rPr lang="en-US" sz="2800" spc="-120" dirty="0">
                <a:latin typeface="Times New Roman"/>
                <a:cs typeface="Times New Roman"/>
              </a:rPr>
              <a:t> </a:t>
            </a:r>
            <a:r>
              <a:rPr lang="en-US" sz="2800" spc="135" dirty="0">
                <a:latin typeface="Times New Roman"/>
                <a:cs typeface="Times New Roman"/>
              </a:rPr>
              <a:t>there</a:t>
            </a:r>
            <a:r>
              <a:rPr lang="en-US" sz="2800" spc="-140" dirty="0">
                <a:latin typeface="Times New Roman"/>
                <a:cs typeface="Times New Roman"/>
              </a:rPr>
              <a:t> </a:t>
            </a:r>
            <a:r>
              <a:rPr lang="en-US" sz="2800" spc="90" dirty="0">
                <a:latin typeface="Times New Roman"/>
                <a:cs typeface="Times New Roman"/>
              </a:rPr>
              <a:t>are</a:t>
            </a:r>
            <a:r>
              <a:rPr lang="en-US" sz="2800" spc="-75" dirty="0">
                <a:latin typeface="Times New Roman"/>
                <a:cs typeface="Times New Roman"/>
              </a:rPr>
              <a:t> </a:t>
            </a:r>
            <a:r>
              <a:rPr lang="en-US" sz="2800" spc="135" dirty="0">
                <a:latin typeface="Times New Roman"/>
                <a:cs typeface="Times New Roman"/>
              </a:rPr>
              <a:t>three</a:t>
            </a:r>
            <a:r>
              <a:rPr lang="en-US" sz="2800" spc="-75" dirty="0">
                <a:latin typeface="Times New Roman"/>
                <a:cs typeface="Times New Roman"/>
              </a:rPr>
              <a:t> </a:t>
            </a:r>
            <a:r>
              <a:rPr lang="en-US" sz="2800" spc="100" dirty="0">
                <a:latin typeface="Times New Roman"/>
                <a:cs typeface="Times New Roman"/>
              </a:rPr>
              <a:t>major</a:t>
            </a:r>
            <a:r>
              <a:rPr lang="en-US" sz="2800" spc="-175" dirty="0">
                <a:latin typeface="Times New Roman"/>
                <a:cs typeface="Times New Roman"/>
              </a:rPr>
              <a:t> </a:t>
            </a:r>
            <a:r>
              <a:rPr lang="en-US" sz="2800" spc="130" dirty="0">
                <a:latin typeface="Times New Roman"/>
                <a:cs typeface="Times New Roman"/>
              </a:rPr>
              <a:t>components</a:t>
            </a:r>
            <a:r>
              <a:rPr lang="en-US" sz="2800" spc="-70" dirty="0">
                <a:latin typeface="Times New Roman"/>
                <a:cs typeface="Times New Roman"/>
              </a:rPr>
              <a:t> </a:t>
            </a:r>
            <a:r>
              <a:rPr lang="en-US" sz="2800" spc="-260" dirty="0">
                <a:latin typeface="Times New Roman"/>
                <a:cs typeface="Times New Roman"/>
              </a:rPr>
              <a:t>in  </a:t>
            </a:r>
            <a:r>
              <a:rPr lang="en-US" sz="2800" spc="40" dirty="0">
                <a:latin typeface="Times New Roman"/>
                <a:cs typeface="Times New Roman"/>
              </a:rPr>
              <a:t>every </a:t>
            </a:r>
            <a:r>
              <a:rPr lang="en-US" sz="2800" spc="70" dirty="0">
                <a:latin typeface="Times New Roman"/>
                <a:cs typeface="Times New Roman"/>
              </a:rPr>
              <a:t>system, </a:t>
            </a:r>
            <a:r>
              <a:rPr lang="en-US" sz="2800" spc="90" dirty="0">
                <a:latin typeface="Times New Roman"/>
                <a:cs typeface="Times New Roman"/>
              </a:rPr>
              <a:t>namely </a:t>
            </a:r>
            <a:r>
              <a:rPr lang="en-US" sz="2800" spc="125" dirty="0">
                <a:latin typeface="Times New Roman"/>
                <a:cs typeface="Times New Roman"/>
              </a:rPr>
              <a:t>input, </a:t>
            </a:r>
            <a:r>
              <a:rPr lang="en-US" sz="2800" spc="75" dirty="0">
                <a:latin typeface="Times New Roman"/>
                <a:cs typeface="Times New Roman"/>
              </a:rPr>
              <a:t>processing </a:t>
            </a:r>
            <a:r>
              <a:rPr lang="en-US" sz="2800" spc="160" dirty="0">
                <a:latin typeface="Times New Roman"/>
                <a:cs typeface="Times New Roman"/>
              </a:rPr>
              <a:t>and  </a:t>
            </a:r>
            <a:r>
              <a:rPr lang="en-US" sz="2800" spc="145" dirty="0">
                <a:latin typeface="Times New Roman"/>
                <a:cs typeface="Times New Roman"/>
              </a:rPr>
              <a:t>output.</a:t>
            </a:r>
            <a:endParaRPr lang="en-US" sz="2800" dirty="0">
              <a:latin typeface="Times New Roman"/>
              <a:cs typeface="Times New Roman"/>
            </a:endParaRPr>
          </a:p>
          <a:p>
            <a:pPr>
              <a:buFont typeface="Arial" panose="020B0604020202020204" pitchFamily="34" charset="0"/>
              <a:buChar char="•"/>
            </a:pPr>
            <a:endParaRPr lang="en-US" sz="2800" dirty="0"/>
          </a:p>
        </p:txBody>
      </p:sp>
      <p:sp>
        <p:nvSpPr>
          <p:cNvPr id="4" name="object 9"/>
          <p:cNvSpPr/>
          <p:nvPr/>
        </p:nvSpPr>
        <p:spPr>
          <a:xfrm>
            <a:off x="2224269" y="5104435"/>
            <a:ext cx="4928886" cy="120473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86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85" y="286604"/>
            <a:ext cx="8090702" cy="1450757"/>
          </a:xfrm>
        </p:spPr>
        <p:txBody>
          <a:bodyPr/>
          <a:lstStyle/>
          <a:p>
            <a:r>
              <a:rPr lang="en-US" dirty="0"/>
              <a:t>Software Development Life Cycle</a:t>
            </a:r>
          </a:p>
        </p:txBody>
      </p:sp>
      <p:sp>
        <p:nvSpPr>
          <p:cNvPr id="3" name="Content Placeholder 2"/>
          <p:cNvSpPr>
            <a:spLocks noGrp="1"/>
          </p:cNvSpPr>
          <p:nvPr>
            <p:ph idx="1"/>
          </p:nvPr>
        </p:nvSpPr>
        <p:spPr>
          <a:xfrm>
            <a:off x="822959" y="1845733"/>
            <a:ext cx="7543801" cy="4705538"/>
          </a:xfrm>
        </p:spPr>
        <p:txBody>
          <a:bodyPr>
            <a:normAutofit lnSpcReduction="10000"/>
          </a:bodyPr>
          <a:lstStyle/>
          <a:p>
            <a:pPr>
              <a:buFont typeface="Arial" panose="020B0604020202020204" pitchFamily="34" charset="0"/>
              <a:buChar char="•"/>
            </a:pPr>
            <a:r>
              <a:rPr lang="en-US" sz="2400" dirty="0"/>
              <a:t> Software Development Life Cycle is an organizational process of developing and maintaining systems.</a:t>
            </a:r>
          </a:p>
          <a:p>
            <a:pPr>
              <a:buFont typeface="Arial" panose="020B0604020202020204" pitchFamily="34" charset="0"/>
              <a:buChar char="•"/>
            </a:pPr>
            <a:r>
              <a:rPr lang="en-US" sz="2400" dirty="0"/>
              <a:t> It is a mixture of various activities.</a:t>
            </a:r>
          </a:p>
          <a:p>
            <a:pPr>
              <a:buFont typeface="Arial" panose="020B0604020202020204" pitchFamily="34" charset="0"/>
              <a:buChar char="•"/>
            </a:pPr>
            <a:r>
              <a:rPr lang="en-US" sz="2400" dirty="0"/>
              <a:t> Following are the phases for SDLC:</a:t>
            </a:r>
          </a:p>
          <a:p>
            <a:pPr lvl="1">
              <a:buFont typeface="Arial" panose="020B0604020202020204" pitchFamily="34" charset="0"/>
              <a:buChar char="•"/>
            </a:pPr>
            <a:r>
              <a:rPr lang="en-US" sz="2200" dirty="0"/>
              <a:t>System study</a:t>
            </a:r>
          </a:p>
          <a:p>
            <a:pPr lvl="1">
              <a:buFont typeface="Arial" panose="020B0604020202020204" pitchFamily="34" charset="0"/>
              <a:buChar char="•"/>
            </a:pPr>
            <a:r>
              <a:rPr lang="en-US" sz="2200" dirty="0"/>
              <a:t>Feasibility study</a:t>
            </a:r>
          </a:p>
          <a:p>
            <a:pPr lvl="1">
              <a:buFont typeface="Arial" panose="020B0604020202020204" pitchFamily="34" charset="0"/>
              <a:buChar char="•"/>
            </a:pPr>
            <a:r>
              <a:rPr lang="en-US" sz="2200" dirty="0"/>
              <a:t>System analysis</a:t>
            </a:r>
          </a:p>
          <a:p>
            <a:pPr lvl="1">
              <a:buFont typeface="Arial" panose="020B0604020202020204" pitchFamily="34" charset="0"/>
              <a:buChar char="•"/>
            </a:pPr>
            <a:r>
              <a:rPr lang="en-US" sz="2200" dirty="0"/>
              <a:t>System design</a:t>
            </a:r>
          </a:p>
          <a:p>
            <a:pPr lvl="1">
              <a:buFont typeface="Arial" panose="020B0604020202020204" pitchFamily="34" charset="0"/>
              <a:buChar char="•"/>
            </a:pPr>
            <a:r>
              <a:rPr lang="en-US" sz="2200" dirty="0"/>
              <a:t>Coding</a:t>
            </a:r>
          </a:p>
          <a:p>
            <a:pPr lvl="1">
              <a:buFont typeface="Arial" panose="020B0604020202020204" pitchFamily="34" charset="0"/>
              <a:buChar char="•"/>
            </a:pPr>
            <a:r>
              <a:rPr lang="en-US" sz="2200" dirty="0"/>
              <a:t>Testing</a:t>
            </a:r>
          </a:p>
          <a:p>
            <a:pPr lvl="1">
              <a:buFont typeface="Arial" panose="020B0604020202020204" pitchFamily="34" charset="0"/>
              <a:buChar char="•"/>
            </a:pPr>
            <a:r>
              <a:rPr lang="en-US" sz="2200" dirty="0"/>
              <a:t>Implementation</a:t>
            </a:r>
          </a:p>
          <a:p>
            <a:pPr lvl="1">
              <a:buFont typeface="Arial" panose="020B0604020202020204" pitchFamily="34" charset="0"/>
              <a:buChar char="•"/>
            </a:pPr>
            <a:r>
              <a:rPr lang="en-US" sz="2200" dirty="0"/>
              <a:t>Maintenance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02922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p:nvPr/>
        </p:nvSpPr>
        <p:spPr>
          <a:xfrm>
            <a:off x="1371600" y="2053947"/>
            <a:ext cx="6131052" cy="3354324"/>
          </a:xfrm>
          <a:prstGeom prst="rect">
            <a:avLst/>
          </a:prstGeom>
          <a:blipFill>
            <a:blip r:embed="rId2" cstate="print"/>
            <a:stretch>
              <a:fillRect/>
            </a:stretch>
          </a:blipFill>
        </p:spPr>
        <p:txBody>
          <a:bodyPr wrap="square" lIns="0" tIns="0" rIns="0" bIns="0" rtlCol="0"/>
          <a:lstStyle/>
          <a:p>
            <a:endParaRPr/>
          </a:p>
        </p:txBody>
      </p:sp>
      <p:sp>
        <p:nvSpPr>
          <p:cNvPr id="7" name="Title 1"/>
          <p:cNvSpPr>
            <a:spLocks noGrp="1"/>
          </p:cNvSpPr>
          <p:nvPr>
            <p:ph type="title"/>
          </p:nvPr>
        </p:nvSpPr>
        <p:spPr>
          <a:xfrm>
            <a:off x="601885" y="286604"/>
            <a:ext cx="8090702" cy="1450757"/>
          </a:xfrm>
        </p:spPr>
        <p:txBody>
          <a:bodyPr/>
          <a:lstStyle/>
          <a:p>
            <a:r>
              <a:rPr lang="en-US" dirty="0"/>
              <a:t>Software Development Life Cycle</a:t>
            </a:r>
          </a:p>
        </p:txBody>
      </p:sp>
    </p:spTree>
    <p:extLst>
      <p:ext uri="{BB962C8B-B14F-4D97-AF65-F5344CB8AC3E}">
        <p14:creationId xmlns:p14="http://schemas.microsoft.com/office/powerpoint/2010/main" val="317701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Environments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Development</a:t>
            </a:r>
          </a:p>
          <a:p>
            <a:pPr>
              <a:buFont typeface="Arial" panose="020B0604020202020204" pitchFamily="34" charset="0"/>
              <a:buChar char="•"/>
            </a:pPr>
            <a:r>
              <a:rPr lang="en-US" sz="2400" dirty="0"/>
              <a:t>Test</a:t>
            </a:r>
          </a:p>
          <a:p>
            <a:pPr>
              <a:buFont typeface="Arial" panose="020B0604020202020204" pitchFamily="34" charset="0"/>
              <a:buChar char="•"/>
            </a:pPr>
            <a:r>
              <a:rPr lang="en-US" sz="2400" dirty="0"/>
              <a:t>Staging</a:t>
            </a:r>
          </a:p>
          <a:p>
            <a:pPr>
              <a:buFont typeface="Arial" panose="020B0604020202020204" pitchFamily="34" charset="0"/>
              <a:buChar char="•"/>
            </a:pPr>
            <a:r>
              <a:rPr lang="en-US" sz="2400" dirty="0"/>
              <a:t>Pre-Production</a:t>
            </a:r>
          </a:p>
          <a:p>
            <a:pPr>
              <a:buFont typeface="Arial" panose="020B0604020202020204" pitchFamily="34" charset="0"/>
              <a:buChar char="•"/>
            </a:pPr>
            <a:r>
              <a:rPr lang="en-US" sz="2400" dirty="0"/>
              <a:t>Production</a:t>
            </a:r>
          </a:p>
          <a:p>
            <a:pPr>
              <a:buFont typeface="Arial" panose="020B0604020202020204" pitchFamily="34" charset="0"/>
              <a:buChar char="•"/>
            </a:pPr>
            <a:r>
              <a:rPr lang="en-US" sz="2400" dirty="0"/>
              <a:t>Mirror</a:t>
            </a:r>
          </a:p>
        </p:txBody>
      </p:sp>
    </p:spTree>
    <p:extLst>
      <p:ext uri="{BB962C8B-B14F-4D97-AF65-F5344CB8AC3E}">
        <p14:creationId xmlns:p14="http://schemas.microsoft.com/office/powerpoint/2010/main" val="404375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Involved</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da-DK" sz="2400" spc="-35" dirty="0">
                <a:cs typeface="Times New Roman"/>
              </a:rPr>
              <a:t> Developer</a:t>
            </a:r>
          </a:p>
          <a:p>
            <a:pPr>
              <a:buFont typeface="Arial" panose="020B0604020202020204" pitchFamily="34" charset="0"/>
              <a:buChar char="•"/>
            </a:pPr>
            <a:r>
              <a:rPr lang="da-DK" sz="2400" spc="-35" dirty="0">
                <a:cs typeface="Times New Roman"/>
              </a:rPr>
              <a:t> </a:t>
            </a:r>
            <a:r>
              <a:rPr lang="da-DK" sz="2400" spc="40" dirty="0">
                <a:cs typeface="Times New Roman"/>
              </a:rPr>
              <a:t>Development Manager</a:t>
            </a:r>
          </a:p>
          <a:p>
            <a:pPr>
              <a:buFont typeface="Arial" panose="020B0604020202020204" pitchFamily="34" charset="0"/>
              <a:buChar char="•"/>
            </a:pPr>
            <a:r>
              <a:rPr lang="da-DK" sz="2400" spc="40" dirty="0">
                <a:cs typeface="Times New Roman"/>
              </a:rPr>
              <a:t> </a:t>
            </a:r>
            <a:r>
              <a:rPr lang="da-DK" sz="2400" spc="35" dirty="0">
                <a:cs typeface="Times New Roman"/>
              </a:rPr>
              <a:t>Project Manager</a:t>
            </a:r>
          </a:p>
          <a:p>
            <a:pPr>
              <a:buFont typeface="Arial" panose="020B0604020202020204" pitchFamily="34" charset="0"/>
              <a:buChar char="•"/>
            </a:pPr>
            <a:r>
              <a:rPr lang="da-DK" sz="2400" spc="35" dirty="0">
                <a:cs typeface="Times New Roman"/>
              </a:rPr>
              <a:t> </a:t>
            </a:r>
            <a:r>
              <a:rPr lang="da-DK" sz="2400" spc="15" dirty="0">
                <a:cs typeface="Times New Roman"/>
              </a:rPr>
              <a:t>Test Manager</a:t>
            </a:r>
          </a:p>
          <a:p>
            <a:pPr>
              <a:buFont typeface="Arial" panose="020B0604020202020204" pitchFamily="34" charset="0"/>
              <a:buChar char="•"/>
            </a:pPr>
            <a:r>
              <a:rPr lang="da-DK" sz="2400" spc="15" dirty="0">
                <a:cs typeface="Times New Roman"/>
              </a:rPr>
              <a:t> </a:t>
            </a:r>
            <a:r>
              <a:rPr lang="da-DK" sz="2400" spc="-5" dirty="0">
                <a:cs typeface="Times New Roman"/>
              </a:rPr>
              <a:t>Configuartion Manager</a:t>
            </a:r>
          </a:p>
          <a:p>
            <a:pPr>
              <a:buFont typeface="Arial" panose="020B0604020202020204" pitchFamily="34" charset="0"/>
              <a:buChar char="•"/>
            </a:pPr>
            <a:r>
              <a:rPr lang="da-DK" sz="2400" spc="-5" dirty="0">
                <a:cs typeface="Times New Roman"/>
              </a:rPr>
              <a:t> </a:t>
            </a:r>
            <a:r>
              <a:rPr lang="da-DK" sz="2400" spc="-155" dirty="0">
                <a:cs typeface="Times New Roman"/>
              </a:rPr>
              <a:t>Deployment/Implementation Team</a:t>
            </a:r>
            <a:endParaRPr lang="en-US" sz="2400" dirty="0"/>
          </a:p>
        </p:txBody>
      </p:sp>
    </p:spTree>
    <p:extLst>
      <p:ext uri="{BB962C8B-B14F-4D97-AF65-F5344CB8AC3E}">
        <p14:creationId xmlns:p14="http://schemas.microsoft.com/office/powerpoint/2010/main" val="3858426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Study</a:t>
            </a:r>
          </a:p>
        </p:txBody>
      </p:sp>
      <p:sp>
        <p:nvSpPr>
          <p:cNvPr id="3" name="Content Placeholder 2"/>
          <p:cNvSpPr>
            <a:spLocks noGrp="1"/>
          </p:cNvSpPr>
          <p:nvPr>
            <p:ph idx="1"/>
          </p:nvPr>
        </p:nvSpPr>
        <p:spPr>
          <a:xfrm>
            <a:off x="532435" y="1845734"/>
            <a:ext cx="8171727" cy="4647664"/>
          </a:xfrm>
        </p:spPr>
        <p:txBody>
          <a:bodyPr>
            <a:normAutofit fontScale="92500" lnSpcReduction="10000"/>
          </a:bodyPr>
          <a:lstStyle/>
          <a:p>
            <a:pPr>
              <a:buFont typeface="Arial" panose="020B0604020202020204" pitchFamily="34" charset="0"/>
              <a:buChar char="•"/>
            </a:pPr>
            <a:r>
              <a:rPr lang="en-US" dirty="0"/>
              <a:t>System study - 1st stage of system development life cycle.</a:t>
            </a:r>
          </a:p>
          <a:p>
            <a:pPr>
              <a:buFont typeface="Arial" panose="020B0604020202020204" pitchFamily="34" charset="0"/>
              <a:buChar char="•"/>
            </a:pPr>
            <a:r>
              <a:rPr lang="en-US" dirty="0"/>
              <a:t>Gives clear picture of what actually the physical system is.</a:t>
            </a:r>
          </a:p>
          <a:p>
            <a:pPr>
              <a:buFont typeface="Arial" panose="020B0604020202020204" pitchFamily="34" charset="0"/>
              <a:buChar char="•"/>
            </a:pPr>
            <a:r>
              <a:rPr lang="en-US" b="1" dirty="0">
                <a:solidFill>
                  <a:schemeClr val="accent2"/>
                </a:solidFill>
              </a:rPr>
              <a:t>System study phases (I &amp; II):</a:t>
            </a:r>
          </a:p>
          <a:p>
            <a:pPr lvl="1">
              <a:buFont typeface="Arial" panose="020B0604020202020204" pitchFamily="34" charset="0"/>
              <a:buChar char="•"/>
            </a:pPr>
            <a:r>
              <a:rPr lang="en-US" dirty="0"/>
              <a:t>I: initial survey of the system - helps in identifying the scope.</a:t>
            </a:r>
          </a:p>
          <a:p>
            <a:pPr lvl="1">
              <a:buFont typeface="Arial" panose="020B0604020202020204" pitchFamily="34" charset="0"/>
              <a:buChar char="•"/>
            </a:pPr>
            <a:r>
              <a:rPr lang="en-US" dirty="0"/>
              <a:t>II: in-depth study - requirement identification / limitations &amp;  issues of current system.</a:t>
            </a:r>
          </a:p>
          <a:p>
            <a:pPr>
              <a:buFont typeface="Arial" panose="020B0604020202020204" pitchFamily="34" charset="0"/>
              <a:buChar char="•"/>
            </a:pPr>
            <a:r>
              <a:rPr lang="en-US" b="1" dirty="0">
                <a:solidFill>
                  <a:schemeClr val="accent2"/>
                </a:solidFill>
              </a:rPr>
              <a:t>Proposal:</a:t>
            </a:r>
          </a:p>
          <a:p>
            <a:pPr lvl="1">
              <a:buFont typeface="Arial" panose="020B0604020202020204" pitchFamily="34" charset="0"/>
              <a:buChar char="•"/>
            </a:pPr>
            <a:r>
              <a:rPr lang="en-US" dirty="0"/>
              <a:t>Prepared after completing the system study,</a:t>
            </a:r>
          </a:p>
          <a:p>
            <a:pPr lvl="1">
              <a:buFont typeface="Arial" panose="020B0604020202020204" pitchFamily="34" charset="0"/>
              <a:buChar char="•"/>
            </a:pPr>
            <a:r>
              <a:rPr lang="en-US" dirty="0"/>
              <a:t>prepared by the System Analyst.</a:t>
            </a:r>
          </a:p>
          <a:p>
            <a:pPr lvl="1">
              <a:buFont typeface="Arial" panose="020B0604020202020204" pitchFamily="34" charset="0"/>
              <a:buChar char="•"/>
            </a:pPr>
            <a:r>
              <a:rPr lang="en-US" dirty="0"/>
              <a:t>Contains the findings of the current system</a:t>
            </a:r>
          </a:p>
          <a:p>
            <a:pPr lvl="1">
              <a:buFont typeface="Arial" panose="020B0604020202020204" pitchFamily="34" charset="0"/>
              <a:buChar char="•"/>
            </a:pPr>
            <a:r>
              <a:rPr lang="en-US" dirty="0"/>
              <a:t>Recommendations to overcome the limitations / issues of the current system.</a:t>
            </a:r>
          </a:p>
          <a:p>
            <a:pPr>
              <a:buFont typeface="Arial" panose="020B0604020202020204" pitchFamily="34" charset="0"/>
              <a:buChar char="•"/>
            </a:pPr>
            <a:r>
              <a:rPr lang="en-US" b="1" dirty="0">
                <a:solidFill>
                  <a:schemeClr val="accent2"/>
                </a:solidFill>
              </a:rPr>
              <a:t>Steps of System Study phase:</a:t>
            </a:r>
          </a:p>
          <a:p>
            <a:pPr lvl="1">
              <a:buFont typeface="Arial" panose="020B0604020202020204" pitchFamily="34" charset="0"/>
              <a:buChar char="•"/>
            </a:pPr>
            <a:r>
              <a:rPr lang="en-US" dirty="0"/>
              <a:t>problem identification and project initiation.</a:t>
            </a:r>
          </a:p>
          <a:p>
            <a:pPr lvl="1">
              <a:buFont typeface="Arial" panose="020B0604020202020204" pitchFamily="34" charset="0"/>
              <a:buChar char="•"/>
            </a:pPr>
            <a:r>
              <a:rPr lang="en-US" dirty="0"/>
              <a:t>background analysis.</a:t>
            </a:r>
          </a:p>
          <a:p>
            <a:pPr lvl="1">
              <a:buFont typeface="Arial" panose="020B0604020202020204" pitchFamily="34" charset="0"/>
              <a:buChar char="•"/>
            </a:pPr>
            <a:r>
              <a:rPr lang="en-US" dirty="0"/>
              <a:t>inference or findings.</a:t>
            </a:r>
          </a:p>
        </p:txBody>
      </p:sp>
    </p:spTree>
    <p:extLst>
      <p:ext uri="{BB962C8B-B14F-4D97-AF65-F5344CB8AC3E}">
        <p14:creationId xmlns:p14="http://schemas.microsoft.com/office/powerpoint/2010/main" val="1505252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0" dirty="0">
                <a:latin typeface="+mn-lt"/>
                <a:cs typeface="Trebuchet MS"/>
              </a:rPr>
              <a:t>Feasibility</a:t>
            </a:r>
            <a:r>
              <a:rPr lang="en-US" spc="-425" dirty="0">
                <a:latin typeface="+mn-lt"/>
                <a:cs typeface="Trebuchet MS"/>
              </a:rPr>
              <a:t> </a:t>
            </a:r>
            <a:r>
              <a:rPr lang="en-US" spc="-245" dirty="0">
                <a:latin typeface="+mn-lt"/>
                <a:cs typeface="Trebuchet MS"/>
              </a:rPr>
              <a:t>Study</a:t>
            </a:r>
            <a:endParaRPr lang="en-US" dirty="0">
              <a:latin typeface="+mn-lt"/>
            </a:endParaRPr>
          </a:p>
        </p:txBody>
      </p:sp>
      <p:sp>
        <p:nvSpPr>
          <p:cNvPr id="3" name="Content Placeholder 2"/>
          <p:cNvSpPr>
            <a:spLocks noGrp="1"/>
          </p:cNvSpPr>
          <p:nvPr>
            <p:ph idx="1"/>
          </p:nvPr>
        </p:nvSpPr>
        <p:spPr/>
        <p:txBody>
          <a:bodyPr/>
          <a:lstStyle/>
          <a:p>
            <a:r>
              <a:rPr lang="en-US" dirty="0"/>
              <a:t>Done on the basis of initial study.</a:t>
            </a:r>
          </a:p>
          <a:p>
            <a:r>
              <a:rPr lang="en-US" dirty="0"/>
              <a:t>It is the test of the proposed system in the light  of its workability, user’s requirements, effective  use of resources and the cost effectiveness.</a:t>
            </a:r>
          </a:p>
          <a:p>
            <a:r>
              <a:rPr lang="en-US" dirty="0"/>
              <a:t>Goal : to achieve the scope.(not to solve issues)</a:t>
            </a:r>
          </a:p>
          <a:p>
            <a:r>
              <a:rPr lang="en-US" dirty="0"/>
              <a:t>Advantage: Cost and benefits are estimated  with greater accuracy.</a:t>
            </a:r>
          </a:p>
        </p:txBody>
      </p:sp>
    </p:spTree>
    <p:extLst>
      <p:ext uri="{BB962C8B-B14F-4D97-AF65-F5344CB8AC3E}">
        <p14:creationId xmlns:p14="http://schemas.microsoft.com/office/powerpoint/2010/main" val="3597330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Analysis</a:t>
            </a:r>
          </a:p>
        </p:txBody>
      </p:sp>
      <p:sp>
        <p:nvSpPr>
          <p:cNvPr id="3" name="Content Placeholder 2"/>
          <p:cNvSpPr>
            <a:spLocks noGrp="1"/>
          </p:cNvSpPr>
          <p:nvPr>
            <p:ph idx="1"/>
          </p:nvPr>
        </p:nvSpPr>
        <p:spPr>
          <a:xfrm>
            <a:off x="822959" y="1845734"/>
            <a:ext cx="7765455" cy="4693962"/>
          </a:xfrm>
        </p:spPr>
        <p:txBody>
          <a:bodyPr>
            <a:normAutofit lnSpcReduction="10000"/>
          </a:bodyPr>
          <a:lstStyle/>
          <a:p>
            <a:pPr>
              <a:buFont typeface="Arial" panose="020B0604020202020204" pitchFamily="34" charset="0"/>
              <a:buChar char="•"/>
            </a:pPr>
            <a:r>
              <a:rPr lang="en-US" dirty="0"/>
              <a:t>Analysis is detailed study of :</a:t>
            </a:r>
          </a:p>
          <a:p>
            <a:pPr lvl="1">
              <a:buFont typeface="Arial" panose="020B0604020202020204" pitchFamily="34" charset="0"/>
              <a:buChar char="•"/>
            </a:pPr>
            <a:r>
              <a:rPr lang="en-US" dirty="0"/>
              <a:t>Current system, leading to specifications of a new system.</a:t>
            </a:r>
          </a:p>
          <a:p>
            <a:pPr lvl="1">
              <a:buFont typeface="Arial" panose="020B0604020202020204" pitchFamily="34" charset="0"/>
              <a:buChar char="•"/>
            </a:pPr>
            <a:r>
              <a:rPr lang="en-US" dirty="0"/>
              <a:t>System operations &amp; its relationships within &amp; outside system.</a:t>
            </a:r>
          </a:p>
          <a:p>
            <a:pPr>
              <a:buFont typeface="Arial" panose="020B0604020202020204" pitchFamily="34" charset="0"/>
              <a:buChar char="•"/>
            </a:pPr>
            <a:r>
              <a:rPr lang="en-US" dirty="0"/>
              <a:t>Data collection for: files, decision points, &amp;  transactions of present system.</a:t>
            </a:r>
          </a:p>
          <a:p>
            <a:pPr>
              <a:buFont typeface="Arial" panose="020B0604020202020204" pitchFamily="34" charset="0"/>
              <a:buChar char="•"/>
            </a:pPr>
            <a:r>
              <a:rPr lang="en-US" dirty="0"/>
              <a:t>Tools of system analysis: Interviews, on-site  observation &amp; questionnaire.</a:t>
            </a:r>
          </a:p>
          <a:p>
            <a:pPr>
              <a:buFont typeface="Arial" panose="020B0604020202020204" pitchFamily="34" charset="0"/>
              <a:buChar char="•"/>
            </a:pPr>
            <a:r>
              <a:rPr lang="en-US" dirty="0"/>
              <a:t>Steps to define boundary of the new system:</a:t>
            </a:r>
          </a:p>
          <a:p>
            <a:pPr lvl="1">
              <a:buFont typeface="Arial" panose="020B0604020202020204" pitchFamily="34" charset="0"/>
              <a:buChar char="•"/>
            </a:pPr>
            <a:r>
              <a:rPr lang="en-US" dirty="0"/>
              <a:t>Keeping in view the problems and new requirements</a:t>
            </a:r>
          </a:p>
          <a:p>
            <a:pPr lvl="1">
              <a:buFont typeface="Arial" panose="020B0604020202020204" pitchFamily="34" charset="0"/>
              <a:buChar char="•"/>
            </a:pPr>
            <a:r>
              <a:rPr lang="en-US" dirty="0"/>
              <a:t>Work out pros &amp; cons including new system</a:t>
            </a:r>
          </a:p>
          <a:p>
            <a:pPr>
              <a:buFont typeface="Arial" panose="020B0604020202020204" pitchFamily="34" charset="0"/>
              <a:buChar char="•"/>
            </a:pPr>
            <a:r>
              <a:rPr lang="en-US" dirty="0"/>
              <a:t>Analysis is documented in: detailed DFDs, data  dictionary, logical data structures &amp; miniature  specifications.</a:t>
            </a:r>
          </a:p>
          <a:p>
            <a:pPr>
              <a:buFont typeface="Arial" panose="020B0604020202020204" pitchFamily="34" charset="0"/>
              <a:buChar char="•"/>
            </a:pPr>
            <a:r>
              <a:rPr lang="en-US" dirty="0"/>
              <a:t>Includes sub-dividing of complex process, data store  identification &amp; manual processes.</a:t>
            </a:r>
          </a:p>
        </p:txBody>
      </p:sp>
    </p:spTree>
    <p:extLst>
      <p:ext uri="{BB962C8B-B14F-4D97-AF65-F5344CB8AC3E}">
        <p14:creationId xmlns:p14="http://schemas.microsoft.com/office/powerpoint/2010/main" val="171244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 The new system must be designed based on the user requirements and the detailed analysis of a new system.</a:t>
            </a:r>
          </a:p>
          <a:p>
            <a:pPr>
              <a:buFont typeface="Arial" panose="020B0604020202020204" pitchFamily="34" charset="0"/>
              <a:buChar char="•"/>
            </a:pPr>
            <a:endParaRPr lang="en-US" sz="2800" dirty="0"/>
          </a:p>
          <a:p>
            <a:pPr>
              <a:buFont typeface="Arial" panose="020B0604020202020204" pitchFamily="34" charset="0"/>
              <a:buChar char="•"/>
            </a:pPr>
            <a:r>
              <a:rPr lang="en-US" sz="2800" dirty="0"/>
              <a:t> This phase has two stages:</a:t>
            </a:r>
          </a:p>
          <a:p>
            <a:pPr lvl="1">
              <a:buFont typeface="Arial" panose="020B0604020202020204" pitchFamily="34" charset="0"/>
              <a:buChar char="•"/>
            </a:pPr>
            <a:r>
              <a:rPr lang="en-US" sz="2800" dirty="0"/>
              <a:t>Preliminary or General Design</a:t>
            </a:r>
          </a:p>
          <a:p>
            <a:pPr lvl="1">
              <a:buFont typeface="Arial" panose="020B0604020202020204" pitchFamily="34" charset="0"/>
              <a:buChar char="•"/>
            </a:pPr>
            <a:r>
              <a:rPr lang="en-US" sz="2800" dirty="0"/>
              <a:t>Structure or Detailed Design</a:t>
            </a:r>
          </a:p>
        </p:txBody>
      </p:sp>
    </p:spTree>
    <p:extLst>
      <p:ext uri="{BB962C8B-B14F-4D97-AF65-F5344CB8AC3E}">
        <p14:creationId xmlns:p14="http://schemas.microsoft.com/office/powerpoint/2010/main" val="279364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D5B7-4486-413F-97A7-3FFAFB1492EA}"/>
              </a:ext>
            </a:extLst>
          </p:cNvPr>
          <p:cNvSpPr>
            <a:spLocks noGrp="1"/>
          </p:cNvSpPr>
          <p:nvPr>
            <p:ph type="title"/>
          </p:nvPr>
        </p:nvSpPr>
        <p:spPr/>
        <p:txBody>
          <a:bodyPr/>
          <a:lstStyle/>
          <a:p>
            <a:pPr algn="ctr"/>
            <a:r>
              <a:rPr lang="en-US" dirty="0"/>
              <a:t>Let’s Introduce Ourselves</a:t>
            </a:r>
          </a:p>
        </p:txBody>
      </p:sp>
      <p:sp>
        <p:nvSpPr>
          <p:cNvPr id="3" name="Content Placeholder 2">
            <a:extLst>
              <a:ext uri="{FF2B5EF4-FFF2-40B4-BE49-F238E27FC236}">
                <a16:creationId xmlns:a16="http://schemas.microsoft.com/office/drawing/2014/main" id="{01779C6E-ABDC-4D87-B6FF-6D610ECD3B8C}"/>
              </a:ext>
            </a:extLst>
          </p:cNvPr>
          <p:cNvSpPr>
            <a:spLocks noGrp="1"/>
          </p:cNvSpPr>
          <p:nvPr>
            <p:ph idx="1"/>
          </p:nvPr>
        </p:nvSpPr>
        <p:spPr/>
        <p:txBody>
          <a:bodyPr/>
          <a:lstStyle/>
          <a:p>
            <a:endParaRPr lang="en-US" dirty="0"/>
          </a:p>
          <a:p>
            <a:r>
              <a:rPr lang="en-US" dirty="0"/>
              <a:t>Name: Abeeha Sattar</a:t>
            </a:r>
          </a:p>
          <a:p>
            <a:r>
              <a:rPr lang="en-US" dirty="0"/>
              <a:t>Qualifications: MS(CS) from IBA (2020), BS(CS) from FAST-NUCES (2016)</a:t>
            </a:r>
          </a:p>
          <a:p>
            <a:r>
              <a:rPr lang="en-US" dirty="0"/>
              <a:t>Experience: Worked in Systems Ltd. for about 1.5 years.</a:t>
            </a:r>
          </a:p>
          <a:p>
            <a:endParaRPr lang="en-US" dirty="0"/>
          </a:p>
          <a:p>
            <a:pPr algn="ctr"/>
            <a:r>
              <a:rPr lang="en-US" dirty="0"/>
              <a:t>Tell me… your name, hobbies &amp; your fields of interest.</a:t>
            </a:r>
          </a:p>
        </p:txBody>
      </p:sp>
    </p:spTree>
    <p:extLst>
      <p:ext uri="{BB962C8B-B14F-4D97-AF65-F5344CB8AC3E}">
        <p14:creationId xmlns:p14="http://schemas.microsoft.com/office/powerpoint/2010/main" val="1990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System Design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 There are several tools and techniques used  for designing. These tools and techniques are:</a:t>
            </a:r>
          </a:p>
          <a:p>
            <a:pPr lvl="1">
              <a:buFont typeface="Arial" panose="020B0604020202020204" pitchFamily="34" charset="0"/>
              <a:buChar char="•"/>
            </a:pPr>
            <a:r>
              <a:rPr lang="en-US" sz="2400" spc="55" dirty="0">
                <a:cs typeface="Times New Roman"/>
              </a:rPr>
              <a:t> Flowcharts</a:t>
            </a:r>
            <a:endParaRPr lang="en-US" sz="2400" dirty="0">
              <a:cs typeface="Times New Roman"/>
            </a:endParaRPr>
          </a:p>
          <a:p>
            <a:pPr lvl="1">
              <a:buFont typeface="Arial" panose="020B0604020202020204" pitchFamily="34" charset="0"/>
              <a:buChar char="•"/>
            </a:pPr>
            <a:r>
              <a:rPr lang="en-US" sz="2400" spc="95" dirty="0">
                <a:cs typeface="Times New Roman"/>
              </a:rPr>
              <a:t> Data </a:t>
            </a:r>
            <a:r>
              <a:rPr lang="en-US" sz="2400" spc="50" dirty="0">
                <a:cs typeface="Times New Roman"/>
              </a:rPr>
              <a:t>flow </a:t>
            </a:r>
            <a:r>
              <a:rPr lang="en-US" sz="2400" spc="85" dirty="0">
                <a:cs typeface="Times New Roman"/>
              </a:rPr>
              <a:t>diagrams</a:t>
            </a:r>
            <a:r>
              <a:rPr lang="en-US" sz="2400" spc="-425" dirty="0">
                <a:cs typeface="Times New Roman"/>
              </a:rPr>
              <a:t> </a:t>
            </a:r>
            <a:r>
              <a:rPr lang="en-US" sz="2400" spc="-265" dirty="0">
                <a:cs typeface="Times New Roman"/>
              </a:rPr>
              <a:t>(D F Ds)</a:t>
            </a:r>
            <a:endParaRPr lang="en-US" sz="2400" dirty="0">
              <a:cs typeface="Times New Roman"/>
            </a:endParaRPr>
          </a:p>
          <a:p>
            <a:pPr lvl="1">
              <a:buFont typeface="Arial" panose="020B0604020202020204" pitchFamily="34" charset="0"/>
              <a:buChar char="•"/>
            </a:pPr>
            <a:r>
              <a:rPr lang="en-US" sz="2400" spc="95" dirty="0">
                <a:cs typeface="Times New Roman"/>
              </a:rPr>
              <a:t> Data</a:t>
            </a:r>
            <a:r>
              <a:rPr lang="en-US" sz="2400" spc="-135" dirty="0">
                <a:cs typeface="Times New Roman"/>
              </a:rPr>
              <a:t> </a:t>
            </a:r>
            <a:r>
              <a:rPr lang="en-US" sz="2400" spc="85" dirty="0">
                <a:cs typeface="Times New Roman"/>
              </a:rPr>
              <a:t>dictionary</a:t>
            </a:r>
            <a:endParaRPr lang="en-US" sz="2400" dirty="0">
              <a:cs typeface="Times New Roman"/>
            </a:endParaRPr>
          </a:p>
          <a:p>
            <a:pPr lvl="1">
              <a:buFont typeface="Arial" panose="020B0604020202020204" pitchFamily="34" charset="0"/>
              <a:buChar char="•"/>
            </a:pPr>
            <a:r>
              <a:rPr lang="en-US" sz="2400" spc="105" dirty="0">
                <a:cs typeface="Times New Roman"/>
              </a:rPr>
              <a:t> Structured</a:t>
            </a:r>
            <a:r>
              <a:rPr lang="en-US" sz="2400" spc="-10" dirty="0">
                <a:cs typeface="Times New Roman"/>
              </a:rPr>
              <a:t> </a:t>
            </a:r>
            <a:r>
              <a:rPr lang="en-US" sz="2400" spc="50" dirty="0">
                <a:cs typeface="Times New Roman"/>
              </a:rPr>
              <a:t>English</a:t>
            </a:r>
            <a:endParaRPr lang="en-US" sz="2400" dirty="0">
              <a:cs typeface="Times New Roman"/>
            </a:endParaRPr>
          </a:p>
          <a:p>
            <a:pPr lvl="1">
              <a:buFont typeface="Arial" panose="020B0604020202020204" pitchFamily="34" charset="0"/>
              <a:buChar char="•"/>
            </a:pPr>
            <a:r>
              <a:rPr lang="en-US" sz="2400" spc="65" dirty="0">
                <a:cs typeface="Times New Roman"/>
              </a:rPr>
              <a:t> Decision</a:t>
            </a:r>
            <a:r>
              <a:rPr lang="en-US" sz="2400" spc="-75" dirty="0">
                <a:cs typeface="Times New Roman"/>
              </a:rPr>
              <a:t> </a:t>
            </a:r>
            <a:r>
              <a:rPr lang="en-US" sz="2400" spc="90" dirty="0">
                <a:cs typeface="Times New Roman"/>
              </a:rPr>
              <a:t>trees</a:t>
            </a:r>
            <a:endParaRPr lang="en-US" sz="2400" dirty="0">
              <a:cs typeface="Times New Roman"/>
            </a:endParaRP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914351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Decision Trees</a:t>
            </a:r>
          </a:p>
        </p:txBody>
      </p:sp>
      <p:sp>
        <p:nvSpPr>
          <p:cNvPr id="4" name="object 12"/>
          <p:cNvSpPr/>
          <p:nvPr/>
        </p:nvSpPr>
        <p:spPr>
          <a:xfrm>
            <a:off x="1156556" y="1829959"/>
            <a:ext cx="6876607" cy="45025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52806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t>
            </a:r>
          </a:p>
        </p:txBody>
      </p:sp>
      <p:sp>
        <p:nvSpPr>
          <p:cNvPr id="3" name="Content Placeholder 2"/>
          <p:cNvSpPr>
            <a:spLocks noGrp="1"/>
          </p:cNvSpPr>
          <p:nvPr>
            <p:ph idx="1"/>
          </p:nvPr>
        </p:nvSpPr>
        <p:spPr>
          <a:xfrm>
            <a:off x="822960" y="1857308"/>
            <a:ext cx="7764876" cy="4612939"/>
          </a:xfrm>
        </p:spPr>
        <p:txBody>
          <a:bodyPr>
            <a:normAutofit/>
          </a:bodyPr>
          <a:lstStyle/>
          <a:p>
            <a:pPr>
              <a:buFont typeface="Arial" panose="020B0604020202020204" pitchFamily="34" charset="0"/>
              <a:buChar char="•"/>
            </a:pPr>
            <a:r>
              <a:rPr lang="en-US" sz="2200" dirty="0"/>
              <a:t> Coding the new system into computer programming language converts human instructions into a format that computer understands.</a:t>
            </a:r>
          </a:p>
          <a:p>
            <a:pPr>
              <a:buFont typeface="Arial" panose="020B0604020202020204" pitchFamily="34" charset="0"/>
              <a:buChar char="•"/>
            </a:pPr>
            <a:r>
              <a:rPr lang="en-US" sz="2200" dirty="0"/>
              <a:t> Coding is </a:t>
            </a:r>
            <a:r>
              <a:rPr lang="en-US" sz="2200" dirty="0">
                <a:solidFill>
                  <a:schemeClr val="accent2"/>
                </a:solidFill>
              </a:rPr>
              <a:t>stage</a:t>
            </a:r>
            <a:r>
              <a:rPr lang="en-US" sz="2200" dirty="0"/>
              <a:t> where defined procedure are transformed into control  specifications by the help of a computer language.</a:t>
            </a:r>
          </a:p>
          <a:p>
            <a:pPr>
              <a:buFont typeface="Arial" panose="020B0604020202020204" pitchFamily="34" charset="0"/>
              <a:buChar char="•"/>
            </a:pPr>
            <a:r>
              <a:rPr lang="en-US" sz="2200" dirty="0"/>
              <a:t> This is also called the </a:t>
            </a:r>
            <a:r>
              <a:rPr lang="en-US" sz="2200" dirty="0">
                <a:solidFill>
                  <a:schemeClr val="accent2"/>
                </a:solidFill>
              </a:rPr>
              <a:t>programming phase </a:t>
            </a:r>
            <a:r>
              <a:rPr lang="en-US" sz="2200" dirty="0"/>
              <a:t>in which the programmer  converts the program specifications into computer instructions, which  we refer as programs.</a:t>
            </a:r>
          </a:p>
          <a:p>
            <a:pPr>
              <a:buFont typeface="Arial" panose="020B0604020202020204" pitchFamily="34" charset="0"/>
              <a:buChar char="•"/>
            </a:pPr>
            <a:r>
              <a:rPr lang="en-US" sz="2200" dirty="0"/>
              <a:t> The programs coordinate the </a:t>
            </a:r>
            <a:r>
              <a:rPr lang="en-US" sz="2200" dirty="0">
                <a:solidFill>
                  <a:schemeClr val="accent2"/>
                </a:solidFill>
              </a:rPr>
              <a:t>data movements</a:t>
            </a:r>
            <a:r>
              <a:rPr lang="en-US" sz="2200" dirty="0"/>
              <a:t> and control the entire  process in a system.</a:t>
            </a:r>
          </a:p>
          <a:p>
            <a:pPr>
              <a:buFont typeface="Arial" panose="020B0604020202020204" pitchFamily="34" charset="0"/>
              <a:buChar char="•"/>
            </a:pPr>
            <a:r>
              <a:rPr lang="en-US" sz="2200" dirty="0"/>
              <a:t> Generally, programs must be </a:t>
            </a:r>
            <a:r>
              <a:rPr lang="en-US" sz="2200" dirty="0">
                <a:solidFill>
                  <a:schemeClr val="accent2"/>
                </a:solidFill>
              </a:rPr>
              <a:t>modular</a:t>
            </a:r>
            <a:r>
              <a:rPr lang="en-US" sz="2200" dirty="0"/>
              <a:t> in nature. This helps in fast development, maintenance and future change, if required.</a:t>
            </a:r>
          </a:p>
          <a:p>
            <a:pPr>
              <a:buFont typeface="Arial" panose="020B0604020202020204" pitchFamily="34" charset="0"/>
              <a:buChar char="•"/>
            </a:pPr>
            <a:endParaRPr lang="en-US" sz="2200" dirty="0"/>
          </a:p>
          <a:p>
            <a:pPr>
              <a:buFont typeface="Arial" panose="020B0604020202020204" pitchFamily="34" charset="0"/>
              <a:buChar char="•"/>
            </a:pPr>
            <a:endParaRPr lang="en-US" sz="2200" dirty="0"/>
          </a:p>
        </p:txBody>
      </p:sp>
    </p:spTree>
    <p:extLst>
      <p:ext uri="{BB962C8B-B14F-4D97-AF65-F5344CB8AC3E}">
        <p14:creationId xmlns:p14="http://schemas.microsoft.com/office/powerpoint/2010/main" val="1963939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822959" y="1845733"/>
            <a:ext cx="7881203" cy="4531917"/>
          </a:xfrm>
        </p:spPr>
        <p:txBody>
          <a:bodyPr>
            <a:noAutofit/>
          </a:bodyPr>
          <a:lstStyle/>
          <a:p>
            <a:pPr>
              <a:buFont typeface="Arial" panose="020B0604020202020204" pitchFamily="34" charset="0"/>
              <a:buChar char="•"/>
            </a:pPr>
            <a:r>
              <a:rPr lang="en-US" sz="2400" dirty="0"/>
              <a:t> Removing all the bugs, if any - Before  implementing</a:t>
            </a:r>
          </a:p>
          <a:p>
            <a:pPr>
              <a:buFont typeface="Arial" panose="020B0604020202020204" pitchFamily="34" charset="0"/>
              <a:buChar char="•"/>
            </a:pPr>
            <a:r>
              <a:rPr lang="en-US" sz="2400" dirty="0"/>
              <a:t> Test plan is developed and run on given set of test  data.</a:t>
            </a:r>
          </a:p>
          <a:p>
            <a:pPr>
              <a:buFont typeface="Arial" panose="020B0604020202020204" pitchFamily="34" charset="0"/>
              <a:buChar char="•"/>
            </a:pPr>
            <a:r>
              <a:rPr lang="en-US" sz="2400" dirty="0"/>
              <a:t> Output of test run should match expected results.</a:t>
            </a:r>
          </a:p>
          <a:p>
            <a:pPr>
              <a:buFont typeface="Arial" panose="020B0604020202020204" pitchFamily="34" charset="0"/>
              <a:buChar char="•"/>
            </a:pPr>
            <a:r>
              <a:rPr lang="en-US" sz="2400" dirty="0"/>
              <a:t> Using test data following test runs are carried out:</a:t>
            </a:r>
          </a:p>
          <a:p>
            <a:pPr lvl="1">
              <a:buFont typeface="Arial" panose="020B0604020202020204" pitchFamily="34" charset="0"/>
              <a:buChar char="•"/>
            </a:pPr>
            <a:r>
              <a:rPr lang="en-US" sz="2400" b="1" dirty="0">
                <a:solidFill>
                  <a:schemeClr val="accent2"/>
                </a:solidFill>
              </a:rPr>
              <a:t>Unit test</a:t>
            </a:r>
            <a:r>
              <a:rPr lang="en-US" sz="2400" dirty="0"/>
              <a:t>: After coding / compiling programs, they  are individually tested with test data. Any  ambiguity must be noted &amp; debugged.</a:t>
            </a:r>
          </a:p>
          <a:p>
            <a:pPr lvl="1">
              <a:buFont typeface="Arial" panose="020B0604020202020204" pitchFamily="34" charset="0"/>
              <a:buChar char="•"/>
            </a:pPr>
            <a:r>
              <a:rPr lang="en-US" sz="2400" b="1" dirty="0">
                <a:solidFill>
                  <a:schemeClr val="accent2"/>
                </a:solidFill>
              </a:rPr>
              <a:t>System Test</a:t>
            </a:r>
            <a:r>
              <a:rPr lang="en-US" sz="2400" dirty="0"/>
              <a:t>: done after unit test. Complete  system is executed on actual data. Results or  output of system is analyzed. If output is not  matched with expected outputs, errors are  identified and are fixed.</a:t>
            </a:r>
          </a:p>
        </p:txBody>
      </p:sp>
    </p:spTree>
    <p:extLst>
      <p:ext uri="{BB962C8B-B14F-4D97-AF65-F5344CB8AC3E}">
        <p14:creationId xmlns:p14="http://schemas.microsoft.com/office/powerpoint/2010/main" val="1270140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822959" y="1845733"/>
            <a:ext cx="7543801" cy="4474043"/>
          </a:xfrm>
        </p:spPr>
        <p:txBody>
          <a:bodyPr>
            <a:noAutofit/>
          </a:bodyPr>
          <a:lstStyle/>
          <a:p>
            <a:pPr>
              <a:buFont typeface="Arial" panose="020B0604020202020204" pitchFamily="34" charset="0"/>
              <a:buChar char="•"/>
            </a:pPr>
            <a:r>
              <a:rPr lang="en-US" dirty="0"/>
              <a:t> After UAT, the implementation phase begins.</a:t>
            </a:r>
          </a:p>
          <a:p>
            <a:pPr>
              <a:buFont typeface="Arial" panose="020B0604020202020204" pitchFamily="34" charset="0"/>
              <a:buChar char="•"/>
            </a:pPr>
            <a:r>
              <a:rPr lang="en-US" dirty="0"/>
              <a:t> It is the stage during which theory is turned into practice.</a:t>
            </a:r>
          </a:p>
          <a:p>
            <a:pPr>
              <a:buFont typeface="Arial" panose="020B0604020202020204" pitchFamily="34" charset="0"/>
              <a:buChar char="•"/>
            </a:pPr>
            <a:r>
              <a:rPr lang="en-US" dirty="0"/>
              <a:t> All programs of the system are loaded onto the user's  computer.</a:t>
            </a:r>
          </a:p>
          <a:p>
            <a:pPr>
              <a:buFont typeface="Arial" panose="020B0604020202020204" pitchFamily="34" charset="0"/>
              <a:buChar char="•"/>
            </a:pPr>
            <a:r>
              <a:rPr lang="en-US" dirty="0"/>
              <a:t> After loading the system, training of the users starts.</a:t>
            </a:r>
          </a:p>
          <a:p>
            <a:pPr>
              <a:buFont typeface="Arial" panose="020B0604020202020204" pitchFamily="34" charset="0"/>
              <a:buChar char="•"/>
            </a:pPr>
            <a:r>
              <a:rPr lang="en-US" dirty="0"/>
              <a:t> Main topics of such type of training are:</a:t>
            </a:r>
          </a:p>
          <a:p>
            <a:pPr lvl="1">
              <a:buFont typeface="Arial" panose="020B0604020202020204" pitchFamily="34" charset="0"/>
              <a:buChar char="•"/>
            </a:pPr>
            <a:r>
              <a:rPr lang="en-US" sz="1900" dirty="0"/>
              <a:t>How to execute the package</a:t>
            </a:r>
          </a:p>
          <a:p>
            <a:pPr lvl="1">
              <a:buFont typeface="Arial" panose="020B0604020202020204" pitchFamily="34" charset="0"/>
              <a:buChar char="•"/>
            </a:pPr>
            <a:r>
              <a:rPr lang="en-US" sz="1900" dirty="0"/>
              <a:t>How to enter the data</a:t>
            </a:r>
          </a:p>
          <a:p>
            <a:pPr lvl="1">
              <a:buFont typeface="Arial" panose="020B0604020202020204" pitchFamily="34" charset="0"/>
              <a:buChar char="•"/>
            </a:pPr>
            <a:r>
              <a:rPr lang="en-US" sz="1900" dirty="0"/>
              <a:t>How to process the data (processing details)</a:t>
            </a:r>
          </a:p>
          <a:p>
            <a:pPr lvl="1">
              <a:buFont typeface="Arial" panose="020B0604020202020204" pitchFamily="34" charset="0"/>
              <a:buChar char="•"/>
            </a:pPr>
            <a:r>
              <a:rPr lang="en-US" sz="1900" dirty="0"/>
              <a:t>How to take out the reports</a:t>
            </a:r>
          </a:p>
          <a:p>
            <a:pPr>
              <a:buFont typeface="Arial" panose="020B0604020202020204" pitchFamily="34" charset="0"/>
              <a:buChar char="•"/>
            </a:pPr>
            <a:r>
              <a:rPr lang="en-US" dirty="0"/>
              <a:t> After the users are trained about the computerized  system, manual working has to shift from manual to  computerized working.</a:t>
            </a:r>
          </a:p>
        </p:txBody>
      </p:sp>
    </p:spTree>
    <p:extLst>
      <p:ext uri="{BB962C8B-B14F-4D97-AF65-F5344CB8AC3E}">
        <p14:creationId xmlns:p14="http://schemas.microsoft.com/office/powerpoint/2010/main" val="167239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Run Strategies</a:t>
            </a:r>
          </a:p>
        </p:txBody>
      </p:sp>
      <p:sp>
        <p:nvSpPr>
          <p:cNvPr id="3" name="Content Placeholder 2"/>
          <p:cNvSpPr>
            <a:spLocks noGrp="1"/>
          </p:cNvSpPr>
          <p:nvPr>
            <p:ph idx="1"/>
          </p:nvPr>
        </p:nvSpPr>
        <p:spPr/>
        <p:txBody>
          <a:bodyPr>
            <a:normAutofit/>
          </a:bodyPr>
          <a:lstStyle/>
          <a:p>
            <a:r>
              <a:rPr lang="en-US" sz="2800" b="1" dirty="0">
                <a:solidFill>
                  <a:schemeClr val="accent2"/>
                </a:solidFill>
              </a:rPr>
              <a:t>Parallel run: </a:t>
            </a:r>
            <a:r>
              <a:rPr lang="en-US" sz="2800" dirty="0"/>
              <a:t>Computerized &amp; manual systems are  executed in parallel. Advantages of Parallel run:</a:t>
            </a:r>
          </a:p>
          <a:p>
            <a:pPr lvl="1">
              <a:buFont typeface="Arial" panose="020B0604020202020204" pitchFamily="34" charset="0"/>
              <a:buChar char="•"/>
            </a:pPr>
            <a:r>
              <a:rPr lang="en-US" sz="2600" dirty="0"/>
              <a:t>Manual results comparison with the  computerized one.</a:t>
            </a:r>
          </a:p>
          <a:p>
            <a:pPr lvl="1">
              <a:buFont typeface="Arial" panose="020B0604020202020204" pitchFamily="34" charset="0"/>
              <a:buChar char="•"/>
            </a:pPr>
            <a:r>
              <a:rPr lang="en-US" sz="2600" dirty="0"/>
              <a:t>Failure of the computerized system at the early  stage, does not affect the working of the  organization.</a:t>
            </a:r>
          </a:p>
        </p:txBody>
      </p:sp>
    </p:spTree>
    <p:extLst>
      <p:ext uri="{BB962C8B-B14F-4D97-AF65-F5344CB8AC3E}">
        <p14:creationId xmlns:p14="http://schemas.microsoft.com/office/powerpoint/2010/main" val="2432063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Run Strategies</a:t>
            </a:r>
          </a:p>
        </p:txBody>
      </p:sp>
      <p:sp>
        <p:nvSpPr>
          <p:cNvPr id="3" name="Content Placeholder 2"/>
          <p:cNvSpPr>
            <a:spLocks noGrp="1"/>
          </p:cNvSpPr>
          <p:nvPr>
            <p:ph idx="1"/>
          </p:nvPr>
        </p:nvSpPr>
        <p:spPr/>
        <p:txBody>
          <a:bodyPr>
            <a:normAutofit/>
          </a:bodyPr>
          <a:lstStyle/>
          <a:p>
            <a:r>
              <a:rPr lang="en-US" sz="2800" b="1" dirty="0">
                <a:solidFill>
                  <a:schemeClr val="accent2"/>
                </a:solidFill>
              </a:rPr>
              <a:t>Pilot run: </a:t>
            </a:r>
            <a:r>
              <a:rPr lang="en-US" sz="2800" dirty="0"/>
              <a:t>New system is installed in parts. Some  part of the new system is installed first and  executed successfully for considerable time period.  Some advantages are:</a:t>
            </a:r>
          </a:p>
          <a:p>
            <a:pPr lvl="1">
              <a:buFont typeface="Arial" panose="020B0604020202020204" pitchFamily="34" charset="0"/>
              <a:buChar char="•"/>
            </a:pPr>
            <a:r>
              <a:rPr lang="en-US" sz="2600" dirty="0"/>
              <a:t>When results are found satisfactory then only  other parts are implemented.</a:t>
            </a:r>
          </a:p>
          <a:p>
            <a:pPr lvl="1">
              <a:buFont typeface="Arial" panose="020B0604020202020204" pitchFamily="34" charset="0"/>
              <a:buChar char="•"/>
            </a:pPr>
            <a:r>
              <a:rPr lang="en-US" sz="2600" dirty="0"/>
              <a:t>This strategy builds the confidence and the  errors are traced easily.</a:t>
            </a:r>
          </a:p>
        </p:txBody>
      </p:sp>
    </p:spTree>
    <p:extLst>
      <p:ext uri="{BB962C8B-B14F-4D97-AF65-F5344CB8AC3E}">
        <p14:creationId xmlns:p14="http://schemas.microsoft.com/office/powerpoint/2010/main" val="1378802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a:t>
            </a:r>
          </a:p>
        </p:txBody>
      </p:sp>
      <p:sp>
        <p:nvSpPr>
          <p:cNvPr id="3" name="Content Placeholder 2"/>
          <p:cNvSpPr>
            <a:spLocks noGrp="1"/>
          </p:cNvSpPr>
          <p:nvPr>
            <p:ph idx="1"/>
          </p:nvPr>
        </p:nvSpPr>
        <p:spPr/>
        <p:txBody>
          <a:bodyPr>
            <a:noAutofit/>
          </a:bodyPr>
          <a:lstStyle/>
          <a:p>
            <a:r>
              <a:rPr lang="en-US" sz="2400" b="1" dirty="0">
                <a:solidFill>
                  <a:schemeClr val="accent2"/>
                </a:solidFill>
              </a:rPr>
              <a:t>System Review: </a:t>
            </a:r>
            <a:r>
              <a:rPr lang="en-US" sz="2400" dirty="0"/>
              <a:t>is necessary from time to time  for:</a:t>
            </a:r>
          </a:p>
          <a:p>
            <a:pPr>
              <a:buFont typeface="Arial" panose="020B0604020202020204" pitchFamily="34" charset="0"/>
              <a:buChar char="•"/>
            </a:pPr>
            <a:r>
              <a:rPr lang="en-US" sz="2400" dirty="0"/>
              <a:t> Knowing the full capabilities of the system</a:t>
            </a:r>
          </a:p>
          <a:p>
            <a:pPr>
              <a:buFont typeface="Arial" panose="020B0604020202020204" pitchFamily="34" charset="0"/>
              <a:buChar char="•"/>
            </a:pPr>
            <a:r>
              <a:rPr lang="en-US" sz="2400" dirty="0"/>
              <a:t> Knowing the required changes or the additional  requirements</a:t>
            </a:r>
          </a:p>
          <a:p>
            <a:pPr>
              <a:buFont typeface="Arial" panose="020B0604020202020204" pitchFamily="34" charset="0"/>
              <a:buChar char="•"/>
            </a:pPr>
            <a:r>
              <a:rPr lang="en-US" sz="2400" dirty="0"/>
              <a:t> Studying the performance</a:t>
            </a:r>
          </a:p>
          <a:p>
            <a:r>
              <a:rPr lang="en-US" sz="2400" b="1" dirty="0">
                <a:solidFill>
                  <a:schemeClr val="accent2"/>
                </a:solidFill>
              </a:rPr>
              <a:t>Major change during the review:</a:t>
            </a:r>
          </a:p>
          <a:p>
            <a:pPr>
              <a:buFont typeface="Arial" panose="020B0604020202020204" pitchFamily="34" charset="0"/>
              <a:buChar char="•"/>
            </a:pPr>
            <a:r>
              <a:rPr lang="en-US" sz="2400" dirty="0"/>
              <a:t> If a major change to a system is needed, a new  project may have to be set up to carry out the change.</a:t>
            </a:r>
          </a:p>
          <a:p>
            <a:pPr>
              <a:buFont typeface="Arial" panose="020B0604020202020204" pitchFamily="34" charset="0"/>
              <a:buChar char="•"/>
            </a:pPr>
            <a:r>
              <a:rPr lang="en-US" sz="2400" dirty="0"/>
              <a:t> New project will then proceed through all above life  cycle phases.</a:t>
            </a:r>
          </a:p>
          <a:p>
            <a:endParaRPr lang="en-US" sz="2400" dirty="0"/>
          </a:p>
        </p:txBody>
      </p:sp>
    </p:spTree>
    <p:extLst>
      <p:ext uri="{BB962C8B-B14F-4D97-AF65-F5344CB8AC3E}">
        <p14:creationId xmlns:p14="http://schemas.microsoft.com/office/powerpoint/2010/main" val="1008329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p:spPr>
        <p:txBody>
          <a:bodyPr/>
          <a:lstStyle/>
          <a:p>
            <a:r>
              <a:rPr lang="en-US" dirty="0"/>
              <a:t>System Development Strategies</a:t>
            </a:r>
          </a:p>
        </p:txBody>
      </p:sp>
      <p:sp>
        <p:nvSpPr>
          <p:cNvPr id="3" name="Content Placeholder 2"/>
          <p:cNvSpPr>
            <a:spLocks noGrp="1"/>
          </p:cNvSpPr>
          <p:nvPr>
            <p:ph idx="1"/>
          </p:nvPr>
        </p:nvSpPr>
        <p:spPr/>
        <p:txBody>
          <a:bodyPr>
            <a:normAutofit/>
          </a:bodyPr>
          <a:lstStyle/>
          <a:p>
            <a:r>
              <a:rPr lang="en-US" sz="2800" b="1" u="sng" dirty="0">
                <a:solidFill>
                  <a:schemeClr val="accent2"/>
                </a:solidFill>
              </a:rPr>
              <a:t>Structured Analysis and Design:</a:t>
            </a:r>
          </a:p>
          <a:p>
            <a:r>
              <a:rPr lang="en-US" sz="2400" dirty="0"/>
              <a:t>“Structured analysis is a set of techniques and  graphical tools that allow the analyst to develop a new  kind of system specification that are easily  understandable to the user. Analysts work primarily  with their wits, pencil and paper.” </a:t>
            </a:r>
            <a:r>
              <a:rPr lang="en-US" dirty="0"/>
              <a:t>[Kendall 1996]</a:t>
            </a:r>
          </a:p>
          <a:p>
            <a:endParaRPr lang="en-US" sz="2400" dirty="0"/>
          </a:p>
          <a:p>
            <a:r>
              <a:rPr lang="en-US" sz="2400" dirty="0"/>
              <a:t>It uses a set of process models to describe a  system graphically.</a:t>
            </a:r>
          </a:p>
        </p:txBody>
      </p:sp>
    </p:spTree>
    <p:extLst>
      <p:ext uri="{BB962C8B-B14F-4D97-AF65-F5344CB8AC3E}">
        <p14:creationId xmlns:p14="http://schemas.microsoft.com/office/powerpoint/2010/main" val="2138626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E519-89B1-45EA-ADED-7230CE2DC746}"/>
              </a:ext>
            </a:extLst>
          </p:cNvPr>
          <p:cNvSpPr>
            <a:spLocks noGrp="1"/>
          </p:cNvSpPr>
          <p:nvPr>
            <p:ph type="title"/>
          </p:nvPr>
        </p:nvSpPr>
        <p:spPr>
          <a:xfrm>
            <a:off x="822959" y="286604"/>
            <a:ext cx="7543801" cy="1450757"/>
          </a:xfrm>
        </p:spPr>
        <p:txBody>
          <a:bodyPr/>
          <a:lstStyle/>
          <a:p>
            <a:r>
              <a:rPr lang="en-US" dirty="0"/>
              <a:t>System Development Strategies</a:t>
            </a:r>
          </a:p>
        </p:txBody>
      </p:sp>
      <p:sp>
        <p:nvSpPr>
          <p:cNvPr id="3" name="Content Placeholder 2">
            <a:extLst>
              <a:ext uri="{FF2B5EF4-FFF2-40B4-BE49-F238E27FC236}">
                <a16:creationId xmlns:a16="http://schemas.microsoft.com/office/drawing/2014/main" id="{D208B762-54EB-440A-8A45-B2FFA02C04AE}"/>
              </a:ext>
            </a:extLst>
          </p:cNvPr>
          <p:cNvSpPr>
            <a:spLocks noGrp="1"/>
          </p:cNvSpPr>
          <p:nvPr>
            <p:ph idx="1"/>
          </p:nvPr>
        </p:nvSpPr>
        <p:spPr/>
        <p:txBody>
          <a:bodyPr/>
          <a:lstStyle/>
          <a:p>
            <a:endParaRPr lang="en-US" dirty="0"/>
          </a:p>
          <a:p>
            <a:r>
              <a:rPr lang="en-US" sz="2800" b="1" u="sng" dirty="0">
                <a:solidFill>
                  <a:schemeClr val="accent2"/>
                </a:solidFill>
              </a:rPr>
              <a:t>Philosophy of Structured Analysis and Design:</a:t>
            </a:r>
          </a:p>
          <a:p>
            <a:pPr>
              <a:buFont typeface="Arial" panose="020B0604020202020204" pitchFamily="34" charset="0"/>
              <a:buChar char="•"/>
            </a:pPr>
            <a:r>
              <a:rPr lang="en-US" dirty="0"/>
              <a:t>It focuses on processes that transform data into  information, structured analysis is called a process-centered technique</a:t>
            </a:r>
          </a:p>
          <a:p>
            <a:pPr>
              <a:buFont typeface="Arial" panose="020B0604020202020204" pitchFamily="34" charset="0"/>
              <a:buChar char="•"/>
            </a:pPr>
            <a:r>
              <a:rPr lang="en-US" dirty="0"/>
              <a:t>Analysts attempt to divide large, complex problems into smaller, more easily handled ones. “Divide and Conquer”</a:t>
            </a:r>
          </a:p>
          <a:p>
            <a:pPr>
              <a:buFont typeface="Arial" panose="020B0604020202020204" pitchFamily="34" charset="0"/>
              <a:buChar char="•"/>
            </a:pPr>
            <a:r>
              <a:rPr lang="en-US" dirty="0"/>
              <a:t>Top-Down approach</a:t>
            </a:r>
          </a:p>
          <a:p>
            <a:pPr>
              <a:buFont typeface="Arial" panose="020B0604020202020204" pitchFamily="34" charset="0"/>
              <a:buChar char="•"/>
            </a:pPr>
            <a:r>
              <a:rPr lang="en-US" dirty="0"/>
              <a:t>Functional view of the problem.</a:t>
            </a:r>
          </a:p>
          <a:p>
            <a:pPr>
              <a:buFont typeface="Arial" panose="020B0604020202020204" pitchFamily="34" charset="0"/>
              <a:buChar char="•"/>
            </a:pPr>
            <a:r>
              <a:rPr lang="en-US" dirty="0"/>
              <a:t>Analysts use graphics to illustrate their ideas whenever possible</a:t>
            </a:r>
          </a:p>
          <a:p>
            <a:endParaRPr lang="en-US" dirty="0"/>
          </a:p>
        </p:txBody>
      </p:sp>
    </p:spTree>
    <p:extLst>
      <p:ext uri="{BB962C8B-B14F-4D97-AF65-F5344CB8AC3E}">
        <p14:creationId xmlns:p14="http://schemas.microsoft.com/office/powerpoint/2010/main" val="171331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8154-ECE8-48F6-B9B2-EDE941C44981}"/>
              </a:ext>
            </a:extLst>
          </p:cNvPr>
          <p:cNvSpPr>
            <a:spLocks noGrp="1"/>
          </p:cNvSpPr>
          <p:nvPr>
            <p:ph type="title"/>
          </p:nvPr>
        </p:nvSpPr>
        <p:spPr/>
        <p:txBody>
          <a:bodyPr/>
          <a:lstStyle/>
          <a:p>
            <a:r>
              <a:rPr lang="en-US" dirty="0"/>
              <a:t>Office Location</a:t>
            </a:r>
          </a:p>
        </p:txBody>
      </p:sp>
      <p:sp>
        <p:nvSpPr>
          <p:cNvPr id="3" name="Content Placeholder 2">
            <a:extLst>
              <a:ext uri="{FF2B5EF4-FFF2-40B4-BE49-F238E27FC236}">
                <a16:creationId xmlns:a16="http://schemas.microsoft.com/office/drawing/2014/main" id="{E5F12A7B-2AAB-4F7A-BEFF-D38A3C9E5BE4}"/>
              </a:ext>
            </a:extLst>
          </p:cNvPr>
          <p:cNvSpPr>
            <a:spLocks noGrp="1"/>
          </p:cNvSpPr>
          <p:nvPr>
            <p:ph idx="1"/>
          </p:nvPr>
        </p:nvSpPr>
        <p:spPr/>
        <p:txBody>
          <a:bodyPr/>
          <a:lstStyle/>
          <a:p>
            <a:endParaRPr lang="en-US" dirty="0"/>
          </a:p>
          <a:p>
            <a:r>
              <a:rPr lang="en-US" dirty="0"/>
              <a:t>Basement - II, Room # 16</a:t>
            </a:r>
          </a:p>
          <a:p>
            <a:endParaRPr lang="en-US" dirty="0"/>
          </a:p>
          <a:p>
            <a:endParaRPr lang="en-US" dirty="0"/>
          </a:p>
          <a:p>
            <a:r>
              <a:rPr lang="en-US" dirty="0"/>
              <a:t>Just check the time table before visiting!</a:t>
            </a:r>
          </a:p>
        </p:txBody>
      </p:sp>
    </p:spTree>
    <p:extLst>
      <p:ext uri="{BB962C8B-B14F-4D97-AF65-F5344CB8AC3E}">
        <p14:creationId xmlns:p14="http://schemas.microsoft.com/office/powerpoint/2010/main" val="216240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lstStyle/>
          <a:p>
            <a:r>
              <a:rPr lang="en-US" sz="2800" b="1" u="sng" dirty="0">
                <a:solidFill>
                  <a:schemeClr val="accent2"/>
                </a:solidFill>
              </a:rPr>
              <a:t>Goals of Structured Analysis and Design :</a:t>
            </a:r>
          </a:p>
          <a:p>
            <a:pPr>
              <a:buFont typeface="Arial" panose="020B0604020202020204" pitchFamily="34" charset="0"/>
              <a:buChar char="•"/>
            </a:pPr>
            <a:r>
              <a:rPr lang="en-US" sz="2400" dirty="0"/>
              <a:t>Improve Quality and reduce the risk of system failure</a:t>
            </a:r>
          </a:p>
          <a:p>
            <a:pPr>
              <a:buFont typeface="Arial" panose="020B0604020202020204" pitchFamily="34" charset="0"/>
              <a:buChar char="•"/>
            </a:pPr>
            <a:r>
              <a:rPr lang="en-US" sz="2400" dirty="0"/>
              <a:t>Establish concrete requirements specifications and complete requirements documentation</a:t>
            </a:r>
          </a:p>
          <a:p>
            <a:pPr>
              <a:buFont typeface="Arial" panose="020B0604020202020204" pitchFamily="34" charset="0"/>
              <a:buChar char="•"/>
            </a:pPr>
            <a:r>
              <a:rPr lang="en-US" sz="2400" dirty="0"/>
              <a:t>Focuses on Reliability, Flexibility, and Maintainability of system</a:t>
            </a:r>
          </a:p>
          <a:p>
            <a:endParaRPr lang="en-US" dirty="0"/>
          </a:p>
        </p:txBody>
      </p:sp>
    </p:spTree>
    <p:extLst>
      <p:ext uri="{BB962C8B-B14F-4D97-AF65-F5344CB8AC3E}">
        <p14:creationId xmlns:p14="http://schemas.microsoft.com/office/powerpoint/2010/main" val="76899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a:xfrm>
            <a:off x="822959" y="1845734"/>
            <a:ext cx="7543801" cy="4187076"/>
          </a:xfrm>
        </p:spPr>
        <p:txBody>
          <a:bodyPr>
            <a:normAutofit/>
          </a:bodyPr>
          <a:lstStyle/>
          <a:p>
            <a:r>
              <a:rPr lang="en-US" sz="2800" b="1" u="sng" dirty="0">
                <a:solidFill>
                  <a:schemeClr val="accent2"/>
                </a:solidFill>
              </a:rPr>
              <a:t>Elements of Structured Analysis and Design:</a:t>
            </a:r>
          </a:p>
          <a:p>
            <a:r>
              <a:rPr lang="en-US" b="1" dirty="0"/>
              <a:t>Essential Model: </a:t>
            </a:r>
            <a:r>
              <a:rPr lang="en-US" dirty="0"/>
              <a:t>Model of what system must do.</a:t>
            </a:r>
          </a:p>
          <a:p>
            <a:pPr lvl="1">
              <a:buFont typeface="Arial" panose="020B0604020202020204" pitchFamily="34" charset="0"/>
              <a:buChar char="•"/>
            </a:pPr>
            <a:endParaRPr lang="en-US" dirty="0"/>
          </a:p>
          <a:p>
            <a:pPr lvl="1">
              <a:buFont typeface="Arial" panose="020B0604020202020204" pitchFamily="34" charset="0"/>
              <a:buChar char="•"/>
            </a:pPr>
            <a:r>
              <a:rPr lang="en-US" sz="2000" dirty="0"/>
              <a:t>Does not define how the system will accomplish its  purpose.</a:t>
            </a:r>
          </a:p>
          <a:p>
            <a:endParaRPr lang="en-US" b="1" dirty="0"/>
          </a:p>
          <a:p>
            <a:r>
              <a:rPr lang="en-US" b="1" dirty="0"/>
              <a:t>Environmental Model: </a:t>
            </a:r>
            <a:r>
              <a:rPr lang="en-US" dirty="0"/>
              <a:t>Defines the scope of the proposed system.</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Defines the boundary and interaction between the system and the outside world.</a:t>
            </a:r>
          </a:p>
          <a:p>
            <a:pPr lvl="1">
              <a:buFont typeface="Arial" panose="020B0604020202020204" pitchFamily="34" charset="0"/>
              <a:buChar char="•"/>
            </a:pPr>
            <a:r>
              <a:rPr lang="en-US" sz="2000" dirty="0"/>
              <a:t>Composed of: Statement of Purpose, Context Diagram, and Event List.</a:t>
            </a:r>
          </a:p>
          <a:p>
            <a:endParaRPr lang="en-US" dirty="0"/>
          </a:p>
        </p:txBody>
      </p:sp>
    </p:spTree>
    <p:extLst>
      <p:ext uri="{BB962C8B-B14F-4D97-AF65-F5344CB8AC3E}">
        <p14:creationId xmlns:p14="http://schemas.microsoft.com/office/powerpoint/2010/main" val="332128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kumimoji="0" lang="en-US" sz="2800" b="1" i="0" u="sng" strike="noStrike" kern="1200" cap="none" spc="0" normalizeH="0" baseline="0" noProof="0" dirty="0">
                <a:ln>
                  <a:noFill/>
                </a:ln>
                <a:solidFill>
                  <a:srgbClr val="63A537"/>
                </a:solidFill>
                <a:effectLst/>
                <a:uLnTx/>
                <a:uFillTx/>
                <a:latin typeface="Calibri" panose="020F0502020204030204"/>
                <a:ea typeface="+mn-ea"/>
                <a:cs typeface="+mn-cs"/>
              </a:rPr>
              <a:t>Elements of Structured Analysis and Design:</a:t>
            </a:r>
          </a:p>
          <a:p>
            <a:endParaRPr lang="en-US" dirty="0"/>
          </a:p>
          <a:p>
            <a:r>
              <a:rPr lang="en-US" b="1" dirty="0"/>
              <a:t>Behavioral Model:</a:t>
            </a:r>
          </a:p>
          <a:p>
            <a:pPr lvl="1">
              <a:buFont typeface="Arial" panose="020B0604020202020204" pitchFamily="34" charset="0"/>
              <a:buChar char="•"/>
            </a:pPr>
            <a:r>
              <a:rPr lang="en-US" sz="2000" dirty="0"/>
              <a:t>Model of the internal behavior and data entities of the system.</a:t>
            </a:r>
          </a:p>
          <a:p>
            <a:pPr lvl="1">
              <a:buFont typeface="Arial" panose="020B0604020202020204" pitchFamily="34" charset="0"/>
              <a:buChar char="•"/>
            </a:pPr>
            <a:r>
              <a:rPr lang="en-US" sz="2000" dirty="0"/>
              <a:t>Models the functional requirements.</a:t>
            </a:r>
          </a:p>
          <a:p>
            <a:pPr lvl="1">
              <a:buFont typeface="Arial" panose="020B0604020202020204" pitchFamily="34" charset="0"/>
              <a:buChar char="•"/>
            </a:pPr>
            <a:r>
              <a:rPr lang="en-US" sz="2000" dirty="0"/>
              <a:t>Composed of Data Dictionary, Data Flow Diagram, Entity  Relationship Diagram, Process Specification, and State  Transition Diagram</a:t>
            </a:r>
          </a:p>
        </p:txBody>
      </p:sp>
    </p:spTree>
    <p:extLst>
      <p:ext uri="{BB962C8B-B14F-4D97-AF65-F5344CB8AC3E}">
        <p14:creationId xmlns:p14="http://schemas.microsoft.com/office/powerpoint/2010/main" val="97336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kumimoji="0" lang="en-US" sz="2800" b="1" i="0" u="sng" strike="noStrike" kern="1200" cap="none" spc="0" normalizeH="0" baseline="0" noProof="0" dirty="0">
                <a:ln>
                  <a:noFill/>
                </a:ln>
                <a:solidFill>
                  <a:srgbClr val="63A537"/>
                </a:solidFill>
                <a:effectLst/>
                <a:uLnTx/>
                <a:uFillTx/>
                <a:latin typeface="Calibri" panose="020F0502020204030204"/>
                <a:ea typeface="+mn-ea"/>
                <a:cs typeface="+mn-cs"/>
              </a:rPr>
              <a:t>Elements of Structured Analysis and Design:</a:t>
            </a:r>
          </a:p>
          <a:p>
            <a:endParaRPr lang="en-US" b="1" dirty="0"/>
          </a:p>
          <a:p>
            <a:r>
              <a:rPr lang="en-US" b="1" dirty="0"/>
              <a:t>Implementation Model:</a:t>
            </a:r>
          </a:p>
          <a:p>
            <a:pPr lvl="1">
              <a:buFont typeface="Arial" panose="020B0604020202020204" pitchFamily="34" charset="0"/>
              <a:buChar char="•"/>
            </a:pPr>
            <a:r>
              <a:rPr lang="en-US" sz="2000" dirty="0"/>
              <a:t>Maps the functional requirements to the hardware and  software.</a:t>
            </a:r>
          </a:p>
          <a:p>
            <a:pPr lvl="1">
              <a:buFont typeface="Arial" panose="020B0604020202020204" pitchFamily="34" charset="0"/>
              <a:buChar char="•"/>
            </a:pPr>
            <a:r>
              <a:rPr lang="en-US" sz="2000" dirty="0"/>
              <a:t>Determines which functions should be manual and which  should be automated.</a:t>
            </a:r>
          </a:p>
          <a:p>
            <a:pPr lvl="1">
              <a:buFont typeface="Arial" panose="020B0604020202020204" pitchFamily="34" charset="0"/>
              <a:buChar char="•"/>
            </a:pPr>
            <a:r>
              <a:rPr lang="en-US" sz="2000" dirty="0"/>
              <a:t>Defines the Human-Computer Interface.</a:t>
            </a:r>
          </a:p>
          <a:p>
            <a:pPr lvl="1">
              <a:buFont typeface="Arial" panose="020B0604020202020204" pitchFamily="34" charset="0"/>
              <a:buChar char="•"/>
            </a:pPr>
            <a:r>
              <a:rPr lang="en-US" sz="2000" dirty="0"/>
              <a:t>Defines non-functional requirements.</a:t>
            </a:r>
          </a:p>
          <a:p>
            <a:pPr lvl="1">
              <a:buFont typeface="Arial" panose="020B0604020202020204" pitchFamily="34" charset="0"/>
              <a:buChar char="•"/>
            </a:pPr>
            <a:r>
              <a:rPr lang="en-US" sz="2000" dirty="0"/>
              <a:t>Tool: Structure Charts</a:t>
            </a:r>
          </a:p>
          <a:p>
            <a:endParaRPr lang="en-US" dirty="0"/>
          </a:p>
        </p:txBody>
      </p:sp>
    </p:spTree>
    <p:extLst>
      <p:ext uri="{BB962C8B-B14F-4D97-AF65-F5344CB8AC3E}">
        <p14:creationId xmlns:p14="http://schemas.microsoft.com/office/powerpoint/2010/main" val="1862277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lstStyle/>
          <a:p>
            <a:r>
              <a:rPr lang="en-US" sz="2800" b="1" u="sng" dirty="0">
                <a:solidFill>
                  <a:schemeClr val="accent2"/>
                </a:solidFill>
              </a:rPr>
              <a:t>Advantages of Structured Analysis and Design:</a:t>
            </a:r>
          </a:p>
          <a:p>
            <a:pPr lvl="1">
              <a:buFont typeface="Arial" panose="020B0604020202020204" pitchFamily="34" charset="0"/>
              <a:buChar char="•"/>
            </a:pPr>
            <a:r>
              <a:rPr lang="en-US" sz="2400" dirty="0"/>
              <a:t>Visual, so it is easier for users/programmers to understand</a:t>
            </a:r>
          </a:p>
          <a:p>
            <a:pPr lvl="1">
              <a:buFont typeface="Arial" panose="020B0604020202020204" pitchFamily="34" charset="0"/>
              <a:buChar char="•"/>
            </a:pPr>
            <a:r>
              <a:rPr lang="en-US" sz="2400" dirty="0"/>
              <a:t>Makes good use of graphical tools</a:t>
            </a:r>
          </a:p>
          <a:p>
            <a:pPr lvl="1">
              <a:buFont typeface="Arial" panose="020B0604020202020204" pitchFamily="34" charset="0"/>
              <a:buChar char="•"/>
            </a:pPr>
            <a:r>
              <a:rPr lang="en-US" sz="2400" dirty="0"/>
              <a:t>A mature technique</a:t>
            </a:r>
          </a:p>
          <a:p>
            <a:pPr lvl="1">
              <a:buFont typeface="Arial" panose="020B0604020202020204" pitchFamily="34" charset="0"/>
              <a:buChar char="•"/>
            </a:pPr>
            <a:r>
              <a:rPr lang="en-US" sz="2400" dirty="0"/>
              <a:t>Process-oriented approach is a natural way of thinking</a:t>
            </a:r>
          </a:p>
          <a:p>
            <a:pPr lvl="1">
              <a:buFont typeface="Arial" panose="020B0604020202020204" pitchFamily="34" charset="0"/>
              <a:buChar char="•"/>
            </a:pPr>
            <a:r>
              <a:rPr lang="en-US" sz="2400" dirty="0"/>
              <a:t>Flexible</a:t>
            </a:r>
          </a:p>
          <a:p>
            <a:pPr lvl="1">
              <a:buFont typeface="Arial" panose="020B0604020202020204" pitchFamily="34" charset="0"/>
              <a:buChar char="•"/>
            </a:pPr>
            <a:r>
              <a:rPr lang="en-US" sz="2400" dirty="0"/>
              <a:t>Simple and easy to understand and implement</a:t>
            </a:r>
          </a:p>
          <a:p>
            <a:endParaRPr lang="en-US" dirty="0"/>
          </a:p>
        </p:txBody>
      </p:sp>
    </p:spTree>
    <p:extLst>
      <p:ext uri="{BB962C8B-B14F-4D97-AF65-F5344CB8AC3E}">
        <p14:creationId xmlns:p14="http://schemas.microsoft.com/office/powerpoint/2010/main" val="999980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normAutofit lnSpcReduction="10000"/>
          </a:bodyPr>
          <a:lstStyle/>
          <a:p>
            <a:r>
              <a:rPr lang="en-US" sz="2800" b="1" u="sng" dirty="0">
                <a:solidFill>
                  <a:schemeClr val="accent2"/>
                </a:solidFill>
              </a:rPr>
              <a:t>Object-Oriented Analysis and Design:</a:t>
            </a:r>
          </a:p>
          <a:p>
            <a:endParaRPr lang="en-US" dirty="0"/>
          </a:p>
          <a:p>
            <a:pPr lvl="1">
              <a:buFont typeface="Arial" panose="020B0604020202020204" pitchFamily="34" charset="0"/>
              <a:buChar char="•"/>
            </a:pPr>
            <a:r>
              <a:rPr lang="en-US" sz="2400" dirty="0"/>
              <a:t>Used to thoroughly represent complex  relationships, as well as represent data and data  processing with a consistent notation</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It blends analysis and  design in evolutionary process</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It allows you to deal with the complexity inherent in a  real-world problem by focusing on the essential and  interesting features of an application</a:t>
            </a:r>
          </a:p>
          <a:p>
            <a:pPr lvl="1">
              <a:buFont typeface="Arial" panose="020B0604020202020204" pitchFamily="34" charset="0"/>
              <a:buChar char="•"/>
            </a:pPr>
            <a:endParaRPr lang="en-US" sz="2000" dirty="0"/>
          </a:p>
        </p:txBody>
      </p:sp>
    </p:spTree>
    <p:extLst>
      <p:ext uri="{BB962C8B-B14F-4D97-AF65-F5344CB8AC3E}">
        <p14:creationId xmlns:p14="http://schemas.microsoft.com/office/powerpoint/2010/main" val="1566314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kumimoji="0" lang="en-US" sz="2800" b="1" i="0" u="sng" strike="noStrike" kern="1200" cap="none" spc="0" normalizeH="0" baseline="0" noProof="0" dirty="0">
                <a:ln>
                  <a:noFill/>
                </a:ln>
                <a:solidFill>
                  <a:srgbClr val="63A537"/>
                </a:solidFill>
                <a:effectLst/>
                <a:uLnTx/>
                <a:uFillTx/>
                <a:latin typeface="Calibri" panose="020F0502020204030204"/>
                <a:ea typeface="+mn-ea"/>
                <a:cs typeface="+mn-cs"/>
              </a:rPr>
              <a:t>Object-Oriented Analysis and Design:</a:t>
            </a:r>
          </a:p>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lvl="1">
              <a:buFont typeface="Arial" panose="020B0604020202020204" pitchFamily="34" charset="0"/>
              <a:buChar char="•"/>
            </a:pPr>
            <a:r>
              <a:rPr lang="en-US" sz="2400" dirty="0"/>
              <a:t>Process of progressively developing representation of a  system component (or object) through the phases of  analysis, design and implementation</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The model is abstract in the early stages</a:t>
            </a:r>
          </a:p>
          <a:p>
            <a:pPr lvl="1">
              <a:buFont typeface="Arial" panose="020B0604020202020204" pitchFamily="34" charset="0"/>
              <a:buChar char="•"/>
            </a:pPr>
            <a:r>
              <a:rPr lang="en-US" sz="2400" dirty="0"/>
              <a:t>As the model evolves, it becomes more and more  detailed</a:t>
            </a:r>
          </a:p>
          <a:p>
            <a:endParaRPr lang="en-US" dirty="0"/>
          </a:p>
        </p:txBody>
      </p:sp>
    </p:spTree>
    <p:extLst>
      <p:ext uri="{BB962C8B-B14F-4D97-AF65-F5344CB8AC3E}">
        <p14:creationId xmlns:p14="http://schemas.microsoft.com/office/powerpoint/2010/main" val="3274402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kumimoji="0" lang="en-US" sz="2800" b="1" i="0" u="sng" strike="noStrike" kern="1200" cap="none" spc="0" normalizeH="0" baseline="0" noProof="0" dirty="0">
                <a:ln>
                  <a:noFill/>
                </a:ln>
                <a:solidFill>
                  <a:srgbClr val="63A537"/>
                </a:solidFill>
                <a:effectLst/>
                <a:uLnTx/>
                <a:uFillTx/>
                <a:latin typeface="Calibri" panose="020F0502020204030204"/>
                <a:ea typeface="+mn-ea"/>
                <a:cs typeface="+mn-cs"/>
              </a:rPr>
              <a:t>Object-Oriented SDLC:</a:t>
            </a:r>
          </a:p>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r>
              <a:rPr lang="en-US" sz="2400" dirty="0"/>
              <a:t>The Object-Oriented development life cycle consists of  progressively developing an object representation through three  phases:</a:t>
            </a:r>
          </a:p>
          <a:p>
            <a:pPr lvl="1">
              <a:buFont typeface="Arial" panose="020B0604020202020204" pitchFamily="34" charset="0"/>
              <a:buChar char="•"/>
            </a:pPr>
            <a:r>
              <a:rPr lang="en-US" sz="2200" dirty="0"/>
              <a:t>Analysis</a:t>
            </a:r>
          </a:p>
          <a:p>
            <a:pPr lvl="1">
              <a:buFont typeface="Arial" panose="020B0604020202020204" pitchFamily="34" charset="0"/>
              <a:buChar char="•"/>
            </a:pPr>
            <a:r>
              <a:rPr lang="en-US" sz="2200" dirty="0"/>
              <a:t>Design</a:t>
            </a:r>
          </a:p>
          <a:p>
            <a:pPr lvl="1">
              <a:buFont typeface="Arial" panose="020B0604020202020204" pitchFamily="34" charset="0"/>
              <a:buChar char="•"/>
            </a:pPr>
            <a:r>
              <a:rPr lang="en-US" sz="2200" dirty="0"/>
              <a:t>Implementation</a:t>
            </a:r>
          </a:p>
          <a:p>
            <a:endParaRPr lang="en-US" dirty="0"/>
          </a:p>
        </p:txBody>
      </p:sp>
    </p:spTree>
    <p:extLst>
      <p:ext uri="{BB962C8B-B14F-4D97-AF65-F5344CB8AC3E}">
        <p14:creationId xmlns:p14="http://schemas.microsoft.com/office/powerpoint/2010/main" val="28530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kumimoji="0" lang="en-US" sz="2800" b="1" i="0" u="sng" strike="noStrike" kern="1200" cap="none" spc="0" normalizeH="0" baseline="0" noProof="0" dirty="0">
                <a:ln>
                  <a:noFill/>
                </a:ln>
                <a:solidFill>
                  <a:srgbClr val="63A537"/>
                </a:solidFill>
                <a:effectLst/>
                <a:uLnTx/>
                <a:uFillTx/>
                <a:latin typeface="Calibri" panose="020F0502020204030204"/>
                <a:ea typeface="+mn-ea"/>
                <a:cs typeface="+mn-cs"/>
              </a:rPr>
              <a:t>Object-Oriented Analysis and Design:</a:t>
            </a:r>
          </a:p>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Analysis Phase</a:t>
            </a:r>
          </a:p>
          <a:p>
            <a:pPr lvl="1">
              <a:spcBef>
                <a:spcPts val="1200"/>
              </a:spcBef>
              <a:spcAft>
                <a:spcPts val="200"/>
              </a:spcAft>
              <a:buClr>
                <a:srgbClr val="99CB38"/>
              </a:buClr>
              <a:buSzPct val="100000"/>
              <a:buFont typeface="Arial" panose="020B0604020202020204" pitchFamily="34" charset="0"/>
              <a:buChar char="•"/>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Object-oriented analysis is a popular approach that sees a system  from the viewpoint of the objects themselves as they function  and interact</a:t>
            </a:r>
          </a:p>
          <a:p>
            <a:pPr lvl="1">
              <a:spcBef>
                <a:spcPts val="1200"/>
              </a:spcBef>
              <a:spcAft>
                <a:spcPts val="200"/>
              </a:spcAft>
              <a:buClr>
                <a:srgbClr val="99CB38"/>
              </a:buClr>
              <a:buSzPct val="100000"/>
              <a:buFont typeface="Arial" panose="020B0604020202020204" pitchFamily="34" charset="0"/>
              <a:buChar char="•"/>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Model of the real-world application is developed showing its  important properties</a:t>
            </a:r>
          </a:p>
          <a:p>
            <a:pPr lvl="1">
              <a:spcBef>
                <a:spcPts val="1200"/>
              </a:spcBef>
              <a:spcAft>
                <a:spcPts val="200"/>
              </a:spcAft>
              <a:buClr>
                <a:srgbClr val="99CB38"/>
              </a:buClr>
              <a:buSzPct val="100000"/>
              <a:buFont typeface="Arial" panose="020B0604020202020204" pitchFamily="34" charset="0"/>
              <a:buChar char="•"/>
              <a:defRPr/>
            </a:pPr>
            <a:r>
              <a:rPr kumimoji="0" lang="en-US"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Model specifies the functional behavior of the system independent of  implementation details</a:t>
            </a:r>
          </a:p>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1053503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normAutofit/>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kumimoji="0" lang="en-US" sz="2800" b="1" i="0" u="sng" strike="noStrike" kern="1200" cap="none" spc="0" normalizeH="0" baseline="0" noProof="0" dirty="0">
                <a:ln>
                  <a:noFill/>
                </a:ln>
                <a:solidFill>
                  <a:srgbClr val="63A537"/>
                </a:solidFill>
                <a:effectLst/>
                <a:uLnTx/>
                <a:uFillTx/>
                <a:latin typeface="Calibri" panose="020F0502020204030204"/>
                <a:ea typeface="+mn-ea"/>
                <a:cs typeface="+mn-cs"/>
              </a:rPr>
              <a:t>Object-Oriented Analysis and Design:</a:t>
            </a:r>
          </a:p>
          <a:p>
            <a:pPr marL="0" indent="0">
              <a:buNone/>
            </a:pPr>
            <a:r>
              <a:rPr lang="en-US" sz="2400" b="1" dirty="0"/>
              <a:t> Design Phase</a:t>
            </a:r>
          </a:p>
          <a:p>
            <a:pPr lvl="1">
              <a:buFont typeface="Arial" panose="020B0604020202020204" pitchFamily="34" charset="0"/>
              <a:buChar char="•"/>
            </a:pPr>
            <a:r>
              <a:rPr lang="en-US" sz="2400" dirty="0"/>
              <a:t>Analysis model is refined and adapted to the environment</a:t>
            </a:r>
          </a:p>
          <a:p>
            <a:pPr lvl="1">
              <a:buFont typeface="Arial" panose="020B0604020202020204" pitchFamily="34" charset="0"/>
              <a:buChar char="•"/>
            </a:pPr>
            <a:r>
              <a:rPr lang="en-US" sz="2400" dirty="0"/>
              <a:t>Can be separated into two stages</a:t>
            </a:r>
          </a:p>
          <a:p>
            <a:pPr lvl="2">
              <a:buFont typeface="Wingdings" panose="05000000000000000000" pitchFamily="2" charset="2"/>
              <a:buChar char="Ø"/>
            </a:pPr>
            <a:r>
              <a:rPr lang="en-US" sz="2000" dirty="0"/>
              <a:t>System design</a:t>
            </a:r>
          </a:p>
          <a:p>
            <a:pPr lvl="3">
              <a:buFont typeface="Wingdings" panose="05000000000000000000" pitchFamily="2" charset="2"/>
              <a:buChar char="v"/>
            </a:pPr>
            <a:r>
              <a:rPr lang="en-US" sz="2000" dirty="0"/>
              <a:t>Concerned with overall system architecture</a:t>
            </a:r>
          </a:p>
          <a:p>
            <a:pPr lvl="2">
              <a:buFont typeface="Wingdings" panose="05000000000000000000" pitchFamily="2" charset="2"/>
              <a:buChar char="Ø"/>
            </a:pPr>
            <a:r>
              <a:rPr lang="en-US" sz="2000" dirty="0"/>
              <a:t>Object design</a:t>
            </a:r>
          </a:p>
          <a:p>
            <a:pPr lvl="3">
              <a:buFont typeface="Wingdings" panose="05000000000000000000" pitchFamily="2" charset="2"/>
              <a:buChar char="v"/>
            </a:pPr>
            <a:r>
              <a:rPr lang="en-US" sz="2000" dirty="0"/>
              <a:t>Implementation details are added to system design</a:t>
            </a:r>
          </a:p>
          <a:p>
            <a:endParaRPr lang="en-US" dirty="0"/>
          </a:p>
        </p:txBody>
      </p:sp>
    </p:spTree>
    <p:extLst>
      <p:ext uri="{BB962C8B-B14F-4D97-AF65-F5344CB8AC3E}">
        <p14:creationId xmlns:p14="http://schemas.microsoft.com/office/powerpoint/2010/main" val="1023802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9BAD-931E-4C74-BE7C-333348368047}"/>
              </a:ext>
            </a:extLst>
          </p:cNvPr>
          <p:cNvSpPr>
            <a:spLocks noGrp="1"/>
          </p:cNvSpPr>
          <p:nvPr>
            <p:ph type="title"/>
          </p:nvPr>
        </p:nvSpPr>
        <p:spPr/>
        <p:txBody>
          <a:bodyPr/>
          <a:lstStyle/>
          <a:p>
            <a:r>
              <a:rPr lang="en-US" dirty="0"/>
              <a:t>Pre- Requisites </a:t>
            </a:r>
          </a:p>
        </p:txBody>
      </p:sp>
      <p:sp>
        <p:nvSpPr>
          <p:cNvPr id="3" name="Content Placeholder 2">
            <a:extLst>
              <a:ext uri="{FF2B5EF4-FFF2-40B4-BE49-F238E27FC236}">
                <a16:creationId xmlns:a16="http://schemas.microsoft.com/office/drawing/2014/main" id="{51F5DB50-7A43-4AD6-BD97-688332F6A7D5}"/>
              </a:ext>
            </a:extLst>
          </p:cNvPr>
          <p:cNvSpPr>
            <a:spLocks noGrp="1"/>
          </p:cNvSpPr>
          <p:nvPr>
            <p:ph idx="1"/>
          </p:nvPr>
        </p:nvSpPr>
        <p:spPr/>
        <p:txBody>
          <a:bodyPr/>
          <a:lstStyle/>
          <a:p>
            <a:endParaRPr lang="en-US" dirty="0"/>
          </a:p>
          <a:p>
            <a:r>
              <a:rPr lang="en-US" dirty="0"/>
              <a:t>The course assumes that you have prior knowledge on the following:</a:t>
            </a:r>
          </a:p>
          <a:p>
            <a:endParaRPr lang="en-US" dirty="0"/>
          </a:p>
          <a:p>
            <a:pPr>
              <a:buFont typeface="Courier New" panose="02070309020205020404" pitchFamily="49" charset="0"/>
              <a:buChar char="o"/>
            </a:pPr>
            <a:r>
              <a:rPr lang="en-US" dirty="0"/>
              <a:t>  Software Engineering </a:t>
            </a:r>
          </a:p>
          <a:p>
            <a:pPr>
              <a:buFont typeface="Courier New" panose="02070309020205020404" pitchFamily="49" charset="0"/>
              <a:buChar char="o"/>
            </a:pPr>
            <a:r>
              <a:rPr lang="en-US" dirty="0"/>
              <a:t>  Programming Basics</a:t>
            </a:r>
          </a:p>
        </p:txBody>
      </p:sp>
    </p:spTree>
    <p:extLst>
      <p:ext uri="{BB962C8B-B14F-4D97-AF65-F5344CB8AC3E}">
        <p14:creationId xmlns:p14="http://schemas.microsoft.com/office/powerpoint/2010/main" val="1972960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kumimoji="0" lang="en-US" sz="2800" b="1" i="0" u="sng" strike="noStrike" kern="1200" cap="none" spc="0" normalizeH="0" baseline="0" noProof="0" dirty="0">
                <a:ln>
                  <a:noFill/>
                </a:ln>
                <a:solidFill>
                  <a:srgbClr val="63A537"/>
                </a:solidFill>
                <a:effectLst/>
                <a:uLnTx/>
                <a:uFillTx/>
                <a:latin typeface="Calibri" panose="020F0502020204030204"/>
                <a:ea typeface="+mn-ea"/>
                <a:cs typeface="+mn-cs"/>
              </a:rPr>
              <a:t>Object-Oriented Analysis and Design:</a:t>
            </a:r>
          </a:p>
          <a:p>
            <a:pPr marL="0" indent="0">
              <a:buNone/>
            </a:pPr>
            <a:r>
              <a:rPr lang="en-US" sz="2400" b="1" dirty="0">
                <a:solidFill>
                  <a:prstClr val="black">
                    <a:lumMod val="75000"/>
                    <a:lumOff val="25000"/>
                  </a:prstClr>
                </a:solidFill>
                <a:latin typeface="Calibri" panose="020F0502020204030204"/>
              </a:rPr>
              <a:t>  </a:t>
            </a:r>
            <a:r>
              <a:rPr lang="en-US" sz="2400" b="1" dirty="0"/>
              <a:t>Implementation Phase</a:t>
            </a:r>
          </a:p>
          <a:p>
            <a:endParaRPr lang="en-US" dirty="0"/>
          </a:p>
          <a:p>
            <a:pPr lvl="1">
              <a:buFont typeface="Arial" panose="020B0604020202020204" pitchFamily="34" charset="0"/>
              <a:buChar char="•"/>
            </a:pPr>
            <a:r>
              <a:rPr lang="en-US" sz="2000" dirty="0"/>
              <a:t>Design is implemented using a programming language or </a:t>
            </a:r>
            <a:r>
              <a:rPr lang="en-US" dirty="0"/>
              <a:t>database management system</a:t>
            </a:r>
          </a:p>
          <a:p>
            <a:endParaRPr lang="en-US" dirty="0"/>
          </a:p>
        </p:txBody>
      </p:sp>
    </p:spTree>
    <p:extLst>
      <p:ext uri="{BB962C8B-B14F-4D97-AF65-F5344CB8AC3E}">
        <p14:creationId xmlns:p14="http://schemas.microsoft.com/office/powerpoint/2010/main" val="701200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a:xfrm>
            <a:off x="822959" y="1845733"/>
            <a:ext cx="7543801" cy="4621973"/>
          </a:xfrm>
        </p:spPr>
        <p:txBody>
          <a:bodyPr>
            <a:normAutofit/>
          </a:bodyPr>
          <a:lstStyle/>
          <a:p>
            <a:pPr algn="ctr"/>
            <a:r>
              <a:rPr lang="en-US" sz="2400" b="1" u="sng" dirty="0">
                <a:solidFill>
                  <a:schemeClr val="accent2"/>
                </a:solidFill>
              </a:rPr>
              <a:t>Structured Analysis and Design </a:t>
            </a:r>
            <a:br>
              <a:rPr lang="en-US" sz="2400" b="1" u="sng" dirty="0">
                <a:solidFill>
                  <a:schemeClr val="accent2"/>
                </a:solidFill>
              </a:rPr>
            </a:br>
            <a:r>
              <a:rPr lang="en-US" sz="2400" b="1" u="sng" dirty="0">
                <a:solidFill>
                  <a:schemeClr val="accent2"/>
                </a:solidFill>
              </a:rPr>
              <a:t>vs. </a:t>
            </a:r>
            <a:br>
              <a:rPr lang="en-US" sz="2400" b="1" u="sng" dirty="0">
                <a:solidFill>
                  <a:schemeClr val="accent2"/>
                </a:solidFill>
              </a:rPr>
            </a:br>
            <a:r>
              <a:rPr lang="en-US" sz="2400" b="1" u="sng" dirty="0">
                <a:solidFill>
                  <a:schemeClr val="accent2"/>
                </a:solidFill>
              </a:rPr>
              <a:t>Object-Oriented  Analysis and Design</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Both SAD and OOAD had started off from</a:t>
            </a:r>
          </a:p>
          <a:p>
            <a:pPr lvl="1">
              <a:buFont typeface="Arial" panose="020B0604020202020204" pitchFamily="34" charset="0"/>
              <a:buChar char="•"/>
            </a:pPr>
            <a:r>
              <a:rPr lang="en-US" sz="2400" dirty="0"/>
              <a:t>programming techniques</a:t>
            </a:r>
          </a:p>
          <a:p>
            <a:pPr lvl="1">
              <a:buFont typeface="Arial" panose="020B0604020202020204" pitchFamily="34" charset="0"/>
              <a:buChar char="•"/>
            </a:pPr>
            <a:r>
              <a:rPr lang="en-US" sz="2400" dirty="0"/>
              <a:t>Both techniques use graphical design and graphical  tools to analyze and model the requirements.</a:t>
            </a:r>
          </a:p>
          <a:p>
            <a:pPr lvl="1">
              <a:buFont typeface="Arial" panose="020B0604020202020204" pitchFamily="34" charset="0"/>
              <a:buChar char="•"/>
            </a:pPr>
            <a:r>
              <a:rPr lang="en-US" sz="2400" dirty="0"/>
              <a:t>Both techniques provide a systematic step-by-step  process for developers</a:t>
            </a:r>
          </a:p>
          <a:p>
            <a:pPr lvl="1">
              <a:buFont typeface="Arial" panose="020B0604020202020204" pitchFamily="34" charset="0"/>
              <a:buChar char="•"/>
            </a:pPr>
            <a:r>
              <a:rPr lang="en-US" sz="2400" dirty="0"/>
              <a:t>Both techniques focus on documentation of the  requirements</a:t>
            </a:r>
          </a:p>
          <a:p>
            <a:endParaRPr lang="en-US" dirty="0"/>
          </a:p>
        </p:txBody>
      </p:sp>
    </p:spTree>
    <p:extLst>
      <p:ext uri="{BB962C8B-B14F-4D97-AF65-F5344CB8AC3E}">
        <p14:creationId xmlns:p14="http://schemas.microsoft.com/office/powerpoint/2010/main" val="629857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682B-2CEC-4F27-8378-8F7216374DE3}"/>
              </a:ext>
            </a:extLst>
          </p:cNvPr>
          <p:cNvSpPr>
            <a:spLocks noGrp="1"/>
          </p:cNvSpPr>
          <p:nvPr>
            <p:ph type="title"/>
          </p:nvPr>
        </p:nvSpPr>
        <p:spPr/>
        <p:txBody>
          <a:bodyPr/>
          <a:lstStyle/>
          <a:p>
            <a:r>
              <a:rPr lang="en-US" dirty="0"/>
              <a:t>System Development Strategies</a:t>
            </a:r>
          </a:p>
        </p:txBody>
      </p:sp>
      <p:sp>
        <p:nvSpPr>
          <p:cNvPr id="3" name="Content Placeholder 2">
            <a:extLst>
              <a:ext uri="{FF2B5EF4-FFF2-40B4-BE49-F238E27FC236}">
                <a16:creationId xmlns:a16="http://schemas.microsoft.com/office/drawing/2014/main" id="{4F1ED0CD-D1FE-4BBE-B537-9448059BBA69}"/>
              </a:ext>
            </a:extLst>
          </p:cNvPr>
          <p:cNvSpPr>
            <a:spLocks noGrp="1"/>
          </p:cNvSpPr>
          <p:nvPr>
            <p:ph idx="1"/>
          </p:nvPr>
        </p:nvSpPr>
        <p:spPr>
          <a:xfrm>
            <a:off x="822959" y="1845733"/>
            <a:ext cx="7543801" cy="4621973"/>
          </a:xfrm>
        </p:spPr>
        <p:txBody>
          <a:bodyPr>
            <a:normAutofit/>
          </a:bodyPr>
          <a:lstStyle/>
          <a:p>
            <a:pPr algn="ctr"/>
            <a:r>
              <a:rPr lang="en-US" sz="2400" b="1" u="sng" dirty="0">
                <a:solidFill>
                  <a:schemeClr val="accent2"/>
                </a:solidFill>
              </a:rPr>
              <a:t>Structured Analysis and Design </a:t>
            </a:r>
            <a:br>
              <a:rPr lang="en-US" sz="2400" b="1" u="sng" dirty="0">
                <a:solidFill>
                  <a:schemeClr val="accent2"/>
                </a:solidFill>
              </a:rPr>
            </a:br>
            <a:r>
              <a:rPr lang="en-US" sz="2400" b="1" u="sng" dirty="0">
                <a:solidFill>
                  <a:schemeClr val="accent2"/>
                </a:solidFill>
              </a:rPr>
              <a:t>vs. </a:t>
            </a:r>
            <a:br>
              <a:rPr lang="en-US" sz="2400" b="1" u="sng" dirty="0">
                <a:solidFill>
                  <a:schemeClr val="accent2"/>
                </a:solidFill>
              </a:rPr>
            </a:br>
            <a:r>
              <a:rPr lang="en-US" sz="2400" b="1" u="sng" dirty="0">
                <a:solidFill>
                  <a:schemeClr val="accent2"/>
                </a:solidFill>
              </a:rPr>
              <a:t>Object-Oriented  Analysis and Design</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SAD is Process-Oriented</a:t>
            </a:r>
          </a:p>
          <a:p>
            <a:pPr lvl="1">
              <a:buFont typeface="Arial" panose="020B0604020202020204" pitchFamily="34" charset="0"/>
              <a:buChar char="•"/>
            </a:pPr>
            <a:r>
              <a:rPr lang="en-US" sz="2400" dirty="0"/>
              <a:t>OOAD combines data and the processes</a:t>
            </a:r>
          </a:p>
          <a:p>
            <a:pPr lvl="1">
              <a:buFont typeface="Arial" panose="020B0604020202020204" pitchFamily="34" charset="0"/>
              <a:buChar char="•"/>
            </a:pPr>
            <a:r>
              <a:rPr lang="en-US" sz="2400" dirty="0"/>
              <a:t>OOAD encapsulates as much of the systems' data and  processes into objects, while SAD separates between  them</a:t>
            </a:r>
          </a:p>
          <a:p>
            <a:endParaRPr lang="en-US" dirty="0"/>
          </a:p>
        </p:txBody>
      </p:sp>
    </p:spTree>
    <p:extLst>
      <p:ext uri="{BB962C8B-B14F-4D97-AF65-F5344CB8AC3E}">
        <p14:creationId xmlns:p14="http://schemas.microsoft.com/office/powerpoint/2010/main" val="2932055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39AF1D-F5AA-4BD9-A9CE-D2884CF67D41}"/>
              </a:ext>
            </a:extLst>
          </p:cNvPr>
          <p:cNvSpPr>
            <a:spLocks noGrp="1"/>
          </p:cNvSpPr>
          <p:nvPr>
            <p:ph type="title"/>
          </p:nvPr>
        </p:nvSpPr>
        <p:spPr/>
        <p:txBody>
          <a:bodyPr/>
          <a:lstStyle/>
          <a:p>
            <a:pPr algn="ctr"/>
            <a:r>
              <a:rPr lang="en-US" dirty="0"/>
              <a:t>Example from Book</a:t>
            </a:r>
          </a:p>
        </p:txBody>
      </p:sp>
    </p:spTree>
    <p:extLst>
      <p:ext uri="{BB962C8B-B14F-4D97-AF65-F5344CB8AC3E}">
        <p14:creationId xmlns:p14="http://schemas.microsoft.com/office/powerpoint/2010/main" val="2672904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86C7-D47F-4E4C-A8B3-334C5E3BE501}"/>
              </a:ext>
            </a:extLst>
          </p:cNvPr>
          <p:cNvSpPr>
            <a:spLocks noGrp="1"/>
          </p:cNvSpPr>
          <p:nvPr>
            <p:ph type="title"/>
          </p:nvPr>
        </p:nvSpPr>
        <p:spPr/>
        <p:txBody>
          <a:bodyPr/>
          <a:lstStyle/>
          <a:p>
            <a:r>
              <a:rPr lang="en-US" dirty="0"/>
              <a:t>Course Outline </a:t>
            </a:r>
          </a:p>
        </p:txBody>
      </p:sp>
      <p:sp>
        <p:nvSpPr>
          <p:cNvPr id="3" name="Content Placeholder 2">
            <a:extLst>
              <a:ext uri="{FF2B5EF4-FFF2-40B4-BE49-F238E27FC236}">
                <a16:creationId xmlns:a16="http://schemas.microsoft.com/office/drawing/2014/main" id="{E673A151-2CD3-4646-8C20-D7796CDA2FCE}"/>
              </a:ext>
            </a:extLst>
          </p:cNvPr>
          <p:cNvSpPr>
            <a:spLocks noGrp="1"/>
          </p:cNvSpPr>
          <p:nvPr>
            <p:ph idx="1"/>
          </p:nvPr>
        </p:nvSpPr>
        <p:spPr/>
        <p:txBody>
          <a:bodyPr>
            <a:normAutofit lnSpcReduction="10000"/>
          </a:bodyPr>
          <a:lstStyle/>
          <a:p>
            <a:endParaRPr lang="en-US" dirty="0"/>
          </a:p>
          <a:p>
            <a:r>
              <a:rPr lang="en-US" dirty="0"/>
              <a:t>- You may find the course outline on Google Classroom.</a:t>
            </a:r>
          </a:p>
          <a:p>
            <a:r>
              <a:rPr lang="en-US" dirty="0"/>
              <a:t>- Assignments:</a:t>
            </a:r>
          </a:p>
          <a:p>
            <a:pPr lvl="1"/>
            <a:r>
              <a:rPr lang="en-US" dirty="0"/>
              <a:t>Assignment # 1 – Week 3</a:t>
            </a:r>
          </a:p>
          <a:p>
            <a:pPr lvl="1"/>
            <a:r>
              <a:rPr lang="en-US" dirty="0"/>
              <a:t>Assignment # 2 – Week 7</a:t>
            </a:r>
          </a:p>
          <a:p>
            <a:r>
              <a:rPr lang="en-US" dirty="0"/>
              <a:t>- Quizzes</a:t>
            </a:r>
          </a:p>
          <a:p>
            <a:r>
              <a:rPr lang="en-US" dirty="0"/>
              <a:t>- Project: </a:t>
            </a:r>
          </a:p>
          <a:p>
            <a:pPr lvl="1"/>
            <a:r>
              <a:rPr lang="en-US" dirty="0"/>
              <a:t>Project Proposal – Week 2</a:t>
            </a:r>
          </a:p>
          <a:p>
            <a:pPr lvl="1"/>
            <a:r>
              <a:rPr lang="en-US" dirty="0"/>
              <a:t>Project SRS – Week 5</a:t>
            </a:r>
          </a:p>
          <a:p>
            <a:pPr lvl="1"/>
            <a:r>
              <a:rPr lang="en-US" dirty="0"/>
              <a:t>Project SDS, UI – Week 10</a:t>
            </a:r>
          </a:p>
          <a:p>
            <a:pPr lvl="1"/>
            <a:r>
              <a:rPr lang="en-US" dirty="0"/>
              <a:t>Project Presentations and Demos – Week 16</a:t>
            </a:r>
          </a:p>
        </p:txBody>
      </p:sp>
    </p:spTree>
    <p:extLst>
      <p:ext uri="{BB962C8B-B14F-4D97-AF65-F5344CB8AC3E}">
        <p14:creationId xmlns:p14="http://schemas.microsoft.com/office/powerpoint/2010/main" val="311595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FABA-2773-4CA4-85CC-8426307B2653}"/>
              </a:ext>
            </a:extLst>
          </p:cNvPr>
          <p:cNvSpPr>
            <a:spLocks noGrp="1"/>
          </p:cNvSpPr>
          <p:nvPr>
            <p:ph type="title"/>
          </p:nvPr>
        </p:nvSpPr>
        <p:spPr/>
        <p:txBody>
          <a:bodyPr/>
          <a:lstStyle/>
          <a:p>
            <a:r>
              <a:rPr lang="en-US" dirty="0"/>
              <a:t>Grading Scheme</a:t>
            </a:r>
          </a:p>
        </p:txBody>
      </p:sp>
      <p:sp>
        <p:nvSpPr>
          <p:cNvPr id="3" name="Content Placeholder 2">
            <a:extLst>
              <a:ext uri="{FF2B5EF4-FFF2-40B4-BE49-F238E27FC236}">
                <a16:creationId xmlns:a16="http://schemas.microsoft.com/office/drawing/2014/main" id="{FB160D4C-FC91-4448-9445-DD34BFB8B038}"/>
              </a:ext>
            </a:extLst>
          </p:cNvPr>
          <p:cNvSpPr>
            <a:spLocks noGrp="1"/>
          </p:cNvSpPr>
          <p:nvPr>
            <p:ph idx="1"/>
          </p:nvPr>
        </p:nvSpPr>
        <p:spPr/>
        <p:txBody>
          <a:bodyPr/>
          <a:lstStyle/>
          <a:p>
            <a:endParaRPr lang="en-US" dirty="0"/>
          </a:p>
          <a:p>
            <a:pPr>
              <a:buFont typeface="Wingdings" panose="05000000000000000000" pitchFamily="2" charset="2"/>
              <a:buChar char="Ø"/>
            </a:pPr>
            <a:r>
              <a:rPr lang="en-US" dirty="0"/>
              <a:t>  Assignments 			 5 % </a:t>
            </a:r>
          </a:p>
          <a:p>
            <a:pPr>
              <a:buFont typeface="Wingdings" panose="05000000000000000000" pitchFamily="2" charset="2"/>
              <a:buChar char="Ø"/>
            </a:pPr>
            <a:r>
              <a:rPr lang="en-US" dirty="0"/>
              <a:t>  Quizzes			 5 % </a:t>
            </a:r>
          </a:p>
          <a:p>
            <a:pPr>
              <a:buFont typeface="Wingdings" panose="05000000000000000000" pitchFamily="2" charset="2"/>
              <a:buChar char="Ø"/>
            </a:pPr>
            <a:r>
              <a:rPr lang="en-US" dirty="0"/>
              <a:t>  Project 			10 % </a:t>
            </a:r>
          </a:p>
          <a:p>
            <a:pPr>
              <a:buFont typeface="Wingdings" panose="05000000000000000000" pitchFamily="2" charset="2"/>
              <a:buChar char="Ø"/>
            </a:pPr>
            <a:r>
              <a:rPr lang="en-US" dirty="0"/>
              <a:t>  Midterms (2) 			30 % </a:t>
            </a:r>
          </a:p>
          <a:p>
            <a:pPr>
              <a:buFont typeface="Wingdings" panose="05000000000000000000" pitchFamily="2" charset="2"/>
              <a:buChar char="Ø"/>
            </a:pPr>
            <a:r>
              <a:rPr lang="en-US" dirty="0"/>
              <a:t>  Final 				50 %</a:t>
            </a:r>
          </a:p>
        </p:txBody>
      </p:sp>
    </p:spTree>
    <p:extLst>
      <p:ext uri="{BB962C8B-B14F-4D97-AF65-F5344CB8AC3E}">
        <p14:creationId xmlns:p14="http://schemas.microsoft.com/office/powerpoint/2010/main" val="288560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C30D-1F0B-434D-B750-B3B493FB8EB3}"/>
              </a:ext>
            </a:extLst>
          </p:cNvPr>
          <p:cNvSpPr>
            <a:spLocks noGrp="1"/>
          </p:cNvSpPr>
          <p:nvPr>
            <p:ph type="title"/>
          </p:nvPr>
        </p:nvSpPr>
        <p:spPr/>
        <p:txBody>
          <a:bodyPr>
            <a:normAutofit/>
          </a:bodyPr>
          <a:lstStyle/>
          <a:p>
            <a:r>
              <a:rPr lang="en-US" sz="3600" dirty="0"/>
              <a:t>Assignments Policies</a:t>
            </a:r>
          </a:p>
        </p:txBody>
      </p:sp>
      <p:sp>
        <p:nvSpPr>
          <p:cNvPr id="3" name="Content Placeholder 2">
            <a:extLst>
              <a:ext uri="{FF2B5EF4-FFF2-40B4-BE49-F238E27FC236}">
                <a16:creationId xmlns:a16="http://schemas.microsoft.com/office/drawing/2014/main" id="{EB9227B9-FA38-46D7-8D20-A07A3594BE52}"/>
              </a:ext>
            </a:extLst>
          </p:cNvPr>
          <p:cNvSpPr>
            <a:spLocks noGrp="1"/>
          </p:cNvSpPr>
          <p:nvPr>
            <p:ph idx="1"/>
          </p:nvPr>
        </p:nvSpPr>
        <p:spPr/>
        <p:txBody>
          <a:bodyPr/>
          <a:lstStyle/>
          <a:p>
            <a:endParaRPr lang="en-US" dirty="0"/>
          </a:p>
          <a:p>
            <a:pPr>
              <a:buFont typeface="Arial" panose="020B0604020202020204" pitchFamily="34" charset="0"/>
              <a:buChar char="•"/>
            </a:pPr>
            <a:r>
              <a:rPr lang="en-US" sz="2400" dirty="0"/>
              <a:t> No late submissions</a:t>
            </a:r>
          </a:p>
          <a:p>
            <a:pPr>
              <a:buFont typeface="Arial" panose="020B0604020202020204" pitchFamily="34" charset="0"/>
              <a:buChar char="•"/>
            </a:pPr>
            <a:endParaRPr lang="en-US" sz="2400" dirty="0"/>
          </a:p>
          <a:p>
            <a:pPr>
              <a:buFont typeface="Arial" panose="020B0604020202020204" pitchFamily="34" charset="0"/>
              <a:buChar char="•"/>
            </a:pPr>
            <a:r>
              <a:rPr lang="en-US" sz="2400" dirty="0"/>
              <a:t> Plagiarism on 1</a:t>
            </a:r>
            <a:r>
              <a:rPr lang="en-US" sz="2400" baseline="30000" dirty="0"/>
              <a:t>st</a:t>
            </a:r>
            <a:r>
              <a:rPr lang="en-US" sz="2400" dirty="0"/>
              <a:t> assignment: 0 for that question</a:t>
            </a:r>
          </a:p>
          <a:p>
            <a:pPr>
              <a:buFont typeface="Arial" panose="020B0604020202020204" pitchFamily="34" charset="0"/>
              <a:buChar char="•"/>
            </a:pPr>
            <a:endParaRPr lang="en-US" sz="2400" dirty="0"/>
          </a:p>
          <a:p>
            <a:pPr>
              <a:buFont typeface="Arial" panose="020B0604020202020204" pitchFamily="34" charset="0"/>
              <a:buChar char="•"/>
            </a:pPr>
            <a:r>
              <a:rPr lang="en-US" sz="2400" dirty="0"/>
              <a:t> Plagiarism on 2</a:t>
            </a:r>
            <a:r>
              <a:rPr lang="en-US" sz="2400" baseline="30000" dirty="0"/>
              <a:t>nd</a:t>
            </a:r>
            <a:r>
              <a:rPr lang="en-US" sz="2400" dirty="0"/>
              <a:t> assignment: 0 for that assignment</a:t>
            </a:r>
          </a:p>
        </p:txBody>
      </p:sp>
    </p:spTree>
    <p:extLst>
      <p:ext uri="{BB962C8B-B14F-4D97-AF65-F5344CB8AC3E}">
        <p14:creationId xmlns:p14="http://schemas.microsoft.com/office/powerpoint/2010/main" val="26505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41B8-D366-404A-A880-164A9FD4B8EE}"/>
              </a:ext>
            </a:extLst>
          </p:cNvPr>
          <p:cNvSpPr>
            <a:spLocks noGrp="1"/>
          </p:cNvSpPr>
          <p:nvPr>
            <p:ph type="title"/>
          </p:nvPr>
        </p:nvSpPr>
        <p:spPr/>
        <p:txBody>
          <a:bodyPr/>
          <a:lstStyle/>
          <a:p>
            <a:r>
              <a:rPr lang="en-US" dirty="0"/>
              <a:t>Reference Books</a:t>
            </a:r>
          </a:p>
        </p:txBody>
      </p:sp>
      <p:sp>
        <p:nvSpPr>
          <p:cNvPr id="3" name="Content Placeholder 2">
            <a:extLst>
              <a:ext uri="{FF2B5EF4-FFF2-40B4-BE49-F238E27FC236}">
                <a16:creationId xmlns:a16="http://schemas.microsoft.com/office/drawing/2014/main" id="{74EC86DF-4AD5-483F-913B-3264509984D9}"/>
              </a:ext>
            </a:extLst>
          </p:cNvPr>
          <p:cNvSpPr>
            <a:spLocks noGrp="1"/>
          </p:cNvSpPr>
          <p:nvPr>
            <p:ph idx="1"/>
          </p:nvPr>
        </p:nvSpPr>
        <p:spPr/>
        <p:txBody>
          <a:bodyPr>
            <a:noAutofit/>
          </a:bodyPr>
          <a:lstStyle/>
          <a:p>
            <a:r>
              <a:rPr lang="en-US" sz="2400" dirty="0"/>
              <a:t>1) Unified Modeling Language User Guide, The (Addison-Wesley Object Technology Series) by Grady </a:t>
            </a:r>
            <a:r>
              <a:rPr lang="en-US" sz="2400" dirty="0" err="1"/>
              <a:t>Booch</a:t>
            </a:r>
            <a:r>
              <a:rPr lang="en-US" sz="2400" dirty="0"/>
              <a:t>, 2nd Edition, 2017.</a:t>
            </a:r>
            <a:endParaRPr lang="en-US" sz="1800" dirty="0"/>
          </a:p>
          <a:p>
            <a:r>
              <a:rPr lang="en-US" sz="2400" dirty="0"/>
              <a:t>2) Software Modeling and Design: UML, Use Cases, Patterns, and Software</a:t>
            </a:r>
            <a:endParaRPr lang="en-US" sz="1800" dirty="0"/>
          </a:p>
          <a:p>
            <a:r>
              <a:rPr lang="en-US" sz="2400" dirty="0"/>
              <a:t>Architectures, Hassan </a:t>
            </a:r>
            <a:r>
              <a:rPr lang="en-US" sz="2400" dirty="0" err="1"/>
              <a:t>Gomaa</a:t>
            </a:r>
            <a:r>
              <a:rPr lang="en-US" sz="2400" dirty="0"/>
              <a:t>, Cambridge University Press, 1st Edition, 2011.</a:t>
            </a:r>
            <a:endParaRPr lang="en-US" sz="1800" dirty="0"/>
          </a:p>
          <a:p>
            <a:r>
              <a:rPr lang="en-US" sz="2400" dirty="0"/>
              <a:t>3) Software Engineering by Ian </a:t>
            </a:r>
            <a:r>
              <a:rPr lang="en-US" sz="2400" dirty="0" err="1"/>
              <a:t>Sommerville</a:t>
            </a:r>
            <a:r>
              <a:rPr lang="en-US" sz="2400" dirty="0"/>
              <a:t>. Addison-Wesley Longman Publishing, 8th Edition, 2006</a:t>
            </a:r>
            <a:endParaRPr lang="en-US" sz="1800" dirty="0"/>
          </a:p>
          <a:p>
            <a:r>
              <a:rPr lang="en-US" sz="2400" dirty="0"/>
              <a:t>4) Applying UML and Patterns 3rd Edition by Craig </a:t>
            </a:r>
            <a:r>
              <a:rPr lang="en-US" sz="2400" dirty="0" err="1"/>
              <a:t>Larman</a:t>
            </a:r>
            <a:r>
              <a:rPr lang="en-US" sz="2400" dirty="0"/>
              <a:t>, 2008.</a:t>
            </a:r>
          </a:p>
        </p:txBody>
      </p:sp>
    </p:spTree>
    <p:extLst>
      <p:ext uri="{BB962C8B-B14F-4D97-AF65-F5344CB8AC3E}">
        <p14:creationId xmlns:p14="http://schemas.microsoft.com/office/powerpoint/2010/main" val="142731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33A01E-4A2C-4FB8-8F9E-EEF58B5A2C34}"/>
              </a:ext>
            </a:extLst>
          </p:cNvPr>
          <p:cNvSpPr>
            <a:spLocks noGrp="1"/>
          </p:cNvSpPr>
          <p:nvPr>
            <p:ph type="title"/>
          </p:nvPr>
        </p:nvSpPr>
        <p:spPr/>
        <p:txBody>
          <a:bodyPr>
            <a:normAutofit/>
          </a:bodyPr>
          <a:lstStyle/>
          <a:p>
            <a:pPr algn="ctr"/>
            <a:r>
              <a:rPr lang="en-US" sz="6000" dirty="0"/>
              <a:t>Introduction to Software Design &amp; Architecture</a:t>
            </a:r>
          </a:p>
        </p:txBody>
      </p:sp>
    </p:spTree>
    <p:extLst>
      <p:ext uri="{BB962C8B-B14F-4D97-AF65-F5344CB8AC3E}">
        <p14:creationId xmlns:p14="http://schemas.microsoft.com/office/powerpoint/2010/main" val="15705410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3726</TotalTime>
  <Words>2094</Words>
  <Application>Microsoft Office PowerPoint</Application>
  <PresentationFormat>On-screen Show (4:3)</PresentationFormat>
  <Paragraphs>288</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Courier New</vt:lpstr>
      <vt:lpstr>Times New Roman</vt:lpstr>
      <vt:lpstr>Wingdings</vt:lpstr>
      <vt:lpstr>Retrospect</vt:lpstr>
      <vt:lpstr>Software Design &amp;  Architecture</vt:lpstr>
      <vt:lpstr>Let’s Introduce Ourselves</vt:lpstr>
      <vt:lpstr>Office Location</vt:lpstr>
      <vt:lpstr>Pre- Requisites </vt:lpstr>
      <vt:lpstr>Course Outline </vt:lpstr>
      <vt:lpstr>Grading Scheme</vt:lpstr>
      <vt:lpstr>Assignments Policies</vt:lpstr>
      <vt:lpstr>Reference Books</vt:lpstr>
      <vt:lpstr>Introduction to Software Design &amp; Architecture</vt:lpstr>
      <vt:lpstr>What is Software Architecture?</vt:lpstr>
      <vt:lpstr>What is a System?</vt:lpstr>
      <vt:lpstr>Software Development Life Cycle</vt:lpstr>
      <vt:lpstr>Software Development Life Cycle</vt:lpstr>
      <vt:lpstr>System Environments</vt:lpstr>
      <vt:lpstr>Roles Involved</vt:lpstr>
      <vt:lpstr>System Study</vt:lpstr>
      <vt:lpstr>Feasibility Study</vt:lpstr>
      <vt:lpstr>System Analysis</vt:lpstr>
      <vt:lpstr>System Design</vt:lpstr>
      <vt:lpstr>Techniques for System Design</vt:lpstr>
      <vt:lpstr>Making Decision Trees</vt:lpstr>
      <vt:lpstr>Coding</vt:lpstr>
      <vt:lpstr>Testing</vt:lpstr>
      <vt:lpstr>Implementation</vt:lpstr>
      <vt:lpstr>System Run Strategies</vt:lpstr>
      <vt:lpstr>System Run Strategies</vt:lpstr>
      <vt:lpstr>Maintenance</vt:lpstr>
      <vt:lpstr>System Development Strategies</vt:lpstr>
      <vt:lpstr>System Development Strategies</vt:lpstr>
      <vt:lpstr>System Development Strategies</vt:lpstr>
      <vt:lpstr>System Development Strategies</vt:lpstr>
      <vt:lpstr>System Development Strategies</vt:lpstr>
      <vt:lpstr>System Development Strategies</vt:lpstr>
      <vt:lpstr>System Development Strategies</vt:lpstr>
      <vt:lpstr>System Development Strategies</vt:lpstr>
      <vt:lpstr>System Development Strategies</vt:lpstr>
      <vt:lpstr>System Development Strategies</vt:lpstr>
      <vt:lpstr>System Development Strategies</vt:lpstr>
      <vt:lpstr>System Development Strategies</vt:lpstr>
      <vt:lpstr>System Development Strategies</vt:lpstr>
      <vt:lpstr>System Development Strategies</vt:lpstr>
      <vt:lpstr>System Development Strategies</vt:lpstr>
      <vt:lpstr>Example from Book</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abeeha.sattar13@outlook.com</cp:lastModifiedBy>
  <cp:revision>339</cp:revision>
  <dcterms:created xsi:type="dcterms:W3CDTF">2021-08-26T05:50:28Z</dcterms:created>
  <dcterms:modified xsi:type="dcterms:W3CDTF">2022-02-04T05:43:16Z</dcterms:modified>
</cp:coreProperties>
</file>