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02" r:id="rId1"/>
  </p:sldMasterIdLst>
  <p:notesMasterIdLst>
    <p:notesMasterId r:id="rId19"/>
  </p:notesMasterIdLst>
  <p:sldIdLst>
    <p:sldId id="256" r:id="rId2"/>
    <p:sldId id="298" r:id="rId3"/>
    <p:sldId id="299" r:id="rId4"/>
    <p:sldId id="300" r:id="rId5"/>
    <p:sldId id="301" r:id="rId6"/>
    <p:sldId id="302" r:id="rId7"/>
    <p:sldId id="306" r:id="rId8"/>
    <p:sldId id="303" r:id="rId9"/>
    <p:sldId id="304" r:id="rId10"/>
    <p:sldId id="305" r:id="rId11"/>
    <p:sldId id="307" r:id="rId12"/>
    <p:sldId id="311" r:id="rId13"/>
    <p:sldId id="308" r:id="rId14"/>
    <p:sldId id="309" r:id="rId15"/>
    <p:sldId id="310" r:id="rId16"/>
    <p:sldId id="312" r:id="rId17"/>
    <p:sldId id="296"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ECFB4"/>
    <a:srgbClr val="C09200"/>
    <a:srgbClr val="FFE893"/>
    <a:srgbClr val="FFE089"/>
    <a:srgbClr val="FFB54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442" autoAdjust="0"/>
    <p:restoredTop sz="74335" autoAdjust="0"/>
  </p:normalViewPr>
  <p:slideViewPr>
    <p:cSldViewPr snapToGrid="0">
      <p:cViewPr varScale="1">
        <p:scale>
          <a:sx n="85" d="100"/>
          <a:sy n="85" d="100"/>
        </p:scale>
        <p:origin x="-2574"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F43A18-0DC0-49E2-8CE5-AB068FFD13D7}" type="datetimeFigureOut">
              <a:rPr lang="en-US" smtClean="0"/>
              <a:pPr/>
              <a:t>2/9/2022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AD6DE1-26EE-495E-8F92-5928125F8721}" type="slidenum">
              <a:rPr lang="en-US" smtClean="0"/>
              <a:pPr/>
              <a:t>‹#›</a:t>
            </a:fld>
            <a:endParaRPr lang="en-US"/>
          </a:p>
        </p:txBody>
      </p:sp>
    </p:spTree>
    <p:extLst>
      <p:ext uri="{BB962C8B-B14F-4D97-AF65-F5344CB8AC3E}">
        <p14:creationId xmlns:p14="http://schemas.microsoft.com/office/powerpoint/2010/main" xmlns="" val="1137929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Agile Manifesto: http://agilemanifesto.org/</a:t>
            </a:r>
            <a:endParaRPr lang="en-US" dirty="0"/>
          </a:p>
        </p:txBody>
      </p:sp>
      <p:sp>
        <p:nvSpPr>
          <p:cNvPr id="4" name="Slide Number Placeholder 3"/>
          <p:cNvSpPr>
            <a:spLocks noGrp="1"/>
          </p:cNvSpPr>
          <p:nvPr>
            <p:ph type="sldNum" sz="quarter" idx="10"/>
          </p:nvPr>
        </p:nvSpPr>
        <p:spPr/>
        <p:txBody>
          <a:bodyPr/>
          <a:lstStyle/>
          <a:p>
            <a:fld id="{9BAD6DE1-26EE-495E-8F92-5928125F8721}" type="slidenum">
              <a:rPr lang="en-US" smtClean="0"/>
              <a:pPr/>
              <a:t>9</a:t>
            </a:fld>
            <a:endParaRPr lang="en-US"/>
          </a:p>
        </p:txBody>
      </p:sp>
    </p:spTree>
    <p:extLst>
      <p:ext uri="{BB962C8B-B14F-4D97-AF65-F5344CB8AC3E}">
        <p14:creationId xmlns:p14="http://schemas.microsoft.com/office/powerpoint/2010/main" xmlns="" val="879306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the Waterfall Model?</a:t>
            </a:r>
          </a:p>
          <a:p>
            <a:endParaRPr lang="en-US" dirty="0" smtClean="0"/>
          </a:p>
          <a:p>
            <a:r>
              <a:rPr lang="en-US" sz="1200" b="1" i="0" kern="1200" dirty="0" smtClean="0">
                <a:solidFill>
                  <a:schemeClr val="tx1"/>
                </a:solidFill>
                <a:effectLst/>
                <a:latin typeface="+mn-lt"/>
                <a:ea typeface="+mn-ea"/>
                <a:cs typeface="+mn-cs"/>
              </a:rPr>
              <a:t>Requirement Gathering and analysis</a:t>
            </a:r>
            <a:r>
              <a:rPr lang="en-US" sz="1200" b="0" i="0" kern="1200" dirty="0" smtClean="0">
                <a:solidFill>
                  <a:schemeClr val="tx1"/>
                </a:solidFill>
                <a:effectLst/>
                <a:latin typeface="+mn-lt"/>
                <a:ea typeface="+mn-ea"/>
                <a:cs typeface="+mn-cs"/>
              </a:rPr>
              <a:t> − All possible requirements of the system to be developed are captured in this phase and documented in a requirement specification document.</a:t>
            </a:r>
          </a:p>
          <a:p>
            <a:r>
              <a:rPr lang="en-US" sz="1200" b="1" i="0" kern="1200" dirty="0" smtClean="0">
                <a:solidFill>
                  <a:schemeClr val="tx1"/>
                </a:solidFill>
                <a:effectLst/>
                <a:latin typeface="+mn-lt"/>
                <a:ea typeface="+mn-ea"/>
                <a:cs typeface="+mn-cs"/>
              </a:rPr>
              <a:t>System Design</a:t>
            </a:r>
            <a:r>
              <a:rPr lang="en-US" sz="1200" b="0" i="0" kern="1200" dirty="0" smtClean="0">
                <a:solidFill>
                  <a:schemeClr val="tx1"/>
                </a:solidFill>
                <a:effectLst/>
                <a:latin typeface="+mn-lt"/>
                <a:ea typeface="+mn-ea"/>
                <a:cs typeface="+mn-cs"/>
              </a:rPr>
              <a:t> − The requirement specifications from first phase are studied in this phase and the system design is prepared. This system design helps in specifying hardware and system requirements and helps in defining the overall system architecture.</a:t>
            </a:r>
          </a:p>
          <a:p>
            <a:r>
              <a:rPr lang="en-US" sz="1200" b="1" i="0" kern="1200" dirty="0" smtClean="0">
                <a:solidFill>
                  <a:schemeClr val="tx1"/>
                </a:solidFill>
                <a:effectLst/>
                <a:latin typeface="+mn-lt"/>
                <a:ea typeface="+mn-ea"/>
                <a:cs typeface="+mn-cs"/>
              </a:rPr>
              <a:t>Implementation</a:t>
            </a:r>
            <a:r>
              <a:rPr lang="en-US" sz="1200" b="0" i="0" kern="1200" dirty="0" smtClean="0">
                <a:solidFill>
                  <a:schemeClr val="tx1"/>
                </a:solidFill>
                <a:effectLst/>
                <a:latin typeface="+mn-lt"/>
                <a:ea typeface="+mn-ea"/>
                <a:cs typeface="+mn-cs"/>
              </a:rPr>
              <a:t> − With inputs from the system design, the system is first developed in small programs called units, which are integrated in the next phase. Each unit is developed and tested for its functionality, which is referred to as Unit Testing.</a:t>
            </a:r>
          </a:p>
          <a:p>
            <a:r>
              <a:rPr lang="en-US" sz="1200" b="1" i="0" kern="1200" dirty="0" smtClean="0">
                <a:solidFill>
                  <a:schemeClr val="tx1"/>
                </a:solidFill>
                <a:effectLst/>
                <a:latin typeface="+mn-lt"/>
                <a:ea typeface="+mn-ea"/>
                <a:cs typeface="+mn-cs"/>
              </a:rPr>
              <a:t>Integration and Testing</a:t>
            </a:r>
            <a:r>
              <a:rPr lang="en-US" sz="1200" b="0" i="0" kern="1200" dirty="0" smtClean="0">
                <a:solidFill>
                  <a:schemeClr val="tx1"/>
                </a:solidFill>
                <a:effectLst/>
                <a:latin typeface="+mn-lt"/>
                <a:ea typeface="+mn-ea"/>
                <a:cs typeface="+mn-cs"/>
              </a:rPr>
              <a:t> − All the units developed in the implementation phase are integrated into a system after testing of each unit. Post integration the entire system is tested for any faults and failures.</a:t>
            </a:r>
          </a:p>
          <a:p>
            <a:r>
              <a:rPr lang="en-US" sz="1200" b="1" i="0" kern="1200" dirty="0" smtClean="0">
                <a:solidFill>
                  <a:schemeClr val="tx1"/>
                </a:solidFill>
                <a:effectLst/>
                <a:latin typeface="+mn-lt"/>
                <a:ea typeface="+mn-ea"/>
                <a:cs typeface="+mn-cs"/>
              </a:rPr>
              <a:t>Deployment of system</a:t>
            </a:r>
            <a:r>
              <a:rPr lang="en-US" sz="1200" b="0" i="0" kern="1200" dirty="0" smtClean="0">
                <a:solidFill>
                  <a:schemeClr val="tx1"/>
                </a:solidFill>
                <a:effectLst/>
                <a:latin typeface="+mn-lt"/>
                <a:ea typeface="+mn-ea"/>
                <a:cs typeface="+mn-cs"/>
              </a:rPr>
              <a:t> − Once the functional and non-functional testing is done; the product is deployed in the customer environment or released into the market.</a:t>
            </a:r>
          </a:p>
          <a:p>
            <a:r>
              <a:rPr lang="en-US" sz="1200" b="1" i="0" kern="1200" dirty="0" smtClean="0">
                <a:solidFill>
                  <a:schemeClr val="tx1"/>
                </a:solidFill>
                <a:effectLst/>
                <a:latin typeface="+mn-lt"/>
                <a:ea typeface="+mn-ea"/>
                <a:cs typeface="+mn-cs"/>
              </a:rPr>
              <a:t>Maintenance</a:t>
            </a:r>
            <a:r>
              <a:rPr lang="en-US" sz="1200" b="0" i="0" kern="1200" dirty="0" smtClean="0">
                <a:solidFill>
                  <a:schemeClr val="tx1"/>
                </a:solidFill>
                <a:effectLst/>
                <a:latin typeface="+mn-lt"/>
                <a:ea typeface="+mn-ea"/>
                <a:cs typeface="+mn-cs"/>
              </a:rPr>
              <a:t> − There are some issues which come up in the client environment. To fix those issues, patches are released. Also to enhance the product some better versions are released. Maintenance is done to deliver these changes in the customer environment.</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9BAD6DE1-26EE-495E-8F92-5928125F8721}" type="slidenum">
              <a:rPr lang="en-US" smtClean="0"/>
              <a:pPr/>
              <a:t>16</a:t>
            </a:fld>
            <a:endParaRPr lang="en-US"/>
          </a:p>
        </p:txBody>
      </p:sp>
    </p:spTree>
    <p:extLst>
      <p:ext uri="{BB962C8B-B14F-4D97-AF65-F5344CB8AC3E}">
        <p14:creationId xmlns:p14="http://schemas.microsoft.com/office/powerpoint/2010/main" xmlns="" val="2396331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pPr/>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420210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pPr/>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pPr/>
              <a:t>‹#›</a:t>
            </a:fld>
            <a:endParaRPr lang="en-US"/>
          </a:p>
        </p:txBody>
      </p:sp>
    </p:spTree>
    <p:extLst>
      <p:ext uri="{BB962C8B-B14F-4D97-AF65-F5344CB8AC3E}">
        <p14:creationId xmlns:p14="http://schemas.microsoft.com/office/powerpoint/2010/main" xmlns="" val="274297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pPr/>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pPr/>
              <a:t>‹#›</a:t>
            </a:fld>
            <a:endParaRPr lang="en-US"/>
          </a:p>
        </p:txBody>
      </p:sp>
    </p:spTree>
    <p:extLst>
      <p:ext uri="{BB962C8B-B14F-4D97-AF65-F5344CB8AC3E}">
        <p14:creationId xmlns:p14="http://schemas.microsoft.com/office/powerpoint/2010/main" xmlns="" val="715768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pPr/>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pPr/>
              <a:t>‹#›</a:t>
            </a:fld>
            <a:endParaRPr lang="en-US"/>
          </a:p>
        </p:txBody>
      </p:sp>
    </p:spTree>
    <p:extLst>
      <p:ext uri="{BB962C8B-B14F-4D97-AF65-F5344CB8AC3E}">
        <p14:creationId xmlns:p14="http://schemas.microsoft.com/office/powerpoint/2010/main" xmlns="" val="445082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89489-AEBE-439C-933E-91ED45DA7F20}" type="datetimeFigureOut">
              <a:rPr lang="en-US" smtClean="0"/>
              <a:pPr/>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71113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E89489-AEBE-439C-933E-91ED45DA7F20}" type="datetimeFigureOut">
              <a:rPr lang="en-US" smtClean="0"/>
              <a:pPr/>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A3A5D-71DC-4500-AFF9-B4D6D29BBFB6}" type="slidenum">
              <a:rPr lang="en-US" smtClean="0"/>
              <a:pPr/>
              <a:t>‹#›</a:t>
            </a:fld>
            <a:endParaRPr lang="en-US"/>
          </a:p>
        </p:txBody>
      </p:sp>
    </p:spTree>
    <p:extLst>
      <p:ext uri="{BB962C8B-B14F-4D97-AF65-F5344CB8AC3E}">
        <p14:creationId xmlns:p14="http://schemas.microsoft.com/office/powerpoint/2010/main" xmlns="" val="3468734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E89489-AEBE-439C-933E-91ED45DA7F20}" type="datetimeFigureOut">
              <a:rPr lang="en-US" smtClean="0"/>
              <a:pPr/>
              <a:t>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7A3A5D-71DC-4500-AFF9-B4D6D29BBFB6}" type="slidenum">
              <a:rPr lang="en-US" smtClean="0"/>
              <a:pPr/>
              <a:t>‹#›</a:t>
            </a:fld>
            <a:endParaRPr lang="en-US"/>
          </a:p>
        </p:txBody>
      </p:sp>
    </p:spTree>
    <p:extLst>
      <p:ext uri="{BB962C8B-B14F-4D97-AF65-F5344CB8AC3E}">
        <p14:creationId xmlns:p14="http://schemas.microsoft.com/office/powerpoint/2010/main" xmlns="" val="4200490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E89489-AEBE-439C-933E-91ED45DA7F20}" type="datetimeFigureOut">
              <a:rPr lang="en-US" smtClean="0"/>
              <a:pPr/>
              <a:t>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7A3A5D-71DC-4500-AFF9-B4D6D29BBFB6}" type="slidenum">
              <a:rPr lang="en-US" smtClean="0"/>
              <a:pPr/>
              <a:t>‹#›</a:t>
            </a:fld>
            <a:endParaRPr lang="en-US"/>
          </a:p>
        </p:txBody>
      </p:sp>
    </p:spTree>
    <p:extLst>
      <p:ext uri="{BB962C8B-B14F-4D97-AF65-F5344CB8AC3E}">
        <p14:creationId xmlns:p14="http://schemas.microsoft.com/office/powerpoint/2010/main" xmlns="" val="3626275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0E89489-AEBE-439C-933E-91ED45DA7F20}" type="datetimeFigureOut">
              <a:rPr lang="en-US" smtClean="0"/>
              <a:pPr/>
              <a:t>2/9/2022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47A3A5D-71DC-4500-AFF9-B4D6D29BBFB6}" type="slidenum">
              <a:rPr lang="en-US" smtClean="0"/>
              <a:pPr/>
              <a:t>‹#›</a:t>
            </a:fld>
            <a:endParaRPr lang="en-US"/>
          </a:p>
        </p:txBody>
      </p:sp>
    </p:spTree>
    <p:extLst>
      <p:ext uri="{BB962C8B-B14F-4D97-AF65-F5344CB8AC3E}">
        <p14:creationId xmlns:p14="http://schemas.microsoft.com/office/powerpoint/2010/main" xmlns="" val="1583281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0E89489-AEBE-439C-933E-91ED45DA7F20}" type="datetimeFigureOut">
              <a:rPr lang="en-US" smtClean="0"/>
              <a:pPr/>
              <a:t>2/9/2022</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47A3A5D-71DC-4500-AFF9-B4D6D29BBFB6}" type="slidenum">
              <a:rPr lang="en-US" smtClean="0"/>
              <a:pPr/>
              <a:t>‹#›</a:t>
            </a:fld>
            <a:endParaRPr lang="en-US"/>
          </a:p>
        </p:txBody>
      </p:sp>
    </p:spTree>
    <p:extLst>
      <p:ext uri="{BB962C8B-B14F-4D97-AF65-F5344CB8AC3E}">
        <p14:creationId xmlns:p14="http://schemas.microsoft.com/office/powerpoint/2010/main" xmlns="" val="2190122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E89489-AEBE-439C-933E-91ED45DA7F20}" type="datetimeFigureOut">
              <a:rPr lang="en-US" smtClean="0"/>
              <a:pPr/>
              <a:t>2/9/2022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7A3A5D-71DC-4500-AFF9-B4D6D29BBFB6}" type="slidenum">
              <a:rPr lang="en-US" smtClean="0"/>
              <a:pPr/>
              <a:t>‹#›</a:t>
            </a:fld>
            <a:endParaRPr lang="en-US"/>
          </a:p>
        </p:txBody>
      </p:sp>
    </p:spTree>
    <p:extLst>
      <p:ext uri="{BB962C8B-B14F-4D97-AF65-F5344CB8AC3E}">
        <p14:creationId xmlns:p14="http://schemas.microsoft.com/office/powerpoint/2010/main" xmlns="" val="1149211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10E89489-AEBE-439C-933E-91ED45DA7F20}" type="datetimeFigureOut">
              <a:rPr lang="en-US" smtClean="0"/>
              <a:pPr/>
              <a:t>2/9/2022</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A47A3A5D-71DC-4500-AFF9-B4D6D29BBFB6}"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230568522"/>
      </p:ext>
    </p:extLst>
  </p:cSld>
  <p:clrMap bg1="lt1" tx1="dk1" bg2="lt2" tx2="dk2" accent1="accent1" accent2="accent2" accent3="accent3" accent4="accent4" accent5="accent5" accent6="accent6" hlink="hlink" folHlink="folHlink"/>
  <p:sldLayoutIdLst>
    <p:sldLayoutId id="2147484803" r:id="rId1"/>
    <p:sldLayoutId id="2147484804" r:id="rId2"/>
    <p:sldLayoutId id="2147484805" r:id="rId3"/>
    <p:sldLayoutId id="2147484806" r:id="rId4"/>
    <p:sldLayoutId id="2147484807" r:id="rId5"/>
    <p:sldLayoutId id="2147484808" r:id="rId6"/>
    <p:sldLayoutId id="2147484809" r:id="rId7"/>
    <p:sldLayoutId id="2147484810" r:id="rId8"/>
    <p:sldLayoutId id="2147484811" r:id="rId9"/>
    <p:sldLayoutId id="2147484812" r:id="rId10"/>
    <p:sldLayoutId id="21474848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gilemanifesto.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66B527-8687-4640-9FFE-FD555931098C}"/>
              </a:ext>
            </a:extLst>
          </p:cNvPr>
          <p:cNvSpPr>
            <a:spLocks noGrp="1"/>
          </p:cNvSpPr>
          <p:nvPr>
            <p:ph type="ctrTitle"/>
          </p:nvPr>
        </p:nvSpPr>
        <p:spPr/>
        <p:txBody>
          <a:bodyPr>
            <a:normAutofit/>
          </a:bodyPr>
          <a:lstStyle/>
          <a:p>
            <a:pPr algn="ctr"/>
            <a:r>
              <a:rPr lang="en-US" sz="6000" dirty="0"/>
              <a:t>Software Design &amp;</a:t>
            </a:r>
            <a:br>
              <a:rPr lang="en-US" sz="6000" dirty="0"/>
            </a:br>
            <a:r>
              <a:rPr lang="en-US" sz="6000" dirty="0"/>
              <a:t> Architecture</a:t>
            </a:r>
          </a:p>
        </p:txBody>
      </p:sp>
      <p:sp>
        <p:nvSpPr>
          <p:cNvPr id="3" name="Subtitle 2">
            <a:extLst>
              <a:ext uri="{FF2B5EF4-FFF2-40B4-BE49-F238E27FC236}">
                <a16:creationId xmlns:a16="http://schemas.microsoft.com/office/drawing/2014/main" xmlns="" id="{4153FB99-E02A-4F6C-8B10-D860A567D67F}"/>
              </a:ext>
            </a:extLst>
          </p:cNvPr>
          <p:cNvSpPr>
            <a:spLocks noGrp="1"/>
          </p:cNvSpPr>
          <p:nvPr>
            <p:ph type="subTitle" idx="1"/>
          </p:nvPr>
        </p:nvSpPr>
        <p:spPr/>
        <p:txBody>
          <a:bodyPr/>
          <a:lstStyle/>
          <a:p>
            <a:pPr algn="ctr"/>
            <a:r>
              <a:rPr lang="en-US"/>
              <a:t>Week </a:t>
            </a:r>
            <a:r>
              <a:rPr lang="en-US" smtClean="0"/>
              <a:t>02</a:t>
            </a:r>
            <a:endParaRPr lang="en-US" dirty="0"/>
          </a:p>
        </p:txBody>
      </p:sp>
      <p:sp>
        <p:nvSpPr>
          <p:cNvPr id="5" name="TextBox 4">
            <a:extLst>
              <a:ext uri="{FF2B5EF4-FFF2-40B4-BE49-F238E27FC236}">
                <a16:creationId xmlns:a16="http://schemas.microsoft.com/office/drawing/2014/main" xmlns="" id="{BC4FDB64-FC64-40A1-A7C5-E82A9AB90044}"/>
              </a:ext>
            </a:extLst>
          </p:cNvPr>
          <p:cNvSpPr txBox="1"/>
          <p:nvPr/>
        </p:nvSpPr>
        <p:spPr>
          <a:xfrm>
            <a:off x="7181636" y="5345039"/>
            <a:ext cx="1185124" cy="300082"/>
          </a:xfrm>
          <a:prstGeom prst="rect">
            <a:avLst/>
          </a:prstGeom>
          <a:noFill/>
        </p:spPr>
        <p:txBody>
          <a:bodyPr wrap="square" rtlCol="0">
            <a:spAutoFit/>
          </a:bodyPr>
          <a:lstStyle/>
          <a:p>
            <a:r>
              <a:rPr lang="en-US" sz="1350" dirty="0"/>
              <a:t>Abeeha Sattar</a:t>
            </a:r>
          </a:p>
        </p:txBody>
      </p:sp>
    </p:spTree>
    <p:extLst>
      <p:ext uri="{BB962C8B-B14F-4D97-AF65-F5344CB8AC3E}">
        <p14:creationId xmlns:p14="http://schemas.microsoft.com/office/powerpoint/2010/main" xmlns="" val="4155996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Iterative and Evolutionary Development</a:t>
            </a:r>
            <a:endParaRPr lang="en-US" dirty="0"/>
          </a:p>
        </p:txBody>
      </p:sp>
      <p:pic>
        <p:nvPicPr>
          <p:cNvPr id="4" name="Content Placeholder 3"/>
          <p:cNvPicPr>
            <a:picLocks noGrp="1" noChangeAspect="1"/>
          </p:cNvPicPr>
          <p:nvPr>
            <p:ph idx="1"/>
          </p:nvPr>
        </p:nvPicPr>
        <p:blipFill>
          <a:blip r:embed="rId2"/>
          <a:stretch>
            <a:fillRect/>
          </a:stretch>
        </p:blipFill>
        <p:spPr>
          <a:xfrm>
            <a:off x="387956" y="2049878"/>
            <a:ext cx="8413808" cy="3882450"/>
          </a:xfrm>
          <a:prstGeom prst="rect">
            <a:avLst/>
          </a:prstGeom>
        </p:spPr>
      </p:pic>
    </p:spTree>
    <p:extLst>
      <p:ext uri="{BB962C8B-B14F-4D97-AF65-F5344CB8AC3E}">
        <p14:creationId xmlns:p14="http://schemas.microsoft.com/office/powerpoint/2010/main" xmlns="" val="3639227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Handle Change in an Iterative Project?</a:t>
            </a:r>
            <a:endParaRPr lang="en-US" dirty="0"/>
          </a:p>
        </p:txBody>
      </p:sp>
      <p:sp>
        <p:nvSpPr>
          <p:cNvPr id="3" name="Content Placeholder 2"/>
          <p:cNvSpPr>
            <a:spLocks noGrp="1"/>
          </p:cNvSpPr>
          <p:nvPr>
            <p:ph idx="1"/>
          </p:nvPr>
        </p:nvSpPr>
        <p:spPr/>
        <p:txBody>
          <a:bodyPr>
            <a:normAutofit/>
          </a:bodyPr>
          <a:lstStyle/>
          <a:p>
            <a:r>
              <a:rPr lang="en-US" sz="2800" dirty="0"/>
              <a:t>Do you specify, freeze, and "sign off" on a </a:t>
            </a:r>
            <a:r>
              <a:rPr lang="en-US" sz="2800" dirty="0" smtClean="0"/>
              <a:t>set of requirements?</a:t>
            </a:r>
            <a:endParaRPr lang="en-US" sz="2800" dirty="0"/>
          </a:p>
          <a:p>
            <a:endParaRPr lang="en-US" sz="2800" dirty="0" smtClean="0"/>
          </a:p>
          <a:p>
            <a:r>
              <a:rPr lang="en-US" sz="2800" dirty="0" smtClean="0"/>
              <a:t>Iterative </a:t>
            </a:r>
            <a:r>
              <a:rPr lang="en-US" sz="2800" dirty="0"/>
              <a:t>development is based on an attitude of embracing change and adaptation as unavoidable</a:t>
            </a:r>
          </a:p>
        </p:txBody>
      </p:sp>
    </p:spTree>
    <p:extLst>
      <p:ext uri="{BB962C8B-B14F-4D97-AF65-F5344CB8AC3E}">
        <p14:creationId xmlns:p14="http://schemas.microsoft.com/office/powerpoint/2010/main" xmlns="" val="2316207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Handle Change in an Iterative Project?</a:t>
            </a:r>
            <a:endParaRPr lang="en-US" dirty="0"/>
          </a:p>
        </p:txBody>
      </p:sp>
      <p:sp>
        <p:nvSpPr>
          <p:cNvPr id="3" name="Content Placeholder 2"/>
          <p:cNvSpPr>
            <a:spLocks noGrp="1"/>
          </p:cNvSpPr>
          <p:nvPr>
            <p:ph idx="1"/>
          </p:nvPr>
        </p:nvSpPr>
        <p:spPr/>
        <p:txBody>
          <a:bodyPr>
            <a:normAutofit/>
          </a:bodyPr>
          <a:lstStyle/>
          <a:p>
            <a:r>
              <a:rPr lang="en-US" sz="2800" dirty="0"/>
              <a:t>Each iteration involves choosing a small subset of the requirements, and quickly designing, implementing, and </a:t>
            </a:r>
            <a:r>
              <a:rPr lang="en-US" sz="2800" dirty="0" smtClean="0"/>
              <a:t>testing</a:t>
            </a:r>
          </a:p>
          <a:p>
            <a:endParaRPr lang="en-US" sz="2800" dirty="0"/>
          </a:p>
          <a:p>
            <a:r>
              <a:rPr lang="en-US" sz="2800" dirty="0"/>
              <a:t>T</a:t>
            </a:r>
            <a:r>
              <a:rPr lang="en-US" sz="2800" dirty="0" smtClean="0"/>
              <a:t>aking </a:t>
            </a:r>
            <a:r>
              <a:rPr lang="en-US" sz="2800" dirty="0"/>
              <a:t>a small </a:t>
            </a:r>
            <a:r>
              <a:rPr lang="en-US" sz="2800" dirty="0" smtClean="0"/>
              <a:t>step </a:t>
            </a:r>
            <a:r>
              <a:rPr lang="en-US" sz="2800" dirty="0"/>
              <a:t>before all requirements are </a:t>
            </a:r>
            <a:r>
              <a:rPr lang="en-US" sz="2800" dirty="0" smtClean="0"/>
              <a:t>finalized leads </a:t>
            </a:r>
            <a:r>
              <a:rPr lang="en-US" sz="2800" dirty="0"/>
              <a:t>to rapid feedback</a:t>
            </a:r>
          </a:p>
        </p:txBody>
      </p:sp>
    </p:spTree>
    <p:extLst>
      <p:ext uri="{BB962C8B-B14F-4D97-AF65-F5344CB8AC3E}">
        <p14:creationId xmlns:p14="http://schemas.microsoft.com/office/powerpoint/2010/main" xmlns="" val="9173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Iterative Feedback and Adaptation</a:t>
            </a:r>
            <a:endParaRPr lang="en-US" dirty="0"/>
          </a:p>
        </p:txBody>
      </p:sp>
      <p:pic>
        <p:nvPicPr>
          <p:cNvPr id="4" name="Content Placeholder 3"/>
          <p:cNvPicPr>
            <a:picLocks noGrp="1" noChangeAspect="1"/>
          </p:cNvPicPr>
          <p:nvPr>
            <p:ph idx="1"/>
          </p:nvPr>
        </p:nvPicPr>
        <p:blipFill>
          <a:blip r:embed="rId2"/>
          <a:stretch>
            <a:fillRect/>
          </a:stretch>
        </p:blipFill>
        <p:spPr>
          <a:xfrm>
            <a:off x="657130" y="2060294"/>
            <a:ext cx="7875459" cy="3689731"/>
          </a:xfrm>
          <a:prstGeom prst="rect">
            <a:avLst/>
          </a:prstGeom>
        </p:spPr>
      </p:pic>
    </p:spTree>
    <p:extLst>
      <p:ext uri="{BB962C8B-B14F-4D97-AF65-F5344CB8AC3E}">
        <p14:creationId xmlns:p14="http://schemas.microsoft.com/office/powerpoint/2010/main" xmlns="" val="2145839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339" y="309754"/>
            <a:ext cx="8321040" cy="1450757"/>
          </a:xfrm>
        </p:spPr>
        <p:txBody>
          <a:bodyPr/>
          <a:lstStyle/>
          <a:p>
            <a:r>
              <a:rPr lang="en-US" dirty="0" smtClean="0"/>
              <a:t>Benefits of Iterative Development</a:t>
            </a:r>
            <a:endParaRPr lang="en-US" dirty="0"/>
          </a:p>
        </p:txBody>
      </p:sp>
      <p:sp>
        <p:nvSpPr>
          <p:cNvPr id="3" name="Content Placeholder 2"/>
          <p:cNvSpPr>
            <a:spLocks noGrp="1"/>
          </p:cNvSpPr>
          <p:nvPr>
            <p:ph idx="1"/>
          </p:nvPr>
        </p:nvSpPr>
        <p:spPr/>
        <p:txBody>
          <a:bodyPr/>
          <a:lstStyle/>
          <a:p>
            <a:r>
              <a:rPr lang="en-US" dirty="0" smtClean="0"/>
              <a:t>Less project failure, better productivity, lower defect rates</a:t>
            </a:r>
          </a:p>
          <a:p>
            <a:r>
              <a:rPr lang="en-US" dirty="0" smtClean="0"/>
              <a:t>Early mitigation </a:t>
            </a:r>
            <a:r>
              <a:rPr lang="en-US" dirty="0"/>
              <a:t>of high risks (technical, requirements, objectives, usability, and so forth) </a:t>
            </a:r>
          </a:p>
          <a:p>
            <a:r>
              <a:rPr lang="en-US" dirty="0"/>
              <a:t>E</a:t>
            </a:r>
            <a:r>
              <a:rPr lang="en-US" dirty="0" smtClean="0"/>
              <a:t>arly </a:t>
            </a:r>
            <a:r>
              <a:rPr lang="en-US" dirty="0"/>
              <a:t>visible progress </a:t>
            </a:r>
          </a:p>
          <a:p>
            <a:r>
              <a:rPr lang="en-US" dirty="0"/>
              <a:t>E</a:t>
            </a:r>
            <a:r>
              <a:rPr lang="en-US" dirty="0" smtClean="0"/>
              <a:t>arly </a:t>
            </a:r>
            <a:r>
              <a:rPr lang="en-US" dirty="0"/>
              <a:t>feedback, user engagement, and adaptation, leading to a refined sys tem that more closely meets the real needs of the stakeholders </a:t>
            </a:r>
          </a:p>
          <a:p>
            <a:r>
              <a:rPr lang="en-US" dirty="0"/>
              <a:t>M</a:t>
            </a:r>
            <a:r>
              <a:rPr lang="en-US" dirty="0" smtClean="0"/>
              <a:t>anaged </a:t>
            </a:r>
            <a:r>
              <a:rPr lang="en-US" dirty="0"/>
              <a:t>complexity; the team is not overwhelmed by "analysis paralysis" or very long and complex steps </a:t>
            </a:r>
          </a:p>
          <a:p>
            <a:r>
              <a:rPr lang="en-US" dirty="0"/>
              <a:t>T</a:t>
            </a:r>
            <a:r>
              <a:rPr lang="en-US" dirty="0" smtClean="0"/>
              <a:t>he </a:t>
            </a:r>
            <a:r>
              <a:rPr lang="en-US" dirty="0"/>
              <a:t>learning within an iteration can be methodically used to improve the development process itself, iteration by iteration </a:t>
            </a:r>
          </a:p>
        </p:txBody>
      </p:sp>
    </p:spTree>
    <p:extLst>
      <p:ext uri="{BB962C8B-B14F-4D97-AF65-F5344CB8AC3E}">
        <p14:creationId xmlns:p14="http://schemas.microsoft.com/office/powerpoint/2010/main" xmlns="" val="1505077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Length &amp; </a:t>
            </a:r>
            <a:r>
              <a:rPr lang="en-US" dirty="0" err="1" smtClean="0"/>
              <a:t>Timeboxing</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How long should your iteration be?</a:t>
            </a:r>
          </a:p>
          <a:p>
            <a:endParaRPr lang="en-US" sz="2800" dirty="0"/>
          </a:p>
          <a:p>
            <a:r>
              <a:rPr lang="en-US" sz="2800" b="1" dirty="0" err="1" smtClean="0">
                <a:solidFill>
                  <a:schemeClr val="accent2"/>
                </a:solidFill>
              </a:rPr>
              <a:t>Timeboxed</a:t>
            </a:r>
            <a:r>
              <a:rPr lang="en-US" sz="2800" dirty="0" smtClean="0"/>
              <a:t>: Fixed in Length</a:t>
            </a:r>
          </a:p>
          <a:p>
            <a:endParaRPr lang="en-US" sz="2800" dirty="0"/>
          </a:p>
          <a:p>
            <a:r>
              <a:rPr lang="en-US" sz="2800" dirty="0" smtClean="0"/>
              <a:t>So what if you can’t complete the task by the scheduled date?</a:t>
            </a:r>
          </a:p>
          <a:p>
            <a:endParaRPr lang="en-US" sz="2800" dirty="0"/>
          </a:p>
          <a:p>
            <a:r>
              <a:rPr lang="en-US" sz="2800" dirty="0" smtClean="0"/>
              <a:t>Normal Length: 3-6 weeks</a:t>
            </a:r>
            <a:endParaRPr lang="en-US" sz="2800" dirty="0"/>
          </a:p>
        </p:txBody>
      </p:sp>
    </p:spTree>
    <p:extLst>
      <p:ext uri="{BB962C8B-B14F-4D97-AF65-F5344CB8AC3E}">
        <p14:creationId xmlns:p14="http://schemas.microsoft.com/office/powerpoint/2010/main" xmlns="" val="3951364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Waterfall Thinking</a:t>
            </a:r>
            <a:endParaRPr lang="en-US" dirty="0"/>
          </a:p>
        </p:txBody>
      </p:sp>
      <p:sp>
        <p:nvSpPr>
          <p:cNvPr id="6" name="Text Placeholder 5"/>
          <p:cNvSpPr>
            <a:spLocks noGrp="1"/>
          </p:cNvSpPr>
          <p:nvPr>
            <p:ph type="body" idx="1"/>
          </p:nvPr>
        </p:nvSpPr>
        <p:spPr/>
        <p:txBody>
          <a:bodyPr/>
          <a:lstStyle/>
          <a:p>
            <a:r>
              <a:rPr lang="en-US" dirty="0" smtClean="0"/>
              <a:t>How do you know if you’re following the waterfall thinking in an Iterative Project?</a:t>
            </a:r>
            <a:endParaRPr lang="en-US" dirty="0"/>
          </a:p>
        </p:txBody>
      </p:sp>
    </p:spTree>
    <p:extLst>
      <p:ext uri="{BB962C8B-B14F-4D97-AF65-F5344CB8AC3E}">
        <p14:creationId xmlns:p14="http://schemas.microsoft.com/office/powerpoint/2010/main" xmlns="" val="2591287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C4EAE94E-849E-49C5-84E3-A6E172E0FA88}"/>
              </a:ext>
            </a:extLst>
          </p:cNvPr>
          <p:cNvSpPr>
            <a:spLocks noGrp="1"/>
          </p:cNvSpPr>
          <p:nvPr>
            <p:ph type="title"/>
          </p:nvPr>
        </p:nvSpPr>
        <p:spPr/>
        <p:txBody>
          <a:bodyPr/>
          <a:lstStyle/>
          <a:p>
            <a:pPr algn="ctr"/>
            <a:r>
              <a:rPr lang="en-US" dirty="0"/>
              <a:t>Fin.</a:t>
            </a:r>
          </a:p>
        </p:txBody>
      </p:sp>
    </p:spTree>
    <p:extLst>
      <p:ext uri="{BB962C8B-B14F-4D97-AF65-F5344CB8AC3E}">
        <p14:creationId xmlns:p14="http://schemas.microsoft.com/office/powerpoint/2010/main" xmlns="" val="587824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AC33A01E-4A2C-4FB8-8F9E-EEF58B5A2C34}"/>
              </a:ext>
            </a:extLst>
          </p:cNvPr>
          <p:cNvSpPr>
            <a:spLocks noGrp="1"/>
          </p:cNvSpPr>
          <p:nvPr>
            <p:ph type="title"/>
          </p:nvPr>
        </p:nvSpPr>
        <p:spPr/>
        <p:txBody>
          <a:bodyPr>
            <a:normAutofit/>
          </a:bodyPr>
          <a:lstStyle/>
          <a:p>
            <a:pPr algn="ctr"/>
            <a:r>
              <a:rPr lang="en-US" sz="6000" dirty="0" smtClean="0"/>
              <a:t>The UML</a:t>
            </a:r>
            <a:endParaRPr lang="en-US" sz="6000" dirty="0"/>
          </a:p>
        </p:txBody>
      </p:sp>
    </p:spTree>
    <p:extLst>
      <p:ext uri="{BB962C8B-B14F-4D97-AF65-F5344CB8AC3E}">
        <p14:creationId xmlns:p14="http://schemas.microsoft.com/office/powerpoint/2010/main" xmlns="" val="157054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UML?</a:t>
            </a:r>
            <a:endParaRPr lang="en-US" dirty="0"/>
          </a:p>
        </p:txBody>
      </p:sp>
      <p:sp>
        <p:nvSpPr>
          <p:cNvPr id="5" name="Content Placeholder 4"/>
          <p:cNvSpPr>
            <a:spLocks noGrp="1"/>
          </p:cNvSpPr>
          <p:nvPr>
            <p:ph idx="1"/>
          </p:nvPr>
        </p:nvSpPr>
        <p:spPr/>
        <p:txBody>
          <a:bodyPr>
            <a:normAutofit/>
          </a:bodyPr>
          <a:lstStyle/>
          <a:p>
            <a:r>
              <a:rPr lang="en-US" sz="2800" dirty="0"/>
              <a:t>The Unified Modeling Language (UML) is a language for </a:t>
            </a:r>
            <a:r>
              <a:rPr lang="en-US" sz="2800" b="1" dirty="0">
                <a:solidFill>
                  <a:schemeClr val="accent2"/>
                </a:solidFill>
              </a:rPr>
              <a:t>specifying, visualizing, constructing, and documenting </a:t>
            </a:r>
            <a:r>
              <a:rPr lang="en-US" sz="2800" dirty="0"/>
              <a:t>the artifacts of software systems, as well as for business modeling and other non-software </a:t>
            </a:r>
            <a:r>
              <a:rPr lang="en-US" sz="2800" dirty="0" smtClean="0"/>
              <a:t>systems.</a:t>
            </a:r>
            <a:endParaRPr lang="en-US" sz="2800" dirty="0"/>
          </a:p>
        </p:txBody>
      </p:sp>
    </p:spTree>
    <p:extLst>
      <p:ext uri="{BB962C8B-B14F-4D97-AF65-F5344CB8AC3E}">
        <p14:creationId xmlns:p14="http://schemas.microsoft.com/office/powerpoint/2010/main" xmlns="" val="4118748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Ways to Apply UML</a:t>
            </a:r>
            <a:endParaRPr lang="en-US" dirty="0"/>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endParaRPr lang="en-US" sz="2800" dirty="0" smtClean="0"/>
          </a:p>
          <a:p>
            <a:pPr lvl="1">
              <a:buFont typeface="Arial" panose="020B0604020202020204" pitchFamily="34" charset="0"/>
              <a:buChar char="•"/>
            </a:pPr>
            <a:r>
              <a:rPr lang="en-US" sz="2800" dirty="0" smtClean="0"/>
              <a:t>UML as a Sketch</a:t>
            </a:r>
          </a:p>
          <a:p>
            <a:pPr lvl="1">
              <a:buFont typeface="Arial" panose="020B0604020202020204" pitchFamily="34" charset="0"/>
              <a:buChar char="•"/>
            </a:pPr>
            <a:r>
              <a:rPr lang="en-US" sz="2800" dirty="0" smtClean="0"/>
              <a:t>UML as a Blueprint</a:t>
            </a:r>
          </a:p>
          <a:p>
            <a:pPr lvl="1">
              <a:buFont typeface="Arial" panose="020B0604020202020204" pitchFamily="34" charset="0"/>
              <a:buChar char="•"/>
            </a:pPr>
            <a:r>
              <a:rPr lang="en-US" sz="2800" dirty="0" smtClean="0"/>
              <a:t>UML as a Programming Language</a:t>
            </a:r>
            <a:endParaRPr lang="en-US" sz="2800" dirty="0"/>
          </a:p>
          <a:p>
            <a:pPr lvl="1">
              <a:buFont typeface="Arial" panose="020B0604020202020204" pitchFamily="34" charset="0"/>
              <a:buChar char="•"/>
            </a:pPr>
            <a:endParaRPr lang="en-US" sz="2800" dirty="0" smtClean="0"/>
          </a:p>
          <a:p>
            <a:pPr lvl="1">
              <a:buFont typeface="Arial" panose="020B0604020202020204" pitchFamily="34" charset="0"/>
              <a:buChar char="•"/>
            </a:pPr>
            <a:endParaRPr lang="en-US" sz="2800" dirty="0"/>
          </a:p>
          <a:p>
            <a:pPr marL="201168" lvl="1" indent="0">
              <a:buNone/>
            </a:pPr>
            <a:r>
              <a:rPr lang="en-US" sz="2800" dirty="0" smtClean="0"/>
              <a:t>What does Agile Modeling emphasize?</a:t>
            </a:r>
            <a:endParaRPr lang="en-US" sz="2800" dirty="0"/>
          </a:p>
        </p:txBody>
      </p:sp>
    </p:spTree>
    <p:extLst>
      <p:ext uri="{BB962C8B-B14F-4D97-AF65-F5344CB8AC3E}">
        <p14:creationId xmlns:p14="http://schemas.microsoft.com/office/powerpoint/2010/main" xmlns="" val="84369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707582" cy="1450757"/>
          </a:xfrm>
        </p:spPr>
        <p:txBody>
          <a:bodyPr>
            <a:normAutofit/>
          </a:bodyPr>
          <a:lstStyle/>
          <a:p>
            <a:r>
              <a:rPr lang="en-US" dirty="0" smtClean="0"/>
              <a:t>The Perspectives to Apply UML</a:t>
            </a:r>
            <a:endParaRPr lang="en-US" dirty="0"/>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endParaRPr lang="en-US" sz="3400" dirty="0" smtClean="0"/>
          </a:p>
          <a:p>
            <a:pPr lvl="1">
              <a:buFont typeface="Arial" panose="020B0604020202020204" pitchFamily="34" charset="0"/>
              <a:buChar char="•"/>
            </a:pPr>
            <a:r>
              <a:rPr lang="en-US" sz="3400" dirty="0" smtClean="0"/>
              <a:t>Conceptual Perspective</a:t>
            </a:r>
          </a:p>
          <a:p>
            <a:pPr lvl="1">
              <a:buFont typeface="Arial" panose="020B0604020202020204" pitchFamily="34" charset="0"/>
              <a:buChar char="•"/>
            </a:pPr>
            <a:r>
              <a:rPr lang="en-US" sz="3400" dirty="0" smtClean="0"/>
              <a:t>Specification (Software) Perspective</a:t>
            </a:r>
          </a:p>
          <a:p>
            <a:pPr lvl="1">
              <a:buFont typeface="Arial" panose="020B0604020202020204" pitchFamily="34" charset="0"/>
              <a:buChar char="•"/>
            </a:pPr>
            <a:r>
              <a:rPr lang="en-US" sz="3400" dirty="0" smtClean="0"/>
              <a:t>Implementation (Software) Perspective</a:t>
            </a:r>
            <a:endParaRPr lang="en-US" sz="3400" dirty="0"/>
          </a:p>
        </p:txBody>
      </p:sp>
    </p:spTree>
    <p:extLst>
      <p:ext uri="{BB962C8B-B14F-4D97-AF65-F5344CB8AC3E}">
        <p14:creationId xmlns:p14="http://schemas.microsoft.com/office/powerpoint/2010/main" xmlns="" val="2092458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59" y="286604"/>
            <a:ext cx="7765455" cy="1450757"/>
          </a:xfrm>
        </p:spPr>
        <p:txBody>
          <a:bodyPr/>
          <a:lstStyle/>
          <a:p>
            <a:r>
              <a:rPr lang="en-US" dirty="0" smtClean="0"/>
              <a:t>“Class” in </a:t>
            </a:r>
            <a:r>
              <a:rPr lang="en-US" dirty="0"/>
              <a:t>D</a:t>
            </a:r>
            <a:r>
              <a:rPr lang="en-US" dirty="0" smtClean="0"/>
              <a:t>ifferent Perspectives</a:t>
            </a:r>
            <a:endParaRPr lang="en-US" dirty="0"/>
          </a:p>
        </p:txBody>
      </p:sp>
      <p:sp>
        <p:nvSpPr>
          <p:cNvPr id="3" name="Content Placeholder 2"/>
          <p:cNvSpPr>
            <a:spLocks noGrp="1"/>
          </p:cNvSpPr>
          <p:nvPr>
            <p:ph idx="1"/>
          </p:nvPr>
        </p:nvSpPr>
        <p:spPr/>
        <p:txBody>
          <a:bodyPr/>
          <a:lstStyle/>
          <a:p>
            <a:pPr lvl="1">
              <a:buFont typeface="Arial" panose="020B0604020202020204" pitchFamily="34" charset="0"/>
              <a:buChar char="•"/>
            </a:pPr>
            <a:endParaRPr lang="en-US" sz="3400" dirty="0"/>
          </a:p>
          <a:p>
            <a:pPr lvl="1">
              <a:buFont typeface="Arial" panose="020B0604020202020204" pitchFamily="34" charset="0"/>
              <a:buChar char="•"/>
            </a:pPr>
            <a:r>
              <a:rPr lang="en-US" sz="3400" dirty="0"/>
              <a:t>Conceptual </a:t>
            </a:r>
            <a:r>
              <a:rPr lang="en-US" sz="3400" dirty="0" smtClean="0"/>
              <a:t>Class</a:t>
            </a:r>
            <a:endParaRPr lang="en-US" sz="3400" dirty="0"/>
          </a:p>
          <a:p>
            <a:pPr lvl="1">
              <a:buFont typeface="Arial" panose="020B0604020202020204" pitchFamily="34" charset="0"/>
              <a:buChar char="•"/>
            </a:pPr>
            <a:r>
              <a:rPr lang="en-US" sz="3400" dirty="0"/>
              <a:t>Specification </a:t>
            </a:r>
            <a:r>
              <a:rPr lang="en-US" sz="3400" dirty="0" smtClean="0"/>
              <a:t>Class</a:t>
            </a:r>
            <a:endParaRPr lang="en-US" sz="3400" dirty="0"/>
          </a:p>
          <a:p>
            <a:pPr lvl="1">
              <a:buFont typeface="Arial" panose="020B0604020202020204" pitchFamily="34" charset="0"/>
              <a:buChar char="•"/>
            </a:pPr>
            <a:r>
              <a:rPr lang="en-US" sz="3400" dirty="0" smtClean="0"/>
              <a:t>Implementation Class</a:t>
            </a:r>
            <a:endParaRPr lang="en-US" sz="3400" dirty="0"/>
          </a:p>
          <a:p>
            <a:endParaRPr lang="en-US" dirty="0"/>
          </a:p>
        </p:txBody>
      </p:sp>
    </p:spTree>
    <p:extLst>
      <p:ext uri="{BB962C8B-B14F-4D97-AF65-F5344CB8AC3E}">
        <p14:creationId xmlns:p14="http://schemas.microsoft.com/office/powerpoint/2010/main" xmlns="" val="1976174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UML and </a:t>
            </a:r>
            <a:br>
              <a:rPr lang="en-US" dirty="0" smtClean="0"/>
            </a:br>
            <a:r>
              <a:rPr lang="en-US" dirty="0" smtClean="0"/>
              <a:t>“Silver Bullet” </a:t>
            </a:r>
            <a:br>
              <a:rPr lang="en-US" dirty="0" smtClean="0"/>
            </a:br>
            <a:r>
              <a:rPr lang="en-US" dirty="0" smtClean="0"/>
              <a:t>Thinking</a:t>
            </a:r>
            <a:endParaRPr lang="en-US" dirty="0"/>
          </a:p>
        </p:txBody>
      </p:sp>
      <p:sp>
        <p:nvSpPr>
          <p:cNvPr id="3" name="Text Placeholder 2"/>
          <p:cNvSpPr>
            <a:spLocks noGrp="1"/>
          </p:cNvSpPr>
          <p:nvPr>
            <p:ph type="body" idx="1"/>
          </p:nvPr>
        </p:nvSpPr>
        <p:spPr>
          <a:xfrm>
            <a:off x="822959" y="4453128"/>
            <a:ext cx="7661283" cy="1143000"/>
          </a:xfrm>
        </p:spPr>
        <p:txBody>
          <a:bodyPr/>
          <a:lstStyle/>
          <a:p>
            <a:r>
              <a:rPr lang="en-US" dirty="0" smtClean="0"/>
              <a:t>Do UML Diagrams really Make things better?</a:t>
            </a:r>
            <a:endParaRPr lang="en-US" dirty="0"/>
          </a:p>
        </p:txBody>
      </p:sp>
    </p:spTree>
    <p:extLst>
      <p:ext uri="{BB962C8B-B14F-4D97-AF65-F5344CB8AC3E}">
        <p14:creationId xmlns:p14="http://schemas.microsoft.com/office/powerpoint/2010/main" xmlns="" val="1854582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59" y="286604"/>
            <a:ext cx="7765455" cy="1450757"/>
          </a:xfrm>
        </p:spPr>
        <p:txBody>
          <a:bodyPr/>
          <a:lstStyle/>
          <a:p>
            <a:r>
              <a:rPr lang="en-US" dirty="0" smtClean="0"/>
              <a:t>Iterative, Evolutionary and Agile</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endParaRPr lang="en-US" sz="2800" dirty="0" smtClean="0"/>
          </a:p>
          <a:p>
            <a:pPr>
              <a:buFont typeface="Arial" panose="020B0604020202020204" pitchFamily="34" charset="0"/>
              <a:buChar char="•"/>
            </a:pPr>
            <a:r>
              <a:rPr lang="en-US" sz="2800" dirty="0" smtClean="0"/>
              <a:t> </a:t>
            </a:r>
            <a:r>
              <a:rPr lang="en-US" sz="2800" b="1" dirty="0" smtClean="0">
                <a:solidFill>
                  <a:schemeClr val="accent2"/>
                </a:solidFill>
              </a:rPr>
              <a:t>Iterative</a:t>
            </a:r>
            <a:r>
              <a:rPr lang="en-US" sz="2800" dirty="0" smtClean="0"/>
              <a:t>: done over many iterations (X weeks)</a:t>
            </a:r>
          </a:p>
          <a:p>
            <a:pPr>
              <a:buFont typeface="Arial" panose="020B0604020202020204" pitchFamily="34" charset="0"/>
              <a:buChar char="•"/>
            </a:pPr>
            <a:r>
              <a:rPr lang="en-US" sz="2800" dirty="0"/>
              <a:t> </a:t>
            </a:r>
            <a:r>
              <a:rPr lang="en-US" sz="2800" b="1" dirty="0" smtClean="0">
                <a:solidFill>
                  <a:schemeClr val="accent2"/>
                </a:solidFill>
              </a:rPr>
              <a:t>Evolutionary</a:t>
            </a:r>
            <a:r>
              <a:rPr lang="en-US" sz="2800" dirty="0" smtClean="0"/>
              <a:t>: evolves over time (iteration time)</a:t>
            </a:r>
            <a:endParaRPr lang="en-US" sz="2800" dirty="0"/>
          </a:p>
          <a:p>
            <a:pPr>
              <a:buFont typeface="Arial" panose="020B0604020202020204" pitchFamily="34" charset="0"/>
              <a:buChar char="•"/>
            </a:pPr>
            <a:r>
              <a:rPr lang="en-US" sz="2800" dirty="0" smtClean="0"/>
              <a:t> </a:t>
            </a:r>
            <a:r>
              <a:rPr lang="en-US" sz="2800" b="1" dirty="0" smtClean="0">
                <a:solidFill>
                  <a:schemeClr val="accent2"/>
                </a:solidFill>
              </a:rPr>
              <a:t>Agile</a:t>
            </a:r>
            <a:r>
              <a:rPr lang="en-US" sz="2800" dirty="0" smtClean="0"/>
              <a:t>: Delivering the product in incremental chunks</a:t>
            </a:r>
            <a:endParaRPr lang="en-US" sz="2800" dirty="0"/>
          </a:p>
        </p:txBody>
      </p:sp>
    </p:spTree>
    <p:extLst>
      <p:ext uri="{BB962C8B-B14F-4D97-AF65-F5344CB8AC3E}">
        <p14:creationId xmlns:p14="http://schemas.microsoft.com/office/powerpoint/2010/main" xmlns="" val="408533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Agile Methodology?</a:t>
            </a:r>
            <a:endParaRPr lang="en-US" dirty="0"/>
          </a:p>
        </p:txBody>
      </p:sp>
      <p:sp>
        <p:nvSpPr>
          <p:cNvPr id="3" name="Content Placeholder 2"/>
          <p:cNvSpPr>
            <a:spLocks noGrp="1"/>
          </p:cNvSpPr>
          <p:nvPr>
            <p:ph idx="1"/>
          </p:nvPr>
        </p:nvSpPr>
        <p:spPr/>
        <p:txBody>
          <a:bodyPr>
            <a:normAutofit/>
          </a:bodyPr>
          <a:lstStyle/>
          <a:p>
            <a:r>
              <a:rPr lang="en-US" sz="2400" dirty="0"/>
              <a:t>Agile methodologies are approaches to product development that are aligned with the values ​​and principles described in the </a:t>
            </a:r>
            <a:r>
              <a:rPr lang="en-US" sz="2400" dirty="0">
                <a:hlinkClick r:id="rId3"/>
              </a:rPr>
              <a:t>Agile Manifesto</a:t>
            </a:r>
            <a:r>
              <a:rPr lang="en-US" sz="2400" dirty="0"/>
              <a:t> for software development. </a:t>
            </a:r>
            <a:endParaRPr lang="en-US" sz="2400" dirty="0" smtClean="0"/>
          </a:p>
          <a:p>
            <a:endParaRPr lang="en-US" sz="2400" dirty="0"/>
          </a:p>
          <a:p>
            <a:r>
              <a:rPr lang="en-US" sz="2400" dirty="0" smtClean="0"/>
              <a:t>Agile </a:t>
            </a:r>
            <a:r>
              <a:rPr lang="en-US" sz="2400" dirty="0"/>
              <a:t>methodologies aim to deliver the right product, with incremental and frequent delivery of small chunks of functionality, through small cross-functional self-organizing teams, enabling frequent customer feedback and course correction as needed.</a:t>
            </a:r>
          </a:p>
        </p:txBody>
      </p:sp>
    </p:spTree>
    <p:extLst>
      <p:ext uri="{BB962C8B-B14F-4D97-AF65-F5344CB8AC3E}">
        <p14:creationId xmlns:p14="http://schemas.microsoft.com/office/powerpoint/2010/main" xmlns="" val="64902689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3918</TotalTime>
  <Words>430</Words>
  <Application>Microsoft Office PowerPoint</Application>
  <PresentationFormat>On-screen Show (4:3)</PresentationFormat>
  <Paragraphs>75</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Retrospect</vt:lpstr>
      <vt:lpstr>Software Design &amp;  Architecture</vt:lpstr>
      <vt:lpstr>The UML</vt:lpstr>
      <vt:lpstr>What is UML?</vt:lpstr>
      <vt:lpstr>Three Ways to Apply UML</vt:lpstr>
      <vt:lpstr>The Perspectives to Apply UML</vt:lpstr>
      <vt:lpstr>“Class” in Different Perspectives</vt:lpstr>
      <vt:lpstr>UML and  “Silver Bullet”  Thinking</vt:lpstr>
      <vt:lpstr>Iterative, Evolutionary and Agile</vt:lpstr>
      <vt:lpstr>What is Agile Methodology?</vt:lpstr>
      <vt:lpstr>Iterative and Evolutionary Development</vt:lpstr>
      <vt:lpstr>How to Handle Change in an Iterative Project?</vt:lpstr>
      <vt:lpstr>How to Handle Change in an Iterative Project?</vt:lpstr>
      <vt:lpstr>Iterative Feedback and Adaptation</vt:lpstr>
      <vt:lpstr>Benefits of Iterative Development</vt:lpstr>
      <vt:lpstr>Iteration Length &amp; Timeboxing</vt:lpstr>
      <vt:lpstr>Waterfall Thinking</vt:lpstr>
      <vt:lpstr>Fin.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Processing Techniques</dc:title>
  <dc:creator>Fast</dc:creator>
  <cp:lastModifiedBy>Windows User</cp:lastModifiedBy>
  <cp:revision>368</cp:revision>
  <dcterms:created xsi:type="dcterms:W3CDTF">2021-08-26T05:50:28Z</dcterms:created>
  <dcterms:modified xsi:type="dcterms:W3CDTF">2022-02-09T03:15:53Z</dcterms:modified>
</cp:coreProperties>
</file>